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1" r:id="rId2"/>
    <p:sldId id="319" r:id="rId3"/>
    <p:sldId id="287" r:id="rId4"/>
    <p:sldId id="273" r:id="rId5"/>
    <p:sldId id="332" r:id="rId6"/>
    <p:sldId id="286" r:id="rId7"/>
    <p:sldId id="288" r:id="rId8"/>
    <p:sldId id="312" r:id="rId9"/>
    <p:sldId id="314" r:id="rId10"/>
    <p:sldId id="289" r:id="rId11"/>
    <p:sldId id="290" r:id="rId12"/>
    <p:sldId id="291" r:id="rId13"/>
    <p:sldId id="310" r:id="rId14"/>
    <p:sldId id="293" r:id="rId15"/>
    <p:sldId id="306" r:id="rId16"/>
    <p:sldId id="277" r:id="rId17"/>
    <p:sldId id="294" r:id="rId18"/>
    <p:sldId id="295" r:id="rId19"/>
    <p:sldId id="296" r:id="rId20"/>
    <p:sldId id="297" r:id="rId21"/>
    <p:sldId id="298" r:id="rId22"/>
    <p:sldId id="301" r:id="rId23"/>
    <p:sldId id="304"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4335-F37D-47A6-BABE-B373B186AB7B}"/>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5" name="Footer Placeholder 4">
            <a:extLst>
              <a:ext uri="{FF2B5EF4-FFF2-40B4-BE49-F238E27FC236}">
                <a16:creationId xmlns:a16="http://schemas.microsoft.com/office/drawing/2014/main"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3F1E8-3CE5-4419-BD49-4FFB42A91E17}"/>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5" name="Footer Placeholder 4">
            <a:extLst>
              <a:ext uri="{FF2B5EF4-FFF2-40B4-BE49-F238E27FC236}">
                <a16:creationId xmlns:a16="http://schemas.microsoft.com/office/drawing/2014/main"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AED93-52C1-4DB2-98F6-71277F58EBED}"/>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5" name="Footer Placeholder 4">
            <a:extLst>
              <a:ext uri="{FF2B5EF4-FFF2-40B4-BE49-F238E27FC236}">
                <a16:creationId xmlns:a16="http://schemas.microsoft.com/office/drawing/2014/main"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4FAB8-038F-4818-A7AC-8B41DD79D1B0}"/>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5" name="Footer Placeholder 4">
            <a:extLst>
              <a:ext uri="{FF2B5EF4-FFF2-40B4-BE49-F238E27FC236}">
                <a16:creationId xmlns:a16="http://schemas.microsoft.com/office/drawing/2014/main"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BE9F5-361D-4B13-8056-FD980EBBC2E1}"/>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5" name="Footer Placeholder 4">
            <a:extLst>
              <a:ext uri="{FF2B5EF4-FFF2-40B4-BE49-F238E27FC236}">
                <a16:creationId xmlns:a16="http://schemas.microsoft.com/office/drawing/2014/main"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64ABC-4983-4E50-8D33-1C5FC00B5773}"/>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6" name="Footer Placeholder 5">
            <a:extLst>
              <a:ext uri="{FF2B5EF4-FFF2-40B4-BE49-F238E27FC236}">
                <a16:creationId xmlns:a16="http://schemas.microsoft.com/office/drawing/2014/main"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F71D-2197-478D-A5E5-50F9F9397AE8}"/>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8" name="Footer Placeholder 7">
            <a:extLst>
              <a:ext uri="{FF2B5EF4-FFF2-40B4-BE49-F238E27FC236}">
                <a16:creationId xmlns:a16="http://schemas.microsoft.com/office/drawing/2014/main"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9C3A0-BEE9-43DA-96F0-DCD24E6BF317}"/>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4" name="Footer Placeholder 3">
            <a:extLst>
              <a:ext uri="{FF2B5EF4-FFF2-40B4-BE49-F238E27FC236}">
                <a16:creationId xmlns:a16="http://schemas.microsoft.com/office/drawing/2014/main"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5ED56-BF58-4ECE-A462-9BA54753E67B}"/>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3" name="Footer Placeholder 2">
            <a:extLst>
              <a:ext uri="{FF2B5EF4-FFF2-40B4-BE49-F238E27FC236}">
                <a16:creationId xmlns:a16="http://schemas.microsoft.com/office/drawing/2014/main"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DC811-0631-47E6-B977-64256D5FB076}"/>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6" name="Footer Placeholder 5">
            <a:extLst>
              <a:ext uri="{FF2B5EF4-FFF2-40B4-BE49-F238E27FC236}">
                <a16:creationId xmlns:a16="http://schemas.microsoft.com/office/drawing/2014/main"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A091B-0C93-4653-B7BB-E586C66A800F}"/>
              </a:ext>
            </a:extLst>
          </p:cNvPr>
          <p:cNvSpPr>
            <a:spLocks noGrp="1"/>
          </p:cNvSpPr>
          <p:nvPr>
            <p:ph type="dt" sz="half" idx="10"/>
          </p:nvPr>
        </p:nvSpPr>
        <p:spPr/>
        <p:txBody>
          <a:bodyPr/>
          <a:lstStyle/>
          <a:p>
            <a:fld id="{81FDE6A5-66C0-463F-95AA-52CD272E95EF}" type="datetimeFigureOut">
              <a:rPr lang="en-US" smtClean="0"/>
              <a:t>5/19/2020</a:t>
            </a:fld>
            <a:endParaRPr lang="en-US"/>
          </a:p>
        </p:txBody>
      </p:sp>
      <p:sp>
        <p:nvSpPr>
          <p:cNvPr id="6" name="Footer Placeholder 5">
            <a:extLst>
              <a:ext uri="{FF2B5EF4-FFF2-40B4-BE49-F238E27FC236}">
                <a16:creationId xmlns:a16="http://schemas.microsoft.com/office/drawing/2014/main"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5/19/2020</a:t>
            </a:fld>
            <a:endParaRPr lang="en-US"/>
          </a:p>
        </p:txBody>
      </p:sp>
      <p:sp>
        <p:nvSpPr>
          <p:cNvPr id="5" name="Footer Placeholder 4">
            <a:extLst>
              <a:ext uri="{FF2B5EF4-FFF2-40B4-BE49-F238E27FC236}">
                <a16:creationId xmlns:a16="http://schemas.microsoft.com/office/drawing/2014/main"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2209800" y="381000"/>
            <a:ext cx="7772400" cy="1143000"/>
          </a:xfrm>
        </p:spPr>
        <p:txBody>
          <a:bodyPr/>
          <a:lstStyle/>
          <a:p>
            <a:pPr eaLnBrk="1" hangingPunct="1">
              <a:defRPr/>
            </a:pPr>
            <a:r>
              <a:rPr lang="en-US" dirty="0"/>
              <a:t>Hacking (cont.)</a:t>
            </a:r>
          </a:p>
        </p:txBody>
      </p:sp>
      <p:sp>
        <p:nvSpPr>
          <p:cNvPr id="19459" name="Rectangle 5"/>
          <p:cNvSpPr>
            <a:spLocks noGrp="1" noChangeArrowheads="1"/>
          </p:cNvSpPr>
          <p:nvPr>
            <p:ph idx="1"/>
          </p:nvPr>
        </p:nvSpPr>
        <p:spPr>
          <a:xfrm>
            <a:off x="2133600" y="1600200"/>
            <a:ext cx="8229600" cy="4648200"/>
          </a:xfrm>
        </p:spPr>
        <p:txBody>
          <a:bodyPr>
            <a:noAutofit/>
          </a:bodyPr>
          <a:lstStyle/>
          <a:p>
            <a:pPr algn="just" eaLnBrk="1" hangingPunct="1">
              <a:lnSpc>
                <a:spcPct val="90000"/>
              </a:lnSpc>
              <a:buFontTx/>
              <a:buNone/>
            </a:pPr>
            <a:r>
              <a:rPr lang="en-US" altLang="en-US" sz="2400" b="1" dirty="0"/>
              <a:t>The Law: Catching and Punishing Hackers:</a:t>
            </a:r>
            <a:endParaRPr lang="en-US" altLang="en-US" sz="1400" b="1" dirty="0"/>
          </a:p>
          <a:p>
            <a:pPr algn="just" eaLnBrk="1" hangingPunct="1">
              <a:lnSpc>
                <a:spcPct val="90000"/>
              </a:lnSpc>
            </a:pPr>
            <a:r>
              <a:rPr lang="en-US" altLang="en-US" sz="2400" b="1" dirty="0">
                <a:solidFill>
                  <a:schemeClr val="accent2"/>
                </a:solidFill>
              </a:rPr>
              <a:t>1986 Congress passed the Computer Fraud and Abuse Act (CFAA)</a:t>
            </a:r>
          </a:p>
          <a:p>
            <a:pPr lvl="1" algn="just" eaLnBrk="1" hangingPunct="1">
              <a:lnSpc>
                <a:spcPct val="90000"/>
              </a:lnSpc>
            </a:pPr>
            <a:r>
              <a:rPr lang="en-US" altLang="en-US" dirty="0"/>
              <a:t>Covers government computers, financial and medical systems, and activities that involve computers in more than one state, including computers connected to the Internet</a:t>
            </a:r>
          </a:p>
          <a:p>
            <a:pPr lvl="1" algn="just" eaLnBrk="1" hangingPunct="1">
              <a:lnSpc>
                <a:spcPct val="90000"/>
              </a:lnSpc>
            </a:pPr>
            <a:r>
              <a:rPr lang="en-US" altLang="en-US" dirty="0"/>
              <a:t>Anti-hacking law, Denial of service and malicious programs</a:t>
            </a:r>
          </a:p>
          <a:p>
            <a:pPr algn="just" eaLnBrk="1" hangingPunct="1">
              <a:lnSpc>
                <a:spcPct val="90000"/>
              </a:lnSpc>
            </a:pPr>
            <a:r>
              <a:rPr lang="en-US" altLang="en-US" sz="2400" dirty="0"/>
              <a:t>The </a:t>
            </a:r>
            <a:r>
              <a:rPr lang="en-US" altLang="en-US" sz="2400" dirty="0">
                <a:solidFill>
                  <a:schemeClr val="accent2"/>
                </a:solidFill>
              </a:rPr>
              <a:t>USA Patriot Act </a:t>
            </a:r>
            <a:r>
              <a:rPr lang="en-US" altLang="en-US" sz="2400" dirty="0"/>
              <a:t>expanded the definition of loss to include the </a:t>
            </a:r>
            <a:r>
              <a:rPr lang="en-US" altLang="en-US" sz="2400" dirty="0">
                <a:solidFill>
                  <a:srgbClr val="FF0000"/>
                </a:solidFill>
              </a:rPr>
              <a:t>cost of responding to an attack</a:t>
            </a:r>
            <a:r>
              <a:rPr lang="en-US" altLang="en-US" sz="2400" dirty="0"/>
              <a:t>, </a:t>
            </a:r>
            <a:r>
              <a:rPr lang="en-US" altLang="en-US" sz="2400" dirty="0">
                <a:solidFill>
                  <a:srgbClr val="FF0000"/>
                </a:solidFill>
              </a:rPr>
              <a:t>assessing damage </a:t>
            </a:r>
            <a:r>
              <a:rPr lang="en-US" altLang="en-US" sz="2400" dirty="0"/>
              <a:t>and </a:t>
            </a:r>
            <a:r>
              <a:rPr lang="en-US" altLang="en-US" sz="2400" dirty="0">
                <a:solidFill>
                  <a:srgbClr val="FF0000"/>
                </a:solidFill>
              </a:rPr>
              <a:t>restoring systems</a:t>
            </a:r>
          </a:p>
          <a:p>
            <a:pPr lvl="1" algn="just" eaLnBrk="1" hangingPunct="1">
              <a:lnSpc>
                <a:spcPct val="90000"/>
              </a:lnSpc>
            </a:pPr>
            <a:r>
              <a:rPr lang="en-US" altLang="en-US" dirty="0"/>
              <a:t>Raised penalties to 10 years </a:t>
            </a:r>
          </a:p>
        </p:txBody>
      </p:sp>
      <p:sp>
        <p:nvSpPr>
          <p:cNvPr id="2" name="Date Placeholder 1"/>
          <p:cNvSpPr>
            <a:spLocks noGrp="1"/>
          </p:cNvSpPr>
          <p:nvPr>
            <p:ph type="dt" sz="half" idx="10"/>
          </p:nvPr>
        </p:nvSpPr>
        <p:spPr/>
        <p:txBody>
          <a:bodyPr/>
          <a:lstStyle/>
          <a:p>
            <a:pPr>
              <a:defRPr/>
            </a:pPr>
            <a:fld id="{73087CD2-86CA-483A-BC28-2DA7DD752657}"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pPr eaLnBrk="1" hangingPunct="1">
              <a:defRPr/>
            </a:pPr>
            <a:r>
              <a:rPr lang="en-US"/>
              <a:t>Hacking (cont.)</a:t>
            </a:r>
          </a:p>
        </p:txBody>
      </p:sp>
      <p:sp>
        <p:nvSpPr>
          <p:cNvPr id="20483" name="Rectangle 5"/>
          <p:cNvSpPr>
            <a:spLocks noGrp="1" noChangeArrowheads="1"/>
          </p:cNvSpPr>
          <p:nvPr>
            <p:ph idx="1"/>
          </p:nvPr>
        </p:nvSpPr>
        <p:spPr>
          <a:xfrm>
            <a:off x="2133600" y="1752600"/>
            <a:ext cx="8229600" cy="4572000"/>
          </a:xfrm>
        </p:spPr>
        <p:txBody>
          <a:bodyPr>
            <a:noAutofit/>
          </a:bodyPr>
          <a:lstStyle/>
          <a:p>
            <a:pPr algn="just" eaLnBrk="1" hangingPunct="1">
              <a:lnSpc>
                <a:spcPct val="90000"/>
              </a:lnSpc>
            </a:pPr>
            <a:r>
              <a:rPr lang="en-US" altLang="en-US" b="1" dirty="0"/>
              <a:t>A variety of methods for catching hackers</a:t>
            </a:r>
          </a:p>
          <a:p>
            <a:pPr lvl="1" algn="just" eaLnBrk="1" hangingPunct="1">
              <a:lnSpc>
                <a:spcPct val="90000"/>
              </a:lnSpc>
            </a:pPr>
            <a:r>
              <a:rPr lang="en-US" altLang="en-US" sz="2800" dirty="0"/>
              <a:t>Law enforcement agents read hacker newsletters and participate in chat rooms undercover</a:t>
            </a:r>
          </a:p>
          <a:p>
            <a:pPr lvl="1" algn="just" eaLnBrk="1" hangingPunct="1">
              <a:lnSpc>
                <a:spcPct val="90000"/>
              </a:lnSpc>
            </a:pPr>
            <a:r>
              <a:rPr lang="en-US" altLang="en-US" sz="2800" dirty="0"/>
              <a:t>Computer forensics (Scientific tests or techniques used in the investigation of crimes) is used to retrieve evidence from computers</a:t>
            </a:r>
          </a:p>
        </p:txBody>
      </p:sp>
      <p:sp>
        <p:nvSpPr>
          <p:cNvPr id="2" name="Date Placeholder 1"/>
          <p:cNvSpPr>
            <a:spLocks noGrp="1"/>
          </p:cNvSpPr>
          <p:nvPr>
            <p:ph type="dt" sz="half" idx="10"/>
          </p:nvPr>
        </p:nvSpPr>
        <p:spPr/>
        <p:txBody>
          <a:bodyPr/>
          <a:lstStyle/>
          <a:p>
            <a:pPr>
              <a:defRPr/>
            </a:pPr>
            <a:fld id="{46344CA9-7FAC-402E-836E-092D967D7D56}"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pPr eaLnBrk="1" hangingPunct="1">
              <a:defRPr/>
            </a:pPr>
            <a:r>
              <a:rPr lang="en-US"/>
              <a:t>Hacking (cont.)</a:t>
            </a:r>
          </a:p>
        </p:txBody>
      </p:sp>
      <p:sp>
        <p:nvSpPr>
          <p:cNvPr id="21507" name="Rectangle 5"/>
          <p:cNvSpPr>
            <a:spLocks noGrp="1" noChangeArrowheads="1"/>
          </p:cNvSpPr>
          <p:nvPr>
            <p:ph idx="1"/>
          </p:nvPr>
        </p:nvSpPr>
        <p:spPr>
          <a:xfrm>
            <a:off x="2057400" y="1828800"/>
            <a:ext cx="7924800" cy="4641904"/>
          </a:xfrm>
        </p:spPr>
        <p:txBody>
          <a:bodyPr>
            <a:normAutofit/>
          </a:bodyPr>
          <a:lstStyle/>
          <a:p>
            <a:pPr algn="just" eaLnBrk="1" hangingPunct="1">
              <a:lnSpc>
                <a:spcPct val="100000"/>
              </a:lnSpc>
            </a:pPr>
            <a:r>
              <a:rPr lang="en-US" altLang="en-US" b="1" dirty="0"/>
              <a:t>Penalties for young hackers</a:t>
            </a:r>
            <a:endParaRPr lang="en-US" altLang="en-US" sz="1800" b="1" dirty="0"/>
          </a:p>
          <a:p>
            <a:pPr lvl="1" algn="just" eaLnBrk="1" hangingPunct="1">
              <a:lnSpc>
                <a:spcPct val="100000"/>
              </a:lnSpc>
            </a:pPr>
            <a:r>
              <a:rPr lang="en-US" altLang="en-US" sz="2800" dirty="0"/>
              <a:t>Many young hackers have matured and gone on to productive and responsible careers</a:t>
            </a:r>
          </a:p>
          <a:p>
            <a:pPr lvl="1" algn="just" eaLnBrk="1" hangingPunct="1">
              <a:lnSpc>
                <a:spcPct val="100000"/>
              </a:lnSpc>
            </a:pPr>
            <a:r>
              <a:rPr lang="en-US" altLang="en-US" sz="2800" dirty="0"/>
              <a:t>Sentencing depends on intent and damage done</a:t>
            </a:r>
          </a:p>
          <a:p>
            <a:pPr lvl="1" algn="just" eaLnBrk="1" hangingPunct="1">
              <a:lnSpc>
                <a:spcPct val="100000"/>
              </a:lnSpc>
            </a:pPr>
            <a:r>
              <a:rPr lang="en-US" altLang="en-US" sz="2800" dirty="0"/>
              <a:t>Most young hackers receive probation, community service, and/or fines</a:t>
            </a:r>
          </a:p>
        </p:txBody>
      </p:sp>
      <p:sp>
        <p:nvSpPr>
          <p:cNvPr id="2" name="Date Placeholder 1"/>
          <p:cNvSpPr>
            <a:spLocks noGrp="1"/>
          </p:cNvSpPr>
          <p:nvPr>
            <p:ph type="dt" sz="half" idx="10"/>
          </p:nvPr>
        </p:nvSpPr>
        <p:spPr/>
        <p:txBody>
          <a:bodyPr/>
          <a:lstStyle/>
          <a:p>
            <a:pPr>
              <a:defRPr/>
            </a:pPr>
            <a:fld id="{87C8741F-8CB2-4E7A-B9A2-9151CB9BDE9A}"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8610600" cy="1118616"/>
          </a:xfrm>
        </p:spPr>
        <p:txBody>
          <a:bodyPr/>
          <a:lstStyle/>
          <a:p>
            <a:pPr>
              <a:defRPr/>
            </a:pPr>
            <a:r>
              <a:rPr lang="en-US" dirty="0"/>
              <a:t>Security check</a:t>
            </a:r>
          </a:p>
        </p:txBody>
      </p:sp>
      <p:pic>
        <p:nvPicPr>
          <p:cNvPr id="235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8507" y="1622199"/>
            <a:ext cx="4572000" cy="4953000"/>
          </a:xfrm>
          <a:noFill/>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622199"/>
            <a:ext cx="457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fld id="{25AEA5CE-95EA-4B8C-A393-6A4A019610E5}" type="datetime1">
              <a:rPr lang="en-US" smtClean="0"/>
              <a:pPr>
                <a:defRPr/>
              </a:pPr>
              <a:t>5/19/2020</a:t>
            </a:fld>
            <a:endParaRPr lang="en-US"/>
          </a:p>
        </p:txBody>
      </p:sp>
      <p:sp>
        <p:nvSpPr>
          <p:cNvPr id="4" name="Slide Number Placeholder 3"/>
          <p:cNvSpPr>
            <a:spLocks noGrp="1"/>
          </p:cNvSpPr>
          <p:nvPr>
            <p:ph type="sldNum" sz="quarter" idx="12"/>
          </p:nvPr>
        </p:nvSpPr>
        <p:spPr/>
        <p:txBody>
          <a:bodyPr/>
          <a:lstStyle/>
          <a:p>
            <a:fld id="{B14C5082-FB90-4482-A100-3F58266CD54B}"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defRPr/>
            </a:pPr>
            <a:r>
              <a:rPr lang="en-US"/>
              <a:t>Hacking (cont.)</a:t>
            </a:r>
          </a:p>
        </p:txBody>
      </p:sp>
      <p:sp>
        <p:nvSpPr>
          <p:cNvPr id="24579" name="Rectangle 5"/>
          <p:cNvSpPr>
            <a:spLocks noGrp="1" noChangeArrowheads="1"/>
          </p:cNvSpPr>
          <p:nvPr>
            <p:ph idx="1"/>
          </p:nvPr>
        </p:nvSpPr>
        <p:spPr>
          <a:xfrm>
            <a:off x="1581150" y="1690688"/>
            <a:ext cx="9510920" cy="4495800"/>
          </a:xfrm>
        </p:spPr>
        <p:txBody>
          <a:bodyPr>
            <a:noAutofit/>
          </a:bodyPr>
          <a:lstStyle/>
          <a:p>
            <a:pPr algn="just" eaLnBrk="1" hangingPunct="1">
              <a:lnSpc>
                <a:spcPct val="100000"/>
              </a:lnSpc>
            </a:pPr>
            <a:r>
              <a:rPr lang="en-US" altLang="en-US" b="1" dirty="0">
                <a:solidFill>
                  <a:schemeClr val="accent1"/>
                </a:solidFill>
              </a:rPr>
              <a:t>Responsibility for Security</a:t>
            </a:r>
            <a:endParaRPr lang="en-US" altLang="en-US" sz="1800" b="1" dirty="0"/>
          </a:p>
          <a:p>
            <a:pPr lvl="1" algn="just" eaLnBrk="1" hangingPunct="1">
              <a:lnSpc>
                <a:spcPct val="100000"/>
              </a:lnSpc>
            </a:pPr>
            <a:r>
              <a:rPr lang="en-US" altLang="en-US" sz="2800" dirty="0"/>
              <a:t>Developers have a responsibility to develop with security as a goal</a:t>
            </a:r>
          </a:p>
          <a:p>
            <a:pPr lvl="1" algn="just" eaLnBrk="1" hangingPunct="1">
              <a:lnSpc>
                <a:spcPct val="100000"/>
              </a:lnSpc>
            </a:pPr>
            <a:r>
              <a:rPr lang="en-US" altLang="en-US" sz="2800" dirty="0"/>
              <a:t>Businesses have a responsibility to use security tools and monitor their systems to prevent attacks from succeeding</a:t>
            </a:r>
          </a:p>
          <a:p>
            <a:pPr lvl="1" algn="just" eaLnBrk="1" hangingPunct="1">
              <a:lnSpc>
                <a:spcPct val="100000"/>
              </a:lnSpc>
            </a:pPr>
            <a:r>
              <a:rPr lang="en-US" altLang="en-US" sz="2800" dirty="0"/>
              <a:t>Home users have a responsibility to ask questions and educate themselves on the tools to maintain security (personal firewalls, anti-virus)</a:t>
            </a:r>
          </a:p>
        </p:txBody>
      </p:sp>
      <p:sp>
        <p:nvSpPr>
          <p:cNvPr id="2" name="Date Placeholder 1"/>
          <p:cNvSpPr>
            <a:spLocks noGrp="1"/>
          </p:cNvSpPr>
          <p:nvPr>
            <p:ph type="dt" sz="half" idx="10"/>
          </p:nvPr>
        </p:nvSpPr>
        <p:spPr/>
        <p:txBody>
          <a:bodyPr/>
          <a:lstStyle/>
          <a:p>
            <a:pPr>
              <a:defRPr/>
            </a:pPr>
            <a:fld id="{D0B73B55-5A17-467D-ACFF-E00AA499CD91}"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eaLnBrk="1" hangingPunct="1">
              <a:defRPr/>
            </a:pPr>
            <a:r>
              <a:rPr lang="en-US" dirty="0"/>
              <a:t>Hacking-Discussion Questions</a:t>
            </a:r>
          </a:p>
        </p:txBody>
      </p:sp>
      <p:sp>
        <p:nvSpPr>
          <p:cNvPr id="25603" name="Rectangle 3"/>
          <p:cNvSpPr>
            <a:spLocks noGrp="1" noChangeArrowheads="1"/>
          </p:cNvSpPr>
          <p:nvPr>
            <p:ph idx="1"/>
          </p:nvPr>
        </p:nvSpPr>
        <p:spPr>
          <a:xfrm>
            <a:off x="2209800" y="2438400"/>
            <a:ext cx="7772400" cy="3200400"/>
          </a:xfrm>
        </p:spPr>
        <p:txBody>
          <a:bodyPr/>
          <a:lstStyle/>
          <a:p>
            <a:pPr algn="just" eaLnBrk="1" hangingPunct="1"/>
            <a:endParaRPr lang="en-US" altLang="en-US" dirty="0"/>
          </a:p>
          <a:p>
            <a:pPr algn="just" eaLnBrk="1" hangingPunct="1"/>
            <a:r>
              <a:rPr lang="en-US" altLang="en-US" dirty="0"/>
              <a:t>Do you think hiring former hackers to enhance security is a good idea or a bad idea?  Why?</a:t>
            </a:r>
          </a:p>
        </p:txBody>
      </p:sp>
      <p:sp>
        <p:nvSpPr>
          <p:cNvPr id="2" name="Date Placeholder 1"/>
          <p:cNvSpPr>
            <a:spLocks noGrp="1"/>
          </p:cNvSpPr>
          <p:nvPr>
            <p:ph type="dt" sz="half" idx="10"/>
          </p:nvPr>
        </p:nvSpPr>
        <p:spPr/>
        <p:txBody>
          <a:bodyPr/>
          <a:lstStyle/>
          <a:p>
            <a:pPr>
              <a:defRPr/>
            </a:pPr>
            <a:fld id="{F190A559-6C6B-41E5-BB05-3BCE37960C61}"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p:txBody>
          <a:bodyPr>
            <a:normAutofit/>
          </a:bodyPr>
          <a:lstStyle/>
          <a:p>
            <a:pPr eaLnBrk="1" hangingPunct="1">
              <a:defRPr/>
            </a:pPr>
            <a:r>
              <a:rPr lang="en-US" sz="4000" dirty="0"/>
              <a:t>Identity Theft and Credit Card Fraud</a:t>
            </a:r>
          </a:p>
        </p:txBody>
      </p:sp>
      <p:sp>
        <p:nvSpPr>
          <p:cNvPr id="26627" name="Rectangle 9"/>
          <p:cNvSpPr>
            <a:spLocks noGrp="1" noChangeArrowheads="1"/>
          </p:cNvSpPr>
          <p:nvPr>
            <p:ph idx="1"/>
          </p:nvPr>
        </p:nvSpPr>
        <p:spPr>
          <a:xfrm>
            <a:off x="1801767" y="1690688"/>
            <a:ext cx="9118024" cy="4224528"/>
          </a:xfrm>
        </p:spPr>
        <p:txBody>
          <a:bodyPr>
            <a:normAutofit/>
          </a:bodyPr>
          <a:lstStyle/>
          <a:p>
            <a:pPr algn="just" eaLnBrk="1" hangingPunct="1">
              <a:lnSpc>
                <a:spcPct val="90000"/>
              </a:lnSpc>
              <a:buFontTx/>
              <a:buNone/>
            </a:pPr>
            <a:r>
              <a:rPr lang="en-US" altLang="en-US" sz="2400" b="1" dirty="0"/>
              <a:t>Stealing Identities (Identity Theft</a:t>
            </a:r>
            <a:r>
              <a:rPr lang="en-US" altLang="en-US" sz="2400" dirty="0"/>
              <a:t> )</a:t>
            </a:r>
            <a:r>
              <a:rPr lang="en-US" altLang="en-US" sz="2400" b="1" dirty="0"/>
              <a:t>:</a:t>
            </a:r>
          </a:p>
          <a:p>
            <a:pPr algn="just" eaLnBrk="1" hangingPunct="1">
              <a:lnSpc>
                <a:spcPct val="90000"/>
              </a:lnSpc>
              <a:buFontTx/>
              <a:buNone/>
            </a:pPr>
            <a:endParaRPr lang="en-US" altLang="en-US" sz="700" b="1" dirty="0"/>
          </a:p>
          <a:p>
            <a:pPr algn="just" eaLnBrk="1" hangingPunct="1">
              <a:lnSpc>
                <a:spcPct val="90000"/>
              </a:lnSpc>
            </a:pPr>
            <a:r>
              <a:rPr lang="en-US" altLang="en-US" sz="2400" dirty="0"/>
              <a:t>Various crimes in which a criminal or large group uses the identity of an unknowing, innocent person</a:t>
            </a:r>
          </a:p>
          <a:p>
            <a:pPr algn="just" eaLnBrk="1" hangingPunct="1">
              <a:lnSpc>
                <a:spcPct val="90000"/>
              </a:lnSpc>
            </a:pPr>
            <a:endParaRPr lang="en-US" altLang="en-US" sz="900" dirty="0"/>
          </a:p>
          <a:p>
            <a:pPr lvl="1" algn="just" eaLnBrk="1" hangingPunct="1">
              <a:lnSpc>
                <a:spcPct val="90000"/>
              </a:lnSpc>
            </a:pPr>
            <a:r>
              <a:rPr lang="en-US" altLang="en-US" dirty="0"/>
              <a:t>Use credit/debit card numbers, personal information, and social security numbers</a:t>
            </a:r>
          </a:p>
          <a:p>
            <a:pPr lvl="1" algn="just" eaLnBrk="1" hangingPunct="1">
              <a:lnSpc>
                <a:spcPct val="90000"/>
              </a:lnSpc>
            </a:pPr>
            <a:r>
              <a:rPr lang="en-US" altLang="en-US" dirty="0"/>
              <a:t>18-29 year-olds are the most common victims because they use the web most and are unaware of risks</a:t>
            </a:r>
          </a:p>
          <a:p>
            <a:pPr lvl="1" algn="just" eaLnBrk="1" hangingPunct="1">
              <a:lnSpc>
                <a:spcPct val="90000"/>
              </a:lnSpc>
            </a:pPr>
            <a:r>
              <a:rPr lang="en-US" altLang="en-US" dirty="0"/>
              <a:t>E-commerce has made it easier to steal card numbers and use without having the physical card</a:t>
            </a:r>
          </a:p>
        </p:txBody>
      </p:sp>
      <p:sp>
        <p:nvSpPr>
          <p:cNvPr id="2" name="Date Placeholder 1"/>
          <p:cNvSpPr>
            <a:spLocks noGrp="1"/>
          </p:cNvSpPr>
          <p:nvPr>
            <p:ph type="dt" sz="half" idx="10"/>
          </p:nvPr>
        </p:nvSpPr>
        <p:spPr/>
        <p:txBody>
          <a:bodyPr/>
          <a:lstStyle/>
          <a:p>
            <a:pPr>
              <a:defRPr/>
            </a:pPr>
            <a:fld id="{9865F42C-4687-4A88-97E4-053DE9223EF3}"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normAutofit/>
          </a:bodyPr>
          <a:lstStyle/>
          <a:p>
            <a:pPr eaLnBrk="1" hangingPunct="1">
              <a:defRPr/>
            </a:pPr>
            <a:r>
              <a:rPr lang="en-US" sz="4000" dirty="0"/>
              <a:t>Identity Theft and Credit Card Fraud (cont.)</a:t>
            </a:r>
          </a:p>
        </p:txBody>
      </p:sp>
      <p:sp>
        <p:nvSpPr>
          <p:cNvPr id="27651" name="Rectangle 5"/>
          <p:cNvSpPr>
            <a:spLocks noGrp="1" noChangeArrowheads="1"/>
          </p:cNvSpPr>
          <p:nvPr>
            <p:ph idx="1"/>
          </p:nvPr>
        </p:nvSpPr>
        <p:spPr>
          <a:xfrm>
            <a:off x="1894531" y="2011839"/>
            <a:ext cx="9157782" cy="4023360"/>
          </a:xfrm>
        </p:spPr>
        <p:txBody>
          <a:bodyPr/>
          <a:lstStyle/>
          <a:p>
            <a:pPr algn="just" eaLnBrk="1" hangingPunct="1">
              <a:lnSpc>
                <a:spcPct val="80000"/>
              </a:lnSpc>
            </a:pPr>
            <a:r>
              <a:rPr lang="en-US" altLang="en-US" sz="2400" b="1" dirty="0">
                <a:solidFill>
                  <a:schemeClr val="accent1"/>
                </a:solidFill>
              </a:rPr>
              <a:t>Techniques used to steal personal and financial information</a:t>
            </a:r>
          </a:p>
          <a:p>
            <a:pPr algn="just" eaLnBrk="1" hangingPunct="1">
              <a:lnSpc>
                <a:spcPct val="80000"/>
              </a:lnSpc>
            </a:pPr>
            <a:endParaRPr lang="en-US" altLang="en-US" sz="2400" b="1" dirty="0"/>
          </a:p>
          <a:p>
            <a:pPr lvl="1" algn="just" eaLnBrk="1" hangingPunct="1">
              <a:lnSpc>
                <a:spcPct val="80000"/>
              </a:lnSpc>
            </a:pPr>
            <a:r>
              <a:rPr lang="en-US" altLang="en-US" dirty="0">
                <a:solidFill>
                  <a:schemeClr val="accent1"/>
                </a:solidFill>
              </a:rPr>
              <a:t>Phishing - </a:t>
            </a:r>
            <a:r>
              <a:rPr lang="en-US" altLang="en-US" dirty="0"/>
              <a:t>e-mail fishing for personal and financial information disguised as legitimate business e-mail</a:t>
            </a:r>
          </a:p>
          <a:p>
            <a:pPr lvl="1" algn="just" eaLnBrk="1" hangingPunct="1">
              <a:lnSpc>
                <a:spcPct val="80000"/>
              </a:lnSpc>
            </a:pPr>
            <a:r>
              <a:rPr lang="en-US" altLang="en-US" dirty="0">
                <a:solidFill>
                  <a:schemeClr val="accent1"/>
                </a:solidFill>
              </a:rPr>
              <a:t>Pharming </a:t>
            </a:r>
            <a:r>
              <a:rPr lang="en-US" altLang="en-US" dirty="0"/>
              <a:t>- false Web sites that fish for personal and financial information by planting false URLs in Domain Name Servers</a:t>
            </a:r>
          </a:p>
          <a:p>
            <a:pPr lvl="1" algn="just" eaLnBrk="1" hangingPunct="1">
              <a:lnSpc>
                <a:spcPct val="80000"/>
              </a:lnSpc>
            </a:pPr>
            <a:r>
              <a:rPr lang="en-US" altLang="en-US" dirty="0">
                <a:solidFill>
                  <a:schemeClr val="accent1"/>
                </a:solidFill>
              </a:rPr>
              <a:t>Online resumes and job hunting sites </a:t>
            </a:r>
            <a:r>
              <a:rPr lang="en-US" altLang="en-US" dirty="0"/>
              <a:t>may reveal SSNs, work history, birth dates and other information that can be used in identity theft</a:t>
            </a:r>
          </a:p>
        </p:txBody>
      </p:sp>
      <p:sp>
        <p:nvSpPr>
          <p:cNvPr id="2" name="Date Placeholder 1"/>
          <p:cNvSpPr>
            <a:spLocks noGrp="1"/>
          </p:cNvSpPr>
          <p:nvPr>
            <p:ph type="dt" sz="half" idx="10"/>
          </p:nvPr>
        </p:nvSpPr>
        <p:spPr/>
        <p:txBody>
          <a:bodyPr/>
          <a:lstStyle/>
          <a:p>
            <a:pPr>
              <a:defRPr/>
            </a:pPr>
            <a:fld id="{2111A2B7-0644-42A0-A7AF-C20C8D25B5CC}"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normAutofit/>
          </a:bodyPr>
          <a:lstStyle/>
          <a:p>
            <a:pPr eaLnBrk="1" hangingPunct="1">
              <a:defRPr/>
            </a:pPr>
            <a:r>
              <a:rPr lang="en-US" sz="4000" dirty="0"/>
              <a:t>Identity Theft and Credit Card Fraud (cont.)</a:t>
            </a:r>
          </a:p>
        </p:txBody>
      </p:sp>
      <p:sp>
        <p:nvSpPr>
          <p:cNvPr id="28675" name="Rectangle 5"/>
          <p:cNvSpPr>
            <a:spLocks noGrp="1" noChangeArrowheads="1"/>
          </p:cNvSpPr>
          <p:nvPr>
            <p:ph idx="1"/>
          </p:nvPr>
        </p:nvSpPr>
        <p:spPr>
          <a:xfrm>
            <a:off x="1673087" y="1690688"/>
            <a:ext cx="8955156" cy="4419600"/>
          </a:xfrm>
        </p:spPr>
        <p:txBody>
          <a:bodyPr/>
          <a:lstStyle/>
          <a:p>
            <a:pPr algn="just" eaLnBrk="1" hangingPunct="1">
              <a:lnSpc>
                <a:spcPct val="100000"/>
              </a:lnSpc>
            </a:pPr>
            <a:r>
              <a:rPr lang="en-US" altLang="en-US" sz="2400" b="1" dirty="0">
                <a:solidFill>
                  <a:schemeClr val="accent1"/>
                </a:solidFill>
              </a:rPr>
              <a:t>Techniques used to protect personal and financial information</a:t>
            </a:r>
            <a:endParaRPr lang="en-US" altLang="en-US" sz="2400" b="1" dirty="0"/>
          </a:p>
          <a:p>
            <a:pPr lvl="1" algn="just" eaLnBrk="1" hangingPunct="1">
              <a:lnSpc>
                <a:spcPct val="100000"/>
              </a:lnSpc>
            </a:pPr>
            <a:r>
              <a:rPr lang="en-US" altLang="en-US" dirty="0"/>
              <a:t>Activation for new credit cards</a:t>
            </a:r>
          </a:p>
          <a:p>
            <a:pPr lvl="1" algn="just" eaLnBrk="1" hangingPunct="1">
              <a:lnSpc>
                <a:spcPct val="100000"/>
              </a:lnSpc>
            </a:pPr>
            <a:r>
              <a:rPr lang="en-US" altLang="en-US" dirty="0"/>
              <a:t>Retailers do not print the full card number and expiration date on receipts</a:t>
            </a:r>
          </a:p>
          <a:p>
            <a:pPr lvl="1" algn="just" eaLnBrk="1" hangingPunct="1">
              <a:lnSpc>
                <a:spcPct val="100000"/>
              </a:lnSpc>
            </a:pPr>
            <a:r>
              <a:rPr lang="en-US" altLang="en-US" dirty="0"/>
              <a:t>Software detects unusual spending activities and will prompt retailers to ask for identifying information</a:t>
            </a:r>
          </a:p>
          <a:p>
            <a:pPr lvl="1" algn="just" eaLnBrk="1" hangingPunct="1">
              <a:lnSpc>
                <a:spcPct val="100000"/>
              </a:lnSpc>
            </a:pPr>
            <a:r>
              <a:rPr lang="en-US" altLang="en-US" dirty="0"/>
              <a:t>Services, like PayPal, act as third party allowing a customer to make a purchase without revealing their credit card information to a stranger</a:t>
            </a:r>
          </a:p>
        </p:txBody>
      </p:sp>
      <p:sp>
        <p:nvSpPr>
          <p:cNvPr id="2" name="Date Placeholder 1"/>
          <p:cNvSpPr>
            <a:spLocks noGrp="1"/>
          </p:cNvSpPr>
          <p:nvPr>
            <p:ph type="dt" sz="half" idx="10"/>
          </p:nvPr>
        </p:nvSpPr>
        <p:spPr/>
        <p:txBody>
          <a:bodyPr/>
          <a:lstStyle/>
          <a:p>
            <a:pPr>
              <a:defRPr/>
            </a:pPr>
            <a:fld id="{54286A69-089A-452D-9CA5-AC18E4D70F22}"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normAutofit/>
          </a:bodyPr>
          <a:lstStyle/>
          <a:p>
            <a:pPr eaLnBrk="1" hangingPunct="1">
              <a:defRPr/>
            </a:pPr>
            <a:r>
              <a:rPr lang="en-US" sz="4000" dirty="0"/>
              <a:t>Identity Theft and Credit Card Fraud (cont.)</a:t>
            </a:r>
          </a:p>
        </p:txBody>
      </p:sp>
      <p:sp>
        <p:nvSpPr>
          <p:cNvPr id="29699" name="Rectangle 5"/>
          <p:cNvSpPr>
            <a:spLocks noGrp="1" noChangeArrowheads="1"/>
          </p:cNvSpPr>
          <p:nvPr>
            <p:ph idx="1"/>
          </p:nvPr>
        </p:nvSpPr>
        <p:spPr>
          <a:xfrm>
            <a:off x="1451113" y="1690688"/>
            <a:ext cx="9481930" cy="4114800"/>
          </a:xfrm>
        </p:spPr>
        <p:txBody>
          <a:bodyPr>
            <a:normAutofit fontScale="92500" lnSpcReduction="10000"/>
          </a:bodyPr>
          <a:lstStyle/>
          <a:p>
            <a:pPr algn="just" eaLnBrk="1" hangingPunct="1">
              <a:lnSpc>
                <a:spcPct val="90000"/>
              </a:lnSpc>
              <a:buFontTx/>
              <a:buNone/>
            </a:pPr>
            <a:r>
              <a:rPr lang="en-US" altLang="en-US" sz="2400" b="1" dirty="0">
                <a:solidFill>
                  <a:schemeClr val="accent1"/>
                </a:solidFill>
              </a:rPr>
              <a:t>Responses to Identity Theft:</a:t>
            </a:r>
            <a:endParaRPr lang="en-US" altLang="en-US" sz="2400" b="1" dirty="0">
              <a:solidFill>
                <a:srgbClr val="FFC000"/>
              </a:solidFill>
            </a:endParaRPr>
          </a:p>
          <a:p>
            <a:pPr algn="just" eaLnBrk="1" hangingPunct="1">
              <a:lnSpc>
                <a:spcPct val="150000"/>
              </a:lnSpc>
              <a:buFont typeface="Wingdings" panose="05000000000000000000" pitchFamily="2" charset="2"/>
              <a:buChar char="Ø"/>
            </a:pPr>
            <a:r>
              <a:rPr lang="en-US" altLang="en-US" sz="2400" dirty="0"/>
              <a:t>Authentication of e-mail and Web sites</a:t>
            </a:r>
          </a:p>
          <a:p>
            <a:pPr algn="just" eaLnBrk="1" hangingPunct="1">
              <a:lnSpc>
                <a:spcPct val="150000"/>
              </a:lnSpc>
              <a:buFont typeface="Wingdings" panose="05000000000000000000" pitchFamily="2" charset="2"/>
              <a:buChar char="Ø"/>
            </a:pPr>
            <a:r>
              <a:rPr lang="en-US" altLang="en-US" sz="2400" dirty="0"/>
              <a:t>Use of encryption to securely store data, so it is useless if stolen</a:t>
            </a:r>
          </a:p>
          <a:p>
            <a:pPr algn="just" eaLnBrk="1" hangingPunct="1">
              <a:lnSpc>
                <a:spcPct val="150000"/>
              </a:lnSpc>
              <a:buFont typeface="Wingdings" panose="05000000000000000000" pitchFamily="2" charset="2"/>
              <a:buChar char="Ø"/>
            </a:pPr>
            <a:r>
              <a:rPr lang="en-US" altLang="en-US" sz="2400" dirty="0"/>
              <a:t>Authenticating customers to prevent use of stolen numbers, may trade convenience for security</a:t>
            </a:r>
          </a:p>
          <a:p>
            <a:pPr algn="just" eaLnBrk="1" hangingPunct="1">
              <a:lnSpc>
                <a:spcPct val="150000"/>
              </a:lnSpc>
              <a:buFont typeface="Wingdings" panose="05000000000000000000" pitchFamily="2" charset="2"/>
              <a:buChar char="Ø"/>
            </a:pPr>
            <a:r>
              <a:rPr lang="en-US" altLang="en-US" sz="2400" dirty="0"/>
              <a:t>In the event information is stolen, a fraud alert can flag your credit report; some businesses will cover the cost of a credit report if your information has been stolen</a:t>
            </a:r>
          </a:p>
        </p:txBody>
      </p:sp>
      <p:sp>
        <p:nvSpPr>
          <p:cNvPr id="2" name="Date Placeholder 1"/>
          <p:cNvSpPr>
            <a:spLocks noGrp="1"/>
          </p:cNvSpPr>
          <p:nvPr>
            <p:ph type="dt" sz="half" idx="10"/>
          </p:nvPr>
        </p:nvSpPr>
        <p:spPr/>
        <p:txBody>
          <a:bodyPr/>
          <a:lstStyle/>
          <a:p>
            <a:pPr>
              <a:defRPr/>
            </a:pPr>
            <a:fld id="{7BC4F8D5-17BE-4A0B-9174-B665D9863753}"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fontScale="90000"/>
          </a:bodyPr>
          <a:lstStyle/>
          <a:p>
            <a:pPr algn="ctr"/>
            <a:br>
              <a:rPr lang="en-US" dirty="0"/>
            </a:br>
            <a:r>
              <a:rPr lang="en-US" dirty="0"/>
              <a:t> Lecture - 5</a:t>
            </a:r>
            <a:br>
              <a:rPr lang="en-US" dirty="0"/>
            </a:br>
            <a:br>
              <a:rPr lang="en-US" dirty="0"/>
            </a:br>
            <a:br>
              <a:rPr lang="en-US" dirty="0"/>
            </a:br>
            <a:r>
              <a:rPr lang="en-US" dirty="0"/>
              <a:t>CYBER CRIME  </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5/19/2020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defRPr/>
            </a:pPr>
            <a:r>
              <a:rPr lang="en-US" dirty="0"/>
              <a:t>Identity Theft and Credit Card Fraud (cont.)</a:t>
            </a:r>
          </a:p>
        </p:txBody>
      </p:sp>
      <p:sp>
        <p:nvSpPr>
          <p:cNvPr id="30723" name="Rectangle 3"/>
          <p:cNvSpPr>
            <a:spLocks noGrp="1" noChangeArrowheads="1"/>
          </p:cNvSpPr>
          <p:nvPr>
            <p:ph idx="1"/>
          </p:nvPr>
        </p:nvSpPr>
        <p:spPr>
          <a:xfrm>
            <a:off x="1709530" y="1966119"/>
            <a:ext cx="9644269" cy="4114800"/>
          </a:xfrm>
        </p:spPr>
        <p:txBody>
          <a:bodyPr>
            <a:normAutofit/>
          </a:bodyPr>
          <a:lstStyle/>
          <a:p>
            <a:pPr eaLnBrk="1" hangingPunct="1">
              <a:lnSpc>
                <a:spcPct val="80000"/>
              </a:lnSpc>
              <a:buFontTx/>
              <a:buNone/>
            </a:pPr>
            <a:r>
              <a:rPr lang="en-US" altLang="en-US" b="1" dirty="0">
                <a:solidFill>
                  <a:schemeClr val="accent1"/>
                </a:solidFill>
              </a:rPr>
              <a:t>Biometrics:</a:t>
            </a:r>
            <a:endParaRPr lang="en-US" altLang="en-US" b="1" dirty="0">
              <a:solidFill>
                <a:srgbClr val="FFC000"/>
              </a:solidFill>
            </a:endParaRPr>
          </a:p>
          <a:p>
            <a:pPr eaLnBrk="1" hangingPunct="1">
              <a:lnSpc>
                <a:spcPct val="80000"/>
              </a:lnSpc>
              <a:buFont typeface="Wingdings" panose="05000000000000000000" pitchFamily="2" charset="2"/>
              <a:buChar char="Ø"/>
            </a:pPr>
            <a:r>
              <a:rPr lang="en-US" altLang="en-US" dirty="0"/>
              <a:t>Biological characteristics unique to an individual (Finger, Voice, Face structure, hand geometry, eye pattern, and DNA.</a:t>
            </a:r>
          </a:p>
          <a:p>
            <a:pPr eaLnBrk="1" hangingPunct="1">
              <a:lnSpc>
                <a:spcPct val="80000"/>
              </a:lnSpc>
              <a:buFont typeface="Wingdings" panose="05000000000000000000" pitchFamily="2" charset="2"/>
              <a:buChar char="Ø"/>
            </a:pPr>
            <a:r>
              <a:rPr lang="en-US" altLang="en-US" dirty="0"/>
              <a:t>No external item (card, keys, etc.) to be stolen</a:t>
            </a:r>
          </a:p>
          <a:p>
            <a:pPr eaLnBrk="1" hangingPunct="1">
              <a:lnSpc>
                <a:spcPct val="80000"/>
              </a:lnSpc>
              <a:buFont typeface="Wingdings" panose="05000000000000000000" pitchFamily="2" charset="2"/>
              <a:buChar char="Ø"/>
            </a:pPr>
            <a:r>
              <a:rPr lang="en-US" altLang="en-US" dirty="0"/>
              <a:t>Used in areas where security needs to be high, such as identifying airport personnel.</a:t>
            </a:r>
          </a:p>
          <a:p>
            <a:pPr eaLnBrk="1" hangingPunct="1">
              <a:lnSpc>
                <a:spcPct val="80000"/>
              </a:lnSpc>
              <a:buFont typeface="Wingdings" panose="05000000000000000000" pitchFamily="2" charset="2"/>
              <a:buChar char="Ø"/>
            </a:pPr>
            <a:r>
              <a:rPr lang="en-US" altLang="en-US" dirty="0"/>
              <a:t>Biometrics can be fooled, but more difficult to do so, especially as more sophisticated systems are developed. (pupil contract, live tissue of finger and real face)</a:t>
            </a:r>
          </a:p>
          <a:p>
            <a:pPr lvl="1" eaLnBrk="1" hangingPunct="1">
              <a:lnSpc>
                <a:spcPct val="80000"/>
              </a:lnSpc>
              <a:buFont typeface="Arial" panose="020B0604020202020204" pitchFamily="34" charset="0"/>
              <a:buNone/>
            </a:pPr>
            <a:endParaRPr lang="en-US" altLang="en-US" sz="2800" dirty="0"/>
          </a:p>
        </p:txBody>
      </p:sp>
      <p:sp>
        <p:nvSpPr>
          <p:cNvPr id="2" name="Date Placeholder 1"/>
          <p:cNvSpPr>
            <a:spLocks noGrp="1"/>
          </p:cNvSpPr>
          <p:nvPr>
            <p:ph type="dt" sz="half" idx="10"/>
          </p:nvPr>
        </p:nvSpPr>
        <p:spPr/>
        <p:txBody>
          <a:bodyPr/>
          <a:lstStyle/>
          <a:p>
            <a:pPr>
              <a:defRPr/>
            </a:pPr>
            <a:fld id="{9F44A21B-DE73-45D1-A41B-CBA59B9EC041}" type="datetime1">
              <a:rPr lang="en-US" smtClean="0"/>
              <a:pPr>
                <a:defRPr/>
              </a:pPr>
              <a:t>5/19/2020</a:t>
            </a:fld>
            <a:endParaRPr lang="en-US" dirty="0"/>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pPr eaLnBrk="1" hangingPunct="1">
              <a:defRPr/>
            </a:pPr>
            <a:r>
              <a:rPr lang="en-US" dirty="0"/>
              <a:t>Scams and Forgery</a:t>
            </a:r>
          </a:p>
        </p:txBody>
      </p:sp>
      <p:sp>
        <p:nvSpPr>
          <p:cNvPr id="32771" name="Rectangle 5"/>
          <p:cNvSpPr>
            <a:spLocks noGrp="1" noChangeArrowheads="1"/>
          </p:cNvSpPr>
          <p:nvPr>
            <p:ph idx="1"/>
          </p:nvPr>
        </p:nvSpPr>
        <p:spPr>
          <a:xfrm>
            <a:off x="1752599" y="1690688"/>
            <a:ext cx="9140687" cy="4648200"/>
          </a:xfrm>
        </p:spPr>
        <p:txBody>
          <a:bodyPr>
            <a:noAutofit/>
          </a:bodyPr>
          <a:lstStyle/>
          <a:p>
            <a:pPr algn="just" eaLnBrk="1" hangingPunct="1">
              <a:lnSpc>
                <a:spcPct val="90000"/>
              </a:lnSpc>
              <a:buFontTx/>
              <a:buNone/>
            </a:pPr>
            <a:r>
              <a:rPr lang="en-US" altLang="en-US" b="1" dirty="0">
                <a:solidFill>
                  <a:schemeClr val="accent2"/>
                </a:solidFill>
              </a:rPr>
              <a:t>Auctions:</a:t>
            </a:r>
            <a:endParaRPr lang="en-US" altLang="en-US" b="1" dirty="0"/>
          </a:p>
          <a:p>
            <a:pPr algn="just" eaLnBrk="1" hangingPunct="1">
              <a:lnSpc>
                <a:spcPct val="90000"/>
              </a:lnSpc>
            </a:pPr>
            <a:r>
              <a:rPr lang="en-US" altLang="en-US" dirty="0"/>
              <a:t>Federal Trade Commission reports show that online auction sites are one of the top sources of fraud complaints</a:t>
            </a:r>
          </a:p>
          <a:p>
            <a:pPr lvl="1" algn="just" eaLnBrk="1" hangingPunct="1">
              <a:lnSpc>
                <a:spcPct val="90000"/>
              </a:lnSpc>
            </a:pPr>
            <a:r>
              <a:rPr lang="en-US" altLang="en-US" sz="2800" dirty="0"/>
              <a:t>Some sellers do not send items or send inferior products</a:t>
            </a:r>
          </a:p>
          <a:p>
            <a:pPr lvl="1" algn="just" eaLnBrk="1" hangingPunct="1">
              <a:lnSpc>
                <a:spcPct val="90000"/>
              </a:lnSpc>
            </a:pPr>
            <a:r>
              <a:rPr lang="en-US" altLang="en-US" sz="2800" dirty="0"/>
              <a:t>Shill bidding is used to artificially raise prices</a:t>
            </a:r>
          </a:p>
          <a:p>
            <a:pPr lvl="1" algn="just" eaLnBrk="1" hangingPunct="1">
              <a:lnSpc>
                <a:spcPct val="90000"/>
              </a:lnSpc>
            </a:pPr>
            <a:r>
              <a:rPr lang="en-US" altLang="en-US" sz="2800" dirty="0"/>
              <a:t>Sellers give themselves or friends glowing reviews to garner consumer trust</a:t>
            </a:r>
          </a:p>
        </p:txBody>
      </p:sp>
      <p:sp>
        <p:nvSpPr>
          <p:cNvPr id="2" name="Date Placeholder 1"/>
          <p:cNvSpPr>
            <a:spLocks noGrp="1"/>
          </p:cNvSpPr>
          <p:nvPr>
            <p:ph type="dt" sz="half" idx="10"/>
          </p:nvPr>
        </p:nvSpPr>
        <p:spPr/>
        <p:txBody>
          <a:bodyPr/>
          <a:lstStyle/>
          <a:p>
            <a:pPr>
              <a:defRPr/>
            </a:pPr>
            <a:fld id="{C960AD68-0D4F-478D-9150-46287C42CB7D}"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Grp="1" noChangeArrowheads="1"/>
          </p:cNvSpPr>
          <p:nvPr>
            <p:ph idx="1"/>
          </p:nvPr>
        </p:nvSpPr>
        <p:spPr/>
        <p:txBody>
          <a:bodyPr>
            <a:normAutofit/>
          </a:bodyPr>
          <a:lstStyle/>
          <a:p>
            <a:pPr algn="just" eaLnBrk="1" hangingPunct="1">
              <a:buFontTx/>
              <a:buNone/>
              <a:defRPr/>
            </a:pPr>
            <a:r>
              <a:rPr lang="en-US" b="1" dirty="0">
                <a:solidFill>
                  <a:schemeClr val="accent2"/>
                </a:solidFill>
              </a:rPr>
              <a:t>Cybercrime Treaty:</a:t>
            </a:r>
            <a:endParaRPr lang="en-US" b="1" dirty="0"/>
          </a:p>
          <a:p>
            <a:pPr algn="just" eaLnBrk="1" hangingPunct="1">
              <a:buFont typeface="Wingdings" panose="05000000000000000000" pitchFamily="2" charset="2"/>
              <a:buChar char="Ø"/>
              <a:defRPr/>
            </a:pPr>
            <a:r>
              <a:rPr lang="en-US" dirty="0"/>
              <a:t>International agreement to foster international cooperation among law enforcement agencies of different countries in fighting </a:t>
            </a:r>
            <a:r>
              <a:rPr lang="en-US" b="1" dirty="0">
                <a:solidFill>
                  <a:schemeClr val="tx2">
                    <a:lumMod val="75000"/>
                  </a:schemeClr>
                </a:solidFill>
              </a:rPr>
              <a:t>copyright violations, fraud, hacking and other online fraud</a:t>
            </a:r>
          </a:p>
          <a:p>
            <a:pPr algn="just" eaLnBrk="1" hangingPunct="1">
              <a:buFont typeface="Wingdings" panose="05000000000000000000" pitchFamily="2" charset="2"/>
              <a:buChar char="Ø"/>
              <a:defRPr/>
            </a:pPr>
            <a:r>
              <a:rPr lang="en-US" dirty="0"/>
              <a:t>Treaty sets common standards or ways to resolve international cases</a:t>
            </a:r>
          </a:p>
        </p:txBody>
      </p:sp>
      <p:sp>
        <p:nvSpPr>
          <p:cNvPr id="2" name="Date Placeholder 1"/>
          <p:cNvSpPr>
            <a:spLocks noGrp="1"/>
          </p:cNvSpPr>
          <p:nvPr>
            <p:ph type="dt" sz="half" idx="10"/>
          </p:nvPr>
        </p:nvSpPr>
        <p:spPr/>
        <p:txBody>
          <a:bodyPr/>
          <a:lstStyle/>
          <a:p>
            <a:pPr>
              <a:defRPr/>
            </a:pPr>
            <a:fld id="{AC62E33F-A7A7-4BE8-99F0-23571A42A73E}"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22</a:t>
            </a:fld>
            <a:endParaRPr lang="en-US" altLang="en-US"/>
          </a:p>
        </p:txBody>
      </p:sp>
      <p:sp>
        <p:nvSpPr>
          <p:cNvPr id="7" name="Rectangle 4"/>
          <p:cNvSpPr>
            <a:spLocks noGrp="1" noChangeArrowheads="1"/>
          </p:cNvSpPr>
          <p:nvPr>
            <p:ph type="title"/>
          </p:nvPr>
        </p:nvSpPr>
        <p:spPr>
          <a:xfrm>
            <a:off x="2292096" y="585216"/>
            <a:ext cx="7290054" cy="1499616"/>
          </a:xfrm>
        </p:spPr>
        <p:txBody>
          <a:bodyPr>
            <a:normAutofit/>
          </a:bodyPr>
          <a:lstStyle/>
          <a:p>
            <a:pPr eaLnBrk="1" hangingPunct="1">
              <a:defRPr/>
            </a:pPr>
            <a:r>
              <a:rPr lang="en-US" sz="4000" dirty="0"/>
              <a:t>Crime Fighting Vs. Privacy and . . . </a:t>
            </a:r>
            <a:r>
              <a:rPr lang="en-US" sz="2800" dirty="0"/>
              <a:t>(cont.)</a:t>
            </a: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882913" y="533400"/>
            <a:ext cx="7772400" cy="1143000"/>
          </a:xfrm>
        </p:spPr>
        <p:txBody>
          <a:bodyPr/>
          <a:lstStyle/>
          <a:p>
            <a:pPr>
              <a:defRPr/>
            </a:pPr>
            <a:r>
              <a:rPr lang="en-US" sz="4000" dirty="0"/>
              <a:t>Whose Laws Rule the Web (Cont.)</a:t>
            </a:r>
          </a:p>
        </p:txBody>
      </p:sp>
      <p:sp>
        <p:nvSpPr>
          <p:cNvPr id="38915" name="Rectangle 3"/>
          <p:cNvSpPr>
            <a:spLocks noGrp="1" noChangeArrowheads="1"/>
          </p:cNvSpPr>
          <p:nvPr>
            <p:ph idx="1"/>
          </p:nvPr>
        </p:nvSpPr>
        <p:spPr>
          <a:xfrm>
            <a:off x="2057400" y="1676400"/>
            <a:ext cx="7924800" cy="4114800"/>
          </a:xfrm>
        </p:spPr>
        <p:txBody>
          <a:bodyPr>
            <a:normAutofit/>
          </a:bodyPr>
          <a:lstStyle/>
          <a:p>
            <a:pPr algn="just" eaLnBrk="1" hangingPunct="1">
              <a:buFontTx/>
              <a:buNone/>
            </a:pPr>
            <a:r>
              <a:rPr lang="en-US" altLang="en-US" b="1" dirty="0">
                <a:solidFill>
                  <a:schemeClr val="accent2"/>
                </a:solidFill>
              </a:rPr>
              <a:t>Arresting Foreign Visitors:</a:t>
            </a:r>
          </a:p>
          <a:p>
            <a:pPr algn="just" eaLnBrk="1" hangingPunct="1">
              <a:buFontTx/>
              <a:buNone/>
            </a:pPr>
            <a:endParaRPr lang="en-US" altLang="en-US" sz="1100" b="1" dirty="0"/>
          </a:p>
          <a:p>
            <a:pPr algn="just" eaLnBrk="1" hangingPunct="1">
              <a:buFont typeface="Wingdings" panose="05000000000000000000" pitchFamily="2" charset="2"/>
              <a:buChar char="Ø"/>
            </a:pPr>
            <a:r>
              <a:rPr lang="en-US" altLang="en-US" dirty="0"/>
              <a:t>A Russian citizen was arrested for violating the Digital Millennium Copyright Act DMCA when he visited the U.S. to present a paper at a conference; his software was not illegal in Russia</a:t>
            </a:r>
          </a:p>
          <a:p>
            <a:pPr algn="just" eaLnBrk="1" hangingPunct="1">
              <a:buFont typeface="Wingdings" panose="05000000000000000000" pitchFamily="2" charset="2"/>
              <a:buChar char="Ø"/>
            </a:pPr>
            <a:endParaRPr lang="en-US" altLang="en-US" sz="1400" dirty="0"/>
          </a:p>
          <a:p>
            <a:pPr algn="just" eaLnBrk="1" hangingPunct="1">
              <a:buFont typeface="Wingdings" panose="05000000000000000000" pitchFamily="2" charset="2"/>
              <a:buChar char="Ø"/>
            </a:pPr>
            <a:r>
              <a:rPr lang="en-US" altLang="en-US" dirty="0"/>
              <a:t>An executive of a British online gambling site was arrested as he transferred planes in Dallas (online sports betting is not illegal in Britain)</a:t>
            </a:r>
          </a:p>
        </p:txBody>
      </p:sp>
      <p:sp>
        <p:nvSpPr>
          <p:cNvPr id="2" name="Date Placeholder 1"/>
          <p:cNvSpPr>
            <a:spLocks noGrp="1"/>
          </p:cNvSpPr>
          <p:nvPr>
            <p:ph type="dt" sz="half" idx="10"/>
          </p:nvPr>
        </p:nvSpPr>
        <p:spPr/>
        <p:txBody>
          <a:bodyPr/>
          <a:lstStyle/>
          <a:p>
            <a:pPr>
              <a:defRPr/>
            </a:pPr>
            <a:fld id="{DB0354F7-4C87-4B12-92B9-5EF847DEFA3A}"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Rectangle 5"/>
          <p:cNvSpPr>
            <a:spLocks noGrp="1" noChangeArrowheads="1"/>
          </p:cNvSpPr>
          <p:nvPr>
            <p:ph idx="1"/>
          </p:nvPr>
        </p:nvSpPr>
        <p:spPr>
          <a:xfrm>
            <a:off x="2292097" y="2133600"/>
            <a:ext cx="7290055" cy="4023360"/>
          </a:xfrm>
        </p:spPr>
        <p:txBody>
          <a:bodyPr>
            <a:normAutofit/>
          </a:bodyPr>
          <a:lstStyle/>
          <a:p>
            <a:pPr algn="just" eaLnBrk="1" hangingPunct="1">
              <a:buFont typeface="Wingdings" panose="05000000000000000000" pitchFamily="2" charset="2"/>
              <a:buChar char="Ø"/>
            </a:pPr>
            <a:r>
              <a:rPr lang="en-US" altLang="en-US" dirty="0"/>
              <a:t>Hacking</a:t>
            </a:r>
          </a:p>
          <a:p>
            <a:pPr algn="just" eaLnBrk="1" hangingPunct="1">
              <a:buFont typeface="Wingdings" panose="05000000000000000000" pitchFamily="2" charset="2"/>
              <a:buChar char="Ø"/>
            </a:pPr>
            <a:r>
              <a:rPr lang="en-US" altLang="en-US" dirty="0"/>
              <a:t>Identity Theft and Credit Card Fraud</a:t>
            </a:r>
          </a:p>
          <a:p>
            <a:pPr algn="just" eaLnBrk="1" hangingPunct="1">
              <a:buFont typeface="Wingdings" panose="05000000000000000000" pitchFamily="2" charset="2"/>
              <a:buChar char="Ø"/>
            </a:pPr>
            <a:r>
              <a:rPr lang="en-US" altLang="en-US" dirty="0"/>
              <a:t>Scams and Forgery</a:t>
            </a:r>
          </a:p>
          <a:p>
            <a:pPr algn="just" eaLnBrk="1" hangingPunct="1">
              <a:buFont typeface="Wingdings" panose="05000000000000000000" pitchFamily="2" charset="2"/>
              <a:buChar char="Ø"/>
            </a:pPr>
            <a:r>
              <a:rPr lang="en-US" altLang="en-US" dirty="0"/>
              <a:t>Crime Fighting Versus Privacy and Civil Liberties</a:t>
            </a:r>
          </a:p>
          <a:p>
            <a:pPr algn="just" eaLnBrk="1" hangingPunct="1">
              <a:buFont typeface="Wingdings" panose="05000000000000000000" pitchFamily="2" charset="2"/>
              <a:buChar char="Ø"/>
            </a:pPr>
            <a:r>
              <a:rPr lang="en-US" altLang="en-US" dirty="0"/>
              <a:t>Laws That Rule the Web</a:t>
            </a:r>
          </a:p>
          <a:p>
            <a:pPr algn="just" eaLnBrk="1" hangingPunct="1">
              <a:buFont typeface="Wingdings" panose="05000000000000000000" pitchFamily="2" charset="2"/>
              <a:buChar char="Ø"/>
            </a:pPr>
            <a:endParaRPr lang="en-US" altLang="en-US" dirty="0"/>
          </a:p>
        </p:txBody>
      </p:sp>
      <p:sp>
        <p:nvSpPr>
          <p:cNvPr id="3" name="Date Placeholder 2"/>
          <p:cNvSpPr>
            <a:spLocks noGrp="1"/>
          </p:cNvSpPr>
          <p:nvPr>
            <p:ph type="dt" sz="half" idx="10"/>
          </p:nvPr>
        </p:nvSpPr>
        <p:spPr/>
        <p:txBody>
          <a:bodyPr/>
          <a:lstStyle/>
          <a:p>
            <a:pPr>
              <a:defRPr/>
            </a:pPr>
            <a:fld id="{24D78E62-29A2-4819-A160-A393C9D6E182}" type="datetime1">
              <a:rPr lang="en-US" smtClean="0"/>
              <a:pPr>
                <a:defRPr/>
              </a:pPr>
              <a:t>5/19/2020</a:t>
            </a:fld>
            <a:endParaRPr lang="en-US"/>
          </a:p>
        </p:txBody>
      </p:sp>
      <p:sp>
        <p:nvSpPr>
          <p:cNvPr id="5" name="Slide Number Placeholder 4"/>
          <p:cNvSpPr>
            <a:spLocks noGrp="1"/>
          </p:cNvSpPr>
          <p:nvPr>
            <p:ph type="sldNum" sz="quarter" idx="12"/>
          </p:nvPr>
        </p:nvSpPr>
        <p:spPr/>
        <p:txBody>
          <a:bodyPr/>
          <a:lstStyle/>
          <a:p>
            <a:fld id="{B14C5082-FB90-4482-A100-3F58266CD54B}" type="slidenum">
              <a:rPr lang="en-US" altLang="en-US" smtClean="0"/>
              <a:pPr/>
              <a:t>24</a:t>
            </a:fld>
            <a:endParaRPr lang="en-US" altLang="en-US"/>
          </a:p>
        </p:txBody>
      </p:sp>
    </p:spTree>
    <p:extLst>
      <p:ext uri="{BB962C8B-B14F-4D97-AF65-F5344CB8AC3E}">
        <p14:creationId xmlns:p14="http://schemas.microsoft.com/office/powerpoint/2010/main" val="284486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ltLang="en-US">
                <a:solidFill>
                  <a:schemeClr val="tx1">
                    <a:lumMod val="95000"/>
                    <a:lumOff val="5000"/>
                  </a:schemeClr>
                </a:solidFill>
              </a:rPr>
              <a:t>What We Will Cover</a:t>
            </a:r>
          </a:p>
        </p:txBody>
      </p:sp>
      <p:sp>
        <p:nvSpPr>
          <p:cNvPr id="9219" name="Rectangle 3"/>
          <p:cNvSpPr>
            <a:spLocks noGrp="1" noChangeArrowheads="1"/>
          </p:cNvSpPr>
          <p:nvPr>
            <p:ph idx="1"/>
          </p:nvPr>
        </p:nvSpPr>
        <p:spPr>
          <a:xfrm>
            <a:off x="1394791" y="1847850"/>
            <a:ext cx="8411818" cy="3254237"/>
          </a:xfrm>
        </p:spPr>
        <p:txBody>
          <a:bodyPr/>
          <a:lstStyle/>
          <a:p>
            <a:pPr algn="just">
              <a:buFont typeface="Wingdings" panose="05000000000000000000" pitchFamily="2" charset="2"/>
              <a:buChar char="Ø"/>
            </a:pPr>
            <a:r>
              <a:rPr lang="en-US" altLang="en-US" dirty="0"/>
              <a:t>Hacking</a:t>
            </a:r>
          </a:p>
          <a:p>
            <a:pPr algn="just">
              <a:buFont typeface="Wingdings" panose="05000000000000000000" pitchFamily="2" charset="2"/>
              <a:buChar char="Ø"/>
            </a:pPr>
            <a:r>
              <a:rPr lang="en-US" altLang="en-US" dirty="0"/>
              <a:t>Identity Theft and Credit Card Fraud</a:t>
            </a:r>
          </a:p>
          <a:p>
            <a:pPr algn="just">
              <a:buFont typeface="Wingdings" panose="05000000000000000000" pitchFamily="2" charset="2"/>
              <a:buChar char="Ø"/>
            </a:pPr>
            <a:r>
              <a:rPr lang="en-US" altLang="en-US" dirty="0"/>
              <a:t>Scams and Forgery</a:t>
            </a:r>
          </a:p>
          <a:p>
            <a:pPr algn="just">
              <a:buFont typeface="Wingdings" panose="05000000000000000000" pitchFamily="2" charset="2"/>
              <a:buChar char="Ø"/>
            </a:pPr>
            <a:r>
              <a:rPr lang="en-US" altLang="en-US" dirty="0"/>
              <a:t>Crime Fighting Versus Privacy and Civil Liberties</a:t>
            </a:r>
          </a:p>
          <a:p>
            <a:pPr algn="just">
              <a:buFont typeface="Wingdings" panose="05000000000000000000" pitchFamily="2" charset="2"/>
              <a:buChar char="Ø"/>
            </a:pPr>
            <a:r>
              <a:rPr lang="en-US" altLang="en-US" dirty="0"/>
              <a:t>Laws That Rule the Web</a:t>
            </a:r>
          </a:p>
          <a:p>
            <a:pPr eaLnBrk="1" hangingPunct="1">
              <a:lnSpc>
                <a:spcPct val="150000"/>
              </a:lnSpc>
              <a:buFont typeface="Wingdings" panose="05000000000000000000" pitchFamily="2" charset="2"/>
              <a:buChar char="Ø"/>
            </a:pPr>
            <a:endParaRPr lang="en-US" altLang="en-US" dirty="0"/>
          </a:p>
        </p:txBody>
      </p:sp>
      <p:sp>
        <p:nvSpPr>
          <p:cNvPr id="2" name="Date Placeholder 1"/>
          <p:cNvSpPr>
            <a:spLocks noGrp="1"/>
          </p:cNvSpPr>
          <p:nvPr>
            <p:ph type="dt" sz="half" idx="10"/>
          </p:nvPr>
        </p:nvSpPr>
        <p:spPr/>
        <p:txBody>
          <a:bodyPr/>
          <a:lstStyle/>
          <a:p>
            <a:pPr>
              <a:defRPr/>
            </a:pPr>
            <a:fld id="{F2045C4E-1CF7-471D-B61B-8D0CB72A0A90}" type="datetime1">
              <a:rPr lang="en-US" altLang="en-US" smtClean="0"/>
              <a:pPr>
                <a:defRPr/>
              </a:pPr>
              <a:t>5/19/2020</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eaLnBrk="1" hangingPunct="1">
              <a:defRPr/>
            </a:pPr>
            <a:r>
              <a:rPr lang="en-US" dirty="0"/>
              <a:t>Hacking</a:t>
            </a:r>
          </a:p>
        </p:txBody>
      </p:sp>
      <p:sp>
        <p:nvSpPr>
          <p:cNvPr id="15363" name="Rectangle 5"/>
          <p:cNvSpPr>
            <a:spLocks noGrp="1" noChangeArrowheads="1"/>
          </p:cNvSpPr>
          <p:nvPr>
            <p:ph idx="1"/>
          </p:nvPr>
        </p:nvSpPr>
        <p:spPr>
          <a:xfrm>
            <a:off x="1987296" y="1690688"/>
            <a:ext cx="7690104" cy="4023360"/>
          </a:xfrm>
        </p:spPr>
        <p:txBody>
          <a:bodyPr>
            <a:normAutofit lnSpcReduction="10000"/>
          </a:bodyPr>
          <a:lstStyle/>
          <a:p>
            <a:pPr algn="just" eaLnBrk="1" hangingPunct="1">
              <a:lnSpc>
                <a:spcPct val="80000"/>
              </a:lnSpc>
              <a:buFont typeface="Wingdings" panose="05000000000000000000" pitchFamily="2" charset="2"/>
              <a:buChar char="Ø"/>
            </a:pPr>
            <a:r>
              <a:rPr lang="en-US" altLang="en-US" dirty="0"/>
              <a:t>Hacking – currently defined as to gain illegal or unauthorized access to a file, computer, or network</a:t>
            </a:r>
          </a:p>
          <a:p>
            <a:pPr algn="just" eaLnBrk="1" hangingPunct="1">
              <a:lnSpc>
                <a:spcPct val="80000"/>
              </a:lnSpc>
              <a:buFont typeface="Wingdings" panose="05000000000000000000" pitchFamily="2" charset="2"/>
              <a:buChar char="Ø"/>
            </a:pPr>
            <a:r>
              <a:rPr lang="en-US" altLang="en-US" dirty="0"/>
              <a:t>The term has changed over time</a:t>
            </a:r>
          </a:p>
          <a:p>
            <a:pPr algn="just" eaLnBrk="1" hangingPunct="1">
              <a:lnSpc>
                <a:spcPct val="80000"/>
              </a:lnSpc>
              <a:buFontTx/>
              <a:buNone/>
            </a:pPr>
            <a:endParaRPr lang="en-US" altLang="en-US" sz="1400" dirty="0"/>
          </a:p>
          <a:p>
            <a:pPr algn="just">
              <a:lnSpc>
                <a:spcPct val="80000"/>
              </a:lnSpc>
            </a:pPr>
            <a:r>
              <a:rPr lang="en-US" altLang="en-US" b="1" dirty="0"/>
              <a:t>Phase 1: early 1960s to 1970s (The joy of Programming)</a:t>
            </a:r>
          </a:p>
          <a:p>
            <a:pPr lvl="1" algn="just" eaLnBrk="1" hangingPunct="1">
              <a:lnSpc>
                <a:spcPct val="80000"/>
              </a:lnSpc>
            </a:pPr>
            <a:r>
              <a:rPr lang="en-US" altLang="en-US" sz="2800" dirty="0"/>
              <a:t>It was a positive term</a:t>
            </a:r>
          </a:p>
          <a:p>
            <a:pPr lvl="1" algn="just" eaLnBrk="1" hangingPunct="1">
              <a:lnSpc>
                <a:spcPct val="80000"/>
              </a:lnSpc>
            </a:pPr>
            <a:r>
              <a:rPr lang="en-US" altLang="en-US" sz="2800" dirty="0"/>
              <a:t>A "hacker" was a creative programmer who wrote elegant or clever code</a:t>
            </a:r>
          </a:p>
          <a:p>
            <a:pPr lvl="1" algn="just" eaLnBrk="1" hangingPunct="1">
              <a:lnSpc>
                <a:spcPct val="80000"/>
              </a:lnSpc>
            </a:pPr>
            <a:r>
              <a:rPr lang="en-US" altLang="en-US" sz="2800" dirty="0"/>
              <a:t>A "hack" was an especially clever piece of code</a:t>
            </a:r>
          </a:p>
        </p:txBody>
      </p:sp>
      <p:sp>
        <p:nvSpPr>
          <p:cNvPr id="2" name="Date Placeholder 1"/>
          <p:cNvSpPr>
            <a:spLocks noGrp="1"/>
          </p:cNvSpPr>
          <p:nvPr>
            <p:ph type="dt" sz="half" idx="10"/>
          </p:nvPr>
        </p:nvSpPr>
        <p:spPr/>
        <p:txBody>
          <a:bodyPr/>
          <a:lstStyle/>
          <a:p>
            <a:pPr>
              <a:defRPr/>
            </a:pPr>
            <a:fld id="{BBA4EF40-49D0-4445-8493-A1A11FFDF123}"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t>Hacking (cont.)</a:t>
            </a:r>
          </a:p>
        </p:txBody>
      </p:sp>
      <p:sp>
        <p:nvSpPr>
          <p:cNvPr id="16387" name="Rectangle 3"/>
          <p:cNvSpPr>
            <a:spLocks noGrp="1" noChangeArrowheads="1"/>
          </p:cNvSpPr>
          <p:nvPr>
            <p:ph idx="1"/>
          </p:nvPr>
        </p:nvSpPr>
        <p:spPr>
          <a:xfrm>
            <a:off x="2209800" y="1905000"/>
            <a:ext cx="7772400" cy="4404360"/>
          </a:xfrm>
        </p:spPr>
        <p:txBody>
          <a:bodyPr/>
          <a:lstStyle/>
          <a:p>
            <a:pPr algn="just" eaLnBrk="1" hangingPunct="1">
              <a:lnSpc>
                <a:spcPct val="90000"/>
              </a:lnSpc>
            </a:pPr>
            <a:r>
              <a:rPr lang="en-US" altLang="en-US" b="1" dirty="0"/>
              <a:t>Phase 2: 1970s to mid 1990s </a:t>
            </a:r>
          </a:p>
          <a:p>
            <a:pPr lvl="1" algn="just" eaLnBrk="1" hangingPunct="1">
              <a:lnSpc>
                <a:spcPct val="90000"/>
              </a:lnSpc>
            </a:pPr>
            <a:r>
              <a:rPr lang="en-US" altLang="en-US" sz="2800" dirty="0"/>
              <a:t>Hacking took on negative connotations</a:t>
            </a:r>
          </a:p>
          <a:p>
            <a:pPr lvl="1" algn="just" eaLnBrk="1" hangingPunct="1">
              <a:lnSpc>
                <a:spcPct val="90000"/>
              </a:lnSpc>
            </a:pPr>
            <a:r>
              <a:rPr lang="en-US" altLang="en-US" sz="2800" dirty="0"/>
              <a:t>Breaking into computers for which the hacker does not have authorized access</a:t>
            </a:r>
          </a:p>
          <a:p>
            <a:pPr lvl="1" algn="just" eaLnBrk="1" hangingPunct="1">
              <a:lnSpc>
                <a:spcPct val="90000"/>
              </a:lnSpc>
            </a:pPr>
            <a:r>
              <a:rPr lang="en-US" altLang="en-US" sz="2800" dirty="0"/>
              <a:t>Still primarily individuals</a:t>
            </a:r>
          </a:p>
          <a:p>
            <a:pPr lvl="1" algn="just" eaLnBrk="1" hangingPunct="1">
              <a:lnSpc>
                <a:spcPct val="90000"/>
              </a:lnSpc>
            </a:pPr>
            <a:r>
              <a:rPr lang="en-US" altLang="en-US" sz="2800" dirty="0"/>
              <a:t>Companies began using hackers to analyze and improve security</a:t>
            </a:r>
          </a:p>
        </p:txBody>
      </p:sp>
      <p:sp>
        <p:nvSpPr>
          <p:cNvPr id="2" name="Date Placeholder 1"/>
          <p:cNvSpPr>
            <a:spLocks noGrp="1"/>
          </p:cNvSpPr>
          <p:nvPr>
            <p:ph type="dt" sz="half" idx="10"/>
          </p:nvPr>
        </p:nvSpPr>
        <p:spPr/>
        <p:txBody>
          <a:bodyPr/>
          <a:lstStyle/>
          <a:p>
            <a:pPr>
              <a:defRPr/>
            </a:pPr>
            <a:fld id="{7F8804F7-BBD8-4328-AF6A-3CBE3291880C}"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t>Hacking (cont.)</a:t>
            </a:r>
          </a:p>
        </p:txBody>
      </p:sp>
      <p:sp>
        <p:nvSpPr>
          <p:cNvPr id="7171" name="Rectangle 3"/>
          <p:cNvSpPr>
            <a:spLocks noGrp="1" noChangeArrowheads="1"/>
          </p:cNvSpPr>
          <p:nvPr>
            <p:ph idx="1"/>
          </p:nvPr>
        </p:nvSpPr>
        <p:spPr/>
        <p:txBody>
          <a:bodyPr>
            <a:normAutofit/>
          </a:bodyPr>
          <a:lstStyle/>
          <a:p>
            <a:pPr algn="just" eaLnBrk="1" hangingPunct="1">
              <a:defRPr/>
            </a:pPr>
            <a:r>
              <a:rPr lang="en-US" b="1" dirty="0"/>
              <a:t>Phase 3: beginning with the mid 1990s</a:t>
            </a:r>
          </a:p>
          <a:p>
            <a:pPr lvl="1" algn="just" eaLnBrk="1" hangingPunct="1">
              <a:buFont typeface="Arial" charset="0"/>
              <a:buChar char="–"/>
              <a:defRPr/>
            </a:pPr>
            <a:r>
              <a:rPr lang="en-US" sz="2800" dirty="0"/>
              <a:t>The growth of the Web changed hacking;</a:t>
            </a:r>
          </a:p>
          <a:p>
            <a:pPr lvl="1" algn="just" eaLnBrk="1" hangingPunct="1">
              <a:buFont typeface="Arial" charset="0"/>
              <a:buChar char="–"/>
              <a:defRPr/>
            </a:pPr>
            <a:r>
              <a:rPr lang="en-US" sz="2800" dirty="0"/>
              <a:t>viruses and worms could be spread rapidly</a:t>
            </a:r>
          </a:p>
          <a:p>
            <a:pPr lvl="1" algn="just" eaLnBrk="1" hangingPunct="1">
              <a:buFont typeface="Arial" charset="0"/>
              <a:buChar char="–"/>
              <a:defRPr/>
            </a:pPr>
            <a:r>
              <a:rPr lang="en-US" sz="2800" dirty="0"/>
              <a:t>Many other forms of hacking are:</a:t>
            </a:r>
          </a:p>
          <a:p>
            <a:pPr marL="971550" lvl="1" indent="-514350" algn="just">
              <a:buFont typeface="+mj-lt"/>
              <a:buAutoNum type="arabicPeriod"/>
              <a:defRPr/>
            </a:pPr>
            <a:r>
              <a:rPr lang="en-US" sz="2800" dirty="0">
                <a:solidFill>
                  <a:schemeClr val="accent2"/>
                </a:solidFill>
              </a:rPr>
              <a:t>Political hacking (</a:t>
            </a:r>
            <a:r>
              <a:rPr lang="en-US" sz="2800" dirty="0" err="1">
                <a:solidFill>
                  <a:schemeClr val="accent2"/>
                </a:solidFill>
              </a:rPr>
              <a:t>Hacktivism</a:t>
            </a:r>
            <a:r>
              <a:rPr lang="en-US" sz="2800" dirty="0">
                <a:solidFill>
                  <a:schemeClr val="accent2"/>
                </a:solidFill>
              </a:rPr>
              <a:t>) surfaced</a:t>
            </a:r>
          </a:p>
          <a:p>
            <a:pPr marL="971550" lvl="1" indent="-514350" algn="just">
              <a:buFont typeface="+mj-lt"/>
              <a:buAutoNum type="arabicPeriod"/>
              <a:defRPr/>
            </a:pPr>
            <a:r>
              <a:rPr lang="en-US" sz="2800" dirty="0">
                <a:solidFill>
                  <a:schemeClr val="accent2"/>
                </a:solidFill>
              </a:rPr>
              <a:t>Denial-of-service (</a:t>
            </a:r>
            <a:r>
              <a:rPr lang="en-US" sz="2800" dirty="0" err="1">
                <a:solidFill>
                  <a:schemeClr val="accent2"/>
                </a:solidFill>
              </a:rPr>
              <a:t>DoS</a:t>
            </a:r>
            <a:r>
              <a:rPr lang="en-US" sz="2800" dirty="0">
                <a:solidFill>
                  <a:schemeClr val="accent2"/>
                </a:solidFill>
              </a:rPr>
              <a:t>) attacks used to shut down Web sites</a:t>
            </a:r>
          </a:p>
          <a:p>
            <a:pPr marL="971550" lvl="1" indent="-514350" algn="just">
              <a:buFont typeface="+mj-lt"/>
              <a:buAutoNum type="arabicPeriod"/>
              <a:defRPr/>
            </a:pPr>
            <a:r>
              <a:rPr lang="en-US" sz="2800" dirty="0">
                <a:solidFill>
                  <a:schemeClr val="accent2"/>
                </a:solidFill>
              </a:rPr>
              <a:t>Large scale theft of personal and financial information</a:t>
            </a:r>
          </a:p>
          <a:p>
            <a:pPr algn="just" eaLnBrk="1" hangingPunct="1">
              <a:defRPr/>
            </a:pPr>
            <a:endParaRPr lang="en-US" dirty="0"/>
          </a:p>
        </p:txBody>
      </p:sp>
      <p:sp>
        <p:nvSpPr>
          <p:cNvPr id="2" name="Date Placeholder 1"/>
          <p:cNvSpPr>
            <a:spLocks noGrp="1"/>
          </p:cNvSpPr>
          <p:nvPr>
            <p:ph type="dt" sz="half" idx="10"/>
          </p:nvPr>
        </p:nvSpPr>
        <p:spPr/>
        <p:txBody>
          <a:bodyPr/>
          <a:lstStyle/>
          <a:p>
            <a:pPr>
              <a:defRPr/>
            </a:pPr>
            <a:fld id="{11C31905-E7BE-4E1F-AD57-F7AFC3E8BE88}"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a:t>Hacking (cont.)</a:t>
            </a:r>
          </a:p>
        </p:txBody>
      </p:sp>
      <p:sp>
        <p:nvSpPr>
          <p:cNvPr id="18435" name="Rectangle 3"/>
          <p:cNvSpPr>
            <a:spLocks noGrp="1" noChangeArrowheads="1"/>
          </p:cNvSpPr>
          <p:nvPr>
            <p:ph idx="1"/>
          </p:nvPr>
        </p:nvSpPr>
        <p:spPr>
          <a:xfrm>
            <a:off x="2027054" y="1690688"/>
            <a:ext cx="8839729" cy="4404360"/>
          </a:xfrm>
        </p:spPr>
        <p:txBody>
          <a:bodyPr>
            <a:normAutofit lnSpcReduction="10000"/>
          </a:bodyPr>
          <a:lstStyle/>
          <a:p>
            <a:pPr marL="0" indent="0" algn="just">
              <a:buNone/>
            </a:pPr>
            <a:r>
              <a:rPr lang="en-US" altLang="en-US" b="1" dirty="0"/>
              <a:t>Hacktivism, or Political Hacking:</a:t>
            </a:r>
          </a:p>
          <a:p>
            <a:pPr algn="just" eaLnBrk="1" hangingPunct="1">
              <a:lnSpc>
                <a:spcPct val="90000"/>
              </a:lnSpc>
              <a:buFont typeface="Wingdings" panose="05000000000000000000" pitchFamily="2" charset="2"/>
              <a:buChar char="Ø"/>
            </a:pPr>
            <a:r>
              <a:rPr lang="en-US" altLang="en-US" sz="2400" dirty="0"/>
              <a:t>Use of hacking to promote a political cause (PROTEST).</a:t>
            </a:r>
          </a:p>
          <a:p>
            <a:pPr algn="just" eaLnBrk="1" hangingPunct="1">
              <a:lnSpc>
                <a:spcPct val="90000"/>
              </a:lnSpc>
              <a:buFont typeface="Wingdings" panose="05000000000000000000" pitchFamily="2" charset="2"/>
              <a:buChar char="Ø"/>
            </a:pPr>
            <a:r>
              <a:rPr lang="en-US" altLang="en-US" sz="2400" dirty="0"/>
              <a:t>In free countries with FOS hacking website to promote political cause is unjustifiable.</a:t>
            </a:r>
          </a:p>
          <a:p>
            <a:pPr algn="just" eaLnBrk="1" hangingPunct="1">
              <a:lnSpc>
                <a:spcPct val="90000"/>
              </a:lnSpc>
              <a:buFont typeface="Wingdings" panose="05000000000000000000" pitchFamily="2" charset="2"/>
              <a:buChar char="Ø"/>
            </a:pPr>
            <a:r>
              <a:rPr lang="en-US" altLang="en-US" sz="2400" dirty="0"/>
              <a:t>Activists can Promote their cause using FOS.</a:t>
            </a:r>
          </a:p>
          <a:p>
            <a:pPr algn="just" eaLnBrk="1" hangingPunct="1">
              <a:lnSpc>
                <a:spcPct val="90000"/>
              </a:lnSpc>
              <a:buFont typeface="Wingdings" panose="05000000000000000000" pitchFamily="2" charset="2"/>
              <a:buChar char="Ø"/>
            </a:pPr>
            <a:r>
              <a:rPr lang="en-US" altLang="en-US" sz="2400" dirty="0"/>
              <a:t>We have Freedom to Speak but not have right to compel to others to listen. Crashing a website is similar.</a:t>
            </a:r>
          </a:p>
          <a:p>
            <a:pPr algn="just" eaLnBrk="1" hangingPunct="1">
              <a:lnSpc>
                <a:spcPct val="90000"/>
              </a:lnSpc>
              <a:buFont typeface="Wingdings" panose="05000000000000000000" pitchFamily="2" charset="2"/>
              <a:buChar char="Ø"/>
            </a:pPr>
            <a:r>
              <a:rPr lang="en-US" altLang="en-US" sz="2400" dirty="0"/>
              <a:t>Nations with no FOS (no respect for civil disobedience) ethically justifies hacktivism.</a:t>
            </a:r>
          </a:p>
          <a:p>
            <a:pPr algn="just" eaLnBrk="1" hangingPunct="1">
              <a:lnSpc>
                <a:spcPct val="90000"/>
              </a:lnSpc>
              <a:buFont typeface="Wingdings" panose="05000000000000000000" pitchFamily="2" charset="2"/>
              <a:buChar char="Ø"/>
            </a:pPr>
            <a:r>
              <a:rPr lang="en-US" altLang="en-US" sz="2400" dirty="0"/>
              <a:t>Some use the appearance of hacktivism to hide other criminal activities</a:t>
            </a:r>
          </a:p>
          <a:p>
            <a:pPr algn="just" eaLnBrk="1" hangingPunct="1">
              <a:lnSpc>
                <a:spcPct val="90000"/>
              </a:lnSpc>
              <a:buFont typeface="Wingdings" panose="05000000000000000000" pitchFamily="2" charset="2"/>
              <a:buChar char="Ø"/>
            </a:pPr>
            <a:endParaRPr lang="en-US" altLang="en-US" sz="2400" dirty="0"/>
          </a:p>
        </p:txBody>
      </p:sp>
      <p:sp>
        <p:nvSpPr>
          <p:cNvPr id="2" name="Date Placeholder 1"/>
          <p:cNvSpPr>
            <a:spLocks noGrp="1"/>
          </p:cNvSpPr>
          <p:nvPr>
            <p:ph type="dt" sz="half" idx="10"/>
          </p:nvPr>
        </p:nvSpPr>
        <p:spPr/>
        <p:txBody>
          <a:bodyPr/>
          <a:lstStyle/>
          <a:p>
            <a:pPr>
              <a:defRPr/>
            </a:pPr>
            <a:fld id="{2A6F913C-DB45-4C3D-BA23-021B409D18A1}" type="datetime1">
              <a:rPr lang="en-US" smtClean="0"/>
              <a:pPr>
                <a:defRPr/>
              </a:pPr>
              <a:t>5/19/2020</a:t>
            </a:fld>
            <a:endParaRPr lang="en-US"/>
          </a:p>
        </p:txBody>
      </p:sp>
      <p:sp>
        <p:nvSpPr>
          <p:cNvPr id="3" name="Slide Number Placeholder 2"/>
          <p:cNvSpPr>
            <a:spLocks noGrp="1"/>
          </p:cNvSpPr>
          <p:nvPr>
            <p:ph type="sldNum" sz="quarter" idx="12"/>
          </p:nvPr>
        </p:nvSpPr>
        <p:spPr/>
        <p:txBody>
          <a:bodyPr/>
          <a:lstStyle/>
          <a:p>
            <a:fld id="{B14C5082-FB90-4482-A100-3F58266CD54B}"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Hacking(cont.)</a:t>
            </a:r>
          </a:p>
        </p:txBody>
      </p:sp>
      <p:sp>
        <p:nvSpPr>
          <p:cNvPr id="3" name="Content Placeholder 2"/>
          <p:cNvSpPr>
            <a:spLocks noGrp="1"/>
          </p:cNvSpPr>
          <p:nvPr>
            <p:ph idx="1"/>
          </p:nvPr>
        </p:nvSpPr>
        <p:spPr/>
        <p:txBody>
          <a:bodyPr>
            <a:normAutofit/>
          </a:bodyPr>
          <a:lstStyle/>
          <a:p>
            <a:pPr algn="just"/>
            <a:r>
              <a:rPr lang="en-US" altLang="en-US" dirty="0"/>
              <a:t>How do you determine whether something is </a:t>
            </a:r>
            <a:r>
              <a:rPr lang="en-US" altLang="en-US" dirty="0">
                <a:solidFill>
                  <a:schemeClr val="accent2"/>
                </a:solidFill>
              </a:rPr>
              <a:t>hacktivism</a:t>
            </a:r>
            <a:r>
              <a:rPr lang="en-US" altLang="en-US" dirty="0"/>
              <a:t> (Political activists: Act of shutdown is political action </a:t>
            </a:r>
            <a:r>
              <a:rPr lang="en-US" altLang="en-US" dirty="0" err="1"/>
              <a:t>i.e</a:t>
            </a:r>
            <a:r>
              <a:rPr lang="en-US" altLang="en-US" dirty="0"/>
              <a:t> Activism) or simple </a:t>
            </a:r>
            <a:r>
              <a:rPr lang="en-US" altLang="en-US" dirty="0">
                <a:solidFill>
                  <a:schemeClr val="accent2"/>
                </a:solidFill>
              </a:rPr>
              <a:t>vandalism</a:t>
            </a:r>
            <a:r>
              <a:rPr lang="en-US" altLang="en-US" dirty="0"/>
              <a:t> and theft (Customer or Owner: Deliberate destruction or damage of public or other people's property)?</a:t>
            </a:r>
          </a:p>
          <a:p>
            <a:pPr algn="just"/>
            <a:endParaRPr lang="en-US" dirty="0"/>
          </a:p>
        </p:txBody>
      </p:sp>
      <p:sp>
        <p:nvSpPr>
          <p:cNvPr id="4" name="Date Placeholder 3"/>
          <p:cNvSpPr>
            <a:spLocks noGrp="1"/>
          </p:cNvSpPr>
          <p:nvPr>
            <p:ph type="dt" sz="half" idx="10"/>
          </p:nvPr>
        </p:nvSpPr>
        <p:spPr/>
        <p:txBody>
          <a:bodyPr/>
          <a:lstStyle/>
          <a:p>
            <a:pPr>
              <a:defRPr/>
            </a:pPr>
            <a:fld id="{BD7E107B-8224-4864-9D84-6C6903451C91}" type="datetime1">
              <a:rPr lang="en-US" smtClean="0"/>
              <a:pPr>
                <a:defRPr/>
              </a:pPr>
              <a:t>5/19/2020</a:t>
            </a:fld>
            <a:endParaRPr lang="en-US"/>
          </a:p>
        </p:txBody>
      </p:sp>
      <p:sp>
        <p:nvSpPr>
          <p:cNvPr id="5" name="Slide Number Placeholder 4"/>
          <p:cNvSpPr>
            <a:spLocks noGrp="1"/>
          </p:cNvSpPr>
          <p:nvPr>
            <p:ph type="sldNum" sz="quarter" idx="12"/>
          </p:nvPr>
        </p:nvSpPr>
        <p:spPr/>
        <p:txBody>
          <a:bodyPr/>
          <a:lstStyle/>
          <a:p>
            <a:fld id="{B14C5082-FB90-4482-A100-3F58266CD54B}" type="slidenum">
              <a:rPr lang="en-US" altLang="en-US" smtClean="0"/>
              <a:pPr/>
              <a:t>8</a:t>
            </a:fld>
            <a:endParaRPr lang="en-US" altLang="en-US"/>
          </a:p>
        </p:txBody>
      </p:sp>
    </p:spTree>
    <p:extLst>
      <p:ext uri="{BB962C8B-B14F-4D97-AF65-F5344CB8AC3E}">
        <p14:creationId xmlns:p14="http://schemas.microsoft.com/office/powerpoint/2010/main" val="350300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Hacking(cont.)</a:t>
            </a:r>
          </a:p>
        </p:txBody>
      </p:sp>
      <p:sp>
        <p:nvSpPr>
          <p:cNvPr id="3" name="Content Placeholder 2"/>
          <p:cNvSpPr>
            <a:spLocks noGrp="1"/>
          </p:cNvSpPr>
          <p:nvPr>
            <p:ph idx="1"/>
          </p:nvPr>
        </p:nvSpPr>
        <p:spPr>
          <a:xfrm>
            <a:off x="1947541" y="1690688"/>
            <a:ext cx="8654198" cy="4023360"/>
          </a:xfrm>
        </p:spPr>
        <p:txBody>
          <a:bodyPr>
            <a:normAutofit fontScale="77500" lnSpcReduction="20000"/>
          </a:bodyPr>
          <a:lstStyle/>
          <a:p>
            <a:pPr algn="just">
              <a:lnSpc>
                <a:spcPct val="150000"/>
              </a:lnSpc>
            </a:pPr>
            <a:r>
              <a:rPr lang="en-US" dirty="0"/>
              <a:t>A fundamental problem with evaluating political hacking is that it can be hard to identify.</a:t>
            </a:r>
          </a:p>
          <a:p>
            <a:pPr algn="just">
              <a:lnSpc>
                <a:spcPct val="150000"/>
              </a:lnSpc>
            </a:pPr>
            <a:r>
              <a:rPr lang="en-US" dirty="0"/>
              <a:t>People who agree with the political or social position of the hackers will tend to see an act as “activism,” while those who disagree will tend to see it as ordinary crime (or worse).</a:t>
            </a:r>
          </a:p>
          <a:p>
            <a:pPr algn="just">
              <a:lnSpc>
                <a:spcPct val="150000"/>
              </a:lnSpc>
            </a:pPr>
            <a:r>
              <a:rPr lang="en-US" dirty="0"/>
              <a:t>To some political activists, any act that shuts down or steals from a large corporation is a political act. To the customers and owners, it is vandalism and theft.</a:t>
            </a:r>
          </a:p>
        </p:txBody>
      </p:sp>
      <p:sp>
        <p:nvSpPr>
          <p:cNvPr id="4" name="Date Placeholder 3"/>
          <p:cNvSpPr>
            <a:spLocks noGrp="1"/>
          </p:cNvSpPr>
          <p:nvPr>
            <p:ph type="dt" sz="half" idx="10"/>
          </p:nvPr>
        </p:nvSpPr>
        <p:spPr/>
        <p:txBody>
          <a:bodyPr/>
          <a:lstStyle/>
          <a:p>
            <a:pPr>
              <a:defRPr/>
            </a:pPr>
            <a:fld id="{CA9F9BE5-B69D-4D64-A9CF-5A135217DF1A}" type="datetime1">
              <a:rPr lang="en-US" smtClean="0"/>
              <a:pPr>
                <a:defRPr/>
              </a:pPr>
              <a:t>5/19/2020</a:t>
            </a:fld>
            <a:endParaRPr lang="en-US"/>
          </a:p>
        </p:txBody>
      </p:sp>
      <p:sp>
        <p:nvSpPr>
          <p:cNvPr id="5" name="Slide Number Placeholder 4"/>
          <p:cNvSpPr>
            <a:spLocks noGrp="1"/>
          </p:cNvSpPr>
          <p:nvPr>
            <p:ph type="sldNum" sz="quarter" idx="12"/>
          </p:nvPr>
        </p:nvSpPr>
        <p:spPr/>
        <p:txBody>
          <a:bodyPr/>
          <a:lstStyle/>
          <a:p>
            <a:fld id="{B14C5082-FB90-4482-A100-3F58266CD54B}" type="slidenum">
              <a:rPr lang="en-US" altLang="en-US" smtClean="0"/>
              <a:pPr/>
              <a:t>9</a:t>
            </a:fld>
            <a:endParaRPr lang="en-US" altLang="en-US"/>
          </a:p>
        </p:txBody>
      </p:sp>
    </p:spTree>
    <p:extLst>
      <p:ext uri="{BB962C8B-B14F-4D97-AF65-F5344CB8AC3E}">
        <p14:creationId xmlns:p14="http://schemas.microsoft.com/office/powerpoint/2010/main" val="110704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1332</Words>
  <Application>Microsoft Office PowerPoint</Application>
  <PresentationFormat>Widescreen</PresentationFormat>
  <Paragraphs>167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CS 110 - Professional Practices in IT   Instructor Name :  Dr Tariq Umer Email : tariqumer@cuilahore.edu.pk </vt:lpstr>
      <vt:lpstr>  Lecture - 5   CYBER CRIME  </vt:lpstr>
      <vt:lpstr>What We Will Cover</vt:lpstr>
      <vt:lpstr>Hacking</vt:lpstr>
      <vt:lpstr>Hacking (cont.)</vt:lpstr>
      <vt:lpstr>Hacking (cont.)</vt:lpstr>
      <vt:lpstr>Hacking (cont.)</vt:lpstr>
      <vt:lpstr>Hacking(cont.)</vt:lpstr>
      <vt:lpstr>Hacking(cont.)</vt:lpstr>
      <vt:lpstr>Hacking (cont.)</vt:lpstr>
      <vt:lpstr>Hacking (cont.)</vt:lpstr>
      <vt:lpstr>Hacking (cont.)</vt:lpstr>
      <vt:lpstr>Security check</vt:lpstr>
      <vt:lpstr>Hacking (cont.)</vt:lpstr>
      <vt:lpstr>Hacking-Discussion Questions</vt:lpstr>
      <vt:lpstr>Identity Theft and Credit Card Fraud</vt:lpstr>
      <vt:lpstr>Identity Theft and Credit Card Fraud (cont.)</vt:lpstr>
      <vt:lpstr>Identity Theft and Credit Card Fraud (cont.)</vt:lpstr>
      <vt:lpstr>Identity Theft and Credit Card Fraud (cont.)</vt:lpstr>
      <vt:lpstr>Identity Theft and Credit Card Fraud (cont.)</vt:lpstr>
      <vt:lpstr>Scams and Forgery</vt:lpstr>
      <vt:lpstr>Crime Fighting Vs. Privacy and . . . (cont.)</vt:lpstr>
      <vt:lpstr>Whose Laws Rule the Web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Dr. Tariq Umer</cp:lastModifiedBy>
  <cp:revision>9</cp:revision>
  <dcterms:created xsi:type="dcterms:W3CDTF">2020-05-18T20:11:58Z</dcterms:created>
  <dcterms:modified xsi:type="dcterms:W3CDTF">2020-05-19T19:04:06Z</dcterms:modified>
</cp:coreProperties>
</file>