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1" r:id="rId2"/>
    <p:sldId id="319" r:id="rId3"/>
    <p:sldId id="332" r:id="rId4"/>
    <p:sldId id="257" r:id="rId5"/>
    <p:sldId id="258" r:id="rId6"/>
    <p:sldId id="272" r:id="rId7"/>
    <p:sldId id="273" r:id="rId8"/>
    <p:sldId id="259" r:id="rId9"/>
    <p:sldId id="260" r:id="rId10"/>
    <p:sldId id="261" r:id="rId11"/>
    <p:sldId id="274" r:id="rId12"/>
    <p:sldId id="263" r:id="rId13"/>
    <p:sldId id="264" r:id="rId14"/>
    <p:sldId id="265" r:id="rId15"/>
    <p:sldId id="266" r:id="rId16"/>
    <p:sldId id="267" r:id="rId17"/>
    <p:sldId id="269" r:id="rId18"/>
    <p:sldId id="275" r:id="rId19"/>
    <p:sldId id="268" r:id="rId20"/>
    <p:sldId id="326" r:id="rId21"/>
    <p:sldId id="327" r:id="rId22"/>
    <p:sldId id="328" r:id="rId23"/>
    <p:sldId id="329" r:id="rId24"/>
    <p:sldId id="330" r:id="rId25"/>
    <p:sldId id="341" r:id="rId26"/>
    <p:sldId id="342" r:id="rId27"/>
    <p:sldId id="337"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46421-D42D-4A97-BCDF-0E103BDF89A4}"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FA74E-2D08-4D34-90B7-9E1D18C14816}" type="slidenum">
              <a:rPr lang="en-US" smtClean="0"/>
              <a:t>‹#›</a:t>
            </a:fld>
            <a:endParaRPr lang="en-US"/>
          </a:p>
        </p:txBody>
      </p:sp>
    </p:spTree>
    <p:extLst>
      <p:ext uri="{BB962C8B-B14F-4D97-AF65-F5344CB8AC3E}">
        <p14:creationId xmlns:p14="http://schemas.microsoft.com/office/powerpoint/2010/main" val="371336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1</a:t>
            </a:fld>
            <a:endParaRPr lang="en-US"/>
          </a:p>
        </p:txBody>
      </p:sp>
    </p:spTree>
    <p:extLst>
      <p:ext uri="{BB962C8B-B14F-4D97-AF65-F5344CB8AC3E}">
        <p14:creationId xmlns:p14="http://schemas.microsoft.com/office/powerpoint/2010/main" val="26673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D436941-53A1-424D-A355-0550CD7A6F05}" type="slidenum">
              <a:rPr lang="en-US" smtClean="0"/>
              <a:pPr/>
              <a:t>10</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8291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11</a:t>
            </a:fld>
            <a:endParaRPr lang="en-US"/>
          </a:p>
        </p:txBody>
      </p:sp>
    </p:spTree>
    <p:extLst>
      <p:ext uri="{BB962C8B-B14F-4D97-AF65-F5344CB8AC3E}">
        <p14:creationId xmlns:p14="http://schemas.microsoft.com/office/powerpoint/2010/main" val="3494302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F3C90F-5C16-4A2A-9CC3-1434EDE4A2A0}" type="slidenum">
              <a:rPr lang="en-US" smtClean="0"/>
              <a:pPr/>
              <a:t>12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7222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D1CCD8B-DC7D-43BE-969C-C89422D8B2EC}" type="slidenum">
              <a:rPr lang="en-US" smtClean="0"/>
              <a:pPr/>
              <a:t>13</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233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14</a:t>
            </a:fld>
            <a:endParaRPr lang="en-US"/>
          </a:p>
        </p:txBody>
      </p:sp>
    </p:spTree>
    <p:extLst>
      <p:ext uri="{BB962C8B-B14F-4D97-AF65-F5344CB8AC3E}">
        <p14:creationId xmlns:p14="http://schemas.microsoft.com/office/powerpoint/2010/main" val="292102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15</a:t>
            </a:fld>
            <a:endParaRPr lang="en-US"/>
          </a:p>
        </p:txBody>
      </p:sp>
    </p:spTree>
    <p:extLst>
      <p:ext uri="{BB962C8B-B14F-4D97-AF65-F5344CB8AC3E}">
        <p14:creationId xmlns:p14="http://schemas.microsoft.com/office/powerpoint/2010/main" val="2468895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EC4B3E7-DB10-4C03-ABC1-08048FA89913}" type="slidenum">
              <a:rPr lang="en-US" smtClean="0"/>
              <a:pPr/>
              <a:t>16</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49544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17</a:t>
            </a:fld>
            <a:endParaRPr lang="en-US"/>
          </a:p>
        </p:txBody>
      </p:sp>
    </p:spTree>
    <p:extLst>
      <p:ext uri="{BB962C8B-B14F-4D97-AF65-F5344CB8AC3E}">
        <p14:creationId xmlns:p14="http://schemas.microsoft.com/office/powerpoint/2010/main" val="772227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18</a:t>
            </a:fld>
            <a:endParaRPr lang="en-US"/>
          </a:p>
        </p:txBody>
      </p:sp>
    </p:spTree>
    <p:extLst>
      <p:ext uri="{BB962C8B-B14F-4D97-AF65-F5344CB8AC3E}">
        <p14:creationId xmlns:p14="http://schemas.microsoft.com/office/powerpoint/2010/main" val="2731859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6836A02-DAAE-47FE-8744-978B970EDC24}" type="slidenum">
              <a:rPr lang="en-US" smtClean="0"/>
              <a:pPr/>
              <a:t>19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3099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a:t>
            </a:fld>
            <a:endParaRPr lang="en-US"/>
          </a:p>
        </p:txBody>
      </p:sp>
    </p:spTree>
    <p:extLst>
      <p:ext uri="{BB962C8B-B14F-4D97-AF65-F5344CB8AC3E}">
        <p14:creationId xmlns:p14="http://schemas.microsoft.com/office/powerpoint/2010/main" val="493697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20</a:t>
            </a:fld>
            <a:endParaRPr lang="en-US"/>
          </a:p>
        </p:txBody>
      </p:sp>
    </p:spTree>
    <p:extLst>
      <p:ext uri="{BB962C8B-B14F-4D97-AF65-F5344CB8AC3E}">
        <p14:creationId xmlns:p14="http://schemas.microsoft.com/office/powerpoint/2010/main" val="336933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21</a:t>
            </a:fld>
            <a:endParaRPr lang="en-US"/>
          </a:p>
        </p:txBody>
      </p:sp>
    </p:spTree>
    <p:extLst>
      <p:ext uri="{BB962C8B-B14F-4D97-AF65-F5344CB8AC3E}">
        <p14:creationId xmlns:p14="http://schemas.microsoft.com/office/powerpoint/2010/main" val="1589794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22</a:t>
            </a:fld>
            <a:endParaRPr lang="en-US"/>
          </a:p>
        </p:txBody>
      </p:sp>
    </p:spTree>
    <p:extLst>
      <p:ext uri="{BB962C8B-B14F-4D97-AF65-F5344CB8AC3E}">
        <p14:creationId xmlns:p14="http://schemas.microsoft.com/office/powerpoint/2010/main" val="92137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23</a:t>
            </a:fld>
            <a:endParaRPr lang="en-US"/>
          </a:p>
        </p:txBody>
      </p:sp>
    </p:spTree>
    <p:extLst>
      <p:ext uri="{BB962C8B-B14F-4D97-AF65-F5344CB8AC3E}">
        <p14:creationId xmlns:p14="http://schemas.microsoft.com/office/powerpoint/2010/main" val="1499589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24</a:t>
            </a:fld>
            <a:endParaRPr lang="en-US"/>
          </a:p>
        </p:txBody>
      </p:sp>
    </p:spTree>
    <p:extLst>
      <p:ext uri="{BB962C8B-B14F-4D97-AF65-F5344CB8AC3E}">
        <p14:creationId xmlns:p14="http://schemas.microsoft.com/office/powerpoint/2010/main" val="625376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25</a:t>
            </a:fld>
            <a:endParaRPr lang="en-US"/>
          </a:p>
        </p:txBody>
      </p:sp>
    </p:spTree>
    <p:extLst>
      <p:ext uri="{BB962C8B-B14F-4D97-AF65-F5344CB8AC3E}">
        <p14:creationId xmlns:p14="http://schemas.microsoft.com/office/powerpoint/2010/main" val="2731079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26</a:t>
            </a:fld>
            <a:endParaRPr lang="en-US"/>
          </a:p>
        </p:txBody>
      </p:sp>
    </p:spTree>
    <p:extLst>
      <p:ext uri="{BB962C8B-B14F-4D97-AF65-F5344CB8AC3E}">
        <p14:creationId xmlns:p14="http://schemas.microsoft.com/office/powerpoint/2010/main" val="1817299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27</a:t>
            </a:fld>
            <a:endParaRPr lang="en-US"/>
          </a:p>
        </p:txBody>
      </p:sp>
    </p:spTree>
    <p:extLst>
      <p:ext uri="{BB962C8B-B14F-4D97-AF65-F5344CB8AC3E}">
        <p14:creationId xmlns:p14="http://schemas.microsoft.com/office/powerpoint/2010/main" val="99439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3</a:t>
            </a:fld>
            <a:endParaRPr lang="en-US"/>
          </a:p>
        </p:txBody>
      </p:sp>
    </p:spTree>
    <p:extLst>
      <p:ext uri="{BB962C8B-B14F-4D97-AF65-F5344CB8AC3E}">
        <p14:creationId xmlns:p14="http://schemas.microsoft.com/office/powerpoint/2010/main" val="387239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4</a:t>
            </a:fld>
            <a:endParaRPr lang="en-US"/>
          </a:p>
        </p:txBody>
      </p:sp>
    </p:spTree>
    <p:extLst>
      <p:ext uri="{BB962C8B-B14F-4D97-AF65-F5344CB8AC3E}">
        <p14:creationId xmlns:p14="http://schemas.microsoft.com/office/powerpoint/2010/main" val="18655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620AE1B-575D-409A-9B2A-C4BD050A4A60}" type="slidenum">
              <a:rPr lang="en-US" smtClean="0"/>
              <a:pPr/>
              <a:t>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6459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6</a:t>
            </a:fld>
            <a:endParaRPr lang="en-US"/>
          </a:p>
        </p:txBody>
      </p:sp>
    </p:spTree>
    <p:extLst>
      <p:ext uri="{BB962C8B-B14F-4D97-AF65-F5344CB8AC3E}">
        <p14:creationId xmlns:p14="http://schemas.microsoft.com/office/powerpoint/2010/main" val="281076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7</a:t>
            </a:fld>
            <a:endParaRPr lang="en-US"/>
          </a:p>
        </p:txBody>
      </p:sp>
    </p:spTree>
    <p:extLst>
      <p:ext uri="{BB962C8B-B14F-4D97-AF65-F5344CB8AC3E}">
        <p14:creationId xmlns:p14="http://schemas.microsoft.com/office/powerpoint/2010/main" val="12980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1C9BAF8-7D47-421B-87CB-252098A34DF7}" type="slidenum">
              <a:rPr lang="en-US" smtClean="0"/>
              <a:pPr/>
              <a:t>8</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383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FA74E-2D08-4D34-90B7-9E1D18C14816}" type="slidenum">
              <a:rPr lang="en-US" smtClean="0"/>
              <a:t>9</a:t>
            </a:fld>
            <a:endParaRPr lang="en-US"/>
          </a:p>
        </p:txBody>
      </p:sp>
    </p:spTree>
    <p:extLst>
      <p:ext uri="{BB962C8B-B14F-4D97-AF65-F5344CB8AC3E}">
        <p14:creationId xmlns:p14="http://schemas.microsoft.com/office/powerpoint/2010/main" val="94280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4DEC4F-D386-4368-A072-6EAA3EA122D2}"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346967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4DEC4F-D386-4368-A072-6EAA3EA122D2}"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54448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4DEC4F-D386-4368-A072-6EAA3EA122D2}"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52971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4DEC4F-D386-4368-A072-6EAA3EA122D2}"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21390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DEC4F-D386-4368-A072-6EAA3EA122D2}"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71763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4DEC4F-D386-4368-A072-6EAA3EA122D2}"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410483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4DEC4F-D386-4368-A072-6EAA3EA122D2}"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353898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4DEC4F-D386-4368-A072-6EAA3EA122D2}"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327139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DEC4F-D386-4368-A072-6EAA3EA122D2}"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276918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DEC4F-D386-4368-A072-6EAA3EA122D2}"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188646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DEC4F-D386-4368-A072-6EAA3EA122D2}"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2299-10C1-44F2-81ED-AA08E8DBF30B}" type="slidenum">
              <a:rPr lang="en-US" smtClean="0"/>
              <a:t>‹#›</a:t>
            </a:fld>
            <a:endParaRPr lang="en-US"/>
          </a:p>
        </p:txBody>
      </p:sp>
    </p:spTree>
    <p:extLst>
      <p:ext uri="{BB962C8B-B14F-4D97-AF65-F5344CB8AC3E}">
        <p14:creationId xmlns:p14="http://schemas.microsoft.com/office/powerpoint/2010/main" val="32961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DEC4F-D386-4368-A072-6EAA3EA122D2}" type="datetimeFigureOut">
              <a:rPr lang="en-US" smtClean="0"/>
              <a:t>11/27/2020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12299-10C1-44F2-81ED-AA08E8DBF30B}" type="slidenum">
              <a:rPr lang="en-US" smtClean="0"/>
              <a:t>‹#›</a:t>
            </a:fld>
            <a:endParaRPr lang="en-US"/>
          </a:p>
        </p:txBody>
      </p:sp>
    </p:spTree>
    <p:extLst>
      <p:ext uri="{BB962C8B-B14F-4D97-AF65-F5344CB8AC3E}">
        <p14:creationId xmlns:p14="http://schemas.microsoft.com/office/powerpoint/2010/main" val="246136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b="1" dirty="0"/>
              <a:t>Copyrights</a:t>
            </a:r>
          </a:p>
        </p:txBody>
      </p:sp>
      <p:sp>
        <p:nvSpPr>
          <p:cNvPr id="19459" name="Rectangle 3"/>
          <p:cNvSpPr>
            <a:spLocks noGrp="1" noChangeArrowheads="1"/>
          </p:cNvSpPr>
          <p:nvPr>
            <p:ph idx="1"/>
          </p:nvPr>
        </p:nvSpPr>
        <p:spPr/>
        <p:txBody>
          <a:bodyPr>
            <a:normAutofit fontScale="92500" lnSpcReduction="20000"/>
          </a:bodyPr>
          <a:lstStyle/>
          <a:p>
            <a:pPr eaLnBrk="1" hangingPunct="1"/>
            <a:r>
              <a:rPr lang="en-US" dirty="0"/>
              <a:t>Types of work that can be copyrighted</a:t>
            </a:r>
          </a:p>
          <a:p>
            <a:pPr lvl="1" eaLnBrk="1" hangingPunct="1"/>
            <a:r>
              <a:rPr lang="en-US" dirty="0"/>
              <a:t>Architecture</a:t>
            </a:r>
          </a:p>
          <a:p>
            <a:pPr lvl="1" eaLnBrk="1" hangingPunct="1"/>
            <a:r>
              <a:rPr lang="en-US" dirty="0"/>
              <a:t>Art</a:t>
            </a:r>
          </a:p>
          <a:p>
            <a:pPr lvl="1" eaLnBrk="1" hangingPunct="1"/>
            <a:r>
              <a:rPr lang="en-US" dirty="0"/>
              <a:t>Audiovisual works</a:t>
            </a:r>
          </a:p>
          <a:p>
            <a:pPr lvl="1" eaLnBrk="1" hangingPunct="1"/>
            <a:r>
              <a:rPr lang="en-US" dirty="0"/>
              <a:t>Choreography</a:t>
            </a:r>
          </a:p>
          <a:p>
            <a:pPr lvl="1" eaLnBrk="1" hangingPunct="1"/>
            <a:r>
              <a:rPr lang="en-US" dirty="0"/>
              <a:t>Drama</a:t>
            </a:r>
          </a:p>
          <a:p>
            <a:pPr lvl="1" eaLnBrk="1" hangingPunct="1"/>
            <a:r>
              <a:rPr lang="en-US" dirty="0"/>
              <a:t>Graphics</a:t>
            </a:r>
          </a:p>
          <a:p>
            <a:pPr lvl="1" eaLnBrk="1" hangingPunct="1"/>
            <a:r>
              <a:rPr lang="en-US" dirty="0"/>
              <a:t>Literature </a:t>
            </a:r>
          </a:p>
          <a:p>
            <a:pPr lvl="1" eaLnBrk="1" hangingPunct="1"/>
            <a:r>
              <a:rPr lang="en-US" dirty="0"/>
              <a:t>Motion pictures</a:t>
            </a:r>
          </a:p>
          <a:p>
            <a:pPr lvl="1"/>
            <a:r>
              <a:rPr lang="en-US" dirty="0"/>
              <a:t>Music</a:t>
            </a:r>
          </a:p>
          <a:p>
            <a:pPr lvl="1"/>
            <a:r>
              <a:rPr lang="en-US" dirty="0"/>
              <a:t>Pantomimes</a:t>
            </a:r>
          </a:p>
          <a:p>
            <a:pPr lvl="1"/>
            <a:r>
              <a:rPr lang="en-US" dirty="0"/>
              <a:t>Pictures</a:t>
            </a:r>
          </a:p>
          <a:p>
            <a:pPr lvl="1"/>
            <a:r>
              <a:rPr lang="en-US" dirty="0"/>
              <a:t>Sculptures</a:t>
            </a:r>
          </a:p>
          <a:p>
            <a:pPr lvl="1"/>
            <a:r>
              <a:rPr lang="en-US" dirty="0"/>
              <a:t>Sound recordings</a:t>
            </a:r>
          </a:p>
          <a:p>
            <a:pPr lvl="1" eaLnBrk="1" hangingPunct="1"/>
            <a:endParaRPr lang="en-US" dirty="0"/>
          </a:p>
        </p:txBody>
      </p:sp>
      <p:sp>
        <p:nvSpPr>
          <p:cNvPr id="5" name="Slide Number Placeholder 4"/>
          <p:cNvSpPr>
            <a:spLocks noGrp="1"/>
          </p:cNvSpPr>
          <p:nvPr>
            <p:ph type="sldNum" sz="quarter" idx="12"/>
          </p:nvPr>
        </p:nvSpPr>
        <p:spPr/>
        <p:txBody>
          <a:bodyPr/>
          <a:lstStyle/>
          <a:p>
            <a:pPr>
              <a:defRPr/>
            </a:pPr>
            <a:fld id="{1C453DD6-C73B-407C-8DC0-EB55B21C2989}" type="slidenum">
              <a:rPr lang="en-US"/>
              <a:pPr>
                <a:defRPr/>
              </a:pPr>
              <a:t>10</a:t>
            </a:fld>
            <a:endParaRPr lang="en-US" dirty="0"/>
          </a:p>
        </p:txBody>
      </p:sp>
    </p:spTree>
    <p:extLst>
      <p:ext uri="{BB962C8B-B14F-4D97-AF65-F5344CB8AC3E}">
        <p14:creationId xmlns:p14="http://schemas.microsoft.com/office/powerpoint/2010/main" val="278296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Copyrights</a:t>
            </a:r>
            <a:endParaRPr lang="en-US" dirty="0"/>
          </a:p>
        </p:txBody>
      </p:sp>
      <p:sp>
        <p:nvSpPr>
          <p:cNvPr id="3" name="Content Placeholder 2"/>
          <p:cNvSpPr>
            <a:spLocks noGrp="1"/>
          </p:cNvSpPr>
          <p:nvPr>
            <p:ph idx="1"/>
          </p:nvPr>
        </p:nvSpPr>
        <p:spPr/>
        <p:txBody>
          <a:bodyPr/>
          <a:lstStyle/>
          <a:p>
            <a:pPr algn="just"/>
            <a:r>
              <a:rPr lang="en-US" dirty="0"/>
              <a:t>software, video games, multimedia works, and Web pages can all be protected.</a:t>
            </a:r>
          </a:p>
          <a:p>
            <a:pPr algn="just"/>
            <a:r>
              <a:rPr lang="en-US" dirty="0"/>
              <a:t> However, evaluating the originality of a work is not always a straightforward process, and disagreements over whether or not a work is original sometimes lead to litigation.</a:t>
            </a:r>
          </a:p>
          <a:p>
            <a:pPr algn="just"/>
            <a:r>
              <a:rPr lang="en-US" dirty="0"/>
              <a:t>Copyright law tries to strike a balance between protecting an author’s rights and enabling public access to copyrighted works.</a:t>
            </a:r>
          </a:p>
        </p:txBody>
      </p:sp>
    </p:spTree>
    <p:extLst>
      <p:ext uri="{BB962C8B-B14F-4D97-AF65-F5344CB8AC3E}">
        <p14:creationId xmlns:p14="http://schemas.microsoft.com/office/powerpoint/2010/main" val="404246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b="1" dirty="0"/>
              <a:t>Copyrights</a:t>
            </a:r>
          </a:p>
        </p:txBody>
      </p:sp>
      <p:sp>
        <p:nvSpPr>
          <p:cNvPr id="21507" name="Rectangle 3"/>
          <p:cNvSpPr>
            <a:spLocks noGrp="1" noChangeArrowheads="1"/>
          </p:cNvSpPr>
          <p:nvPr>
            <p:ph idx="1"/>
          </p:nvPr>
        </p:nvSpPr>
        <p:spPr>
          <a:xfrm>
            <a:off x="645459" y="1600200"/>
            <a:ext cx="9489141" cy="4648200"/>
          </a:xfrm>
        </p:spPr>
        <p:txBody>
          <a:bodyPr>
            <a:normAutofit/>
          </a:bodyPr>
          <a:lstStyle/>
          <a:p>
            <a:pPr algn="just" eaLnBrk="1" hangingPunct="1"/>
            <a:r>
              <a:rPr lang="en-US" dirty="0"/>
              <a:t>Must fall within one of the preceding categories</a:t>
            </a:r>
          </a:p>
          <a:p>
            <a:pPr algn="just" eaLnBrk="1" hangingPunct="1"/>
            <a:r>
              <a:rPr lang="en-US" dirty="0"/>
              <a:t>Must be original</a:t>
            </a:r>
          </a:p>
          <a:p>
            <a:pPr lvl="1" algn="just" eaLnBrk="1" hangingPunct="1"/>
            <a:r>
              <a:rPr lang="en-US" dirty="0"/>
              <a:t>Evaluating originality can cause problems</a:t>
            </a:r>
          </a:p>
          <a:p>
            <a:pPr algn="just" eaLnBrk="1" hangingPunct="1"/>
            <a:r>
              <a:rPr lang="en-US" b="1" dirty="0"/>
              <a:t>Fair use doctrine (Principles)</a:t>
            </a:r>
          </a:p>
          <a:p>
            <a:pPr lvl="1" algn="just" eaLnBrk="1" hangingPunct="1"/>
            <a:r>
              <a:rPr lang="en-US" dirty="0"/>
              <a:t>Allows portions of copyrighted materials to be used without permission under certain circumstances</a:t>
            </a:r>
          </a:p>
          <a:p>
            <a:pPr lvl="1" algn="just" eaLnBrk="1" hangingPunct="1"/>
            <a:r>
              <a:rPr lang="en-US" dirty="0"/>
              <a:t>Maintains balance between protecting an author’s rights and enabling public access to copyrighted works </a:t>
            </a:r>
          </a:p>
          <a:p>
            <a:pPr lvl="1" algn="just" eaLnBrk="1" hangingPunct="1"/>
            <a:r>
              <a:rPr lang="en-US" dirty="0"/>
              <a:t>Factors to consider when evaluating the use of copyrighted material</a:t>
            </a:r>
          </a:p>
        </p:txBody>
      </p:sp>
      <p:sp>
        <p:nvSpPr>
          <p:cNvPr id="5" name="Slide Number Placeholder 4"/>
          <p:cNvSpPr>
            <a:spLocks noGrp="1"/>
          </p:cNvSpPr>
          <p:nvPr>
            <p:ph type="sldNum" sz="quarter" idx="12"/>
          </p:nvPr>
        </p:nvSpPr>
        <p:spPr/>
        <p:txBody>
          <a:bodyPr/>
          <a:lstStyle/>
          <a:p>
            <a:pPr>
              <a:defRPr/>
            </a:pPr>
            <a:fld id="{991C98BE-A25D-4984-8ECE-1B7324078B5D}" type="slidenum">
              <a:rPr lang="en-US"/>
              <a:pPr>
                <a:defRPr/>
              </a:pPr>
              <a:t>12</a:t>
            </a:fld>
            <a:endParaRPr lang="en-US" dirty="0"/>
          </a:p>
        </p:txBody>
      </p:sp>
    </p:spTree>
    <p:extLst>
      <p:ext uri="{BB962C8B-B14F-4D97-AF65-F5344CB8AC3E}">
        <p14:creationId xmlns:p14="http://schemas.microsoft.com/office/powerpoint/2010/main" val="284094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b="1" dirty="0"/>
              <a:t>Copyrights</a:t>
            </a:r>
          </a:p>
        </p:txBody>
      </p:sp>
      <p:sp>
        <p:nvSpPr>
          <p:cNvPr id="22531" name="Rectangle 3"/>
          <p:cNvSpPr>
            <a:spLocks noGrp="1" noChangeArrowheads="1"/>
          </p:cNvSpPr>
          <p:nvPr>
            <p:ph idx="1"/>
          </p:nvPr>
        </p:nvSpPr>
        <p:spPr/>
        <p:txBody>
          <a:bodyPr/>
          <a:lstStyle/>
          <a:p>
            <a:pPr eaLnBrk="1" hangingPunct="1"/>
            <a:r>
              <a:rPr lang="en-US" dirty="0"/>
              <a:t>Fair use doctrine factors include:</a:t>
            </a:r>
          </a:p>
          <a:p>
            <a:pPr lvl="1" eaLnBrk="1" hangingPunct="1">
              <a:buFont typeface="Wingdings" panose="05000000000000000000" pitchFamily="2" charset="2"/>
              <a:buChar char="ü"/>
            </a:pPr>
            <a:r>
              <a:rPr lang="en-US" dirty="0"/>
              <a:t>Purpose and character of the use</a:t>
            </a:r>
          </a:p>
          <a:p>
            <a:pPr lvl="1" eaLnBrk="1" hangingPunct="1">
              <a:buFont typeface="Wingdings" panose="05000000000000000000" pitchFamily="2" charset="2"/>
              <a:buChar char="ü"/>
            </a:pPr>
            <a:r>
              <a:rPr lang="en-US" dirty="0"/>
              <a:t>Nature of the copyrighted work</a:t>
            </a:r>
          </a:p>
          <a:p>
            <a:pPr lvl="1" eaLnBrk="1" hangingPunct="1">
              <a:buFont typeface="Wingdings" panose="05000000000000000000" pitchFamily="2" charset="2"/>
              <a:buChar char="ü"/>
            </a:pPr>
            <a:r>
              <a:rPr lang="en-US" dirty="0"/>
              <a:t>Portion of the copyrighted work used</a:t>
            </a:r>
          </a:p>
          <a:p>
            <a:pPr lvl="1" eaLnBrk="1" hangingPunct="1">
              <a:buFont typeface="Wingdings" panose="05000000000000000000" pitchFamily="2" charset="2"/>
              <a:buChar char="ü"/>
            </a:pPr>
            <a:r>
              <a:rPr lang="en-US" dirty="0"/>
              <a:t>Effect of the use upon the value of the copyrighted work</a:t>
            </a:r>
          </a:p>
          <a:p>
            <a:pPr lvl="1" eaLnBrk="1" hangingPunct="1">
              <a:buFont typeface="Wingdings" panose="05000000000000000000" pitchFamily="2" charset="2"/>
              <a:buChar char="ü"/>
            </a:pPr>
            <a:r>
              <a:rPr lang="en-US" dirty="0"/>
              <a:t>Key concept: </a:t>
            </a:r>
            <a:r>
              <a:rPr lang="en-US" b="1" i="1" dirty="0"/>
              <a:t>an idea cannot be copyrighted, but the expression of an idea can be</a:t>
            </a:r>
          </a:p>
          <a:p>
            <a:pPr lvl="1" eaLnBrk="1" hangingPunct="1"/>
            <a:endParaRPr lang="en-US" dirty="0"/>
          </a:p>
        </p:txBody>
      </p:sp>
      <p:sp>
        <p:nvSpPr>
          <p:cNvPr id="5" name="Slide Number Placeholder 4"/>
          <p:cNvSpPr>
            <a:spLocks noGrp="1"/>
          </p:cNvSpPr>
          <p:nvPr>
            <p:ph type="sldNum" sz="quarter" idx="12"/>
          </p:nvPr>
        </p:nvSpPr>
        <p:spPr/>
        <p:txBody>
          <a:bodyPr/>
          <a:lstStyle/>
          <a:p>
            <a:pPr>
              <a:defRPr/>
            </a:pPr>
            <a:fld id="{4F5DF14F-CF7E-4EA2-8A85-5FD32D6027CC}" type="slidenum">
              <a:rPr lang="en-US"/>
              <a:pPr>
                <a:defRPr/>
              </a:pPr>
              <a:t>13</a:t>
            </a:fld>
            <a:endParaRPr lang="en-US" dirty="0"/>
          </a:p>
        </p:txBody>
      </p:sp>
    </p:spTree>
    <p:extLst>
      <p:ext uri="{BB962C8B-B14F-4D97-AF65-F5344CB8AC3E}">
        <p14:creationId xmlns:p14="http://schemas.microsoft.com/office/powerpoint/2010/main" val="233483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eaLnBrk="1" hangingPunct="1"/>
            <a:r>
              <a:rPr lang="en-US" b="1" dirty="0"/>
              <a:t>Copyrights</a:t>
            </a:r>
          </a:p>
        </p:txBody>
      </p:sp>
      <p:sp>
        <p:nvSpPr>
          <p:cNvPr id="23555" name="Content Placeholder 2"/>
          <p:cNvSpPr>
            <a:spLocks noGrp="1"/>
          </p:cNvSpPr>
          <p:nvPr>
            <p:ph idx="1"/>
          </p:nvPr>
        </p:nvSpPr>
        <p:spPr/>
        <p:txBody>
          <a:bodyPr/>
          <a:lstStyle/>
          <a:p>
            <a:pPr eaLnBrk="1" hangingPunct="1"/>
            <a:r>
              <a:rPr lang="en-US" dirty="0"/>
              <a:t>Copyright infringement (violations)</a:t>
            </a:r>
          </a:p>
          <a:p>
            <a:pPr lvl="1" eaLnBrk="1" hangingPunct="1"/>
            <a:r>
              <a:rPr lang="en-US" dirty="0"/>
              <a:t>Copy substantial and material part of another’s copyrighted work </a:t>
            </a:r>
          </a:p>
          <a:p>
            <a:pPr lvl="1" eaLnBrk="1" hangingPunct="1"/>
            <a:r>
              <a:rPr lang="en-US" dirty="0"/>
              <a:t>Without permission</a:t>
            </a:r>
          </a:p>
          <a:p>
            <a:pPr eaLnBrk="1" hangingPunct="1"/>
            <a:r>
              <a:rPr lang="en-US" dirty="0"/>
              <a:t>Software copyright protection</a:t>
            </a:r>
          </a:p>
          <a:p>
            <a:pPr lvl="1" eaLnBrk="1" hangingPunct="1"/>
            <a:r>
              <a:rPr lang="en-US" dirty="0"/>
              <a:t>Raises many complicated issues of interpretation</a:t>
            </a:r>
          </a:p>
          <a:p>
            <a:pPr lvl="1" eaLnBrk="1" hangingPunct="1"/>
            <a:r>
              <a:rPr lang="en-US" dirty="0"/>
              <a:t>Copyright law should not be used to inhibit interoperability between the products of rival vendors</a:t>
            </a:r>
          </a:p>
        </p:txBody>
      </p:sp>
      <p:sp>
        <p:nvSpPr>
          <p:cNvPr id="5" name="Slide Number Placeholder 4"/>
          <p:cNvSpPr>
            <a:spLocks noGrp="1"/>
          </p:cNvSpPr>
          <p:nvPr>
            <p:ph type="sldNum" sz="quarter" idx="12"/>
          </p:nvPr>
        </p:nvSpPr>
        <p:spPr/>
        <p:txBody>
          <a:bodyPr/>
          <a:lstStyle/>
          <a:p>
            <a:pPr>
              <a:defRPr/>
            </a:pPr>
            <a:fld id="{236A5E5C-4517-4370-9C81-83085B5FEDC3}" type="slidenum">
              <a:rPr lang="en-US"/>
              <a:pPr>
                <a:defRPr/>
              </a:pPr>
              <a:t>14</a:t>
            </a:fld>
            <a:endParaRPr lang="en-US" dirty="0"/>
          </a:p>
        </p:txBody>
      </p:sp>
    </p:spTree>
    <p:extLst>
      <p:ext uri="{BB962C8B-B14F-4D97-AF65-F5344CB8AC3E}">
        <p14:creationId xmlns:p14="http://schemas.microsoft.com/office/powerpoint/2010/main" val="153665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b="1" dirty="0"/>
              <a:t>Copyrights </a:t>
            </a:r>
          </a:p>
        </p:txBody>
      </p:sp>
      <p:sp>
        <p:nvSpPr>
          <p:cNvPr id="24579" name="Content Placeholder 2"/>
          <p:cNvSpPr>
            <a:spLocks noGrp="1"/>
          </p:cNvSpPr>
          <p:nvPr>
            <p:ph idx="1"/>
          </p:nvPr>
        </p:nvSpPr>
        <p:spPr/>
        <p:txBody>
          <a:bodyPr>
            <a:normAutofit/>
          </a:bodyPr>
          <a:lstStyle/>
          <a:p>
            <a:pPr eaLnBrk="1" hangingPunct="1"/>
            <a:r>
              <a:rPr lang="en-US" dirty="0"/>
              <a:t>The Prioritizing Resources and Organization for Intellectual Property (PRO-IP) Act of 2008</a:t>
            </a:r>
          </a:p>
          <a:p>
            <a:pPr lvl="1" eaLnBrk="1" hangingPunct="1"/>
            <a:r>
              <a:rPr lang="en-US" dirty="0"/>
              <a:t>Increased enforcement and substantially increased penalties for infringement</a:t>
            </a:r>
          </a:p>
          <a:p>
            <a:pPr eaLnBrk="1" hangingPunct="1"/>
            <a:r>
              <a:rPr lang="en-US" dirty="0"/>
              <a:t>General Agreement on Tariffs and Trade (GATT)</a:t>
            </a:r>
          </a:p>
          <a:p>
            <a:pPr lvl="1" eaLnBrk="1" hangingPunct="1"/>
            <a:r>
              <a:rPr lang="en-US" dirty="0"/>
              <a:t>Trade agreement between 117 countries</a:t>
            </a:r>
          </a:p>
          <a:p>
            <a:pPr lvl="1" eaLnBrk="1" hangingPunct="1"/>
            <a:r>
              <a:rPr lang="en-US" dirty="0"/>
              <a:t>Created World Trade Organization (WTO) to enforce</a:t>
            </a:r>
          </a:p>
          <a:p>
            <a:pPr lvl="1" eaLnBrk="1" hangingPunct="1"/>
            <a:r>
              <a:rPr lang="en-US" dirty="0"/>
              <a:t>Despite GATT, copyright protection varies greatly from country to country</a:t>
            </a:r>
          </a:p>
          <a:p>
            <a:endParaRPr lang="en-US" dirty="0"/>
          </a:p>
        </p:txBody>
      </p:sp>
      <p:sp>
        <p:nvSpPr>
          <p:cNvPr id="5" name="Slide Number Placeholder 4"/>
          <p:cNvSpPr>
            <a:spLocks noGrp="1"/>
          </p:cNvSpPr>
          <p:nvPr>
            <p:ph type="sldNum" sz="quarter" idx="12"/>
          </p:nvPr>
        </p:nvSpPr>
        <p:spPr/>
        <p:txBody>
          <a:bodyPr/>
          <a:lstStyle/>
          <a:p>
            <a:pPr>
              <a:defRPr/>
            </a:pPr>
            <a:fld id="{1798F018-2A08-488B-929E-686B7CBDC3D1}" type="slidenum">
              <a:rPr lang="en-US" smtClean="0"/>
              <a:pPr>
                <a:defRPr/>
              </a:pPr>
              <a:t>15</a:t>
            </a:fld>
            <a:endParaRPr lang="en-US" sz="2000" dirty="0"/>
          </a:p>
        </p:txBody>
      </p:sp>
    </p:spTree>
    <p:extLst>
      <p:ext uri="{BB962C8B-B14F-4D97-AF65-F5344CB8AC3E}">
        <p14:creationId xmlns:p14="http://schemas.microsoft.com/office/powerpoint/2010/main" val="201679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algn="ctr" eaLnBrk="1" hangingPunct="1"/>
            <a:r>
              <a:rPr lang="en-US" dirty="0"/>
              <a:t>Copyrights</a:t>
            </a:r>
          </a:p>
        </p:txBody>
      </p:sp>
      <p:sp>
        <p:nvSpPr>
          <p:cNvPr id="25603" name="Rectangle 1027"/>
          <p:cNvSpPr>
            <a:spLocks noGrp="1" noChangeArrowheads="1"/>
          </p:cNvSpPr>
          <p:nvPr>
            <p:ph idx="1"/>
          </p:nvPr>
        </p:nvSpPr>
        <p:spPr/>
        <p:txBody>
          <a:bodyPr>
            <a:normAutofit/>
          </a:bodyPr>
          <a:lstStyle/>
          <a:p>
            <a:r>
              <a:rPr lang="en-US" dirty="0"/>
              <a:t>The World Trade Organization (WTO) deals with rules of international trade based on WTO agreements that are negotiated and signed by members of the world’s trading nations</a:t>
            </a:r>
          </a:p>
          <a:p>
            <a:pPr lvl="1" eaLnBrk="1" hangingPunct="1"/>
            <a:r>
              <a:rPr lang="en-US" dirty="0"/>
              <a:t>Many nations recognize that intellectual property has become increasingly important in world trade</a:t>
            </a:r>
          </a:p>
          <a:p>
            <a:pPr lvl="1" eaLnBrk="1" hangingPunct="1"/>
            <a:r>
              <a:rPr lang="en-US" dirty="0"/>
              <a:t>Established minimum levels of protection that each government must provide to the intellectual property of members</a:t>
            </a:r>
          </a:p>
          <a:p>
            <a:pPr lvl="1" eaLnBrk="1" hangingPunct="1"/>
            <a:r>
              <a:rPr lang="en-US" dirty="0"/>
              <a:t>Covers copyright, patents, and trade secrets</a:t>
            </a:r>
          </a:p>
          <a:p>
            <a:pPr lvl="1" eaLnBrk="1" hangingPunct="1"/>
            <a:endParaRPr lang="en-US" dirty="0"/>
          </a:p>
          <a:p>
            <a:pPr lvl="1" eaLnBrk="1" hangingPunct="1"/>
            <a:endParaRPr lang="en-US" dirty="0"/>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6F0EC3DC-A820-41F7-8550-CF6C7297332F}" type="slidenum">
              <a:rPr lang="en-US"/>
              <a:pPr>
                <a:defRPr/>
              </a:pPr>
              <a:t>16</a:t>
            </a:fld>
            <a:endParaRPr lang="en-US" dirty="0"/>
          </a:p>
        </p:txBody>
      </p:sp>
    </p:spTree>
    <p:extLst>
      <p:ext uri="{BB962C8B-B14F-4D97-AF65-F5344CB8AC3E}">
        <p14:creationId xmlns:p14="http://schemas.microsoft.com/office/powerpoint/2010/main" val="323479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626" name="Title 1"/>
          <p:cNvSpPr>
            <a:spLocks noGrp="1"/>
          </p:cNvSpPr>
          <p:nvPr>
            <p:ph type="title"/>
          </p:nvPr>
        </p:nvSpPr>
        <p:spPr>
          <a:xfrm>
            <a:off x="1981200" y="704088"/>
            <a:ext cx="8229600" cy="743712"/>
          </a:xfrm>
        </p:spPr>
        <p:txBody>
          <a:bodyPr>
            <a:normAutofit/>
          </a:bodyPr>
          <a:lstStyle/>
          <a:p>
            <a:pPr algn="ctr" eaLnBrk="1" hangingPunct="1"/>
            <a:r>
              <a:rPr lang="en-US" b="1" dirty="0"/>
              <a:t>Copyrights</a:t>
            </a:r>
          </a:p>
        </p:txBody>
      </p:sp>
      <p:sp>
        <p:nvSpPr>
          <p:cNvPr id="26627" name="Content Placeholder 2"/>
          <p:cNvSpPr>
            <a:spLocks noGrp="1"/>
          </p:cNvSpPr>
          <p:nvPr>
            <p:ph idx="1"/>
          </p:nvPr>
        </p:nvSpPr>
        <p:spPr>
          <a:xfrm>
            <a:off x="1008529" y="1447800"/>
            <a:ext cx="9049871" cy="4572000"/>
          </a:xfrm>
        </p:spPr>
        <p:txBody>
          <a:bodyPr>
            <a:normAutofit/>
          </a:bodyPr>
          <a:lstStyle/>
          <a:p>
            <a:pPr eaLnBrk="1" hangingPunct="1"/>
            <a:r>
              <a:rPr lang="en-US" dirty="0"/>
              <a:t>World Intellectual Property Organization (WIPO)</a:t>
            </a:r>
          </a:p>
          <a:p>
            <a:pPr marL="274320" lvl="1" indent="-274320">
              <a:buClr>
                <a:schemeClr val="accent3"/>
              </a:buClr>
              <a:buSzPct val="95000"/>
            </a:pPr>
            <a:r>
              <a:rPr lang="en-US" dirty="0"/>
              <a:t>Agency of the United Nations</a:t>
            </a:r>
          </a:p>
          <a:p>
            <a:r>
              <a:rPr lang="en-US" dirty="0"/>
              <a:t>WIPO is dedicated to developing “a balanced and accessible international intellectual property (IP) system, which rewards creativity, stimulates innovation and contributes to economic development while safeguarding the public interest.”</a:t>
            </a:r>
          </a:p>
          <a:p>
            <a:pPr lvl="1" eaLnBrk="1" hangingPunct="1"/>
            <a:r>
              <a:rPr lang="en-US" dirty="0"/>
              <a:t>Advocates for the interests of intellectual property owners</a:t>
            </a:r>
          </a:p>
          <a:p>
            <a:pPr lvl="1" eaLnBrk="1" hangingPunct="1"/>
            <a:r>
              <a:rPr lang="en-US" dirty="0"/>
              <a:t>WIPO Copyright Treaty provides additional copyright protections for electronic media</a:t>
            </a:r>
          </a:p>
          <a:p>
            <a:pPr lvl="2" eaLnBrk="1" hangingPunct="1"/>
            <a:endParaRPr lang="en-US" dirty="0"/>
          </a:p>
          <a:p>
            <a:pPr eaLnBrk="1" hangingPunct="1"/>
            <a:endParaRPr lang="en-US" dirty="0"/>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78D94CE1-FC3B-4873-8CFA-531EA112D049}" type="slidenum">
              <a:rPr lang="en-US"/>
              <a:pPr>
                <a:defRPr/>
              </a:pPr>
              <a:t>17</a:t>
            </a:fld>
            <a:endParaRPr lang="en-US" dirty="0"/>
          </a:p>
        </p:txBody>
      </p:sp>
    </p:spTree>
    <p:extLst>
      <p:ext uri="{BB962C8B-B14F-4D97-AF65-F5344CB8AC3E}">
        <p14:creationId xmlns:p14="http://schemas.microsoft.com/office/powerpoint/2010/main" val="244406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Copyrights in Pakistan</a:t>
            </a:r>
          </a:p>
        </p:txBody>
      </p:sp>
      <p:sp>
        <p:nvSpPr>
          <p:cNvPr id="3" name="Content Placeholder 2"/>
          <p:cNvSpPr>
            <a:spLocks noGrp="1"/>
          </p:cNvSpPr>
          <p:nvPr>
            <p:ph idx="1"/>
          </p:nvPr>
        </p:nvSpPr>
        <p:spPr/>
        <p:txBody>
          <a:bodyPr/>
          <a:lstStyle/>
          <a:p>
            <a:r>
              <a:rPr lang="en-US" dirty="0"/>
              <a:t>In </a:t>
            </a:r>
            <a:r>
              <a:rPr lang="en-US" b="1" dirty="0"/>
              <a:t>Pakistan</a:t>
            </a:r>
            <a:r>
              <a:rPr lang="en-US" dirty="0"/>
              <a:t> the computer </a:t>
            </a:r>
            <a:r>
              <a:rPr lang="en-US" b="1" dirty="0"/>
              <a:t>program</a:t>
            </a:r>
            <a:r>
              <a:rPr lang="en-US" dirty="0"/>
              <a:t> has been </a:t>
            </a:r>
            <a:r>
              <a:rPr lang="en-US" b="1" dirty="0"/>
              <a:t>protected</a:t>
            </a:r>
            <a:r>
              <a:rPr lang="en-US" dirty="0"/>
              <a:t> under the </a:t>
            </a:r>
            <a:r>
              <a:rPr lang="en-US" b="1" dirty="0"/>
              <a:t>copyright</a:t>
            </a:r>
            <a:r>
              <a:rPr lang="en-US" dirty="0"/>
              <a:t> domain. For this purpose, the definition of “literary work” is amended by the </a:t>
            </a:r>
            <a:r>
              <a:rPr lang="en-US" b="1" dirty="0"/>
              <a:t>Copyright</a:t>
            </a:r>
            <a:r>
              <a:rPr lang="en-US" dirty="0"/>
              <a:t> (Amendment) Act, 1992 to include computer programs under the </a:t>
            </a:r>
            <a:r>
              <a:rPr lang="en-US" b="1" dirty="0"/>
              <a:t>copyright</a:t>
            </a:r>
            <a:r>
              <a:rPr lang="en-US" dirty="0"/>
              <a:t> regime.</a:t>
            </a:r>
          </a:p>
          <a:p>
            <a:r>
              <a:rPr lang="en-US" dirty="0"/>
              <a:t>Copyright (Amendment) Act, 1992, section 2p:</a:t>
            </a:r>
          </a:p>
          <a:p>
            <a:r>
              <a:rPr lang="en-US" b="1" dirty="0"/>
              <a:t>The Ordinance defines literary work to include work, on computer </a:t>
            </a:r>
            <a:r>
              <a:rPr lang="en-US" b="1" dirty="0" err="1"/>
              <a:t>programmes</a:t>
            </a:r>
            <a:r>
              <a:rPr lang="en-US" b="1" dirty="0"/>
              <a:t> </a:t>
            </a:r>
            <a:r>
              <a:rPr lang="en-US" b="1" i="1" dirty="0"/>
              <a:t>“that is to say programs recorded on any disc, tape, perforated media or other information storage devices, which, if fed into or located in a computer or computer based equipment is capable of reproducing any information”.</a:t>
            </a:r>
            <a:endParaRPr lang="en-US" dirty="0"/>
          </a:p>
        </p:txBody>
      </p:sp>
    </p:spTree>
    <p:extLst>
      <p:ext uri="{BB962C8B-B14F-4D97-AF65-F5344CB8AC3E}">
        <p14:creationId xmlns:p14="http://schemas.microsoft.com/office/powerpoint/2010/main" val="356967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Ethics in Information Technology, Fourth Edition</a:t>
            </a:r>
            <a:endParaRPr lang="en-US" sz="1800"/>
          </a:p>
        </p:txBody>
      </p:sp>
      <p:sp>
        <p:nvSpPr>
          <p:cNvPr id="5" name="Slide Number Placeholder 4"/>
          <p:cNvSpPr>
            <a:spLocks noGrp="1"/>
          </p:cNvSpPr>
          <p:nvPr>
            <p:ph type="sldNum" sz="quarter" idx="12"/>
          </p:nvPr>
        </p:nvSpPr>
        <p:spPr/>
        <p:txBody>
          <a:bodyPr/>
          <a:lstStyle/>
          <a:p>
            <a:pPr>
              <a:defRPr/>
            </a:pPr>
            <a:fld id="{4F875BD5-6657-47BE-BD40-73559884119F}" type="slidenum">
              <a:rPr lang="en-US"/>
              <a:pPr>
                <a:defRPr/>
              </a:pPr>
              <a:t>19</a:t>
            </a:fld>
            <a:endParaRPr lang="en-US" sz="2000" dirty="0"/>
          </a:p>
        </p:txBody>
      </p:sp>
      <p:pic>
        <p:nvPicPr>
          <p:cNvPr id="27653" name="Picture 6"/>
          <p:cNvPicPr>
            <a:picLocks noChangeAspect="1" noChangeArrowheads="1"/>
          </p:cNvPicPr>
          <p:nvPr/>
        </p:nvPicPr>
        <p:blipFill>
          <a:blip r:embed="rId3" cstate="print"/>
          <a:srcRect/>
          <a:stretch>
            <a:fillRect/>
          </a:stretch>
        </p:blipFill>
        <p:spPr bwMode="auto">
          <a:xfrm>
            <a:off x="1524000" y="381000"/>
            <a:ext cx="9144000" cy="6248400"/>
          </a:xfrm>
          <a:prstGeom prst="rect">
            <a:avLst/>
          </a:prstGeom>
          <a:noFill/>
          <a:ln w="9525">
            <a:noFill/>
            <a:miter lim="800000"/>
            <a:headEnd/>
            <a:tailEnd/>
          </a:ln>
        </p:spPr>
      </p:pic>
    </p:spTree>
    <p:extLst>
      <p:ext uri="{BB962C8B-B14F-4D97-AF65-F5344CB8AC3E}">
        <p14:creationId xmlns:p14="http://schemas.microsoft.com/office/powerpoint/2010/main" val="264112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a:bodyPr>
          <a:lstStyle/>
          <a:p>
            <a:pPr algn="ctr"/>
            <a:br>
              <a:rPr lang="en-US" dirty="0"/>
            </a:br>
            <a:r>
              <a:rPr lang="en-US"/>
              <a:t> </a:t>
            </a:r>
            <a:br>
              <a:rPr lang="en-US" dirty="0"/>
            </a:br>
            <a:br>
              <a:rPr lang="en-US" dirty="0"/>
            </a:br>
            <a:r>
              <a:rPr lang="en-US" altLang="en-US" dirty="0"/>
              <a:t>INTELLECTUAL  PROPERTY</a:t>
            </a:r>
            <a:r>
              <a:rPr lang="en-US" dirty="0"/>
              <a:t>  </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11/27/2020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Pakistan copy rights law</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5F04C4C1-4BE7-4CEB-9E4B-61B5A8C5363F}"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90FCCE0E-8958-4BF3-BA4F-5CB00FEFA346}" type="slidenum">
              <a:rPr lang="en-US" altLang="en-US" smtClean="0"/>
              <a:pPr/>
              <a:t>20</a:t>
            </a:fld>
            <a:endParaRPr lang="en-US" altLang="en-US"/>
          </a:p>
        </p:txBody>
      </p:sp>
    </p:spTree>
    <p:extLst>
      <p:ext uri="{BB962C8B-B14F-4D97-AF65-F5344CB8AC3E}">
        <p14:creationId xmlns:p14="http://schemas.microsoft.com/office/powerpoint/2010/main" val="1664095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Intellectual Copy right law in Pakistan</a:t>
            </a:r>
          </a:p>
        </p:txBody>
      </p:sp>
      <p:sp>
        <p:nvSpPr>
          <p:cNvPr id="3" name="Content Placeholder 2"/>
          <p:cNvSpPr>
            <a:spLocks noGrp="1"/>
          </p:cNvSpPr>
          <p:nvPr>
            <p:ph idx="1"/>
          </p:nvPr>
        </p:nvSpPr>
        <p:spPr/>
        <p:txBody>
          <a:bodyPr>
            <a:normAutofit fontScale="85000" lnSpcReduction="20000"/>
          </a:bodyPr>
          <a:lstStyle/>
          <a:p>
            <a:pPr algn="just">
              <a:lnSpc>
                <a:spcPct val="150000"/>
              </a:lnSpc>
              <a:buFont typeface="Wingdings" panose="05000000000000000000" pitchFamily="2" charset="2"/>
              <a:buChar char="Ø"/>
            </a:pPr>
            <a:r>
              <a:rPr lang="en-US" altLang="en-US" dirty="0"/>
              <a:t>Copyright law in Pakistan was first introduced in 1962 through an Ordinance.</a:t>
            </a:r>
          </a:p>
          <a:p>
            <a:pPr algn="just">
              <a:lnSpc>
                <a:spcPct val="150000"/>
              </a:lnSpc>
              <a:buFont typeface="Wingdings" panose="05000000000000000000" pitchFamily="2" charset="2"/>
              <a:buChar char="Ø"/>
            </a:pPr>
            <a:r>
              <a:rPr lang="en-US" altLang="en-US" dirty="0"/>
              <a:t>It was a comprehensive document and covered all aspects including civil remedies, offences, penalties and appeals. </a:t>
            </a:r>
          </a:p>
          <a:p>
            <a:pPr algn="just">
              <a:lnSpc>
                <a:spcPct val="150000"/>
              </a:lnSpc>
              <a:buFont typeface="Wingdings" panose="05000000000000000000" pitchFamily="2" charset="2"/>
              <a:buChar char="Ø"/>
            </a:pPr>
            <a:r>
              <a:rPr lang="en-US" altLang="en-US" dirty="0"/>
              <a:t>In pursuance of Section 45 of the Ordinance, a Copyright Board was constituted by the Federal Government which was deemed to be a civil court under the Criminal Procedure Act of 1898 and proceedings before the Board were deemed to be the judicial proceedings within the meaning of the relevant sections of Pakistan Penal Code. </a:t>
            </a:r>
          </a:p>
          <a:p>
            <a:pPr algn="just">
              <a:lnSpc>
                <a:spcPct val="150000"/>
              </a:lnSpc>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0E76C5BF-7BED-43BE-B1D4-0B8B255A8015}"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21</a:t>
            </a:fld>
            <a:endParaRPr lang="en-US" altLang="en-US"/>
          </a:p>
        </p:txBody>
      </p:sp>
    </p:spTree>
    <p:extLst>
      <p:ext uri="{BB962C8B-B14F-4D97-AF65-F5344CB8AC3E}">
        <p14:creationId xmlns:p14="http://schemas.microsoft.com/office/powerpoint/2010/main" val="421026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1037" y="1809696"/>
            <a:ext cx="8723567" cy="4565704"/>
          </a:xfrm>
        </p:spPr>
        <p:txBody>
          <a:bodyPr>
            <a:normAutofit fontScale="77500" lnSpcReduction="20000"/>
          </a:bodyPr>
          <a:lstStyle/>
          <a:p>
            <a:pPr algn="just">
              <a:lnSpc>
                <a:spcPct val="150000"/>
              </a:lnSpc>
              <a:buFont typeface="Wingdings" panose="05000000000000000000" pitchFamily="2" charset="2"/>
              <a:buChar char="Ø"/>
            </a:pPr>
            <a:r>
              <a:rPr lang="en-US" altLang="en-US" dirty="0"/>
              <a:t>In 1972, massive devaluation of Pakistani currency altogether changed the situation of book industry. </a:t>
            </a:r>
          </a:p>
          <a:p>
            <a:pPr algn="just">
              <a:lnSpc>
                <a:spcPct val="150000"/>
              </a:lnSpc>
              <a:buFont typeface="Wingdings" panose="05000000000000000000" pitchFamily="2" charset="2"/>
              <a:buChar char="Ø"/>
            </a:pPr>
            <a:r>
              <a:rPr lang="en-US" altLang="en-US" dirty="0"/>
              <a:t>Books of foreign origin were the main source in almost all higher educational institutions including professional and technical institutions.  </a:t>
            </a:r>
          </a:p>
          <a:p>
            <a:pPr algn="just">
              <a:lnSpc>
                <a:spcPct val="150000"/>
              </a:lnSpc>
              <a:buFont typeface="Wingdings" panose="05000000000000000000" pitchFamily="2" charset="2"/>
              <a:buChar char="Ø"/>
            </a:pPr>
            <a:r>
              <a:rPr lang="en-US" altLang="en-US" dirty="0"/>
              <a:t>As a result, the price of these books increased beyond the reach of ordinary students. The shortage of books so occurred resulted in disturbances on the campuses that created a law and order situation in the country. </a:t>
            </a:r>
          </a:p>
          <a:p>
            <a:pPr algn="just">
              <a:lnSpc>
                <a:spcPct val="150000"/>
              </a:lnSpc>
              <a:buFont typeface="Wingdings" panose="05000000000000000000" pitchFamily="2" charset="2"/>
              <a:buChar char="Ø"/>
            </a:pPr>
            <a:endParaRPr lang="en-US" dirty="0"/>
          </a:p>
        </p:txBody>
      </p:sp>
      <p:sp>
        <p:nvSpPr>
          <p:cNvPr id="4" name="Title 1"/>
          <p:cNvSpPr>
            <a:spLocks noGrp="1"/>
          </p:cNvSpPr>
          <p:nvPr>
            <p:ph type="title"/>
          </p:nvPr>
        </p:nvSpPr>
        <p:spPr>
          <a:xfrm>
            <a:off x="1753932" y="405384"/>
            <a:ext cx="8137779" cy="1499616"/>
          </a:xfrm>
        </p:spPr>
        <p:txBody>
          <a:bodyPr>
            <a:normAutofit/>
          </a:bodyPr>
          <a:lstStyle/>
          <a:p>
            <a:r>
              <a:rPr lang="en-US" sz="4000" dirty="0"/>
              <a:t>Intellectual Copy right law in Pakistan</a:t>
            </a:r>
          </a:p>
        </p:txBody>
      </p:sp>
      <p:sp>
        <p:nvSpPr>
          <p:cNvPr id="2" name="Date Placeholder 1"/>
          <p:cNvSpPr>
            <a:spLocks noGrp="1"/>
          </p:cNvSpPr>
          <p:nvPr>
            <p:ph type="dt" sz="half" idx="10"/>
          </p:nvPr>
        </p:nvSpPr>
        <p:spPr/>
        <p:txBody>
          <a:bodyPr/>
          <a:lstStyle/>
          <a:p>
            <a:fld id="{F534C12B-9FBF-4253-B6AE-08F2708C5AF3}"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22</a:t>
            </a:fld>
            <a:endParaRPr lang="en-US" altLang="en-US"/>
          </a:p>
        </p:txBody>
      </p:sp>
    </p:spTree>
    <p:extLst>
      <p:ext uri="{BB962C8B-B14F-4D97-AF65-F5344CB8AC3E}">
        <p14:creationId xmlns:p14="http://schemas.microsoft.com/office/powerpoint/2010/main" val="1358502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0535" y="1905000"/>
            <a:ext cx="9795128" cy="4023360"/>
          </a:xfrm>
        </p:spPr>
        <p:txBody>
          <a:bodyPr>
            <a:normAutofit fontScale="70000" lnSpcReduction="20000"/>
          </a:bodyPr>
          <a:lstStyle/>
          <a:p>
            <a:pPr algn="just">
              <a:lnSpc>
                <a:spcPct val="200000"/>
              </a:lnSpc>
              <a:buFont typeface="Wingdings" panose="05000000000000000000" pitchFamily="2" charset="2"/>
              <a:buChar char="Ø"/>
            </a:pPr>
            <a:r>
              <a:rPr lang="en-US" altLang="en-US" sz="3100" dirty="0"/>
              <a:t>The Government therefore added sub-section 2A to Section 10 as reproduced below: </a:t>
            </a:r>
          </a:p>
          <a:p>
            <a:pPr algn="just">
              <a:lnSpc>
                <a:spcPct val="200000"/>
              </a:lnSpc>
            </a:pPr>
            <a:r>
              <a:rPr lang="en-US" altLang="en-US" sz="3100" dirty="0"/>
              <a:t>“2A) Copyright shall not subsist in any work referred to in sub-section: (2) as respects its reprint, translation, adaptation or publication, by or under the authority of the Federal Government as textbook for the purposes of teaching, study or research in educational institutions.”</a:t>
            </a:r>
          </a:p>
          <a:p>
            <a:pPr algn="just">
              <a:lnSpc>
                <a:spcPct val="200000"/>
              </a:lnSpc>
            </a:pPr>
            <a:endParaRPr lang="en-US" dirty="0"/>
          </a:p>
        </p:txBody>
      </p:sp>
      <p:sp>
        <p:nvSpPr>
          <p:cNvPr id="4" name="Title 1"/>
          <p:cNvSpPr>
            <a:spLocks noGrp="1"/>
          </p:cNvSpPr>
          <p:nvPr>
            <p:ph type="title"/>
          </p:nvPr>
        </p:nvSpPr>
        <p:spPr>
          <a:xfrm>
            <a:off x="1787271" y="405384"/>
            <a:ext cx="8194929" cy="1499616"/>
          </a:xfrm>
        </p:spPr>
        <p:txBody>
          <a:bodyPr>
            <a:normAutofit/>
          </a:bodyPr>
          <a:lstStyle/>
          <a:p>
            <a:r>
              <a:rPr lang="en-US" sz="4000" dirty="0"/>
              <a:t>Intellectual Copy right law in Pakistan</a:t>
            </a:r>
          </a:p>
        </p:txBody>
      </p:sp>
      <p:sp>
        <p:nvSpPr>
          <p:cNvPr id="2" name="Date Placeholder 1"/>
          <p:cNvSpPr>
            <a:spLocks noGrp="1"/>
          </p:cNvSpPr>
          <p:nvPr>
            <p:ph type="dt" sz="half" idx="10"/>
          </p:nvPr>
        </p:nvSpPr>
        <p:spPr/>
        <p:txBody>
          <a:bodyPr/>
          <a:lstStyle/>
          <a:p>
            <a:fld id="{B263CEE2-37D9-4F31-90B1-3C0867AFE069}"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23</a:t>
            </a:fld>
            <a:endParaRPr lang="en-US" altLang="en-US"/>
          </a:p>
        </p:txBody>
      </p:sp>
    </p:spTree>
    <p:extLst>
      <p:ext uri="{BB962C8B-B14F-4D97-AF65-F5344CB8AC3E}">
        <p14:creationId xmlns:p14="http://schemas.microsoft.com/office/powerpoint/2010/main" val="39875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book foundation</a:t>
            </a:r>
          </a:p>
        </p:txBody>
      </p:sp>
      <p:sp>
        <p:nvSpPr>
          <p:cNvPr id="3" name="Content Placeholder 2"/>
          <p:cNvSpPr>
            <a:spLocks noGrp="1"/>
          </p:cNvSpPr>
          <p:nvPr>
            <p:ph idx="1"/>
          </p:nvPr>
        </p:nvSpPr>
        <p:spPr>
          <a:xfrm>
            <a:off x="1752599" y="1690688"/>
            <a:ext cx="9477375" cy="4267200"/>
          </a:xfrm>
        </p:spPr>
        <p:txBody>
          <a:bodyPr>
            <a:normAutofit fontScale="85000" lnSpcReduction="20000"/>
          </a:bodyPr>
          <a:lstStyle/>
          <a:p>
            <a:pPr>
              <a:lnSpc>
                <a:spcPct val="150000"/>
              </a:lnSpc>
              <a:buFont typeface="Wingdings" panose="05000000000000000000" pitchFamily="2" charset="2"/>
              <a:buChar char="Ø"/>
            </a:pPr>
            <a:r>
              <a:rPr lang="en-US" altLang="en-US" dirty="0"/>
              <a:t>National Book Foundation (NBF) was established in 1972 through an Act of the Parliament. </a:t>
            </a:r>
          </a:p>
          <a:p>
            <a:pPr>
              <a:lnSpc>
                <a:spcPct val="150000"/>
              </a:lnSpc>
              <a:buFont typeface="Wingdings" panose="05000000000000000000" pitchFamily="2" charset="2"/>
              <a:buChar char="Ø"/>
            </a:pPr>
            <a:r>
              <a:rPr lang="en-US" altLang="en-US" dirty="0"/>
              <a:t>The objectives envisioned in its charter were primarily educational welfare and service rendering focusing on book promotion and book development activities. </a:t>
            </a:r>
          </a:p>
          <a:p>
            <a:pPr>
              <a:lnSpc>
                <a:spcPct val="150000"/>
              </a:lnSpc>
              <a:buFont typeface="Wingdings" panose="05000000000000000000" pitchFamily="2" charset="2"/>
              <a:buChar char="Ø"/>
            </a:pPr>
            <a:r>
              <a:rPr lang="en-US" altLang="en-US" dirty="0"/>
              <a:t>The Government of Pakistan authorized NBF to reprint books needed by the students at low prices. This infuriated the foreign publishers who took it as infringement of copyright.  </a:t>
            </a:r>
          </a:p>
          <a:p>
            <a:pPr>
              <a:lnSpc>
                <a:spcPct val="150000"/>
              </a:lnSpc>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5EA0F496-E992-4BC8-911A-E4117E7188ED}"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24</a:t>
            </a:fld>
            <a:endParaRPr lang="en-US" altLang="en-US"/>
          </a:p>
        </p:txBody>
      </p:sp>
    </p:spTree>
    <p:extLst>
      <p:ext uri="{BB962C8B-B14F-4D97-AF65-F5344CB8AC3E}">
        <p14:creationId xmlns:p14="http://schemas.microsoft.com/office/powerpoint/2010/main" val="375665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Reproduction of foreign Textbooks</a:t>
            </a:r>
            <a:endParaRPr lang="en-US" dirty="0"/>
          </a:p>
        </p:txBody>
      </p:sp>
      <p:sp>
        <p:nvSpPr>
          <p:cNvPr id="3" name="Content Placeholder 2"/>
          <p:cNvSpPr>
            <a:spLocks noGrp="1"/>
          </p:cNvSpPr>
          <p:nvPr>
            <p:ph idx="1"/>
          </p:nvPr>
        </p:nvSpPr>
        <p:spPr>
          <a:xfrm>
            <a:off x="1264443" y="1441895"/>
            <a:ext cx="9663113" cy="4544568"/>
          </a:xfrm>
        </p:spPr>
        <p:txBody>
          <a:bodyPr>
            <a:noAutofit/>
          </a:bodyPr>
          <a:lstStyle/>
          <a:p>
            <a:pPr algn="just">
              <a:lnSpc>
                <a:spcPct val="100000"/>
              </a:lnSpc>
              <a:buFont typeface="Wingdings" panose="05000000000000000000" pitchFamily="2" charset="2"/>
              <a:buChar char="Ø"/>
            </a:pPr>
            <a:r>
              <a:rPr lang="en-US" altLang="en-US" sz="2400" dirty="0"/>
              <a:t>Reproduction of foreign textbooks was one of the activities of the NBF besides other important and major operations including free Braille books for the visually handicapped people. </a:t>
            </a:r>
          </a:p>
          <a:p>
            <a:pPr algn="just">
              <a:lnSpc>
                <a:spcPct val="100000"/>
              </a:lnSpc>
              <a:buFont typeface="Wingdings" panose="05000000000000000000" pitchFamily="2" charset="2"/>
              <a:buChar char="Ø"/>
            </a:pPr>
            <a:r>
              <a:rPr lang="en-US" altLang="en-US" sz="2400" dirty="0"/>
              <a:t>As a policy, the NBF, in consultation with the USA and the UK Publishers Associations, decided to pay royalty of all the books published by it and also forwarded agreements with a view to seeking their consent. Royalties were accepted by the publishers while the agreements duly signed were received in almost 90% cases. </a:t>
            </a:r>
          </a:p>
          <a:p>
            <a:pPr algn="just">
              <a:lnSpc>
                <a:spcPct val="100000"/>
              </a:lnSpc>
              <a:buFont typeface="Wingdings" panose="05000000000000000000" pitchFamily="2" charset="2"/>
              <a:buChar char="Ø"/>
            </a:pPr>
            <a:r>
              <a:rPr lang="en-US" altLang="en-US" sz="2400" dirty="0"/>
              <a:t>This practice continued smoothly till 90s when the reprint program of NBF was restricted and the local pirated editions started flooding the market.</a:t>
            </a:r>
            <a:endParaRPr lang="en-US" sz="2400" dirty="0"/>
          </a:p>
        </p:txBody>
      </p:sp>
      <p:sp>
        <p:nvSpPr>
          <p:cNvPr id="4" name="Date Placeholder 3"/>
          <p:cNvSpPr>
            <a:spLocks noGrp="1"/>
          </p:cNvSpPr>
          <p:nvPr>
            <p:ph type="dt" sz="half" idx="10"/>
          </p:nvPr>
        </p:nvSpPr>
        <p:spPr/>
        <p:txBody>
          <a:bodyPr/>
          <a:lstStyle/>
          <a:p>
            <a:fld id="{67CCB872-9A66-4B70-8EAB-68301FCA6823}"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25</a:t>
            </a:fld>
            <a:endParaRPr lang="en-US" altLang="en-US"/>
          </a:p>
        </p:txBody>
      </p:sp>
    </p:spTree>
    <p:extLst>
      <p:ext uri="{BB962C8B-B14F-4D97-AF65-F5344CB8AC3E}">
        <p14:creationId xmlns:p14="http://schemas.microsoft.com/office/powerpoint/2010/main" val="154459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 law</a:t>
            </a:r>
          </a:p>
        </p:txBody>
      </p:sp>
      <p:sp>
        <p:nvSpPr>
          <p:cNvPr id="3" name="Content Placeholder 2"/>
          <p:cNvSpPr>
            <a:spLocks noGrp="1"/>
          </p:cNvSpPr>
          <p:nvPr>
            <p:ph idx="1"/>
          </p:nvPr>
        </p:nvSpPr>
        <p:spPr>
          <a:xfrm>
            <a:off x="1128713" y="1964182"/>
            <a:ext cx="9253537" cy="4392168"/>
          </a:xfrm>
        </p:spPr>
        <p:txBody>
          <a:bodyPr>
            <a:normAutofit fontScale="92500" lnSpcReduction="20000"/>
          </a:bodyPr>
          <a:lstStyle/>
          <a:p>
            <a:pPr algn="just">
              <a:lnSpc>
                <a:spcPct val="100000"/>
              </a:lnSpc>
              <a:buFont typeface="Wingdings" panose="05000000000000000000" pitchFamily="2" charset="2"/>
              <a:buChar char="Ø"/>
            </a:pPr>
            <a:r>
              <a:rPr lang="en-US" altLang="en-US" dirty="0"/>
              <a:t>Accordingly, amended copyright laws were introduced by Pakistan in the year 2000. </a:t>
            </a:r>
          </a:p>
          <a:p>
            <a:pPr algn="just">
              <a:lnSpc>
                <a:spcPct val="100000"/>
              </a:lnSpc>
              <a:buFont typeface="Wingdings" panose="05000000000000000000" pitchFamily="2" charset="2"/>
              <a:buChar char="Ø"/>
            </a:pPr>
            <a:r>
              <a:rPr lang="en-US" altLang="en-US" dirty="0"/>
              <a:t>In the said amended law, the controversial sub-section 2A of Section 10 was deleted. However, a new sub-section in Section 36 after sub-section 2 was introduced whereby the Federal Government or the Board could grant a license to reprint, translate, adapt or publish any textbook on non-profit basis. </a:t>
            </a:r>
          </a:p>
          <a:p>
            <a:pPr algn="just">
              <a:lnSpc>
                <a:spcPct val="100000"/>
              </a:lnSpc>
              <a:buFont typeface="Wingdings" panose="05000000000000000000" pitchFamily="2" charset="2"/>
              <a:buChar char="Ø"/>
            </a:pPr>
            <a:r>
              <a:rPr lang="en-US" altLang="en-US" dirty="0"/>
              <a:t>In pursuance of the Government policies to respect international obligations, the NBF further restricted its reprint Programme inspire of legal remedy available and now it has virtually stopped it. Simultaneously, it initiated efforts in collaboration with IPO to persuade the foreign publishers for print licenses</a:t>
            </a:r>
            <a:endParaRPr lang="en-US" dirty="0"/>
          </a:p>
        </p:txBody>
      </p:sp>
      <p:sp>
        <p:nvSpPr>
          <p:cNvPr id="4" name="Date Placeholder 3"/>
          <p:cNvSpPr>
            <a:spLocks noGrp="1"/>
          </p:cNvSpPr>
          <p:nvPr>
            <p:ph type="dt" sz="half" idx="10"/>
          </p:nvPr>
        </p:nvSpPr>
        <p:spPr/>
        <p:txBody>
          <a:bodyPr/>
          <a:lstStyle/>
          <a:p>
            <a:fld id="{D4EA9052-B406-49C4-80D3-8FE8E0B57487}"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26</a:t>
            </a:fld>
            <a:endParaRPr lang="en-US" altLang="en-US"/>
          </a:p>
        </p:txBody>
      </p:sp>
    </p:spTree>
    <p:extLst>
      <p:ext uri="{BB962C8B-B14F-4D97-AF65-F5344CB8AC3E}">
        <p14:creationId xmlns:p14="http://schemas.microsoft.com/office/powerpoint/2010/main" val="1673536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What is intellectual property?</a:t>
            </a:r>
          </a:p>
          <a:p>
            <a:r>
              <a:rPr lang="en-US" dirty="0"/>
              <a:t>How to protect?</a:t>
            </a:r>
          </a:p>
          <a:p>
            <a:r>
              <a:rPr lang="en-US"/>
              <a:t>Pakistan Intellectual </a:t>
            </a:r>
            <a:r>
              <a:rPr lang="en-US" dirty="0"/>
              <a:t>Property Rights</a:t>
            </a:r>
          </a:p>
        </p:txBody>
      </p:sp>
      <p:sp>
        <p:nvSpPr>
          <p:cNvPr id="4" name="Date Placeholder 3"/>
          <p:cNvSpPr>
            <a:spLocks noGrp="1"/>
          </p:cNvSpPr>
          <p:nvPr>
            <p:ph type="dt" sz="half" idx="10"/>
          </p:nvPr>
        </p:nvSpPr>
        <p:spPr/>
        <p:txBody>
          <a:bodyPr/>
          <a:lstStyle/>
          <a:p>
            <a:fld id="{C988C021-536A-4E4D-938B-C89364C188A9}" type="datetime1">
              <a:rPr lang="en-US" altLang="en-US" smtClean="0"/>
              <a:pPr/>
              <a:t>11/27/2020</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27</a:t>
            </a:fld>
            <a:endParaRPr lang="en-US" altLang="en-US"/>
          </a:p>
        </p:txBody>
      </p:sp>
    </p:spTree>
    <p:extLst>
      <p:ext uri="{BB962C8B-B14F-4D97-AF65-F5344CB8AC3E}">
        <p14:creationId xmlns:p14="http://schemas.microsoft.com/office/powerpoint/2010/main" val="357460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3410712"/>
          </a:xfrm>
        </p:spPr>
        <p:txBody>
          <a:bodyPr>
            <a:noAutofit/>
          </a:bodyPr>
          <a:lstStyle/>
          <a:p>
            <a:pPr algn="ctr"/>
            <a:r>
              <a:rPr lang="en-US" sz="8800" dirty="0"/>
              <a:t>THE END </a:t>
            </a:r>
          </a:p>
        </p:txBody>
      </p:sp>
    </p:spTree>
    <p:extLst>
      <p:ext uri="{BB962C8B-B14F-4D97-AF65-F5344CB8AC3E}">
        <p14:creationId xmlns:p14="http://schemas.microsoft.com/office/powerpoint/2010/main" val="90485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eaLnBrk="1" hangingPunct="1">
              <a:defRPr/>
            </a:pPr>
            <a:r>
              <a:rPr lang="en-US"/>
              <a:t>What We Will Cover</a:t>
            </a:r>
          </a:p>
        </p:txBody>
      </p:sp>
      <p:sp>
        <p:nvSpPr>
          <p:cNvPr id="5123" name="Rectangle 9"/>
          <p:cNvSpPr>
            <a:spLocks noGrp="1" noChangeArrowheads="1"/>
          </p:cNvSpPr>
          <p:nvPr>
            <p:ph idx="1"/>
          </p:nvPr>
        </p:nvSpPr>
        <p:spPr/>
        <p:txBody>
          <a:bodyPr>
            <a:normAutofit/>
          </a:bodyPr>
          <a:lstStyle/>
          <a:p>
            <a:pPr eaLnBrk="1" hangingPunct="1">
              <a:lnSpc>
                <a:spcPct val="90000"/>
              </a:lnSpc>
              <a:buFont typeface="Wingdings" panose="05000000000000000000" pitchFamily="2" charset="2"/>
              <a:buChar char="Ø"/>
            </a:pPr>
            <a:r>
              <a:rPr lang="en-US" altLang="en-US" sz="2400" dirty="0"/>
              <a:t> What is Intellectual Property </a:t>
            </a:r>
          </a:p>
          <a:p>
            <a:pPr>
              <a:buFont typeface="Wingdings" panose="05000000000000000000" pitchFamily="2" charset="2"/>
              <a:buChar char="Ø"/>
            </a:pPr>
            <a:r>
              <a:rPr lang="en-US" altLang="en-US" sz="2400" dirty="0"/>
              <a:t>Intellectual Property and Changing Technology</a:t>
            </a:r>
          </a:p>
          <a:p>
            <a:pPr>
              <a:buFont typeface="Wingdings" panose="05000000000000000000" pitchFamily="2" charset="2"/>
              <a:buChar char="Ø"/>
            </a:pPr>
            <a:r>
              <a:rPr lang="en-US" altLang="en-US" sz="2400" dirty="0"/>
              <a:t>Copyright Law</a:t>
            </a:r>
          </a:p>
          <a:p>
            <a:pPr>
              <a:buFont typeface="Wingdings" panose="05000000000000000000" pitchFamily="2" charset="2"/>
              <a:buChar char="Ø"/>
            </a:pPr>
            <a:r>
              <a:rPr lang="en-US" sz="2400" dirty="0"/>
              <a:t>Pakistan copy rights law</a:t>
            </a:r>
            <a:endParaRPr lang="en-US" altLang="en-US" sz="2400" dirty="0"/>
          </a:p>
        </p:txBody>
      </p:sp>
      <p:sp>
        <p:nvSpPr>
          <p:cNvPr id="2" name="Date Placeholder 1"/>
          <p:cNvSpPr>
            <a:spLocks noGrp="1"/>
          </p:cNvSpPr>
          <p:nvPr>
            <p:ph type="dt" sz="half" idx="10"/>
          </p:nvPr>
        </p:nvSpPr>
        <p:spPr/>
        <p:txBody>
          <a:bodyPr/>
          <a:lstStyle/>
          <a:p>
            <a:pPr>
              <a:defRPr/>
            </a:pPr>
            <a:fld id="{53541728-7B91-44A9-8760-C3F224C43064}" type="datetime1">
              <a:rPr lang="en-US" smtClean="0"/>
              <a:pPr>
                <a:defRPr/>
              </a:pPr>
              <a:t>11/27/2020</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lstStyle/>
          <a:p>
            <a:pPr algn="ctr"/>
            <a:r>
              <a:rPr lang="en-US" b="1" dirty="0"/>
              <a:t>Intellectual Property</a:t>
            </a:r>
          </a:p>
        </p:txBody>
      </p:sp>
      <p:sp>
        <p:nvSpPr>
          <p:cNvPr id="3" name="Content Placeholder 2"/>
          <p:cNvSpPr>
            <a:spLocks noGrp="1"/>
          </p:cNvSpPr>
          <p:nvPr>
            <p:ph idx="1"/>
          </p:nvPr>
        </p:nvSpPr>
        <p:spPr>
          <a:xfrm>
            <a:off x="824752" y="1600200"/>
            <a:ext cx="9973235" cy="4724400"/>
          </a:xfrm>
        </p:spPr>
        <p:txBody>
          <a:bodyPr/>
          <a:lstStyle/>
          <a:p>
            <a:pPr algn="just"/>
            <a:r>
              <a:rPr lang="en-US" dirty="0"/>
              <a:t>Intellectual property is a term used to describe works of the mind—such as art, books, films, formulas, inventions, music, and processes—that are distinct, and owned or created by a single person or group.</a:t>
            </a:r>
          </a:p>
          <a:p>
            <a:pPr algn="just"/>
            <a:r>
              <a:rPr lang="en-US" dirty="0"/>
              <a:t>Intellectual property is protected through </a:t>
            </a:r>
            <a:r>
              <a:rPr lang="en-US" b="1" i="1" dirty="0"/>
              <a:t>copyright</a:t>
            </a:r>
            <a:r>
              <a:rPr lang="en-US" dirty="0"/>
              <a:t>, </a:t>
            </a:r>
            <a:r>
              <a:rPr lang="en-US" b="1" i="1" dirty="0"/>
              <a:t>patent</a:t>
            </a:r>
            <a:r>
              <a:rPr lang="en-US" dirty="0"/>
              <a:t>, and </a:t>
            </a:r>
            <a:r>
              <a:rPr lang="en-US" b="1" i="1" dirty="0"/>
              <a:t>trade secret laws</a:t>
            </a:r>
            <a:r>
              <a:rPr lang="en-US" dirty="0"/>
              <a:t>.</a:t>
            </a:r>
          </a:p>
        </p:txBody>
      </p:sp>
    </p:spTree>
    <p:extLst>
      <p:ext uri="{BB962C8B-B14F-4D97-AF65-F5344CB8AC3E}">
        <p14:creationId xmlns:p14="http://schemas.microsoft.com/office/powerpoint/2010/main" val="363925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en-US" b="1" dirty="0"/>
              <a:t>What Is Intellectual Property?</a:t>
            </a:r>
          </a:p>
        </p:txBody>
      </p:sp>
      <p:sp>
        <p:nvSpPr>
          <p:cNvPr id="16387" name="Rectangle 3"/>
          <p:cNvSpPr>
            <a:spLocks noGrp="1" noChangeArrowheads="1"/>
          </p:cNvSpPr>
          <p:nvPr>
            <p:ph idx="1"/>
          </p:nvPr>
        </p:nvSpPr>
        <p:spPr/>
        <p:txBody>
          <a:bodyPr>
            <a:normAutofit/>
          </a:bodyPr>
          <a:lstStyle/>
          <a:p>
            <a:pPr eaLnBrk="1" hangingPunct="1"/>
            <a:r>
              <a:rPr lang="en-US"/>
              <a:t>Term used to describe works of the mind</a:t>
            </a:r>
          </a:p>
          <a:p>
            <a:pPr lvl="1" eaLnBrk="1" hangingPunct="1"/>
            <a:r>
              <a:rPr lang="en-US"/>
              <a:t>Distinct and “owned” or created by a person or group</a:t>
            </a:r>
          </a:p>
          <a:p>
            <a:pPr eaLnBrk="1" hangingPunct="1"/>
            <a:r>
              <a:rPr lang="en-US"/>
              <a:t>Copyright law</a:t>
            </a:r>
          </a:p>
          <a:p>
            <a:pPr lvl="1" eaLnBrk="1" hangingPunct="1"/>
            <a:r>
              <a:rPr lang="en-US"/>
              <a:t>Protects authored works</a:t>
            </a:r>
          </a:p>
          <a:p>
            <a:pPr eaLnBrk="1" hangingPunct="1"/>
            <a:r>
              <a:rPr lang="en-US"/>
              <a:t>Patent law</a:t>
            </a:r>
          </a:p>
          <a:p>
            <a:pPr lvl="1" eaLnBrk="1" hangingPunct="1"/>
            <a:r>
              <a:rPr lang="en-US"/>
              <a:t>Protects inventions</a:t>
            </a:r>
          </a:p>
          <a:p>
            <a:pPr eaLnBrk="1" hangingPunct="1"/>
            <a:r>
              <a:rPr lang="en-US"/>
              <a:t>Trade secret law </a:t>
            </a:r>
          </a:p>
          <a:p>
            <a:pPr lvl="1" eaLnBrk="1" hangingPunct="1"/>
            <a:r>
              <a:rPr lang="en-US"/>
              <a:t>Helps safeguard information critical to an organization’s success</a:t>
            </a:r>
          </a:p>
        </p:txBody>
      </p:sp>
      <p:sp>
        <p:nvSpPr>
          <p:cNvPr id="5" name="Slide Number Placeholder 4"/>
          <p:cNvSpPr>
            <a:spLocks noGrp="1"/>
          </p:cNvSpPr>
          <p:nvPr>
            <p:ph type="sldNum" sz="quarter" idx="12"/>
          </p:nvPr>
        </p:nvSpPr>
        <p:spPr/>
        <p:txBody>
          <a:bodyPr/>
          <a:lstStyle/>
          <a:p>
            <a:pPr>
              <a:defRPr/>
            </a:pPr>
            <a:fld id="{BA521C73-0777-4EB7-9160-645214BC33C9}" type="slidenum">
              <a:rPr lang="en-US"/>
              <a:pPr>
                <a:defRPr/>
              </a:pPr>
              <a:t>5</a:t>
            </a:fld>
            <a:endParaRPr lang="en-US" dirty="0"/>
          </a:p>
        </p:txBody>
      </p:sp>
    </p:spTree>
    <p:extLst>
      <p:ext uri="{BB962C8B-B14F-4D97-AF65-F5344CB8AC3E}">
        <p14:creationId xmlns:p14="http://schemas.microsoft.com/office/powerpoint/2010/main" val="5674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Intellectual Property?</a:t>
            </a:r>
            <a:endParaRPr lang="en-US" dirty="0"/>
          </a:p>
        </p:txBody>
      </p:sp>
      <p:sp>
        <p:nvSpPr>
          <p:cNvPr id="3" name="Content Placeholder 2"/>
          <p:cNvSpPr>
            <a:spLocks noGrp="1"/>
          </p:cNvSpPr>
          <p:nvPr>
            <p:ph idx="1"/>
          </p:nvPr>
        </p:nvSpPr>
        <p:spPr/>
        <p:txBody>
          <a:bodyPr/>
          <a:lstStyle/>
          <a:p>
            <a:pPr algn="just"/>
            <a:r>
              <a:rPr lang="en-US" dirty="0"/>
              <a:t>Such laws can also present potential ethical problems for IT companies and users</a:t>
            </a:r>
          </a:p>
          <a:p>
            <a:pPr algn="just"/>
            <a:r>
              <a:rPr lang="en-US" dirty="0"/>
              <a:t>Some innovators believe that copyrights, patents, and trade secrets stifle creativity by making it harder to build on the ideas of others.</a:t>
            </a:r>
          </a:p>
          <a:p>
            <a:pPr algn="just"/>
            <a:r>
              <a:rPr lang="en-US" dirty="0"/>
              <a:t>Meanwhile, the owners of intellectual property want to control and receive compensation for the use of their intellectual property.</a:t>
            </a:r>
          </a:p>
          <a:p>
            <a:endParaRPr lang="en-US" dirty="0"/>
          </a:p>
        </p:txBody>
      </p:sp>
    </p:spTree>
    <p:extLst>
      <p:ext uri="{BB962C8B-B14F-4D97-AF65-F5344CB8AC3E}">
        <p14:creationId xmlns:p14="http://schemas.microsoft.com/office/powerpoint/2010/main" val="358104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Intellectual Property?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Defining and controlling the appropriate level of access to intellectual property are complex tasks. </a:t>
            </a:r>
          </a:p>
          <a:p>
            <a:pPr algn="just"/>
            <a:r>
              <a:rPr lang="en-US" dirty="0"/>
              <a:t>Protecting computer software has proven to be difficult because it has not been well categorized under the law. </a:t>
            </a:r>
          </a:p>
          <a:p>
            <a:pPr algn="just"/>
            <a:r>
              <a:rPr lang="en-US" dirty="0"/>
              <a:t>Software has sometimes been treated as the expression of an idea, which can be protected under copyright law, but it has also been treated as a process for changing a computer’s internal structure, making it eligible for protection under patent law.</a:t>
            </a:r>
          </a:p>
          <a:p>
            <a:pPr algn="just"/>
            <a:r>
              <a:rPr lang="en-US" dirty="0"/>
              <a:t> At one time, software was even judged to be a series of mental steps, making it inappropriate for ownership and ineligible for any form of protection.</a:t>
            </a:r>
          </a:p>
        </p:txBody>
      </p:sp>
    </p:spTree>
    <p:extLst>
      <p:ext uri="{BB962C8B-B14F-4D97-AF65-F5344CB8AC3E}">
        <p14:creationId xmlns:p14="http://schemas.microsoft.com/office/powerpoint/2010/main" val="293462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b="1" dirty="0"/>
              <a:t>Copyrights</a:t>
            </a:r>
          </a:p>
        </p:txBody>
      </p:sp>
      <p:sp>
        <p:nvSpPr>
          <p:cNvPr id="17411" name="Rectangle 3"/>
          <p:cNvSpPr>
            <a:spLocks noGrp="1" noChangeArrowheads="1"/>
          </p:cNvSpPr>
          <p:nvPr>
            <p:ph idx="1"/>
          </p:nvPr>
        </p:nvSpPr>
        <p:spPr/>
        <p:txBody>
          <a:bodyPr>
            <a:noAutofit/>
          </a:bodyPr>
          <a:lstStyle/>
          <a:p>
            <a:pPr eaLnBrk="1" hangingPunct="1"/>
            <a:r>
              <a:rPr lang="en-US" sz="2400" dirty="0"/>
              <a:t>Established in the U.S. Constitution </a:t>
            </a:r>
          </a:p>
          <a:p>
            <a:pPr lvl="1" eaLnBrk="1" hangingPunct="1"/>
            <a:r>
              <a:rPr lang="en-US" dirty="0"/>
              <a:t>Article I, Section 8, Clause 8</a:t>
            </a:r>
          </a:p>
          <a:p>
            <a:r>
              <a:rPr lang="en-US" sz="2400" dirty="0"/>
              <a:t>“to promote the Progress of Science and useful Arts, by securing for limited Times to Authors and Inventors the exclusive Rights to their respective Writings and Discoveries.”; computer programs were assigned to the literary works category</a:t>
            </a:r>
          </a:p>
          <a:p>
            <a:pPr eaLnBrk="1" hangingPunct="1"/>
            <a:r>
              <a:rPr lang="en-US" sz="2400" dirty="0"/>
              <a:t>Grants creators of original works the exclusive right to: </a:t>
            </a:r>
          </a:p>
          <a:p>
            <a:pPr lvl="1" eaLnBrk="1" hangingPunct="1"/>
            <a:r>
              <a:rPr lang="en-US" dirty="0"/>
              <a:t>Distribute</a:t>
            </a:r>
          </a:p>
          <a:p>
            <a:pPr lvl="1" eaLnBrk="1" hangingPunct="1"/>
            <a:r>
              <a:rPr lang="en-US" dirty="0"/>
              <a:t>Display </a:t>
            </a:r>
          </a:p>
          <a:p>
            <a:pPr lvl="1" eaLnBrk="1" hangingPunct="1"/>
            <a:r>
              <a:rPr lang="en-US" dirty="0"/>
              <a:t>Perform</a:t>
            </a:r>
          </a:p>
          <a:p>
            <a:pPr lvl="1" eaLnBrk="1" hangingPunct="1"/>
            <a:r>
              <a:rPr lang="en-US" dirty="0"/>
              <a:t>Reproduce work </a:t>
            </a:r>
          </a:p>
          <a:p>
            <a:pPr lvl="1" eaLnBrk="1" hangingPunct="1"/>
            <a:r>
              <a:rPr lang="en-US" dirty="0"/>
              <a:t>Prepare derivative works based upon the work</a:t>
            </a:r>
          </a:p>
          <a:p>
            <a:pPr eaLnBrk="1" hangingPunct="1"/>
            <a:r>
              <a:rPr lang="en-US" sz="2400" dirty="0"/>
              <a:t>Author may grant exclusive right to others</a:t>
            </a:r>
          </a:p>
        </p:txBody>
      </p:sp>
      <p:sp>
        <p:nvSpPr>
          <p:cNvPr id="5" name="Slide Number Placeholder 4"/>
          <p:cNvSpPr>
            <a:spLocks noGrp="1"/>
          </p:cNvSpPr>
          <p:nvPr>
            <p:ph type="sldNum" sz="quarter" idx="12"/>
          </p:nvPr>
        </p:nvSpPr>
        <p:spPr/>
        <p:txBody>
          <a:bodyPr/>
          <a:lstStyle/>
          <a:p>
            <a:pPr>
              <a:defRPr/>
            </a:pPr>
            <a:fld id="{36F4F348-3245-4224-9122-27AEC0FA82B2}" type="slidenum">
              <a:rPr lang="en-US"/>
              <a:pPr>
                <a:defRPr/>
              </a:pPr>
              <a:t>8</a:t>
            </a:fld>
            <a:endParaRPr lang="en-US" dirty="0"/>
          </a:p>
        </p:txBody>
      </p:sp>
    </p:spTree>
    <p:extLst>
      <p:ext uri="{BB962C8B-B14F-4D97-AF65-F5344CB8AC3E}">
        <p14:creationId xmlns:p14="http://schemas.microsoft.com/office/powerpoint/2010/main" val="276088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dirty="0"/>
              <a:t>Copyrights </a:t>
            </a:r>
          </a:p>
        </p:txBody>
      </p:sp>
      <p:sp>
        <p:nvSpPr>
          <p:cNvPr id="18435" name="Content Placeholder 2"/>
          <p:cNvSpPr>
            <a:spLocks noGrp="1"/>
          </p:cNvSpPr>
          <p:nvPr>
            <p:ph idx="1"/>
          </p:nvPr>
        </p:nvSpPr>
        <p:spPr/>
        <p:txBody>
          <a:bodyPr>
            <a:normAutofit/>
          </a:bodyPr>
          <a:lstStyle/>
          <a:p>
            <a:pPr algn="just" eaLnBrk="1" hangingPunct="1"/>
            <a:r>
              <a:rPr lang="en-US" dirty="0"/>
              <a:t>Copyright term</a:t>
            </a:r>
          </a:p>
          <a:p>
            <a:pPr lvl="1" algn="just" eaLnBrk="1" hangingPunct="1"/>
            <a:r>
              <a:rPr lang="en-US" dirty="0"/>
              <a:t>Copyright law guarantees developers the rights to their works for a certain amount of time</a:t>
            </a:r>
          </a:p>
          <a:p>
            <a:pPr algn="just"/>
            <a:r>
              <a:rPr lang="en-US" b="1" dirty="0"/>
              <a:t>Copyright infringement </a:t>
            </a:r>
            <a:r>
              <a:rPr lang="en-US" dirty="0"/>
              <a:t>is a violation of the rights secured by the owner of a copyright.</a:t>
            </a:r>
          </a:p>
          <a:p>
            <a:pPr algn="just"/>
            <a:r>
              <a:rPr lang="en-US" dirty="0"/>
              <a:t> Infringement occurs when someone copies a substantial and material part of another’s copyrighted work without permission. </a:t>
            </a:r>
          </a:p>
          <a:p>
            <a:pPr algn="just"/>
            <a:r>
              <a:rPr lang="en-US" dirty="0"/>
              <a:t>The courts have a wide range of discretion in awarding damages—from $200 for innocent infringement to $100,000 for willful infringement.</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E21CC310-355E-4D27-8C34-DA3FC2CC8937}" type="slidenum">
              <a:rPr lang="en-US"/>
              <a:pPr>
                <a:defRPr/>
              </a:pPr>
              <a:t>9</a:t>
            </a:fld>
            <a:endParaRPr lang="en-US" dirty="0"/>
          </a:p>
        </p:txBody>
      </p:sp>
    </p:spTree>
    <p:extLst>
      <p:ext uri="{BB962C8B-B14F-4D97-AF65-F5344CB8AC3E}">
        <p14:creationId xmlns:p14="http://schemas.microsoft.com/office/powerpoint/2010/main" val="2920421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1724</Words>
  <Application>Microsoft Office PowerPoint</Application>
  <PresentationFormat>Widescreen</PresentationFormat>
  <Paragraphs>206</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CS 110 - Professional Practices in IT   Instructor Name :  Dr Tariq Umer Email : tariqumer@cuilahore.edu.pk </vt:lpstr>
      <vt:lpstr>    INTELLECTUAL  PROPERTY  </vt:lpstr>
      <vt:lpstr>What We Will Cover</vt:lpstr>
      <vt:lpstr>Intellectual Property</vt:lpstr>
      <vt:lpstr>What Is Intellectual Property?</vt:lpstr>
      <vt:lpstr>What Is Intellectual Property?</vt:lpstr>
      <vt:lpstr>What Is Intellectual Property?</vt:lpstr>
      <vt:lpstr>Copyrights</vt:lpstr>
      <vt:lpstr>Copyrights </vt:lpstr>
      <vt:lpstr>Copyrights</vt:lpstr>
      <vt:lpstr>Copyrights</vt:lpstr>
      <vt:lpstr>Copyrights</vt:lpstr>
      <vt:lpstr>Copyrights</vt:lpstr>
      <vt:lpstr>Copyrights</vt:lpstr>
      <vt:lpstr>Copyrights </vt:lpstr>
      <vt:lpstr>Copyrights</vt:lpstr>
      <vt:lpstr>Copyrights</vt:lpstr>
      <vt:lpstr>Software Copyrights in Pakistan</vt:lpstr>
      <vt:lpstr>PowerPoint Presentation</vt:lpstr>
      <vt:lpstr>Pakistan copy rights law</vt:lpstr>
      <vt:lpstr>Intellectual Copy right law in Pakistan</vt:lpstr>
      <vt:lpstr>Intellectual Copy right law in Pakistan</vt:lpstr>
      <vt:lpstr>Intellectual Copy right law in Pakistan</vt:lpstr>
      <vt:lpstr>National book foundation</vt:lpstr>
      <vt:lpstr>Reproduction of foreign Textbooks</vt:lpstr>
      <vt:lpstr>Intellectual property right law</vt:lpstr>
      <vt:lpstr>Conclusion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dc:title>
  <dc:creator>Romana</dc:creator>
  <cp:lastModifiedBy>admin</cp:lastModifiedBy>
  <cp:revision>20</cp:revision>
  <dcterms:created xsi:type="dcterms:W3CDTF">2019-11-04T16:55:11Z</dcterms:created>
  <dcterms:modified xsi:type="dcterms:W3CDTF">2020-11-27T18:18:43Z</dcterms:modified>
</cp:coreProperties>
</file>