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31" r:id="rId2"/>
    <p:sldId id="319" r:id="rId3"/>
    <p:sldId id="272" r:id="rId4"/>
    <p:sldId id="257" r:id="rId5"/>
    <p:sldId id="282" r:id="rId6"/>
    <p:sldId id="258" r:id="rId7"/>
    <p:sldId id="259" r:id="rId8"/>
    <p:sldId id="260" r:id="rId9"/>
    <p:sldId id="261" r:id="rId10"/>
    <p:sldId id="262" r:id="rId11"/>
    <p:sldId id="263" r:id="rId12"/>
    <p:sldId id="264" r:id="rId13"/>
    <p:sldId id="265" r:id="rId14"/>
    <p:sldId id="266" r:id="rId15"/>
    <p:sldId id="267" r:id="rId16"/>
    <p:sldId id="268" r:id="rId17"/>
    <p:sldId id="269" r:id="rId18"/>
    <p:sldId id="340" r:id="rId19"/>
    <p:sldId id="341" r:id="rId20"/>
    <p:sldId id="270" r:id="rId21"/>
    <p:sldId id="271" r:id="rId22"/>
    <p:sldId id="33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3FC0C-1054-4C20-8159-BB8A0C1C4A6C}" type="datetimeFigureOut">
              <a:rPr lang="en-US" smtClean="0"/>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75B06-2BA0-4537-8502-A5046FAB87A1}" type="slidenum">
              <a:rPr lang="en-US" smtClean="0"/>
              <a:t>‹#›</a:t>
            </a:fld>
            <a:endParaRPr lang="en-US"/>
          </a:p>
        </p:txBody>
      </p:sp>
    </p:spTree>
    <p:extLst>
      <p:ext uri="{BB962C8B-B14F-4D97-AF65-F5344CB8AC3E}">
        <p14:creationId xmlns:p14="http://schemas.microsoft.com/office/powerpoint/2010/main" val="5295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052BB35-193C-49F3-A514-C1E34652184A}" type="slidenum">
              <a:rPr lang="en-US" smtClean="0"/>
              <a:pPr/>
              <a:t>4</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6993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EA6D9F1-303C-413E-B1C6-E46BBED779EB}" type="slidenum">
              <a:rPr lang="en-US" smtClean="0"/>
              <a:pPr/>
              <a:t>13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0224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2910B8C-4682-4E8E-80C8-0BBA68C15628}" type="slidenum">
              <a:rPr lang="en-US" smtClean="0"/>
              <a:pPr/>
              <a:t>14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26422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8ED940F-527D-472E-A7D6-44582DCCE40B}" type="slidenum">
              <a:rPr lang="en-US" smtClean="0"/>
              <a:pPr/>
              <a:t>15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68325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9F89050-8E03-4241-8AAB-87D160A7AEF1}" type="slidenum">
              <a:rPr lang="en-US" smtClean="0"/>
              <a:pPr/>
              <a:t>17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87018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18</a:t>
            </a:fld>
            <a:endParaRPr lang="en-US"/>
          </a:p>
        </p:txBody>
      </p:sp>
    </p:spTree>
    <p:extLst>
      <p:ext uri="{BB962C8B-B14F-4D97-AF65-F5344CB8AC3E}">
        <p14:creationId xmlns:p14="http://schemas.microsoft.com/office/powerpoint/2010/main" val="3568345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875B06-2BA0-4537-8502-A5046FAB87A1}" type="slidenum">
              <a:rPr lang="en-US" smtClean="0"/>
              <a:t>19</a:t>
            </a:fld>
            <a:endParaRPr lang="en-US"/>
          </a:p>
        </p:txBody>
      </p:sp>
    </p:spTree>
    <p:extLst>
      <p:ext uri="{BB962C8B-B14F-4D97-AF65-F5344CB8AC3E}">
        <p14:creationId xmlns:p14="http://schemas.microsoft.com/office/powerpoint/2010/main" val="1693048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AA05CAD-245F-4264-A07A-14B6B19E0985}" type="slidenum">
              <a:rPr lang="en-US" smtClean="0"/>
              <a:pPr/>
              <a:t>20</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43972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895649C9-476A-488E-B21E-9778E201A434}" type="slidenum">
              <a:rPr lang="en-US" smtClean="0"/>
              <a:pPr/>
              <a:t>21</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56928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12E7942-E529-4DBE-AF74-DD7FDE4DB5C2}" type="slidenum">
              <a:rPr lang="en-US" smtClean="0"/>
              <a:pPr/>
              <a:t>22</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73619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BE6DCE3-7004-43FF-98C9-CFD8537C54C7}" type="slidenum">
              <a:rPr lang="en-US" smtClean="0"/>
              <a:pPr/>
              <a:t>23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46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052BB35-193C-49F3-A514-C1E34652184A}" type="slidenum">
              <a:rPr lang="en-US" smtClean="0"/>
              <a:pPr/>
              <a:t>5</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65829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E0B26BB4-1131-48B6-A0DB-62A491A0CD55}" type="slidenum">
              <a:rPr lang="en-US" smtClean="0"/>
              <a:pPr/>
              <a:t>24</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98992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1846363-51C4-477C-98DC-774D3FB45A50}" type="slidenum">
              <a:rPr lang="en-US" smtClean="0"/>
              <a:pPr/>
              <a:t>25</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64782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BF1219A-6AC3-4E53-B049-F9EEAD965041}" type="slidenum">
              <a:rPr lang="en-US" smtClean="0"/>
              <a:pPr/>
              <a:t>26</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09952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AA98A3A-AFFF-45A8-B7A5-3B5B11E5A88C}" type="slidenum">
              <a:rPr lang="en-US" smtClean="0"/>
              <a:pPr/>
              <a:t>27</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9180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5F9A0DC-4CAF-4C77-A828-AE108375B1A8}" type="slidenum">
              <a:rPr lang="en-US" smtClean="0"/>
              <a:pPr/>
              <a:t>28</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07490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F306AC4-8EF7-4122-B920-C4086CFA5436}" type="slidenum">
              <a:rPr lang="en-US" smtClean="0"/>
              <a:pPr/>
              <a:t>29</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58025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83677AA-D89C-45F3-A568-7BC8399A7DFE}" type="slidenum">
              <a:rPr lang="en-US" smtClean="0"/>
              <a:pPr/>
              <a:t>30</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2528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C574A30-6C12-4183-BA76-66429C3882AD}" type="slidenum">
              <a:rPr lang="en-US" smtClean="0"/>
              <a:pPr/>
              <a:t>6</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4543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9AB1D7E-1AF6-4AD9-9DE8-EA25EF28FCA6}" type="slidenum">
              <a:rPr lang="en-US" smtClean="0"/>
              <a:pPr/>
              <a:t>7</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04746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5EF491D-4065-4A97-8D24-A69289AC51BD}" type="slidenum">
              <a:rPr lang="en-US" smtClean="0"/>
              <a:pPr/>
              <a:t>8</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0144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5C20875-54B3-4235-A575-B2AD219BB936}" type="slidenum">
              <a:rPr lang="en-US" smtClean="0"/>
              <a:pPr/>
              <a:t>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4186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2B7AAB4-E0BA-444B-8054-9BE89FE6E6ED}" type="slidenum">
              <a:rPr lang="en-US" smtClean="0"/>
              <a:pPr/>
              <a:t>10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5629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101D60E-0EF4-4E5A-B9E1-BE05529CAD66}" type="slidenum">
              <a:rPr lang="en-US" smtClean="0"/>
              <a:pPr/>
              <a:t>11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buFont typeface="Arial" charset="0"/>
              <a:buChar char="•"/>
            </a:pPr>
            <a:r>
              <a:rPr lang="en-US" sz="1200" b="0" i="0" kern="1200" dirty="0">
                <a:solidFill>
                  <a:schemeClr val="tx1"/>
                </a:solidFill>
                <a:latin typeface="+mn-lt"/>
                <a:ea typeface="+mn-ea"/>
                <a:cs typeface="+mn-cs"/>
              </a:rPr>
              <a:t>De jure standards, or standards according to law, are endorsed by a formal standards organization</a:t>
            </a:r>
          </a:p>
          <a:p>
            <a:pPr eaLnBrk="1" hangingPunct="1">
              <a:buFont typeface="Arial" charset="0"/>
              <a:buChar char="•"/>
            </a:pPr>
            <a:r>
              <a:rPr lang="en-US" sz="1200" b="0" i="0" kern="1200" dirty="0">
                <a:solidFill>
                  <a:schemeClr val="tx1"/>
                </a:solidFill>
                <a:latin typeface="+mn-lt"/>
                <a:ea typeface="+mn-ea"/>
                <a:cs typeface="+mn-cs"/>
              </a:rPr>
              <a:t>De facto standards, or standards in actuality, are adopted widely by an industry and its customers.</a:t>
            </a:r>
            <a:endParaRPr lang="en-US" dirty="0"/>
          </a:p>
        </p:txBody>
      </p:sp>
    </p:spTree>
    <p:extLst>
      <p:ext uri="{BB962C8B-B14F-4D97-AF65-F5344CB8AC3E}">
        <p14:creationId xmlns:p14="http://schemas.microsoft.com/office/powerpoint/2010/main" val="1793746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7F09C5B-0AE2-4743-9BF4-232E432D60FB}" type="slidenum">
              <a:rPr lang="en-US" smtClean="0"/>
              <a:pPr/>
              <a:t>12</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5581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6434-F4E4-49FC-AC9A-8B5422542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1E888-3468-4BC7-A7AF-A25E65A8D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A4335-F37D-47A6-BABE-B373B186AB7B}"/>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5" name="Footer Placeholder 4">
            <a:extLst>
              <a:ext uri="{FF2B5EF4-FFF2-40B4-BE49-F238E27FC236}">
                <a16:creationId xmlns:a16="http://schemas.microsoft.com/office/drawing/2014/main" id="{76F3909F-E917-4DB2-A690-528B48445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0AB79-4265-4D19-A88E-4013D3E0717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93543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1809-4D44-4BB3-852A-69CD2C91A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48E3D-F033-4145-8DA8-5DB3B5165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3F1E8-3CE5-4419-BD49-4FFB42A91E17}"/>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5" name="Footer Placeholder 4">
            <a:extLst>
              <a:ext uri="{FF2B5EF4-FFF2-40B4-BE49-F238E27FC236}">
                <a16:creationId xmlns:a16="http://schemas.microsoft.com/office/drawing/2014/main" id="{2C924F9A-DC22-4BFB-A39D-C2D3EFC3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6FBD0-D61A-4977-8BD0-29862AAFD34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0449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2DADB-E819-4FAF-A7A8-81E66876D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97E09-16B2-4197-A869-F8D036D10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AED93-52C1-4DB2-98F6-71277F58EBED}"/>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5" name="Footer Placeholder 4">
            <a:extLst>
              <a:ext uri="{FF2B5EF4-FFF2-40B4-BE49-F238E27FC236}">
                <a16:creationId xmlns:a16="http://schemas.microsoft.com/office/drawing/2014/main" id="{CA9888BA-5A73-43FE-A20D-D257C7F48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A23A8-4F96-4D84-AB46-A1B8AC3FBF5B}"/>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2194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9A7C-4AC2-4091-BDB8-C71A62DD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E2DA-AC8B-4F9A-880E-94A1C6EA0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4FAB8-038F-4818-A7AC-8B41DD79D1B0}"/>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5" name="Footer Placeholder 4">
            <a:extLst>
              <a:ext uri="{FF2B5EF4-FFF2-40B4-BE49-F238E27FC236}">
                <a16:creationId xmlns:a16="http://schemas.microsoft.com/office/drawing/2014/main" id="{D56CA01E-8804-4E1B-844E-044919E33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334F7-F55D-46BC-9957-D415BD1BF05E}"/>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51141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B92A-F742-4800-8436-A1EC2A724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FFC47F-9DBE-44EA-A930-D66E6B83D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BE9F5-361D-4B13-8056-FD980EBBC2E1}"/>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5" name="Footer Placeholder 4">
            <a:extLst>
              <a:ext uri="{FF2B5EF4-FFF2-40B4-BE49-F238E27FC236}">
                <a16:creationId xmlns:a16="http://schemas.microsoft.com/office/drawing/2014/main" id="{ADF0840B-E2DD-4B00-A241-C409B38EE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7B0B7-843C-4B41-9215-D756A8D9D20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41520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C847-3511-4B20-B60A-07E6A5753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419832-9C17-4241-892B-FB19751F8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D86C9-C99D-4836-B452-F0484AEEC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64ABC-4983-4E50-8D33-1C5FC00B5773}"/>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6" name="Footer Placeholder 5">
            <a:extLst>
              <a:ext uri="{FF2B5EF4-FFF2-40B4-BE49-F238E27FC236}">
                <a16:creationId xmlns:a16="http://schemas.microsoft.com/office/drawing/2014/main" id="{38E23E08-570B-47F7-9490-E633AA941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02BBC-6CE2-4A97-832D-E6FD5B8D966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9779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FAF8-0808-486D-A504-A10F966A7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F9A94-B36A-4827-9055-C5EDA078F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3D1F2-80DC-4054-876F-0ECF1807A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3669C8-2ED0-41CD-9FB1-6415645F6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56583-7FE6-428D-A1AE-8234B189B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A2F71D-2197-478D-A5E5-50F9F9397AE8}"/>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8" name="Footer Placeholder 7">
            <a:extLst>
              <a:ext uri="{FF2B5EF4-FFF2-40B4-BE49-F238E27FC236}">
                <a16:creationId xmlns:a16="http://schemas.microsoft.com/office/drawing/2014/main" id="{50B425B3-D2A3-468A-A113-D4666942D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C9B8E-7409-4167-A402-7ED7D2D8C25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35353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AD6A-A343-4006-B7DE-0A31661C2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9C3A0-BEE9-43DA-96F0-DCD24E6BF317}"/>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4" name="Footer Placeholder 3">
            <a:extLst>
              <a:ext uri="{FF2B5EF4-FFF2-40B4-BE49-F238E27FC236}">
                <a16:creationId xmlns:a16="http://schemas.microsoft.com/office/drawing/2014/main" id="{FEB4226B-37E6-4EB6-AFD8-9EB36D784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D0AA4-0FBF-40DF-8016-9480A274B2E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06128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5ED56-BF58-4ECE-A462-9BA54753E67B}"/>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3" name="Footer Placeholder 2">
            <a:extLst>
              <a:ext uri="{FF2B5EF4-FFF2-40B4-BE49-F238E27FC236}">
                <a16:creationId xmlns:a16="http://schemas.microsoft.com/office/drawing/2014/main" id="{77DE8C6E-AAF4-4A18-B385-8FA9940C3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423246-A526-4280-BDFD-7C02B4D980B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60788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15-5497-4567-AAB5-9FB8DED1A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7D716-D64B-421F-BD6D-1273D3983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33BF0-C627-471E-A9FD-25DC3F06A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DC811-0631-47E6-B977-64256D5FB076}"/>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6" name="Footer Placeholder 5">
            <a:extLst>
              <a:ext uri="{FF2B5EF4-FFF2-40B4-BE49-F238E27FC236}">
                <a16:creationId xmlns:a16="http://schemas.microsoft.com/office/drawing/2014/main" id="{78DFDCFC-465B-4231-9E55-1EA10614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E80EA-CBC8-49F9-9552-0D1B42F591D8}"/>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58973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DDD2-4150-479D-A79F-5BBF2E4CC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3A9268-D045-42E3-B8F6-57A81CAF3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917D2-3512-4538-9253-5F7642703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A091B-0C93-4653-B7BB-E586C66A800F}"/>
              </a:ext>
            </a:extLst>
          </p:cNvPr>
          <p:cNvSpPr>
            <a:spLocks noGrp="1"/>
          </p:cNvSpPr>
          <p:nvPr>
            <p:ph type="dt" sz="half" idx="10"/>
          </p:nvPr>
        </p:nvSpPr>
        <p:spPr/>
        <p:txBody>
          <a:bodyPr/>
          <a:lstStyle/>
          <a:p>
            <a:fld id="{81FDE6A5-66C0-463F-95AA-52CD272E95EF}" type="datetimeFigureOut">
              <a:rPr lang="en-US" smtClean="0"/>
              <a:t>11/27/2020</a:t>
            </a:fld>
            <a:endParaRPr lang="en-US"/>
          </a:p>
        </p:txBody>
      </p:sp>
      <p:sp>
        <p:nvSpPr>
          <p:cNvPr id="6" name="Footer Placeholder 5">
            <a:extLst>
              <a:ext uri="{FF2B5EF4-FFF2-40B4-BE49-F238E27FC236}">
                <a16:creationId xmlns:a16="http://schemas.microsoft.com/office/drawing/2014/main" id="{9484411A-D380-4710-8B4A-0DE741C18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E118F-9389-40E3-93E7-1CF5794B13D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74887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3E5E1-8E89-4901-BA17-CA5BB4206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5AE81-B435-41EA-9C87-49190B940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41449-4C70-428B-B57C-3703C7A08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DE6A5-66C0-463F-95AA-52CD272E95EF}" type="datetimeFigureOut">
              <a:rPr lang="en-US" smtClean="0"/>
              <a:t>11/27/2020</a:t>
            </a:fld>
            <a:endParaRPr lang="en-US"/>
          </a:p>
        </p:txBody>
      </p:sp>
      <p:sp>
        <p:nvSpPr>
          <p:cNvPr id="5" name="Footer Placeholder 4">
            <a:extLst>
              <a:ext uri="{FF2B5EF4-FFF2-40B4-BE49-F238E27FC236}">
                <a16:creationId xmlns:a16="http://schemas.microsoft.com/office/drawing/2014/main" id="{5E785236-3377-4957-BFD8-CF3E7723B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8ED2F-74BE-407C-9F44-36C107260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5A678-4DD5-4F71-8709-73BBACFDCB2E}" type="slidenum">
              <a:rPr lang="en-US" smtClean="0"/>
              <a:t>‹#›</a:t>
            </a:fld>
            <a:endParaRPr lang="en-US"/>
          </a:p>
        </p:txBody>
      </p:sp>
    </p:spTree>
    <p:extLst>
      <p:ext uri="{BB962C8B-B14F-4D97-AF65-F5344CB8AC3E}">
        <p14:creationId xmlns:p14="http://schemas.microsoft.com/office/powerpoint/2010/main" val="139783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uspto.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7516-F93F-49B4-B5B6-373E6F190658}"/>
              </a:ext>
            </a:extLst>
          </p:cNvPr>
          <p:cNvSpPr>
            <a:spLocks noGrp="1"/>
          </p:cNvSpPr>
          <p:nvPr>
            <p:ph type="title"/>
          </p:nvPr>
        </p:nvSpPr>
        <p:spPr>
          <a:xfrm>
            <a:off x="535194" y="1736726"/>
            <a:ext cx="11121611" cy="2852737"/>
          </a:xfrm>
        </p:spPr>
        <p:txBody>
          <a:bodyPr>
            <a:normAutofit fontScale="90000"/>
          </a:bodyPr>
          <a:lstStyle/>
          <a:p>
            <a:pPr algn="ctr"/>
            <a:r>
              <a:rPr lang="en-US" dirty="0"/>
              <a:t>CS 110 - Professional Practices in IT</a:t>
            </a:r>
            <a:br>
              <a:rPr lang="en-US" dirty="0"/>
            </a:br>
            <a:br>
              <a:rPr lang="en-US" dirty="0"/>
            </a:br>
            <a:br>
              <a:rPr lang="en-US" dirty="0"/>
            </a:br>
            <a:r>
              <a:rPr lang="en-US" sz="2400" dirty="0"/>
              <a:t>Instructor Name :  Dr Tariq Umer</a:t>
            </a:r>
            <a:br>
              <a:rPr lang="en-US" sz="2400" dirty="0"/>
            </a:br>
            <a:r>
              <a:rPr lang="en-US" sz="2400" dirty="0"/>
              <a:t>Email : tariqumer@cuilahore.edu.pk </a:t>
            </a:r>
            <a:endParaRPr lang="en-US" dirty="0"/>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en-US" b="1" dirty="0"/>
              <a:t>Patents</a:t>
            </a:r>
          </a:p>
        </p:txBody>
      </p:sp>
      <p:sp>
        <p:nvSpPr>
          <p:cNvPr id="34819" name="Rectangle 3"/>
          <p:cNvSpPr>
            <a:spLocks noGrp="1" noChangeArrowheads="1"/>
          </p:cNvSpPr>
          <p:nvPr>
            <p:ph idx="1"/>
          </p:nvPr>
        </p:nvSpPr>
        <p:spPr/>
        <p:txBody>
          <a:bodyPr>
            <a:normAutofit/>
          </a:bodyPr>
          <a:lstStyle/>
          <a:p>
            <a:pPr eaLnBrk="1" hangingPunct="1"/>
            <a:r>
              <a:rPr lang="en-US" b="1" dirty="0"/>
              <a:t>Defensive publishing</a:t>
            </a:r>
          </a:p>
          <a:p>
            <a:pPr lvl="1" eaLnBrk="1" hangingPunct="1"/>
            <a:r>
              <a:rPr lang="en-US" dirty="0"/>
              <a:t>Alternative to filing for patents</a:t>
            </a:r>
          </a:p>
          <a:p>
            <a:pPr lvl="1" eaLnBrk="1" hangingPunct="1"/>
            <a:r>
              <a:rPr lang="en-US" dirty="0"/>
              <a:t>Company publishes a description of the innovation</a:t>
            </a:r>
          </a:p>
          <a:p>
            <a:pPr lvl="1" eaLnBrk="1" hangingPunct="1"/>
            <a:r>
              <a:rPr lang="en-US" dirty="0"/>
              <a:t>Establishes the idea’s legal existence as prior art</a:t>
            </a:r>
          </a:p>
          <a:p>
            <a:pPr lvl="1" eaLnBrk="1" hangingPunct="1"/>
            <a:r>
              <a:rPr lang="en-US" dirty="0"/>
              <a:t>Costs mere hundreds of dollars</a:t>
            </a:r>
          </a:p>
          <a:p>
            <a:pPr lvl="1" eaLnBrk="1" hangingPunct="1"/>
            <a:r>
              <a:rPr lang="en-US" dirty="0"/>
              <a:t>No lawyers</a:t>
            </a:r>
          </a:p>
          <a:p>
            <a:pPr lvl="1" eaLnBrk="1" hangingPunct="1"/>
            <a:r>
              <a:rPr lang="en-US" dirty="0"/>
              <a:t>Fast</a:t>
            </a:r>
          </a:p>
          <a:p>
            <a:pPr eaLnBrk="1" hangingPunct="1"/>
            <a:r>
              <a:rPr lang="en-US" b="1" dirty="0"/>
              <a:t>Patent troll firm</a:t>
            </a:r>
          </a:p>
          <a:p>
            <a:pPr lvl="1" eaLnBrk="1" hangingPunct="1"/>
            <a:r>
              <a:rPr lang="en-US" dirty="0"/>
              <a:t>Acquires patents with no intention of manufacturing anything; instead, licensing the patents to others	</a:t>
            </a:r>
          </a:p>
        </p:txBody>
      </p:sp>
      <p:sp>
        <p:nvSpPr>
          <p:cNvPr id="5" name="Slide Number Placeholder 4"/>
          <p:cNvSpPr>
            <a:spLocks noGrp="1"/>
          </p:cNvSpPr>
          <p:nvPr>
            <p:ph type="sldNum" sz="quarter" idx="12"/>
          </p:nvPr>
        </p:nvSpPr>
        <p:spPr/>
        <p:txBody>
          <a:bodyPr/>
          <a:lstStyle/>
          <a:p>
            <a:pPr>
              <a:defRPr/>
            </a:pPr>
            <a:fld id="{8397FD4F-6CD5-414B-9797-D17BB8B0452A}" type="slidenum">
              <a:rPr lang="en-US"/>
              <a:pPr>
                <a:defRPr/>
              </a:pPr>
              <a:t>10</a:t>
            </a:fld>
            <a:endParaRPr lang="en-US" dirty="0"/>
          </a:p>
        </p:txBody>
      </p:sp>
    </p:spTree>
    <p:extLst>
      <p:ext uri="{BB962C8B-B14F-4D97-AF65-F5344CB8AC3E}">
        <p14:creationId xmlns:p14="http://schemas.microsoft.com/office/powerpoint/2010/main" val="418764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6482" y="381000"/>
            <a:ext cx="9444318" cy="1143000"/>
          </a:xfrm>
        </p:spPr>
        <p:txBody>
          <a:bodyPr/>
          <a:lstStyle/>
          <a:p>
            <a:pPr algn="ctr" eaLnBrk="1" hangingPunct="1"/>
            <a:r>
              <a:rPr lang="en-US" b="1" dirty="0"/>
              <a:t>Patents</a:t>
            </a:r>
          </a:p>
        </p:txBody>
      </p:sp>
      <p:sp>
        <p:nvSpPr>
          <p:cNvPr id="35843" name="Rectangle 3"/>
          <p:cNvSpPr>
            <a:spLocks noGrp="1" noChangeArrowheads="1"/>
          </p:cNvSpPr>
          <p:nvPr>
            <p:ph idx="1"/>
          </p:nvPr>
        </p:nvSpPr>
        <p:spPr>
          <a:xfrm>
            <a:off x="524436" y="1524000"/>
            <a:ext cx="10210800" cy="4800600"/>
          </a:xfrm>
        </p:spPr>
        <p:txBody>
          <a:bodyPr>
            <a:normAutofit/>
          </a:bodyPr>
          <a:lstStyle/>
          <a:p>
            <a:pPr algn="just" eaLnBrk="1" hangingPunct="1"/>
            <a:r>
              <a:rPr lang="en-US" b="1" dirty="0"/>
              <a:t>Standard</a:t>
            </a:r>
            <a:r>
              <a:rPr lang="en-US" dirty="0"/>
              <a:t> is a definition or format</a:t>
            </a:r>
          </a:p>
          <a:p>
            <a:pPr lvl="1" algn="just" eaLnBrk="1" hangingPunct="1"/>
            <a:r>
              <a:rPr lang="en-US" dirty="0"/>
              <a:t>Approved by recognized standards organization or accepted as a de facto standard by the industry</a:t>
            </a:r>
          </a:p>
          <a:p>
            <a:pPr lvl="1" algn="just" eaLnBrk="1" hangingPunct="1"/>
            <a:r>
              <a:rPr lang="en-US" dirty="0"/>
              <a:t>Enables hardware and software from different manufacturers to work together</a:t>
            </a:r>
          </a:p>
          <a:p>
            <a:pPr lvl="1" algn="just" eaLnBrk="1" hangingPunct="1"/>
            <a:r>
              <a:rPr lang="en-US" dirty="0"/>
              <a:t>Standards exist for communication protocols, programming languages, operating systems, data formats, and electrical  interfaces.</a:t>
            </a:r>
          </a:p>
          <a:p>
            <a:pPr algn="just" eaLnBrk="1" hangingPunct="1"/>
            <a:r>
              <a:rPr lang="en-US" b="1" dirty="0"/>
              <a:t>Submarine patent</a:t>
            </a:r>
          </a:p>
          <a:p>
            <a:pPr lvl="1" algn="just" eaLnBrk="1" hangingPunct="1"/>
            <a:r>
              <a:rPr lang="en-US" dirty="0"/>
              <a:t>Patented process/invention hidden within a standard </a:t>
            </a:r>
          </a:p>
          <a:p>
            <a:pPr lvl="1" algn="just" eaLnBrk="1" hangingPunct="1"/>
            <a:r>
              <a:rPr lang="en-US" dirty="0"/>
              <a:t>Does not surface until standard is broadly adopted</a:t>
            </a:r>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D13551C3-F6D0-410B-9467-AEB91D8146C4}" type="slidenum">
              <a:rPr lang="en-US"/>
              <a:pPr>
                <a:defRPr/>
              </a:pPr>
              <a:t>11</a:t>
            </a:fld>
            <a:endParaRPr lang="en-US" dirty="0"/>
          </a:p>
        </p:txBody>
      </p:sp>
    </p:spTree>
    <p:extLst>
      <p:ext uri="{BB962C8B-B14F-4D97-AF65-F5344CB8AC3E}">
        <p14:creationId xmlns:p14="http://schemas.microsoft.com/office/powerpoint/2010/main" val="205616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pPr algn="ctr" eaLnBrk="1" hangingPunct="1"/>
            <a:r>
              <a:rPr lang="en-US" b="1" dirty="0"/>
              <a:t>Patents</a:t>
            </a:r>
            <a:r>
              <a:rPr lang="en-US" dirty="0"/>
              <a:t> </a:t>
            </a:r>
          </a:p>
        </p:txBody>
      </p:sp>
      <p:sp>
        <p:nvSpPr>
          <p:cNvPr id="36867" name="Rectangle 1027"/>
          <p:cNvSpPr>
            <a:spLocks noGrp="1" noChangeArrowheads="1"/>
          </p:cNvSpPr>
          <p:nvPr>
            <p:ph idx="1"/>
          </p:nvPr>
        </p:nvSpPr>
        <p:spPr/>
        <p:txBody>
          <a:bodyPr/>
          <a:lstStyle/>
          <a:p>
            <a:pPr eaLnBrk="1" hangingPunct="1"/>
            <a:r>
              <a:rPr lang="en-US" b="1" dirty="0"/>
              <a:t>Patent farming </a:t>
            </a:r>
            <a:r>
              <a:rPr lang="en-US" dirty="0"/>
              <a:t>involves:</a:t>
            </a:r>
          </a:p>
          <a:p>
            <a:pPr lvl="1" eaLnBrk="1" hangingPunct="1"/>
            <a:r>
              <a:rPr lang="en-US" dirty="0"/>
              <a:t>Influencing a standards organization to make use of a patented item without revealing the existence of the patent</a:t>
            </a:r>
          </a:p>
          <a:p>
            <a:pPr lvl="1" eaLnBrk="1" hangingPunct="1"/>
            <a:r>
              <a:rPr lang="en-US" dirty="0"/>
              <a:t>Demanding royalties from all parties that use the standard</a:t>
            </a:r>
          </a:p>
          <a:p>
            <a:pPr lvl="1" eaLnBrk="1" hangingPunct="1"/>
            <a:endParaRPr lang="en-US" dirty="0"/>
          </a:p>
          <a:p>
            <a:pPr lvl="1" eaLnBrk="1" hangingPunct="1"/>
            <a:endParaRPr lang="en-US" dirty="0"/>
          </a:p>
        </p:txBody>
      </p:sp>
      <p:sp>
        <p:nvSpPr>
          <p:cNvPr id="5" name="Slide Number Placeholder 4"/>
          <p:cNvSpPr>
            <a:spLocks noGrp="1"/>
          </p:cNvSpPr>
          <p:nvPr>
            <p:ph type="sldNum" sz="quarter" idx="12"/>
          </p:nvPr>
        </p:nvSpPr>
        <p:spPr/>
        <p:txBody>
          <a:bodyPr/>
          <a:lstStyle/>
          <a:p>
            <a:pPr>
              <a:defRPr/>
            </a:pPr>
            <a:fld id="{AEF97DAC-B32F-45D2-A6AD-565A9258FCEE}" type="slidenum">
              <a:rPr lang="en-US"/>
              <a:pPr>
                <a:defRPr/>
              </a:pPr>
              <a:t>12</a:t>
            </a:fld>
            <a:endParaRPr lang="en-US" dirty="0"/>
          </a:p>
        </p:txBody>
      </p:sp>
    </p:spTree>
    <p:extLst>
      <p:ext uri="{BB962C8B-B14F-4D97-AF65-F5344CB8AC3E}">
        <p14:creationId xmlns:p14="http://schemas.microsoft.com/office/powerpoint/2010/main" val="221851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ctr" eaLnBrk="1" hangingPunct="1"/>
            <a:r>
              <a:rPr lang="en-US" b="1" dirty="0"/>
              <a:t>Trade Secrets</a:t>
            </a:r>
          </a:p>
        </p:txBody>
      </p:sp>
      <p:sp>
        <p:nvSpPr>
          <p:cNvPr id="37891" name="Rectangle 3"/>
          <p:cNvSpPr>
            <a:spLocks noGrp="1" noChangeArrowheads="1"/>
          </p:cNvSpPr>
          <p:nvPr>
            <p:ph idx="1"/>
          </p:nvPr>
        </p:nvSpPr>
        <p:spPr/>
        <p:txBody>
          <a:bodyPr/>
          <a:lstStyle/>
          <a:p>
            <a:pPr eaLnBrk="1" hangingPunct="1"/>
            <a:r>
              <a:rPr lang="en-US"/>
              <a:t>Trade secret</a:t>
            </a:r>
          </a:p>
          <a:p>
            <a:pPr lvl="1" eaLnBrk="1" hangingPunct="1"/>
            <a:r>
              <a:rPr lang="en-US"/>
              <a:t>Business information </a:t>
            </a:r>
          </a:p>
          <a:p>
            <a:pPr lvl="1" eaLnBrk="1" hangingPunct="1"/>
            <a:r>
              <a:rPr lang="en-US"/>
              <a:t>Represents something of economic value</a:t>
            </a:r>
          </a:p>
          <a:p>
            <a:pPr lvl="1" eaLnBrk="1" hangingPunct="1"/>
            <a:r>
              <a:rPr lang="en-US"/>
              <a:t>Requires an effort or cost to develop</a:t>
            </a:r>
          </a:p>
          <a:p>
            <a:pPr lvl="1" eaLnBrk="1" hangingPunct="1"/>
            <a:r>
              <a:rPr lang="en-US"/>
              <a:t>Some degree of uniqueness or novelty</a:t>
            </a:r>
          </a:p>
          <a:p>
            <a:pPr lvl="1" eaLnBrk="1" hangingPunct="1"/>
            <a:r>
              <a:rPr lang="en-US"/>
              <a:t>Generally unknown to the public</a:t>
            </a:r>
          </a:p>
          <a:p>
            <a:pPr lvl="1" eaLnBrk="1" hangingPunct="1"/>
            <a:r>
              <a:rPr lang="en-US"/>
              <a:t>Kept confidential</a:t>
            </a:r>
          </a:p>
          <a:p>
            <a:pPr eaLnBrk="1" hangingPunct="1"/>
            <a:r>
              <a:rPr lang="en-US"/>
              <a:t>Information is only considered a trade secret if the company takes steps to protect it</a:t>
            </a:r>
          </a:p>
        </p:txBody>
      </p:sp>
      <p:sp>
        <p:nvSpPr>
          <p:cNvPr id="5" name="Slide Number Placeholder 4"/>
          <p:cNvSpPr>
            <a:spLocks noGrp="1"/>
          </p:cNvSpPr>
          <p:nvPr>
            <p:ph type="sldNum" sz="quarter" idx="12"/>
          </p:nvPr>
        </p:nvSpPr>
        <p:spPr/>
        <p:txBody>
          <a:bodyPr/>
          <a:lstStyle/>
          <a:p>
            <a:pPr>
              <a:defRPr/>
            </a:pPr>
            <a:fld id="{FC15C51C-3CD5-4769-BBBF-E30692C17E3B}" type="slidenum">
              <a:rPr lang="en-US"/>
              <a:pPr>
                <a:defRPr/>
              </a:pPr>
              <a:t>13</a:t>
            </a:fld>
            <a:endParaRPr lang="en-US" dirty="0"/>
          </a:p>
        </p:txBody>
      </p:sp>
    </p:spTree>
    <p:extLst>
      <p:ext uri="{BB962C8B-B14F-4D97-AF65-F5344CB8AC3E}">
        <p14:creationId xmlns:p14="http://schemas.microsoft.com/office/powerpoint/2010/main" val="174502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551329" y="704088"/>
            <a:ext cx="9659471" cy="819912"/>
          </a:xfrm>
        </p:spPr>
        <p:txBody>
          <a:bodyPr/>
          <a:lstStyle/>
          <a:p>
            <a:pPr algn="ctr" eaLnBrk="1" hangingPunct="1"/>
            <a:r>
              <a:rPr lang="en-US" b="1" dirty="0"/>
              <a:t>Trade Secrets</a:t>
            </a:r>
          </a:p>
        </p:txBody>
      </p:sp>
      <p:sp>
        <p:nvSpPr>
          <p:cNvPr id="38915" name="Rectangle 1027"/>
          <p:cNvSpPr>
            <a:spLocks noGrp="1" noChangeArrowheads="1"/>
          </p:cNvSpPr>
          <p:nvPr>
            <p:ph idx="1"/>
          </p:nvPr>
        </p:nvSpPr>
        <p:spPr>
          <a:xfrm>
            <a:off x="551329" y="1524000"/>
            <a:ext cx="10179424" cy="4572000"/>
          </a:xfrm>
        </p:spPr>
        <p:txBody>
          <a:bodyPr/>
          <a:lstStyle/>
          <a:p>
            <a:pPr algn="just" eaLnBrk="1" hangingPunct="1"/>
            <a:r>
              <a:rPr lang="en-US" dirty="0"/>
              <a:t>Trade secret law has a few key advantages over patents and copyrights</a:t>
            </a:r>
          </a:p>
          <a:p>
            <a:pPr lvl="1" algn="just" eaLnBrk="1" hangingPunct="1">
              <a:buFont typeface="Wingdings" panose="05000000000000000000" pitchFamily="2" charset="2"/>
              <a:buChar char="ü"/>
            </a:pPr>
            <a:r>
              <a:rPr lang="en-US" dirty="0"/>
              <a:t>No time limitations</a:t>
            </a:r>
          </a:p>
          <a:p>
            <a:pPr lvl="1" algn="just" eaLnBrk="1" hangingPunct="1">
              <a:buFont typeface="Wingdings" panose="05000000000000000000" pitchFamily="2" charset="2"/>
              <a:buChar char="ü"/>
            </a:pPr>
            <a:r>
              <a:rPr lang="en-US" dirty="0"/>
              <a:t>No need to file an application</a:t>
            </a:r>
          </a:p>
          <a:p>
            <a:pPr lvl="1" algn="just" eaLnBrk="1" hangingPunct="1">
              <a:buFont typeface="Wingdings" panose="05000000000000000000" pitchFamily="2" charset="2"/>
              <a:buChar char="ü"/>
            </a:pPr>
            <a:r>
              <a:rPr lang="en-US" dirty="0"/>
              <a:t>Patents can be ruled invalid by courts</a:t>
            </a:r>
          </a:p>
          <a:p>
            <a:pPr lvl="1" algn="just" eaLnBrk="1" hangingPunct="1">
              <a:buFont typeface="Wingdings" panose="05000000000000000000" pitchFamily="2" charset="2"/>
              <a:buChar char="ü"/>
            </a:pPr>
            <a:r>
              <a:rPr lang="en-US" dirty="0"/>
              <a:t>No filing or application fees</a:t>
            </a:r>
          </a:p>
          <a:p>
            <a:pPr algn="just" eaLnBrk="1" hangingPunct="1"/>
            <a:r>
              <a:rPr lang="en-US" dirty="0"/>
              <a:t>Law doesn’t prevent someone from using the same idea if it is developed independently</a:t>
            </a:r>
          </a:p>
          <a:p>
            <a:pPr algn="just" eaLnBrk="1" hangingPunct="1"/>
            <a:r>
              <a:rPr lang="en-US" dirty="0"/>
              <a:t>Trade secret law varies greatly from country to country</a:t>
            </a:r>
          </a:p>
        </p:txBody>
      </p:sp>
      <p:sp>
        <p:nvSpPr>
          <p:cNvPr id="5" name="Slide Number Placeholder 4"/>
          <p:cNvSpPr>
            <a:spLocks noGrp="1"/>
          </p:cNvSpPr>
          <p:nvPr>
            <p:ph type="sldNum" sz="quarter" idx="12"/>
          </p:nvPr>
        </p:nvSpPr>
        <p:spPr/>
        <p:txBody>
          <a:bodyPr/>
          <a:lstStyle/>
          <a:p>
            <a:pPr>
              <a:defRPr/>
            </a:pPr>
            <a:fld id="{B3A33D5B-4566-4F0C-BB68-EA98B7DD902C}" type="slidenum">
              <a:rPr lang="en-US"/>
              <a:pPr>
                <a:defRPr/>
              </a:pPr>
              <a:t>14</a:t>
            </a:fld>
            <a:endParaRPr lang="en-US" dirty="0"/>
          </a:p>
        </p:txBody>
      </p:sp>
    </p:spTree>
    <p:extLst>
      <p:ext uri="{BB962C8B-B14F-4D97-AF65-F5344CB8AC3E}">
        <p14:creationId xmlns:p14="http://schemas.microsoft.com/office/powerpoint/2010/main" val="254628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eaLnBrk="1" hangingPunct="1"/>
            <a:r>
              <a:rPr lang="en-US" b="1" dirty="0"/>
              <a:t>Trade Secret Laws</a:t>
            </a:r>
          </a:p>
        </p:txBody>
      </p:sp>
      <p:sp>
        <p:nvSpPr>
          <p:cNvPr id="39939" name="Rectangle 3"/>
          <p:cNvSpPr>
            <a:spLocks noGrp="1" noChangeArrowheads="1"/>
          </p:cNvSpPr>
          <p:nvPr>
            <p:ph idx="1"/>
          </p:nvPr>
        </p:nvSpPr>
        <p:spPr/>
        <p:txBody>
          <a:bodyPr/>
          <a:lstStyle/>
          <a:p>
            <a:pPr eaLnBrk="1" hangingPunct="1"/>
            <a:r>
              <a:rPr lang="en-US" b="1" i="1" dirty="0"/>
              <a:t>Uniform Trade Secrets Act (UTSA)</a:t>
            </a:r>
          </a:p>
          <a:p>
            <a:pPr lvl="1" eaLnBrk="1" hangingPunct="1"/>
            <a:r>
              <a:rPr lang="en-US" dirty="0"/>
              <a:t>Established uniformity across the states in area of trade secret law</a:t>
            </a:r>
          </a:p>
          <a:p>
            <a:pPr lvl="1" eaLnBrk="1" hangingPunct="1"/>
            <a:r>
              <a:rPr lang="en-US" dirty="0"/>
              <a:t>Computer hardware and software can qualify for trade secret protection</a:t>
            </a:r>
          </a:p>
          <a:p>
            <a:pPr eaLnBrk="1" hangingPunct="1"/>
            <a:r>
              <a:rPr lang="en-US" dirty="0"/>
              <a:t>The Economic Espionage Act (EEA) of 1996</a:t>
            </a:r>
          </a:p>
          <a:p>
            <a:pPr lvl="1" eaLnBrk="1" hangingPunct="1"/>
            <a:r>
              <a:rPr lang="en-US" dirty="0"/>
              <a:t>Penalties of up to $10 million and 15 years in prison for the theft of trade secrets</a:t>
            </a:r>
          </a:p>
          <a:p>
            <a:pPr eaLnBrk="1" hangingPunct="1"/>
            <a:endParaRPr lang="en-US" dirty="0"/>
          </a:p>
        </p:txBody>
      </p:sp>
      <p:sp>
        <p:nvSpPr>
          <p:cNvPr id="5" name="Slide Number Placeholder 4"/>
          <p:cNvSpPr>
            <a:spLocks noGrp="1"/>
          </p:cNvSpPr>
          <p:nvPr>
            <p:ph type="sldNum" sz="quarter" idx="12"/>
          </p:nvPr>
        </p:nvSpPr>
        <p:spPr/>
        <p:txBody>
          <a:bodyPr/>
          <a:lstStyle/>
          <a:p>
            <a:pPr>
              <a:defRPr/>
            </a:pPr>
            <a:fld id="{7FE357F4-D49C-479B-96C1-B89A288AC677}" type="slidenum">
              <a:rPr lang="en-US"/>
              <a:pPr>
                <a:defRPr/>
              </a:pPr>
              <a:t>15</a:t>
            </a:fld>
            <a:endParaRPr lang="en-US" dirty="0"/>
          </a:p>
        </p:txBody>
      </p:sp>
    </p:spTree>
    <p:extLst>
      <p:ext uri="{BB962C8B-B14F-4D97-AF65-F5344CB8AC3E}">
        <p14:creationId xmlns:p14="http://schemas.microsoft.com/office/powerpoint/2010/main" val="203139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ctr" eaLnBrk="1" hangingPunct="1"/>
            <a:r>
              <a:rPr lang="en-US" b="1" dirty="0"/>
              <a:t>Employees and Trade Secrets</a:t>
            </a:r>
          </a:p>
        </p:txBody>
      </p:sp>
      <p:sp>
        <p:nvSpPr>
          <p:cNvPr id="40963" name="Content Placeholder 2"/>
          <p:cNvSpPr>
            <a:spLocks noGrp="1"/>
          </p:cNvSpPr>
          <p:nvPr>
            <p:ph idx="1"/>
          </p:nvPr>
        </p:nvSpPr>
        <p:spPr/>
        <p:txBody>
          <a:bodyPr/>
          <a:lstStyle/>
          <a:p>
            <a:pPr eaLnBrk="1" hangingPunct="1"/>
            <a:r>
              <a:rPr lang="en-US" dirty="0"/>
              <a:t>Employees are the greatest threat to trade secrets</a:t>
            </a:r>
          </a:p>
          <a:p>
            <a:pPr eaLnBrk="1" hangingPunct="1"/>
            <a:r>
              <a:rPr lang="en-US" dirty="0"/>
              <a:t>Unauthorized use of an employer’s customer list</a:t>
            </a:r>
          </a:p>
          <a:p>
            <a:pPr lvl="1" eaLnBrk="1" hangingPunct="1"/>
            <a:r>
              <a:rPr lang="en-US" dirty="0"/>
              <a:t>Customer list is not automatically considered a trade secret</a:t>
            </a:r>
          </a:p>
          <a:p>
            <a:pPr lvl="1" eaLnBrk="1" hangingPunct="1"/>
            <a:r>
              <a:rPr lang="en-US" dirty="0"/>
              <a:t>Educate workers about the confidentiality of lists</a:t>
            </a:r>
          </a:p>
          <a:p>
            <a:pPr eaLnBrk="1" hangingPunct="1"/>
            <a:r>
              <a:rPr lang="en-US" b="1" dirty="0"/>
              <a:t>Nondisclosure clauses in employee’s contract</a:t>
            </a:r>
          </a:p>
          <a:p>
            <a:pPr lvl="1" eaLnBrk="1" hangingPunct="1"/>
            <a:r>
              <a:rPr lang="en-US" dirty="0"/>
              <a:t>Enforcement can be difficult</a:t>
            </a:r>
          </a:p>
          <a:p>
            <a:pPr lvl="1" eaLnBrk="1" hangingPunct="1"/>
            <a:r>
              <a:rPr lang="en-US" dirty="0"/>
              <a:t>Confidentiality issues are reviewed at the exit interview</a:t>
            </a:r>
          </a:p>
          <a:p>
            <a:pPr lvl="1" eaLnBrk="1" hangingPunct="1">
              <a:buFontTx/>
              <a:buNone/>
            </a:pPr>
            <a:endParaRPr lang="en-US" dirty="0"/>
          </a:p>
          <a:p>
            <a:pPr eaLnBrk="1" hangingPunct="1"/>
            <a:endParaRPr lang="en-US" dirty="0"/>
          </a:p>
        </p:txBody>
      </p:sp>
      <p:sp>
        <p:nvSpPr>
          <p:cNvPr id="5" name="Slide Number Placeholder 4"/>
          <p:cNvSpPr>
            <a:spLocks noGrp="1"/>
          </p:cNvSpPr>
          <p:nvPr>
            <p:ph type="sldNum" sz="quarter" idx="12"/>
          </p:nvPr>
        </p:nvSpPr>
        <p:spPr/>
        <p:txBody>
          <a:bodyPr/>
          <a:lstStyle/>
          <a:p>
            <a:pPr>
              <a:defRPr/>
            </a:pPr>
            <a:fld id="{833BE3D4-A38E-4B86-B96E-312315F16C6E}" type="slidenum">
              <a:rPr lang="en-US"/>
              <a:pPr>
                <a:defRPr/>
              </a:pPr>
              <a:t>16</a:t>
            </a:fld>
            <a:endParaRPr lang="en-US" sz="2000" dirty="0"/>
          </a:p>
        </p:txBody>
      </p:sp>
    </p:spTree>
    <p:extLst>
      <p:ext uri="{BB962C8B-B14F-4D97-AF65-F5344CB8AC3E}">
        <p14:creationId xmlns:p14="http://schemas.microsoft.com/office/powerpoint/2010/main" val="199275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pPr algn="ctr" eaLnBrk="1" hangingPunct="1"/>
            <a:r>
              <a:rPr lang="en-US" b="1" dirty="0"/>
              <a:t>Employees and Trade Secrets</a:t>
            </a:r>
          </a:p>
        </p:txBody>
      </p:sp>
      <p:sp>
        <p:nvSpPr>
          <p:cNvPr id="41987" name="Rectangle 3"/>
          <p:cNvSpPr>
            <a:spLocks noGrp="1" noChangeArrowheads="1"/>
          </p:cNvSpPr>
          <p:nvPr>
            <p:ph idx="1"/>
          </p:nvPr>
        </p:nvSpPr>
        <p:spPr/>
        <p:txBody>
          <a:bodyPr/>
          <a:lstStyle/>
          <a:p>
            <a:pPr eaLnBrk="1" hangingPunct="1"/>
            <a:r>
              <a:rPr lang="en-US" b="1" dirty="0"/>
              <a:t>Non-compete agreements</a:t>
            </a:r>
          </a:p>
          <a:p>
            <a:pPr lvl="1" eaLnBrk="1" hangingPunct="1"/>
            <a:r>
              <a:rPr lang="en-US" dirty="0"/>
              <a:t>Protect intellectual property from being used by competitors when key employees leave</a:t>
            </a:r>
          </a:p>
          <a:p>
            <a:pPr lvl="1" eaLnBrk="1" hangingPunct="1"/>
            <a:r>
              <a:rPr lang="en-US" dirty="0"/>
              <a:t>Require employees not to work for competitors for a period of time</a:t>
            </a:r>
          </a:p>
          <a:p>
            <a:pPr lvl="1" eaLnBrk="1" hangingPunct="1"/>
            <a:r>
              <a:rPr lang="en-US" dirty="0"/>
              <a:t>Wide range of treatment on </a:t>
            </a:r>
            <a:r>
              <a:rPr lang="en-US" dirty="0" err="1"/>
              <a:t>noncompete</a:t>
            </a:r>
            <a:r>
              <a:rPr lang="en-US" dirty="0"/>
              <a:t> agreements among the various states</a:t>
            </a:r>
          </a:p>
        </p:txBody>
      </p:sp>
      <p:sp>
        <p:nvSpPr>
          <p:cNvPr id="5" name="Slide Number Placeholder 4"/>
          <p:cNvSpPr>
            <a:spLocks noGrp="1"/>
          </p:cNvSpPr>
          <p:nvPr>
            <p:ph type="sldNum" sz="quarter" idx="12"/>
          </p:nvPr>
        </p:nvSpPr>
        <p:spPr/>
        <p:txBody>
          <a:bodyPr/>
          <a:lstStyle/>
          <a:p>
            <a:pPr>
              <a:defRPr/>
            </a:pPr>
            <a:fld id="{3DE2007B-D2E0-49C3-A2DB-0D9349437B46}" type="slidenum">
              <a:rPr lang="en-US"/>
              <a:pPr>
                <a:defRPr/>
              </a:pPr>
              <a:t>17</a:t>
            </a:fld>
            <a:endParaRPr lang="en-US" dirty="0"/>
          </a:p>
        </p:txBody>
      </p:sp>
    </p:spTree>
    <p:extLst>
      <p:ext uri="{BB962C8B-B14F-4D97-AF65-F5344CB8AC3E}">
        <p14:creationId xmlns:p14="http://schemas.microsoft.com/office/powerpoint/2010/main" val="385663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D314-D22D-4461-A77F-F5236A6F82E7}"/>
              </a:ext>
            </a:extLst>
          </p:cNvPr>
          <p:cNvSpPr>
            <a:spLocks noGrp="1"/>
          </p:cNvSpPr>
          <p:nvPr>
            <p:ph type="title"/>
          </p:nvPr>
        </p:nvSpPr>
        <p:spPr>
          <a:xfrm>
            <a:off x="838200" y="2565400"/>
            <a:ext cx="10515600" cy="1325563"/>
          </a:xfrm>
        </p:spPr>
        <p:txBody>
          <a:bodyPr/>
          <a:lstStyle/>
          <a:p>
            <a:pPr algn="ctr"/>
            <a:r>
              <a:rPr lang="en-US" b="1" dirty="0"/>
              <a:t>End of Lecture 9 a</a:t>
            </a:r>
          </a:p>
        </p:txBody>
      </p:sp>
    </p:spTree>
    <p:extLst>
      <p:ext uri="{BB962C8B-B14F-4D97-AF65-F5344CB8AC3E}">
        <p14:creationId xmlns:p14="http://schemas.microsoft.com/office/powerpoint/2010/main" val="3122703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058173"/>
            <a:ext cx="9677400" cy="3862317"/>
          </a:xfrm>
        </p:spPr>
        <p:txBody>
          <a:bodyPr>
            <a:normAutofit fontScale="90000"/>
          </a:bodyPr>
          <a:lstStyle/>
          <a:p>
            <a:pPr algn="ctr"/>
            <a:br>
              <a:rPr lang="en-US" dirty="0"/>
            </a:br>
            <a:r>
              <a:rPr lang="en-US" dirty="0"/>
              <a:t> Lecture -9b</a:t>
            </a:r>
            <a:br>
              <a:rPr lang="en-US" dirty="0"/>
            </a:br>
            <a:br>
              <a:rPr lang="en-US" dirty="0"/>
            </a:br>
            <a:br>
              <a:rPr lang="en-US" dirty="0"/>
            </a:br>
            <a:r>
              <a:rPr lang="en-US" b="1" dirty="0"/>
              <a:t>Key Intellectual Property Issues</a:t>
            </a:r>
            <a:endParaRPr lang="en-US" dirty="0"/>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11/27/2020</a:t>
            </a:fld>
            <a:endParaRPr lang="en-US"/>
          </a:p>
        </p:txBody>
      </p:sp>
    </p:spTree>
    <p:extLst>
      <p:ext uri="{BB962C8B-B14F-4D97-AF65-F5344CB8AC3E}">
        <p14:creationId xmlns:p14="http://schemas.microsoft.com/office/powerpoint/2010/main" val="116032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105" y="1186760"/>
            <a:ext cx="9677400" cy="3862317"/>
          </a:xfrm>
        </p:spPr>
        <p:txBody>
          <a:bodyPr>
            <a:normAutofit/>
          </a:bodyPr>
          <a:lstStyle/>
          <a:p>
            <a:pPr algn="ctr"/>
            <a:br>
              <a:rPr lang="en-US" dirty="0"/>
            </a:br>
            <a:br>
              <a:rPr lang="en-US" dirty="0"/>
            </a:br>
            <a:br>
              <a:rPr lang="en-US" dirty="0"/>
            </a:br>
            <a:r>
              <a:rPr lang="en-US" altLang="en-US" dirty="0"/>
              <a:t>INTELLECTUAL  PROPERTY</a:t>
            </a:r>
            <a:r>
              <a:rPr lang="en-US" dirty="0"/>
              <a:t>  2</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11/27/2020</a:t>
            </a:fld>
            <a:endParaRPr lang="en-US"/>
          </a:p>
        </p:txBody>
      </p:sp>
    </p:spTree>
    <p:extLst>
      <p:ext uri="{BB962C8B-B14F-4D97-AF65-F5344CB8AC3E}">
        <p14:creationId xmlns:p14="http://schemas.microsoft.com/office/powerpoint/2010/main" val="340403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eaLnBrk="1" hangingPunct="1"/>
            <a:r>
              <a:rPr lang="en-US" b="1" dirty="0"/>
              <a:t>Key Intellectual Property Issues</a:t>
            </a:r>
          </a:p>
        </p:txBody>
      </p:sp>
      <p:sp>
        <p:nvSpPr>
          <p:cNvPr id="43011" name="Rectangle 3"/>
          <p:cNvSpPr>
            <a:spLocks noGrp="1" noChangeArrowheads="1"/>
          </p:cNvSpPr>
          <p:nvPr>
            <p:ph idx="1"/>
          </p:nvPr>
        </p:nvSpPr>
        <p:spPr/>
        <p:txBody>
          <a:bodyPr/>
          <a:lstStyle/>
          <a:p>
            <a:pPr algn="just" eaLnBrk="1" hangingPunct="1"/>
            <a:r>
              <a:rPr lang="en-US" dirty="0"/>
              <a:t>Issues that apply to intellectual property and information technology</a:t>
            </a:r>
          </a:p>
          <a:p>
            <a:pPr marL="1143000" lvl="1" indent="-685800" algn="just" eaLnBrk="1" hangingPunct="1">
              <a:buFont typeface="+mj-lt"/>
              <a:buAutoNum type="arabicPeriod"/>
            </a:pPr>
            <a:r>
              <a:rPr lang="en-US" dirty="0"/>
              <a:t>Plagiarism</a:t>
            </a:r>
          </a:p>
          <a:p>
            <a:pPr marL="1143000" lvl="1" indent="-685800" algn="just" eaLnBrk="1" hangingPunct="1">
              <a:buFont typeface="+mj-lt"/>
              <a:buAutoNum type="arabicPeriod"/>
            </a:pPr>
            <a:r>
              <a:rPr lang="en-US" dirty="0"/>
              <a:t>Reverse engineering</a:t>
            </a:r>
          </a:p>
          <a:p>
            <a:pPr marL="1143000" lvl="1" indent="-685800" algn="just" eaLnBrk="1" hangingPunct="1">
              <a:buFont typeface="+mj-lt"/>
              <a:buAutoNum type="arabicPeriod"/>
            </a:pPr>
            <a:r>
              <a:rPr lang="en-US" dirty="0"/>
              <a:t>Open source code</a:t>
            </a:r>
          </a:p>
          <a:p>
            <a:pPr marL="1143000" lvl="1" indent="-685800" algn="just" eaLnBrk="1" hangingPunct="1">
              <a:buFont typeface="+mj-lt"/>
              <a:buAutoNum type="arabicPeriod"/>
            </a:pPr>
            <a:r>
              <a:rPr lang="en-US" dirty="0"/>
              <a:t>Competitive intelligence</a:t>
            </a:r>
          </a:p>
          <a:p>
            <a:pPr marL="1143000" lvl="1" indent="-685800" algn="just" eaLnBrk="1" hangingPunct="1">
              <a:buFont typeface="+mj-lt"/>
              <a:buAutoNum type="arabicPeriod"/>
            </a:pPr>
            <a:r>
              <a:rPr lang="en-US" dirty="0"/>
              <a:t>Trademark infringement</a:t>
            </a:r>
          </a:p>
          <a:p>
            <a:pPr eaLnBrk="1" hangingPunct="1"/>
            <a:endParaRPr lang="en-US" dirty="0"/>
          </a:p>
        </p:txBody>
      </p:sp>
      <p:sp>
        <p:nvSpPr>
          <p:cNvPr id="5" name="Slide Number Placeholder 4"/>
          <p:cNvSpPr>
            <a:spLocks noGrp="1"/>
          </p:cNvSpPr>
          <p:nvPr>
            <p:ph type="sldNum" sz="quarter" idx="12"/>
          </p:nvPr>
        </p:nvSpPr>
        <p:spPr/>
        <p:txBody>
          <a:bodyPr/>
          <a:lstStyle/>
          <a:p>
            <a:pPr>
              <a:defRPr/>
            </a:pPr>
            <a:fld id="{BF26D471-37B7-4B0E-915F-3F64497782FD}" type="slidenum">
              <a:rPr lang="en-US"/>
              <a:pPr>
                <a:defRPr/>
              </a:pPr>
              <a:t>20</a:t>
            </a:fld>
            <a:endParaRPr lang="en-US" dirty="0"/>
          </a:p>
        </p:txBody>
      </p:sp>
    </p:spTree>
    <p:extLst>
      <p:ext uri="{BB962C8B-B14F-4D97-AF65-F5344CB8AC3E}">
        <p14:creationId xmlns:p14="http://schemas.microsoft.com/office/powerpoint/2010/main" val="60164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eaLnBrk="1" hangingPunct="1"/>
            <a:r>
              <a:rPr lang="en-US" b="1" dirty="0"/>
              <a:t>Plagiarism</a:t>
            </a:r>
          </a:p>
        </p:txBody>
      </p:sp>
      <p:sp>
        <p:nvSpPr>
          <p:cNvPr id="44035" name="Rectangle 3"/>
          <p:cNvSpPr>
            <a:spLocks noGrp="1" noChangeArrowheads="1"/>
          </p:cNvSpPr>
          <p:nvPr>
            <p:ph idx="1"/>
          </p:nvPr>
        </p:nvSpPr>
        <p:spPr/>
        <p:txBody>
          <a:bodyPr/>
          <a:lstStyle/>
          <a:p>
            <a:pPr eaLnBrk="1" hangingPunct="1"/>
            <a:r>
              <a:rPr lang="en-US"/>
              <a:t>Stealing someone’s ideas or words and passing them off as one’s own</a:t>
            </a:r>
          </a:p>
          <a:p>
            <a:pPr eaLnBrk="1" hangingPunct="1"/>
            <a:r>
              <a:rPr lang="en-US"/>
              <a:t>Many students: </a:t>
            </a:r>
          </a:p>
          <a:p>
            <a:pPr lvl="1" eaLnBrk="1" hangingPunct="1"/>
            <a:r>
              <a:rPr lang="en-US"/>
              <a:t>Do not understand what constitutes plagiarism </a:t>
            </a:r>
          </a:p>
          <a:p>
            <a:pPr lvl="1" eaLnBrk="1" hangingPunct="1"/>
            <a:r>
              <a:rPr lang="en-US"/>
              <a:t>Believe that all electronic content is in the public domain</a:t>
            </a:r>
          </a:p>
          <a:p>
            <a:pPr eaLnBrk="1" hangingPunct="1"/>
            <a:r>
              <a:rPr lang="en-US"/>
              <a:t>Plagiarism is also common outside academia</a:t>
            </a:r>
          </a:p>
          <a:p>
            <a:pPr eaLnBrk="1" hangingPunct="1"/>
            <a:r>
              <a:rPr lang="en-US"/>
              <a:t>Plagiarism detection systems</a:t>
            </a:r>
          </a:p>
          <a:p>
            <a:pPr lvl="1" eaLnBrk="1" hangingPunct="1"/>
            <a:r>
              <a:rPr lang="en-US"/>
              <a:t>Check submitted material against databases of electronic content</a:t>
            </a:r>
          </a:p>
          <a:p>
            <a:pPr lvl="1" eaLnBrk="1" hangingPunct="1"/>
            <a:endParaRPr lang="en-US"/>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986A4360-148D-4838-9163-9F3DF35B9FB5}" type="slidenum">
              <a:rPr lang="en-US"/>
              <a:pPr>
                <a:defRPr/>
              </a:pPr>
              <a:t>21</a:t>
            </a:fld>
            <a:endParaRPr lang="en-US" dirty="0"/>
          </a:p>
        </p:txBody>
      </p:sp>
    </p:spTree>
    <p:extLst>
      <p:ext uri="{BB962C8B-B14F-4D97-AF65-F5344CB8AC3E}">
        <p14:creationId xmlns:p14="http://schemas.microsoft.com/office/powerpoint/2010/main" val="164683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algn="ctr" eaLnBrk="1" hangingPunct="1"/>
            <a:r>
              <a:rPr lang="en-US" b="1" dirty="0"/>
              <a:t>Plagiarism</a:t>
            </a:r>
          </a:p>
        </p:txBody>
      </p:sp>
      <p:sp>
        <p:nvSpPr>
          <p:cNvPr id="5" name="Slide Number Placeholder 4"/>
          <p:cNvSpPr>
            <a:spLocks noGrp="1"/>
          </p:cNvSpPr>
          <p:nvPr>
            <p:ph type="sldNum" sz="quarter" idx="12"/>
          </p:nvPr>
        </p:nvSpPr>
        <p:spPr/>
        <p:txBody>
          <a:bodyPr/>
          <a:lstStyle/>
          <a:p>
            <a:pPr>
              <a:defRPr/>
            </a:pPr>
            <a:fld id="{DF672E43-0FBF-46B8-83C8-3CE936FB4747}" type="slidenum">
              <a:rPr lang="en-US"/>
              <a:pPr>
                <a:defRPr/>
              </a:pPr>
              <a:t>22</a:t>
            </a:fld>
            <a:endParaRPr lang="en-US" sz="2000" dirty="0"/>
          </a:p>
        </p:txBody>
      </p:sp>
      <p:pic>
        <p:nvPicPr>
          <p:cNvPr id="45061" name="Picture 6"/>
          <p:cNvPicPr>
            <a:picLocks noChangeAspect="1" noChangeArrowheads="1"/>
          </p:cNvPicPr>
          <p:nvPr/>
        </p:nvPicPr>
        <p:blipFill>
          <a:blip r:embed="rId3" cstate="print"/>
          <a:srcRect/>
          <a:stretch>
            <a:fillRect/>
          </a:stretch>
        </p:blipFill>
        <p:spPr bwMode="auto">
          <a:xfrm>
            <a:off x="1676400" y="2057400"/>
            <a:ext cx="9105900" cy="4419600"/>
          </a:xfrm>
          <a:prstGeom prst="rect">
            <a:avLst/>
          </a:prstGeom>
          <a:noFill/>
          <a:ln w="9525">
            <a:noFill/>
            <a:miter lim="800000"/>
            <a:headEnd/>
            <a:tailEnd/>
          </a:ln>
        </p:spPr>
      </p:pic>
    </p:spTree>
    <p:extLst>
      <p:ext uri="{BB962C8B-B14F-4D97-AF65-F5344CB8AC3E}">
        <p14:creationId xmlns:p14="http://schemas.microsoft.com/office/powerpoint/2010/main" val="3660683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pPr algn="ctr" eaLnBrk="1" hangingPunct="1"/>
            <a:r>
              <a:rPr lang="en-US" b="1" dirty="0"/>
              <a:t>Plagiarism</a:t>
            </a:r>
          </a:p>
        </p:txBody>
      </p:sp>
      <p:sp>
        <p:nvSpPr>
          <p:cNvPr id="46083" name="Rectangle 1027"/>
          <p:cNvSpPr>
            <a:spLocks noGrp="1" noChangeArrowheads="1"/>
          </p:cNvSpPr>
          <p:nvPr>
            <p:ph idx="1"/>
          </p:nvPr>
        </p:nvSpPr>
        <p:spPr/>
        <p:txBody>
          <a:bodyPr/>
          <a:lstStyle/>
          <a:p>
            <a:pPr eaLnBrk="1" hangingPunct="1"/>
            <a:r>
              <a:rPr lang="en-US" dirty="0"/>
              <a:t>Steps to combat student plagiarism</a:t>
            </a:r>
          </a:p>
          <a:p>
            <a:pPr marL="968375" lvl="1" eaLnBrk="1" hangingPunct="1">
              <a:buFont typeface="Wingdings" panose="05000000000000000000" pitchFamily="2" charset="2"/>
              <a:buChar char="ü"/>
            </a:pPr>
            <a:r>
              <a:rPr lang="en-US" dirty="0"/>
              <a:t>Help students understand what constitutes plagiarism and why they need to cite sources</a:t>
            </a:r>
          </a:p>
          <a:p>
            <a:pPr marL="968375" lvl="1" eaLnBrk="1" hangingPunct="1">
              <a:buFont typeface="Wingdings" panose="05000000000000000000" pitchFamily="2" charset="2"/>
              <a:buChar char="ü"/>
            </a:pPr>
            <a:r>
              <a:rPr lang="en-US" dirty="0"/>
              <a:t>Show students how to document Web pages</a:t>
            </a:r>
          </a:p>
          <a:p>
            <a:pPr marL="968375" lvl="1" eaLnBrk="1" hangingPunct="1">
              <a:buFont typeface="Wingdings" panose="05000000000000000000" pitchFamily="2" charset="2"/>
              <a:buChar char="ü"/>
            </a:pPr>
            <a:r>
              <a:rPr lang="en-US" dirty="0"/>
              <a:t>Schedule major writing assignments in portions due over the course of the term</a:t>
            </a:r>
          </a:p>
          <a:p>
            <a:pPr marL="968375" lvl="1" eaLnBrk="1" hangingPunct="1">
              <a:buFont typeface="Wingdings" panose="05000000000000000000" pitchFamily="2" charset="2"/>
              <a:buChar char="ü"/>
            </a:pPr>
            <a:r>
              <a:rPr lang="en-US" dirty="0"/>
              <a:t>Tell students that instructors are aware of Internet paper mills and plagiarism detection services</a:t>
            </a:r>
          </a:p>
          <a:p>
            <a:pPr marL="968375" lvl="1" eaLnBrk="1" hangingPunct="1">
              <a:buFont typeface="Wingdings" panose="05000000000000000000" pitchFamily="2" charset="2"/>
              <a:buChar char="ü"/>
            </a:pPr>
            <a:r>
              <a:rPr lang="en-US" dirty="0"/>
              <a:t>Incorporate detection into an anti-plagiarism program</a:t>
            </a:r>
          </a:p>
        </p:txBody>
      </p:sp>
      <p:sp>
        <p:nvSpPr>
          <p:cNvPr id="5" name="Slide Number Placeholder 4"/>
          <p:cNvSpPr>
            <a:spLocks noGrp="1"/>
          </p:cNvSpPr>
          <p:nvPr>
            <p:ph type="sldNum" sz="quarter" idx="12"/>
          </p:nvPr>
        </p:nvSpPr>
        <p:spPr/>
        <p:txBody>
          <a:bodyPr/>
          <a:lstStyle/>
          <a:p>
            <a:pPr>
              <a:defRPr/>
            </a:pPr>
            <a:fld id="{9BAB162F-D94C-4DD0-B2DC-1D7C88858F23}" type="slidenum">
              <a:rPr lang="en-US"/>
              <a:pPr>
                <a:defRPr/>
              </a:pPr>
              <a:t>23</a:t>
            </a:fld>
            <a:endParaRPr lang="en-US" dirty="0"/>
          </a:p>
        </p:txBody>
      </p:sp>
    </p:spTree>
    <p:extLst>
      <p:ext uri="{BB962C8B-B14F-4D97-AF65-F5344CB8AC3E}">
        <p14:creationId xmlns:p14="http://schemas.microsoft.com/office/powerpoint/2010/main" val="303582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eaLnBrk="1" hangingPunct="1"/>
            <a:r>
              <a:rPr lang="en-US" b="1" dirty="0"/>
              <a:t>Reverse Engineering</a:t>
            </a:r>
          </a:p>
        </p:txBody>
      </p:sp>
      <p:sp>
        <p:nvSpPr>
          <p:cNvPr id="47107" name="Rectangle 3"/>
          <p:cNvSpPr>
            <a:spLocks noGrp="1" noChangeArrowheads="1"/>
          </p:cNvSpPr>
          <p:nvPr>
            <p:ph idx="1"/>
          </p:nvPr>
        </p:nvSpPr>
        <p:spPr/>
        <p:txBody>
          <a:bodyPr>
            <a:normAutofit fontScale="85000" lnSpcReduction="20000"/>
          </a:bodyPr>
          <a:lstStyle/>
          <a:p>
            <a:pPr eaLnBrk="1" hangingPunct="1"/>
            <a:r>
              <a:rPr lang="en-US" dirty="0"/>
              <a:t>Process of taking something apart in order to: </a:t>
            </a:r>
          </a:p>
          <a:p>
            <a:pPr lvl="1" eaLnBrk="1" hangingPunct="1"/>
            <a:r>
              <a:rPr lang="en-US" dirty="0"/>
              <a:t>Understand it</a:t>
            </a:r>
          </a:p>
          <a:p>
            <a:pPr lvl="1" eaLnBrk="1" hangingPunct="1"/>
            <a:r>
              <a:rPr lang="en-US" dirty="0"/>
              <a:t>Build a copy of it</a:t>
            </a:r>
          </a:p>
          <a:p>
            <a:pPr lvl="1" eaLnBrk="1" hangingPunct="1"/>
            <a:r>
              <a:rPr lang="en-US" dirty="0"/>
              <a:t>Improve it</a:t>
            </a:r>
          </a:p>
          <a:p>
            <a:pPr eaLnBrk="1" hangingPunct="1"/>
            <a:r>
              <a:rPr lang="en-US" dirty="0"/>
              <a:t>Applied to computer:</a:t>
            </a:r>
          </a:p>
          <a:p>
            <a:pPr lvl="1" eaLnBrk="1" hangingPunct="1"/>
            <a:r>
              <a:rPr lang="en-US" dirty="0"/>
              <a:t>Hardware</a:t>
            </a:r>
          </a:p>
          <a:p>
            <a:pPr lvl="1" eaLnBrk="1" hangingPunct="1"/>
            <a:r>
              <a:rPr lang="en-US" dirty="0"/>
              <a:t>Software</a:t>
            </a:r>
          </a:p>
          <a:p>
            <a:pPr eaLnBrk="1" hangingPunct="1"/>
            <a:r>
              <a:rPr lang="en-US" dirty="0"/>
              <a:t>Convert a program code to a higher-level design</a:t>
            </a:r>
          </a:p>
          <a:p>
            <a:pPr eaLnBrk="1" hangingPunct="1"/>
            <a:r>
              <a:rPr lang="en-US" dirty="0"/>
              <a:t>Convert an application that ran on one vendor’s database to run on another’s</a:t>
            </a:r>
          </a:p>
          <a:p>
            <a:r>
              <a:rPr lang="en-US" dirty="0"/>
              <a:t>Code-generation tools can be used to take the design and produce code (forward engineer)</a:t>
            </a:r>
          </a:p>
          <a:p>
            <a:r>
              <a:rPr lang="en-US" dirty="0"/>
              <a:t>Process by which a human-made object/scientific research is deconstructed to reveal its designs, architecture, or to extract knowledge from the object</a:t>
            </a:r>
          </a:p>
        </p:txBody>
      </p:sp>
      <p:sp>
        <p:nvSpPr>
          <p:cNvPr id="5" name="Slide Number Placeholder 4"/>
          <p:cNvSpPr>
            <a:spLocks noGrp="1"/>
          </p:cNvSpPr>
          <p:nvPr>
            <p:ph type="sldNum" sz="quarter" idx="12"/>
          </p:nvPr>
        </p:nvSpPr>
        <p:spPr/>
        <p:txBody>
          <a:bodyPr/>
          <a:lstStyle/>
          <a:p>
            <a:pPr>
              <a:defRPr/>
            </a:pPr>
            <a:fld id="{C507FB2C-8EAE-48FC-BE16-E411E67EA6D5}" type="slidenum">
              <a:rPr lang="en-US"/>
              <a:pPr>
                <a:defRPr/>
              </a:pPr>
              <a:t>24</a:t>
            </a:fld>
            <a:endParaRPr lang="en-US" dirty="0"/>
          </a:p>
        </p:txBody>
      </p:sp>
    </p:spTree>
    <p:extLst>
      <p:ext uri="{BB962C8B-B14F-4D97-AF65-F5344CB8AC3E}">
        <p14:creationId xmlns:p14="http://schemas.microsoft.com/office/powerpoint/2010/main" val="272453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algn="ctr" eaLnBrk="1" hangingPunct="1"/>
            <a:r>
              <a:rPr lang="en-US" b="1" dirty="0"/>
              <a:t>Reverse Engineering</a:t>
            </a:r>
          </a:p>
        </p:txBody>
      </p:sp>
      <p:sp>
        <p:nvSpPr>
          <p:cNvPr id="48131" name="Rectangle 1027"/>
          <p:cNvSpPr>
            <a:spLocks noGrp="1" noChangeArrowheads="1"/>
          </p:cNvSpPr>
          <p:nvPr>
            <p:ph idx="1"/>
          </p:nvPr>
        </p:nvSpPr>
        <p:spPr/>
        <p:txBody>
          <a:bodyPr>
            <a:normAutofit fontScale="92500" lnSpcReduction="10000"/>
          </a:bodyPr>
          <a:lstStyle/>
          <a:p>
            <a:pPr eaLnBrk="1" hangingPunct="1"/>
            <a:r>
              <a:rPr lang="en-US" dirty="0"/>
              <a:t>Compiler</a:t>
            </a:r>
          </a:p>
          <a:p>
            <a:pPr lvl="1" eaLnBrk="1" hangingPunct="1"/>
            <a:r>
              <a:rPr lang="en-US" dirty="0"/>
              <a:t>Language translator </a:t>
            </a:r>
          </a:p>
          <a:p>
            <a:pPr lvl="1" eaLnBrk="1" hangingPunct="1"/>
            <a:r>
              <a:rPr lang="en-US" dirty="0"/>
              <a:t>Converts computer program statements expressed in a source language to machine language</a:t>
            </a:r>
          </a:p>
          <a:p>
            <a:pPr eaLnBrk="1" hangingPunct="1"/>
            <a:r>
              <a:rPr lang="en-US" dirty="0"/>
              <a:t>Software manufacturer</a:t>
            </a:r>
          </a:p>
          <a:p>
            <a:pPr lvl="1" eaLnBrk="1" hangingPunct="1"/>
            <a:r>
              <a:rPr lang="en-US" dirty="0"/>
              <a:t>Provides software in machine language form</a:t>
            </a:r>
          </a:p>
          <a:p>
            <a:pPr eaLnBrk="1" hangingPunct="1"/>
            <a:r>
              <a:rPr lang="en-US" dirty="0" err="1"/>
              <a:t>Decompiler</a:t>
            </a:r>
            <a:endParaRPr lang="en-US" dirty="0"/>
          </a:p>
          <a:p>
            <a:pPr lvl="1" eaLnBrk="1" hangingPunct="1"/>
            <a:r>
              <a:rPr lang="en-US" dirty="0"/>
              <a:t>Reads machine language </a:t>
            </a:r>
          </a:p>
          <a:p>
            <a:pPr lvl="1"/>
            <a:r>
              <a:rPr lang="en-US" sz="2600" dirty="0"/>
              <a:t>Produces source code</a:t>
            </a:r>
          </a:p>
          <a:p>
            <a:r>
              <a:rPr lang="en-US" dirty="0"/>
              <a:t>REC is a </a:t>
            </a:r>
            <a:r>
              <a:rPr lang="en-US" dirty="0" err="1"/>
              <a:t>decompiler</a:t>
            </a:r>
            <a:r>
              <a:rPr lang="en-US" dirty="0"/>
              <a:t> that reads an executable machine-language file and produces a C-like representation of the code used to build the program.</a:t>
            </a:r>
          </a:p>
        </p:txBody>
      </p:sp>
      <p:sp>
        <p:nvSpPr>
          <p:cNvPr id="5" name="Slide Number Placeholder 4"/>
          <p:cNvSpPr>
            <a:spLocks noGrp="1"/>
          </p:cNvSpPr>
          <p:nvPr>
            <p:ph type="sldNum" sz="quarter" idx="12"/>
          </p:nvPr>
        </p:nvSpPr>
        <p:spPr/>
        <p:txBody>
          <a:bodyPr/>
          <a:lstStyle/>
          <a:p>
            <a:pPr>
              <a:defRPr/>
            </a:pPr>
            <a:fld id="{1206FD24-3407-4B17-A690-C4F445A5E443}" type="slidenum">
              <a:rPr lang="en-US"/>
              <a:pPr>
                <a:defRPr/>
              </a:pPr>
              <a:t>25</a:t>
            </a:fld>
            <a:endParaRPr lang="en-US" dirty="0"/>
          </a:p>
        </p:txBody>
      </p:sp>
    </p:spTree>
    <p:extLst>
      <p:ext uri="{BB962C8B-B14F-4D97-AF65-F5344CB8AC3E}">
        <p14:creationId xmlns:p14="http://schemas.microsoft.com/office/powerpoint/2010/main" val="219467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eaLnBrk="1" hangingPunct="1"/>
            <a:r>
              <a:rPr lang="en-US" b="1" dirty="0"/>
              <a:t>Reverse Engineering</a:t>
            </a:r>
          </a:p>
        </p:txBody>
      </p:sp>
      <p:sp>
        <p:nvSpPr>
          <p:cNvPr id="49155" name="Rectangle 3"/>
          <p:cNvSpPr>
            <a:spLocks noGrp="1" noChangeArrowheads="1"/>
          </p:cNvSpPr>
          <p:nvPr>
            <p:ph idx="1"/>
          </p:nvPr>
        </p:nvSpPr>
        <p:spPr/>
        <p:txBody>
          <a:bodyPr/>
          <a:lstStyle/>
          <a:p>
            <a:pPr eaLnBrk="1" hangingPunct="1"/>
            <a:r>
              <a:rPr lang="en-US" dirty="0"/>
              <a:t>Courts have ruled in favor of reverse engineering: </a:t>
            </a:r>
          </a:p>
          <a:p>
            <a:pPr lvl="1" eaLnBrk="1" hangingPunct="1"/>
            <a:r>
              <a:rPr lang="en-US" dirty="0"/>
              <a:t>To enable interoperability</a:t>
            </a:r>
          </a:p>
          <a:p>
            <a:pPr eaLnBrk="1" hangingPunct="1"/>
            <a:r>
              <a:rPr lang="en-US" dirty="0"/>
              <a:t>Software license agreements forbid reverse engineering</a:t>
            </a:r>
          </a:p>
          <a:p>
            <a:pPr eaLnBrk="1" hangingPunct="1"/>
            <a:r>
              <a:rPr lang="en-US" dirty="0"/>
              <a:t>Ethics of using reverse engineering are debated</a:t>
            </a:r>
          </a:p>
          <a:p>
            <a:pPr lvl="1" eaLnBrk="1" hangingPunct="1"/>
            <a:r>
              <a:rPr lang="en-US" dirty="0"/>
              <a:t>Fair use of it provides useful function/interoperability</a:t>
            </a:r>
          </a:p>
          <a:p>
            <a:pPr lvl="1" eaLnBrk="1" hangingPunct="1"/>
            <a:r>
              <a:rPr lang="en-US" dirty="0"/>
              <a:t>Can uncover designs that someone else has developed at great cost and taken care to protect</a:t>
            </a:r>
          </a:p>
        </p:txBody>
      </p:sp>
      <p:sp>
        <p:nvSpPr>
          <p:cNvPr id="5" name="Slide Number Placeholder 4"/>
          <p:cNvSpPr>
            <a:spLocks noGrp="1"/>
          </p:cNvSpPr>
          <p:nvPr>
            <p:ph type="sldNum" sz="quarter" idx="12"/>
          </p:nvPr>
        </p:nvSpPr>
        <p:spPr/>
        <p:txBody>
          <a:bodyPr/>
          <a:lstStyle/>
          <a:p>
            <a:pPr>
              <a:defRPr/>
            </a:pPr>
            <a:fld id="{C29320E8-7888-4C9F-A64B-C183302F11E6}" type="slidenum">
              <a:rPr lang="en-US"/>
              <a:pPr>
                <a:defRPr/>
              </a:pPr>
              <a:t>26</a:t>
            </a:fld>
            <a:endParaRPr lang="en-US" dirty="0"/>
          </a:p>
        </p:txBody>
      </p:sp>
    </p:spTree>
    <p:extLst>
      <p:ext uri="{BB962C8B-B14F-4D97-AF65-F5344CB8AC3E}">
        <p14:creationId xmlns:p14="http://schemas.microsoft.com/office/powerpoint/2010/main" val="3786802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eaLnBrk="1" hangingPunct="1"/>
            <a:r>
              <a:rPr lang="en-US" b="1" dirty="0"/>
              <a:t>Open Source Code</a:t>
            </a:r>
          </a:p>
        </p:txBody>
      </p:sp>
      <p:sp>
        <p:nvSpPr>
          <p:cNvPr id="50179" name="Rectangle 3"/>
          <p:cNvSpPr>
            <a:spLocks noGrp="1" noChangeArrowheads="1"/>
          </p:cNvSpPr>
          <p:nvPr>
            <p:ph idx="1"/>
          </p:nvPr>
        </p:nvSpPr>
        <p:spPr/>
        <p:txBody>
          <a:bodyPr>
            <a:normAutofit/>
          </a:bodyPr>
          <a:lstStyle/>
          <a:p>
            <a:pPr eaLnBrk="1" hangingPunct="1"/>
            <a:r>
              <a:rPr lang="en-US" dirty="0"/>
              <a:t>Program source code made available for use or modification: </a:t>
            </a:r>
          </a:p>
          <a:p>
            <a:pPr lvl="1" eaLnBrk="1" hangingPunct="1"/>
            <a:r>
              <a:rPr lang="en-US" dirty="0"/>
              <a:t>As users or other developers see fit</a:t>
            </a:r>
          </a:p>
          <a:p>
            <a:pPr eaLnBrk="1" hangingPunct="1"/>
            <a:r>
              <a:rPr lang="en-US" dirty="0"/>
              <a:t>Basic premise</a:t>
            </a:r>
          </a:p>
          <a:p>
            <a:pPr lvl="1" eaLnBrk="1" hangingPunct="1">
              <a:buFont typeface="Wingdings" panose="05000000000000000000" pitchFamily="2" charset="2"/>
              <a:buChar char="ü"/>
            </a:pPr>
            <a:r>
              <a:rPr lang="en-US" dirty="0"/>
              <a:t>Many programmers can help software improve</a:t>
            </a:r>
          </a:p>
          <a:p>
            <a:pPr lvl="1" eaLnBrk="1" hangingPunct="1">
              <a:buFont typeface="Wingdings" panose="05000000000000000000" pitchFamily="2" charset="2"/>
              <a:buChar char="ü"/>
            </a:pPr>
            <a:r>
              <a:rPr lang="en-US" dirty="0"/>
              <a:t>Can be adapted to meet new needs</a:t>
            </a:r>
          </a:p>
          <a:p>
            <a:pPr lvl="1" eaLnBrk="1" hangingPunct="1">
              <a:buFont typeface="Wingdings" panose="05000000000000000000" pitchFamily="2" charset="2"/>
              <a:buChar char="ü"/>
            </a:pPr>
            <a:r>
              <a:rPr lang="en-US" dirty="0"/>
              <a:t>Bugs rapidly identified and fixed</a:t>
            </a:r>
          </a:p>
          <a:p>
            <a:pPr lvl="1" eaLnBrk="1" hangingPunct="1">
              <a:buFont typeface="Wingdings" panose="05000000000000000000" pitchFamily="2" charset="2"/>
              <a:buChar char="ü"/>
            </a:pPr>
            <a:r>
              <a:rPr lang="en-US" dirty="0"/>
              <a:t>High reliability</a:t>
            </a:r>
          </a:p>
        </p:txBody>
      </p:sp>
      <p:sp>
        <p:nvSpPr>
          <p:cNvPr id="5" name="Slide Number Placeholder 4"/>
          <p:cNvSpPr>
            <a:spLocks noGrp="1"/>
          </p:cNvSpPr>
          <p:nvPr>
            <p:ph type="sldNum" sz="quarter" idx="12"/>
          </p:nvPr>
        </p:nvSpPr>
        <p:spPr/>
        <p:txBody>
          <a:bodyPr/>
          <a:lstStyle/>
          <a:p>
            <a:pPr>
              <a:defRPr/>
            </a:pPr>
            <a:fld id="{75FECF48-68CB-4B17-95EE-B222FF3A6229}" type="slidenum">
              <a:rPr lang="en-US"/>
              <a:pPr>
                <a:defRPr/>
              </a:pPr>
              <a:t>27</a:t>
            </a:fld>
            <a:endParaRPr lang="en-US" dirty="0"/>
          </a:p>
        </p:txBody>
      </p:sp>
    </p:spTree>
    <p:extLst>
      <p:ext uri="{BB962C8B-B14F-4D97-AF65-F5344CB8AC3E}">
        <p14:creationId xmlns:p14="http://schemas.microsoft.com/office/powerpoint/2010/main" val="1052483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r>
              <a:rPr lang="en-US" b="1" dirty="0"/>
              <a:t>Competitive Intelligence</a:t>
            </a:r>
          </a:p>
        </p:txBody>
      </p:sp>
      <p:sp>
        <p:nvSpPr>
          <p:cNvPr id="51203" name="Rectangle 3"/>
          <p:cNvSpPr>
            <a:spLocks noGrp="1" noChangeArrowheads="1"/>
          </p:cNvSpPr>
          <p:nvPr>
            <p:ph idx="1"/>
          </p:nvPr>
        </p:nvSpPr>
        <p:spPr/>
        <p:txBody>
          <a:bodyPr/>
          <a:lstStyle/>
          <a:p>
            <a:pPr algn="just" eaLnBrk="1" hangingPunct="1"/>
            <a:r>
              <a:rPr lang="en-US" dirty="0"/>
              <a:t>Gathering of legally obtainable information</a:t>
            </a:r>
          </a:p>
          <a:p>
            <a:pPr lvl="1" algn="just" eaLnBrk="1" hangingPunct="1"/>
            <a:r>
              <a:rPr lang="en-US" dirty="0"/>
              <a:t>To help a company gain an advantage over rivals</a:t>
            </a:r>
          </a:p>
          <a:p>
            <a:pPr algn="just" eaLnBrk="1" hangingPunct="1"/>
            <a:r>
              <a:rPr lang="en-US" dirty="0"/>
              <a:t>Often integrated into a company’s strategic plans and decision making</a:t>
            </a:r>
          </a:p>
          <a:p>
            <a:pPr algn="just" eaLnBrk="1" hangingPunct="1"/>
            <a:r>
              <a:rPr lang="en-US" dirty="0"/>
              <a:t>Not the same as </a:t>
            </a:r>
            <a:r>
              <a:rPr lang="en-US" b="1" i="1" dirty="0"/>
              <a:t>industrial espionage</a:t>
            </a:r>
            <a:r>
              <a:rPr lang="en-US" dirty="0"/>
              <a:t>, which uses illegal means to obtain business information not available to the general public</a:t>
            </a:r>
          </a:p>
          <a:p>
            <a:pPr algn="just" eaLnBrk="1" hangingPunct="1"/>
            <a:r>
              <a:rPr lang="en-US" dirty="0"/>
              <a:t>Without proper management safeguards, it can cross over to industrial espionage</a:t>
            </a:r>
          </a:p>
          <a:p>
            <a:pPr lvl="1" eaLnBrk="1" hangingPunct="1"/>
            <a:endParaRPr lang="en-US" dirty="0"/>
          </a:p>
        </p:txBody>
      </p:sp>
      <p:sp>
        <p:nvSpPr>
          <p:cNvPr id="5" name="Slide Number Placeholder 4"/>
          <p:cNvSpPr>
            <a:spLocks noGrp="1"/>
          </p:cNvSpPr>
          <p:nvPr>
            <p:ph type="sldNum" sz="quarter" idx="12"/>
          </p:nvPr>
        </p:nvSpPr>
        <p:spPr/>
        <p:txBody>
          <a:bodyPr/>
          <a:lstStyle/>
          <a:p>
            <a:pPr>
              <a:defRPr/>
            </a:pPr>
            <a:fld id="{FBEC347F-A037-40F8-BA5F-FD2525210302}" type="slidenum">
              <a:rPr lang="en-US"/>
              <a:pPr>
                <a:defRPr/>
              </a:pPr>
              <a:t>28</a:t>
            </a:fld>
            <a:endParaRPr lang="en-US" dirty="0"/>
          </a:p>
        </p:txBody>
      </p:sp>
    </p:spTree>
    <p:extLst>
      <p:ext uri="{BB962C8B-B14F-4D97-AF65-F5344CB8AC3E}">
        <p14:creationId xmlns:p14="http://schemas.microsoft.com/office/powerpoint/2010/main" val="1729378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r>
              <a:rPr lang="en-US"/>
              <a:t>Competitive Intelligence (cont’d.)</a:t>
            </a:r>
          </a:p>
        </p:txBody>
      </p:sp>
      <p:sp>
        <p:nvSpPr>
          <p:cNvPr id="5" name="Slide Number Placeholder 4"/>
          <p:cNvSpPr>
            <a:spLocks noGrp="1"/>
          </p:cNvSpPr>
          <p:nvPr>
            <p:ph type="sldNum" sz="quarter" idx="12"/>
          </p:nvPr>
        </p:nvSpPr>
        <p:spPr/>
        <p:txBody>
          <a:bodyPr/>
          <a:lstStyle/>
          <a:p>
            <a:pPr>
              <a:defRPr/>
            </a:pPr>
            <a:fld id="{FB534A71-FEEF-42C1-B752-7CF4A9FEFD31}" type="slidenum">
              <a:rPr lang="en-US"/>
              <a:pPr>
                <a:defRPr/>
              </a:pPr>
              <a:t>29</a:t>
            </a:fld>
            <a:endParaRPr lang="en-US" dirty="0"/>
          </a:p>
        </p:txBody>
      </p:sp>
      <p:pic>
        <p:nvPicPr>
          <p:cNvPr id="52229" name="Picture 6"/>
          <p:cNvPicPr>
            <a:picLocks noChangeAspect="1" noChangeArrowheads="1"/>
          </p:cNvPicPr>
          <p:nvPr/>
        </p:nvPicPr>
        <p:blipFill>
          <a:blip r:embed="rId3" cstate="print"/>
          <a:srcRect/>
          <a:stretch>
            <a:fillRect/>
          </a:stretch>
        </p:blipFill>
        <p:spPr bwMode="auto">
          <a:xfrm>
            <a:off x="1752600" y="1659685"/>
            <a:ext cx="8686800" cy="4581525"/>
          </a:xfrm>
          <a:prstGeom prst="rect">
            <a:avLst/>
          </a:prstGeom>
          <a:noFill/>
          <a:ln w="9525">
            <a:noFill/>
            <a:miter lim="800000"/>
            <a:headEnd/>
            <a:tailEnd/>
          </a:ln>
        </p:spPr>
      </p:pic>
    </p:spTree>
    <p:extLst>
      <p:ext uri="{BB962C8B-B14F-4D97-AF65-F5344CB8AC3E}">
        <p14:creationId xmlns:p14="http://schemas.microsoft.com/office/powerpoint/2010/main" val="235062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p:txBody>
          <a:bodyPr/>
          <a:lstStyle/>
          <a:p>
            <a:pPr eaLnBrk="1" hangingPunct="1">
              <a:defRPr/>
            </a:pPr>
            <a:r>
              <a:rPr lang="en-US"/>
              <a:t>What We Will Cover</a:t>
            </a:r>
          </a:p>
        </p:txBody>
      </p:sp>
      <p:sp>
        <p:nvSpPr>
          <p:cNvPr id="5123" name="Rectangle 9"/>
          <p:cNvSpPr>
            <a:spLocks noGrp="1" noChangeArrowheads="1"/>
          </p:cNvSpPr>
          <p:nvPr>
            <p:ph idx="1"/>
          </p:nvPr>
        </p:nvSpPr>
        <p:spPr/>
        <p:txBody>
          <a:bodyPr>
            <a:normAutofit/>
          </a:bodyPr>
          <a:lstStyle/>
          <a:p>
            <a:pPr eaLnBrk="1" hangingPunct="1">
              <a:lnSpc>
                <a:spcPct val="90000"/>
              </a:lnSpc>
              <a:buFont typeface="Wingdings" panose="05000000000000000000" pitchFamily="2" charset="2"/>
              <a:buChar char="Ø"/>
            </a:pPr>
            <a:r>
              <a:rPr lang="en-US" altLang="en-US" sz="2400" dirty="0"/>
              <a:t> What is Patents  </a:t>
            </a:r>
          </a:p>
          <a:p>
            <a:pPr>
              <a:buFont typeface="Wingdings" panose="05000000000000000000" pitchFamily="2" charset="2"/>
              <a:buChar char="Ø"/>
            </a:pPr>
            <a:r>
              <a:rPr lang="en-US" altLang="en-US" sz="2400" dirty="0"/>
              <a:t>Understanding Trade Secrets </a:t>
            </a:r>
          </a:p>
          <a:p>
            <a:pPr>
              <a:buFont typeface="Wingdings" panose="05000000000000000000" pitchFamily="2" charset="2"/>
              <a:buChar char="Ø"/>
            </a:pPr>
            <a:r>
              <a:rPr lang="en-US" altLang="en-US" sz="2400" dirty="0"/>
              <a:t>Key Intellectual Property Issues</a:t>
            </a:r>
          </a:p>
        </p:txBody>
      </p:sp>
      <p:sp>
        <p:nvSpPr>
          <p:cNvPr id="2" name="Date Placeholder 1"/>
          <p:cNvSpPr>
            <a:spLocks noGrp="1"/>
          </p:cNvSpPr>
          <p:nvPr>
            <p:ph type="dt" sz="half" idx="10"/>
          </p:nvPr>
        </p:nvSpPr>
        <p:spPr/>
        <p:txBody>
          <a:bodyPr/>
          <a:lstStyle/>
          <a:p>
            <a:pPr>
              <a:defRPr/>
            </a:pPr>
            <a:fld id="{53541728-7B91-44A9-8760-C3F224C43064}" type="datetime1">
              <a:rPr lang="en-US" smtClean="0"/>
              <a:pPr>
                <a:defRPr/>
              </a:pPr>
              <a:t>11/27/2020</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pPr eaLnBrk="1" hangingPunct="1"/>
            <a:r>
              <a:rPr lang="en-US"/>
              <a:t>Competitive Intelligence (cont’d.)</a:t>
            </a:r>
          </a:p>
        </p:txBody>
      </p:sp>
      <p:sp>
        <p:nvSpPr>
          <p:cNvPr id="5" name="Slide Number Placeholder 4"/>
          <p:cNvSpPr>
            <a:spLocks noGrp="1"/>
          </p:cNvSpPr>
          <p:nvPr>
            <p:ph type="sldNum" sz="quarter" idx="12"/>
          </p:nvPr>
        </p:nvSpPr>
        <p:spPr/>
        <p:txBody>
          <a:bodyPr/>
          <a:lstStyle/>
          <a:p>
            <a:pPr>
              <a:defRPr/>
            </a:pPr>
            <a:fld id="{2E2CC908-9C38-45E0-B997-61C7BE66717F}" type="slidenum">
              <a:rPr lang="en-US"/>
              <a:pPr>
                <a:defRPr/>
              </a:pPr>
              <a:t>30</a:t>
            </a:fld>
            <a:endParaRPr lang="en-US" dirty="0"/>
          </a:p>
        </p:txBody>
      </p:sp>
      <p:pic>
        <p:nvPicPr>
          <p:cNvPr id="53253" name="Picture 6"/>
          <p:cNvPicPr>
            <a:picLocks noChangeAspect="1" noChangeArrowheads="1"/>
          </p:cNvPicPr>
          <p:nvPr/>
        </p:nvPicPr>
        <p:blipFill>
          <a:blip r:embed="rId3" cstate="print"/>
          <a:srcRect/>
          <a:stretch>
            <a:fillRect/>
          </a:stretch>
        </p:blipFill>
        <p:spPr bwMode="auto">
          <a:xfrm>
            <a:off x="1752601" y="2286001"/>
            <a:ext cx="8639175" cy="3552825"/>
          </a:xfrm>
          <a:prstGeom prst="rect">
            <a:avLst/>
          </a:prstGeom>
          <a:noFill/>
          <a:ln w="9525">
            <a:noFill/>
            <a:miter lim="800000"/>
            <a:headEnd/>
            <a:tailEnd/>
          </a:ln>
        </p:spPr>
      </p:pic>
    </p:spTree>
    <p:extLst>
      <p:ext uri="{BB962C8B-B14F-4D97-AF65-F5344CB8AC3E}">
        <p14:creationId xmlns:p14="http://schemas.microsoft.com/office/powerpoint/2010/main" val="2771298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ctr"/>
            <a:r>
              <a:rPr lang="en-US" b="1" dirty="0"/>
              <a:t>Trademark Infringement</a:t>
            </a:r>
          </a:p>
        </p:txBody>
      </p:sp>
      <p:sp>
        <p:nvSpPr>
          <p:cNvPr id="54275" name="Content Placeholder 2"/>
          <p:cNvSpPr>
            <a:spLocks noGrp="1"/>
          </p:cNvSpPr>
          <p:nvPr>
            <p:ph idx="1"/>
          </p:nvPr>
        </p:nvSpPr>
        <p:spPr/>
        <p:txBody>
          <a:bodyPr/>
          <a:lstStyle/>
          <a:p>
            <a:pPr algn="just"/>
            <a:r>
              <a:rPr lang="en-US" dirty="0"/>
              <a:t>Trademark is logo, package design, phrase, sound, or word that enables consumer to differentiate one company’s product from another’s</a:t>
            </a:r>
          </a:p>
          <a:p>
            <a:pPr algn="just"/>
            <a:r>
              <a:rPr lang="en-US" dirty="0"/>
              <a:t>Trademark owner can prevent others from using the same mark or a confusingly similar mark on a product’s label</a:t>
            </a:r>
          </a:p>
          <a:p>
            <a:pPr algn="just"/>
            <a:r>
              <a:rPr lang="en-US" dirty="0"/>
              <a:t>Organizations frequently sue one another over the use of a trademark in a Web site or domain name</a:t>
            </a:r>
          </a:p>
          <a:p>
            <a:pPr algn="just"/>
            <a:r>
              <a:rPr lang="en-US" dirty="0"/>
              <a:t>Nominative fair use is defense often employed by defendant in trademark infringement case</a:t>
            </a:r>
          </a:p>
        </p:txBody>
      </p:sp>
      <p:sp>
        <p:nvSpPr>
          <p:cNvPr id="5" name="Slide Number Placeholder 4"/>
          <p:cNvSpPr>
            <a:spLocks noGrp="1"/>
          </p:cNvSpPr>
          <p:nvPr>
            <p:ph type="sldNum" sz="quarter" idx="12"/>
          </p:nvPr>
        </p:nvSpPr>
        <p:spPr/>
        <p:txBody>
          <a:bodyPr/>
          <a:lstStyle/>
          <a:p>
            <a:pPr>
              <a:defRPr/>
            </a:pPr>
            <a:fld id="{4313833B-95B3-415C-805D-23603F1FD8D1}" type="slidenum">
              <a:rPr lang="en-US" smtClean="0"/>
              <a:pPr>
                <a:defRPr/>
              </a:pPr>
              <a:t>31</a:t>
            </a:fld>
            <a:endParaRPr lang="en-US" sz="2000" dirty="0"/>
          </a:p>
        </p:txBody>
      </p:sp>
    </p:spTree>
    <p:extLst>
      <p:ext uri="{BB962C8B-B14F-4D97-AF65-F5344CB8AC3E}">
        <p14:creationId xmlns:p14="http://schemas.microsoft.com/office/powerpoint/2010/main" val="324696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b="1" dirty="0"/>
              <a:t>Patents</a:t>
            </a:r>
          </a:p>
        </p:txBody>
      </p:sp>
      <p:sp>
        <p:nvSpPr>
          <p:cNvPr id="29699" name="Rectangle 3"/>
          <p:cNvSpPr>
            <a:spLocks noGrp="1" noChangeArrowheads="1"/>
          </p:cNvSpPr>
          <p:nvPr>
            <p:ph idx="1"/>
          </p:nvPr>
        </p:nvSpPr>
        <p:spPr/>
        <p:txBody>
          <a:bodyPr>
            <a:normAutofit/>
          </a:bodyPr>
          <a:lstStyle/>
          <a:p>
            <a:pPr algn="just" eaLnBrk="1" hangingPunct="1"/>
            <a:r>
              <a:rPr lang="en-US" dirty="0"/>
              <a:t>Grant of property right to inventors</a:t>
            </a:r>
          </a:p>
          <a:p>
            <a:pPr algn="just" eaLnBrk="1" hangingPunct="1"/>
            <a:r>
              <a:rPr lang="en-US" dirty="0"/>
              <a:t>Issued by the U.S. Patent and Trademark Office (USPTO)</a:t>
            </a:r>
          </a:p>
          <a:p>
            <a:pPr algn="just" eaLnBrk="1" hangingPunct="1"/>
            <a:r>
              <a:rPr lang="en-US" dirty="0"/>
              <a:t>Permits an owner to exclude the public from making, using, or selling the protected invention</a:t>
            </a:r>
          </a:p>
          <a:p>
            <a:pPr algn="just" eaLnBrk="1" hangingPunct="1"/>
            <a:r>
              <a:rPr lang="en-US" dirty="0"/>
              <a:t>Allows legal action against violators</a:t>
            </a:r>
          </a:p>
          <a:p>
            <a:pPr algn="just" eaLnBrk="1" hangingPunct="1"/>
            <a:r>
              <a:rPr lang="en-US" dirty="0"/>
              <a:t>Prevents independent creation as well as copying</a:t>
            </a:r>
          </a:p>
          <a:p>
            <a:pPr algn="just" eaLnBrk="1" hangingPunct="1"/>
            <a:r>
              <a:rPr lang="en-US" dirty="0"/>
              <a:t>Extends only to the United States and its territories and possessions</a:t>
            </a:r>
          </a:p>
          <a:p>
            <a:pPr eaLnBrk="1" hangingPunct="1"/>
            <a:endParaRPr lang="en-US" dirty="0"/>
          </a:p>
        </p:txBody>
      </p:sp>
      <p:sp>
        <p:nvSpPr>
          <p:cNvPr id="5" name="Slide Number Placeholder 4"/>
          <p:cNvSpPr>
            <a:spLocks noGrp="1"/>
          </p:cNvSpPr>
          <p:nvPr>
            <p:ph type="sldNum" sz="quarter" idx="12"/>
          </p:nvPr>
        </p:nvSpPr>
        <p:spPr/>
        <p:txBody>
          <a:bodyPr/>
          <a:lstStyle/>
          <a:p>
            <a:pPr>
              <a:defRPr/>
            </a:pPr>
            <a:fld id="{1C3C0F55-F4FA-4C03-9FB5-573907167D10}" type="slidenum">
              <a:rPr lang="en-US" b="1"/>
              <a:pPr>
                <a:defRPr/>
              </a:pPr>
              <a:t>4</a:t>
            </a:fld>
            <a:endParaRPr lang="en-US" b="1" dirty="0"/>
          </a:p>
        </p:txBody>
      </p:sp>
    </p:spTree>
    <p:extLst>
      <p:ext uri="{BB962C8B-B14F-4D97-AF65-F5344CB8AC3E}">
        <p14:creationId xmlns:p14="http://schemas.microsoft.com/office/powerpoint/2010/main" val="329841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b="1" dirty="0"/>
              <a:t>Patents</a:t>
            </a:r>
          </a:p>
        </p:txBody>
      </p:sp>
      <p:sp>
        <p:nvSpPr>
          <p:cNvPr id="29699" name="Rectangle 3"/>
          <p:cNvSpPr>
            <a:spLocks noGrp="1" noChangeArrowheads="1"/>
          </p:cNvSpPr>
          <p:nvPr>
            <p:ph idx="1"/>
          </p:nvPr>
        </p:nvSpPr>
        <p:spPr/>
        <p:txBody>
          <a:bodyPr>
            <a:normAutofit/>
          </a:bodyPr>
          <a:lstStyle/>
          <a:p>
            <a:pPr algn="just"/>
            <a:r>
              <a:rPr lang="en-US" dirty="0"/>
              <a:t>Unlike a copyright, a patent prevents independent creation as well as copying. </a:t>
            </a:r>
          </a:p>
          <a:p>
            <a:pPr algn="just"/>
            <a:r>
              <a:rPr lang="en-US" dirty="0"/>
              <a:t>Even if someone else invents the same item independently and with no prior knowledge of the patent holder’s invention, the second inventor is excluded from using the patented device without permission of the original patent holder.</a:t>
            </a:r>
          </a:p>
          <a:p>
            <a:pPr algn="just"/>
            <a:r>
              <a:rPr lang="en-US" dirty="0"/>
              <a:t>The USPTO </a:t>
            </a:r>
            <a:r>
              <a:rPr lang="en-US" b="1" dirty="0"/>
              <a:t>issued</a:t>
            </a:r>
            <a:r>
              <a:rPr lang="en-US" dirty="0"/>
              <a:t> 308,853 Utility </a:t>
            </a:r>
            <a:r>
              <a:rPr lang="en-US" b="1" dirty="0"/>
              <a:t>Grant patents</a:t>
            </a:r>
            <a:r>
              <a:rPr lang="en-US" dirty="0"/>
              <a:t> in </a:t>
            </a:r>
            <a:r>
              <a:rPr lang="en-US" b="1" dirty="0"/>
              <a:t>2018</a:t>
            </a:r>
          </a:p>
          <a:p>
            <a:pPr algn="just"/>
            <a:endParaRPr lang="en-US" dirty="0"/>
          </a:p>
        </p:txBody>
      </p:sp>
      <p:sp>
        <p:nvSpPr>
          <p:cNvPr id="5" name="Slide Number Placeholder 4"/>
          <p:cNvSpPr>
            <a:spLocks noGrp="1"/>
          </p:cNvSpPr>
          <p:nvPr>
            <p:ph type="sldNum" sz="quarter" idx="12"/>
          </p:nvPr>
        </p:nvSpPr>
        <p:spPr/>
        <p:txBody>
          <a:bodyPr/>
          <a:lstStyle/>
          <a:p>
            <a:pPr>
              <a:defRPr/>
            </a:pPr>
            <a:fld id="{1C3C0F55-F4FA-4C03-9FB5-573907167D10}" type="slidenum">
              <a:rPr lang="en-US" b="1"/>
              <a:pPr>
                <a:defRPr/>
              </a:pPr>
              <a:t>5</a:t>
            </a:fld>
            <a:endParaRPr lang="en-US" b="1" dirty="0"/>
          </a:p>
        </p:txBody>
      </p:sp>
    </p:spTree>
    <p:extLst>
      <p:ext uri="{BB962C8B-B14F-4D97-AF65-F5344CB8AC3E}">
        <p14:creationId xmlns:p14="http://schemas.microsoft.com/office/powerpoint/2010/main" val="239440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r>
              <a:rPr lang="en-US" b="1" dirty="0"/>
              <a:t>Patents</a:t>
            </a:r>
          </a:p>
        </p:txBody>
      </p:sp>
      <p:sp>
        <p:nvSpPr>
          <p:cNvPr id="30723" name="Rectangle 3"/>
          <p:cNvSpPr>
            <a:spLocks noGrp="1" noChangeArrowheads="1"/>
          </p:cNvSpPr>
          <p:nvPr>
            <p:ph idx="1"/>
          </p:nvPr>
        </p:nvSpPr>
        <p:spPr/>
        <p:txBody>
          <a:bodyPr/>
          <a:lstStyle/>
          <a:p>
            <a:pPr algn="just"/>
            <a:r>
              <a:rPr lang="en-US" dirty="0"/>
              <a:t>Applicant must file with the (</a:t>
            </a:r>
            <a:r>
              <a:rPr lang="en-US" altLang="en-US" b="1" dirty="0">
                <a:latin typeface="Arial" panose="020B0604020202020204" pitchFamily="34" charset="0"/>
                <a:hlinkClick r:id="rId3"/>
              </a:rPr>
              <a:t>United States Patent and Trademark Office) </a:t>
            </a:r>
            <a:r>
              <a:rPr lang="en-US" dirty="0"/>
              <a:t>USPTO (www.uspto.gov)</a:t>
            </a:r>
          </a:p>
          <a:p>
            <a:pPr lvl="1" algn="just" eaLnBrk="1" hangingPunct="1"/>
            <a:r>
              <a:rPr lang="en-US" dirty="0"/>
              <a:t>USPTO searches prior art</a:t>
            </a:r>
          </a:p>
          <a:p>
            <a:pPr lvl="1" algn="just" eaLnBrk="1" hangingPunct="1"/>
            <a:r>
              <a:rPr lang="en-US" dirty="0"/>
              <a:t>Takes an average of </a:t>
            </a:r>
            <a:r>
              <a:rPr lang="en-US" b="1" i="1" dirty="0"/>
              <a:t>25 </a:t>
            </a:r>
            <a:r>
              <a:rPr lang="en-US" dirty="0"/>
              <a:t>months from filing an application until application is issued as a patent or abandoned</a:t>
            </a:r>
          </a:p>
          <a:p>
            <a:pPr algn="just" eaLnBrk="1" hangingPunct="1"/>
            <a:r>
              <a:rPr lang="en-US" b="1" dirty="0"/>
              <a:t>Prior art</a:t>
            </a:r>
          </a:p>
          <a:p>
            <a:pPr lvl="1" algn="just" eaLnBrk="1" hangingPunct="1"/>
            <a:r>
              <a:rPr lang="en-US" dirty="0"/>
              <a:t>Existing body of knowledge </a:t>
            </a:r>
          </a:p>
          <a:p>
            <a:pPr lvl="1" algn="just" eaLnBrk="1" hangingPunct="1"/>
            <a:r>
              <a:rPr lang="en-US" dirty="0"/>
              <a:t>Available to a person of ordinary skill in the art</a:t>
            </a:r>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0BF35013-3B24-4455-A4F7-4B20E95B8B0C}" type="slidenum">
              <a:rPr lang="en-US"/>
              <a:pPr>
                <a:defRPr/>
              </a:pPr>
              <a:t>6</a:t>
            </a:fld>
            <a:endParaRPr lang="en-US" dirty="0"/>
          </a:p>
        </p:txBody>
      </p:sp>
    </p:spTree>
    <p:extLst>
      <p:ext uri="{BB962C8B-B14F-4D97-AF65-F5344CB8AC3E}">
        <p14:creationId xmlns:p14="http://schemas.microsoft.com/office/powerpoint/2010/main" val="280183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eaLnBrk="1" hangingPunct="1"/>
            <a:r>
              <a:rPr lang="en-US" b="1" dirty="0"/>
              <a:t>Patents</a:t>
            </a:r>
          </a:p>
        </p:txBody>
      </p:sp>
      <p:sp>
        <p:nvSpPr>
          <p:cNvPr id="31747" name="Rectangle 3"/>
          <p:cNvSpPr>
            <a:spLocks noGrp="1" noChangeArrowheads="1"/>
          </p:cNvSpPr>
          <p:nvPr>
            <p:ph idx="1"/>
          </p:nvPr>
        </p:nvSpPr>
        <p:spPr>
          <a:xfrm>
            <a:off x="838200" y="1425388"/>
            <a:ext cx="10515600" cy="4751575"/>
          </a:xfrm>
        </p:spPr>
        <p:txBody>
          <a:bodyPr>
            <a:normAutofit lnSpcReduction="10000"/>
          </a:bodyPr>
          <a:lstStyle/>
          <a:p>
            <a:pPr algn="just" eaLnBrk="1" hangingPunct="1"/>
            <a:r>
              <a:rPr lang="en-US" dirty="0"/>
              <a:t>An invention must pass four tests</a:t>
            </a:r>
          </a:p>
          <a:p>
            <a:pPr lvl="1" algn="just" eaLnBrk="1" hangingPunct="1"/>
            <a:r>
              <a:rPr lang="en-US" dirty="0"/>
              <a:t>Must be in one of the five statutory classes of items</a:t>
            </a:r>
          </a:p>
          <a:p>
            <a:pPr algn="just"/>
            <a:r>
              <a:rPr lang="en-US" i="1" dirty="0"/>
              <a:t>1) processes, (2) machines, (3) manufactures (such as objects made by humans or machines), (4) compositions of matter (such as chemical compounds), and (5) new uses in any of the previous four classes</a:t>
            </a:r>
          </a:p>
          <a:p>
            <a:pPr lvl="1" algn="just" eaLnBrk="1" hangingPunct="1"/>
            <a:r>
              <a:rPr lang="en-US" dirty="0"/>
              <a:t>Must be useful</a:t>
            </a:r>
          </a:p>
          <a:p>
            <a:pPr lvl="1" algn="just" eaLnBrk="1" hangingPunct="1"/>
            <a:r>
              <a:rPr lang="en-US" dirty="0"/>
              <a:t>Must be novel</a:t>
            </a:r>
          </a:p>
          <a:p>
            <a:pPr lvl="1" algn="just" eaLnBrk="1" hangingPunct="1"/>
            <a:r>
              <a:rPr lang="en-US" dirty="0"/>
              <a:t>Must not be obvious to a person having ordinary skill in the same field</a:t>
            </a:r>
          </a:p>
          <a:p>
            <a:pPr algn="just" eaLnBrk="1" hangingPunct="1"/>
            <a:r>
              <a:rPr lang="en-US" dirty="0"/>
              <a:t>Items cannot be patented if they are:</a:t>
            </a:r>
          </a:p>
          <a:p>
            <a:pPr lvl="1" algn="just" eaLnBrk="1" hangingPunct="1"/>
            <a:r>
              <a:rPr lang="en-US" dirty="0"/>
              <a:t>Abstract ideas</a:t>
            </a:r>
          </a:p>
          <a:p>
            <a:pPr lvl="1" algn="just" eaLnBrk="1" hangingPunct="1"/>
            <a:r>
              <a:rPr lang="en-US" dirty="0"/>
              <a:t>Laws of nature</a:t>
            </a:r>
          </a:p>
          <a:p>
            <a:pPr lvl="1" algn="just" eaLnBrk="1" hangingPunct="1"/>
            <a:r>
              <a:rPr lang="en-US" dirty="0"/>
              <a:t>Natural phenomena</a:t>
            </a:r>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9271AF9F-BAD0-43BF-80CD-619155EE53AD}" type="slidenum">
              <a:rPr lang="en-US"/>
              <a:pPr>
                <a:defRPr/>
              </a:pPr>
              <a:t>7</a:t>
            </a:fld>
            <a:endParaRPr lang="en-US" dirty="0"/>
          </a:p>
        </p:txBody>
      </p:sp>
    </p:spTree>
    <p:extLst>
      <p:ext uri="{BB962C8B-B14F-4D97-AF65-F5344CB8AC3E}">
        <p14:creationId xmlns:p14="http://schemas.microsoft.com/office/powerpoint/2010/main" val="89110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3718" y="381000"/>
            <a:ext cx="9377082" cy="1143000"/>
          </a:xfrm>
        </p:spPr>
        <p:txBody>
          <a:bodyPr/>
          <a:lstStyle/>
          <a:p>
            <a:pPr algn="ctr" eaLnBrk="1" hangingPunct="1"/>
            <a:r>
              <a:rPr lang="en-US" b="1" dirty="0"/>
              <a:t>Patents</a:t>
            </a:r>
          </a:p>
        </p:txBody>
      </p:sp>
      <p:sp>
        <p:nvSpPr>
          <p:cNvPr id="32771" name="Rectangle 3"/>
          <p:cNvSpPr>
            <a:spLocks noGrp="1" noChangeArrowheads="1"/>
          </p:cNvSpPr>
          <p:nvPr>
            <p:ph idx="1"/>
          </p:nvPr>
        </p:nvSpPr>
        <p:spPr>
          <a:xfrm>
            <a:off x="416859" y="1600200"/>
            <a:ext cx="9793941" cy="4724400"/>
          </a:xfrm>
        </p:spPr>
        <p:txBody>
          <a:bodyPr>
            <a:normAutofit lnSpcReduction="10000"/>
          </a:bodyPr>
          <a:lstStyle/>
          <a:p>
            <a:pPr algn="just" eaLnBrk="1" hangingPunct="1"/>
            <a:r>
              <a:rPr lang="en-US" b="1" dirty="0"/>
              <a:t>Patent infringement</a:t>
            </a:r>
          </a:p>
          <a:p>
            <a:pPr lvl="1" algn="just" eaLnBrk="1" hangingPunct="1"/>
            <a:r>
              <a:rPr lang="en-US" dirty="0"/>
              <a:t>Making unauthorized use of another’s patent</a:t>
            </a:r>
          </a:p>
          <a:p>
            <a:pPr lvl="1" algn="just" eaLnBrk="1" hangingPunct="1"/>
            <a:r>
              <a:rPr lang="en-US" dirty="0"/>
              <a:t>No specified limit to the monetary penalty</a:t>
            </a:r>
          </a:p>
          <a:p>
            <a:pPr lvl="1" algn="just" eaLnBrk="1" hangingPunct="1"/>
            <a:r>
              <a:rPr lang="en-US" dirty="0"/>
              <a:t>the violation of the rights secured by the owner of a patent, occurs when someone makes unauthorized use of another’s patent.</a:t>
            </a:r>
          </a:p>
          <a:p>
            <a:pPr algn="just" eaLnBrk="1" hangingPunct="1"/>
            <a:r>
              <a:rPr lang="en-US" dirty="0"/>
              <a:t>Software patent</a:t>
            </a:r>
          </a:p>
          <a:p>
            <a:pPr lvl="1" algn="just" eaLnBrk="1" hangingPunct="1"/>
            <a:r>
              <a:rPr lang="en-US" dirty="0"/>
              <a:t>Protects feature, function, or process embodied in instructions executed on a computer</a:t>
            </a:r>
          </a:p>
          <a:p>
            <a:pPr algn="just" eaLnBrk="1" hangingPunct="1"/>
            <a:r>
              <a:rPr lang="en-US" dirty="0"/>
              <a:t>20,000 software-related patents per year have been issued since the early 1980s</a:t>
            </a:r>
          </a:p>
          <a:p>
            <a:pPr algn="just" eaLnBrk="1" hangingPunct="1"/>
            <a:r>
              <a:rPr lang="en-US" dirty="0"/>
              <a:t>Some experts think the number of software patents being granted inhibits new software development</a:t>
            </a:r>
          </a:p>
          <a:p>
            <a:pPr lvl="1" eaLnBrk="1" hangingPunct="1"/>
            <a:endParaRPr lang="en-US" b="1" dirty="0"/>
          </a:p>
        </p:txBody>
      </p:sp>
      <p:sp>
        <p:nvSpPr>
          <p:cNvPr id="5" name="Slide Number Placeholder 4"/>
          <p:cNvSpPr>
            <a:spLocks noGrp="1"/>
          </p:cNvSpPr>
          <p:nvPr>
            <p:ph type="sldNum" sz="quarter" idx="12"/>
          </p:nvPr>
        </p:nvSpPr>
        <p:spPr/>
        <p:txBody>
          <a:bodyPr/>
          <a:lstStyle/>
          <a:p>
            <a:pPr>
              <a:defRPr/>
            </a:pPr>
            <a:fld id="{F32A99FF-8C96-4CB4-8C65-13446FC255A6}" type="slidenum">
              <a:rPr lang="en-US"/>
              <a:pPr>
                <a:defRPr/>
              </a:pPr>
              <a:t>8</a:t>
            </a:fld>
            <a:endParaRPr lang="en-US" dirty="0"/>
          </a:p>
        </p:txBody>
      </p:sp>
    </p:spTree>
    <p:extLst>
      <p:ext uri="{BB962C8B-B14F-4D97-AF65-F5344CB8AC3E}">
        <p14:creationId xmlns:p14="http://schemas.microsoft.com/office/powerpoint/2010/main" val="94852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eaLnBrk="1" hangingPunct="1"/>
            <a:r>
              <a:rPr lang="en-US" b="1" dirty="0"/>
              <a:t>Patents</a:t>
            </a:r>
          </a:p>
        </p:txBody>
      </p:sp>
      <p:sp>
        <p:nvSpPr>
          <p:cNvPr id="33795" name="Rectangle 3"/>
          <p:cNvSpPr>
            <a:spLocks noGrp="1" noChangeArrowheads="1"/>
          </p:cNvSpPr>
          <p:nvPr>
            <p:ph idx="1"/>
          </p:nvPr>
        </p:nvSpPr>
        <p:spPr/>
        <p:txBody>
          <a:bodyPr/>
          <a:lstStyle/>
          <a:p>
            <a:pPr eaLnBrk="1" hangingPunct="1"/>
            <a:r>
              <a:rPr lang="en-US" dirty="0"/>
              <a:t>Before obtaining a software patent, do a patent search</a:t>
            </a:r>
          </a:p>
          <a:p>
            <a:pPr eaLnBrk="1" hangingPunct="1"/>
            <a:r>
              <a:rPr lang="en-US" dirty="0"/>
              <a:t>Software Patent Institute is building a database of information </a:t>
            </a:r>
          </a:p>
          <a:p>
            <a:pPr eaLnBrk="1" hangingPunct="1"/>
            <a:r>
              <a:rPr lang="en-US" b="1" dirty="0"/>
              <a:t>Software cross-licensing agreements</a:t>
            </a:r>
          </a:p>
          <a:p>
            <a:pPr lvl="1" eaLnBrk="1" hangingPunct="1"/>
            <a:r>
              <a:rPr lang="en-US" dirty="0"/>
              <a:t>Large software companies agree not to sue each other over patent infringements</a:t>
            </a:r>
          </a:p>
          <a:p>
            <a:pPr lvl="1" eaLnBrk="1" hangingPunct="1"/>
            <a:r>
              <a:rPr lang="en-US" dirty="0"/>
              <a:t>Small businesses have no choice but to license patents if they use them</a:t>
            </a:r>
          </a:p>
          <a:p>
            <a:pPr eaLnBrk="1" hangingPunct="1"/>
            <a:r>
              <a:rPr lang="en-US" dirty="0"/>
              <a:t>Average patent lawsuit costs $3 - $10 million </a:t>
            </a:r>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02E3536C-9CBB-44FC-9DD6-7D8FE71B6C78}" type="slidenum">
              <a:rPr lang="en-US"/>
              <a:pPr>
                <a:defRPr/>
              </a:pPr>
              <a:t>9</a:t>
            </a:fld>
            <a:endParaRPr lang="en-US" dirty="0"/>
          </a:p>
        </p:txBody>
      </p:sp>
    </p:spTree>
    <p:extLst>
      <p:ext uri="{BB962C8B-B14F-4D97-AF65-F5344CB8AC3E}">
        <p14:creationId xmlns:p14="http://schemas.microsoft.com/office/powerpoint/2010/main" val="1834476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1536</Words>
  <Application>Microsoft Office PowerPoint</Application>
  <PresentationFormat>Widescreen</PresentationFormat>
  <Paragraphs>247</Paragraphs>
  <Slides>31</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CS 110 - Professional Practices in IT   Instructor Name :  Dr Tariq Umer Email : tariqumer@cuilahore.edu.pk </vt:lpstr>
      <vt:lpstr>   INTELLECTUAL  PROPERTY  2</vt:lpstr>
      <vt:lpstr>What We Will Cover</vt:lpstr>
      <vt:lpstr>Patents</vt:lpstr>
      <vt:lpstr>Patents</vt:lpstr>
      <vt:lpstr>Patents</vt:lpstr>
      <vt:lpstr>Patents</vt:lpstr>
      <vt:lpstr>Patents</vt:lpstr>
      <vt:lpstr>Patents</vt:lpstr>
      <vt:lpstr>Patents</vt:lpstr>
      <vt:lpstr>Patents</vt:lpstr>
      <vt:lpstr>Patents </vt:lpstr>
      <vt:lpstr>Trade Secrets</vt:lpstr>
      <vt:lpstr>Trade Secrets</vt:lpstr>
      <vt:lpstr>Trade Secret Laws</vt:lpstr>
      <vt:lpstr>Employees and Trade Secrets</vt:lpstr>
      <vt:lpstr>Employees and Trade Secrets</vt:lpstr>
      <vt:lpstr>End of Lecture 9 a</vt:lpstr>
      <vt:lpstr>  Lecture -9b   Key Intellectual Property Issues</vt:lpstr>
      <vt:lpstr>Key Intellectual Property Issues</vt:lpstr>
      <vt:lpstr>Plagiarism</vt:lpstr>
      <vt:lpstr>Plagiarism</vt:lpstr>
      <vt:lpstr>Plagiarism</vt:lpstr>
      <vt:lpstr>Reverse Engineering</vt:lpstr>
      <vt:lpstr>Reverse Engineering</vt:lpstr>
      <vt:lpstr>Reverse Engineering</vt:lpstr>
      <vt:lpstr>Open Source Code</vt:lpstr>
      <vt:lpstr>Competitive Intelligence</vt:lpstr>
      <vt:lpstr>Competitive Intelligence (cont’d.)</vt:lpstr>
      <vt:lpstr>Competitive Intelligence (cont’d.)</vt:lpstr>
      <vt:lpstr>Trademark Infringement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 Professional Practices in IT  Instructor Name :  Dr Tariq Umer Email : tariqumer@cuilahore.edu.pk </dc:title>
  <dc:creator>Dr. Tariq Umer</dc:creator>
  <cp:lastModifiedBy>admin</cp:lastModifiedBy>
  <cp:revision>24</cp:revision>
  <dcterms:created xsi:type="dcterms:W3CDTF">2020-05-18T20:11:58Z</dcterms:created>
  <dcterms:modified xsi:type="dcterms:W3CDTF">2020-11-27T18:18:14Z</dcterms:modified>
</cp:coreProperties>
</file>