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5"/>
  </p:notesMasterIdLst>
  <p:sldIdLst>
    <p:sldId id="331" r:id="rId2"/>
    <p:sldId id="319" r:id="rId3"/>
    <p:sldId id="278" r:id="rId4"/>
    <p:sldId id="279" r:id="rId5"/>
    <p:sldId id="282" r:id="rId6"/>
    <p:sldId id="297" r:id="rId7"/>
    <p:sldId id="280" r:id="rId8"/>
    <p:sldId id="296" r:id="rId9"/>
    <p:sldId id="299" r:id="rId10"/>
    <p:sldId id="281" r:id="rId11"/>
    <p:sldId id="295" r:id="rId12"/>
    <p:sldId id="273" r:id="rId13"/>
    <p:sldId id="274" r:id="rId14"/>
    <p:sldId id="283" r:id="rId15"/>
    <p:sldId id="276" r:id="rId16"/>
    <p:sldId id="277" r:id="rId17"/>
    <p:sldId id="300" r:id="rId18"/>
    <p:sldId id="301" r:id="rId19"/>
    <p:sldId id="284" r:id="rId20"/>
    <p:sldId id="302" r:id="rId21"/>
    <p:sldId id="303" r:id="rId22"/>
    <p:sldId id="304" r:id="rId23"/>
    <p:sldId id="332"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7" d="100"/>
          <a:sy n="67" d="100"/>
        </p:scale>
        <p:origin x="80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481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81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481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A31637E-C995-4110-A920-2881CFC25EE4}" type="slidenum">
              <a:rPr lang="en-US" altLang="en-US"/>
              <a:pPr/>
              <a:t>‹#›</a:t>
            </a:fld>
            <a:endParaRPr lang="en-US" altLang="en-US"/>
          </a:p>
        </p:txBody>
      </p:sp>
    </p:spTree>
    <p:extLst>
      <p:ext uri="{BB962C8B-B14F-4D97-AF65-F5344CB8AC3E}">
        <p14:creationId xmlns:p14="http://schemas.microsoft.com/office/powerpoint/2010/main" val="14790487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31637E-C995-4110-A920-2881CFC25EE4}" type="slidenum">
              <a:rPr lang="en-US" altLang="en-US" smtClean="0"/>
              <a:pPr/>
              <a:t>1</a:t>
            </a:fld>
            <a:endParaRPr lang="en-US" altLang="en-US"/>
          </a:p>
        </p:txBody>
      </p:sp>
    </p:spTree>
    <p:extLst>
      <p:ext uri="{BB962C8B-B14F-4D97-AF65-F5344CB8AC3E}">
        <p14:creationId xmlns:p14="http://schemas.microsoft.com/office/powerpoint/2010/main" val="1805236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31637E-C995-4110-A920-2881CFC25EE4}" type="slidenum">
              <a:rPr lang="en-US" altLang="en-US" smtClean="0"/>
              <a:pPr/>
              <a:t>10</a:t>
            </a:fld>
            <a:endParaRPr lang="en-US" altLang="en-US"/>
          </a:p>
        </p:txBody>
      </p:sp>
    </p:spTree>
    <p:extLst>
      <p:ext uri="{BB962C8B-B14F-4D97-AF65-F5344CB8AC3E}">
        <p14:creationId xmlns:p14="http://schemas.microsoft.com/office/powerpoint/2010/main" val="2939045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31637E-C995-4110-A920-2881CFC25EE4}" type="slidenum">
              <a:rPr lang="en-US" altLang="en-US" smtClean="0"/>
              <a:pPr/>
              <a:t>11</a:t>
            </a:fld>
            <a:endParaRPr lang="en-US" altLang="en-US"/>
          </a:p>
        </p:txBody>
      </p:sp>
    </p:spTree>
    <p:extLst>
      <p:ext uri="{BB962C8B-B14F-4D97-AF65-F5344CB8AC3E}">
        <p14:creationId xmlns:p14="http://schemas.microsoft.com/office/powerpoint/2010/main" val="279173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31637E-C995-4110-A920-2881CFC25EE4}" type="slidenum">
              <a:rPr lang="en-US" altLang="en-US" smtClean="0"/>
              <a:pPr/>
              <a:t>12</a:t>
            </a:fld>
            <a:endParaRPr lang="en-US" altLang="en-US"/>
          </a:p>
        </p:txBody>
      </p:sp>
    </p:spTree>
    <p:extLst>
      <p:ext uri="{BB962C8B-B14F-4D97-AF65-F5344CB8AC3E}">
        <p14:creationId xmlns:p14="http://schemas.microsoft.com/office/powerpoint/2010/main" val="202597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31637E-C995-4110-A920-2881CFC25EE4}" type="slidenum">
              <a:rPr lang="en-US" altLang="en-US" smtClean="0"/>
              <a:pPr/>
              <a:t>13</a:t>
            </a:fld>
            <a:endParaRPr lang="en-US" altLang="en-US"/>
          </a:p>
        </p:txBody>
      </p:sp>
    </p:spTree>
    <p:extLst>
      <p:ext uri="{BB962C8B-B14F-4D97-AF65-F5344CB8AC3E}">
        <p14:creationId xmlns:p14="http://schemas.microsoft.com/office/powerpoint/2010/main" val="37883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31637E-C995-4110-A920-2881CFC25EE4}" type="slidenum">
              <a:rPr lang="en-US" altLang="en-US" smtClean="0"/>
              <a:pPr/>
              <a:t>14</a:t>
            </a:fld>
            <a:endParaRPr lang="en-US" altLang="en-US"/>
          </a:p>
        </p:txBody>
      </p:sp>
    </p:spTree>
    <p:extLst>
      <p:ext uri="{BB962C8B-B14F-4D97-AF65-F5344CB8AC3E}">
        <p14:creationId xmlns:p14="http://schemas.microsoft.com/office/powerpoint/2010/main" val="3717201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31637E-C995-4110-A920-2881CFC25EE4}" type="slidenum">
              <a:rPr lang="en-US" altLang="en-US" smtClean="0"/>
              <a:pPr/>
              <a:t>15</a:t>
            </a:fld>
            <a:endParaRPr lang="en-US" altLang="en-US"/>
          </a:p>
        </p:txBody>
      </p:sp>
    </p:spTree>
    <p:extLst>
      <p:ext uri="{BB962C8B-B14F-4D97-AF65-F5344CB8AC3E}">
        <p14:creationId xmlns:p14="http://schemas.microsoft.com/office/powerpoint/2010/main" val="1101608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31637E-C995-4110-A920-2881CFC25EE4}" type="slidenum">
              <a:rPr lang="en-US" altLang="en-US" smtClean="0"/>
              <a:pPr/>
              <a:t>16</a:t>
            </a:fld>
            <a:endParaRPr lang="en-US" altLang="en-US"/>
          </a:p>
        </p:txBody>
      </p:sp>
    </p:spTree>
    <p:extLst>
      <p:ext uri="{BB962C8B-B14F-4D97-AF65-F5344CB8AC3E}">
        <p14:creationId xmlns:p14="http://schemas.microsoft.com/office/powerpoint/2010/main" val="37827057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31637E-C995-4110-A920-2881CFC25EE4}" type="slidenum">
              <a:rPr lang="en-US" altLang="en-US" smtClean="0"/>
              <a:pPr/>
              <a:t>17</a:t>
            </a:fld>
            <a:endParaRPr lang="en-US" altLang="en-US"/>
          </a:p>
        </p:txBody>
      </p:sp>
    </p:spTree>
    <p:extLst>
      <p:ext uri="{BB962C8B-B14F-4D97-AF65-F5344CB8AC3E}">
        <p14:creationId xmlns:p14="http://schemas.microsoft.com/office/powerpoint/2010/main" val="1964367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FF5EC-1E14-46C3-AC10-EF1DE34C0ACD}" type="slidenum">
              <a:rPr lang="en-US" smtClean="0"/>
              <a:pPr/>
              <a:t>18</a:t>
            </a:fld>
            <a:endParaRPr lang="en-US"/>
          </a:p>
        </p:txBody>
      </p:sp>
    </p:spTree>
    <p:extLst>
      <p:ext uri="{BB962C8B-B14F-4D97-AF65-F5344CB8AC3E}">
        <p14:creationId xmlns:p14="http://schemas.microsoft.com/office/powerpoint/2010/main" val="3682228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31637E-C995-4110-A920-2881CFC25EE4}" type="slidenum">
              <a:rPr lang="en-US" altLang="en-US" smtClean="0"/>
              <a:pPr/>
              <a:t>19</a:t>
            </a:fld>
            <a:endParaRPr lang="en-US" altLang="en-US"/>
          </a:p>
        </p:txBody>
      </p:sp>
    </p:spTree>
    <p:extLst>
      <p:ext uri="{BB962C8B-B14F-4D97-AF65-F5344CB8AC3E}">
        <p14:creationId xmlns:p14="http://schemas.microsoft.com/office/powerpoint/2010/main" val="2995093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31637E-C995-4110-A920-2881CFC25EE4}" type="slidenum">
              <a:rPr lang="en-US" altLang="en-US" smtClean="0"/>
              <a:pPr/>
              <a:t>2</a:t>
            </a:fld>
            <a:endParaRPr lang="en-US" altLang="en-US"/>
          </a:p>
        </p:txBody>
      </p:sp>
    </p:spTree>
    <p:extLst>
      <p:ext uri="{BB962C8B-B14F-4D97-AF65-F5344CB8AC3E}">
        <p14:creationId xmlns:p14="http://schemas.microsoft.com/office/powerpoint/2010/main" val="3179412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31637E-C995-4110-A920-2881CFC25EE4}" type="slidenum">
              <a:rPr lang="en-US" altLang="en-US" smtClean="0"/>
              <a:pPr/>
              <a:t>20</a:t>
            </a:fld>
            <a:endParaRPr lang="en-US" altLang="en-US"/>
          </a:p>
        </p:txBody>
      </p:sp>
    </p:spTree>
    <p:extLst>
      <p:ext uri="{BB962C8B-B14F-4D97-AF65-F5344CB8AC3E}">
        <p14:creationId xmlns:p14="http://schemas.microsoft.com/office/powerpoint/2010/main" val="3725489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31637E-C995-4110-A920-2881CFC25EE4}" type="slidenum">
              <a:rPr lang="en-US" altLang="en-US" smtClean="0"/>
              <a:pPr/>
              <a:t>21</a:t>
            </a:fld>
            <a:endParaRPr lang="en-US" altLang="en-US"/>
          </a:p>
        </p:txBody>
      </p:sp>
    </p:spTree>
    <p:extLst>
      <p:ext uri="{BB962C8B-B14F-4D97-AF65-F5344CB8AC3E}">
        <p14:creationId xmlns:p14="http://schemas.microsoft.com/office/powerpoint/2010/main" val="63037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31637E-C995-4110-A920-2881CFC25EE4}" type="slidenum">
              <a:rPr lang="en-US" altLang="en-US" smtClean="0"/>
              <a:pPr/>
              <a:t>22</a:t>
            </a:fld>
            <a:endParaRPr lang="en-US" altLang="en-US"/>
          </a:p>
        </p:txBody>
      </p:sp>
    </p:spTree>
    <p:extLst>
      <p:ext uri="{BB962C8B-B14F-4D97-AF65-F5344CB8AC3E}">
        <p14:creationId xmlns:p14="http://schemas.microsoft.com/office/powerpoint/2010/main" val="598251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31637E-C995-4110-A920-2881CFC25EE4}" type="slidenum">
              <a:rPr lang="en-US" altLang="en-US" smtClean="0"/>
              <a:pPr/>
              <a:t>23</a:t>
            </a:fld>
            <a:endParaRPr lang="en-US" altLang="en-US"/>
          </a:p>
        </p:txBody>
      </p:sp>
    </p:spTree>
    <p:extLst>
      <p:ext uri="{BB962C8B-B14F-4D97-AF65-F5344CB8AC3E}">
        <p14:creationId xmlns:p14="http://schemas.microsoft.com/office/powerpoint/2010/main" val="862894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31637E-C995-4110-A920-2881CFC25EE4}" type="slidenum">
              <a:rPr lang="en-US" altLang="en-US" smtClean="0"/>
              <a:pPr/>
              <a:t>3</a:t>
            </a:fld>
            <a:endParaRPr lang="en-US" altLang="en-US"/>
          </a:p>
        </p:txBody>
      </p:sp>
    </p:spTree>
    <p:extLst>
      <p:ext uri="{BB962C8B-B14F-4D97-AF65-F5344CB8AC3E}">
        <p14:creationId xmlns:p14="http://schemas.microsoft.com/office/powerpoint/2010/main" val="404304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31637E-C995-4110-A920-2881CFC25EE4}" type="slidenum">
              <a:rPr lang="en-US" altLang="en-US" smtClean="0"/>
              <a:pPr/>
              <a:t>4</a:t>
            </a:fld>
            <a:endParaRPr lang="en-US" altLang="en-US"/>
          </a:p>
        </p:txBody>
      </p:sp>
    </p:spTree>
    <p:extLst>
      <p:ext uri="{BB962C8B-B14F-4D97-AF65-F5344CB8AC3E}">
        <p14:creationId xmlns:p14="http://schemas.microsoft.com/office/powerpoint/2010/main" val="454702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31637E-C995-4110-A920-2881CFC25EE4}" type="slidenum">
              <a:rPr lang="en-US" altLang="en-US" smtClean="0"/>
              <a:pPr/>
              <a:t>5</a:t>
            </a:fld>
            <a:endParaRPr lang="en-US" altLang="en-US"/>
          </a:p>
        </p:txBody>
      </p:sp>
    </p:spTree>
    <p:extLst>
      <p:ext uri="{BB962C8B-B14F-4D97-AF65-F5344CB8AC3E}">
        <p14:creationId xmlns:p14="http://schemas.microsoft.com/office/powerpoint/2010/main" val="2445475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31637E-C995-4110-A920-2881CFC25EE4}" type="slidenum">
              <a:rPr lang="en-US" altLang="en-US" smtClean="0"/>
              <a:pPr/>
              <a:t>6</a:t>
            </a:fld>
            <a:endParaRPr lang="en-US" altLang="en-US"/>
          </a:p>
        </p:txBody>
      </p:sp>
    </p:spTree>
    <p:extLst>
      <p:ext uri="{BB962C8B-B14F-4D97-AF65-F5344CB8AC3E}">
        <p14:creationId xmlns:p14="http://schemas.microsoft.com/office/powerpoint/2010/main" val="1770596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31637E-C995-4110-A920-2881CFC25EE4}" type="slidenum">
              <a:rPr lang="en-US" altLang="en-US" smtClean="0"/>
              <a:pPr/>
              <a:t>7</a:t>
            </a:fld>
            <a:endParaRPr lang="en-US" altLang="en-US"/>
          </a:p>
        </p:txBody>
      </p:sp>
    </p:spTree>
    <p:extLst>
      <p:ext uri="{BB962C8B-B14F-4D97-AF65-F5344CB8AC3E}">
        <p14:creationId xmlns:p14="http://schemas.microsoft.com/office/powerpoint/2010/main" val="168857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31637E-C995-4110-A920-2881CFC25EE4}" type="slidenum">
              <a:rPr lang="en-US" altLang="en-US" smtClean="0"/>
              <a:pPr/>
              <a:t>8</a:t>
            </a:fld>
            <a:endParaRPr lang="en-US" altLang="en-US"/>
          </a:p>
        </p:txBody>
      </p:sp>
    </p:spTree>
    <p:extLst>
      <p:ext uri="{BB962C8B-B14F-4D97-AF65-F5344CB8AC3E}">
        <p14:creationId xmlns:p14="http://schemas.microsoft.com/office/powerpoint/2010/main" val="4037017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A31637E-C995-4110-A920-2881CFC25EE4}" type="slidenum">
              <a:rPr lang="en-US" altLang="en-US" smtClean="0"/>
              <a:pPr/>
              <a:t>9</a:t>
            </a:fld>
            <a:endParaRPr lang="en-US" altLang="en-US"/>
          </a:p>
        </p:txBody>
      </p:sp>
    </p:spTree>
    <p:extLst>
      <p:ext uri="{BB962C8B-B14F-4D97-AF65-F5344CB8AC3E}">
        <p14:creationId xmlns:p14="http://schemas.microsoft.com/office/powerpoint/2010/main" val="455414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endParaRPr lang="en-US" altLang="en-US"/>
          </a:p>
        </p:txBody>
      </p:sp>
      <p:sp>
        <p:nvSpPr>
          <p:cNvPr id="5" name="Footer Placeholder 4"/>
          <p:cNvSpPr>
            <a:spLocks noGrp="1"/>
          </p:cNvSpPr>
          <p:nvPr>
            <p:ph type="ftr" sz="quarter" idx="11"/>
          </p:nvPr>
        </p:nvSpPr>
        <p:spPr/>
        <p:txBody>
          <a:bodyPr/>
          <a:lstStyle/>
          <a:p>
            <a:r>
              <a:rPr lang="en-US" altLang="en-US"/>
              <a:t>Slides prepared by Cyndi Chie and Sarah Frye</a:t>
            </a:r>
          </a:p>
        </p:txBody>
      </p:sp>
      <p:sp>
        <p:nvSpPr>
          <p:cNvPr id="6" name="Slide Number Placeholder 5"/>
          <p:cNvSpPr>
            <a:spLocks noGrp="1"/>
          </p:cNvSpPr>
          <p:nvPr>
            <p:ph type="sldNum" sz="quarter" idx="12"/>
          </p:nvPr>
        </p:nvSpPr>
        <p:spPr/>
        <p:txBody>
          <a:bodyPr/>
          <a:lstStyle/>
          <a:p>
            <a:fld id="{6C079D4B-9EA8-4845-9B84-D579B4969D4F}" type="slidenum">
              <a:rPr lang="en-US" altLang="en-US" smtClean="0"/>
              <a:pPr/>
              <a:t>‹#›</a:t>
            </a:fld>
            <a:endParaRPr lang="en-US"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350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F2E0771-5CE6-415F-90D3-518DF89FF619}" type="slidenum">
              <a:rPr lang="en-US" altLang="en-US" smtClean="0"/>
              <a:pPr/>
              <a:t>‹#›</a:t>
            </a:fld>
            <a:endParaRPr lang="en-US" altLang="en-US"/>
          </a:p>
        </p:txBody>
      </p:sp>
    </p:spTree>
    <p:extLst>
      <p:ext uri="{BB962C8B-B14F-4D97-AF65-F5344CB8AC3E}">
        <p14:creationId xmlns:p14="http://schemas.microsoft.com/office/powerpoint/2010/main" val="262526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7244BBC-F761-4DA7-B4B7-19491489CB31}" type="slidenum">
              <a:rPr lang="en-US" altLang="en-US" smtClean="0"/>
              <a:pPr/>
              <a:t>‹#›</a:t>
            </a:fld>
            <a:endParaRPr lang="en-US" alt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142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F2F98FB-D422-4029-ACF7-8503D8C51B1A}" type="slidenum">
              <a:rPr lang="en-US" altLang="en-US" smtClean="0"/>
              <a:pPr/>
              <a:t>‹#›</a:t>
            </a:fld>
            <a:endParaRPr lang="en-US" altLang="en-US"/>
          </a:p>
        </p:txBody>
      </p:sp>
    </p:spTree>
    <p:extLst>
      <p:ext uri="{BB962C8B-B14F-4D97-AF65-F5344CB8AC3E}">
        <p14:creationId xmlns:p14="http://schemas.microsoft.com/office/powerpoint/2010/main" val="2314316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2D204B45-AFFE-4B1A-BDA8-69B753D76A18}" type="slidenum">
              <a:rPr lang="en-US" altLang="en-US" smtClean="0"/>
              <a:pPr/>
              <a:t>‹#›</a:t>
            </a:fld>
            <a:endParaRPr lang="en-US"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276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B1D91D4-8964-4F71-980C-22EC626B3127}" type="slidenum">
              <a:rPr lang="en-US" altLang="en-US" smtClean="0"/>
              <a:pPr/>
              <a:t>‹#›</a:t>
            </a:fld>
            <a:endParaRPr lang="en-US" altLang="en-US"/>
          </a:p>
        </p:txBody>
      </p:sp>
    </p:spTree>
    <p:extLst>
      <p:ext uri="{BB962C8B-B14F-4D97-AF65-F5344CB8AC3E}">
        <p14:creationId xmlns:p14="http://schemas.microsoft.com/office/powerpoint/2010/main" val="3749530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31777C5D-D8E7-4A06-A847-BFB771926667}" type="slidenum">
              <a:rPr lang="en-US" altLang="en-US" smtClean="0"/>
              <a:pPr/>
              <a:t>‹#›</a:t>
            </a:fld>
            <a:endParaRPr lang="en-US" altLang="en-US"/>
          </a:p>
        </p:txBody>
      </p:sp>
    </p:spTree>
    <p:extLst>
      <p:ext uri="{BB962C8B-B14F-4D97-AF65-F5344CB8AC3E}">
        <p14:creationId xmlns:p14="http://schemas.microsoft.com/office/powerpoint/2010/main" val="437612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7560B2F8-F0A1-4E60-AB10-1A061B0B99DE}" type="slidenum">
              <a:rPr lang="en-US" altLang="en-US" smtClean="0"/>
              <a:pPr/>
              <a:t>‹#›</a:t>
            </a:fld>
            <a:endParaRPr lang="en-US" altLang="en-US"/>
          </a:p>
        </p:txBody>
      </p:sp>
    </p:spTree>
    <p:extLst>
      <p:ext uri="{BB962C8B-B14F-4D97-AF65-F5344CB8AC3E}">
        <p14:creationId xmlns:p14="http://schemas.microsoft.com/office/powerpoint/2010/main" val="868693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89533C54-B322-4273-87D6-77A84A088B66}" type="slidenum">
              <a:rPr lang="en-US" altLang="en-US" smtClean="0"/>
              <a:pPr/>
              <a:t>‹#›</a:t>
            </a:fld>
            <a:endParaRPr lang="en-US" altLang="en-US"/>
          </a:p>
        </p:txBody>
      </p:sp>
    </p:spTree>
    <p:extLst>
      <p:ext uri="{BB962C8B-B14F-4D97-AF65-F5344CB8AC3E}">
        <p14:creationId xmlns:p14="http://schemas.microsoft.com/office/powerpoint/2010/main" val="132616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E184318E-BB85-4EF2-A771-2B65CB842BD5}" type="slidenum">
              <a:rPr lang="en-US" altLang="en-US" smtClean="0"/>
              <a:pPr/>
              <a:t>‹#›</a:t>
            </a:fld>
            <a:endParaRPr lang="en-US" altLang="en-US"/>
          </a:p>
        </p:txBody>
      </p:sp>
    </p:spTree>
    <p:extLst>
      <p:ext uri="{BB962C8B-B14F-4D97-AF65-F5344CB8AC3E}">
        <p14:creationId xmlns:p14="http://schemas.microsoft.com/office/powerpoint/2010/main" val="3738431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465F580D-0AC1-4BD9-854F-EAD82DDE0E5C}" type="slidenum">
              <a:rPr lang="en-US" altLang="en-US" smtClean="0"/>
              <a:pPr/>
              <a:t>‹#›</a:t>
            </a:fld>
            <a:endParaRPr lang="en-US" alt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55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endParaRPr lang="en-US" alt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lt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5BBBD-F158-47C1-A979-823AF1A99A29}" type="slidenum">
              <a:rPr lang="en-US" altLang="en-US" smtClean="0"/>
              <a:pPr/>
              <a:t>‹#›</a:t>
            </a:fld>
            <a:endParaRPr lang="en-US" alt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976960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7A7635-FA0E-4143-814B-D6E91B8C2B66}"/>
              </a:ext>
            </a:extLst>
          </p:cNvPr>
          <p:cNvSpPr>
            <a:spLocks noGrp="1"/>
          </p:cNvSpPr>
          <p:nvPr>
            <p:ph type="title"/>
          </p:nvPr>
        </p:nvSpPr>
        <p:spPr>
          <a:xfrm>
            <a:off x="-227703" y="2133600"/>
            <a:ext cx="9599406" cy="1862137"/>
          </a:xfrm>
        </p:spPr>
        <p:txBody>
          <a:bodyPr>
            <a:normAutofit fontScale="90000"/>
          </a:bodyPr>
          <a:lstStyle/>
          <a:p>
            <a:pPr algn="ctr"/>
            <a:r>
              <a:rPr lang="en-US" dirty="0">
                <a:latin typeface="Calibri Light" panose="020F0302020204030204" pitchFamily="34" charset="0"/>
                <a:cs typeface="Calibri Light" panose="020F0302020204030204" pitchFamily="34" charset="0"/>
              </a:rPr>
              <a:t>CS 110 - Professional Practices in IT</a:t>
            </a:r>
            <a:br>
              <a:rPr lang="en-US" dirty="0">
                <a:latin typeface="Calibri Light" panose="020F0302020204030204" pitchFamily="34" charset="0"/>
                <a:cs typeface="Calibri Light" panose="020F0302020204030204" pitchFamily="34" charset="0"/>
              </a:rPr>
            </a:br>
            <a:br>
              <a:rPr lang="en-US" dirty="0">
                <a:latin typeface="Calibri Light" panose="020F0302020204030204" pitchFamily="34" charset="0"/>
                <a:cs typeface="Calibri Light" panose="020F0302020204030204" pitchFamily="34" charset="0"/>
              </a:rPr>
            </a:br>
            <a:br>
              <a:rPr lang="en-US" dirty="0">
                <a:latin typeface="Calibri Light" panose="020F0302020204030204" pitchFamily="34" charset="0"/>
                <a:cs typeface="Calibri Light" panose="020F0302020204030204" pitchFamily="34" charset="0"/>
              </a:rPr>
            </a:br>
            <a:r>
              <a:rPr lang="en-US" sz="2400" dirty="0">
                <a:latin typeface="Calibri Light" panose="020F0302020204030204" pitchFamily="34" charset="0"/>
                <a:cs typeface="Calibri Light" panose="020F0302020204030204" pitchFamily="34" charset="0"/>
              </a:rPr>
              <a:t>Instructor Name :  Dr Tariq Umer</a:t>
            </a:r>
            <a:br>
              <a:rPr lang="en-US" sz="2400" dirty="0">
                <a:latin typeface="Calibri Light" panose="020F0302020204030204" pitchFamily="34" charset="0"/>
                <a:cs typeface="Calibri Light" panose="020F0302020204030204" pitchFamily="34" charset="0"/>
              </a:rPr>
            </a:br>
            <a:r>
              <a:rPr lang="en-US" sz="2400" dirty="0">
                <a:latin typeface="Calibri Light" panose="020F0302020204030204" pitchFamily="34" charset="0"/>
                <a:cs typeface="Calibri Light" panose="020F0302020204030204" pitchFamily="34" charset="0"/>
              </a:rPr>
              <a:t>Email : tariqumer@cuilahore.edu.pk </a:t>
            </a:r>
            <a:endParaRPr lang="en-US"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632152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44036" name="Rectangle 4"/>
          <p:cNvSpPr>
            <a:spLocks noGrp="1" noChangeArrowheads="1"/>
          </p:cNvSpPr>
          <p:nvPr>
            <p:ph type="title"/>
          </p:nvPr>
        </p:nvSpPr>
        <p:spPr>
          <a:xfrm>
            <a:off x="768096" y="585216"/>
            <a:ext cx="7994904" cy="1499616"/>
          </a:xfrm>
        </p:spPr>
        <p:txBody>
          <a:bodyPr>
            <a:normAutofit/>
          </a:bodyPr>
          <a:lstStyle/>
          <a:p>
            <a:pPr>
              <a:lnSpc>
                <a:spcPct val="90000"/>
              </a:lnSpc>
            </a:pPr>
            <a:r>
              <a:rPr lang="en-US" altLang="en-US" sz="3600" dirty="0">
                <a:latin typeface="Calibri Light" panose="020F0302020204030204" pitchFamily="34" charset="0"/>
                <a:cs typeface="Calibri Light" panose="020F0302020204030204" pitchFamily="34" charset="0"/>
              </a:rPr>
              <a:t>Methodology: to design ethical responsibilities</a:t>
            </a:r>
          </a:p>
        </p:txBody>
      </p:sp>
      <p:sp>
        <p:nvSpPr>
          <p:cNvPr id="44037" name="Rectangle 5"/>
          <p:cNvSpPr>
            <a:spLocks noGrp="1" noChangeArrowheads="1"/>
          </p:cNvSpPr>
          <p:nvPr>
            <p:ph idx="4294967295"/>
          </p:nvPr>
        </p:nvSpPr>
        <p:spPr>
          <a:xfrm>
            <a:off x="939800" y="2286000"/>
            <a:ext cx="7289800" cy="4022725"/>
          </a:xfrm>
        </p:spPr>
        <p:txBody>
          <a:bodyPr/>
          <a:lstStyle/>
          <a:p>
            <a:pPr>
              <a:lnSpc>
                <a:spcPct val="90000"/>
              </a:lnSpc>
            </a:pPr>
            <a:r>
              <a:rPr lang="en-US" altLang="en-US" sz="2400" b="1" dirty="0">
                <a:solidFill>
                  <a:schemeClr val="tx2"/>
                </a:solidFill>
              </a:rPr>
              <a:t>Brainstorming phase:</a:t>
            </a:r>
          </a:p>
          <a:p>
            <a:pPr lvl="1" algn="just">
              <a:lnSpc>
                <a:spcPct val="150000"/>
              </a:lnSpc>
            </a:pPr>
            <a:r>
              <a:rPr lang="en-US" altLang="en-US" sz="2400" dirty="0"/>
              <a:t>List all the </a:t>
            </a:r>
            <a:r>
              <a:rPr lang="en-US" altLang="en-US" sz="2400" dirty="0">
                <a:solidFill>
                  <a:srgbClr val="FF0000"/>
                </a:solidFill>
              </a:rPr>
              <a:t>people and organizations </a:t>
            </a:r>
            <a:r>
              <a:rPr lang="en-US" altLang="en-US" sz="2400" dirty="0"/>
              <a:t>affected (the stakeholders)</a:t>
            </a:r>
          </a:p>
          <a:p>
            <a:pPr lvl="1" algn="just">
              <a:lnSpc>
                <a:spcPct val="150000"/>
              </a:lnSpc>
            </a:pPr>
            <a:r>
              <a:rPr lang="en-US" altLang="en-US" sz="2400" dirty="0"/>
              <a:t>List </a:t>
            </a:r>
            <a:r>
              <a:rPr lang="en-US" altLang="en-US" sz="2400" dirty="0">
                <a:solidFill>
                  <a:srgbClr val="FF0000"/>
                </a:solidFill>
              </a:rPr>
              <a:t>risks, issues, problems, and consequences</a:t>
            </a:r>
          </a:p>
          <a:p>
            <a:pPr lvl="1" algn="just">
              <a:lnSpc>
                <a:spcPct val="150000"/>
              </a:lnSpc>
            </a:pPr>
            <a:r>
              <a:rPr lang="en-US" altLang="en-US" sz="2400" dirty="0"/>
              <a:t>List </a:t>
            </a:r>
            <a:r>
              <a:rPr lang="en-US" altLang="en-US" sz="2400" dirty="0">
                <a:solidFill>
                  <a:srgbClr val="FF0000"/>
                </a:solidFill>
              </a:rPr>
              <a:t>benefits</a:t>
            </a:r>
            <a:r>
              <a:rPr lang="en-US" altLang="en-US" sz="2400" dirty="0"/>
              <a:t>. Identify who gets each benefit</a:t>
            </a:r>
          </a:p>
          <a:p>
            <a:pPr lvl="1" algn="just">
              <a:lnSpc>
                <a:spcPct val="150000"/>
              </a:lnSpc>
            </a:pPr>
            <a:r>
              <a:rPr lang="en-US" altLang="en-US" sz="2400" dirty="0"/>
              <a:t>In cases where there is </a:t>
            </a:r>
            <a:r>
              <a:rPr lang="en-US" altLang="en-US" sz="2400" dirty="0">
                <a:solidFill>
                  <a:srgbClr val="FF0000"/>
                </a:solidFill>
              </a:rPr>
              <a:t>no simple yes or no decision</a:t>
            </a:r>
            <a:r>
              <a:rPr lang="en-US" altLang="en-US" sz="2400" dirty="0"/>
              <a:t>, but rather one has to choose some action, list </a:t>
            </a:r>
            <a:r>
              <a:rPr lang="en-US" altLang="en-US" sz="2400" dirty="0">
                <a:solidFill>
                  <a:srgbClr val="FF0000"/>
                </a:solidFill>
              </a:rPr>
              <a:t>possible actions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a:xfrm>
            <a:off x="768096" y="585216"/>
            <a:ext cx="8001000" cy="1499616"/>
          </a:xfrm>
        </p:spPr>
        <p:txBody>
          <a:bodyPr>
            <a:normAutofit/>
          </a:bodyPr>
          <a:lstStyle/>
          <a:p>
            <a:pPr>
              <a:lnSpc>
                <a:spcPct val="90000"/>
              </a:lnSpc>
            </a:pPr>
            <a:r>
              <a:rPr lang="en-US" altLang="en-US" sz="3600" dirty="0">
                <a:latin typeface="Calibri Light" panose="020F0302020204030204" pitchFamily="34" charset="0"/>
                <a:cs typeface="Calibri Light" panose="020F0302020204030204" pitchFamily="34" charset="0"/>
              </a:rPr>
              <a:t>Methodology: to design ethical responsibilities</a:t>
            </a:r>
          </a:p>
        </p:txBody>
      </p:sp>
      <p:sp>
        <p:nvSpPr>
          <p:cNvPr id="91139" name="Rectangle 3"/>
          <p:cNvSpPr>
            <a:spLocks noGrp="1" noChangeArrowheads="1"/>
          </p:cNvSpPr>
          <p:nvPr>
            <p:ph idx="4294967295"/>
          </p:nvPr>
        </p:nvSpPr>
        <p:spPr>
          <a:xfrm>
            <a:off x="571500" y="1853184"/>
            <a:ext cx="8001000" cy="4419600"/>
          </a:xfrm>
        </p:spPr>
        <p:txBody>
          <a:bodyPr>
            <a:normAutofit/>
          </a:bodyPr>
          <a:lstStyle/>
          <a:p>
            <a:pPr marL="0" indent="0" algn="just">
              <a:lnSpc>
                <a:spcPct val="100000"/>
              </a:lnSpc>
              <a:buNone/>
            </a:pPr>
            <a:r>
              <a:rPr lang="en-US" altLang="en-US" sz="2400" b="1" dirty="0">
                <a:solidFill>
                  <a:schemeClr val="tx2"/>
                </a:solidFill>
                <a:latin typeface="Calibri Light" panose="020F0302020204030204" pitchFamily="34" charset="0"/>
                <a:cs typeface="Calibri Light" panose="020F0302020204030204" pitchFamily="34" charset="0"/>
              </a:rPr>
              <a:t>Analysis phase</a:t>
            </a:r>
          </a:p>
          <a:p>
            <a:pPr lvl="1" algn="just">
              <a:lnSpc>
                <a:spcPct val="100000"/>
              </a:lnSpc>
            </a:pPr>
            <a:r>
              <a:rPr lang="en-US" altLang="en-US" sz="2400" dirty="0">
                <a:latin typeface="Calibri Light" panose="020F0302020204030204" pitchFamily="34" charset="0"/>
                <a:cs typeface="Calibri Light" panose="020F0302020204030204" pitchFamily="34" charset="0"/>
              </a:rPr>
              <a:t>Identify </a:t>
            </a:r>
            <a:r>
              <a:rPr lang="en-US" altLang="en-US" sz="2400" dirty="0">
                <a:solidFill>
                  <a:srgbClr val="FF0000"/>
                </a:solidFill>
                <a:latin typeface="Calibri Light" panose="020F0302020204030204" pitchFamily="34" charset="0"/>
                <a:cs typeface="Calibri Light" panose="020F0302020204030204" pitchFamily="34" charset="0"/>
              </a:rPr>
              <a:t>responsibilities of the decision maker</a:t>
            </a:r>
          </a:p>
          <a:p>
            <a:pPr lvl="1" algn="just">
              <a:lnSpc>
                <a:spcPct val="100000"/>
              </a:lnSpc>
            </a:pPr>
            <a:r>
              <a:rPr lang="en-US" altLang="en-US" sz="2400" dirty="0">
                <a:latin typeface="Calibri Light" panose="020F0302020204030204" pitchFamily="34" charset="0"/>
                <a:cs typeface="Calibri Light" panose="020F0302020204030204" pitchFamily="34" charset="0"/>
              </a:rPr>
              <a:t>Identify </a:t>
            </a:r>
            <a:r>
              <a:rPr lang="en-US" altLang="en-US" sz="2400" dirty="0">
                <a:solidFill>
                  <a:srgbClr val="FF0000"/>
                </a:solidFill>
                <a:latin typeface="Calibri Light" panose="020F0302020204030204" pitchFamily="34" charset="0"/>
                <a:cs typeface="Calibri Light" panose="020F0302020204030204" pitchFamily="34" charset="0"/>
              </a:rPr>
              <a:t>rights of stakeholders</a:t>
            </a:r>
          </a:p>
          <a:p>
            <a:pPr lvl="1" algn="just">
              <a:lnSpc>
                <a:spcPct val="100000"/>
              </a:lnSpc>
            </a:pPr>
            <a:r>
              <a:rPr lang="en-US" altLang="en-US" sz="2400" dirty="0">
                <a:latin typeface="Calibri Light" panose="020F0302020204030204" pitchFamily="34" charset="0"/>
                <a:cs typeface="Calibri Light" panose="020F0302020204030204" pitchFamily="34" charset="0"/>
              </a:rPr>
              <a:t>Consider the </a:t>
            </a:r>
            <a:r>
              <a:rPr lang="en-US" altLang="en-US" sz="2400" dirty="0">
                <a:solidFill>
                  <a:srgbClr val="FF0000"/>
                </a:solidFill>
                <a:latin typeface="Calibri Light" panose="020F0302020204030204" pitchFamily="34" charset="0"/>
                <a:cs typeface="Calibri Light" panose="020F0302020204030204" pitchFamily="34" charset="0"/>
              </a:rPr>
              <a:t>impact of the options on the stakeholders </a:t>
            </a:r>
            <a:r>
              <a:rPr lang="en-US" altLang="en-US" sz="2400" dirty="0">
                <a:latin typeface="Calibri Light" panose="020F0302020204030204" pitchFamily="34" charset="0"/>
                <a:cs typeface="Calibri Light" panose="020F0302020204030204" pitchFamily="34" charset="0"/>
              </a:rPr>
              <a:t>(consequences, risks, benefits, harms, costs)</a:t>
            </a:r>
          </a:p>
          <a:p>
            <a:pPr lvl="1" algn="just">
              <a:lnSpc>
                <a:spcPct val="100000"/>
              </a:lnSpc>
            </a:pPr>
            <a:r>
              <a:rPr lang="en-US" altLang="en-US" sz="2400" dirty="0">
                <a:latin typeface="Calibri Light" panose="020F0302020204030204" pitchFamily="34" charset="0"/>
                <a:cs typeface="Calibri Light" panose="020F0302020204030204" pitchFamily="34" charset="0"/>
              </a:rPr>
              <a:t>Categorize each potential </a:t>
            </a:r>
            <a:r>
              <a:rPr lang="en-US" altLang="en-US" sz="2400" dirty="0">
                <a:solidFill>
                  <a:srgbClr val="FF0000"/>
                </a:solidFill>
                <a:latin typeface="Calibri Light" panose="020F0302020204030204" pitchFamily="34" charset="0"/>
                <a:cs typeface="Calibri Light" panose="020F0302020204030204" pitchFamily="34" charset="0"/>
              </a:rPr>
              <a:t>action as ethically obligatory, prohibited, or acceptable</a:t>
            </a:r>
          </a:p>
          <a:p>
            <a:pPr lvl="1" algn="just">
              <a:lnSpc>
                <a:spcPct val="100000"/>
              </a:lnSpc>
            </a:pPr>
            <a:r>
              <a:rPr lang="en-US" altLang="en-US" sz="2400" dirty="0">
                <a:latin typeface="Calibri Light" panose="020F0302020204030204" pitchFamily="34" charset="0"/>
                <a:cs typeface="Calibri Light" panose="020F0302020204030204" pitchFamily="34" charset="0"/>
              </a:rPr>
              <a:t>When there are multiple options, select one, considering the ethical merits of each, courtesy to others, practicality, self-interest, personal preferences,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Publication </a:t>
            </a:r>
            <a:r>
              <a:rPr lang="en-US" sz="3600" dirty="0">
                <a:latin typeface="Calibri Light" panose="020F0302020204030204" pitchFamily="34" charset="0"/>
                <a:cs typeface="Calibri Light" panose="020F0302020204030204" pitchFamily="34" charset="0"/>
              </a:rPr>
              <a:t>Ethics</a:t>
            </a:r>
          </a:p>
        </p:txBody>
      </p:sp>
      <p:sp>
        <p:nvSpPr>
          <p:cNvPr id="3" name="Date Placeholder 2"/>
          <p:cNvSpPr>
            <a:spLocks noGrp="1"/>
          </p:cNvSpPr>
          <p:nvPr>
            <p:ph type="dt" sz="half" idx="10"/>
          </p:nvPr>
        </p:nvSpPr>
        <p:spPr/>
        <p:txBody>
          <a:bodyPr/>
          <a:lstStyle/>
          <a:p>
            <a:pPr>
              <a:defRPr/>
            </a:pPr>
            <a:fld id="{2ABC95FE-AC73-429E-800B-7EE8075B9C7B}" type="datetime1">
              <a:rPr lang="en-US" smtClean="0"/>
              <a:pPr>
                <a:defRPr/>
              </a:pPr>
              <a:t>7/13/2020</a:t>
            </a:fld>
            <a:endParaRPr lang="en-US"/>
          </a:p>
        </p:txBody>
      </p:sp>
      <p:sp>
        <p:nvSpPr>
          <p:cNvPr id="4" name="Slide Number Placeholder 3"/>
          <p:cNvSpPr>
            <a:spLocks noGrp="1"/>
          </p:cNvSpPr>
          <p:nvPr>
            <p:ph type="sldNum" sz="quarter" idx="12"/>
          </p:nvPr>
        </p:nvSpPr>
        <p:spPr/>
        <p:txBody>
          <a:bodyPr/>
          <a:lstStyle/>
          <a:p>
            <a:fld id="{31B7F2A7-B70F-43FC-8F84-FEE39B08E7CF}" type="slidenum">
              <a:rPr lang="en-US" altLang="en-US" smtClean="0"/>
              <a:pPr/>
              <a:t>12</a:t>
            </a:fld>
            <a:endParaRPr lang="en-US" altLang="en-US"/>
          </a:p>
        </p:txBody>
      </p:sp>
      <p:sp>
        <p:nvSpPr>
          <p:cNvPr id="5123" name="Content Placeholder 2"/>
          <p:cNvSpPr>
            <a:spLocks noGrp="1"/>
          </p:cNvSpPr>
          <p:nvPr>
            <p:ph idx="4294967295"/>
          </p:nvPr>
        </p:nvSpPr>
        <p:spPr>
          <a:xfrm>
            <a:off x="533400" y="2084832"/>
            <a:ext cx="8077200" cy="4114800"/>
          </a:xfrm>
        </p:spPr>
        <p:txBody>
          <a:bodyPr>
            <a:normAutofit/>
          </a:bodyPr>
          <a:lstStyle/>
          <a:p>
            <a:pPr>
              <a:lnSpc>
                <a:spcPct val="150000"/>
              </a:lnSpc>
            </a:pPr>
            <a:r>
              <a:rPr lang="en-US" altLang="en-US" sz="2800" dirty="0">
                <a:latin typeface="Calibri Light" panose="020F0302020204030204" pitchFamily="34" charset="0"/>
                <a:cs typeface="Calibri Light" panose="020F0302020204030204" pitchFamily="34" charset="0"/>
              </a:rPr>
              <a:t>Ethical standards for publication exist to ensure</a:t>
            </a:r>
          </a:p>
          <a:p>
            <a:pPr lvl="1">
              <a:lnSpc>
                <a:spcPct val="150000"/>
              </a:lnSpc>
            </a:pPr>
            <a:r>
              <a:rPr lang="en-US" altLang="en-US" sz="2400" dirty="0">
                <a:latin typeface="Calibri Light" panose="020F0302020204030204" pitchFamily="34" charset="0"/>
                <a:cs typeface="Calibri Light" panose="020F0302020204030204" pitchFamily="34" charset="0"/>
              </a:rPr>
              <a:t> high-quality research publications</a:t>
            </a:r>
          </a:p>
          <a:p>
            <a:pPr lvl="1">
              <a:lnSpc>
                <a:spcPct val="150000"/>
              </a:lnSpc>
            </a:pPr>
            <a:r>
              <a:rPr lang="en-US" altLang="en-US" sz="2400" dirty="0">
                <a:latin typeface="Calibri Light" panose="020F0302020204030204" pitchFamily="34" charset="0"/>
                <a:cs typeface="Calibri Light" panose="020F0302020204030204" pitchFamily="34" charset="0"/>
              </a:rPr>
              <a:t> public trust in research findings </a:t>
            </a:r>
          </a:p>
          <a:p>
            <a:pPr lvl="1">
              <a:lnSpc>
                <a:spcPct val="150000"/>
              </a:lnSpc>
            </a:pPr>
            <a:r>
              <a:rPr lang="en-US" altLang="en-US" sz="2400" dirty="0">
                <a:latin typeface="Calibri Light" panose="020F0302020204030204" pitchFamily="34" charset="0"/>
                <a:cs typeface="Calibri Light" panose="020F0302020204030204" pitchFamily="34" charset="0"/>
              </a:rPr>
              <a:t> that people receive credit for their ideas.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latin typeface="Calibri Light" panose="020F0302020204030204" pitchFamily="34" charset="0"/>
                <a:cs typeface="Calibri Light" panose="020F0302020204030204" pitchFamily="34" charset="0"/>
              </a:rPr>
              <a:t>Plagiarism</a:t>
            </a:r>
          </a:p>
        </p:txBody>
      </p:sp>
      <p:sp>
        <p:nvSpPr>
          <p:cNvPr id="3" name="Date Placeholder 2"/>
          <p:cNvSpPr>
            <a:spLocks noGrp="1"/>
          </p:cNvSpPr>
          <p:nvPr>
            <p:ph type="dt" sz="half" idx="10"/>
          </p:nvPr>
        </p:nvSpPr>
        <p:spPr/>
        <p:txBody>
          <a:bodyPr/>
          <a:lstStyle/>
          <a:p>
            <a:pPr>
              <a:defRPr/>
            </a:pPr>
            <a:fld id="{904D559A-EACF-46BF-936D-430397D0C394}" type="datetime1">
              <a:rPr lang="en-US" smtClean="0"/>
              <a:pPr>
                <a:defRPr/>
              </a:pPr>
              <a:t>7/13/2020</a:t>
            </a:fld>
            <a:endParaRPr lang="en-US"/>
          </a:p>
        </p:txBody>
      </p:sp>
      <p:sp>
        <p:nvSpPr>
          <p:cNvPr id="4" name="Slide Number Placeholder 3"/>
          <p:cNvSpPr>
            <a:spLocks noGrp="1"/>
          </p:cNvSpPr>
          <p:nvPr>
            <p:ph type="sldNum" sz="quarter" idx="12"/>
          </p:nvPr>
        </p:nvSpPr>
        <p:spPr/>
        <p:txBody>
          <a:bodyPr/>
          <a:lstStyle/>
          <a:p>
            <a:fld id="{31B7F2A7-B70F-43FC-8F84-FEE39B08E7CF}" type="slidenum">
              <a:rPr lang="en-US" altLang="en-US" smtClean="0"/>
              <a:pPr/>
              <a:t>13</a:t>
            </a:fld>
            <a:endParaRPr lang="en-US" altLang="en-US"/>
          </a:p>
        </p:txBody>
      </p:sp>
      <p:sp>
        <p:nvSpPr>
          <p:cNvPr id="6147" name="Content Placeholder 2"/>
          <p:cNvSpPr>
            <a:spLocks noGrp="1"/>
          </p:cNvSpPr>
          <p:nvPr>
            <p:ph idx="4294967295"/>
          </p:nvPr>
        </p:nvSpPr>
        <p:spPr>
          <a:xfrm>
            <a:off x="762000" y="1981200"/>
            <a:ext cx="7848600" cy="4114800"/>
          </a:xfrm>
        </p:spPr>
        <p:txBody>
          <a:bodyPr>
            <a:normAutofit/>
          </a:bodyPr>
          <a:lstStyle/>
          <a:p>
            <a:pPr algn="just">
              <a:lnSpc>
                <a:spcPct val="100000"/>
              </a:lnSpc>
              <a:buFont typeface="Wingdings" panose="05000000000000000000" pitchFamily="2" charset="2"/>
              <a:buChar char="Ø"/>
              <a:defRPr/>
            </a:pPr>
            <a:r>
              <a:rPr lang="en-US" sz="2400" dirty="0">
                <a:latin typeface="Calibri Light" panose="020F0302020204030204" pitchFamily="34" charset="0"/>
                <a:cs typeface="Calibri Light" panose="020F0302020204030204" pitchFamily="34" charset="0"/>
              </a:rPr>
              <a:t>All journals to be published by any “Publishing body” (IEEE, ACM, Springer,.. etc) should commit to publish only </a:t>
            </a:r>
            <a:r>
              <a:rPr lang="en-US" sz="2400" b="1" dirty="0">
                <a:solidFill>
                  <a:schemeClr val="tx2">
                    <a:lumMod val="75000"/>
                  </a:schemeClr>
                </a:solidFill>
                <a:latin typeface="Calibri Light" panose="020F0302020204030204" pitchFamily="34" charset="0"/>
                <a:cs typeface="Calibri Light" panose="020F0302020204030204" pitchFamily="34" charset="0"/>
              </a:rPr>
              <a:t>original material</a:t>
            </a:r>
            <a:r>
              <a:rPr lang="en-US" sz="2400" dirty="0">
                <a:latin typeface="Calibri Light" panose="020F0302020204030204" pitchFamily="34" charset="0"/>
                <a:cs typeface="Calibri Light" panose="020F0302020204030204" pitchFamily="34" charset="0"/>
              </a:rPr>
              <a:t>:</a:t>
            </a:r>
          </a:p>
          <a:p>
            <a:pPr lvl="2" algn="just">
              <a:lnSpc>
                <a:spcPct val="100000"/>
              </a:lnSpc>
              <a:buFont typeface="Arial" charset="0"/>
              <a:buChar char="–"/>
              <a:defRPr/>
            </a:pPr>
            <a:r>
              <a:rPr lang="en-US" sz="2400" dirty="0">
                <a:latin typeface="Calibri Light" panose="020F0302020204030204" pitchFamily="34" charset="0"/>
                <a:cs typeface="Calibri Light" panose="020F0302020204030204" pitchFamily="34" charset="0"/>
              </a:rPr>
              <a:t>material that has </a:t>
            </a:r>
            <a:r>
              <a:rPr lang="en-US" sz="2400" b="1" dirty="0">
                <a:solidFill>
                  <a:schemeClr val="tx2">
                    <a:lumMod val="75000"/>
                  </a:schemeClr>
                </a:solidFill>
                <a:latin typeface="Calibri Light" panose="020F0302020204030204" pitchFamily="34" charset="0"/>
                <a:cs typeface="Calibri Light" panose="020F0302020204030204" pitchFamily="34" charset="0"/>
              </a:rPr>
              <a:t>neither been published elsewhere</a:t>
            </a:r>
            <a:r>
              <a:rPr lang="en-US" sz="2400" dirty="0">
                <a:latin typeface="Calibri Light" panose="020F0302020204030204" pitchFamily="34" charset="0"/>
                <a:cs typeface="Calibri Light" panose="020F0302020204030204" pitchFamily="34" charset="0"/>
              </a:rPr>
              <a:t>, </a:t>
            </a:r>
          </a:p>
          <a:p>
            <a:pPr lvl="2" algn="just">
              <a:lnSpc>
                <a:spcPct val="100000"/>
              </a:lnSpc>
              <a:buFont typeface="Arial" charset="0"/>
              <a:buChar char="–"/>
              <a:defRPr/>
            </a:pPr>
            <a:r>
              <a:rPr lang="en-US" sz="2400" dirty="0">
                <a:latin typeface="Calibri Light" panose="020F0302020204030204" pitchFamily="34" charset="0"/>
                <a:cs typeface="Calibri Light" panose="020F0302020204030204" pitchFamily="34" charset="0"/>
              </a:rPr>
              <a:t>nor is </a:t>
            </a:r>
            <a:r>
              <a:rPr lang="en-US" sz="2400" b="1" dirty="0">
                <a:solidFill>
                  <a:schemeClr val="tx2">
                    <a:lumMod val="75000"/>
                  </a:schemeClr>
                </a:solidFill>
                <a:latin typeface="Calibri Light" panose="020F0302020204030204" pitchFamily="34" charset="0"/>
                <a:cs typeface="Calibri Light" panose="020F0302020204030204" pitchFamily="34" charset="0"/>
              </a:rPr>
              <a:t>under review </a:t>
            </a:r>
            <a:r>
              <a:rPr lang="en-US" sz="2400" dirty="0">
                <a:latin typeface="Calibri Light" panose="020F0302020204030204" pitchFamily="34" charset="0"/>
                <a:cs typeface="Calibri Light" panose="020F0302020204030204" pitchFamily="34" charset="0"/>
              </a:rPr>
              <a:t>elsewhere. </a:t>
            </a:r>
          </a:p>
          <a:p>
            <a:pPr lvl="1" algn="just">
              <a:lnSpc>
                <a:spcPct val="100000"/>
              </a:lnSpc>
              <a:buFont typeface="Arial" charset="0"/>
              <a:buChar char="–"/>
              <a:defRPr/>
            </a:pPr>
            <a:endParaRPr lang="en-US" sz="800" dirty="0">
              <a:latin typeface="Calibri Light" panose="020F0302020204030204" pitchFamily="34" charset="0"/>
              <a:cs typeface="Calibri Light" panose="020F0302020204030204" pitchFamily="34" charset="0"/>
            </a:endParaRPr>
          </a:p>
          <a:p>
            <a:pPr algn="just">
              <a:lnSpc>
                <a:spcPct val="100000"/>
              </a:lnSpc>
              <a:buFont typeface="Wingdings" panose="05000000000000000000" pitchFamily="2" charset="2"/>
              <a:buChar char="Ø"/>
              <a:defRPr/>
            </a:pPr>
            <a:r>
              <a:rPr lang="en-US" sz="2400" dirty="0">
                <a:latin typeface="Calibri Light" panose="020F0302020204030204" pitchFamily="34" charset="0"/>
                <a:cs typeface="Calibri Light" panose="020F0302020204030204" pitchFamily="34" charset="0"/>
              </a:rPr>
              <a:t>Manuscripts that are found to have been plagiarized (copied) from a manuscript by other authors, whether published or unpublished, incurs </a:t>
            </a:r>
            <a:r>
              <a:rPr lang="en-US" sz="2400" b="1" dirty="0">
                <a:solidFill>
                  <a:schemeClr val="tx2">
                    <a:lumMod val="75000"/>
                  </a:schemeClr>
                </a:solidFill>
                <a:latin typeface="Calibri Light" panose="020F0302020204030204" pitchFamily="34" charset="0"/>
                <a:cs typeface="Calibri Light" panose="020F0302020204030204" pitchFamily="34" charset="0"/>
              </a:rPr>
              <a:t>plagiarism sanctions.</a:t>
            </a:r>
          </a:p>
          <a:p>
            <a:pPr algn="just">
              <a:defRPr/>
            </a:pPr>
            <a:endParaRPr lang="en-US" sz="2400" dirty="0">
              <a:latin typeface="Calibri Light" panose="020F0302020204030204" pitchFamily="34" charset="0"/>
              <a:cs typeface="Calibri Light" panose="020F03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sz="3600" dirty="0">
                <a:latin typeface="Calibri Light" panose="020F0302020204030204" pitchFamily="34" charset="0"/>
                <a:cs typeface="Calibri Light" panose="020F0302020204030204" pitchFamily="34" charset="0"/>
              </a:rPr>
              <a:t>Duplicate Submission</a:t>
            </a:r>
          </a:p>
        </p:txBody>
      </p:sp>
      <p:sp>
        <p:nvSpPr>
          <p:cNvPr id="3" name="Date Placeholder 2"/>
          <p:cNvSpPr>
            <a:spLocks noGrp="1"/>
          </p:cNvSpPr>
          <p:nvPr>
            <p:ph type="dt" sz="half" idx="10"/>
          </p:nvPr>
        </p:nvSpPr>
        <p:spPr/>
        <p:txBody>
          <a:bodyPr/>
          <a:lstStyle/>
          <a:p>
            <a:pPr>
              <a:defRPr/>
            </a:pPr>
            <a:fld id="{BDABE0E5-9383-442D-B19E-2FE304D20AEC}" type="datetime1">
              <a:rPr lang="en-US" smtClean="0"/>
              <a:pPr>
                <a:defRPr/>
              </a:pPr>
              <a:t>7/13/2020</a:t>
            </a:fld>
            <a:endParaRPr lang="en-US"/>
          </a:p>
        </p:txBody>
      </p:sp>
      <p:sp>
        <p:nvSpPr>
          <p:cNvPr id="4" name="Slide Number Placeholder 3"/>
          <p:cNvSpPr>
            <a:spLocks noGrp="1"/>
          </p:cNvSpPr>
          <p:nvPr>
            <p:ph type="sldNum" sz="quarter" idx="12"/>
          </p:nvPr>
        </p:nvSpPr>
        <p:spPr/>
        <p:txBody>
          <a:bodyPr/>
          <a:lstStyle/>
          <a:p>
            <a:fld id="{31B7F2A7-B70F-43FC-8F84-FEE39B08E7CF}" type="slidenum">
              <a:rPr lang="en-US" altLang="en-US" smtClean="0"/>
              <a:pPr/>
              <a:t>14</a:t>
            </a:fld>
            <a:endParaRPr lang="en-US" altLang="en-US"/>
          </a:p>
        </p:txBody>
      </p:sp>
      <p:sp>
        <p:nvSpPr>
          <p:cNvPr id="7171" name="Content Placeholder 2"/>
          <p:cNvSpPr>
            <a:spLocks noGrp="1"/>
          </p:cNvSpPr>
          <p:nvPr>
            <p:ph idx="4294967295"/>
          </p:nvPr>
        </p:nvSpPr>
        <p:spPr>
          <a:xfrm>
            <a:off x="783336" y="1752600"/>
            <a:ext cx="7772400" cy="4114800"/>
          </a:xfrm>
        </p:spPr>
        <p:txBody>
          <a:bodyPr>
            <a:noAutofit/>
          </a:bodyPr>
          <a:lstStyle/>
          <a:p>
            <a:pPr algn="just">
              <a:lnSpc>
                <a:spcPct val="100000"/>
              </a:lnSpc>
              <a:buFont typeface="Wingdings" panose="05000000000000000000" pitchFamily="2" charset="2"/>
              <a:buChar char="Ø"/>
              <a:defRPr/>
            </a:pPr>
            <a:r>
              <a:rPr lang="en-US" sz="2800" dirty="0">
                <a:latin typeface="Calibri Light" panose="020F0302020204030204" pitchFamily="34" charset="0"/>
                <a:cs typeface="Calibri Light" panose="020F0302020204030204" pitchFamily="34" charset="0"/>
              </a:rPr>
              <a:t>Manuscripts that are found to have been published elsewhere, or to be under review elsewhere, incurs </a:t>
            </a:r>
            <a:r>
              <a:rPr lang="en-US" sz="2800" b="1" dirty="0">
                <a:solidFill>
                  <a:schemeClr val="tx2">
                    <a:lumMod val="75000"/>
                  </a:schemeClr>
                </a:solidFill>
                <a:latin typeface="Calibri Light" panose="020F0302020204030204" pitchFamily="34" charset="0"/>
                <a:cs typeface="Calibri Light" panose="020F0302020204030204" pitchFamily="34" charset="0"/>
              </a:rPr>
              <a:t>duplicate submission/publication sanctions. </a:t>
            </a:r>
          </a:p>
          <a:p>
            <a:pPr algn="just">
              <a:lnSpc>
                <a:spcPct val="100000"/>
              </a:lnSpc>
              <a:buFont typeface="Wingdings" panose="05000000000000000000" pitchFamily="2" charset="2"/>
              <a:buChar char="Ø"/>
              <a:defRPr/>
            </a:pPr>
            <a:endParaRPr lang="en-US" sz="2800" dirty="0">
              <a:latin typeface="Calibri Light" panose="020F0302020204030204" pitchFamily="34" charset="0"/>
              <a:cs typeface="Calibri Light" panose="020F0302020204030204" pitchFamily="34" charset="0"/>
            </a:endParaRPr>
          </a:p>
          <a:p>
            <a:pPr algn="just">
              <a:lnSpc>
                <a:spcPct val="100000"/>
              </a:lnSpc>
              <a:buFont typeface="Wingdings" panose="05000000000000000000" pitchFamily="2" charset="2"/>
              <a:buChar char="Ø"/>
              <a:defRPr/>
            </a:pPr>
            <a:r>
              <a:rPr lang="en-US" sz="2800" dirty="0">
                <a:latin typeface="Calibri Light" panose="020F0302020204030204" pitchFamily="34" charset="0"/>
                <a:cs typeface="Calibri Light" panose="020F0302020204030204" pitchFamily="34" charset="0"/>
              </a:rPr>
              <a:t>If authors have used their own previously published work, or work that is currently under review, as the basis for a submitted manuscript, they are required to cite the previous work and indicate how their submitted manuscript offers </a:t>
            </a:r>
            <a:r>
              <a:rPr lang="en-US" sz="2800" b="1" dirty="0">
                <a:solidFill>
                  <a:schemeClr val="tx2">
                    <a:lumMod val="75000"/>
                  </a:schemeClr>
                </a:solidFill>
                <a:latin typeface="Calibri Light" panose="020F0302020204030204" pitchFamily="34" charset="0"/>
                <a:cs typeface="Calibri Light" panose="020F0302020204030204" pitchFamily="34" charset="0"/>
              </a:rPr>
              <a:t>novel contributions beyond those of the previous work</a:t>
            </a:r>
            <a:r>
              <a:rPr lang="en-US" sz="2800" dirty="0">
                <a:latin typeface="Calibri Light" panose="020F0302020204030204" pitchFamily="34" charset="0"/>
                <a:cs typeface="Calibri Light" panose="020F0302020204030204" pitchFamily="34"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sz="3600" dirty="0">
                <a:latin typeface="Calibri Light" panose="020F0302020204030204" pitchFamily="34" charset="0"/>
                <a:cs typeface="Calibri Light" panose="020F0302020204030204" pitchFamily="34" charset="0"/>
              </a:rPr>
              <a:t>Citation Manipulation</a:t>
            </a:r>
          </a:p>
        </p:txBody>
      </p:sp>
      <p:sp>
        <p:nvSpPr>
          <p:cNvPr id="3" name="Date Placeholder 2"/>
          <p:cNvSpPr>
            <a:spLocks noGrp="1"/>
          </p:cNvSpPr>
          <p:nvPr>
            <p:ph type="dt" sz="half" idx="10"/>
          </p:nvPr>
        </p:nvSpPr>
        <p:spPr/>
        <p:txBody>
          <a:bodyPr/>
          <a:lstStyle/>
          <a:p>
            <a:pPr>
              <a:defRPr/>
            </a:pPr>
            <a:fld id="{EDD8AE20-DF07-49AE-A2E8-0FF3A32CC16C}" type="datetime1">
              <a:rPr lang="en-US" smtClean="0"/>
              <a:pPr>
                <a:defRPr/>
              </a:pPr>
              <a:t>7/13/2020</a:t>
            </a:fld>
            <a:endParaRPr lang="en-US"/>
          </a:p>
        </p:txBody>
      </p:sp>
      <p:sp>
        <p:nvSpPr>
          <p:cNvPr id="4" name="Slide Number Placeholder 3"/>
          <p:cNvSpPr>
            <a:spLocks noGrp="1"/>
          </p:cNvSpPr>
          <p:nvPr>
            <p:ph type="sldNum" sz="quarter" idx="12"/>
          </p:nvPr>
        </p:nvSpPr>
        <p:spPr/>
        <p:txBody>
          <a:bodyPr/>
          <a:lstStyle/>
          <a:p>
            <a:fld id="{31B7F2A7-B70F-43FC-8F84-FEE39B08E7CF}" type="slidenum">
              <a:rPr lang="en-US" altLang="en-US" smtClean="0"/>
              <a:pPr/>
              <a:t>15</a:t>
            </a:fld>
            <a:endParaRPr lang="en-US" altLang="en-US"/>
          </a:p>
        </p:txBody>
      </p:sp>
      <p:sp>
        <p:nvSpPr>
          <p:cNvPr id="8195" name="Content Placeholder 2"/>
          <p:cNvSpPr>
            <a:spLocks noGrp="1"/>
          </p:cNvSpPr>
          <p:nvPr>
            <p:ph idx="4294967295"/>
          </p:nvPr>
        </p:nvSpPr>
        <p:spPr>
          <a:xfrm>
            <a:off x="768096" y="2069592"/>
            <a:ext cx="7524750" cy="4224337"/>
          </a:xfrm>
        </p:spPr>
        <p:txBody>
          <a:bodyPr>
            <a:normAutofit/>
          </a:bodyPr>
          <a:lstStyle/>
          <a:p>
            <a:pPr algn="just">
              <a:lnSpc>
                <a:spcPct val="150000"/>
              </a:lnSpc>
              <a:defRPr/>
            </a:pPr>
            <a:r>
              <a:rPr lang="en-US" sz="2800" dirty="0">
                <a:latin typeface="Calibri Light" panose="020F0302020204030204" pitchFamily="34" charset="0"/>
                <a:cs typeface="Calibri Light" panose="020F0302020204030204" pitchFamily="34" charset="0"/>
              </a:rPr>
              <a:t>Submitted manuscripts that are found to include citations whose primary purpose is </a:t>
            </a:r>
            <a:r>
              <a:rPr lang="en-US" sz="2800" dirty="0">
                <a:solidFill>
                  <a:schemeClr val="tx2">
                    <a:lumMod val="75000"/>
                  </a:schemeClr>
                </a:solidFill>
                <a:latin typeface="Calibri Light" panose="020F0302020204030204" pitchFamily="34" charset="0"/>
                <a:cs typeface="Calibri Light" panose="020F0302020204030204" pitchFamily="34" charset="0"/>
              </a:rPr>
              <a:t>to increase the number of citations to a given author’s work</a:t>
            </a:r>
            <a:r>
              <a:rPr lang="en-US" sz="2800" dirty="0">
                <a:latin typeface="Calibri Light" panose="020F0302020204030204" pitchFamily="34" charset="0"/>
                <a:cs typeface="Calibri Light" panose="020F0302020204030204" pitchFamily="34" charset="0"/>
              </a:rPr>
              <a:t>, or to articles published in a particular journal, incurs </a:t>
            </a:r>
            <a:r>
              <a:rPr lang="en-US" sz="2800" b="1" dirty="0">
                <a:solidFill>
                  <a:schemeClr val="tx2">
                    <a:lumMod val="75000"/>
                  </a:schemeClr>
                </a:solidFill>
                <a:latin typeface="Calibri Light" panose="020F0302020204030204" pitchFamily="34" charset="0"/>
                <a:cs typeface="Calibri Light" panose="020F0302020204030204" pitchFamily="34" charset="0"/>
              </a:rPr>
              <a:t>citation manipulation sanctions.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918704" cy="1499616"/>
          </a:xfrm>
        </p:spPr>
        <p:txBody>
          <a:bodyPr>
            <a:normAutofit/>
          </a:bodyPr>
          <a:lstStyle/>
          <a:p>
            <a:pPr eaLnBrk="1" hangingPunct="1">
              <a:defRPr/>
            </a:pPr>
            <a:r>
              <a:rPr lang="en-US" sz="3600" dirty="0">
                <a:latin typeface="Calibri Light" panose="020F0302020204030204" pitchFamily="34" charset="0"/>
                <a:cs typeface="Calibri Light" panose="020F0302020204030204" pitchFamily="34" charset="0"/>
              </a:rPr>
              <a:t>Data Fabrication and Falsification</a:t>
            </a:r>
          </a:p>
        </p:txBody>
      </p:sp>
      <p:sp>
        <p:nvSpPr>
          <p:cNvPr id="3" name="Date Placeholder 2"/>
          <p:cNvSpPr>
            <a:spLocks noGrp="1"/>
          </p:cNvSpPr>
          <p:nvPr>
            <p:ph type="dt" sz="half" idx="10"/>
          </p:nvPr>
        </p:nvSpPr>
        <p:spPr/>
        <p:txBody>
          <a:bodyPr/>
          <a:lstStyle/>
          <a:p>
            <a:pPr>
              <a:defRPr/>
            </a:pPr>
            <a:fld id="{F56D7E14-9080-4735-BD96-F15FE3DC135E}" type="datetime1">
              <a:rPr lang="en-US" smtClean="0"/>
              <a:pPr>
                <a:defRPr/>
              </a:pPr>
              <a:t>7/13/2020</a:t>
            </a:fld>
            <a:endParaRPr lang="en-US"/>
          </a:p>
        </p:txBody>
      </p:sp>
      <p:sp>
        <p:nvSpPr>
          <p:cNvPr id="4" name="Slide Number Placeholder 3"/>
          <p:cNvSpPr>
            <a:spLocks noGrp="1"/>
          </p:cNvSpPr>
          <p:nvPr>
            <p:ph type="sldNum" sz="quarter" idx="12"/>
          </p:nvPr>
        </p:nvSpPr>
        <p:spPr/>
        <p:txBody>
          <a:bodyPr/>
          <a:lstStyle/>
          <a:p>
            <a:fld id="{31B7F2A7-B70F-43FC-8F84-FEE39B08E7CF}" type="slidenum">
              <a:rPr lang="en-US" altLang="en-US" smtClean="0"/>
              <a:pPr/>
              <a:t>16</a:t>
            </a:fld>
            <a:endParaRPr lang="en-US" altLang="en-US"/>
          </a:p>
        </p:txBody>
      </p:sp>
      <p:sp>
        <p:nvSpPr>
          <p:cNvPr id="9219" name="Content Placeholder 2"/>
          <p:cNvSpPr>
            <a:spLocks noGrp="1"/>
          </p:cNvSpPr>
          <p:nvPr>
            <p:ph idx="4294967295"/>
          </p:nvPr>
        </p:nvSpPr>
        <p:spPr>
          <a:xfrm>
            <a:off x="685800" y="2209800"/>
            <a:ext cx="7772400" cy="4114800"/>
          </a:xfrm>
        </p:spPr>
        <p:txBody>
          <a:bodyPr>
            <a:normAutofit/>
          </a:bodyPr>
          <a:lstStyle/>
          <a:p>
            <a:pPr algn="just">
              <a:lnSpc>
                <a:spcPct val="150000"/>
              </a:lnSpc>
              <a:defRPr/>
            </a:pPr>
            <a:r>
              <a:rPr lang="en-US" sz="2800" dirty="0">
                <a:latin typeface="Calibri Light" panose="020F0302020204030204" pitchFamily="34" charset="0"/>
                <a:cs typeface="Calibri Light" panose="020F0302020204030204" pitchFamily="34" charset="0"/>
              </a:rPr>
              <a:t>Submitted manuscripts that are found to have either fabricated (imagined) or falsified experimental results, including the manipulation of images, incurs data </a:t>
            </a:r>
            <a:r>
              <a:rPr lang="en-US" sz="2800" b="1" dirty="0">
                <a:solidFill>
                  <a:schemeClr val="tx2">
                    <a:lumMod val="75000"/>
                  </a:schemeClr>
                </a:solidFill>
                <a:latin typeface="Calibri Light" panose="020F0302020204030204" pitchFamily="34" charset="0"/>
                <a:cs typeface="Calibri Light" panose="020F0302020204030204" pitchFamily="34" charset="0"/>
              </a:rPr>
              <a:t>fabrication and falsification sanctions</a:t>
            </a:r>
            <a:r>
              <a:rPr lang="en-US" sz="2800" dirty="0">
                <a:latin typeface="Calibri Light" panose="020F0302020204030204" pitchFamily="34" charset="0"/>
                <a:cs typeface="Calibri Light" panose="020F0302020204030204" pitchFamily="34"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8096" y="539496"/>
            <a:ext cx="7290054" cy="1499616"/>
          </a:xfrm>
        </p:spPr>
        <p:txBody>
          <a:bodyPr>
            <a:normAutofit/>
          </a:bodyPr>
          <a:lstStyle/>
          <a:p>
            <a:pPr eaLnBrk="1" hangingPunct="1">
              <a:defRPr/>
            </a:pPr>
            <a:r>
              <a:rPr lang="en-US" sz="3600" dirty="0">
                <a:latin typeface="Calibri Light" panose="020F0302020204030204" pitchFamily="34" charset="0"/>
                <a:cs typeface="Calibri Light" panose="020F0302020204030204" pitchFamily="34" charset="0"/>
              </a:rPr>
              <a:t>Improper Author Contribution or Attribution</a:t>
            </a:r>
          </a:p>
        </p:txBody>
      </p:sp>
      <p:sp>
        <p:nvSpPr>
          <p:cNvPr id="3" name="Date Placeholder 2"/>
          <p:cNvSpPr>
            <a:spLocks noGrp="1"/>
          </p:cNvSpPr>
          <p:nvPr>
            <p:ph type="dt" sz="half" idx="10"/>
          </p:nvPr>
        </p:nvSpPr>
        <p:spPr/>
        <p:txBody>
          <a:bodyPr/>
          <a:lstStyle/>
          <a:p>
            <a:pPr>
              <a:defRPr/>
            </a:pPr>
            <a:fld id="{687DFD2D-947B-4BFA-A04D-9A5C8F2079F4}" type="datetime1">
              <a:rPr lang="en-US" smtClean="0"/>
              <a:pPr>
                <a:defRPr/>
              </a:pPr>
              <a:t>7/13/2020</a:t>
            </a:fld>
            <a:endParaRPr lang="en-US"/>
          </a:p>
        </p:txBody>
      </p:sp>
      <p:sp>
        <p:nvSpPr>
          <p:cNvPr id="4" name="Slide Number Placeholder 3"/>
          <p:cNvSpPr>
            <a:spLocks noGrp="1"/>
          </p:cNvSpPr>
          <p:nvPr>
            <p:ph type="sldNum" sz="quarter" idx="12"/>
          </p:nvPr>
        </p:nvSpPr>
        <p:spPr/>
        <p:txBody>
          <a:bodyPr/>
          <a:lstStyle/>
          <a:p>
            <a:fld id="{31B7F2A7-B70F-43FC-8F84-FEE39B08E7CF}" type="slidenum">
              <a:rPr lang="en-US" altLang="en-US" smtClean="0"/>
              <a:pPr/>
              <a:t>17</a:t>
            </a:fld>
            <a:endParaRPr lang="en-US" altLang="en-US"/>
          </a:p>
        </p:txBody>
      </p:sp>
      <p:sp>
        <p:nvSpPr>
          <p:cNvPr id="10243" name="Content Placeholder 2"/>
          <p:cNvSpPr>
            <a:spLocks noGrp="1"/>
          </p:cNvSpPr>
          <p:nvPr>
            <p:ph idx="4294967295"/>
          </p:nvPr>
        </p:nvSpPr>
        <p:spPr>
          <a:xfrm>
            <a:off x="1009650" y="2057400"/>
            <a:ext cx="7524750" cy="4251325"/>
          </a:xfrm>
        </p:spPr>
        <p:txBody>
          <a:bodyPr>
            <a:normAutofit/>
          </a:bodyPr>
          <a:lstStyle/>
          <a:p>
            <a:pPr algn="just">
              <a:lnSpc>
                <a:spcPct val="100000"/>
              </a:lnSpc>
              <a:buFont typeface="Wingdings" panose="05000000000000000000" pitchFamily="2" charset="2"/>
              <a:buChar char="Ø"/>
            </a:pPr>
            <a:r>
              <a:rPr lang="en-US" altLang="en-US" sz="2400" dirty="0"/>
              <a:t>All listed authors must made a significant research </a:t>
            </a:r>
            <a:r>
              <a:rPr lang="en-US" altLang="en-US" sz="2400" dirty="0">
                <a:latin typeface="Calibri Light" panose="020F0302020204030204" pitchFamily="34" charset="0"/>
                <a:cs typeface="Calibri Light" panose="020F0302020204030204" pitchFamily="34" charset="0"/>
              </a:rPr>
              <a:t>contribution</a:t>
            </a:r>
            <a:r>
              <a:rPr lang="en-US" altLang="en-US" sz="2400" dirty="0"/>
              <a:t> to the research in the manuscript and approved all its claims. </a:t>
            </a:r>
            <a:endParaRPr lang="en-US" altLang="en-US" sz="1000" dirty="0"/>
          </a:p>
          <a:p>
            <a:pPr algn="just">
              <a:lnSpc>
                <a:spcPct val="100000"/>
              </a:lnSpc>
              <a:buFont typeface="Wingdings" panose="05000000000000000000" pitchFamily="2" charset="2"/>
              <a:buChar char="Ø"/>
            </a:pPr>
            <a:r>
              <a:rPr lang="en-US" altLang="en-US" sz="2400" dirty="0"/>
              <a:t>It is important to list everyone who made a significant research contribution, including students and laboratory technicians.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sz="3600" dirty="0">
                <a:latin typeface="Calibri Light" panose="020F0302020204030204" pitchFamily="34" charset="0"/>
                <a:cs typeface="Calibri Light" panose="020F0302020204030204" pitchFamily="34" charset="0"/>
              </a:rPr>
              <a:t>Redundant Publication</a:t>
            </a:r>
          </a:p>
        </p:txBody>
      </p:sp>
      <p:sp>
        <p:nvSpPr>
          <p:cNvPr id="3" name="Date Placeholder 2"/>
          <p:cNvSpPr>
            <a:spLocks noGrp="1"/>
          </p:cNvSpPr>
          <p:nvPr>
            <p:ph type="dt" sz="half" idx="10"/>
          </p:nvPr>
        </p:nvSpPr>
        <p:spPr/>
        <p:txBody>
          <a:bodyPr/>
          <a:lstStyle/>
          <a:p>
            <a:pPr>
              <a:defRPr/>
            </a:pPr>
            <a:fld id="{C3B79E8F-5DC1-4015-9C0B-0C393D63A67D}" type="datetime1">
              <a:rPr lang="en-US" smtClean="0"/>
              <a:pPr>
                <a:defRPr/>
              </a:pPr>
              <a:t>7/13/2020</a:t>
            </a:fld>
            <a:endParaRPr lang="en-US"/>
          </a:p>
        </p:txBody>
      </p:sp>
      <p:sp>
        <p:nvSpPr>
          <p:cNvPr id="4" name="Slide Number Placeholder 3"/>
          <p:cNvSpPr>
            <a:spLocks noGrp="1"/>
          </p:cNvSpPr>
          <p:nvPr>
            <p:ph type="sldNum" sz="quarter" idx="12"/>
          </p:nvPr>
        </p:nvSpPr>
        <p:spPr/>
        <p:txBody>
          <a:bodyPr/>
          <a:lstStyle/>
          <a:p>
            <a:fld id="{31B7F2A7-B70F-43FC-8F84-FEE39B08E7CF}" type="slidenum">
              <a:rPr lang="en-US" altLang="en-US" smtClean="0"/>
              <a:pPr/>
              <a:t>18</a:t>
            </a:fld>
            <a:endParaRPr lang="en-US" altLang="en-US"/>
          </a:p>
        </p:txBody>
      </p:sp>
      <p:sp>
        <p:nvSpPr>
          <p:cNvPr id="11267" name="Content Placeholder 2"/>
          <p:cNvSpPr>
            <a:spLocks noGrp="1"/>
          </p:cNvSpPr>
          <p:nvPr>
            <p:ph idx="4294967295"/>
          </p:nvPr>
        </p:nvSpPr>
        <p:spPr>
          <a:xfrm>
            <a:off x="457200" y="1828800"/>
            <a:ext cx="8153400" cy="4114800"/>
          </a:xfrm>
        </p:spPr>
        <p:txBody>
          <a:bodyPr>
            <a:normAutofit/>
          </a:bodyPr>
          <a:lstStyle/>
          <a:p>
            <a:pPr algn="just">
              <a:buFont typeface="Wingdings" panose="05000000000000000000" pitchFamily="2" charset="2"/>
              <a:buChar char="Ø"/>
              <a:defRPr/>
            </a:pPr>
            <a:r>
              <a:rPr lang="en-US" sz="2400" dirty="0">
                <a:latin typeface="Calibri Light" panose="020F0302020204030204" pitchFamily="34" charset="0"/>
                <a:cs typeface="Calibri Light" panose="020F0302020204030204" pitchFamily="34" charset="0"/>
              </a:rPr>
              <a:t>Redundant publications involve the </a:t>
            </a:r>
            <a:r>
              <a:rPr lang="en-US" sz="2400" b="1" dirty="0">
                <a:solidFill>
                  <a:schemeClr val="tx2">
                    <a:lumMod val="75000"/>
                  </a:schemeClr>
                </a:solidFill>
                <a:latin typeface="Calibri Light" panose="020F0302020204030204" pitchFamily="34" charset="0"/>
                <a:cs typeface="Calibri Light" panose="020F0302020204030204" pitchFamily="34" charset="0"/>
              </a:rPr>
              <a:t>inappropriate division of study outcomes into several articles.</a:t>
            </a:r>
          </a:p>
          <a:p>
            <a:pPr algn="just">
              <a:buFont typeface="Wingdings" panose="05000000000000000000" pitchFamily="2" charset="2"/>
              <a:buChar char="Ø"/>
              <a:defRPr/>
            </a:pPr>
            <a:r>
              <a:rPr lang="en-US" sz="2400" b="1" dirty="0">
                <a:latin typeface="Calibri Light" panose="020F0302020204030204" pitchFamily="34" charset="0"/>
                <a:cs typeface="Calibri Light" panose="020F0302020204030204" pitchFamily="34" charset="0"/>
              </a:rPr>
              <a:t>Sanctions</a:t>
            </a:r>
            <a:r>
              <a:rPr lang="en-US" sz="2400" dirty="0">
                <a:latin typeface="Calibri Light" panose="020F0302020204030204" pitchFamily="34" charset="0"/>
                <a:cs typeface="Calibri Light" panose="020F0302020204030204" pitchFamily="34" charset="0"/>
              </a:rPr>
              <a:t>: In the event that there are documented violations of any of the previously mentioned policies in any journal, regardless of whether or not the violations occurred in a journal published by “Publishing Body”, the following sanctions will be applied:</a:t>
            </a:r>
          </a:p>
          <a:p>
            <a:pPr lvl="1" algn="just">
              <a:buFont typeface="Arial" charset="0"/>
              <a:buChar char="–"/>
              <a:defRPr/>
            </a:pPr>
            <a:r>
              <a:rPr lang="en-US" sz="2400" dirty="0">
                <a:latin typeface="Calibri Light" panose="020F0302020204030204" pitchFamily="34" charset="0"/>
                <a:cs typeface="Calibri Light" panose="020F0302020204030204" pitchFamily="34" charset="0"/>
              </a:rPr>
              <a:t>Immediate rejection of the infringing manuscript.</a:t>
            </a:r>
          </a:p>
          <a:p>
            <a:pPr lvl="1" algn="just">
              <a:buFont typeface="Arial" charset="0"/>
              <a:buChar char="–"/>
              <a:defRPr/>
            </a:pPr>
            <a:r>
              <a:rPr lang="en-US" sz="2400" dirty="0">
                <a:latin typeface="Calibri Light" panose="020F0302020204030204" pitchFamily="34" charset="0"/>
                <a:cs typeface="Calibri Light" panose="020F0302020204030204" pitchFamily="34" charset="0"/>
              </a:rPr>
              <a:t>Immediate rejection of every other manuscript submitted to any journal published by that “Publishing Body” by any of the authors of the infringing manuscript.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dirty="0"/>
              <a:t>Redundant </a:t>
            </a:r>
            <a:r>
              <a:rPr lang="en-US" sz="3600" dirty="0">
                <a:latin typeface="Calibri Light" panose="020F0302020204030204" pitchFamily="34" charset="0"/>
                <a:cs typeface="Calibri Light" panose="020F0302020204030204" pitchFamily="34" charset="0"/>
              </a:rPr>
              <a:t>Publication</a:t>
            </a:r>
          </a:p>
        </p:txBody>
      </p:sp>
      <p:sp>
        <p:nvSpPr>
          <p:cNvPr id="3" name="Date Placeholder 2"/>
          <p:cNvSpPr>
            <a:spLocks noGrp="1"/>
          </p:cNvSpPr>
          <p:nvPr>
            <p:ph type="dt" sz="half" idx="10"/>
          </p:nvPr>
        </p:nvSpPr>
        <p:spPr/>
        <p:txBody>
          <a:bodyPr/>
          <a:lstStyle/>
          <a:p>
            <a:pPr>
              <a:defRPr/>
            </a:pPr>
            <a:fld id="{D94CD5CF-8316-4B18-9C2C-66B7C07903A5}" type="datetime1">
              <a:rPr lang="en-US" smtClean="0"/>
              <a:pPr>
                <a:defRPr/>
              </a:pPr>
              <a:t>7/13/2020</a:t>
            </a:fld>
            <a:endParaRPr lang="en-US"/>
          </a:p>
        </p:txBody>
      </p:sp>
      <p:sp>
        <p:nvSpPr>
          <p:cNvPr id="4" name="Slide Number Placeholder 3"/>
          <p:cNvSpPr>
            <a:spLocks noGrp="1"/>
          </p:cNvSpPr>
          <p:nvPr>
            <p:ph type="sldNum" sz="quarter" idx="12"/>
          </p:nvPr>
        </p:nvSpPr>
        <p:spPr/>
        <p:txBody>
          <a:bodyPr/>
          <a:lstStyle/>
          <a:p>
            <a:fld id="{31B7F2A7-B70F-43FC-8F84-FEE39B08E7CF}" type="slidenum">
              <a:rPr lang="en-US" altLang="en-US" smtClean="0"/>
              <a:pPr/>
              <a:t>19</a:t>
            </a:fld>
            <a:endParaRPr lang="en-US" altLang="en-US"/>
          </a:p>
        </p:txBody>
      </p:sp>
      <p:sp>
        <p:nvSpPr>
          <p:cNvPr id="12291" name="Content Placeholder 2"/>
          <p:cNvSpPr>
            <a:spLocks noGrp="1"/>
          </p:cNvSpPr>
          <p:nvPr>
            <p:ph idx="4294967295"/>
          </p:nvPr>
        </p:nvSpPr>
        <p:spPr>
          <a:xfrm>
            <a:off x="457200" y="1905000"/>
            <a:ext cx="8077200" cy="4419600"/>
          </a:xfrm>
        </p:spPr>
        <p:txBody>
          <a:bodyPr>
            <a:normAutofit lnSpcReduction="10000"/>
          </a:bodyPr>
          <a:lstStyle/>
          <a:p>
            <a:pPr lvl="1" algn="just"/>
            <a:r>
              <a:rPr lang="en-US" altLang="en-US" sz="2400" dirty="0">
                <a:latin typeface="Calibri Light" panose="020F0302020204030204" pitchFamily="34" charset="0"/>
                <a:cs typeface="Calibri Light" panose="020F0302020204030204" pitchFamily="34" charset="0"/>
              </a:rPr>
              <a:t>Prohibition against all of the authors for any new submissions to any journal published by “Publishing Body”, either individually or in combination with other authors of the infringing manuscript, as well as in combination with any other authors. This prohibition will be imposed for a minimum of 36 months.</a:t>
            </a:r>
          </a:p>
          <a:p>
            <a:pPr lvl="1" algn="just"/>
            <a:endParaRPr lang="en-US" altLang="en-US" sz="1100" dirty="0">
              <a:latin typeface="Calibri Light" panose="020F0302020204030204" pitchFamily="34" charset="0"/>
              <a:cs typeface="Calibri Light" panose="020F0302020204030204" pitchFamily="34" charset="0"/>
            </a:endParaRPr>
          </a:p>
          <a:p>
            <a:pPr lvl="1" algn="just"/>
            <a:r>
              <a:rPr lang="en-US" altLang="en-US" sz="2400" dirty="0">
                <a:latin typeface="Calibri Light" panose="020F0302020204030204" pitchFamily="34" charset="0"/>
                <a:cs typeface="Calibri Light" panose="020F0302020204030204" pitchFamily="34" charset="0"/>
              </a:rPr>
              <a:t>Prohibition against all of the authors from serving on the Editorial Board of any journal published by Research Academy of Social Sciences.</a:t>
            </a:r>
          </a:p>
          <a:p>
            <a:pPr lvl="1" algn="just"/>
            <a:endParaRPr lang="en-US" altLang="en-US" sz="1100" dirty="0">
              <a:latin typeface="Calibri Light" panose="020F0302020204030204" pitchFamily="34" charset="0"/>
              <a:cs typeface="Calibri Light" panose="020F0302020204030204" pitchFamily="34" charset="0"/>
            </a:endParaRPr>
          </a:p>
          <a:p>
            <a:pPr lvl="1" algn="just"/>
            <a:r>
              <a:rPr lang="en-US" altLang="en-US" sz="2400" dirty="0">
                <a:latin typeface="Calibri Light" panose="020F0302020204030204" pitchFamily="34" charset="0"/>
                <a:cs typeface="Calibri Light" panose="020F0302020204030204" pitchFamily="34" charset="0"/>
              </a:rPr>
              <a:t>In cases where the violations of the above policies are found to be particularly egregious, the publisher reserves the right to impose additional sanctions beyond those described above.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6973" y="2057400"/>
            <a:ext cx="7290054" cy="1499616"/>
          </a:xfrm>
        </p:spPr>
        <p:txBody>
          <a:bodyPr>
            <a:normAutofit fontScale="90000"/>
          </a:bodyPr>
          <a:lstStyle/>
          <a:p>
            <a:pPr algn="ctr"/>
            <a:br>
              <a:rPr lang="en-US" dirty="0">
                <a:latin typeface="Calibri Light" panose="020F0302020204030204" pitchFamily="34" charset="0"/>
                <a:cs typeface="Calibri Light" panose="020F0302020204030204" pitchFamily="34" charset="0"/>
              </a:rPr>
            </a:br>
            <a:r>
              <a:rPr lang="en-US" dirty="0">
                <a:latin typeface="Calibri Light" panose="020F0302020204030204" pitchFamily="34" charset="0"/>
                <a:cs typeface="Calibri Light" panose="020F0302020204030204" pitchFamily="34" charset="0"/>
              </a:rPr>
              <a:t> Lecture – 10</a:t>
            </a:r>
            <a:br>
              <a:rPr lang="en-US" dirty="0">
                <a:latin typeface="Calibri Light" panose="020F0302020204030204" pitchFamily="34" charset="0"/>
                <a:cs typeface="Calibri Light" panose="020F0302020204030204" pitchFamily="34" charset="0"/>
              </a:rPr>
            </a:br>
            <a:br>
              <a:rPr lang="en-US" dirty="0">
                <a:latin typeface="Calibri Light" panose="020F0302020204030204" pitchFamily="34" charset="0"/>
                <a:cs typeface="Calibri Light" panose="020F0302020204030204" pitchFamily="34" charset="0"/>
              </a:rPr>
            </a:br>
            <a:br>
              <a:rPr lang="en-US" dirty="0">
                <a:latin typeface="Calibri Light" panose="020F0302020204030204" pitchFamily="34" charset="0"/>
                <a:cs typeface="Calibri Light" panose="020F0302020204030204" pitchFamily="34" charset="0"/>
              </a:rPr>
            </a:br>
            <a:r>
              <a:rPr lang="en-US" dirty="0">
                <a:latin typeface="Calibri Light" panose="020F0302020204030204" pitchFamily="34" charset="0"/>
                <a:cs typeface="Calibri Light" panose="020F0302020204030204" pitchFamily="34" charset="0"/>
              </a:rPr>
              <a:t>Professional &amp; Publication Ethics</a:t>
            </a:r>
          </a:p>
        </p:txBody>
      </p:sp>
      <p:sp>
        <p:nvSpPr>
          <p:cNvPr id="3" name="Date Placeholder 2"/>
          <p:cNvSpPr>
            <a:spLocks noGrp="1"/>
          </p:cNvSpPr>
          <p:nvPr>
            <p:ph type="dt" sz="half" idx="10"/>
          </p:nvPr>
        </p:nvSpPr>
        <p:spPr/>
        <p:txBody>
          <a:bodyPr/>
          <a:lstStyle/>
          <a:p>
            <a:pPr>
              <a:defRPr/>
            </a:pPr>
            <a:fld id="{F4208A14-4703-4480-B93D-E48CFC7CAD3E}" type="datetime1">
              <a:rPr lang="en-US" smtClean="0"/>
              <a:pPr>
                <a:defRPr/>
              </a:pPr>
              <a:t>7/13/2020</a:t>
            </a:fld>
            <a:endParaRPr lang="en-US"/>
          </a:p>
        </p:txBody>
      </p:sp>
    </p:spTree>
    <p:extLst>
      <p:ext uri="{BB962C8B-B14F-4D97-AF65-F5344CB8AC3E}">
        <p14:creationId xmlns:p14="http://schemas.microsoft.com/office/powerpoint/2010/main" val="3404032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Confirmation </a:t>
            </a:r>
            <a:r>
              <a:rPr lang="en-US" sz="3600" dirty="0">
                <a:latin typeface="Calibri Light" panose="020F0302020204030204" pitchFamily="34" charset="0"/>
                <a:cs typeface="Calibri Light" panose="020F0302020204030204" pitchFamily="34" charset="0"/>
              </a:rPr>
              <a:t>before</a:t>
            </a:r>
            <a:r>
              <a:rPr lang="en-US" dirty="0"/>
              <a:t> Submission</a:t>
            </a:r>
          </a:p>
        </p:txBody>
      </p:sp>
      <p:sp>
        <p:nvSpPr>
          <p:cNvPr id="3" name="Date Placeholder 2"/>
          <p:cNvSpPr>
            <a:spLocks noGrp="1"/>
          </p:cNvSpPr>
          <p:nvPr>
            <p:ph type="dt" sz="half" idx="10"/>
          </p:nvPr>
        </p:nvSpPr>
        <p:spPr/>
        <p:txBody>
          <a:bodyPr/>
          <a:lstStyle/>
          <a:p>
            <a:pPr>
              <a:defRPr/>
            </a:pPr>
            <a:fld id="{428DD123-09B5-442E-83B1-80D254C47513}" type="datetime1">
              <a:rPr lang="en-US" smtClean="0"/>
              <a:pPr>
                <a:defRPr/>
              </a:pPr>
              <a:t>7/13/2020</a:t>
            </a:fld>
            <a:endParaRPr lang="en-US"/>
          </a:p>
        </p:txBody>
      </p:sp>
      <p:sp>
        <p:nvSpPr>
          <p:cNvPr id="4" name="Slide Number Placeholder 3"/>
          <p:cNvSpPr>
            <a:spLocks noGrp="1"/>
          </p:cNvSpPr>
          <p:nvPr>
            <p:ph type="sldNum" sz="quarter" idx="12"/>
          </p:nvPr>
        </p:nvSpPr>
        <p:spPr/>
        <p:txBody>
          <a:bodyPr/>
          <a:lstStyle/>
          <a:p>
            <a:fld id="{31B7F2A7-B70F-43FC-8F84-FEE39B08E7CF}" type="slidenum">
              <a:rPr lang="en-US" altLang="en-US" smtClean="0"/>
              <a:pPr/>
              <a:t>20</a:t>
            </a:fld>
            <a:endParaRPr lang="en-US" altLang="en-US"/>
          </a:p>
        </p:txBody>
      </p:sp>
      <p:sp>
        <p:nvSpPr>
          <p:cNvPr id="13315" name="Content Placeholder 2"/>
          <p:cNvSpPr>
            <a:spLocks noGrp="1"/>
          </p:cNvSpPr>
          <p:nvPr>
            <p:ph idx="4294967295"/>
          </p:nvPr>
        </p:nvSpPr>
        <p:spPr>
          <a:xfrm>
            <a:off x="533400" y="2057400"/>
            <a:ext cx="8077200" cy="4191000"/>
          </a:xfrm>
        </p:spPr>
        <p:txBody>
          <a:bodyPr>
            <a:normAutofit/>
          </a:bodyPr>
          <a:lstStyle/>
          <a:p>
            <a:pPr>
              <a:lnSpc>
                <a:spcPct val="100000"/>
              </a:lnSpc>
            </a:pPr>
            <a:r>
              <a:rPr lang="en-US" altLang="en-US" sz="2200" b="1" dirty="0">
                <a:latin typeface="Calibri Light" panose="020F0302020204030204" pitchFamily="34" charset="0"/>
                <a:cs typeface="Calibri Light" panose="020F0302020204030204" pitchFamily="34" charset="0"/>
              </a:rPr>
              <a:t>Authors must confirm the following:</a:t>
            </a:r>
            <a:endParaRPr lang="en-US" altLang="en-US" sz="2200" dirty="0">
              <a:latin typeface="Calibri Light" panose="020F0302020204030204" pitchFamily="34" charset="0"/>
              <a:cs typeface="Calibri Light" panose="020F0302020204030204" pitchFamily="34" charset="0"/>
            </a:endParaRPr>
          </a:p>
          <a:p>
            <a:pPr lvl="1">
              <a:lnSpc>
                <a:spcPct val="100000"/>
              </a:lnSpc>
            </a:pPr>
            <a:r>
              <a:rPr lang="en-US" altLang="en-US" sz="2200" dirty="0">
                <a:latin typeface="Calibri Light" panose="020F0302020204030204" pitchFamily="34" charset="0"/>
                <a:cs typeface="Calibri Light" panose="020F0302020204030204" pitchFamily="34" charset="0"/>
              </a:rPr>
              <a:t>Submitted manuscripts must be the original work of the author(s).</a:t>
            </a:r>
          </a:p>
          <a:p>
            <a:pPr lvl="1">
              <a:lnSpc>
                <a:spcPct val="100000"/>
              </a:lnSpc>
            </a:pPr>
            <a:r>
              <a:rPr lang="en-US" altLang="en-US" sz="2200" dirty="0">
                <a:latin typeface="Calibri Light" panose="020F0302020204030204" pitchFamily="34" charset="0"/>
                <a:cs typeface="Calibri Light" panose="020F0302020204030204" pitchFamily="34" charset="0"/>
              </a:rPr>
              <a:t>Only unpublished manuscripts should be submitted.</a:t>
            </a:r>
          </a:p>
          <a:p>
            <a:pPr lvl="1">
              <a:lnSpc>
                <a:spcPct val="100000"/>
              </a:lnSpc>
            </a:pPr>
            <a:r>
              <a:rPr lang="en-US" altLang="en-US" sz="2200" dirty="0">
                <a:latin typeface="Calibri Light" panose="020F0302020204030204" pitchFamily="34" charset="0"/>
                <a:cs typeface="Calibri Light" panose="020F0302020204030204" pitchFamily="34" charset="0"/>
              </a:rPr>
              <a:t>It is unethical to submit a manuscript to more than one journal concurrently.</a:t>
            </a:r>
          </a:p>
          <a:p>
            <a:pPr lvl="1">
              <a:lnSpc>
                <a:spcPct val="100000"/>
              </a:lnSpc>
            </a:pPr>
            <a:r>
              <a:rPr lang="en-US" altLang="en-US" sz="2200" dirty="0">
                <a:latin typeface="Calibri Light" panose="020F0302020204030204" pitchFamily="34" charset="0"/>
                <a:cs typeface="Calibri Light" panose="020F0302020204030204" pitchFamily="34" charset="0"/>
              </a:rPr>
              <a:t>Any conflict of interest must be clearly stated.</a:t>
            </a:r>
          </a:p>
          <a:p>
            <a:pPr lvl="1">
              <a:lnSpc>
                <a:spcPct val="100000"/>
              </a:lnSpc>
            </a:pPr>
            <a:r>
              <a:rPr lang="en-US" altLang="en-US" sz="2200" dirty="0">
                <a:latin typeface="Calibri Light" panose="020F0302020204030204" pitchFamily="34" charset="0"/>
                <a:cs typeface="Calibri Light" panose="020F0302020204030204" pitchFamily="34" charset="0"/>
              </a:rPr>
              <a:t>Acknowledge the sources of data used in the development of the manuscript.</a:t>
            </a:r>
          </a:p>
          <a:p>
            <a:pPr lvl="1">
              <a:lnSpc>
                <a:spcPct val="100000"/>
              </a:lnSpc>
            </a:pPr>
            <a:r>
              <a:rPr lang="en-US" altLang="en-US" sz="2200" dirty="0">
                <a:latin typeface="Calibri Light" panose="020F0302020204030204" pitchFamily="34" charset="0"/>
                <a:cs typeface="Calibri Light" panose="020F0302020204030204" pitchFamily="34" charset="0"/>
              </a:rPr>
              <a:t>All errors discovered in the manuscript after submission must be swiftly communicated to the Editor.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768096" y="585216"/>
            <a:ext cx="8090154" cy="1499616"/>
          </a:xfrm>
        </p:spPr>
        <p:txBody>
          <a:bodyPr>
            <a:normAutofit/>
          </a:bodyPr>
          <a:lstStyle/>
          <a:p>
            <a:pPr eaLnBrk="1" hangingPunct="1">
              <a:defRPr/>
            </a:pPr>
            <a:r>
              <a:rPr lang="en-US" sz="3600" dirty="0">
                <a:latin typeface="Calibri Light" panose="020F0302020204030204" pitchFamily="34" charset="0"/>
                <a:cs typeface="Calibri Light" panose="020F0302020204030204" pitchFamily="34" charset="0"/>
              </a:rPr>
              <a:t>Confirmation before Submission</a:t>
            </a:r>
          </a:p>
        </p:txBody>
      </p:sp>
      <p:sp>
        <p:nvSpPr>
          <p:cNvPr id="3" name="Date Placeholder 2"/>
          <p:cNvSpPr>
            <a:spLocks noGrp="1"/>
          </p:cNvSpPr>
          <p:nvPr>
            <p:ph type="dt" sz="half" idx="10"/>
          </p:nvPr>
        </p:nvSpPr>
        <p:spPr/>
        <p:txBody>
          <a:bodyPr/>
          <a:lstStyle/>
          <a:p>
            <a:pPr>
              <a:defRPr/>
            </a:pPr>
            <a:fld id="{73B09AED-AC80-4CAB-A0CA-1D670D900D1A}" type="datetime1">
              <a:rPr lang="en-US" smtClean="0"/>
              <a:pPr>
                <a:defRPr/>
              </a:pPr>
              <a:t>7/13/2020</a:t>
            </a:fld>
            <a:endParaRPr lang="en-US"/>
          </a:p>
        </p:txBody>
      </p:sp>
      <p:sp>
        <p:nvSpPr>
          <p:cNvPr id="4" name="Slide Number Placeholder 3"/>
          <p:cNvSpPr>
            <a:spLocks noGrp="1"/>
          </p:cNvSpPr>
          <p:nvPr>
            <p:ph type="sldNum" sz="quarter" idx="12"/>
          </p:nvPr>
        </p:nvSpPr>
        <p:spPr/>
        <p:txBody>
          <a:bodyPr/>
          <a:lstStyle/>
          <a:p>
            <a:fld id="{31B7F2A7-B70F-43FC-8F84-FEE39B08E7CF}" type="slidenum">
              <a:rPr lang="en-US" altLang="en-US" smtClean="0"/>
              <a:pPr/>
              <a:t>21</a:t>
            </a:fld>
            <a:endParaRPr lang="en-US" altLang="en-US"/>
          </a:p>
        </p:txBody>
      </p:sp>
      <p:sp>
        <p:nvSpPr>
          <p:cNvPr id="13315" name="Content Placeholder 2"/>
          <p:cNvSpPr>
            <a:spLocks noGrp="1"/>
          </p:cNvSpPr>
          <p:nvPr>
            <p:ph idx="4294967295"/>
          </p:nvPr>
        </p:nvSpPr>
        <p:spPr>
          <a:xfrm>
            <a:off x="415131" y="1828800"/>
            <a:ext cx="8313737" cy="4267200"/>
          </a:xfrm>
        </p:spPr>
        <p:txBody>
          <a:bodyPr>
            <a:normAutofit/>
          </a:bodyPr>
          <a:lstStyle/>
          <a:p>
            <a:pPr algn="just">
              <a:lnSpc>
                <a:spcPct val="100000"/>
              </a:lnSpc>
              <a:defRPr/>
            </a:pPr>
            <a:r>
              <a:rPr lang="en-US" sz="2400" b="1" dirty="0">
                <a:latin typeface="Calibri Light" panose="020F0302020204030204" pitchFamily="34" charset="0"/>
                <a:cs typeface="Calibri Light" panose="020F0302020204030204" pitchFamily="34" charset="0"/>
              </a:rPr>
              <a:t>Reviewers should confirm the following:</a:t>
            </a:r>
            <a:endParaRPr lang="en-US" sz="2400" dirty="0">
              <a:latin typeface="Calibri Light" panose="020F0302020204030204" pitchFamily="34" charset="0"/>
              <a:cs typeface="Calibri Light" panose="020F0302020204030204" pitchFamily="34" charset="0"/>
            </a:endParaRPr>
          </a:p>
          <a:p>
            <a:pPr lvl="1" algn="just">
              <a:lnSpc>
                <a:spcPct val="100000"/>
              </a:lnSpc>
              <a:buFont typeface="Arial" charset="0"/>
              <a:buChar char="–"/>
              <a:defRPr/>
            </a:pPr>
            <a:r>
              <a:rPr lang="en-US" sz="2400" dirty="0">
                <a:latin typeface="Calibri Light" panose="020F0302020204030204" pitchFamily="34" charset="0"/>
                <a:cs typeface="Calibri Light" panose="020F0302020204030204" pitchFamily="34" charset="0"/>
              </a:rPr>
              <a:t>That all manuscripts are reviewed in fairness based on the intellectual content of the paper regardless of gender, race, ethnicity, religion, citizenry nor political values of author(s).</a:t>
            </a:r>
          </a:p>
          <a:p>
            <a:pPr lvl="1" algn="just">
              <a:lnSpc>
                <a:spcPct val="100000"/>
              </a:lnSpc>
              <a:buFont typeface="Arial" charset="0"/>
              <a:buChar char="–"/>
              <a:defRPr/>
            </a:pPr>
            <a:r>
              <a:rPr lang="en-US" sz="2400" dirty="0">
                <a:latin typeface="Calibri Light" panose="020F0302020204030204" pitchFamily="34" charset="0"/>
                <a:cs typeface="Calibri Light" panose="020F0302020204030204" pitchFamily="34" charset="0"/>
              </a:rPr>
              <a:t>That any observed </a:t>
            </a:r>
            <a:r>
              <a:rPr lang="en-US" sz="2400" dirty="0">
                <a:solidFill>
                  <a:schemeClr val="tx2">
                    <a:lumMod val="75000"/>
                  </a:schemeClr>
                </a:solidFill>
                <a:latin typeface="Calibri Light" panose="020F0302020204030204" pitchFamily="34" charset="0"/>
                <a:cs typeface="Calibri Light" panose="020F0302020204030204" pitchFamily="34" charset="0"/>
              </a:rPr>
              <a:t>conflict of interest</a:t>
            </a:r>
            <a:r>
              <a:rPr lang="en-US" sz="2400" dirty="0">
                <a:latin typeface="Calibri Light" panose="020F0302020204030204" pitchFamily="34" charset="0"/>
                <a:cs typeface="Calibri Light" panose="020F0302020204030204" pitchFamily="34" charset="0"/>
              </a:rPr>
              <a:t> during the review process must be communicated to the Editor.</a:t>
            </a:r>
          </a:p>
          <a:p>
            <a:pPr lvl="1" algn="just">
              <a:lnSpc>
                <a:spcPct val="100000"/>
              </a:lnSpc>
              <a:buFont typeface="Arial" charset="0"/>
              <a:buChar char="–"/>
              <a:defRPr/>
            </a:pPr>
            <a:r>
              <a:rPr lang="en-US" sz="2400" dirty="0">
                <a:latin typeface="Calibri Light" panose="020F0302020204030204" pitchFamily="34" charset="0"/>
                <a:cs typeface="Calibri Light" panose="020F0302020204030204" pitchFamily="34" charset="0"/>
              </a:rPr>
              <a:t>That all information pertaining to the manuscript is kept confidential</a:t>
            </a:r>
          </a:p>
          <a:p>
            <a:pPr lvl="1" algn="just">
              <a:lnSpc>
                <a:spcPct val="100000"/>
              </a:lnSpc>
              <a:buFont typeface="Arial" charset="0"/>
              <a:buChar char="–"/>
              <a:defRPr/>
            </a:pPr>
            <a:r>
              <a:rPr lang="en-US" sz="2400" dirty="0">
                <a:latin typeface="Calibri Light" panose="020F0302020204030204" pitchFamily="34" charset="0"/>
                <a:cs typeface="Calibri Light" panose="020F0302020204030204" pitchFamily="34" charset="0"/>
              </a:rPr>
              <a:t>That any information that may be the reason for the rejection of publication of a manuscript must be communicated to the Editor.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pPr eaLnBrk="1" hangingPunct="1">
              <a:defRPr/>
            </a:pPr>
            <a:r>
              <a:rPr lang="en-US" dirty="0"/>
              <a:t>Confirmation </a:t>
            </a:r>
            <a:r>
              <a:rPr lang="en-US" sz="3600" dirty="0">
                <a:latin typeface="Calibri Light" panose="020F0302020204030204" pitchFamily="34" charset="0"/>
                <a:cs typeface="Calibri Light" panose="020F0302020204030204" pitchFamily="34" charset="0"/>
              </a:rPr>
              <a:t>before</a:t>
            </a:r>
            <a:r>
              <a:rPr lang="en-US" dirty="0"/>
              <a:t> Submission</a:t>
            </a:r>
          </a:p>
        </p:txBody>
      </p:sp>
      <p:sp>
        <p:nvSpPr>
          <p:cNvPr id="3" name="Date Placeholder 2"/>
          <p:cNvSpPr>
            <a:spLocks noGrp="1"/>
          </p:cNvSpPr>
          <p:nvPr>
            <p:ph type="dt" sz="half" idx="10"/>
          </p:nvPr>
        </p:nvSpPr>
        <p:spPr/>
        <p:txBody>
          <a:bodyPr/>
          <a:lstStyle/>
          <a:p>
            <a:pPr>
              <a:defRPr/>
            </a:pPr>
            <a:fld id="{E15A184A-7873-454B-B16A-5909C464D643}" type="datetime1">
              <a:rPr lang="en-US" smtClean="0"/>
              <a:pPr>
                <a:defRPr/>
              </a:pPr>
              <a:t>7/13/2020</a:t>
            </a:fld>
            <a:endParaRPr lang="en-US"/>
          </a:p>
        </p:txBody>
      </p:sp>
      <p:sp>
        <p:nvSpPr>
          <p:cNvPr id="4" name="Slide Number Placeholder 3"/>
          <p:cNvSpPr>
            <a:spLocks noGrp="1"/>
          </p:cNvSpPr>
          <p:nvPr>
            <p:ph type="sldNum" sz="quarter" idx="12"/>
          </p:nvPr>
        </p:nvSpPr>
        <p:spPr/>
        <p:txBody>
          <a:bodyPr/>
          <a:lstStyle/>
          <a:p>
            <a:fld id="{31B7F2A7-B70F-43FC-8F84-FEE39B08E7CF}" type="slidenum">
              <a:rPr lang="en-US" altLang="en-US" smtClean="0"/>
              <a:pPr/>
              <a:t>22</a:t>
            </a:fld>
            <a:endParaRPr lang="en-US" altLang="en-US"/>
          </a:p>
        </p:txBody>
      </p:sp>
      <p:sp>
        <p:nvSpPr>
          <p:cNvPr id="15363" name="Content Placeholder 2"/>
          <p:cNvSpPr>
            <a:spLocks noGrp="1"/>
          </p:cNvSpPr>
          <p:nvPr>
            <p:ph idx="4294967295"/>
          </p:nvPr>
        </p:nvSpPr>
        <p:spPr>
          <a:xfrm>
            <a:off x="457200" y="1752600"/>
            <a:ext cx="7924800" cy="4800600"/>
          </a:xfrm>
        </p:spPr>
        <p:txBody>
          <a:bodyPr>
            <a:normAutofit/>
          </a:bodyPr>
          <a:lstStyle/>
          <a:p>
            <a:pPr algn="just">
              <a:lnSpc>
                <a:spcPct val="100000"/>
              </a:lnSpc>
            </a:pPr>
            <a:r>
              <a:rPr lang="en-US" altLang="en-US" sz="2200" b="1" dirty="0">
                <a:latin typeface="Calibri Light" panose="020F0302020204030204" pitchFamily="34" charset="0"/>
                <a:cs typeface="Calibri Light" panose="020F0302020204030204" pitchFamily="34" charset="0"/>
              </a:rPr>
              <a:t>Editors of Research Publication must confirm the following:</a:t>
            </a:r>
            <a:endParaRPr lang="en-US" altLang="en-US" sz="2200" dirty="0">
              <a:latin typeface="Calibri Light" panose="020F0302020204030204" pitchFamily="34" charset="0"/>
              <a:cs typeface="Calibri Light" panose="020F0302020204030204" pitchFamily="34" charset="0"/>
            </a:endParaRPr>
          </a:p>
          <a:p>
            <a:pPr lvl="1" algn="just">
              <a:lnSpc>
                <a:spcPct val="100000"/>
              </a:lnSpc>
            </a:pPr>
            <a:r>
              <a:rPr lang="en-US" altLang="en-US" sz="2200" dirty="0">
                <a:latin typeface="Calibri Light" panose="020F0302020204030204" pitchFamily="34" charset="0"/>
                <a:cs typeface="Calibri Light" panose="020F0302020204030204" pitchFamily="34" charset="0"/>
              </a:rPr>
              <a:t>That all manuscripts are evaluated in fairness based on the intellectual content of the paper regardless of gender, race, ethnicity, religion, citizenry nor political values of authors.</a:t>
            </a:r>
          </a:p>
          <a:p>
            <a:pPr lvl="1" algn="just">
              <a:lnSpc>
                <a:spcPct val="100000"/>
              </a:lnSpc>
            </a:pPr>
            <a:r>
              <a:rPr lang="en-US" altLang="en-US" sz="2200" dirty="0">
                <a:latin typeface="Calibri Light" panose="020F0302020204030204" pitchFamily="34" charset="0"/>
                <a:cs typeface="Calibri Light" panose="020F0302020204030204" pitchFamily="34" charset="0"/>
              </a:rPr>
              <a:t>That information pertaining manuscripts are kept confidential.</a:t>
            </a:r>
          </a:p>
          <a:p>
            <a:pPr lvl="1" algn="just">
              <a:lnSpc>
                <a:spcPct val="100000"/>
              </a:lnSpc>
            </a:pPr>
            <a:r>
              <a:rPr lang="en-US" altLang="en-US" sz="2200" dirty="0">
                <a:latin typeface="Calibri Light" panose="020F0302020204030204" pitchFamily="34" charset="0"/>
                <a:cs typeface="Calibri Light" panose="020F0302020204030204" pitchFamily="34" charset="0"/>
              </a:rPr>
              <a:t>That any observed conflict of interest pertaining manuscripts must be disclosed.</a:t>
            </a:r>
          </a:p>
          <a:p>
            <a:pPr lvl="1" algn="just">
              <a:lnSpc>
                <a:spcPct val="100000"/>
              </a:lnSpc>
            </a:pPr>
            <a:r>
              <a:rPr lang="en-US" altLang="en-US" sz="2200" dirty="0">
                <a:latin typeface="Calibri Light" panose="020F0302020204030204" pitchFamily="34" charset="0"/>
                <a:cs typeface="Calibri Light" panose="020F0302020204030204" pitchFamily="34" charset="0"/>
              </a:rPr>
              <a:t>The Editorial Board takes responsibility for making publication decisions for submitted manuscripts based on the reviewer’s evaluation of the manuscript, policies of the journal editorial board and legal restrain acting against plagiarism, libel and copyright infringement.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7F60-09C4-4F2D-9343-B475CE43ED23}"/>
              </a:ext>
            </a:extLst>
          </p:cNvPr>
          <p:cNvSpPr>
            <a:spLocks noGrp="1"/>
          </p:cNvSpPr>
          <p:nvPr>
            <p:ph type="title"/>
          </p:nvPr>
        </p:nvSpPr>
        <p:spPr>
          <a:xfrm>
            <a:off x="1371600" y="1929384"/>
            <a:ext cx="7290054" cy="1499616"/>
          </a:xfrm>
        </p:spPr>
        <p:txBody>
          <a:bodyPr/>
          <a:lstStyle/>
          <a:p>
            <a:r>
              <a:rPr lang="en-US" dirty="0">
                <a:latin typeface="Calibri Light" panose="020F0302020204030204" pitchFamily="34" charset="0"/>
                <a:cs typeface="Calibri Light" panose="020F0302020204030204" pitchFamily="34" charset="0"/>
              </a:rPr>
              <a:t>The END </a:t>
            </a:r>
          </a:p>
        </p:txBody>
      </p:sp>
    </p:spTree>
    <p:extLst>
      <p:ext uri="{BB962C8B-B14F-4D97-AF65-F5344CB8AC3E}">
        <p14:creationId xmlns:p14="http://schemas.microsoft.com/office/powerpoint/2010/main" val="1862324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t>What We Will Cover</a:t>
            </a:r>
          </a:p>
        </p:txBody>
      </p:sp>
      <p:sp>
        <p:nvSpPr>
          <p:cNvPr id="40963" name="Rectangle 3"/>
          <p:cNvSpPr>
            <a:spLocks noGrp="1" noChangeArrowheads="1"/>
          </p:cNvSpPr>
          <p:nvPr>
            <p:ph idx="4294967295"/>
          </p:nvPr>
        </p:nvSpPr>
        <p:spPr>
          <a:xfrm>
            <a:off x="1086104" y="2084832"/>
            <a:ext cx="7289800" cy="4022725"/>
          </a:xfrm>
        </p:spPr>
        <p:txBody>
          <a:bodyPr>
            <a:normAutofit/>
          </a:bodyPr>
          <a:lstStyle/>
          <a:p>
            <a:pPr>
              <a:lnSpc>
                <a:spcPct val="150000"/>
              </a:lnSpc>
              <a:buFont typeface="Wingdings" panose="05000000000000000000" pitchFamily="2" charset="2"/>
              <a:buChar char="Ø"/>
            </a:pPr>
            <a:r>
              <a:rPr lang="en-US" altLang="en-US" sz="2400" dirty="0"/>
              <a:t>What is </a:t>
            </a:r>
            <a:r>
              <a:rPr lang="en-US" altLang="en-US" sz="2400" dirty="0">
                <a:latin typeface="Calibri Light" panose="020F0302020204030204" pitchFamily="34" charset="0"/>
                <a:cs typeface="Calibri Light" panose="020F0302020204030204" pitchFamily="34" charset="0"/>
              </a:rPr>
              <a:t>Professional</a:t>
            </a:r>
            <a:r>
              <a:rPr lang="en-US" altLang="en-US" sz="2400" dirty="0"/>
              <a:t> Ethics?</a:t>
            </a:r>
          </a:p>
          <a:p>
            <a:pPr>
              <a:lnSpc>
                <a:spcPct val="150000"/>
              </a:lnSpc>
              <a:buFont typeface="Wingdings" panose="05000000000000000000" pitchFamily="2" charset="2"/>
              <a:buChar char="Ø"/>
            </a:pPr>
            <a:r>
              <a:rPr lang="en-US" altLang="en-US" sz="2400" dirty="0"/>
              <a:t>Ethical Guidelines for Computer Professionals</a:t>
            </a:r>
          </a:p>
          <a:p>
            <a:pPr>
              <a:lnSpc>
                <a:spcPct val="150000"/>
              </a:lnSpc>
              <a:buFont typeface="Wingdings" panose="05000000000000000000" pitchFamily="2" charset="2"/>
              <a:buChar char="Ø"/>
            </a:pPr>
            <a:r>
              <a:rPr lang="en-US" altLang="en-US" sz="2400" dirty="0"/>
              <a:t>What is Publication Ethics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a:xfrm>
            <a:off x="1158748" y="409067"/>
            <a:ext cx="7290054" cy="1499616"/>
          </a:xfrm>
        </p:spPr>
        <p:txBody>
          <a:bodyPr>
            <a:normAutofit/>
          </a:bodyPr>
          <a:lstStyle/>
          <a:p>
            <a:r>
              <a:rPr lang="en-US" altLang="en-US" sz="3600" dirty="0">
                <a:latin typeface="Calibri Light" panose="020F0302020204030204" pitchFamily="34" charset="0"/>
                <a:cs typeface="Calibri Light" panose="020F0302020204030204" pitchFamily="34" charset="0"/>
              </a:rPr>
              <a:t>What is "Professional Ethics"?</a:t>
            </a:r>
          </a:p>
        </p:txBody>
      </p:sp>
      <p:sp>
        <p:nvSpPr>
          <p:cNvPr id="41989" name="Rectangle 5"/>
          <p:cNvSpPr>
            <a:spLocks noGrp="1" noChangeArrowheads="1"/>
          </p:cNvSpPr>
          <p:nvPr>
            <p:ph idx="4294967295"/>
          </p:nvPr>
        </p:nvSpPr>
        <p:spPr>
          <a:xfrm>
            <a:off x="768350" y="1676400"/>
            <a:ext cx="8070850" cy="4022725"/>
          </a:xfrm>
        </p:spPr>
        <p:txBody>
          <a:bodyPr>
            <a:normAutofit lnSpcReduction="10000"/>
          </a:bodyPr>
          <a:lstStyle/>
          <a:p>
            <a:pPr algn="just">
              <a:lnSpc>
                <a:spcPct val="90000"/>
              </a:lnSpc>
              <a:buFont typeface="Wingdings" panose="05000000000000000000" pitchFamily="2" charset="2"/>
              <a:buChar char="Ø"/>
            </a:pPr>
            <a:r>
              <a:rPr lang="en-US" altLang="en-US" sz="2400" dirty="0"/>
              <a:t>Professional ethics includes relationships with and responsibilities toward customers, clients, coworkers, employees, employers, others who use one’s products and services, and others whom they affect</a:t>
            </a:r>
          </a:p>
          <a:p>
            <a:pPr algn="just">
              <a:lnSpc>
                <a:spcPct val="90000"/>
              </a:lnSpc>
              <a:buFont typeface="Wingdings" panose="05000000000000000000" pitchFamily="2" charset="2"/>
              <a:buChar char="Ø"/>
            </a:pPr>
            <a:r>
              <a:rPr lang="en-US" altLang="en-US" sz="2400" dirty="0"/>
              <a:t>A professional has a responsibility to act ethically. Many professions have a code of ethics that professionals are expected to abide by</a:t>
            </a:r>
          </a:p>
          <a:p>
            <a:pPr lvl="3" algn="just"/>
            <a:r>
              <a:rPr lang="en-US" altLang="en-US" sz="2800" dirty="0"/>
              <a:t>Medical doctors</a:t>
            </a:r>
          </a:p>
          <a:p>
            <a:pPr lvl="3" algn="just"/>
            <a:r>
              <a:rPr lang="en-US" altLang="en-US" sz="2800" dirty="0"/>
              <a:t>Lawyers and judges</a:t>
            </a:r>
          </a:p>
          <a:p>
            <a:pPr lvl="3" algn="just"/>
            <a:r>
              <a:rPr lang="en-US" altLang="en-US" sz="2800" dirty="0"/>
              <a:t>Accountants</a:t>
            </a:r>
          </a:p>
          <a:p>
            <a:pPr lvl="3" algn="just"/>
            <a:r>
              <a:rPr lang="en-US" altLang="en-US" sz="2800" dirty="0"/>
              <a:t>SOFTWARE ENGINEERS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45060" name="Rectangle 4"/>
          <p:cNvSpPr>
            <a:spLocks noGrp="1" noChangeArrowheads="1"/>
          </p:cNvSpPr>
          <p:nvPr>
            <p:ph type="title"/>
          </p:nvPr>
        </p:nvSpPr>
        <p:spPr>
          <a:xfrm>
            <a:off x="768096" y="585216"/>
            <a:ext cx="8147304" cy="1499616"/>
          </a:xfrm>
        </p:spPr>
        <p:txBody>
          <a:bodyPr>
            <a:normAutofit/>
          </a:bodyPr>
          <a:lstStyle/>
          <a:p>
            <a:r>
              <a:rPr lang="en-US" altLang="en-US" sz="3600" dirty="0">
                <a:latin typeface="Calibri Light" panose="020F0302020204030204" pitchFamily="34" charset="0"/>
                <a:cs typeface="Calibri Light" panose="020F0302020204030204" pitchFamily="34" charset="0"/>
              </a:rPr>
              <a:t>What is "Professional Ethics"? (cont.)</a:t>
            </a:r>
          </a:p>
        </p:txBody>
      </p:sp>
      <p:sp>
        <p:nvSpPr>
          <p:cNvPr id="45061" name="Rectangle 5"/>
          <p:cNvSpPr>
            <a:spLocks noGrp="1" noChangeArrowheads="1"/>
          </p:cNvSpPr>
          <p:nvPr>
            <p:ph idx="4294967295"/>
          </p:nvPr>
        </p:nvSpPr>
        <p:spPr>
          <a:xfrm>
            <a:off x="927100" y="2084832"/>
            <a:ext cx="7289800" cy="4022725"/>
          </a:xfrm>
        </p:spPr>
        <p:txBody>
          <a:bodyPr>
            <a:normAutofit/>
          </a:bodyPr>
          <a:lstStyle/>
          <a:p>
            <a:pPr>
              <a:lnSpc>
                <a:spcPct val="150000"/>
              </a:lnSpc>
              <a:buFont typeface="Wingdings" panose="05000000000000000000" pitchFamily="2" charset="2"/>
              <a:buChar char="Ø"/>
            </a:pPr>
            <a:r>
              <a:rPr lang="en-US" altLang="en-US" sz="2400" dirty="0"/>
              <a:t>There are special aspects to making ethical decisions in a professional context</a:t>
            </a:r>
          </a:p>
          <a:p>
            <a:pPr>
              <a:lnSpc>
                <a:spcPct val="150000"/>
              </a:lnSpc>
              <a:buFont typeface="Wingdings" panose="05000000000000000000" pitchFamily="2" charset="2"/>
              <a:buChar char="Ø"/>
            </a:pPr>
            <a:r>
              <a:rPr lang="en-US" altLang="en-US" sz="2400" dirty="0"/>
              <a:t>Honesty is one of the most fundamental ethical values; however, many ethical problems are more delicate than the choice of being honest or dishonest</a:t>
            </a:r>
          </a:p>
          <a:p>
            <a:pPr>
              <a:lnSpc>
                <a:spcPct val="150000"/>
              </a:lnSpc>
              <a:buFont typeface="Wingdings" panose="05000000000000000000" pitchFamily="2" charset="2"/>
              <a:buChar char="Ø"/>
            </a:pPr>
            <a:r>
              <a:rPr lang="en-US" altLang="en-US" sz="2400" dirty="0"/>
              <a:t>Some ethical issues are controversial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27DAF43-51F0-4745-ACEE-CAB3BD87A8B5}" type="slidenum">
              <a:rPr lang="tr-TR" altLang="en-US"/>
              <a:pPr/>
              <a:t>6</a:t>
            </a:fld>
            <a:endParaRPr lang="tr-TR" altLang="en-US"/>
          </a:p>
        </p:txBody>
      </p:sp>
      <p:sp>
        <p:nvSpPr>
          <p:cNvPr id="19459" name="Rectangle 3"/>
          <p:cNvSpPr>
            <a:spLocks noGrp="1" noChangeArrowheads="1"/>
          </p:cNvSpPr>
          <p:nvPr>
            <p:ph type="body" idx="4294967295"/>
          </p:nvPr>
        </p:nvSpPr>
        <p:spPr>
          <a:xfrm>
            <a:off x="838200" y="1524000"/>
            <a:ext cx="7289800" cy="4224337"/>
          </a:xfrm>
        </p:spPr>
        <p:txBody>
          <a:bodyPr>
            <a:normAutofit fontScale="92500"/>
          </a:bodyPr>
          <a:lstStyle/>
          <a:p>
            <a:pPr>
              <a:lnSpc>
                <a:spcPct val="90000"/>
              </a:lnSpc>
              <a:buFont typeface="Wingdings" panose="05000000000000000000" pitchFamily="2" charset="2"/>
              <a:buNone/>
            </a:pPr>
            <a:r>
              <a:rPr lang="tr-TR" altLang="en-US" sz="3500" b="1" dirty="0">
                <a:solidFill>
                  <a:schemeClr val="tx2"/>
                </a:solidFill>
                <a:latin typeface="Calibri Light" panose="020F0302020204030204" pitchFamily="34" charset="0"/>
                <a:cs typeface="Calibri Light" panose="020F0302020204030204" pitchFamily="34" charset="0"/>
              </a:rPr>
              <a:t>Professional ethics concerns:</a:t>
            </a:r>
          </a:p>
          <a:p>
            <a:pPr>
              <a:lnSpc>
                <a:spcPct val="90000"/>
              </a:lnSpc>
              <a:buFont typeface="Wingdings" panose="05000000000000000000" pitchFamily="2" charset="2"/>
              <a:buChar char="Ø"/>
            </a:pPr>
            <a:r>
              <a:rPr lang="tr-TR" altLang="en-US" sz="2600" dirty="0">
                <a:latin typeface="Calibri Light" panose="020F0302020204030204" pitchFamily="34" charset="0"/>
                <a:cs typeface="Calibri Light" panose="020F0302020204030204" pitchFamily="34" charset="0"/>
              </a:rPr>
              <a:t>One's conduct of behaviour and practice while doing professional work,</a:t>
            </a:r>
          </a:p>
          <a:p>
            <a:pPr>
              <a:lnSpc>
                <a:spcPct val="90000"/>
              </a:lnSpc>
              <a:buFont typeface="Wingdings" panose="05000000000000000000" pitchFamily="2" charset="2"/>
              <a:buChar char="Ø"/>
            </a:pPr>
            <a:r>
              <a:rPr lang="tr-TR" altLang="en-US" sz="2600" dirty="0">
                <a:latin typeface="Calibri Light" panose="020F0302020204030204" pitchFamily="34" charset="0"/>
                <a:cs typeface="Calibri Light" panose="020F0302020204030204" pitchFamily="34" charset="0"/>
              </a:rPr>
              <a:t>Relations with peers in the work place,</a:t>
            </a:r>
          </a:p>
          <a:p>
            <a:pPr>
              <a:lnSpc>
                <a:spcPct val="90000"/>
              </a:lnSpc>
              <a:buFont typeface="Wingdings" panose="05000000000000000000" pitchFamily="2" charset="2"/>
              <a:buChar char="Ø"/>
            </a:pPr>
            <a:r>
              <a:rPr lang="tr-TR" altLang="en-US" sz="2600" dirty="0">
                <a:latin typeface="Calibri Light" panose="020F0302020204030204" pitchFamily="34" charset="0"/>
                <a:cs typeface="Calibri Light" panose="020F0302020204030204" pitchFamily="34" charset="0"/>
              </a:rPr>
              <a:t>Conduct of duties towards the employer,</a:t>
            </a:r>
          </a:p>
          <a:p>
            <a:pPr>
              <a:lnSpc>
                <a:spcPct val="90000"/>
              </a:lnSpc>
              <a:buFont typeface="Wingdings" panose="05000000000000000000" pitchFamily="2" charset="2"/>
              <a:buChar char="Ø"/>
            </a:pPr>
            <a:r>
              <a:rPr lang="tr-TR" altLang="en-US" sz="2600" dirty="0">
                <a:latin typeface="Calibri Light" panose="020F0302020204030204" pitchFamily="34" charset="0"/>
                <a:cs typeface="Calibri Light" panose="020F0302020204030204" pitchFamily="34" charset="0"/>
              </a:rPr>
              <a:t>Obligations towards the customer,</a:t>
            </a:r>
          </a:p>
          <a:p>
            <a:pPr>
              <a:lnSpc>
                <a:spcPct val="90000"/>
              </a:lnSpc>
              <a:buFont typeface="Wingdings" panose="05000000000000000000" pitchFamily="2" charset="2"/>
              <a:buChar char="Ø"/>
            </a:pPr>
            <a:r>
              <a:rPr lang="tr-TR" altLang="en-US" sz="2600" dirty="0">
                <a:latin typeface="Calibri Light" panose="020F0302020204030204" pitchFamily="34" charset="0"/>
                <a:cs typeface="Calibri Light" panose="020F0302020204030204" pitchFamily="34" charset="0"/>
              </a:rPr>
              <a:t>Responsibility for the future of the profession at large.</a:t>
            </a:r>
          </a:p>
          <a:p>
            <a:pPr>
              <a:lnSpc>
                <a:spcPct val="90000"/>
              </a:lnSpc>
              <a:buFont typeface="Wingdings" panose="05000000000000000000" pitchFamily="2" charset="2"/>
              <a:buChar char="Ø"/>
            </a:pPr>
            <a:r>
              <a:rPr lang="tr-TR" altLang="en-US" sz="2600" dirty="0">
                <a:latin typeface="Calibri Light" panose="020F0302020204030204" pitchFamily="34" charset="0"/>
                <a:cs typeface="Calibri Light" panose="020F0302020204030204" pitchFamily="34" charset="0"/>
              </a:rPr>
              <a:t>Responsibility for the wellbeing of the society at large.</a:t>
            </a:r>
          </a:p>
        </p:txBody>
      </p:sp>
    </p:spTree>
    <p:extLst>
      <p:ext uri="{BB962C8B-B14F-4D97-AF65-F5344CB8AC3E}">
        <p14:creationId xmlns:p14="http://schemas.microsoft.com/office/powerpoint/2010/main" val="1247217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43019" name="Rectangle 11"/>
          <p:cNvSpPr>
            <a:spLocks noGrp="1" noChangeArrowheads="1"/>
          </p:cNvSpPr>
          <p:nvPr>
            <p:ph idx="4294967295"/>
          </p:nvPr>
        </p:nvSpPr>
        <p:spPr>
          <a:xfrm>
            <a:off x="650875" y="1600200"/>
            <a:ext cx="7842250" cy="4022725"/>
          </a:xfrm>
        </p:spPr>
        <p:txBody>
          <a:bodyPr/>
          <a:lstStyle/>
          <a:p>
            <a:pPr marL="0" indent="0" algn="just">
              <a:lnSpc>
                <a:spcPct val="80000"/>
              </a:lnSpc>
              <a:buNone/>
            </a:pPr>
            <a:r>
              <a:rPr lang="en-US" altLang="en-US" sz="2800" b="1" dirty="0">
                <a:solidFill>
                  <a:schemeClr val="tx2"/>
                </a:solidFill>
              </a:rPr>
              <a:t>Guidelines and Professional Responsibilities:</a:t>
            </a:r>
          </a:p>
          <a:p>
            <a:pPr algn="just">
              <a:lnSpc>
                <a:spcPct val="80000"/>
              </a:lnSpc>
              <a:buFont typeface="Wingdings" panose="05000000000000000000" pitchFamily="2" charset="2"/>
              <a:buChar char="Ø"/>
            </a:pPr>
            <a:r>
              <a:rPr lang="en-US" altLang="en-US" sz="2800" dirty="0"/>
              <a:t>Understand what success means</a:t>
            </a:r>
          </a:p>
          <a:p>
            <a:pPr algn="just">
              <a:lnSpc>
                <a:spcPct val="80000"/>
              </a:lnSpc>
              <a:buFont typeface="Wingdings" panose="05000000000000000000" pitchFamily="2" charset="2"/>
              <a:buChar char="Ø"/>
            </a:pPr>
            <a:r>
              <a:rPr lang="en-US" altLang="en-US" sz="2800" dirty="0"/>
              <a:t>Include users (such as medical staff, technicians, pilots, office workers) in the design and testing stages to provide safe and useful systems</a:t>
            </a:r>
          </a:p>
          <a:p>
            <a:pPr algn="just">
              <a:lnSpc>
                <a:spcPct val="80000"/>
              </a:lnSpc>
              <a:buFont typeface="Wingdings" panose="05000000000000000000" pitchFamily="2" charset="2"/>
              <a:buChar char="Ø"/>
            </a:pPr>
            <a:r>
              <a:rPr lang="en-US" altLang="en-US" sz="2800" dirty="0"/>
              <a:t>Do a thorough, careful </a:t>
            </a:r>
            <a:r>
              <a:rPr lang="en-US" altLang="en-US" sz="2800" dirty="0">
                <a:latin typeface="Calibri Light" panose="020F0302020204030204" pitchFamily="34" charset="0"/>
                <a:cs typeface="Calibri Light" panose="020F0302020204030204" pitchFamily="34" charset="0"/>
              </a:rPr>
              <a:t>job</a:t>
            </a:r>
            <a:r>
              <a:rPr lang="en-US" altLang="en-US" sz="2800" dirty="0"/>
              <a:t> when planning and scheduling a project and when writing bids or contracts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768096" y="585216"/>
            <a:ext cx="7994904" cy="1499616"/>
          </a:xfrm>
        </p:spPr>
        <p:txBody>
          <a:bodyPr>
            <a:normAutofit/>
          </a:bodyPr>
          <a:lstStyle/>
          <a:p>
            <a:r>
              <a:rPr lang="en-US" altLang="en-US" sz="3600" dirty="0">
                <a:latin typeface="Calibri Light" panose="020F0302020204030204" pitchFamily="34" charset="0"/>
                <a:cs typeface="Calibri Light" panose="020F0302020204030204" pitchFamily="34" charset="0"/>
              </a:rPr>
              <a:t>Ethical Guidelines for Computer . </a:t>
            </a:r>
          </a:p>
        </p:txBody>
      </p:sp>
      <p:sp>
        <p:nvSpPr>
          <p:cNvPr id="92163" name="Rectangle 3"/>
          <p:cNvSpPr>
            <a:spLocks noGrp="1" noChangeArrowheads="1"/>
          </p:cNvSpPr>
          <p:nvPr>
            <p:ph idx="4294967295"/>
          </p:nvPr>
        </p:nvSpPr>
        <p:spPr>
          <a:xfrm>
            <a:off x="927100" y="2115312"/>
            <a:ext cx="7289800" cy="4022725"/>
          </a:xfrm>
        </p:spPr>
        <p:txBody>
          <a:bodyPr>
            <a:normAutofit/>
          </a:bodyPr>
          <a:lstStyle/>
          <a:p>
            <a:pPr>
              <a:lnSpc>
                <a:spcPct val="90000"/>
              </a:lnSpc>
              <a:buFontTx/>
              <a:buNone/>
            </a:pPr>
            <a:r>
              <a:rPr lang="en-US" altLang="en-US" sz="2800" b="1" dirty="0">
                <a:solidFill>
                  <a:schemeClr val="tx2"/>
                </a:solidFill>
                <a:latin typeface="Calibri Light" panose="020F0302020204030204" pitchFamily="34" charset="0"/>
                <a:cs typeface="Calibri Light" panose="020F0302020204030204" pitchFamily="34" charset="0"/>
              </a:rPr>
              <a:t>Guidelines and Professional Responsibilities (cont.):</a:t>
            </a:r>
          </a:p>
          <a:p>
            <a:pPr>
              <a:lnSpc>
                <a:spcPct val="90000"/>
              </a:lnSpc>
              <a:buFont typeface="Wingdings" panose="05000000000000000000" pitchFamily="2" charset="2"/>
              <a:buChar char="Ø"/>
            </a:pPr>
            <a:r>
              <a:rPr lang="en-US" altLang="en-US" sz="2800" dirty="0">
                <a:latin typeface="Calibri Light" panose="020F0302020204030204" pitchFamily="34" charset="0"/>
                <a:cs typeface="Calibri Light" panose="020F0302020204030204" pitchFamily="34" charset="0"/>
              </a:rPr>
              <a:t>Don’t assume existing software is safe or correct; review and test it</a:t>
            </a:r>
          </a:p>
          <a:p>
            <a:pPr>
              <a:lnSpc>
                <a:spcPct val="90000"/>
              </a:lnSpc>
              <a:buFont typeface="Wingdings" panose="05000000000000000000" pitchFamily="2" charset="2"/>
              <a:buChar char="Ø"/>
            </a:pPr>
            <a:r>
              <a:rPr lang="en-US" altLang="en-US" sz="2800" dirty="0">
                <a:latin typeface="Calibri Light" panose="020F0302020204030204" pitchFamily="34" charset="0"/>
                <a:cs typeface="Calibri Light" panose="020F0302020204030204" pitchFamily="34" charset="0"/>
              </a:rPr>
              <a:t>Be open and honest about capabilities, safety, and limitations of software</a:t>
            </a:r>
          </a:p>
          <a:p>
            <a:pPr>
              <a:lnSpc>
                <a:spcPct val="90000"/>
              </a:lnSpc>
              <a:buFont typeface="Wingdings" panose="05000000000000000000" pitchFamily="2" charset="2"/>
              <a:buChar char="Ø"/>
            </a:pPr>
            <a:r>
              <a:rPr lang="en-US" altLang="en-US" sz="2800" dirty="0">
                <a:latin typeface="Calibri Light" panose="020F0302020204030204" pitchFamily="34" charset="0"/>
                <a:cs typeface="Calibri Light" panose="020F0302020204030204" pitchFamily="34" charset="0"/>
              </a:rPr>
              <a:t>Require a convincing case for safety</a:t>
            </a:r>
          </a:p>
          <a:p>
            <a:pPr>
              <a:lnSpc>
                <a:spcPct val="90000"/>
              </a:lnSpc>
              <a:buFont typeface="Wingdings" panose="05000000000000000000" pitchFamily="2" charset="2"/>
              <a:buChar char="Ø"/>
            </a:pPr>
            <a:r>
              <a:rPr lang="en-US" altLang="en-US" sz="2800" dirty="0">
                <a:latin typeface="Calibri Light" panose="020F0302020204030204" pitchFamily="34" charset="0"/>
                <a:cs typeface="Calibri Light" panose="020F0302020204030204" pitchFamily="34" charset="0"/>
              </a:rPr>
              <a:t>Develop communication skills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994904" cy="1499616"/>
          </a:xfrm>
        </p:spPr>
        <p:txBody>
          <a:bodyPr/>
          <a:lstStyle/>
          <a:p>
            <a:r>
              <a:rPr lang="en-US" altLang="en-US" dirty="0">
                <a:latin typeface="Calibri Light" panose="020F0302020204030204" pitchFamily="34" charset="0"/>
                <a:cs typeface="Calibri Light" panose="020F0302020204030204" pitchFamily="34" charset="0"/>
              </a:rPr>
              <a:t>Methodology: </a:t>
            </a:r>
            <a:r>
              <a:rPr lang="en-US" altLang="en-US" sz="2400" dirty="0">
                <a:latin typeface="Calibri Light" panose="020F0302020204030204" pitchFamily="34" charset="0"/>
                <a:cs typeface="Calibri Light" panose="020F0302020204030204" pitchFamily="34" charset="0"/>
              </a:rPr>
              <a:t>to design ethical responsibilities</a:t>
            </a:r>
            <a:endParaRPr lang="en-US" sz="2400" dirty="0">
              <a:latin typeface="Calibri Light" panose="020F0302020204030204" pitchFamily="34" charset="0"/>
              <a:cs typeface="Calibri Light" panose="020F0302020204030204" pitchFamily="34" charset="0"/>
            </a:endParaRPr>
          </a:p>
        </p:txBody>
      </p:sp>
      <p:sp>
        <p:nvSpPr>
          <p:cNvPr id="3" name="Content Placeholder 2"/>
          <p:cNvSpPr>
            <a:spLocks noGrp="1"/>
          </p:cNvSpPr>
          <p:nvPr>
            <p:ph idx="4294967295"/>
          </p:nvPr>
        </p:nvSpPr>
        <p:spPr>
          <a:xfrm>
            <a:off x="927100" y="2084832"/>
            <a:ext cx="7289800" cy="4022725"/>
          </a:xfrm>
        </p:spPr>
        <p:txBody>
          <a:bodyPr>
            <a:normAutofit fontScale="92500" lnSpcReduction="10000"/>
          </a:bodyPr>
          <a:lstStyle/>
          <a:p>
            <a:pPr algn="just"/>
            <a:r>
              <a:rPr lang="en-US" sz="2800" dirty="0"/>
              <a:t>We don’t have any formula or </a:t>
            </a:r>
            <a:r>
              <a:rPr lang="en-US" sz="2800" dirty="0">
                <a:latin typeface="Calibri Light" panose="020F0302020204030204" pitchFamily="34" charset="0"/>
                <a:cs typeface="Calibri Light" panose="020F0302020204030204" pitchFamily="34" charset="0"/>
              </a:rPr>
              <a:t>mathematics</a:t>
            </a:r>
            <a:r>
              <a:rPr lang="en-US" sz="2800" dirty="0"/>
              <a:t> equation to decide what is ethical and how to make an ethical decision in a profession.</a:t>
            </a:r>
          </a:p>
          <a:p>
            <a:pPr algn="just"/>
            <a:r>
              <a:rPr lang="en-US" sz="2800" dirty="0">
                <a:solidFill>
                  <a:srgbClr val="FF0000"/>
                </a:solidFill>
              </a:rPr>
              <a:t>Then what to do while designing ethical responsibilities?</a:t>
            </a:r>
          </a:p>
          <a:p>
            <a:r>
              <a:rPr lang="en-US" altLang="en-US" sz="2800" b="1" dirty="0">
                <a:latin typeface="Calibri Light" panose="020F0302020204030204" pitchFamily="34" charset="0"/>
                <a:cs typeface="Calibri Light" panose="020F0302020204030204" pitchFamily="34" charset="0"/>
              </a:rPr>
              <a:t>We have two phases to design ethical responsibilities:</a:t>
            </a:r>
          </a:p>
          <a:p>
            <a:pPr>
              <a:lnSpc>
                <a:spcPct val="150000"/>
              </a:lnSpc>
              <a:buFont typeface="Wingdings" panose="05000000000000000000" pitchFamily="2" charset="2"/>
              <a:buChar char="Ø"/>
            </a:pPr>
            <a:r>
              <a:rPr lang="en-US" altLang="en-US" sz="2800" dirty="0">
                <a:latin typeface="Calibri Light" panose="020F0302020204030204" pitchFamily="34" charset="0"/>
                <a:cs typeface="Calibri Light" panose="020F0302020204030204" pitchFamily="34" charset="0"/>
              </a:rPr>
              <a:t>Brain storming phase</a:t>
            </a:r>
          </a:p>
          <a:p>
            <a:pPr>
              <a:lnSpc>
                <a:spcPct val="150000"/>
              </a:lnSpc>
              <a:buFont typeface="Wingdings" panose="05000000000000000000" pitchFamily="2" charset="2"/>
              <a:buChar char="Ø"/>
            </a:pPr>
            <a:r>
              <a:rPr lang="en-US" altLang="en-US" sz="2800" dirty="0">
                <a:latin typeface="Calibri Light" panose="020F0302020204030204" pitchFamily="34" charset="0"/>
                <a:cs typeface="Calibri Light" panose="020F0302020204030204" pitchFamily="34" charset="0"/>
              </a:rPr>
              <a:t>Analysis phase</a:t>
            </a:r>
          </a:p>
          <a:p>
            <a:pPr algn="just"/>
            <a:endParaRPr lang="en-US" sz="2800" dirty="0">
              <a:solidFill>
                <a:srgbClr val="FF0000"/>
              </a:solidFill>
            </a:endParaRPr>
          </a:p>
        </p:txBody>
      </p:sp>
    </p:spTree>
    <p:extLst>
      <p:ext uri="{BB962C8B-B14F-4D97-AF65-F5344CB8AC3E}">
        <p14:creationId xmlns:p14="http://schemas.microsoft.com/office/powerpoint/2010/main" val="4068981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517</TotalTime>
  <Words>1316</Words>
  <Application>Microsoft Office PowerPoint</Application>
  <PresentationFormat>On-screen Show (4:3)</PresentationFormat>
  <Paragraphs>154</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 Light</vt:lpstr>
      <vt:lpstr>Times New Roman</vt:lpstr>
      <vt:lpstr>Tw Cen MT</vt:lpstr>
      <vt:lpstr>Tw Cen MT Condensed</vt:lpstr>
      <vt:lpstr>Wingdings</vt:lpstr>
      <vt:lpstr>Wingdings 3</vt:lpstr>
      <vt:lpstr>Integral</vt:lpstr>
      <vt:lpstr>CS 110 - Professional Practices in IT   Instructor Name :  Dr Tariq Umer Email : tariqumer@cuilahore.edu.pk </vt:lpstr>
      <vt:lpstr>  Lecture – 10   Professional &amp; Publication Ethics</vt:lpstr>
      <vt:lpstr>What We Will Cover</vt:lpstr>
      <vt:lpstr>What is "Professional Ethics"?</vt:lpstr>
      <vt:lpstr>What is "Professional Ethics"? (cont.)</vt:lpstr>
      <vt:lpstr>PowerPoint Presentation</vt:lpstr>
      <vt:lpstr>PowerPoint Presentation</vt:lpstr>
      <vt:lpstr>Ethical Guidelines for Computer . </vt:lpstr>
      <vt:lpstr>Methodology: to design ethical responsibilities</vt:lpstr>
      <vt:lpstr>Methodology: to design ethical responsibilities</vt:lpstr>
      <vt:lpstr>Methodology: to design ethical responsibilities</vt:lpstr>
      <vt:lpstr>Publication Ethics</vt:lpstr>
      <vt:lpstr>Plagiarism</vt:lpstr>
      <vt:lpstr>Duplicate Submission</vt:lpstr>
      <vt:lpstr>Citation Manipulation</vt:lpstr>
      <vt:lpstr>Data Fabrication and Falsification</vt:lpstr>
      <vt:lpstr>Improper Author Contribution or Attribution</vt:lpstr>
      <vt:lpstr>Redundant Publication</vt:lpstr>
      <vt:lpstr>Redundant Publication</vt:lpstr>
      <vt:lpstr>Confirmation before Submission</vt:lpstr>
      <vt:lpstr>Confirmation before Submission</vt:lpstr>
      <vt:lpstr>Confirmation before Submission</vt:lpstr>
      <vt:lpstr>The END </vt:lpstr>
    </vt:vector>
  </TitlesOfParts>
  <Manager/>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Gift of Fire</dc:title>
  <dc:subject/>
  <dc:creator>Faree</dc:creator>
  <cp:keywords/>
  <dc:description/>
  <cp:lastModifiedBy>Dr. Tariq Umer</cp:lastModifiedBy>
  <cp:revision>60</cp:revision>
  <cp:lastPrinted>1601-01-01T00:00:00Z</cp:lastPrinted>
  <dcterms:created xsi:type="dcterms:W3CDTF">2007-09-09T20:42:23Z</dcterms:created>
  <dcterms:modified xsi:type="dcterms:W3CDTF">2020-07-13T05:02:01Z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TC010690721033</vt:lpwstr>
  </property>
</Properties>
</file>