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31" r:id="rId2"/>
    <p:sldId id="319" r:id="rId3"/>
    <p:sldId id="332" r:id="rId4"/>
    <p:sldId id="339" r:id="rId5"/>
    <p:sldId id="268" r:id="rId6"/>
    <p:sldId id="269" r:id="rId7"/>
    <p:sldId id="270" r:id="rId8"/>
    <p:sldId id="34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304" r:id="rId19"/>
    <p:sldId id="320" r:id="rId20"/>
    <p:sldId id="283" r:id="rId21"/>
    <p:sldId id="284" r:id="rId22"/>
    <p:sldId id="285" r:id="rId23"/>
    <p:sldId id="321" r:id="rId24"/>
    <p:sldId id="286" r:id="rId25"/>
    <p:sldId id="288" r:id="rId26"/>
    <p:sldId id="289" r:id="rId27"/>
    <p:sldId id="292" r:id="rId28"/>
    <p:sldId id="309" r:id="rId29"/>
    <p:sldId id="310" r:id="rId30"/>
    <p:sldId id="311" r:id="rId31"/>
    <p:sldId id="293" r:id="rId32"/>
    <p:sldId id="312" r:id="rId33"/>
    <p:sldId id="313" r:id="rId34"/>
    <p:sldId id="314" r:id="rId35"/>
    <p:sldId id="315" r:id="rId36"/>
    <p:sldId id="316" r:id="rId37"/>
    <p:sldId id="294" r:id="rId38"/>
    <p:sldId id="295" r:id="rId39"/>
    <p:sldId id="317" r:id="rId40"/>
    <p:sldId id="33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78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096A1-65E6-41CF-B65E-A7AB445E1F1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D027F-432B-405E-8471-43FBCB4E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37717E-4DFD-4028-8754-967394FFE08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885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7885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5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03074C-DF73-4A20-A942-4272672039B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043DFE-271D-4304-BE8E-F2DEF766842B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5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E9183E-F771-4A60-BF2B-C968D5B2B11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BF58C0-B2FA-46F4-B838-378EFF367517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9113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9114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9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FEB1FE-8EE3-4A6A-A8AA-8738AAE0CC8C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7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E4C957-0E5F-44FA-878D-2FFF8D72B3AB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28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6A11AA-4FA3-4962-84F0-EDF22DF116FC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7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230DDF-5314-46F2-A61C-17C825C9DA39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8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C97140-E10C-4364-A2AF-95CFEEFBE7C9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812954-EC6E-4BF5-B3BD-59639B089BEF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41EB8F4-2F7A-4E67-8C9D-A7E69AC5703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987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7987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3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5E8FD5-2F2E-4F97-912A-3A77D8DB38D5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7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B1B9C4-E642-4A2A-9352-2CF5277AB74B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89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2A989C-2A4E-45A7-AA26-B999B247CA8D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27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6CD4ECF-86AF-4F2A-A450-42EE1279E849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5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5CC26C-B26B-46EC-95E8-26E0D4BA36B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089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8090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D495CF-265D-4E90-A58A-409625CAAE5A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192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8192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52F6FE-5199-4388-BFC7-0918A63D46B6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8294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8294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39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AD081D-0697-4189-92AA-0E419C2121CB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8397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8397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8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A2FFB4-71CB-44CA-9FD5-A137AE7C207C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499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8499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54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124B57-8FF8-4A7D-9C38-0FA08E79771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601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8602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20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BD1F84-79AD-442A-9379-5F767E22C45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8704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/>
        </p:spPr>
      </p:sp>
      <p:sp>
        <p:nvSpPr>
          <p:cNvPr id="8704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1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9AA8-E137-402B-82B6-B7F7B6C99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6A95B-8AEB-42D7-B82B-65281E3D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5625-91E7-43CB-A04B-EEED4B5D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6318-8874-4990-B123-6DAE74CCD5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4F0E-6A52-4B15-870E-BF3CCCB0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A6EE3-8E78-49F3-88A9-2C8CCD31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A32B-4445-433B-8ECF-6C13BF42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E68A-BF45-4E71-BC96-7E90DCD1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9D8BE-514E-4CFF-8826-13C134465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53D9-4085-4317-88F3-DF14C969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6318-8874-4990-B123-6DAE74CCD5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FFB73-CD71-46FE-8C27-B935E8E8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1691-E45C-4B6E-9600-AC96F509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A32B-4445-433B-8ECF-6C13BF42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6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743B9-AF20-4E68-B19E-75D8A56F9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529EA-6450-4BBE-9CB1-AFCA1F59A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2A7C-30CA-415E-956E-E78024A5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6318-8874-4990-B123-6DAE74CCD5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D296-627A-40F1-AAB8-F150356B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F436-F09C-43A3-8A68-2CDBF2A2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A32B-4445-433B-8ECF-6C13BF42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0F40-EE92-4E16-BE2F-24DF1462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1F70-A495-45A3-8710-319136CD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7787-A6F7-49F5-A58A-099CD7F2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6318-8874-4990-B123-6DAE74CCD5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33ED1-CDCB-4E2D-8887-33607F4D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22B-8483-4121-95A8-AC35AECE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A32B-4445-433B-8ECF-6C13BF42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1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8C4F-CCA4-4A85-927D-8755F893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51CC-7AF5-4603-BA89-F4513E0D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F340-8AAC-4F8B-8F68-7265024B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6318-8874-4990-B123-6DAE74CCD5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1C3A-ED40-4C1B-9FDB-D6428874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355AE-F1CF-4E8B-AF2D-A7A96610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A32B-4445-433B-8ECF-6C13BF42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9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3F35-A414-4B42-BA71-865FC6C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D707-097F-4FC6-8473-5F622F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F7F7E-DA7F-4C7B-8D78-4D1565DB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12C59-28D1-4FA6-9F3D-6E8C31B0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6318-8874-4990-B123-6DAE74CCD5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62E0-BECA-44A4-B807-61FFE9A7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3AE5B-B345-4FCC-AAC9-918A4BBE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A32B-4445-433B-8ECF-6C13BF42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3830-8C25-4E33-A1F0-DFDA9DE1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6101A-2BD4-47E6-8372-DD64E83B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10811-00E1-4BB2-B6AC-8EC65F5D6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AAE41-AE06-4D03-A555-E41D22BA1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B2CD4-1626-4B16-BB04-F1D848B46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9BCC9-934F-4E25-ADB7-5F5BAE7C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6318-8874-4990-B123-6DAE74CCD5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6D403-6568-4C1C-A202-92BC2B68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698E8-65EC-4A3E-AD7D-F315DA43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A32B-4445-433B-8ECF-6C13BF42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C28E-2111-48FF-8D3E-217CF28F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DE925-CE91-45F1-9DE7-06C8C6C7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6318-8874-4990-B123-6DAE74CCD5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934C-2E7F-4C93-AD31-D0323F1E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57F9A-88AF-460C-BD8A-DC768CF2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A32B-4445-433B-8ECF-6C13BF42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5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3D0F9-078B-49C3-BE4C-AA38B7DE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6318-8874-4990-B123-6DAE74CCD5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61927-D748-472E-82C1-A6DA1DE9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8D192-0073-4708-8DE4-22D4F654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A32B-4445-433B-8ECF-6C13BF42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FDBA-2C13-4F0C-9E6D-4ED12662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E37A-93EB-44F7-A71E-2C24B8A5A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4CC89-4EAC-4E95-B81F-003C6D5BE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598C5-85DE-4007-BF85-79227C36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6318-8874-4990-B123-6DAE74CCD5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950A2-BED8-4210-BD90-E588CA5F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FD38A-78DA-4EA3-B67D-9E8A1A20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A32B-4445-433B-8ECF-6C13BF42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2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2593-2C49-439C-9672-3756B380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01E34-723B-4F4B-AA14-4D6567A94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0BCBB-792F-4695-8162-B0A0770B7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05B6-0C4D-4EA2-A699-7CD16A7E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6318-8874-4990-B123-6DAE74CCD5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BA84D-951B-421B-AFC8-4E8B2FDE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4BD0B-35BF-4A3A-9407-20BCF893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A32B-4445-433B-8ECF-6C13BF42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84986-A533-48F9-95CC-B35A8805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49604-86ED-4B44-A5F8-F431E0B0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284C-09F1-4C37-81E1-BB97FA2EF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6318-8874-4990-B123-6DAE74CCD5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838D-2E52-4FFA-AF92-809983E4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F463-DD1B-4C8F-9FD2-A53AA84EE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9A32B-4445-433B-8ECF-6C13BF42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7516-F93F-49B4-B5B6-373E6F19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736726"/>
            <a:ext cx="11121611" cy="28527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CS 110 - Professional Practices in IT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Instructor Name :  Dr Tariq Umer</a:t>
            </a:r>
            <a:br>
              <a:rPr lang="en-US" sz="2400" dirty="0"/>
            </a:br>
            <a:r>
              <a:rPr lang="en-US" sz="2400" dirty="0"/>
              <a:t>Email : tariqumer@cuilahore.edu.pk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5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410368"/>
            <a:ext cx="7484165" cy="1325563"/>
          </a:xfrm>
        </p:spPr>
        <p:txBody>
          <a:bodyPr>
            <a:normAutofit/>
          </a:bodyPr>
          <a:lstStyle/>
          <a:p>
            <a:r>
              <a:rPr lang="en-GB" sz="3600" dirty="0"/>
              <a:t>Fostering Good Business Practices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Good ethics means good business/improved profits</a:t>
            </a:r>
          </a:p>
          <a:p>
            <a:r>
              <a:rPr lang="en-GB"/>
              <a:t>Companies that:</a:t>
            </a:r>
          </a:p>
          <a:p>
            <a:pPr lvl="1"/>
            <a:r>
              <a:rPr lang="en-GB"/>
              <a:t>Produce safe and effective products</a:t>
            </a:r>
          </a:p>
          <a:p>
            <a:pPr lvl="2"/>
            <a:r>
              <a:rPr lang="en-GB"/>
              <a:t>Avoid costly recalls and lawsuits</a:t>
            </a:r>
          </a:p>
          <a:p>
            <a:pPr lvl="1"/>
            <a:r>
              <a:rPr lang="en-GB"/>
              <a:t>Provide excellent service that retains customers</a:t>
            </a:r>
          </a:p>
          <a:p>
            <a:pPr lvl="1"/>
            <a:r>
              <a:rPr lang="en-GB"/>
              <a:t>Develop and maintain strong employee relations </a:t>
            </a:r>
          </a:p>
          <a:p>
            <a:pPr lvl="2"/>
            <a:r>
              <a:rPr lang="en-GB"/>
              <a:t>Suffer lower turnover rates</a:t>
            </a:r>
          </a:p>
          <a:p>
            <a:pPr lvl="2"/>
            <a:r>
              <a:rPr lang="en-GB"/>
              <a:t>Enjoy better employee morale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6F4420-668E-473F-9C3B-13AFD72A524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DB8D29-C392-4838-B996-89A6D65EDD01}" type="slidenum">
              <a:rPr lang="en-GB" smtClean="0"/>
              <a:pPr/>
              <a:t>11</a:t>
            </a:fld>
            <a:endParaRPr lang="en-GB" sz="1800"/>
          </a:p>
        </p:txBody>
      </p:sp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528528"/>
            <a:ext cx="8229600" cy="64633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Fostering Good Business Practices (cont’d.)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080843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Suppliers/business partners place priority on working with companies that operate in a fair and ethical manner</a:t>
            </a:r>
          </a:p>
          <a:p>
            <a:pPr marL="347663" indent="-3476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</a:t>
            </a:r>
            <a:r>
              <a:rPr lang="en-GB" dirty="0">
                <a:solidFill>
                  <a:schemeClr val="tx1"/>
                </a:solidFill>
              </a:rPr>
              <a:t>ethics means bad business/waning profits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ethics can lead to bad business results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ethics can have a negative impact on employees</a:t>
            </a: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Protecting the Organization and Its Employees from Legal Actions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U.S. Supreme Court established that an employer can be held responsible for the acts of its employees</a:t>
            </a:r>
            <a:endParaRPr lang="en-GB"/>
          </a:p>
          <a:p>
            <a:r>
              <a:rPr lang="en-GB"/>
              <a:t>This principle is called </a:t>
            </a:r>
            <a:r>
              <a:rPr lang="en-GB" i="1"/>
              <a:t>respondeat superior</a:t>
            </a:r>
          </a:p>
          <a:p>
            <a:r>
              <a:rPr lang="en-GB"/>
              <a:t>Coalition of several legal organizations argues establishment of ethics and compliance programs should reduce criminal liability of organization</a:t>
            </a:r>
          </a:p>
          <a:p>
            <a:r>
              <a:rPr lang="en-GB"/>
              <a:t>Others argue company officers should not be given light sentences if their ethics programs are ineffective</a:t>
            </a:r>
          </a:p>
          <a:p>
            <a:pPr lvl="1"/>
            <a:endParaRPr lang="en-GB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1141E3-68DB-4FDA-97C1-46979400A7F3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3263348" y="320675"/>
            <a:ext cx="6848061" cy="1325563"/>
          </a:xfrm>
        </p:spPr>
        <p:txBody>
          <a:bodyPr>
            <a:normAutofit/>
          </a:bodyPr>
          <a:lstStyle/>
          <a:p>
            <a:r>
              <a:rPr lang="en-GB" sz="3600" dirty="0"/>
              <a:t>Avoiding </a:t>
            </a:r>
            <a:r>
              <a:rPr lang="en-GB" sz="3600" dirty="0" err="1"/>
              <a:t>Unfavorable</a:t>
            </a:r>
            <a:r>
              <a:rPr lang="en-GB" sz="3600" dirty="0"/>
              <a:t> Publicity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Public reputation of company strongly influences: </a:t>
            </a:r>
          </a:p>
          <a:p>
            <a:pPr lvl="1"/>
            <a:r>
              <a:rPr lang="en-GB"/>
              <a:t>Value of its stock</a:t>
            </a:r>
          </a:p>
          <a:p>
            <a:pPr lvl="1"/>
            <a:r>
              <a:rPr lang="en-GB"/>
              <a:t>How consumers regard products and services</a:t>
            </a:r>
          </a:p>
          <a:p>
            <a:pPr lvl="1"/>
            <a:r>
              <a:rPr lang="en-GB"/>
              <a:t>Degree of oversight received from government</a:t>
            </a:r>
          </a:p>
          <a:p>
            <a:pPr lvl="1"/>
            <a:r>
              <a:rPr lang="en-GB"/>
              <a:t>Amount of support and cooperation received</a:t>
            </a:r>
          </a:p>
          <a:p>
            <a:r>
              <a:rPr lang="en-GB"/>
              <a:t>Organizations are motivated to build strong ethics programs to avoid negative publicity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2DBA20-932C-4B38-973D-A53FF0840310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Improving Corporate Ethics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16478" cy="4351338"/>
          </a:xfrm>
        </p:spPr>
        <p:txBody>
          <a:bodyPr/>
          <a:lstStyle/>
          <a:p>
            <a:r>
              <a:rPr lang="en-US" dirty="0"/>
              <a:t>Characteristics of a successful ethics program</a:t>
            </a:r>
          </a:p>
          <a:p>
            <a:pPr lvl="1"/>
            <a:r>
              <a:rPr lang="en-US" dirty="0"/>
              <a:t>Employees willing to seek advice about ethical issues</a:t>
            </a:r>
          </a:p>
          <a:p>
            <a:pPr lvl="1"/>
            <a:r>
              <a:rPr lang="en-US" dirty="0"/>
              <a:t>Employees feel prepared to handle situations that could lead to misconduct</a:t>
            </a:r>
          </a:p>
          <a:p>
            <a:pPr lvl="1"/>
            <a:r>
              <a:rPr lang="en-US" dirty="0"/>
              <a:t>Employees are rewarded for ethical behavior</a:t>
            </a:r>
          </a:p>
          <a:p>
            <a:pPr lvl="1"/>
            <a:r>
              <a:rPr lang="en-US" dirty="0"/>
              <a:t>Employees are not rewarded for success obtained through questionable means</a:t>
            </a:r>
          </a:p>
          <a:p>
            <a:pPr lvl="1"/>
            <a:r>
              <a:rPr lang="en-US" dirty="0"/>
              <a:t>Employees feel positive about their company</a:t>
            </a:r>
          </a:p>
          <a:p>
            <a:endParaRPr lang="en-GB" dirty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996552-BA34-490E-9BB6-D401D10D44C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076100-38E5-4582-ACE5-20D87CCCA360}" type="slidenum">
              <a:rPr lang="en-GB" smtClean="0"/>
              <a:pPr/>
              <a:t>15</a:t>
            </a:fld>
            <a:endParaRPr lang="en-GB" sz="1800"/>
          </a:p>
        </p:txBody>
      </p:sp>
      <p:sp>
        <p:nvSpPr>
          <p:cNvPr id="38916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199" y="522972"/>
            <a:ext cx="9031357" cy="646331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Appointing a Corporate Ethics Officer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127523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Corporate ethics officer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Provides vision and leadership in business conduct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Should be well-respected, senior-level manager who reports directly to the CEO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Ensures ethical procedures are put in place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Creates and maintains ethics culture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Is responsible for key knowledge/contact person for ethical issues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Ethical Standards Set by Board of Directors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Board oversees the organization’s business activities and management </a:t>
            </a:r>
          </a:p>
          <a:p>
            <a:r>
              <a:rPr lang="en-GB"/>
              <a:t>Board members of company are expected to: </a:t>
            </a:r>
          </a:p>
          <a:p>
            <a:pPr lvl="1"/>
            <a:r>
              <a:rPr lang="en-GB"/>
              <a:t>Conduct themselves according to the highest standards of personal and professional integrity</a:t>
            </a:r>
          </a:p>
          <a:p>
            <a:pPr lvl="1"/>
            <a:r>
              <a:rPr lang="en-GB"/>
              <a:t>Set standard for company-wide ethical conduct </a:t>
            </a:r>
          </a:p>
          <a:p>
            <a:pPr lvl="1"/>
            <a:r>
              <a:rPr lang="en-GB"/>
              <a:t>Ensure compliance with laws and regulations</a:t>
            </a:r>
          </a:p>
          <a:p>
            <a:pPr lvl="1"/>
            <a:r>
              <a:rPr lang="en-GB"/>
              <a:t>Create environment in which employees can seek advice about business conduct, raise issues, and report misconduct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C037D4-EF32-413F-AA41-325A1F30DEAA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063DE9-5DE7-4B1E-8388-63A9570866FC}" type="slidenum">
              <a:rPr lang="en-GB" smtClean="0"/>
              <a:pPr/>
              <a:t>17</a:t>
            </a:fld>
            <a:endParaRPr lang="en-GB" sz="1800"/>
          </a:p>
        </p:txBody>
      </p:sp>
      <p:sp>
        <p:nvSpPr>
          <p:cNvPr id="40964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522972"/>
            <a:ext cx="8229600" cy="64633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Establishing a Corporate Code of Ethics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3524042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Code of ethics</a:t>
            </a:r>
            <a:endParaRPr lang="en-GB" b="1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Highlights an organization’s key ethical issues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Identifies overarching values and important principles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Focuses employees on areas of ethical risk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Offers guidance for employees to recognize and deal with ethical issues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Provides mechanisms to report unethical conduct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Help employees abide by the law, follow necessary regulations, and behave in an ethical manner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Sarbanes-Oxley Act of 2002</a:t>
            </a:r>
          </a:p>
          <a:p>
            <a:pPr lvl="1"/>
            <a:r>
              <a:rPr lang="en-GB"/>
              <a:t>Enacted in response to public outrage over several major accounting scandals</a:t>
            </a:r>
          </a:p>
          <a:p>
            <a:pPr lvl="1"/>
            <a:r>
              <a:rPr lang="en-GB"/>
              <a:t>Section 404 requires that the CEO and CFO sign any SEC filing to attest to its accuracy</a:t>
            </a:r>
          </a:p>
          <a:p>
            <a:pPr lvl="1"/>
            <a:r>
              <a:rPr lang="en-GB"/>
              <a:t>Section 406 requires public companies to disclose whether or not they have a code of ethics and if any waivers to that code have been granted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FBA74A-30A8-41D7-AB7D-D08772AE877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199" y="528528"/>
            <a:ext cx="9031357" cy="646331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Establishing a Corporate Code of Ethics (cont’d.)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3957" cy="1325563"/>
          </a:xfrm>
        </p:spPr>
        <p:txBody>
          <a:bodyPr/>
          <a:lstStyle/>
          <a:p>
            <a:r>
              <a:rPr lang="en-GB" dirty="0"/>
              <a:t>Establishing a Corporate Code of </a:t>
            </a:r>
            <a:r>
              <a:rPr lang="en-GB" sz="3600" dirty="0"/>
              <a:t>Ethics</a:t>
            </a:r>
            <a:r>
              <a:rPr lang="en-GB" dirty="0"/>
              <a:t> (cont’d.)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Cannot gain company-wide acceptance unless it is: 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Developed with employee participation 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Fully endorsed by organization’s leadership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Must continually be applied to company’s decision making and emphasized as part of its culture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Breaches in the code of ethics must be identified and dealt with appropriately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5C177C-A541-4CD8-BDDF-44AC40975EF0}" type="slidenum">
              <a:rPr lang="en-GB" smtClean="0"/>
              <a:pPr/>
              <a:t>19</a:t>
            </a:fld>
            <a:endParaRPr lang="en-GB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838325"/>
            <a:ext cx="9677400" cy="278668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WEEK -2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Ethics for IT Workers and IT Users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208A14-4703-4480-B93D-E48CFC7CAD3E}" type="datetime1">
              <a:rPr lang="en-US" smtClean="0"/>
              <a:pPr>
                <a:defRPr/>
              </a:pPr>
              <a:t>9/12/2020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2F3A-E23F-4F62-A3BB-4D5D29472E8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03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2F2C5A-A5FB-4F64-BD11-9C1235363783}" type="slidenum">
              <a:rPr lang="en-GB" smtClean="0"/>
              <a:pPr/>
              <a:t>20</a:t>
            </a:fld>
            <a:endParaRPr lang="en-GB" sz="1800"/>
          </a:p>
        </p:txBody>
      </p:sp>
      <p:sp>
        <p:nvSpPr>
          <p:cNvPr id="44036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199" y="528528"/>
            <a:ext cx="8991601" cy="646331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Establishing a Corporate Code of Ethics (cont’d.)</a:t>
            </a:r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1" y="2286001"/>
            <a:ext cx="8139113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A2A2E2-8017-4EDA-AD5B-46360E7841EE}" type="slidenum">
              <a:rPr lang="en-GB" smtClean="0"/>
              <a:pPr/>
              <a:t>21</a:t>
            </a:fld>
            <a:endParaRPr lang="en-GB" sz="1800"/>
          </a:p>
        </p:txBody>
      </p:sp>
      <p:sp>
        <p:nvSpPr>
          <p:cNvPr id="4506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522973"/>
            <a:ext cx="8229600" cy="64633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/>
              <a:t>Conducting Social Audits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182923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 audit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Reviews how well organization is meeting ethical and social responsibility goals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Communicates new goals for upcoming year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Shared broadly with employees, shareholders, investors, market analysts, customers, suppliers, government agencies, and local communities</a:t>
            </a: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2A812B-1E82-43B5-A86D-94F82D516749}" type="slidenum">
              <a:rPr lang="en-GB" smtClean="0"/>
              <a:pPr/>
              <a:t>22</a:t>
            </a:fld>
            <a:endParaRPr lang="en-GB" sz="1800"/>
          </a:p>
        </p:txBody>
      </p:sp>
      <p:sp>
        <p:nvSpPr>
          <p:cNvPr id="46084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199" y="522972"/>
            <a:ext cx="8779565" cy="646331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Requiring Employees to Take Ethics Training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3238322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Personal convictions improved through education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Comprehensive ethics education program encourages employees to act responsibly and ethically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Often presented in small workshop formats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Employees apply code of ethics to hypothetical but realistic case studies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Demonstration of recent company decisions based on principles from the code of ethics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Requiring Employees to Take Ethics Training (cont’d.)</a:t>
            </a:r>
            <a:endParaRPr lang="en-US" sz="3600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that training increase the percentage of employees who report incidents of misconduct</a:t>
            </a:r>
          </a:p>
          <a:p>
            <a:r>
              <a:rPr lang="en-US" dirty="0"/>
              <a:t>Employees must:</a:t>
            </a:r>
          </a:p>
          <a:p>
            <a:pPr lvl="1"/>
            <a:r>
              <a:rPr lang="en-US" dirty="0"/>
              <a:t>Learn effective ways of reporting incidents</a:t>
            </a:r>
          </a:p>
          <a:p>
            <a:pPr lvl="1"/>
            <a:r>
              <a:rPr lang="en-US" dirty="0"/>
              <a:t>Be reassured their feedback will be acted on without retaliation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7BDF01-5070-47FF-B76D-9FBD4BCA866E}" type="slidenum">
              <a:rPr lang="en-GB" smtClean="0"/>
              <a:pPr/>
              <a:t>23</a:t>
            </a:fld>
            <a:endParaRPr lang="en-GB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33EB73-FAE8-4BB9-A9A0-082D9D0F4FD4}" type="slidenum">
              <a:rPr lang="en-GB" smtClean="0"/>
              <a:pPr/>
              <a:t>24</a:t>
            </a:fld>
            <a:endParaRPr lang="en-GB" sz="1800"/>
          </a:p>
        </p:txBody>
      </p:sp>
      <p:sp>
        <p:nvSpPr>
          <p:cNvPr id="48132" name="Rectangle 1"/>
          <p:cNvSpPr>
            <a:spLocks noGrp="1" noChangeArrowheads="1"/>
          </p:cNvSpPr>
          <p:nvPr>
            <p:ph type="title"/>
          </p:nvPr>
        </p:nvSpPr>
        <p:spPr>
          <a:xfrm>
            <a:off x="1696278" y="522972"/>
            <a:ext cx="9144000" cy="646331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Including Ethical Criteria in Employee Appraisals</a:t>
            </a: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366563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Only 43% of companies include ethical conduct in employee’s performance appraisal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Ethical criteria include: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Treating others fairly and with respect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Operating effectively in a multicultural environment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Accepting personal accountability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Continually developing themselves and others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Operating openly and honestly with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B38CE9-875D-4C2C-A754-F346DE46BE5D}" type="slidenum">
              <a:rPr lang="en-GB" smtClean="0"/>
              <a:pPr/>
              <a:t>25</a:t>
            </a:fld>
            <a:endParaRPr lang="en-GB" sz="1800"/>
          </a:p>
        </p:txBody>
      </p:sp>
      <p:sp>
        <p:nvSpPr>
          <p:cNvPr id="49156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522972"/>
            <a:ext cx="8229600" cy="64633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Creating an Ethical Work Environment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5182957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Good employees may make bad ethical choices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May be encouraged to do “whatever it takes” to get the job done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Employees need a knowledgeable resource to discuss perceived unethical practices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 manager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Legal or Internal Audit Department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Business Unit’s legal counsel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Anonymously through internal Web site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61A31E-6D1A-4960-B484-639FA3E779B9}" type="slidenum">
              <a:rPr lang="en-GB" smtClean="0"/>
              <a:pPr/>
              <a:t>26</a:t>
            </a:fld>
            <a:endParaRPr lang="en-GB" sz="1800"/>
          </a:p>
        </p:txBody>
      </p:sp>
      <p:sp>
        <p:nvSpPr>
          <p:cNvPr id="50180" name="Rectangle 1"/>
          <p:cNvSpPr>
            <a:spLocks noGrp="1" noChangeArrowheads="1"/>
          </p:cNvSpPr>
          <p:nvPr>
            <p:ph type="title"/>
          </p:nvPr>
        </p:nvSpPr>
        <p:spPr>
          <a:xfrm>
            <a:off x="1298713" y="497750"/>
            <a:ext cx="10164417" cy="707886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/>
              <a:t>Creating an Ethical Work Environment (cont’d.)</a:t>
            </a:r>
          </a:p>
        </p:txBody>
      </p: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371601"/>
            <a:ext cx="88392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Including Ethical Considerations in Decision Making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Steps in a decision-making process</a:t>
            </a:r>
          </a:p>
          <a:p>
            <a:pPr lvl="1"/>
            <a:r>
              <a:rPr lang="en-GB" dirty="0"/>
              <a:t>Develop problem statement</a:t>
            </a:r>
          </a:p>
          <a:p>
            <a:pPr lvl="1"/>
            <a:r>
              <a:rPr lang="en-GB" dirty="0"/>
              <a:t>Identify alternatives</a:t>
            </a:r>
          </a:p>
          <a:p>
            <a:pPr lvl="1"/>
            <a:r>
              <a:rPr lang="en-GB" dirty="0"/>
              <a:t>Evaluate and choose alternative</a:t>
            </a:r>
          </a:p>
          <a:p>
            <a:pPr lvl="1"/>
            <a:r>
              <a:rPr lang="en-US" dirty="0"/>
              <a:t>Implement decision</a:t>
            </a:r>
          </a:p>
          <a:p>
            <a:pPr lvl="1"/>
            <a:r>
              <a:rPr lang="en-US" dirty="0"/>
              <a:t>Evaluate results</a:t>
            </a:r>
          </a:p>
          <a:p>
            <a:pPr lvl="1"/>
            <a:r>
              <a:rPr lang="en-US" dirty="0"/>
              <a:t>Success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B6A176-36E9-414B-8A42-0E101FD00EBF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26357" cy="1325563"/>
          </a:xfrm>
        </p:spPr>
        <p:txBody>
          <a:bodyPr>
            <a:normAutofit/>
          </a:bodyPr>
          <a:lstStyle/>
          <a:p>
            <a:r>
              <a:rPr lang="en-GB" sz="3600" dirty="0"/>
              <a:t>Develop a Problem Statement</a:t>
            </a:r>
            <a:endParaRPr lang="en-US" sz="36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Clear, concise description of the issue</a:t>
            </a:r>
          </a:p>
          <a:p>
            <a:r>
              <a:rPr lang="en-US"/>
              <a:t>Answers these questions:</a:t>
            </a:r>
          </a:p>
          <a:p>
            <a:pPr lvl="1"/>
            <a:r>
              <a:rPr lang="en-US"/>
              <a:t>What causes people to think there is a problem? </a:t>
            </a:r>
          </a:p>
          <a:p>
            <a:pPr lvl="1"/>
            <a:r>
              <a:rPr lang="en-US"/>
              <a:t>Who is directly affected by the problem? </a:t>
            </a:r>
          </a:p>
          <a:p>
            <a:pPr lvl="1"/>
            <a:r>
              <a:rPr lang="en-US"/>
              <a:t>Is there anyone else affected? </a:t>
            </a:r>
          </a:p>
          <a:p>
            <a:pPr lvl="1"/>
            <a:r>
              <a:rPr lang="en-US"/>
              <a:t>How often does it occur? </a:t>
            </a:r>
          </a:p>
          <a:p>
            <a:pPr lvl="1"/>
            <a:r>
              <a:rPr lang="en-US"/>
              <a:t>What is the impact of the problem? </a:t>
            </a:r>
          </a:p>
          <a:p>
            <a:pPr lvl="1"/>
            <a:r>
              <a:rPr lang="en-US"/>
              <a:t>How serious is the problem?</a:t>
            </a:r>
          </a:p>
          <a:p>
            <a:r>
              <a:rPr lang="en-US"/>
              <a:t>Most critical step in decision-making process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43903A-E9DB-4EE1-9EED-A5F4C0AFFD29}" type="slidenum">
              <a:rPr lang="en-GB" smtClean="0"/>
              <a:pPr/>
              <a:t>28</a:t>
            </a:fld>
            <a:endParaRPr lang="en-GB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Develop a Problem Statement (cont’d.)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a good problem statement: </a:t>
            </a:r>
          </a:p>
          <a:p>
            <a:pPr lvl="1"/>
            <a:r>
              <a:rPr lang="en-US" dirty="0"/>
              <a:t>“Our product supply organization is continually running out of stock of finished products, creating an out-of-stock situation on over 15 percent of our customer orders, resulting in over $300,000 in lost sales per month.”</a:t>
            </a:r>
          </a:p>
          <a:p>
            <a:r>
              <a:rPr lang="en-US" dirty="0"/>
              <a:t>Examples of poor problem statements: </a:t>
            </a:r>
          </a:p>
          <a:p>
            <a:pPr lvl="1"/>
            <a:r>
              <a:rPr lang="en-US" dirty="0"/>
              <a:t>“We need to implement a new inventory control system.” (possible solution, not a problem statement)</a:t>
            </a:r>
          </a:p>
          <a:p>
            <a:pPr lvl="1"/>
            <a:r>
              <a:rPr lang="en-US" dirty="0"/>
              <a:t>“We have a problem with finished product inventory.” (not specific enough)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5D84F1-7047-4FAC-8BF3-8F18BDD86025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9119-7B49-43D9-904C-CF78B705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39" y="881960"/>
            <a:ext cx="7523922" cy="1325563"/>
          </a:xfrm>
        </p:spPr>
        <p:txBody>
          <a:bodyPr/>
          <a:lstStyle/>
          <a:p>
            <a:r>
              <a:rPr lang="en-US" dirty="0"/>
              <a:t>Topics Covered 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43CF-7AAE-4644-ACA7-4888923C3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270" y="2793034"/>
            <a:ext cx="6927574" cy="2057262"/>
          </a:xfrm>
        </p:spPr>
        <p:txBody>
          <a:bodyPr>
            <a:normAutofit/>
          </a:bodyPr>
          <a:lstStyle/>
          <a:p>
            <a:r>
              <a:rPr lang="en-US" sz="2400" dirty="0"/>
              <a:t>Ethics role in Business  </a:t>
            </a:r>
          </a:p>
          <a:p>
            <a:r>
              <a:rPr lang="en-US" sz="2400" dirty="0"/>
              <a:t>Common Business Ethical Practices</a:t>
            </a:r>
          </a:p>
          <a:p>
            <a:r>
              <a:rPr lang="en-US" sz="2400" dirty="0"/>
              <a:t>Role of People in Business Ethics</a:t>
            </a:r>
          </a:p>
          <a:p>
            <a:r>
              <a:rPr lang="en-US" sz="2400" dirty="0"/>
              <a:t>Ethics in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5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Identify, Evaluate, and Choose an Alternative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Enlist help to brainstorm alternative solutions</a:t>
            </a:r>
          </a:p>
          <a:p>
            <a:r>
              <a:rPr lang="en-US"/>
              <a:t>Evaluate by weighing laws, guidelines, and principles</a:t>
            </a:r>
          </a:p>
          <a:p>
            <a:r>
              <a:rPr lang="en-US"/>
              <a:t>Consider likely consequences of each alternative</a:t>
            </a:r>
          </a:p>
          <a:p>
            <a:r>
              <a:rPr lang="en-US"/>
              <a:t>Alternative selected must: </a:t>
            </a:r>
          </a:p>
          <a:p>
            <a:pPr lvl="1"/>
            <a:r>
              <a:rPr lang="en-US"/>
              <a:t>Be ethically and legally defensible</a:t>
            </a:r>
          </a:p>
          <a:p>
            <a:pPr lvl="1"/>
            <a:r>
              <a:rPr lang="en-US"/>
              <a:t>Be consistent with policies and code of ethics</a:t>
            </a:r>
          </a:p>
          <a:p>
            <a:pPr lvl="1"/>
            <a:r>
              <a:rPr lang="en-US"/>
              <a:t>Take into account impact on others</a:t>
            </a:r>
          </a:p>
          <a:p>
            <a:pPr lvl="1"/>
            <a:r>
              <a:rPr lang="en-US"/>
              <a:t>Provide a good solution to problem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E75C8E-38DA-4A46-8D4E-D19335EB070D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3D19E8-340A-412A-9BE4-8410A2AB3242}" type="slidenum">
              <a:rPr lang="en-GB" smtClean="0"/>
              <a:pPr/>
              <a:t>31</a:t>
            </a:fld>
            <a:endParaRPr lang="en-GB" sz="1800"/>
          </a:p>
        </p:txBody>
      </p:sp>
      <p:sp>
        <p:nvSpPr>
          <p:cNvPr id="55300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0" y="621293"/>
            <a:ext cx="9269896" cy="646331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Common Approaches to Ethical Decision Making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1524000" y="4648200"/>
            <a:ext cx="914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/>
              <a:t>Table 1-5 Four common approaches to ethical decision making</a:t>
            </a:r>
          </a:p>
        </p:txBody>
      </p:sp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2114" y="1738314"/>
            <a:ext cx="88677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3758648" y="500062"/>
            <a:ext cx="46747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Virtue Ethics Approach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Virtue ethics approach</a:t>
            </a:r>
          </a:p>
          <a:p>
            <a:pPr lvl="1"/>
            <a:r>
              <a:rPr lang="en-US"/>
              <a:t>Focuses on concern with daily life in a community</a:t>
            </a:r>
          </a:p>
          <a:p>
            <a:pPr lvl="1"/>
            <a:r>
              <a:rPr lang="en-US"/>
              <a:t>People guided by virtues to reach “right” decision</a:t>
            </a:r>
          </a:p>
          <a:p>
            <a:pPr lvl="1"/>
            <a:r>
              <a:rPr lang="en-US"/>
              <a:t>More effective than following set of principles/rules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Does not provide guide for action</a:t>
            </a:r>
          </a:p>
          <a:p>
            <a:pPr lvl="1"/>
            <a:r>
              <a:rPr lang="en-US"/>
              <a:t>Virtue cannot be worked out objectively; depends on circumstances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B050D-26B4-4B01-9BE4-CE122CCFCF36}" type="slidenum">
              <a:rPr lang="en-GB" smtClean="0"/>
              <a:pPr/>
              <a:t>32</a:t>
            </a:fld>
            <a:endParaRPr lang="en-GB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Utilitarian Approach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Utilitarian approach</a:t>
            </a:r>
          </a:p>
          <a:p>
            <a:pPr lvl="1"/>
            <a:r>
              <a:rPr lang="en-US"/>
              <a:t>Chooses action that has best overall consequences</a:t>
            </a:r>
          </a:p>
          <a:p>
            <a:pPr lvl="1"/>
            <a:r>
              <a:rPr lang="en-US"/>
              <a:t>Finds the greatest good by balancing all interests</a:t>
            </a:r>
          </a:p>
          <a:p>
            <a:pPr lvl="1"/>
            <a:r>
              <a:rPr lang="en-US"/>
              <a:t>Fits concept of value in economics and the use of cost-benefit analysis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Measuring and comparing values is often difficult</a:t>
            </a:r>
          </a:p>
          <a:p>
            <a:pPr lvl="1"/>
            <a:r>
              <a:rPr lang="en-US"/>
              <a:t>Predicting resulting benefits and harm is difficult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015340-26B7-4520-A7F4-CF52FB60C69E}" type="slidenum">
              <a:rPr lang="en-GB" smtClean="0"/>
              <a:pPr/>
              <a:t>33</a:t>
            </a:fld>
            <a:endParaRPr lang="en-GB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3394213" y="320675"/>
            <a:ext cx="540357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Fairness Approach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Fairness approach</a:t>
            </a:r>
          </a:p>
          <a:p>
            <a:pPr lvl="1"/>
            <a:r>
              <a:rPr lang="en-US"/>
              <a:t>Focuses on fair distribution of benefits/burdens</a:t>
            </a:r>
          </a:p>
          <a:p>
            <a:pPr lvl="1"/>
            <a:r>
              <a:rPr lang="en-US"/>
              <a:t>Guiding principle is to treat all people the same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Decisions can be influenced by personal bias</a:t>
            </a:r>
          </a:p>
          <a:p>
            <a:pPr lvl="1"/>
            <a:r>
              <a:rPr lang="en-US"/>
              <a:t>Others may consider the decision unfair</a:t>
            </a:r>
          </a:p>
          <a:p>
            <a:pPr>
              <a:buFont typeface="Arial" charset="0"/>
              <a:buNone/>
            </a:pPr>
            <a:endParaRPr lang="en-US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979043-8DE3-4F1D-9E46-332649049459}" type="slidenum">
              <a:rPr lang="en-GB" smtClean="0"/>
              <a:pPr/>
              <a:t>34</a:t>
            </a:fld>
            <a:endParaRPr lang="en-GB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Good Approach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good approach</a:t>
            </a:r>
          </a:p>
          <a:p>
            <a:pPr lvl="1"/>
            <a:r>
              <a:rPr lang="en-US" dirty="0"/>
              <a:t>Work together for common set of values and goals</a:t>
            </a:r>
          </a:p>
          <a:p>
            <a:pPr lvl="1"/>
            <a:r>
              <a:rPr lang="en-US" dirty="0"/>
              <a:t>Implement systems that benefit all people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Consensus is difficult</a:t>
            </a:r>
          </a:p>
          <a:p>
            <a:pPr lvl="1"/>
            <a:r>
              <a:rPr lang="en-US" dirty="0"/>
              <a:t>Some required to bear greater costs than others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E81163-303B-4FC3-B2F2-493DA788DFF2}" type="slidenum">
              <a:rPr lang="en-GB" smtClean="0"/>
              <a:pPr/>
              <a:t>35</a:t>
            </a:fld>
            <a:endParaRPr lang="en-GB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Implement the Decision and Evaluate the Results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 the decision</a:t>
            </a:r>
          </a:p>
          <a:p>
            <a:pPr lvl="1"/>
            <a:r>
              <a:rPr lang="en-US"/>
              <a:t>Efficient, effective, timely implementation</a:t>
            </a:r>
          </a:p>
          <a:p>
            <a:pPr lvl="1"/>
            <a:r>
              <a:rPr lang="en-US"/>
              <a:t>Communication is key for people to accept change</a:t>
            </a:r>
          </a:p>
          <a:p>
            <a:pPr lvl="1"/>
            <a:r>
              <a:rPr lang="en-US"/>
              <a:t>Transition plan made easy and pain-free</a:t>
            </a:r>
          </a:p>
          <a:p>
            <a:r>
              <a:rPr lang="en-US"/>
              <a:t>Evaluate the results</a:t>
            </a:r>
          </a:p>
          <a:p>
            <a:pPr lvl="1"/>
            <a:r>
              <a:rPr lang="en-US"/>
              <a:t>Monitor results for desired effect</a:t>
            </a:r>
          </a:p>
          <a:p>
            <a:pPr lvl="1"/>
            <a:r>
              <a:rPr lang="en-US"/>
              <a:t>Observe impact on organization and stakeholders</a:t>
            </a:r>
          </a:p>
          <a:p>
            <a:pPr lvl="1"/>
            <a:r>
              <a:rPr lang="en-US"/>
              <a:t>Return to “Develop problem statement” step if further refinements may be needed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B83663-79FB-4537-AE31-091D1EC5DADC}" type="slidenum">
              <a:rPr lang="en-GB" smtClean="0"/>
              <a:pPr/>
              <a:t>36</a:t>
            </a:fld>
            <a:endParaRPr lang="en-GB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2FE720-DD25-4D71-B8F5-75A30A48F9D2}" type="slidenum">
              <a:rPr lang="en-GB" smtClean="0"/>
              <a:pPr/>
              <a:t>37</a:t>
            </a:fld>
            <a:endParaRPr lang="en-GB" sz="1800"/>
          </a:p>
        </p:txBody>
      </p:sp>
      <p:sp>
        <p:nvSpPr>
          <p:cNvPr id="61444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522973"/>
            <a:ext cx="8229600" cy="64633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Ethics in Information Technology</a:t>
            </a: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247043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Public concern about the ethical use of information technology includes: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E-mail and Internet access monitoring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Downloading in violation of copyright laws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Unsolicited e-mail (spam)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Hackers and identify theft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Students and plagiarism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Cookies and spyware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Ethics in Information Technology (</a:t>
            </a:r>
            <a:r>
              <a:rPr lang="en-GB" sz="3600" dirty="0" err="1"/>
              <a:t>cont</a:t>
            </a:r>
            <a:r>
              <a:rPr lang="en-US" sz="3600" dirty="0"/>
              <a:t>’</a:t>
            </a:r>
            <a:r>
              <a:rPr lang="en-GB" sz="3600" dirty="0"/>
              <a:t>d.)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general public does not understand the critical importance of ethics as applied to IT</a:t>
            </a:r>
          </a:p>
          <a:p>
            <a:r>
              <a:rPr lang="en-GB" dirty="0"/>
              <a:t>Important decisions are often left to technical experts</a:t>
            </a:r>
          </a:p>
          <a:p>
            <a:r>
              <a:rPr lang="en-US" dirty="0"/>
              <a:t>General business managers must assume greater responsibility for these decisions by:</a:t>
            </a:r>
          </a:p>
          <a:p>
            <a:pPr lvl="1"/>
            <a:r>
              <a:rPr lang="en-US" dirty="0"/>
              <a:t>Making decisions based on technical savvy, business know-how, and a sense of ethics</a:t>
            </a:r>
          </a:p>
          <a:p>
            <a:pPr lvl="1"/>
            <a:r>
              <a:rPr lang="en-US" dirty="0"/>
              <a:t>Creating an environment where ethical dilemmas can be discussed openly, objectively, and constructively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E29C90-AA0E-4D29-9E99-2BD14CCD16D1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Information Technology (cont</a:t>
            </a:r>
            <a:r>
              <a:rPr lang="en-US"/>
              <a:t>’</a:t>
            </a:r>
            <a:r>
              <a:rPr lang="en-GB"/>
              <a:t>d.)</a:t>
            </a:r>
            <a:endParaRPr lang="en-US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Goals of this text</a:t>
            </a:r>
          </a:p>
          <a:p>
            <a:pPr lvl="1"/>
            <a:r>
              <a:rPr lang="en-US"/>
              <a:t>To educate people about the tremendous impact of ethical issues in the successful and secure use of information technology </a:t>
            </a:r>
          </a:p>
          <a:p>
            <a:pPr lvl="1"/>
            <a:r>
              <a:rPr lang="en-US"/>
              <a:t>To motivate people to recognize these issues when making business decisions </a:t>
            </a:r>
          </a:p>
          <a:p>
            <a:pPr lvl="1"/>
            <a:r>
              <a:rPr lang="en-US"/>
              <a:t>To provide tools, approaches, and useful insights for making ethical decisions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012E96-A5CD-4768-82B2-E38E409F92CF}" type="slidenum">
              <a:rPr lang="en-GB" smtClean="0"/>
              <a:pPr/>
              <a:t>39</a:t>
            </a:fld>
            <a:endParaRPr lang="en-GB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7252-85CC-45B1-8DE9-10CE24A8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112" y="579437"/>
            <a:ext cx="9805988" cy="1325563"/>
          </a:xfrm>
        </p:spPr>
        <p:txBody>
          <a:bodyPr/>
          <a:lstStyle/>
          <a:p>
            <a:r>
              <a:rPr lang="en-US" dirty="0"/>
              <a:t>Learning outcomes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DB88-F5F2-4806-89E8-1BE44BAFF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987"/>
            <a:ext cx="10515600" cy="2846388"/>
          </a:xfrm>
        </p:spPr>
        <p:txBody>
          <a:bodyPr/>
          <a:lstStyle/>
          <a:p>
            <a:r>
              <a:rPr lang="en-US" dirty="0"/>
              <a:t>To understand the concept of Ethics in Businesses</a:t>
            </a:r>
          </a:p>
          <a:p>
            <a:r>
              <a:rPr lang="en-US" dirty="0"/>
              <a:t>Learning People role in Busines Ethics. </a:t>
            </a:r>
          </a:p>
          <a:p>
            <a:r>
              <a:rPr lang="en-US" dirty="0"/>
              <a:t>To know different steps of Problem solving using Ethical Decision making.</a:t>
            </a:r>
          </a:p>
          <a:p>
            <a:r>
              <a:rPr lang="en-US" dirty="0"/>
              <a:t>How to manage personal Ethics in Society and Profession </a:t>
            </a:r>
          </a:p>
        </p:txBody>
      </p:sp>
    </p:spTree>
    <p:extLst>
      <p:ext uri="{BB962C8B-B14F-4D97-AF65-F5344CB8AC3E}">
        <p14:creationId xmlns:p14="http://schemas.microsoft.com/office/powerpoint/2010/main" val="3396754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D314-D22D-4461-A77F-F5236A6F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540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End of Lecture  </a:t>
            </a:r>
          </a:p>
        </p:txBody>
      </p:sp>
    </p:spTree>
    <p:extLst>
      <p:ext uri="{BB962C8B-B14F-4D97-AF65-F5344CB8AC3E}">
        <p14:creationId xmlns:p14="http://schemas.microsoft.com/office/powerpoint/2010/main" val="99986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DE6898-F47E-498F-BB16-70C95207902A}" type="slidenum">
              <a:rPr lang="en-GB" smtClean="0"/>
              <a:pPr/>
              <a:t>5</a:t>
            </a:fld>
            <a:endParaRPr lang="en-GB" sz="1800"/>
          </a:p>
        </p:txBody>
      </p:sp>
      <p:sp>
        <p:nvSpPr>
          <p:cNvPr id="28676" name="Rectangle 1"/>
          <p:cNvSpPr>
            <a:spLocks noGrp="1" noChangeArrowheads="1"/>
          </p:cNvSpPr>
          <p:nvPr>
            <p:ph type="title"/>
          </p:nvPr>
        </p:nvSpPr>
        <p:spPr>
          <a:xfrm>
            <a:off x="1262270" y="536224"/>
            <a:ext cx="10651434" cy="646331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Why Fostering Good Business Ethics Is Important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2544286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To gain the good will of the community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To create an organization that operates consistently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To foster good business practices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To protect organization/employees from legal action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To avoid </a:t>
            </a:r>
            <a:r>
              <a:rPr lang="en-US" dirty="0"/>
              <a:t>unfavorable</a:t>
            </a:r>
            <a:r>
              <a:rPr lang="en-GB" dirty="0"/>
              <a:t> publicity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907D9D-CE2B-45EC-983B-2BE4AC99FFD0}" type="slidenum">
              <a:rPr lang="en-GB" smtClean="0"/>
              <a:pPr/>
              <a:t>6</a:t>
            </a:fld>
            <a:endParaRPr lang="en-GB" sz="1800"/>
          </a:p>
        </p:txBody>
      </p:sp>
      <p:sp>
        <p:nvSpPr>
          <p:cNvPr id="29700" name="Rectangle 1"/>
          <p:cNvSpPr>
            <a:spLocks noGrp="1" noChangeArrowheads="1"/>
          </p:cNvSpPr>
          <p:nvPr>
            <p:ph type="title"/>
          </p:nvPr>
        </p:nvSpPr>
        <p:spPr>
          <a:xfrm>
            <a:off x="1921564" y="534805"/>
            <a:ext cx="8991601" cy="646331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Gaining the Good Will of the Community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504" y="1971263"/>
            <a:ext cx="9852992" cy="2287806"/>
          </a:xfr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Organizations have fundamental responsibilities to society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Declared in formal statement of company’s principles or beliefs Include: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Making contributions to charitable organizations and </a:t>
            </a:r>
            <a:r>
              <a:rPr lang="en-GB" sz="2200" dirty="0" err="1"/>
              <a:t>nonprofit</a:t>
            </a:r>
            <a:r>
              <a:rPr lang="en-GB" sz="2200" dirty="0"/>
              <a:t> institutions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Providing benefits for employees in excess of legal requirements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Choosing economic opportunities that might be more socially desirable than profitable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2808CB-6D33-40A8-B34F-B337F7AC1572}" type="slidenum">
              <a:rPr lang="en-GB" smtClean="0"/>
              <a:pPr/>
              <a:t>7</a:t>
            </a:fld>
            <a:endParaRPr lang="en-GB" sz="1800"/>
          </a:p>
        </p:txBody>
      </p:sp>
      <p:sp>
        <p:nvSpPr>
          <p:cNvPr id="30724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1" y="528528"/>
            <a:ext cx="10227364" cy="646331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Gaining the Good Will of the Community</a:t>
            </a:r>
            <a:r>
              <a:rPr lang="en-GB" sz="3600" b="1" dirty="0"/>
              <a:t> </a:t>
            </a:r>
            <a:r>
              <a:rPr lang="en-GB" sz="3600" dirty="0"/>
              <a:t>(cont’d.)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900238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Socially responsible activities create good will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Good will makes it easier for corporations to conduct business</a:t>
            </a: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Creating an Organization That Operates Consistently</a:t>
            </a:r>
            <a:endParaRPr lang="en-US" sz="3600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 ensures that employees:</a:t>
            </a:r>
          </a:p>
          <a:p>
            <a:pPr lvl="1"/>
            <a:r>
              <a:rPr lang="en-US" dirty="0"/>
              <a:t>Know what is expected of them</a:t>
            </a:r>
          </a:p>
          <a:p>
            <a:pPr lvl="1"/>
            <a:r>
              <a:rPr lang="en-US" dirty="0"/>
              <a:t>Can employ the organization’s values to help them in decision making</a:t>
            </a:r>
          </a:p>
          <a:p>
            <a:r>
              <a:rPr lang="en-US" dirty="0"/>
              <a:t>Consistency also means that shareholders, customers, suppliers, and community know what they can expect of the organization</a:t>
            </a:r>
          </a:p>
          <a:p>
            <a:endParaRPr lang="en-US" dirty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A8D7DE-B779-4CD2-B598-BD3AA35C90F7}" type="slidenum">
              <a:rPr lang="en-GB" smtClean="0"/>
              <a:pPr/>
              <a:t>8</a:t>
            </a:fld>
            <a:endParaRPr lang="en-GB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AFEBEA-9706-41CE-976B-612A6B617565}" type="slidenum">
              <a:rPr lang="en-GB" smtClean="0"/>
              <a:pPr/>
              <a:t>9</a:t>
            </a:fld>
            <a:endParaRPr lang="en-GB" sz="1800"/>
          </a:p>
        </p:txBody>
      </p:sp>
      <p:sp>
        <p:nvSpPr>
          <p:cNvPr id="32772" name="Rectangle 1"/>
          <p:cNvSpPr>
            <a:spLocks noGrp="1" noChangeArrowheads="1"/>
          </p:cNvSpPr>
          <p:nvPr>
            <p:ph type="title"/>
          </p:nvPr>
        </p:nvSpPr>
        <p:spPr>
          <a:xfrm>
            <a:off x="967409" y="245973"/>
            <a:ext cx="10376451" cy="1200329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Creating an Organization That Operates Consistently (cont’d.)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3524042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Many companies share the following values: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Operate with honesty and integrity, staying true to organizational principles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Operate according to standards of ethical conduct, in words and action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Treat colleagues, customers, and consumers with respect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Strive to be the best at what matters to the company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Value diversity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Make decisions based on facts and principles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2107</Words>
  <Application>Microsoft Office PowerPoint</Application>
  <PresentationFormat>Widescreen</PresentationFormat>
  <Paragraphs>331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CS 110 - Professional Practices in IT  Instructor Name :  Dr Tariq Umer Email : tariqumer@cuilahore.edu.pk </vt:lpstr>
      <vt:lpstr>  WEEK -2    Ethics for IT Workers and IT Users</vt:lpstr>
      <vt:lpstr>Topics Covered in this Lecture</vt:lpstr>
      <vt:lpstr>Learning outcomes of this Lecture</vt:lpstr>
      <vt:lpstr>Why Fostering Good Business Ethics Is Important</vt:lpstr>
      <vt:lpstr>Gaining the Good Will of the Community</vt:lpstr>
      <vt:lpstr>Gaining the Good Will of the Community (cont’d.)</vt:lpstr>
      <vt:lpstr>Creating an Organization That Operates Consistently</vt:lpstr>
      <vt:lpstr>Creating an Organization That Operates Consistently (cont’d.)</vt:lpstr>
      <vt:lpstr>Fostering Good Business Practices</vt:lpstr>
      <vt:lpstr>Fostering Good Business Practices (cont’d.)</vt:lpstr>
      <vt:lpstr>Protecting the Organization and Its Employees from Legal Actions</vt:lpstr>
      <vt:lpstr>Avoiding Unfavorable Publicity</vt:lpstr>
      <vt:lpstr>Improving Corporate Ethics</vt:lpstr>
      <vt:lpstr>Appointing a Corporate Ethics Officer</vt:lpstr>
      <vt:lpstr>Ethical Standards Set by Board of Directors</vt:lpstr>
      <vt:lpstr>Establishing a Corporate Code of Ethics</vt:lpstr>
      <vt:lpstr>Establishing a Corporate Code of Ethics (cont’d.)</vt:lpstr>
      <vt:lpstr>Establishing a Corporate Code of Ethics (cont’d.)</vt:lpstr>
      <vt:lpstr>Establishing a Corporate Code of Ethics (cont’d.)</vt:lpstr>
      <vt:lpstr>Conducting Social Audits</vt:lpstr>
      <vt:lpstr>Requiring Employees to Take Ethics Training</vt:lpstr>
      <vt:lpstr>Requiring Employees to Take Ethics Training (cont’d.)</vt:lpstr>
      <vt:lpstr>Including Ethical Criteria in Employee Appraisals</vt:lpstr>
      <vt:lpstr>Creating an Ethical Work Environment</vt:lpstr>
      <vt:lpstr>Creating an Ethical Work Environment (cont’d.)</vt:lpstr>
      <vt:lpstr>Including Ethical Considerations in Decision Making</vt:lpstr>
      <vt:lpstr>Develop a Problem Statement</vt:lpstr>
      <vt:lpstr>Develop a Problem Statement (cont’d.)</vt:lpstr>
      <vt:lpstr>Identify, Evaluate, and Choose an Alternative</vt:lpstr>
      <vt:lpstr>Common Approaches to Ethical Decision Making</vt:lpstr>
      <vt:lpstr>Virtue Ethics Approach</vt:lpstr>
      <vt:lpstr>Utilitarian Approach</vt:lpstr>
      <vt:lpstr>Fairness Approach</vt:lpstr>
      <vt:lpstr>Common Good Approach</vt:lpstr>
      <vt:lpstr>Implement the Decision and Evaluate the Results</vt:lpstr>
      <vt:lpstr>Ethics in Information Technology</vt:lpstr>
      <vt:lpstr>Ethics in Information Technology (cont’d.)</vt:lpstr>
      <vt:lpstr>Ethics in Information Technology (cont’d.)</vt:lpstr>
      <vt:lpstr>End of Lecture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110 - Professional Practices in IT  Instructor Name :  Dr Tariq Umer Email : tariqumer@cuilahore.edu.pk </dc:title>
  <dc:creator>Dr. Tariq Umer</dc:creator>
  <cp:lastModifiedBy>Dr. Tariq Umer</cp:lastModifiedBy>
  <cp:revision>10</cp:revision>
  <dcterms:created xsi:type="dcterms:W3CDTF">2020-09-09T17:19:41Z</dcterms:created>
  <dcterms:modified xsi:type="dcterms:W3CDTF">2020-09-12T09:26:23Z</dcterms:modified>
</cp:coreProperties>
</file>