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Garamond"/>
      <p:regular r:id="rId44"/>
      <p:bold r:id="rId45"/>
      <p:italic r:id="rId46"/>
      <p:boldItalic r:id="rId47"/>
    </p:embeddedFont>
    <p:embeddedFont>
      <p:font typeface="Gill Sans"/>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9" roundtripDataSignature="AMtx7mhiBkt3vQOouD+kH/C1Z3bjg17o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Garamond-regular.fntdata"/><Relationship Id="rId43" Type="http://schemas.openxmlformats.org/officeDocument/2006/relationships/slide" Target="slides/slide38.xml"/><Relationship Id="rId46" Type="http://schemas.openxmlformats.org/officeDocument/2006/relationships/font" Target="fonts/Garamond-italic.fntdata"/><Relationship Id="rId45"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illSans-bold.fntdata"/><Relationship Id="rId47" Type="http://schemas.openxmlformats.org/officeDocument/2006/relationships/font" Target="fonts/Garamond-bold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A9DB"/>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535194" y="1736726"/>
            <a:ext cx="11121611"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 110 - Professional Practices in IT</a:t>
            </a:r>
            <a:br>
              <a:rPr lang="en-US"/>
            </a:br>
            <a:br>
              <a:rPr lang="en-US"/>
            </a:br>
            <a:r>
              <a:rPr lang="en-US" sz="2400"/>
              <a:t>Instructor Name :  Dr Tariq Umer</a:t>
            </a:r>
            <a:br>
              <a:rPr lang="en-US" sz="2400"/>
            </a:br>
            <a:r>
              <a:rPr lang="en-US" sz="2400"/>
              <a:t>Email : tariqumer@cuilahore.edu.pk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Industry association certifications</a:t>
            </a:r>
            <a:endParaRPr b="1"/>
          </a:p>
        </p:txBody>
      </p:sp>
      <p:sp>
        <p:nvSpPr>
          <p:cNvPr id="142" name="Google Shape;14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Require a higher level of experience and a broader perspective than vendor certifications</a:t>
            </a:r>
            <a:endParaRPr/>
          </a:p>
          <a:p>
            <a:pPr indent="-228600" lvl="1" marL="685800" rtl="0" algn="l">
              <a:lnSpc>
                <a:spcPct val="90000"/>
              </a:lnSpc>
              <a:spcBef>
                <a:spcPts val="500"/>
              </a:spcBef>
              <a:spcAft>
                <a:spcPts val="0"/>
              </a:spcAft>
              <a:buClr>
                <a:schemeClr val="dk1"/>
              </a:buClr>
              <a:buSzPts val="2400"/>
              <a:buChar char="•"/>
            </a:pPr>
            <a:r>
              <a:rPr lang="en-US"/>
              <a:t>Lag in developing tests that cover new technologies</a:t>
            </a:r>
            <a:endParaRPr/>
          </a:p>
          <a:p>
            <a:pPr indent="-228600" lvl="1" marL="685800" rtl="0" algn="l">
              <a:lnSpc>
                <a:spcPct val="90000"/>
              </a:lnSpc>
              <a:spcBef>
                <a:spcPts val="500"/>
              </a:spcBef>
              <a:spcAft>
                <a:spcPts val="0"/>
              </a:spcAft>
              <a:buClr>
                <a:schemeClr val="dk1"/>
              </a:buClr>
              <a:buSzPts val="2400"/>
              <a:buChar char="•"/>
            </a:pPr>
            <a:r>
              <a:rPr lang="en-US"/>
              <a:t>Are moving from purely technical content to a broader mix of technical, business, and behavioral competencies</a:t>
            </a:r>
            <a:endParaRPr/>
          </a:p>
          <a:p>
            <a:pPr indent="-228600" lvl="0" marL="228600" rtl="0" algn="l">
              <a:lnSpc>
                <a:spcPct val="90000"/>
              </a:lnSpc>
              <a:spcBef>
                <a:spcPts val="1000"/>
              </a:spcBef>
              <a:spcAft>
                <a:spcPts val="0"/>
              </a:spcAft>
              <a:buClr>
                <a:schemeClr val="dk1"/>
              </a:buClr>
              <a:buSzPts val="2400"/>
              <a:buChar char="•"/>
            </a:pPr>
            <a:r>
              <a:rPr lang="en-US" sz="2400"/>
              <a:t>NET+,  CompTIA Network+, TIA Certified, A+, Certified Information Systems Auditor (CISA),  Certified Information Systems, Security Professional (CISSP), Global Information Assurance Certification (GIAC)</a:t>
            </a:r>
            <a:endParaRPr sz="24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Government License </a:t>
            </a:r>
            <a:endParaRPr/>
          </a:p>
        </p:txBody>
      </p:sp>
      <p:sp>
        <p:nvSpPr>
          <p:cNvPr id="148" name="Google Shape;14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government-issued permission to engage in an activity or to operate a business. </a:t>
            </a:r>
            <a:endParaRPr/>
          </a:p>
          <a:p>
            <a:pPr indent="-228600" lvl="0" marL="228600" rtl="0" algn="l">
              <a:lnSpc>
                <a:spcPct val="90000"/>
              </a:lnSpc>
              <a:spcBef>
                <a:spcPts val="1000"/>
              </a:spcBef>
              <a:spcAft>
                <a:spcPts val="0"/>
              </a:spcAft>
              <a:buClr>
                <a:schemeClr val="dk1"/>
              </a:buClr>
              <a:buSzPts val="2800"/>
              <a:buChar char="•"/>
            </a:pPr>
            <a:r>
              <a:rPr lang="en-US"/>
              <a:t>It is generally administered at the state level and often requires that the recipient pass a test of some kind.</a:t>
            </a:r>
            <a:endParaRPr/>
          </a:p>
          <a:p>
            <a:pPr indent="-228600" lvl="0" marL="228600" rtl="0" algn="l">
              <a:lnSpc>
                <a:spcPct val="90000"/>
              </a:lnSpc>
              <a:spcBef>
                <a:spcPts val="1000"/>
              </a:spcBef>
              <a:spcAft>
                <a:spcPts val="0"/>
              </a:spcAft>
              <a:buClr>
                <a:schemeClr val="dk1"/>
              </a:buClr>
              <a:buSzPts val="2800"/>
              <a:buChar char="•"/>
            </a:pPr>
            <a:r>
              <a:rPr lang="en-US"/>
              <a:t>Issues with government licensing of IT workers</a:t>
            </a:r>
            <a:endParaRPr/>
          </a:p>
          <a:p>
            <a:pPr indent="-228600" lvl="1" marL="685800" rtl="0" algn="l">
              <a:lnSpc>
                <a:spcPct val="90000"/>
              </a:lnSpc>
              <a:spcBef>
                <a:spcPts val="500"/>
              </a:spcBef>
              <a:spcAft>
                <a:spcPts val="0"/>
              </a:spcAft>
              <a:buClr>
                <a:schemeClr val="dk1"/>
              </a:buClr>
              <a:buSzPts val="2400"/>
              <a:buChar char="•"/>
            </a:pPr>
            <a:r>
              <a:rPr lang="en-US"/>
              <a:t>No universally accepted core body of knowledge</a:t>
            </a:r>
            <a:endParaRPr/>
          </a:p>
          <a:p>
            <a:pPr indent="-228600" lvl="1" marL="685800" rtl="0" algn="l">
              <a:lnSpc>
                <a:spcPct val="90000"/>
              </a:lnSpc>
              <a:spcBef>
                <a:spcPts val="500"/>
              </a:spcBef>
              <a:spcAft>
                <a:spcPts val="0"/>
              </a:spcAft>
              <a:buClr>
                <a:schemeClr val="dk1"/>
              </a:buClr>
              <a:buSzPts val="2400"/>
              <a:buChar char="•"/>
            </a:pPr>
            <a:r>
              <a:rPr lang="en-US"/>
              <a:t>Unclear who should manage content and administration of licensing exams</a:t>
            </a:r>
            <a:endParaRPr/>
          </a:p>
          <a:p>
            <a:pPr indent="-228600" lvl="1" marL="685800" rtl="0" algn="l">
              <a:lnSpc>
                <a:spcPct val="90000"/>
              </a:lnSpc>
              <a:spcBef>
                <a:spcPts val="500"/>
              </a:spcBef>
              <a:spcAft>
                <a:spcPts val="0"/>
              </a:spcAft>
              <a:buClr>
                <a:schemeClr val="dk1"/>
              </a:buClr>
              <a:buSzPts val="2400"/>
              <a:buChar char="•"/>
            </a:pPr>
            <a:r>
              <a:rPr lang="en-US"/>
              <a:t>No administrative body to accredit professional education programs</a:t>
            </a:r>
            <a:endParaRPr/>
          </a:p>
          <a:p>
            <a:pPr indent="-228600" lvl="1" marL="685800" rtl="0" algn="l">
              <a:lnSpc>
                <a:spcPct val="90000"/>
              </a:lnSpc>
              <a:spcBef>
                <a:spcPts val="500"/>
              </a:spcBef>
              <a:spcAft>
                <a:spcPts val="0"/>
              </a:spcAft>
              <a:buClr>
                <a:schemeClr val="dk1"/>
              </a:buClr>
              <a:buSzPts val="2400"/>
              <a:buChar char="•"/>
            </a:pPr>
            <a:r>
              <a:rPr lang="en-US"/>
              <a:t>No administrative body to assess and ensure competence of individual workers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IT Professional Malpractice</a:t>
            </a:r>
            <a:endParaRPr b="1"/>
          </a:p>
        </p:txBody>
      </p:sp>
      <p:sp>
        <p:nvSpPr>
          <p:cNvPr id="154" name="Google Shape;15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Negligence</a:t>
            </a:r>
            <a:r>
              <a:rPr lang="en-US"/>
              <a:t>: not doing something that a reasonable person would do, or doing something that a reasonable person would not do</a:t>
            </a:r>
            <a:endParaRPr/>
          </a:p>
          <a:p>
            <a:pPr indent="-228600" lvl="0" marL="228600" rtl="0" algn="just">
              <a:lnSpc>
                <a:spcPct val="90000"/>
              </a:lnSpc>
              <a:spcBef>
                <a:spcPts val="1000"/>
              </a:spcBef>
              <a:spcAft>
                <a:spcPts val="0"/>
              </a:spcAft>
              <a:buClr>
                <a:schemeClr val="dk1"/>
              </a:buClr>
              <a:buSzPts val="2800"/>
              <a:buChar char="•"/>
            </a:pPr>
            <a:r>
              <a:rPr b="1" lang="en-US"/>
              <a:t>Duty of care</a:t>
            </a:r>
            <a:r>
              <a:rPr lang="en-US"/>
              <a:t>: obligation to protect people against any unreasonable harm or risk</a:t>
            </a:r>
            <a:endParaRPr/>
          </a:p>
          <a:p>
            <a:pPr indent="-228600" lvl="0" marL="228600" rtl="0" algn="l">
              <a:lnSpc>
                <a:spcPct val="90000"/>
              </a:lnSpc>
              <a:spcBef>
                <a:spcPts val="1000"/>
              </a:spcBef>
              <a:spcAft>
                <a:spcPts val="0"/>
              </a:spcAft>
              <a:buClr>
                <a:schemeClr val="dk1"/>
              </a:buClr>
              <a:buSzPts val="2800"/>
              <a:buChar char="•"/>
            </a:pPr>
            <a:r>
              <a:rPr b="1" lang="en-US"/>
              <a:t>Professional malpractice</a:t>
            </a:r>
            <a:r>
              <a:rPr lang="en-US"/>
              <a:t>: professionals who breach the duty of care (the failure to act as a reasonable person would act) are liable for injuries that their negligence causes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Common Ethical Issues for IT Users</a:t>
            </a:r>
            <a:endParaRPr b="1"/>
          </a:p>
        </p:txBody>
      </p:sp>
      <p:sp>
        <p:nvSpPr>
          <p:cNvPr id="160" name="Google Shape;16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Software piracy</a:t>
            </a:r>
            <a:endParaRPr/>
          </a:p>
          <a:p>
            <a:pPr indent="-228600" lvl="0" marL="228600" rtl="0" algn="l">
              <a:lnSpc>
                <a:spcPct val="90000"/>
              </a:lnSpc>
              <a:spcBef>
                <a:spcPts val="1000"/>
              </a:spcBef>
              <a:spcAft>
                <a:spcPts val="0"/>
              </a:spcAft>
              <a:buClr>
                <a:schemeClr val="dk1"/>
              </a:buClr>
              <a:buSzPts val="2800"/>
              <a:buChar char="•"/>
            </a:pPr>
            <a:r>
              <a:rPr lang="en-US"/>
              <a:t>Inappropriate use of computing resources</a:t>
            </a:r>
            <a:endParaRPr/>
          </a:p>
          <a:p>
            <a:pPr indent="-228600" lvl="1" marL="685800" rtl="0" algn="l">
              <a:lnSpc>
                <a:spcPct val="90000"/>
              </a:lnSpc>
              <a:spcBef>
                <a:spcPts val="500"/>
              </a:spcBef>
              <a:spcAft>
                <a:spcPts val="0"/>
              </a:spcAft>
              <a:buClr>
                <a:schemeClr val="dk1"/>
              </a:buClr>
              <a:buSzPts val="2400"/>
              <a:buChar char="•"/>
            </a:pPr>
            <a:r>
              <a:rPr lang="en-US"/>
              <a:t>Erodes productivity and wastes time</a:t>
            </a:r>
            <a:endParaRPr/>
          </a:p>
          <a:p>
            <a:pPr indent="-228600" lvl="1" marL="685800" rtl="0" algn="l">
              <a:lnSpc>
                <a:spcPct val="90000"/>
              </a:lnSpc>
              <a:spcBef>
                <a:spcPts val="500"/>
              </a:spcBef>
              <a:spcAft>
                <a:spcPts val="0"/>
              </a:spcAft>
              <a:buClr>
                <a:schemeClr val="dk1"/>
              </a:buClr>
              <a:buSzPts val="2400"/>
              <a:buChar char="•"/>
            </a:pPr>
            <a:r>
              <a:rPr lang="en-US"/>
              <a:t>Could lead to lawsuits</a:t>
            </a:r>
            <a:endParaRPr/>
          </a:p>
          <a:p>
            <a:pPr indent="-228600" lvl="0" marL="228600" rtl="0" algn="l">
              <a:lnSpc>
                <a:spcPct val="90000"/>
              </a:lnSpc>
              <a:spcBef>
                <a:spcPts val="1000"/>
              </a:spcBef>
              <a:spcAft>
                <a:spcPts val="0"/>
              </a:spcAft>
              <a:buClr>
                <a:schemeClr val="dk1"/>
              </a:buClr>
              <a:buSzPts val="2800"/>
              <a:buChar char="•"/>
            </a:pPr>
            <a:r>
              <a:rPr lang="en-US"/>
              <a:t>Inappropriate sharing of information, including:</a:t>
            </a:r>
            <a:endParaRPr/>
          </a:p>
          <a:p>
            <a:pPr indent="-228600" lvl="1" marL="685800" rtl="0" algn="l">
              <a:lnSpc>
                <a:spcPct val="90000"/>
              </a:lnSpc>
              <a:spcBef>
                <a:spcPts val="500"/>
              </a:spcBef>
              <a:spcAft>
                <a:spcPts val="0"/>
              </a:spcAft>
              <a:buClr>
                <a:schemeClr val="dk1"/>
              </a:buClr>
              <a:buSzPts val="2400"/>
              <a:buChar char="•"/>
            </a:pPr>
            <a:r>
              <a:rPr lang="en-US"/>
              <a:t>Private data (employees and customers)</a:t>
            </a:r>
            <a:endParaRPr/>
          </a:p>
          <a:p>
            <a:pPr indent="-228600" lvl="1" marL="685800" rtl="0" algn="l">
              <a:lnSpc>
                <a:spcPct val="90000"/>
              </a:lnSpc>
              <a:spcBef>
                <a:spcPts val="500"/>
              </a:spcBef>
              <a:spcAft>
                <a:spcPts val="0"/>
              </a:spcAft>
              <a:buClr>
                <a:schemeClr val="dk1"/>
              </a:buClr>
              <a:buSzPts val="2400"/>
              <a:buChar char="•"/>
            </a:pPr>
            <a:r>
              <a:rPr lang="en-US"/>
              <a:t>Confidential information (company and operations)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1684417" y="416941"/>
            <a:ext cx="8746965" cy="1499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engineering code of ethics</a:t>
            </a:r>
            <a:endParaRPr/>
          </a:p>
        </p:txBody>
      </p:sp>
      <p:sp>
        <p:nvSpPr>
          <p:cNvPr id="166" name="Google Shape;16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167" name="Google Shape;1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14"/>
          <p:cNvSpPr txBox="1"/>
          <p:nvPr/>
        </p:nvSpPr>
        <p:spPr>
          <a:xfrm>
            <a:off x="1134716" y="1727023"/>
            <a:ext cx="10219084" cy="3934968"/>
          </a:xfrm>
          <a:prstGeom prst="rect">
            <a:avLst/>
          </a:prstGeom>
          <a:noFill/>
          <a:ln>
            <a:noFill/>
          </a:ln>
        </p:spPr>
        <p:txBody>
          <a:bodyPr anchorCtr="0" anchor="t" bIns="45700" lIns="91425" spcFirstLastPara="1" rIns="91425" wrap="square" tIns="45700">
            <a:normAutofit/>
          </a:bodyPr>
          <a:lstStyle/>
          <a:p>
            <a:pPr indent="-164465" lvl="0" marL="91440" marR="0" rtl="0" algn="l">
              <a:lnSpc>
                <a:spcPct val="90000"/>
              </a:lnSpc>
              <a:spcBef>
                <a:spcPts val="0"/>
              </a:spcBef>
              <a:spcAft>
                <a:spcPts val="0"/>
              </a:spcAft>
              <a:buClr>
                <a:schemeClr val="accent1"/>
              </a:buClr>
              <a:buSzPts val="2590"/>
              <a:buFont typeface="Twentieth Century"/>
              <a:buChar char=" "/>
            </a:pPr>
            <a:r>
              <a:rPr b="1" i="0" lang="en-US" sz="2590" u="none" cap="none" strike="noStrike">
                <a:solidFill>
                  <a:schemeClr val="dk1"/>
                </a:solidFill>
                <a:latin typeface="Calibri"/>
                <a:ea typeface="Calibri"/>
                <a:cs typeface="Calibri"/>
                <a:sym typeface="Calibri"/>
              </a:rPr>
              <a:t>HISTORY</a:t>
            </a:r>
            <a:endParaRPr/>
          </a:p>
          <a:p>
            <a:pPr indent="-164465" lvl="0" marL="91440" marR="0" rtl="0" algn="l">
              <a:lnSpc>
                <a:spcPct val="90000"/>
              </a:lnSpc>
              <a:spcBef>
                <a:spcPts val="1400"/>
              </a:spcBef>
              <a:spcAft>
                <a:spcPts val="0"/>
              </a:spcAft>
              <a:buClr>
                <a:schemeClr val="accent1"/>
              </a:buClr>
              <a:buSzPts val="2590"/>
              <a:buFont typeface="Twentieth Century"/>
              <a:buChar char=" "/>
            </a:pPr>
            <a:r>
              <a:rPr b="0" i="0" lang="en-US" sz="2590" u="none" cap="none" strike="noStrike">
                <a:solidFill>
                  <a:schemeClr val="dk1"/>
                </a:solidFill>
                <a:latin typeface="Calibri"/>
                <a:ea typeface="Calibri"/>
                <a:cs typeface="Calibri"/>
                <a:sym typeface="Calibri"/>
              </a:rPr>
              <a:t>IEEE Board of Governors established steering committee (May, 1993). </a:t>
            </a:r>
            <a:endParaRPr/>
          </a:p>
          <a:p>
            <a:pPr indent="-91440" lvl="0" marL="91440" marR="0" rtl="0" algn="l">
              <a:lnSpc>
                <a:spcPct val="90000"/>
              </a:lnSpc>
              <a:spcBef>
                <a:spcPts val="1400"/>
              </a:spcBef>
              <a:spcAft>
                <a:spcPts val="0"/>
              </a:spcAft>
              <a:buClr>
                <a:schemeClr val="accent1"/>
              </a:buClr>
              <a:buSzPts val="2590"/>
              <a:buFont typeface="Twentieth Century"/>
              <a:buNone/>
            </a:pPr>
            <a:r>
              <a:t/>
            </a:r>
            <a:endParaRPr b="0" i="0" sz="2590" u="none" cap="none" strike="noStrike">
              <a:solidFill>
                <a:schemeClr val="dk1"/>
              </a:solidFill>
              <a:latin typeface="Calibri"/>
              <a:ea typeface="Calibri"/>
              <a:cs typeface="Calibri"/>
              <a:sym typeface="Calibri"/>
            </a:endParaRPr>
          </a:p>
          <a:p>
            <a:pPr indent="-164465" lvl="0" marL="91440" marR="0" rtl="0" algn="l">
              <a:lnSpc>
                <a:spcPct val="90000"/>
              </a:lnSpc>
              <a:spcBef>
                <a:spcPts val="1400"/>
              </a:spcBef>
              <a:spcAft>
                <a:spcPts val="0"/>
              </a:spcAft>
              <a:buClr>
                <a:schemeClr val="accent1"/>
              </a:buClr>
              <a:buSzPts val="2590"/>
              <a:buFont typeface="Twentieth Century"/>
              <a:buChar char=" "/>
            </a:pPr>
            <a:r>
              <a:rPr b="0" i="0" lang="en-US" sz="2590" u="none" cap="none" strike="noStrike">
                <a:solidFill>
                  <a:schemeClr val="dk1"/>
                </a:solidFill>
                <a:latin typeface="Calibri"/>
                <a:ea typeface="Calibri"/>
                <a:cs typeface="Calibri"/>
                <a:sym typeface="Calibri"/>
              </a:rPr>
              <a:t>ACM Council endorsed Commission on Software Engineering (Late 1993).</a:t>
            </a:r>
            <a:endParaRPr/>
          </a:p>
          <a:p>
            <a:pPr indent="-91440" lvl="0" marL="91440" marR="0" rtl="0" algn="l">
              <a:lnSpc>
                <a:spcPct val="90000"/>
              </a:lnSpc>
              <a:spcBef>
                <a:spcPts val="1400"/>
              </a:spcBef>
              <a:spcAft>
                <a:spcPts val="0"/>
              </a:spcAft>
              <a:buClr>
                <a:schemeClr val="accent1"/>
              </a:buClr>
              <a:buSzPts val="2590"/>
              <a:buFont typeface="Twentieth Century"/>
              <a:buNone/>
            </a:pPr>
            <a:r>
              <a:t/>
            </a:r>
            <a:endParaRPr b="0" i="0" sz="2590" u="none" cap="none" strike="noStrike">
              <a:solidFill>
                <a:schemeClr val="dk1"/>
              </a:solidFill>
              <a:latin typeface="Calibri"/>
              <a:ea typeface="Calibri"/>
              <a:cs typeface="Calibri"/>
              <a:sym typeface="Calibri"/>
            </a:endParaRPr>
          </a:p>
          <a:p>
            <a:pPr indent="-164465" lvl="0" marL="91440" marR="0" rtl="0" algn="l">
              <a:lnSpc>
                <a:spcPct val="90000"/>
              </a:lnSpc>
              <a:spcBef>
                <a:spcPts val="1400"/>
              </a:spcBef>
              <a:spcAft>
                <a:spcPts val="0"/>
              </a:spcAft>
              <a:buClr>
                <a:schemeClr val="accent1"/>
              </a:buClr>
              <a:buSzPts val="2590"/>
              <a:buFont typeface="Twentieth Century"/>
              <a:buChar char=" "/>
            </a:pPr>
            <a:r>
              <a:rPr b="0" i="0" lang="en-US" sz="2590" u="none" cap="none" strike="noStrike">
                <a:solidFill>
                  <a:schemeClr val="dk1"/>
                </a:solidFill>
                <a:latin typeface="Calibri"/>
                <a:ea typeface="Calibri"/>
                <a:cs typeface="Calibri"/>
                <a:sym typeface="Calibri"/>
              </a:rPr>
              <a:t>Joint steering committee established by both societies (January, 1994).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1881808" y="622852"/>
            <a:ext cx="80010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Research</a:t>
            </a:r>
            <a:endParaRPr/>
          </a:p>
        </p:txBody>
      </p:sp>
      <p:sp>
        <p:nvSpPr>
          <p:cNvPr id="175" name="Google Shape;175;p15"/>
          <p:cNvSpPr txBox="1"/>
          <p:nvPr>
            <p:ph idx="1" type="body"/>
          </p:nvPr>
        </p:nvSpPr>
        <p:spPr>
          <a:xfrm>
            <a:off x="1401417" y="1555750"/>
            <a:ext cx="9359348"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Review of available computing and engineering codes: </a:t>
            </a:r>
            <a:endParaRPr/>
          </a:p>
          <a:p>
            <a:pPr indent="-228600" lvl="0" marL="228600" rtl="0" algn="l">
              <a:lnSpc>
                <a:spcPct val="90000"/>
              </a:lnSpc>
              <a:spcBef>
                <a:spcPts val="1000"/>
              </a:spcBef>
              <a:spcAft>
                <a:spcPts val="0"/>
              </a:spcAft>
              <a:buClr>
                <a:schemeClr val="dk1"/>
              </a:buClr>
              <a:buSzPts val="1200"/>
              <a:buFont typeface="Calibri"/>
              <a:buNone/>
            </a:pPr>
            <a:r>
              <a:rPr lang="en-US" sz="1200"/>
              <a:t> </a:t>
            </a:r>
            <a:endParaRPr/>
          </a:p>
          <a:p>
            <a:pPr indent="-228600" lvl="1" marL="685800" rtl="0" algn="l">
              <a:lnSpc>
                <a:spcPct val="90000"/>
              </a:lnSpc>
              <a:spcBef>
                <a:spcPts val="500"/>
              </a:spcBef>
              <a:spcAft>
                <a:spcPts val="0"/>
              </a:spcAft>
              <a:buClr>
                <a:schemeClr val="dk1"/>
              </a:buClr>
              <a:buSzPts val="2200"/>
              <a:buChar char="•"/>
            </a:pPr>
            <a:r>
              <a:rPr lang="en-US" sz="2200"/>
              <a:t>The American Association of Engineering Societies</a:t>
            </a:r>
            <a:endParaRPr/>
          </a:p>
          <a:p>
            <a:pPr indent="-228600" lvl="1" marL="685800" rtl="0" algn="l">
              <a:lnSpc>
                <a:spcPct val="90000"/>
              </a:lnSpc>
              <a:spcBef>
                <a:spcPts val="500"/>
              </a:spcBef>
              <a:spcAft>
                <a:spcPts val="0"/>
              </a:spcAft>
              <a:buClr>
                <a:schemeClr val="dk1"/>
              </a:buClr>
              <a:buSzPts val="2200"/>
              <a:buChar char="•"/>
            </a:pPr>
            <a:r>
              <a:rPr lang="en-US" sz="2200"/>
              <a:t>Accreditation Board for Engineering Technology</a:t>
            </a:r>
            <a:endParaRPr/>
          </a:p>
          <a:p>
            <a:pPr indent="-228600" lvl="1" marL="685800" rtl="0" algn="l">
              <a:lnSpc>
                <a:spcPct val="90000"/>
              </a:lnSpc>
              <a:spcBef>
                <a:spcPts val="500"/>
              </a:spcBef>
              <a:spcAft>
                <a:spcPts val="0"/>
              </a:spcAft>
              <a:buClr>
                <a:schemeClr val="dk1"/>
              </a:buClr>
              <a:buSzPts val="2200"/>
              <a:buChar char="•"/>
            </a:pPr>
            <a:r>
              <a:rPr lang="en-US" sz="2200"/>
              <a:t>ACM’s Code of Ethics for Professional Conduct</a:t>
            </a:r>
            <a:endParaRPr/>
          </a:p>
          <a:p>
            <a:pPr indent="-228600" lvl="1" marL="685800" rtl="0" algn="l">
              <a:lnSpc>
                <a:spcPct val="90000"/>
              </a:lnSpc>
              <a:spcBef>
                <a:spcPts val="500"/>
              </a:spcBef>
              <a:spcAft>
                <a:spcPts val="0"/>
              </a:spcAft>
              <a:buClr>
                <a:schemeClr val="dk1"/>
              </a:buClr>
              <a:buSzPts val="2200"/>
              <a:buChar char="•"/>
            </a:pPr>
            <a:r>
              <a:rPr lang="en-US" sz="2200"/>
              <a:t>The British Computer Society Code of Practice</a:t>
            </a:r>
            <a:endParaRPr/>
          </a:p>
          <a:p>
            <a:pPr indent="-228600" lvl="1" marL="685800" rtl="0" algn="l">
              <a:lnSpc>
                <a:spcPct val="90000"/>
              </a:lnSpc>
              <a:spcBef>
                <a:spcPts val="500"/>
              </a:spcBef>
              <a:spcAft>
                <a:spcPts val="0"/>
              </a:spcAft>
              <a:buClr>
                <a:schemeClr val="dk1"/>
              </a:buClr>
              <a:buSzPts val="2200"/>
              <a:buChar char="•"/>
            </a:pPr>
            <a:r>
              <a:rPr lang="en-US" sz="2200"/>
              <a:t>Institute for the Certification of Computing Professionals</a:t>
            </a:r>
            <a:endParaRPr/>
          </a:p>
          <a:p>
            <a:pPr indent="-228600" lvl="1" marL="685800" rtl="0" algn="l">
              <a:lnSpc>
                <a:spcPct val="90000"/>
              </a:lnSpc>
              <a:spcBef>
                <a:spcPts val="500"/>
              </a:spcBef>
              <a:spcAft>
                <a:spcPts val="0"/>
              </a:spcAft>
              <a:buClr>
                <a:schemeClr val="dk1"/>
              </a:buClr>
              <a:buSzPts val="2200"/>
              <a:buChar char="•"/>
            </a:pPr>
            <a:r>
              <a:rPr lang="en-US" sz="2200"/>
              <a:t>Engineer’s Council for Professional Development</a:t>
            </a:r>
            <a:endParaRPr/>
          </a:p>
          <a:p>
            <a:pPr indent="-228600" lvl="1" marL="685800" rtl="0" algn="l">
              <a:lnSpc>
                <a:spcPct val="90000"/>
              </a:lnSpc>
              <a:spcBef>
                <a:spcPts val="500"/>
              </a:spcBef>
              <a:spcAft>
                <a:spcPts val="0"/>
              </a:spcAft>
              <a:buClr>
                <a:schemeClr val="dk1"/>
              </a:buClr>
              <a:buSzPts val="2200"/>
              <a:buChar char="•"/>
            </a:pPr>
            <a:r>
              <a:rPr lang="en-US" sz="2200"/>
              <a:t>The IEEE Code of Ethics</a:t>
            </a:r>
            <a:endParaRPr/>
          </a:p>
          <a:p>
            <a:pPr indent="-228600" lvl="1" marL="685800" rtl="0" algn="l">
              <a:lnSpc>
                <a:spcPct val="90000"/>
              </a:lnSpc>
              <a:spcBef>
                <a:spcPts val="500"/>
              </a:spcBef>
              <a:spcAft>
                <a:spcPts val="0"/>
              </a:spcAft>
              <a:buClr>
                <a:schemeClr val="dk1"/>
              </a:buClr>
              <a:buSzPts val="2200"/>
              <a:buChar char="•"/>
            </a:pPr>
            <a:r>
              <a:rPr lang="en-US" sz="2200"/>
              <a:t>National Society of Professional Engineers Code of Ethics</a:t>
            </a:r>
            <a:endParaRPr/>
          </a:p>
          <a:p>
            <a:pPr indent="-228600" lvl="1" marL="685800" rtl="0" algn="l">
              <a:lnSpc>
                <a:spcPct val="90000"/>
              </a:lnSpc>
              <a:spcBef>
                <a:spcPts val="500"/>
              </a:spcBef>
              <a:spcAft>
                <a:spcPts val="0"/>
              </a:spcAft>
              <a:buClr>
                <a:schemeClr val="dk1"/>
              </a:buClr>
              <a:buSzPts val="2200"/>
              <a:buChar char="•"/>
            </a:pPr>
            <a:r>
              <a:rPr lang="en-US" sz="2200"/>
              <a:t>Project Management Institute Code of Ethics</a:t>
            </a:r>
            <a:endParaRPr/>
          </a:p>
        </p:txBody>
      </p:sp>
      <p:sp>
        <p:nvSpPr>
          <p:cNvPr id="176" name="Google Shape;17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177" name="Google Shape;1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Brief History Timeline</a:t>
            </a:r>
            <a:endParaRPr/>
          </a:p>
        </p:txBody>
      </p:sp>
      <p:sp>
        <p:nvSpPr>
          <p:cNvPr id="184" name="Google Shape;184;p16"/>
          <p:cNvSpPr txBox="1"/>
          <p:nvPr>
            <p:ph idx="1" type="body"/>
          </p:nvPr>
        </p:nvSpPr>
        <p:spPr>
          <a:xfrm>
            <a:off x="838200" y="1690688"/>
            <a:ext cx="10853530" cy="4953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January 1994 - International Task Force formed the Software Engineering Ethics and Professional Practice (SEEPP). </a:t>
            </a:r>
            <a:endParaRPr/>
          </a:p>
          <a:p>
            <a:pPr indent="-228600" lvl="0" marL="228600" rtl="0" algn="l">
              <a:lnSpc>
                <a:spcPct val="90000"/>
              </a:lnSpc>
              <a:spcBef>
                <a:spcPts val="1000"/>
              </a:spcBef>
              <a:spcAft>
                <a:spcPts val="0"/>
              </a:spcAft>
              <a:buClr>
                <a:schemeClr val="dk1"/>
              </a:buClr>
              <a:buSzPts val="2800"/>
              <a:buChar char="•"/>
            </a:pPr>
            <a:r>
              <a:rPr lang="en-US"/>
              <a:t>July 1997 - Initial version shown to professional societies including ACM</a:t>
            </a:r>
            <a:endParaRPr/>
          </a:p>
          <a:p>
            <a:pPr indent="-228600" lvl="0" marL="228600" rtl="0" algn="l">
              <a:lnSpc>
                <a:spcPct val="90000"/>
              </a:lnSpc>
              <a:spcBef>
                <a:spcPts val="1000"/>
              </a:spcBef>
              <a:spcAft>
                <a:spcPts val="0"/>
              </a:spcAft>
              <a:buClr>
                <a:schemeClr val="dk1"/>
              </a:buClr>
              <a:buSzPts val="2800"/>
              <a:buChar char="•"/>
            </a:pPr>
            <a:r>
              <a:rPr lang="en-US"/>
              <a:t>November 1997 - Version 3 published in IEEE-CS and ACM magazines.</a:t>
            </a:r>
            <a:endParaRPr/>
          </a:p>
          <a:p>
            <a:pPr indent="-228600" lvl="0" marL="228600" rtl="0" algn="l">
              <a:lnSpc>
                <a:spcPct val="90000"/>
              </a:lnSpc>
              <a:spcBef>
                <a:spcPts val="1000"/>
              </a:spcBef>
              <a:spcAft>
                <a:spcPts val="0"/>
              </a:spcAft>
              <a:buClr>
                <a:schemeClr val="dk1"/>
              </a:buClr>
              <a:buSzPts val="2800"/>
              <a:buChar char="•"/>
            </a:pPr>
            <a:r>
              <a:rPr lang="en-US"/>
              <a:t>Version 4 presented to IEEE review process.</a:t>
            </a:r>
            <a:endParaRPr/>
          </a:p>
          <a:p>
            <a:pPr indent="-228600" lvl="0" marL="228600" rtl="0" algn="l">
              <a:lnSpc>
                <a:spcPct val="90000"/>
              </a:lnSpc>
              <a:spcBef>
                <a:spcPts val="1000"/>
              </a:spcBef>
              <a:spcAft>
                <a:spcPts val="0"/>
              </a:spcAft>
              <a:buClr>
                <a:schemeClr val="dk1"/>
              </a:buClr>
              <a:buSzPts val="2800"/>
              <a:buChar char="•"/>
            </a:pPr>
            <a:r>
              <a:rPr lang="en-US"/>
              <a:t>October 1998 - Version 5.2 universally adopted by ACM and IEEE.</a:t>
            </a:r>
            <a:endParaRPr/>
          </a:p>
        </p:txBody>
      </p:sp>
      <p:sp>
        <p:nvSpPr>
          <p:cNvPr id="185" name="Google Shape;18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186" name="Google Shape;1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8 Key Principles:</a:t>
            </a:r>
            <a:endParaRPr/>
          </a:p>
        </p:txBody>
      </p:sp>
      <p:sp>
        <p:nvSpPr>
          <p:cNvPr id="193" name="Google Shape;193;p17"/>
          <p:cNvSpPr txBox="1"/>
          <p:nvPr>
            <p:ph idx="1" type="body"/>
          </p:nvPr>
        </p:nvSpPr>
        <p:spPr>
          <a:xfrm>
            <a:off x="1961322" y="1514061"/>
            <a:ext cx="6858000" cy="4191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Product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Public</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Judgement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Client and Employer</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Management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Profession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Colleagues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Self</a:t>
            </a:r>
            <a:endParaRPr/>
          </a:p>
        </p:txBody>
      </p:sp>
      <p:sp>
        <p:nvSpPr>
          <p:cNvPr id="194" name="Google Shape;19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195" name="Google Shape;19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2095500" y="443948"/>
            <a:ext cx="80010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1: Products</a:t>
            </a:r>
            <a:endParaRPr b="1">
              <a:latin typeface="Gill Sans"/>
              <a:ea typeface="Gill Sans"/>
              <a:cs typeface="Gill Sans"/>
              <a:sym typeface="Gill Sans"/>
            </a:endParaRPr>
          </a:p>
        </p:txBody>
      </p:sp>
      <p:sp>
        <p:nvSpPr>
          <p:cNvPr id="202" name="Google Shape;202;p18"/>
          <p:cNvSpPr txBox="1"/>
          <p:nvPr>
            <p:ph idx="1" type="body"/>
          </p:nvPr>
        </p:nvSpPr>
        <p:spPr>
          <a:xfrm>
            <a:off x="1997765" y="1387475"/>
            <a:ext cx="7772400" cy="53340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850"/>
              <a:buChar char="•"/>
            </a:pPr>
            <a:r>
              <a:rPr lang="en-US" sz="1850"/>
              <a:t>1.01   Ensure adequate software specification</a:t>
            </a:r>
            <a:endParaRPr/>
          </a:p>
          <a:p>
            <a:pPr indent="-228600" lvl="0" marL="228600" rtl="0" algn="l">
              <a:lnSpc>
                <a:spcPct val="70000"/>
              </a:lnSpc>
              <a:spcBef>
                <a:spcPts val="1000"/>
              </a:spcBef>
              <a:spcAft>
                <a:spcPts val="0"/>
              </a:spcAft>
              <a:buClr>
                <a:schemeClr val="dk1"/>
              </a:buClr>
              <a:buSzPts val="1850"/>
              <a:buChar char="•"/>
            </a:pPr>
            <a:r>
              <a:rPr lang="en-US" sz="1850"/>
              <a:t>1.02   Understand specifications fully</a:t>
            </a:r>
            <a:endParaRPr/>
          </a:p>
          <a:p>
            <a:pPr indent="-228600" lvl="0" marL="228600" rtl="0" algn="l">
              <a:lnSpc>
                <a:spcPct val="70000"/>
              </a:lnSpc>
              <a:spcBef>
                <a:spcPts val="1000"/>
              </a:spcBef>
              <a:spcAft>
                <a:spcPts val="0"/>
              </a:spcAft>
              <a:buClr>
                <a:schemeClr val="dk1"/>
              </a:buClr>
              <a:buSzPts val="1850"/>
              <a:buChar char="•"/>
            </a:pPr>
            <a:r>
              <a:rPr lang="en-US" sz="1850"/>
              <a:t>1.03   Ensure you are suitably qualified</a:t>
            </a:r>
            <a:endParaRPr/>
          </a:p>
          <a:p>
            <a:pPr indent="-228600" lvl="0" marL="228600" rtl="0" algn="l">
              <a:lnSpc>
                <a:spcPct val="70000"/>
              </a:lnSpc>
              <a:spcBef>
                <a:spcPts val="1000"/>
              </a:spcBef>
              <a:spcAft>
                <a:spcPts val="0"/>
              </a:spcAft>
              <a:buClr>
                <a:schemeClr val="dk1"/>
              </a:buClr>
              <a:buSzPts val="1850"/>
              <a:buChar char="•"/>
            </a:pPr>
            <a:r>
              <a:rPr lang="en-US" sz="1850"/>
              <a:t>1.04   Ensure all goals are achievable</a:t>
            </a:r>
            <a:endParaRPr/>
          </a:p>
          <a:p>
            <a:pPr indent="-228600" lvl="0" marL="228600" rtl="0" algn="l">
              <a:lnSpc>
                <a:spcPct val="70000"/>
              </a:lnSpc>
              <a:spcBef>
                <a:spcPts val="1000"/>
              </a:spcBef>
              <a:spcAft>
                <a:spcPts val="0"/>
              </a:spcAft>
              <a:buClr>
                <a:schemeClr val="dk1"/>
              </a:buClr>
              <a:buSzPts val="1850"/>
              <a:buChar char="•"/>
            </a:pPr>
            <a:r>
              <a:rPr lang="en-US" sz="1850"/>
              <a:t>1.05   Ensure proper methodology use</a:t>
            </a:r>
            <a:endParaRPr/>
          </a:p>
          <a:p>
            <a:pPr indent="-228600" lvl="0" marL="228600" rtl="0" algn="l">
              <a:lnSpc>
                <a:spcPct val="70000"/>
              </a:lnSpc>
              <a:spcBef>
                <a:spcPts val="1000"/>
              </a:spcBef>
              <a:spcAft>
                <a:spcPts val="0"/>
              </a:spcAft>
              <a:buClr>
                <a:schemeClr val="dk1"/>
              </a:buClr>
              <a:buSzPts val="1850"/>
              <a:buChar char="•"/>
            </a:pPr>
            <a:r>
              <a:rPr lang="en-US" sz="1850"/>
              <a:t>1.06   Ensure good project management</a:t>
            </a:r>
            <a:endParaRPr/>
          </a:p>
          <a:p>
            <a:pPr indent="-228600" lvl="0" marL="228600" rtl="0" algn="l">
              <a:lnSpc>
                <a:spcPct val="70000"/>
              </a:lnSpc>
              <a:spcBef>
                <a:spcPts val="1000"/>
              </a:spcBef>
              <a:spcAft>
                <a:spcPts val="0"/>
              </a:spcAft>
              <a:buClr>
                <a:schemeClr val="dk1"/>
              </a:buClr>
              <a:buSzPts val="1850"/>
              <a:buChar char="•"/>
            </a:pPr>
            <a:r>
              <a:rPr lang="en-US" sz="1850"/>
              <a:t>1.07   Ensure all estimates are realistic</a:t>
            </a:r>
            <a:endParaRPr/>
          </a:p>
          <a:p>
            <a:pPr indent="-228600" lvl="0" marL="228600" rtl="0" algn="l">
              <a:lnSpc>
                <a:spcPct val="70000"/>
              </a:lnSpc>
              <a:spcBef>
                <a:spcPts val="1000"/>
              </a:spcBef>
              <a:spcAft>
                <a:spcPts val="0"/>
              </a:spcAft>
              <a:buClr>
                <a:schemeClr val="dk1"/>
              </a:buClr>
              <a:buSzPts val="1850"/>
              <a:buChar char="•"/>
            </a:pPr>
            <a:r>
              <a:rPr lang="en-US" sz="1850"/>
              <a:t>1.08   Ensure adequate documentation</a:t>
            </a:r>
            <a:endParaRPr/>
          </a:p>
          <a:p>
            <a:pPr indent="-228600" lvl="0" marL="228600" rtl="0" algn="l">
              <a:lnSpc>
                <a:spcPct val="70000"/>
              </a:lnSpc>
              <a:spcBef>
                <a:spcPts val="1000"/>
              </a:spcBef>
              <a:spcAft>
                <a:spcPts val="0"/>
              </a:spcAft>
              <a:buClr>
                <a:schemeClr val="dk1"/>
              </a:buClr>
              <a:buSzPts val="1850"/>
              <a:buChar char="•"/>
            </a:pPr>
            <a:r>
              <a:rPr lang="en-US" sz="1850"/>
              <a:t>1.09   Ensure adequate testing and debugging</a:t>
            </a:r>
            <a:endParaRPr/>
          </a:p>
          <a:p>
            <a:pPr indent="-228600" lvl="0" marL="228600" rtl="0" algn="l">
              <a:lnSpc>
                <a:spcPct val="70000"/>
              </a:lnSpc>
              <a:spcBef>
                <a:spcPts val="1000"/>
              </a:spcBef>
              <a:spcAft>
                <a:spcPts val="0"/>
              </a:spcAft>
              <a:buClr>
                <a:schemeClr val="dk1"/>
              </a:buClr>
              <a:buSzPts val="1850"/>
              <a:buChar char="•"/>
            </a:pPr>
            <a:r>
              <a:rPr lang="en-US" sz="1850"/>
              <a:t>1.10   Promote privacy of individuals</a:t>
            </a:r>
            <a:endParaRPr/>
          </a:p>
          <a:p>
            <a:pPr indent="-228600" lvl="0" marL="228600" rtl="0" algn="l">
              <a:lnSpc>
                <a:spcPct val="70000"/>
              </a:lnSpc>
              <a:spcBef>
                <a:spcPts val="1000"/>
              </a:spcBef>
              <a:spcAft>
                <a:spcPts val="0"/>
              </a:spcAft>
              <a:buClr>
                <a:schemeClr val="dk1"/>
              </a:buClr>
              <a:buSzPts val="1850"/>
              <a:buChar char="•"/>
            </a:pPr>
            <a:r>
              <a:rPr lang="en-US" sz="1850"/>
              <a:t>1.11   Use data legitimately</a:t>
            </a:r>
            <a:endParaRPr/>
          </a:p>
          <a:p>
            <a:pPr indent="-228600" lvl="0" marL="228600" rtl="0" algn="l">
              <a:lnSpc>
                <a:spcPct val="70000"/>
              </a:lnSpc>
              <a:spcBef>
                <a:spcPts val="1000"/>
              </a:spcBef>
              <a:spcAft>
                <a:spcPts val="0"/>
              </a:spcAft>
              <a:buClr>
                <a:schemeClr val="dk1"/>
              </a:buClr>
              <a:buSzPts val="1850"/>
              <a:buChar char="•"/>
            </a:pPr>
            <a:r>
              <a:rPr lang="en-US" sz="1850"/>
              <a:t>1.12   Delete outdated and flawed data</a:t>
            </a:r>
            <a:endParaRPr/>
          </a:p>
          <a:p>
            <a:pPr indent="-228600" lvl="0" marL="228600" rtl="0" algn="l">
              <a:lnSpc>
                <a:spcPct val="70000"/>
              </a:lnSpc>
              <a:spcBef>
                <a:spcPts val="1000"/>
              </a:spcBef>
              <a:spcAft>
                <a:spcPts val="0"/>
              </a:spcAft>
              <a:buClr>
                <a:schemeClr val="dk1"/>
              </a:buClr>
              <a:buSzPts val="1850"/>
              <a:buChar char="•"/>
            </a:pPr>
            <a:r>
              <a:rPr lang="en-US" sz="1850"/>
              <a:t>1.13   Identify and address contentious issues</a:t>
            </a:r>
            <a:endParaRPr/>
          </a:p>
          <a:p>
            <a:pPr indent="-228600" lvl="0" marL="228600" rtl="0" algn="l">
              <a:lnSpc>
                <a:spcPct val="70000"/>
              </a:lnSpc>
              <a:spcBef>
                <a:spcPts val="1000"/>
              </a:spcBef>
              <a:spcAft>
                <a:spcPts val="0"/>
              </a:spcAft>
              <a:buClr>
                <a:schemeClr val="dk1"/>
              </a:buClr>
              <a:buSzPts val="1850"/>
              <a:buChar char="•"/>
            </a:pPr>
            <a:r>
              <a:rPr lang="en-US" sz="1850"/>
              <a:t>1.14   Promote maximum quality and minimum cost</a:t>
            </a:r>
            <a:endParaRPr/>
          </a:p>
          <a:p>
            <a:pPr indent="-228600" lvl="0" marL="228600" rtl="0" algn="l">
              <a:lnSpc>
                <a:spcPct val="70000"/>
              </a:lnSpc>
              <a:spcBef>
                <a:spcPts val="1000"/>
              </a:spcBef>
              <a:spcAft>
                <a:spcPts val="0"/>
              </a:spcAft>
              <a:buClr>
                <a:schemeClr val="dk1"/>
              </a:buClr>
              <a:buSzPts val="1850"/>
              <a:buChar char="•"/>
            </a:pPr>
            <a:r>
              <a:rPr lang="en-US" sz="1850"/>
              <a:t>1.15   Follow appropriate industry standards</a:t>
            </a:r>
            <a:endParaRPr sz="2590">
              <a:solidFill>
                <a:srgbClr val="000000"/>
              </a:solidFill>
            </a:endParaRPr>
          </a:p>
        </p:txBody>
      </p:sp>
      <p:sp>
        <p:nvSpPr>
          <p:cNvPr id="203" name="Google Shape;20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04" name="Google Shape;20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2: Public</a:t>
            </a:r>
            <a:endParaRPr/>
          </a:p>
        </p:txBody>
      </p:sp>
      <p:sp>
        <p:nvSpPr>
          <p:cNvPr id="211" name="Google Shape;211;p19"/>
          <p:cNvSpPr txBox="1"/>
          <p:nvPr>
            <p:ph idx="1" type="body"/>
          </p:nvPr>
        </p:nvSpPr>
        <p:spPr>
          <a:xfrm>
            <a:off x="2077279" y="1543879"/>
            <a:ext cx="7772400" cy="4343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2.01   Disclose any software-related dangers</a:t>
            </a:r>
            <a:endParaRPr/>
          </a:p>
          <a:p>
            <a:pPr indent="-228600" lvl="0" marL="228600" rtl="0" algn="l">
              <a:lnSpc>
                <a:spcPct val="90000"/>
              </a:lnSpc>
              <a:spcBef>
                <a:spcPts val="1000"/>
              </a:spcBef>
              <a:spcAft>
                <a:spcPts val="0"/>
              </a:spcAft>
              <a:buClr>
                <a:schemeClr val="dk1"/>
              </a:buClr>
              <a:buSzPts val="2400"/>
              <a:buChar char="•"/>
            </a:pPr>
            <a:r>
              <a:rPr lang="en-US" sz="2400"/>
              <a:t>2.02   Approve only safe, well tested software</a:t>
            </a:r>
            <a:endParaRPr/>
          </a:p>
          <a:p>
            <a:pPr indent="-228600" lvl="0" marL="228600" rtl="0" algn="l">
              <a:lnSpc>
                <a:spcPct val="90000"/>
              </a:lnSpc>
              <a:spcBef>
                <a:spcPts val="1000"/>
              </a:spcBef>
              <a:spcAft>
                <a:spcPts val="0"/>
              </a:spcAft>
              <a:buClr>
                <a:schemeClr val="dk1"/>
              </a:buClr>
              <a:buSzPts val="2400"/>
              <a:buChar char="•"/>
            </a:pPr>
            <a:r>
              <a:rPr lang="en-US" sz="2400"/>
              <a:t>2.03   Only sign documents in area of competence</a:t>
            </a:r>
            <a:endParaRPr/>
          </a:p>
          <a:p>
            <a:pPr indent="-228600" lvl="0" marL="228600" rtl="0" algn="l">
              <a:lnSpc>
                <a:spcPct val="90000"/>
              </a:lnSpc>
              <a:spcBef>
                <a:spcPts val="1000"/>
              </a:spcBef>
              <a:spcAft>
                <a:spcPts val="0"/>
              </a:spcAft>
              <a:buClr>
                <a:schemeClr val="dk1"/>
              </a:buClr>
              <a:buSzPts val="2400"/>
              <a:buChar char="•"/>
            </a:pPr>
            <a:r>
              <a:rPr lang="en-US" sz="2400"/>
              <a:t>2.04   Cooperate on matters of public concern</a:t>
            </a:r>
            <a:endParaRPr/>
          </a:p>
          <a:p>
            <a:pPr indent="-228600" lvl="0" marL="228600" rtl="0" algn="l">
              <a:lnSpc>
                <a:spcPct val="90000"/>
              </a:lnSpc>
              <a:spcBef>
                <a:spcPts val="1000"/>
              </a:spcBef>
              <a:spcAft>
                <a:spcPts val="0"/>
              </a:spcAft>
              <a:buClr>
                <a:schemeClr val="dk1"/>
              </a:buClr>
              <a:buSzPts val="2400"/>
              <a:buChar char="•"/>
            </a:pPr>
            <a:r>
              <a:rPr lang="en-US" sz="2400"/>
              <a:t>2.05   Produce software that respects diversity</a:t>
            </a:r>
            <a:endParaRPr/>
          </a:p>
          <a:p>
            <a:pPr indent="-228600" lvl="0" marL="228600" rtl="0" algn="l">
              <a:lnSpc>
                <a:spcPct val="90000"/>
              </a:lnSpc>
              <a:spcBef>
                <a:spcPts val="1000"/>
              </a:spcBef>
              <a:spcAft>
                <a:spcPts val="0"/>
              </a:spcAft>
              <a:buClr>
                <a:schemeClr val="dk1"/>
              </a:buClr>
              <a:buSzPts val="2400"/>
              <a:buChar char="•"/>
            </a:pPr>
            <a:r>
              <a:rPr lang="en-US" sz="2400"/>
              <a:t>2.06   Be fair and truthful in all matters</a:t>
            </a:r>
            <a:endParaRPr/>
          </a:p>
          <a:p>
            <a:pPr indent="-228600" lvl="0" marL="228600" rtl="0" algn="l">
              <a:lnSpc>
                <a:spcPct val="90000"/>
              </a:lnSpc>
              <a:spcBef>
                <a:spcPts val="1000"/>
              </a:spcBef>
              <a:spcAft>
                <a:spcPts val="0"/>
              </a:spcAft>
              <a:buClr>
                <a:schemeClr val="dk1"/>
              </a:buClr>
              <a:buSzPts val="2400"/>
              <a:buChar char="•"/>
            </a:pPr>
            <a:r>
              <a:rPr lang="en-US" sz="2400"/>
              <a:t>2.07   Always put the public’s interests first</a:t>
            </a:r>
            <a:endParaRPr/>
          </a:p>
          <a:p>
            <a:pPr indent="-228600" lvl="0" marL="228600" rtl="0" algn="l">
              <a:lnSpc>
                <a:spcPct val="90000"/>
              </a:lnSpc>
              <a:spcBef>
                <a:spcPts val="1000"/>
              </a:spcBef>
              <a:spcAft>
                <a:spcPts val="0"/>
              </a:spcAft>
              <a:buClr>
                <a:schemeClr val="dk1"/>
              </a:buClr>
              <a:buSzPts val="2400"/>
              <a:buChar char="•"/>
            </a:pPr>
            <a:r>
              <a:rPr lang="en-US" sz="2400"/>
              <a:t>2.08   Donate professional skills to good causes</a:t>
            </a:r>
            <a:endParaRPr/>
          </a:p>
          <a:p>
            <a:pPr indent="-228600" lvl="0" marL="228600" rtl="0" algn="l">
              <a:lnSpc>
                <a:spcPct val="90000"/>
              </a:lnSpc>
              <a:spcBef>
                <a:spcPts val="1000"/>
              </a:spcBef>
              <a:spcAft>
                <a:spcPts val="0"/>
              </a:spcAft>
              <a:buClr>
                <a:schemeClr val="dk1"/>
              </a:buClr>
              <a:buSzPts val="2400"/>
              <a:buChar char="•"/>
            </a:pPr>
            <a:r>
              <a:rPr lang="en-US" sz="2400"/>
              <a:t>2.10   Accept responsibility for your own work</a:t>
            </a:r>
            <a:endParaRPr/>
          </a:p>
        </p:txBody>
      </p:sp>
      <p:sp>
        <p:nvSpPr>
          <p:cNvPr id="212" name="Google Shape;2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13" name="Google Shape;21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br>
              <a:rPr lang="en-US" sz="5400"/>
            </a:br>
            <a:r>
              <a:rPr lang="en-US" sz="5400"/>
              <a:t>WEEK -3</a:t>
            </a:r>
            <a:br>
              <a:rPr lang="en-US" sz="5400"/>
            </a:br>
            <a:br>
              <a:rPr lang="en-US" sz="5400"/>
            </a:br>
            <a:r>
              <a:rPr lang="en-US" sz="5400"/>
              <a:t>Professional Code of Ethics</a:t>
            </a:r>
            <a:endParaRPr/>
          </a:p>
        </p:txBody>
      </p:sp>
      <p:sp>
        <p:nvSpPr>
          <p:cNvPr id="94" name="Google Shape;9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3: Judgement</a:t>
            </a:r>
            <a:endParaRPr/>
          </a:p>
        </p:txBody>
      </p:sp>
      <p:sp>
        <p:nvSpPr>
          <p:cNvPr id="220" name="Google Shape;220;p20"/>
          <p:cNvSpPr txBox="1"/>
          <p:nvPr>
            <p:ph idx="1" type="body"/>
          </p:nvPr>
        </p:nvSpPr>
        <p:spPr>
          <a:xfrm>
            <a:off x="2011017" y="1593574"/>
            <a:ext cx="77724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3.01   Maintain professional objectivity</a:t>
            </a:r>
            <a:endParaRPr/>
          </a:p>
          <a:p>
            <a:pPr indent="-228600" lvl="0" marL="228600" rtl="0" algn="l">
              <a:lnSpc>
                <a:spcPct val="90000"/>
              </a:lnSpc>
              <a:spcBef>
                <a:spcPts val="1000"/>
              </a:spcBef>
              <a:spcAft>
                <a:spcPts val="0"/>
              </a:spcAft>
              <a:buClr>
                <a:schemeClr val="dk1"/>
              </a:buClr>
              <a:buSzPts val="2400"/>
              <a:buChar char="•"/>
            </a:pPr>
            <a:r>
              <a:rPr lang="en-US" sz="2400"/>
              <a:t>3.02   Only sign documents within your responsibility</a:t>
            </a:r>
            <a:endParaRPr/>
          </a:p>
          <a:p>
            <a:pPr indent="-228600" lvl="0" marL="228600" rtl="0" algn="l">
              <a:lnSpc>
                <a:spcPct val="90000"/>
              </a:lnSpc>
              <a:spcBef>
                <a:spcPts val="1000"/>
              </a:spcBef>
              <a:spcAft>
                <a:spcPts val="0"/>
              </a:spcAft>
              <a:buClr>
                <a:schemeClr val="dk1"/>
              </a:buClr>
              <a:buSzPts val="2400"/>
              <a:buChar char="•"/>
            </a:pPr>
            <a:r>
              <a:rPr lang="en-US" sz="2400"/>
              <a:t>3.03   Reject bribery</a:t>
            </a:r>
            <a:endParaRPr/>
          </a:p>
          <a:p>
            <a:pPr indent="-228600" lvl="0" marL="228600" rtl="0" algn="l">
              <a:lnSpc>
                <a:spcPct val="90000"/>
              </a:lnSpc>
              <a:spcBef>
                <a:spcPts val="1000"/>
              </a:spcBef>
              <a:spcAft>
                <a:spcPts val="0"/>
              </a:spcAft>
              <a:buClr>
                <a:schemeClr val="dk1"/>
              </a:buClr>
              <a:buSzPts val="2400"/>
              <a:buChar char="•"/>
            </a:pPr>
            <a:r>
              <a:rPr lang="en-US" sz="2400"/>
              <a:t>3.04   Do not accept secret payments from the client</a:t>
            </a:r>
            <a:endParaRPr/>
          </a:p>
          <a:p>
            <a:pPr indent="-228600" lvl="0" marL="228600" rtl="0" algn="l">
              <a:lnSpc>
                <a:spcPct val="90000"/>
              </a:lnSpc>
              <a:spcBef>
                <a:spcPts val="1000"/>
              </a:spcBef>
              <a:spcAft>
                <a:spcPts val="0"/>
              </a:spcAft>
              <a:buClr>
                <a:schemeClr val="dk1"/>
              </a:buClr>
              <a:buSzPts val="2400"/>
              <a:buChar char="•"/>
            </a:pPr>
            <a:r>
              <a:rPr lang="en-US" sz="2400"/>
              <a:t>3.05   Accept payment from only one source for a job</a:t>
            </a:r>
            <a:endParaRPr/>
          </a:p>
          <a:p>
            <a:pPr indent="-228600" lvl="0" marL="228600" rtl="0" algn="l">
              <a:lnSpc>
                <a:spcPct val="90000"/>
              </a:lnSpc>
              <a:spcBef>
                <a:spcPts val="1000"/>
              </a:spcBef>
              <a:spcAft>
                <a:spcPts val="0"/>
              </a:spcAft>
              <a:buClr>
                <a:schemeClr val="dk1"/>
              </a:buClr>
              <a:buSzPts val="2400"/>
              <a:buChar char="•"/>
            </a:pPr>
            <a:r>
              <a:rPr lang="en-US" sz="2400"/>
              <a:t>3.06   Disclose conflicts of interest</a:t>
            </a:r>
            <a:endParaRPr/>
          </a:p>
          <a:p>
            <a:pPr indent="-228600" lvl="0" marL="228600" rtl="0" algn="l">
              <a:lnSpc>
                <a:spcPct val="90000"/>
              </a:lnSpc>
              <a:spcBef>
                <a:spcPts val="1000"/>
              </a:spcBef>
              <a:spcAft>
                <a:spcPts val="0"/>
              </a:spcAft>
              <a:buClr>
                <a:schemeClr val="dk1"/>
              </a:buClr>
              <a:buSzPts val="2400"/>
              <a:buChar char="•"/>
            </a:pPr>
            <a:r>
              <a:rPr lang="en-US" sz="2400"/>
              <a:t>3.07   Avoid conflicting financial interests</a:t>
            </a:r>
            <a:endParaRPr/>
          </a:p>
          <a:p>
            <a:pPr indent="-228600" lvl="0" marL="228600" rtl="0" algn="l">
              <a:lnSpc>
                <a:spcPct val="90000"/>
              </a:lnSpc>
              <a:spcBef>
                <a:spcPts val="1000"/>
              </a:spcBef>
              <a:spcAft>
                <a:spcPts val="0"/>
              </a:spcAft>
              <a:buClr>
                <a:schemeClr val="dk1"/>
              </a:buClr>
              <a:buSzPts val="2400"/>
              <a:buChar char="•"/>
            </a:pPr>
            <a:r>
              <a:rPr lang="en-US" sz="2400"/>
              <a:t>3.08   Temper technology judgments with ethics</a:t>
            </a:r>
            <a:endParaRPr/>
          </a:p>
        </p:txBody>
      </p:sp>
      <p:sp>
        <p:nvSpPr>
          <p:cNvPr id="221" name="Google Shape;22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22" name="Google Shape;2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4: Client and Employer</a:t>
            </a:r>
            <a:endParaRPr/>
          </a:p>
        </p:txBody>
      </p:sp>
      <p:sp>
        <p:nvSpPr>
          <p:cNvPr id="229" name="Google Shape;229;p21"/>
          <p:cNvSpPr txBox="1"/>
          <p:nvPr>
            <p:ph idx="1" type="body"/>
          </p:nvPr>
        </p:nvSpPr>
        <p:spPr>
          <a:xfrm>
            <a:off x="1981200" y="1690688"/>
            <a:ext cx="80010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4.01   Provide services only where competent</a:t>
            </a:r>
            <a:endParaRPr/>
          </a:p>
          <a:p>
            <a:pPr indent="-228600" lvl="0" marL="228600" rtl="0" algn="l">
              <a:lnSpc>
                <a:spcPct val="90000"/>
              </a:lnSpc>
              <a:spcBef>
                <a:spcPts val="1000"/>
              </a:spcBef>
              <a:spcAft>
                <a:spcPts val="0"/>
              </a:spcAft>
              <a:buClr>
                <a:schemeClr val="dk1"/>
              </a:buClr>
              <a:buSzPts val="2400"/>
              <a:buChar char="•"/>
            </a:pPr>
            <a:r>
              <a:rPr lang="en-US" sz="2400"/>
              <a:t>4.02   Ensure resources are authentically approved</a:t>
            </a:r>
            <a:endParaRPr/>
          </a:p>
          <a:p>
            <a:pPr indent="-228600" lvl="0" marL="228600" rtl="0" algn="l">
              <a:lnSpc>
                <a:spcPct val="90000"/>
              </a:lnSpc>
              <a:spcBef>
                <a:spcPts val="1000"/>
              </a:spcBef>
              <a:spcAft>
                <a:spcPts val="0"/>
              </a:spcAft>
              <a:buClr>
                <a:schemeClr val="dk1"/>
              </a:buClr>
              <a:buSzPts val="2400"/>
              <a:buChar char="•"/>
            </a:pPr>
            <a:r>
              <a:rPr lang="en-US" sz="2400"/>
              <a:t>4.03   Only use property as authorized by the owner</a:t>
            </a:r>
            <a:endParaRPr/>
          </a:p>
          <a:p>
            <a:pPr indent="-228600" lvl="0" marL="228600" rtl="0" algn="l">
              <a:lnSpc>
                <a:spcPct val="90000"/>
              </a:lnSpc>
              <a:spcBef>
                <a:spcPts val="1000"/>
              </a:spcBef>
              <a:spcAft>
                <a:spcPts val="0"/>
              </a:spcAft>
              <a:buClr>
                <a:schemeClr val="dk1"/>
              </a:buClr>
              <a:buSzPts val="2400"/>
              <a:buChar char="•"/>
            </a:pPr>
            <a:r>
              <a:rPr lang="en-US" sz="2400"/>
              <a:t>4.04   Do not use illegally obtained software</a:t>
            </a:r>
            <a:endParaRPr/>
          </a:p>
          <a:p>
            <a:pPr indent="-228600" lvl="0" marL="228600" rtl="0" algn="l">
              <a:lnSpc>
                <a:spcPct val="90000"/>
              </a:lnSpc>
              <a:spcBef>
                <a:spcPts val="1000"/>
              </a:spcBef>
              <a:spcAft>
                <a:spcPts val="0"/>
              </a:spcAft>
              <a:buClr>
                <a:schemeClr val="dk1"/>
              </a:buClr>
              <a:buSzPts val="2400"/>
              <a:buChar char="•"/>
            </a:pPr>
            <a:r>
              <a:rPr lang="en-US" sz="2400"/>
              <a:t>4.05   Honor confidentiality of information</a:t>
            </a:r>
            <a:endParaRPr/>
          </a:p>
          <a:p>
            <a:pPr indent="-228600" lvl="0" marL="228600" rtl="0" algn="l">
              <a:lnSpc>
                <a:spcPct val="90000"/>
              </a:lnSpc>
              <a:spcBef>
                <a:spcPts val="1000"/>
              </a:spcBef>
              <a:spcAft>
                <a:spcPts val="0"/>
              </a:spcAft>
              <a:buClr>
                <a:schemeClr val="dk1"/>
              </a:buClr>
              <a:buSzPts val="2400"/>
              <a:buChar char="•"/>
            </a:pPr>
            <a:r>
              <a:rPr lang="en-US" sz="2400"/>
              <a:t>4.06   Raise matters of social concern</a:t>
            </a:r>
            <a:endParaRPr/>
          </a:p>
          <a:p>
            <a:pPr indent="-228600" lvl="0" marL="228600" rtl="0" algn="l">
              <a:lnSpc>
                <a:spcPct val="90000"/>
              </a:lnSpc>
              <a:spcBef>
                <a:spcPts val="1000"/>
              </a:spcBef>
              <a:spcAft>
                <a:spcPts val="0"/>
              </a:spcAft>
              <a:buClr>
                <a:schemeClr val="dk1"/>
              </a:buClr>
              <a:buSzPts val="2400"/>
              <a:buChar char="•"/>
            </a:pPr>
            <a:r>
              <a:rPr lang="en-US" sz="2400"/>
              <a:t>4.07   Inform when a project becomes problematic</a:t>
            </a:r>
            <a:endParaRPr/>
          </a:p>
          <a:p>
            <a:pPr indent="-228600" lvl="0" marL="228600" rtl="0" algn="l">
              <a:lnSpc>
                <a:spcPct val="90000"/>
              </a:lnSpc>
              <a:spcBef>
                <a:spcPts val="1000"/>
              </a:spcBef>
              <a:spcAft>
                <a:spcPts val="0"/>
              </a:spcAft>
              <a:buClr>
                <a:schemeClr val="dk1"/>
              </a:buClr>
              <a:buSzPts val="2400"/>
              <a:buChar char="•"/>
            </a:pPr>
            <a:r>
              <a:rPr lang="en-US" sz="2400"/>
              <a:t>4.08   Accept no detrimental outside work</a:t>
            </a:r>
            <a:endParaRPr/>
          </a:p>
          <a:p>
            <a:pPr indent="-228600" lvl="0" marL="228600" rtl="0" algn="l">
              <a:lnSpc>
                <a:spcPct val="90000"/>
              </a:lnSpc>
              <a:spcBef>
                <a:spcPts val="1000"/>
              </a:spcBef>
              <a:spcAft>
                <a:spcPts val="0"/>
              </a:spcAft>
              <a:buClr>
                <a:schemeClr val="dk1"/>
              </a:buClr>
              <a:buSzPts val="2400"/>
              <a:buChar char="•"/>
            </a:pPr>
            <a:r>
              <a:rPr lang="en-US" sz="2400"/>
              <a:t>4.09   Represent no interests adverse to your employer</a:t>
            </a:r>
            <a:endParaRPr sz="2400">
              <a:solidFill>
                <a:srgbClr val="000000"/>
              </a:solidFill>
              <a:latin typeface="Garamond"/>
              <a:ea typeface="Garamond"/>
              <a:cs typeface="Garamond"/>
              <a:sym typeface="Garamond"/>
            </a:endParaRPr>
          </a:p>
        </p:txBody>
      </p:sp>
      <p:sp>
        <p:nvSpPr>
          <p:cNvPr id="230" name="Google Shape;2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31" name="Google Shape;23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5: Management</a:t>
            </a:r>
            <a:endParaRPr/>
          </a:p>
        </p:txBody>
      </p:sp>
      <p:sp>
        <p:nvSpPr>
          <p:cNvPr id="238" name="Google Shape;238;p22"/>
          <p:cNvSpPr txBox="1"/>
          <p:nvPr>
            <p:ph idx="1" type="body"/>
          </p:nvPr>
        </p:nvSpPr>
        <p:spPr>
          <a:xfrm>
            <a:off x="1878495" y="1550505"/>
            <a:ext cx="7772400" cy="45445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5.01   Assure standards are known by employees</a:t>
            </a:r>
            <a:endParaRPr/>
          </a:p>
          <a:p>
            <a:pPr indent="-228600" lvl="0" marL="228600" rtl="0" algn="l">
              <a:lnSpc>
                <a:spcPct val="90000"/>
              </a:lnSpc>
              <a:spcBef>
                <a:spcPts val="1000"/>
              </a:spcBef>
              <a:spcAft>
                <a:spcPts val="0"/>
              </a:spcAft>
              <a:buClr>
                <a:schemeClr val="dk1"/>
              </a:buClr>
              <a:buSzPts val="2400"/>
              <a:buChar char="•"/>
            </a:pPr>
            <a:r>
              <a:rPr lang="en-US" sz="2400"/>
              <a:t>5.02   Assure knowledge of confidentiality protocols</a:t>
            </a:r>
            <a:endParaRPr/>
          </a:p>
          <a:p>
            <a:pPr indent="-228600" lvl="0" marL="228600" rtl="0" algn="l">
              <a:lnSpc>
                <a:spcPct val="90000"/>
              </a:lnSpc>
              <a:spcBef>
                <a:spcPts val="1000"/>
              </a:spcBef>
              <a:spcAft>
                <a:spcPts val="0"/>
              </a:spcAft>
              <a:buClr>
                <a:schemeClr val="dk1"/>
              </a:buClr>
              <a:buSzPts val="2400"/>
              <a:buChar char="•"/>
            </a:pPr>
            <a:r>
              <a:rPr lang="en-US" sz="2400"/>
              <a:t>5.03   Assign work according to competence</a:t>
            </a:r>
            <a:endParaRPr/>
          </a:p>
          <a:p>
            <a:pPr indent="-228600" lvl="0" marL="228600" rtl="0" algn="l">
              <a:lnSpc>
                <a:spcPct val="90000"/>
              </a:lnSpc>
              <a:spcBef>
                <a:spcPts val="1000"/>
              </a:spcBef>
              <a:spcAft>
                <a:spcPts val="0"/>
              </a:spcAft>
              <a:buClr>
                <a:schemeClr val="dk1"/>
              </a:buClr>
              <a:buSzPts val="2400"/>
              <a:buChar char="•"/>
            </a:pPr>
            <a:r>
              <a:rPr lang="en-US" sz="2400"/>
              <a:t>5.04   Provide due process for code violations</a:t>
            </a:r>
            <a:endParaRPr/>
          </a:p>
          <a:p>
            <a:pPr indent="-228600" lvl="0" marL="228600" rtl="0" algn="l">
              <a:lnSpc>
                <a:spcPct val="90000"/>
              </a:lnSpc>
              <a:spcBef>
                <a:spcPts val="1000"/>
              </a:spcBef>
              <a:spcAft>
                <a:spcPts val="0"/>
              </a:spcAft>
              <a:buClr>
                <a:schemeClr val="dk1"/>
              </a:buClr>
              <a:buSzPts val="2400"/>
              <a:buChar char="•"/>
            </a:pPr>
            <a:r>
              <a:rPr lang="en-US" sz="2400"/>
              <a:t>5.05   Develop fair ownership agreements</a:t>
            </a:r>
            <a:endParaRPr/>
          </a:p>
          <a:p>
            <a:pPr indent="-228600" lvl="0" marL="228600" rtl="0" algn="l">
              <a:lnSpc>
                <a:spcPct val="90000"/>
              </a:lnSpc>
              <a:spcBef>
                <a:spcPts val="1000"/>
              </a:spcBef>
              <a:spcAft>
                <a:spcPts val="0"/>
              </a:spcAft>
              <a:buClr>
                <a:schemeClr val="dk1"/>
              </a:buClr>
              <a:buSzPts val="2400"/>
              <a:buChar char="•"/>
            </a:pPr>
            <a:r>
              <a:rPr lang="en-US" sz="2400"/>
              <a:t>5.06   Accurately describe conditions of employment</a:t>
            </a:r>
            <a:endParaRPr/>
          </a:p>
          <a:p>
            <a:pPr indent="-228600" lvl="0" marL="228600" rtl="0" algn="l">
              <a:lnSpc>
                <a:spcPct val="90000"/>
              </a:lnSpc>
              <a:spcBef>
                <a:spcPts val="1000"/>
              </a:spcBef>
              <a:spcAft>
                <a:spcPts val="0"/>
              </a:spcAft>
              <a:buClr>
                <a:schemeClr val="dk1"/>
              </a:buClr>
              <a:buSzPts val="2400"/>
              <a:buChar char="•"/>
            </a:pPr>
            <a:r>
              <a:rPr lang="en-US" sz="2400"/>
              <a:t>5.07   Offer only fair and just remuneration</a:t>
            </a:r>
            <a:endParaRPr/>
          </a:p>
          <a:p>
            <a:pPr indent="-228600" lvl="0" marL="228600" rtl="0" algn="l">
              <a:lnSpc>
                <a:spcPct val="90000"/>
              </a:lnSpc>
              <a:spcBef>
                <a:spcPts val="1000"/>
              </a:spcBef>
              <a:spcAft>
                <a:spcPts val="0"/>
              </a:spcAft>
              <a:buClr>
                <a:schemeClr val="dk1"/>
              </a:buClr>
              <a:buSzPts val="2400"/>
              <a:buChar char="•"/>
            </a:pPr>
            <a:r>
              <a:rPr lang="en-US" sz="2400"/>
              <a:t>5.08   Do not prevent a subordinate’s promotion</a:t>
            </a:r>
            <a:endParaRPr/>
          </a:p>
          <a:p>
            <a:pPr indent="-228600" lvl="0" marL="228600" rtl="0" algn="l">
              <a:lnSpc>
                <a:spcPct val="90000"/>
              </a:lnSpc>
              <a:spcBef>
                <a:spcPts val="1000"/>
              </a:spcBef>
              <a:spcAft>
                <a:spcPts val="0"/>
              </a:spcAft>
              <a:buClr>
                <a:schemeClr val="dk1"/>
              </a:buClr>
              <a:buSzPts val="2400"/>
              <a:buChar char="•"/>
            </a:pPr>
            <a:r>
              <a:rPr lang="en-US" sz="2400"/>
              <a:t>5.09   Do not ask a person to breach this code</a:t>
            </a:r>
            <a:endParaRPr sz="2400">
              <a:solidFill>
                <a:srgbClr val="000000"/>
              </a:solidFill>
            </a:endParaRPr>
          </a:p>
        </p:txBody>
      </p:sp>
      <p:sp>
        <p:nvSpPr>
          <p:cNvPr id="239" name="Google Shape;2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40" name="Google Shape;2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1752600" y="549275"/>
            <a:ext cx="80010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6: Profession</a:t>
            </a:r>
            <a:endParaRPr/>
          </a:p>
        </p:txBody>
      </p:sp>
      <p:sp>
        <p:nvSpPr>
          <p:cNvPr id="247" name="Google Shape;247;p23"/>
          <p:cNvSpPr txBox="1"/>
          <p:nvPr>
            <p:ph idx="1" type="body"/>
          </p:nvPr>
        </p:nvSpPr>
        <p:spPr>
          <a:xfrm>
            <a:off x="2209800" y="1387475"/>
            <a:ext cx="7772400" cy="53340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200"/>
              <a:buChar char="•"/>
            </a:pPr>
            <a:r>
              <a:rPr lang="en-US" sz="2200"/>
              <a:t>6.01   Associate with reputable people</a:t>
            </a:r>
            <a:endParaRPr/>
          </a:p>
          <a:p>
            <a:pPr indent="-228600" lvl="0" marL="228600" rtl="0" algn="l">
              <a:lnSpc>
                <a:spcPct val="80000"/>
              </a:lnSpc>
              <a:spcBef>
                <a:spcPts val="1000"/>
              </a:spcBef>
              <a:spcAft>
                <a:spcPts val="0"/>
              </a:spcAft>
              <a:buClr>
                <a:schemeClr val="dk1"/>
              </a:buClr>
              <a:buSzPts val="2200"/>
              <a:buChar char="•"/>
            </a:pPr>
            <a:r>
              <a:rPr lang="en-US" sz="2200"/>
              <a:t>6.02   Promote commitment of this code</a:t>
            </a:r>
            <a:endParaRPr/>
          </a:p>
          <a:p>
            <a:pPr indent="-228600" lvl="0" marL="228600" rtl="0" algn="l">
              <a:lnSpc>
                <a:spcPct val="80000"/>
              </a:lnSpc>
              <a:spcBef>
                <a:spcPts val="1000"/>
              </a:spcBef>
              <a:spcAft>
                <a:spcPts val="0"/>
              </a:spcAft>
              <a:buClr>
                <a:schemeClr val="dk1"/>
              </a:buClr>
              <a:buSzPts val="2200"/>
              <a:buChar char="•"/>
            </a:pPr>
            <a:r>
              <a:rPr lang="en-US" sz="2200"/>
              <a:t>6.03   Support followers of this code</a:t>
            </a:r>
            <a:endParaRPr/>
          </a:p>
          <a:p>
            <a:pPr indent="-228600" lvl="0" marL="228600" rtl="0" algn="l">
              <a:lnSpc>
                <a:spcPct val="80000"/>
              </a:lnSpc>
              <a:spcBef>
                <a:spcPts val="1000"/>
              </a:spcBef>
              <a:spcAft>
                <a:spcPts val="0"/>
              </a:spcAft>
              <a:buClr>
                <a:schemeClr val="dk1"/>
              </a:buClr>
              <a:buSzPts val="2200"/>
              <a:buChar char="•"/>
            </a:pPr>
            <a:r>
              <a:rPr lang="en-US" sz="2200"/>
              <a:t>6.04   Help develop an ethical environment</a:t>
            </a:r>
            <a:endParaRPr/>
          </a:p>
          <a:p>
            <a:pPr indent="-228600" lvl="0" marL="228600" rtl="0" algn="l">
              <a:lnSpc>
                <a:spcPct val="80000"/>
              </a:lnSpc>
              <a:spcBef>
                <a:spcPts val="1000"/>
              </a:spcBef>
              <a:spcAft>
                <a:spcPts val="0"/>
              </a:spcAft>
              <a:buClr>
                <a:schemeClr val="dk1"/>
              </a:buClr>
              <a:buSzPts val="2200"/>
              <a:buChar char="•"/>
            </a:pPr>
            <a:r>
              <a:rPr lang="en-US" sz="2200"/>
              <a:t>6.05   Report suspected violations of this code</a:t>
            </a:r>
            <a:endParaRPr/>
          </a:p>
          <a:p>
            <a:pPr indent="-228600" lvl="0" marL="228600" rtl="0" algn="l">
              <a:lnSpc>
                <a:spcPct val="80000"/>
              </a:lnSpc>
              <a:spcBef>
                <a:spcPts val="1000"/>
              </a:spcBef>
              <a:spcAft>
                <a:spcPts val="0"/>
              </a:spcAft>
              <a:buClr>
                <a:schemeClr val="dk1"/>
              </a:buClr>
              <a:buSzPts val="2200"/>
              <a:buChar char="•"/>
            </a:pPr>
            <a:r>
              <a:rPr lang="en-US" sz="2200"/>
              <a:t>6.06   Take responsibility for errors</a:t>
            </a:r>
            <a:endParaRPr/>
          </a:p>
          <a:p>
            <a:pPr indent="-228600" lvl="0" marL="228600" rtl="0" algn="l">
              <a:lnSpc>
                <a:spcPct val="80000"/>
              </a:lnSpc>
              <a:spcBef>
                <a:spcPts val="1000"/>
              </a:spcBef>
              <a:spcAft>
                <a:spcPts val="0"/>
              </a:spcAft>
              <a:buClr>
                <a:schemeClr val="dk1"/>
              </a:buClr>
              <a:buSzPts val="2200"/>
              <a:buChar char="•"/>
            </a:pPr>
            <a:r>
              <a:rPr lang="en-US" sz="2200"/>
              <a:t>6.07   Only accept appropriate remuneration</a:t>
            </a:r>
            <a:endParaRPr/>
          </a:p>
          <a:p>
            <a:pPr indent="-228600" lvl="0" marL="228600" rtl="0" algn="l">
              <a:lnSpc>
                <a:spcPct val="80000"/>
              </a:lnSpc>
              <a:spcBef>
                <a:spcPts val="1000"/>
              </a:spcBef>
              <a:spcAft>
                <a:spcPts val="0"/>
              </a:spcAft>
              <a:buClr>
                <a:schemeClr val="dk1"/>
              </a:buClr>
              <a:buSzPts val="2200"/>
              <a:buChar char="•"/>
            </a:pPr>
            <a:r>
              <a:rPr lang="en-US" sz="2200"/>
              <a:t>6.08   Be accurate and honest regarding software</a:t>
            </a:r>
            <a:endParaRPr/>
          </a:p>
          <a:p>
            <a:pPr indent="-228600" lvl="0" marL="228600" rtl="0" algn="l">
              <a:lnSpc>
                <a:spcPct val="80000"/>
              </a:lnSpc>
              <a:spcBef>
                <a:spcPts val="1000"/>
              </a:spcBef>
              <a:spcAft>
                <a:spcPts val="0"/>
              </a:spcAft>
              <a:buClr>
                <a:schemeClr val="dk1"/>
              </a:buClr>
              <a:buSzPts val="2200"/>
              <a:buChar char="•"/>
            </a:pPr>
            <a:r>
              <a:rPr lang="en-US" sz="2200"/>
              <a:t>6.09   Place professional interests before personal</a:t>
            </a:r>
            <a:endParaRPr/>
          </a:p>
          <a:p>
            <a:pPr indent="-228600" lvl="0" marL="228600" rtl="0" algn="l">
              <a:lnSpc>
                <a:spcPct val="80000"/>
              </a:lnSpc>
              <a:spcBef>
                <a:spcPts val="1000"/>
              </a:spcBef>
              <a:spcAft>
                <a:spcPts val="0"/>
              </a:spcAft>
              <a:buClr>
                <a:schemeClr val="dk1"/>
              </a:buClr>
              <a:buSzPts val="2200"/>
              <a:buChar char="•"/>
            </a:pPr>
            <a:r>
              <a:rPr lang="en-US" sz="2200"/>
              <a:t>6.10   Obey all laws governing your work</a:t>
            </a:r>
            <a:endParaRPr/>
          </a:p>
          <a:p>
            <a:pPr indent="-228600" lvl="0" marL="228600" rtl="0" algn="l">
              <a:lnSpc>
                <a:spcPct val="80000"/>
              </a:lnSpc>
              <a:spcBef>
                <a:spcPts val="1000"/>
              </a:spcBef>
              <a:spcAft>
                <a:spcPts val="0"/>
              </a:spcAft>
              <a:buClr>
                <a:schemeClr val="dk1"/>
              </a:buClr>
              <a:buSzPts val="2200"/>
              <a:buChar char="•"/>
            </a:pPr>
            <a:r>
              <a:rPr lang="en-US" sz="2200"/>
              <a:t>6.11   Exercise professional responsibility</a:t>
            </a:r>
            <a:endParaRPr/>
          </a:p>
          <a:p>
            <a:pPr indent="-228600" lvl="0" marL="228600" rtl="0" algn="l">
              <a:lnSpc>
                <a:spcPct val="80000"/>
              </a:lnSpc>
              <a:spcBef>
                <a:spcPts val="1000"/>
              </a:spcBef>
              <a:spcAft>
                <a:spcPts val="0"/>
              </a:spcAft>
              <a:buClr>
                <a:schemeClr val="dk1"/>
              </a:buClr>
              <a:buSzPts val="2200"/>
              <a:buChar char="•"/>
            </a:pPr>
            <a:r>
              <a:rPr lang="en-US" sz="2200"/>
              <a:t>6.12   Promote public knowledge of the subject</a:t>
            </a:r>
            <a:endParaRPr/>
          </a:p>
          <a:p>
            <a:pPr indent="-228600" lvl="0" marL="228600" rtl="0" algn="l">
              <a:lnSpc>
                <a:spcPct val="80000"/>
              </a:lnSpc>
              <a:spcBef>
                <a:spcPts val="1000"/>
              </a:spcBef>
              <a:spcAft>
                <a:spcPts val="0"/>
              </a:spcAft>
              <a:buClr>
                <a:schemeClr val="dk1"/>
              </a:buClr>
              <a:buSzPts val="2200"/>
              <a:buChar char="•"/>
            </a:pPr>
            <a:r>
              <a:rPr lang="en-US" sz="2200"/>
              <a:t>6.13   Share software knowledge with the profession</a:t>
            </a:r>
            <a:endParaRPr/>
          </a:p>
        </p:txBody>
      </p:sp>
      <p:sp>
        <p:nvSpPr>
          <p:cNvPr id="248" name="Google Shape;24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49" name="Google Shape;2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7: Colleagues</a:t>
            </a:r>
            <a:endParaRPr/>
          </a:p>
        </p:txBody>
      </p:sp>
      <p:sp>
        <p:nvSpPr>
          <p:cNvPr id="256" name="Google Shape;256;p24"/>
          <p:cNvSpPr txBox="1"/>
          <p:nvPr>
            <p:ph idx="1" type="body"/>
          </p:nvPr>
        </p:nvSpPr>
        <p:spPr>
          <a:xfrm>
            <a:off x="2050773" y="1596887"/>
            <a:ext cx="7772400" cy="4191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7.01   Assist colleagues in professional development</a:t>
            </a:r>
            <a:endParaRPr/>
          </a:p>
          <a:p>
            <a:pPr indent="-228600" lvl="0" marL="228600" rtl="0" algn="l">
              <a:lnSpc>
                <a:spcPct val="90000"/>
              </a:lnSpc>
              <a:spcBef>
                <a:spcPts val="1000"/>
              </a:spcBef>
              <a:spcAft>
                <a:spcPts val="0"/>
              </a:spcAft>
              <a:buClr>
                <a:schemeClr val="dk1"/>
              </a:buClr>
              <a:buSzPts val="2400"/>
              <a:buChar char="•"/>
            </a:pPr>
            <a:r>
              <a:rPr lang="en-US" sz="2400"/>
              <a:t>7.02   Review other’s work only with their consent</a:t>
            </a:r>
            <a:endParaRPr/>
          </a:p>
          <a:p>
            <a:pPr indent="-228600" lvl="0" marL="228600" rtl="0" algn="l">
              <a:lnSpc>
                <a:spcPct val="90000"/>
              </a:lnSpc>
              <a:spcBef>
                <a:spcPts val="1000"/>
              </a:spcBef>
              <a:spcAft>
                <a:spcPts val="0"/>
              </a:spcAft>
              <a:buClr>
                <a:schemeClr val="dk1"/>
              </a:buClr>
              <a:buSzPts val="2400"/>
              <a:buChar char="•"/>
            </a:pPr>
            <a:r>
              <a:rPr lang="en-US" sz="2400"/>
              <a:t>7.03   Credit fully the work of others</a:t>
            </a:r>
            <a:endParaRPr/>
          </a:p>
          <a:p>
            <a:pPr indent="-228600" lvl="0" marL="228600" rtl="0" algn="l">
              <a:lnSpc>
                <a:spcPct val="90000"/>
              </a:lnSpc>
              <a:spcBef>
                <a:spcPts val="1000"/>
              </a:spcBef>
              <a:spcAft>
                <a:spcPts val="0"/>
              </a:spcAft>
              <a:buClr>
                <a:schemeClr val="dk1"/>
              </a:buClr>
              <a:buSzPts val="2400"/>
              <a:buChar char="•"/>
            </a:pPr>
            <a:r>
              <a:rPr lang="en-US" sz="2400"/>
              <a:t>7.04   Review others work candidly</a:t>
            </a:r>
            <a:endParaRPr/>
          </a:p>
          <a:p>
            <a:pPr indent="-228600" lvl="0" marL="228600" rtl="0" algn="l">
              <a:lnSpc>
                <a:spcPct val="90000"/>
              </a:lnSpc>
              <a:spcBef>
                <a:spcPts val="1000"/>
              </a:spcBef>
              <a:spcAft>
                <a:spcPts val="0"/>
              </a:spcAft>
              <a:buClr>
                <a:schemeClr val="dk1"/>
              </a:buClr>
              <a:buSzPts val="2400"/>
              <a:buChar char="•"/>
            </a:pPr>
            <a:r>
              <a:rPr lang="en-US" sz="2400"/>
              <a:t>7.05   Give fair hearing to colleagues</a:t>
            </a:r>
            <a:endParaRPr/>
          </a:p>
          <a:p>
            <a:pPr indent="-228600" lvl="0" marL="228600" rtl="0" algn="l">
              <a:lnSpc>
                <a:spcPct val="90000"/>
              </a:lnSpc>
              <a:spcBef>
                <a:spcPts val="1000"/>
              </a:spcBef>
              <a:spcAft>
                <a:spcPts val="0"/>
              </a:spcAft>
              <a:buClr>
                <a:schemeClr val="dk1"/>
              </a:buClr>
              <a:buSzPts val="2400"/>
              <a:buChar char="•"/>
            </a:pPr>
            <a:r>
              <a:rPr lang="en-US" sz="2400"/>
              <a:t>7.06   Assist colleagues’ awareness of work practices</a:t>
            </a:r>
            <a:endParaRPr/>
          </a:p>
          <a:p>
            <a:pPr indent="-228600" lvl="0" marL="228600" rtl="0" algn="l">
              <a:lnSpc>
                <a:spcPct val="90000"/>
              </a:lnSpc>
              <a:spcBef>
                <a:spcPts val="1000"/>
              </a:spcBef>
              <a:spcAft>
                <a:spcPts val="0"/>
              </a:spcAft>
              <a:buClr>
                <a:schemeClr val="dk1"/>
              </a:buClr>
              <a:buSzPts val="2400"/>
              <a:buChar char="•"/>
            </a:pPr>
            <a:r>
              <a:rPr lang="en-US" sz="2400"/>
              <a:t>7.08   Do not hinder a colleague’s career</a:t>
            </a:r>
            <a:endParaRPr/>
          </a:p>
          <a:p>
            <a:pPr indent="-228600" lvl="0" marL="228600" rtl="0" algn="l">
              <a:lnSpc>
                <a:spcPct val="90000"/>
              </a:lnSpc>
              <a:spcBef>
                <a:spcPts val="1000"/>
              </a:spcBef>
              <a:spcAft>
                <a:spcPts val="0"/>
              </a:spcAft>
              <a:buClr>
                <a:schemeClr val="dk1"/>
              </a:buClr>
              <a:buSzPts val="2400"/>
              <a:buChar char="•"/>
            </a:pPr>
            <a:r>
              <a:rPr lang="en-US" sz="2400"/>
              <a:t>7.09   Do not pursue a job offered to a colleague</a:t>
            </a:r>
            <a:endParaRPr/>
          </a:p>
          <a:p>
            <a:pPr indent="-228600" lvl="0" marL="228600" rtl="0" algn="l">
              <a:lnSpc>
                <a:spcPct val="90000"/>
              </a:lnSpc>
              <a:spcBef>
                <a:spcPts val="1000"/>
              </a:spcBef>
              <a:spcAft>
                <a:spcPts val="0"/>
              </a:spcAft>
              <a:buClr>
                <a:schemeClr val="dk1"/>
              </a:buClr>
              <a:buSzPts val="2400"/>
              <a:buChar char="•"/>
            </a:pPr>
            <a:r>
              <a:rPr lang="en-US" sz="2400"/>
              <a:t>7.10   Seek help with work outside your competence</a:t>
            </a:r>
            <a:endParaRPr sz="2400">
              <a:latin typeface="Garamond"/>
              <a:ea typeface="Garamond"/>
              <a:cs typeface="Garamond"/>
              <a:sym typeface="Garamond"/>
            </a:endParaRPr>
          </a:p>
        </p:txBody>
      </p:sp>
      <p:sp>
        <p:nvSpPr>
          <p:cNvPr id="257" name="Google Shape;25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58" name="Google Shape;2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 8: Self</a:t>
            </a:r>
            <a:endParaRPr/>
          </a:p>
        </p:txBody>
      </p:sp>
      <p:sp>
        <p:nvSpPr>
          <p:cNvPr id="265" name="Google Shape;265;p25"/>
          <p:cNvSpPr txBox="1"/>
          <p:nvPr>
            <p:ph idx="1" type="body"/>
          </p:nvPr>
        </p:nvSpPr>
        <p:spPr>
          <a:xfrm>
            <a:off x="1812235" y="1690688"/>
            <a:ext cx="9253330" cy="43476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8.01   Further your own professional knowledge</a:t>
            </a:r>
            <a:endParaRPr/>
          </a:p>
          <a:p>
            <a:pPr indent="-228600" lvl="0" marL="228600" rtl="0" algn="l">
              <a:lnSpc>
                <a:spcPct val="90000"/>
              </a:lnSpc>
              <a:spcBef>
                <a:spcPts val="1000"/>
              </a:spcBef>
              <a:spcAft>
                <a:spcPts val="0"/>
              </a:spcAft>
              <a:buClr>
                <a:schemeClr val="dk1"/>
              </a:buClr>
              <a:buSzPts val="2400"/>
              <a:buChar char="•"/>
            </a:pPr>
            <a:r>
              <a:rPr lang="en-US" sz="2400"/>
              <a:t>8.02   Improve your ability to produce quality work</a:t>
            </a:r>
            <a:endParaRPr/>
          </a:p>
          <a:p>
            <a:pPr indent="-228600" lvl="0" marL="228600" rtl="0" algn="l">
              <a:lnSpc>
                <a:spcPct val="90000"/>
              </a:lnSpc>
              <a:spcBef>
                <a:spcPts val="1000"/>
              </a:spcBef>
              <a:spcAft>
                <a:spcPts val="0"/>
              </a:spcAft>
              <a:buClr>
                <a:schemeClr val="dk1"/>
              </a:buClr>
              <a:buSzPts val="2400"/>
              <a:buChar char="•"/>
            </a:pPr>
            <a:r>
              <a:rPr lang="en-US" sz="2400"/>
              <a:t>8.03   Improve your ability to document work</a:t>
            </a:r>
            <a:endParaRPr/>
          </a:p>
          <a:p>
            <a:pPr indent="-228600" lvl="0" marL="228600" rtl="0" algn="l">
              <a:lnSpc>
                <a:spcPct val="90000"/>
              </a:lnSpc>
              <a:spcBef>
                <a:spcPts val="1000"/>
              </a:spcBef>
              <a:spcAft>
                <a:spcPts val="0"/>
              </a:spcAft>
              <a:buClr>
                <a:schemeClr val="dk1"/>
              </a:buClr>
              <a:buSzPts val="2400"/>
              <a:buChar char="•"/>
            </a:pPr>
            <a:r>
              <a:rPr lang="en-US" sz="2400"/>
              <a:t>8.04   Improve your understanding of work details</a:t>
            </a:r>
            <a:endParaRPr/>
          </a:p>
          <a:p>
            <a:pPr indent="-228600" lvl="0" marL="228600" rtl="0" algn="l">
              <a:lnSpc>
                <a:spcPct val="90000"/>
              </a:lnSpc>
              <a:spcBef>
                <a:spcPts val="1000"/>
              </a:spcBef>
              <a:spcAft>
                <a:spcPts val="0"/>
              </a:spcAft>
              <a:buClr>
                <a:schemeClr val="dk1"/>
              </a:buClr>
              <a:buSzPts val="2400"/>
              <a:buChar char="•"/>
            </a:pPr>
            <a:r>
              <a:rPr lang="en-US" sz="2400"/>
              <a:t>8.05   Improve your knowledge of relevant legislation</a:t>
            </a:r>
            <a:endParaRPr/>
          </a:p>
          <a:p>
            <a:pPr indent="-228600" lvl="0" marL="228600" rtl="0" algn="l">
              <a:lnSpc>
                <a:spcPct val="90000"/>
              </a:lnSpc>
              <a:spcBef>
                <a:spcPts val="1000"/>
              </a:spcBef>
              <a:spcAft>
                <a:spcPts val="0"/>
              </a:spcAft>
              <a:buClr>
                <a:schemeClr val="dk1"/>
              </a:buClr>
              <a:buSzPts val="2400"/>
              <a:buChar char="•"/>
            </a:pPr>
            <a:r>
              <a:rPr lang="en-US" sz="2400"/>
              <a:t>8.06   Improve your knowledge of this code</a:t>
            </a:r>
            <a:endParaRPr/>
          </a:p>
          <a:p>
            <a:pPr indent="-228600" lvl="0" marL="228600" rtl="0" algn="l">
              <a:lnSpc>
                <a:spcPct val="90000"/>
              </a:lnSpc>
              <a:spcBef>
                <a:spcPts val="1000"/>
              </a:spcBef>
              <a:spcAft>
                <a:spcPts val="0"/>
              </a:spcAft>
              <a:buClr>
                <a:schemeClr val="dk1"/>
              </a:buClr>
              <a:buSzPts val="2400"/>
              <a:buChar char="•"/>
            </a:pPr>
            <a:r>
              <a:rPr lang="en-US" sz="2400"/>
              <a:t>8.07   Do not force anyone to violate this code</a:t>
            </a:r>
            <a:endParaRPr/>
          </a:p>
          <a:p>
            <a:pPr indent="-228600" lvl="0" marL="228600" rtl="0" algn="l">
              <a:lnSpc>
                <a:spcPct val="90000"/>
              </a:lnSpc>
              <a:spcBef>
                <a:spcPts val="1000"/>
              </a:spcBef>
              <a:spcAft>
                <a:spcPts val="0"/>
              </a:spcAft>
              <a:buClr>
                <a:schemeClr val="dk1"/>
              </a:buClr>
              <a:buSzPts val="2400"/>
              <a:buChar char="•"/>
            </a:pPr>
            <a:r>
              <a:rPr lang="en-US" sz="2400"/>
              <a:t>8.08   Consider code violations inconsistent with software engineering</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266" name="Google Shape;26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67" name="Google Shape;2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Code Adoption Published</a:t>
            </a:r>
            <a:endParaRPr/>
          </a:p>
        </p:txBody>
      </p:sp>
      <p:sp>
        <p:nvSpPr>
          <p:cNvPr id="274" name="Google Shape;274;p26"/>
          <p:cNvSpPr txBox="1"/>
          <p:nvPr>
            <p:ph idx="1" type="body"/>
          </p:nvPr>
        </p:nvSpPr>
        <p:spPr>
          <a:xfrm>
            <a:off x="2209800" y="2057400"/>
            <a:ext cx="7772400" cy="22860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“Software Engineering Code of Ethics is Approved”</a:t>
            </a:r>
            <a:endParaRPr/>
          </a:p>
          <a:p>
            <a:pPr indent="-146367" lvl="0" marL="228600" rtl="0" algn="l">
              <a:lnSpc>
                <a:spcPct val="80000"/>
              </a:lnSpc>
              <a:spcBef>
                <a:spcPts val="1000"/>
              </a:spcBef>
              <a:spcAft>
                <a:spcPts val="0"/>
              </a:spcAft>
              <a:buClr>
                <a:schemeClr val="dk1"/>
              </a:buClr>
              <a:buSzPts val="1295"/>
              <a:buNone/>
            </a:pPr>
            <a:r>
              <a:t/>
            </a:r>
            <a:endParaRPr sz="1295"/>
          </a:p>
          <a:p>
            <a:pPr indent="-228600" lvl="0" marL="228600" rtl="0" algn="l">
              <a:lnSpc>
                <a:spcPct val="80000"/>
              </a:lnSpc>
              <a:spcBef>
                <a:spcPts val="1000"/>
              </a:spcBef>
              <a:spcAft>
                <a:spcPts val="0"/>
              </a:spcAft>
              <a:buClr>
                <a:schemeClr val="dk1"/>
              </a:buClr>
              <a:buSzPts val="2590"/>
              <a:buFont typeface="Calibri"/>
              <a:buNone/>
            </a:pPr>
            <a:r>
              <a:rPr lang="en-US" sz="2590"/>
              <a:t>		by Gotterbarn, Miller, and Rogerson</a:t>
            </a:r>
            <a:endParaRPr/>
          </a:p>
          <a:p>
            <a:pPr indent="-228600" lvl="0" marL="228600" rtl="0" algn="l">
              <a:lnSpc>
                <a:spcPct val="80000"/>
              </a:lnSpc>
              <a:spcBef>
                <a:spcPts val="1000"/>
              </a:spcBef>
              <a:spcAft>
                <a:spcPts val="0"/>
              </a:spcAft>
              <a:buClr>
                <a:schemeClr val="dk1"/>
              </a:buClr>
              <a:buSzPts val="1295"/>
              <a:buFont typeface="Calibri"/>
              <a:buNone/>
            </a:pPr>
            <a:r>
              <a:t/>
            </a:r>
            <a:endParaRPr sz="1295"/>
          </a:p>
          <a:p>
            <a:pPr indent="-228600" lvl="0" marL="228600" rtl="0" algn="l">
              <a:lnSpc>
                <a:spcPct val="80000"/>
              </a:lnSpc>
              <a:spcBef>
                <a:spcPts val="1000"/>
              </a:spcBef>
              <a:spcAft>
                <a:spcPts val="0"/>
              </a:spcAft>
              <a:buClr>
                <a:schemeClr val="dk1"/>
              </a:buClr>
              <a:buSzPts val="2590"/>
              <a:buFont typeface="Calibri"/>
              <a:buNone/>
            </a:pPr>
            <a:r>
              <a:rPr lang="en-US" sz="2590"/>
              <a:t> 		(October 1999/Vol. 42, No. 10, 			</a:t>
            </a:r>
            <a:r>
              <a:rPr i="1" lang="en-US" sz="2590"/>
              <a:t>Communication of the ACM</a:t>
            </a:r>
            <a:r>
              <a:rPr lang="en-US" sz="2590"/>
              <a:t>) </a:t>
            </a:r>
            <a:endParaRPr/>
          </a:p>
        </p:txBody>
      </p:sp>
      <p:sp>
        <p:nvSpPr>
          <p:cNvPr id="275" name="Google Shape;2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76" name="Google Shape;2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Short version, 1 of 2</a:t>
            </a:r>
            <a:endParaRPr/>
          </a:p>
        </p:txBody>
      </p:sp>
      <p:sp>
        <p:nvSpPr>
          <p:cNvPr id="283" name="Google Shape;283;p27"/>
          <p:cNvSpPr txBox="1"/>
          <p:nvPr>
            <p:ph idx="1" type="body"/>
          </p:nvPr>
        </p:nvSpPr>
        <p:spPr>
          <a:xfrm>
            <a:off x="1007164" y="1463675"/>
            <a:ext cx="10346635" cy="5029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1. PUBLIC </a:t>
            </a:r>
            <a:r>
              <a:rPr lang="en-US">
                <a:latin typeface="Times New Roman"/>
                <a:ea typeface="Times New Roman"/>
                <a:cs typeface="Times New Roman"/>
                <a:sym typeface="Times New Roman"/>
              </a:rPr>
              <a:t>- Software engineers shall act consistently with the public interest.</a:t>
            </a:r>
            <a:endParaRPr/>
          </a:p>
          <a:p>
            <a:pPr indent="-228600" lvl="0" marL="228600" rtl="0" algn="just">
              <a:lnSpc>
                <a:spcPct val="90000"/>
              </a:lnSpc>
              <a:spcBef>
                <a:spcPts val="100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2. CLIENT AND EMPLOYER </a:t>
            </a:r>
            <a:r>
              <a:rPr lang="en-US">
                <a:latin typeface="Times New Roman"/>
                <a:ea typeface="Times New Roman"/>
                <a:cs typeface="Times New Roman"/>
                <a:sym typeface="Times New Roman"/>
              </a:rPr>
              <a:t>- Software engineers shall act in a manner that is in the best interests of their client and employer, consistent with the public interest.</a:t>
            </a:r>
            <a:endParaRPr/>
          </a:p>
          <a:p>
            <a:pPr indent="-228600" lvl="0" marL="228600" rtl="0" algn="just">
              <a:lnSpc>
                <a:spcPct val="90000"/>
              </a:lnSpc>
              <a:spcBef>
                <a:spcPts val="100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3. PRODUCT </a:t>
            </a:r>
            <a:r>
              <a:rPr lang="en-US">
                <a:latin typeface="Times New Roman"/>
                <a:ea typeface="Times New Roman"/>
                <a:cs typeface="Times New Roman"/>
                <a:sym typeface="Times New Roman"/>
              </a:rPr>
              <a:t>- Software engineers shall ensure that their products and related modifications meet the highest professional standards possible.</a:t>
            </a:r>
            <a:endParaRPr/>
          </a:p>
          <a:p>
            <a:pPr indent="-228600" lvl="0" marL="228600" rtl="0" algn="just">
              <a:lnSpc>
                <a:spcPct val="90000"/>
              </a:lnSpc>
              <a:spcBef>
                <a:spcPts val="100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4 . JUDGMENT</a:t>
            </a:r>
            <a:r>
              <a:rPr b="1" lang="en-US">
                <a:solidFill>
                  <a:srgbClr val="1F3864"/>
                </a:solidFill>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Software engineers shall maintain integrity and independence in their professional judgment.</a:t>
            </a:r>
            <a:endParaRPr/>
          </a:p>
        </p:txBody>
      </p:sp>
      <p:sp>
        <p:nvSpPr>
          <p:cNvPr id="284" name="Google Shape;28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85" name="Google Shape;2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Short version, 2 of 2</a:t>
            </a:r>
            <a:endParaRPr/>
          </a:p>
        </p:txBody>
      </p:sp>
      <p:sp>
        <p:nvSpPr>
          <p:cNvPr id="292" name="Google Shape;292;p28"/>
          <p:cNvSpPr txBox="1"/>
          <p:nvPr>
            <p:ph idx="1" type="body"/>
          </p:nvPr>
        </p:nvSpPr>
        <p:spPr>
          <a:xfrm>
            <a:off x="584752" y="1524000"/>
            <a:ext cx="11022496" cy="5334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5. MANAGEMENT</a:t>
            </a:r>
            <a:r>
              <a:rPr b="1" lang="en-US">
                <a:solidFill>
                  <a:srgbClr val="1F3864"/>
                </a:solidFill>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Software engineering managers and leaders shall subscribe to and promote an ethical approach to the management of software development and maintenance.</a:t>
            </a:r>
            <a:endParaRPr/>
          </a:p>
          <a:p>
            <a:pPr indent="-228600" lvl="0" marL="228600" rtl="0" algn="just">
              <a:lnSpc>
                <a:spcPct val="90000"/>
              </a:lnSpc>
              <a:spcBef>
                <a:spcPts val="100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6. PROFESSION</a:t>
            </a:r>
            <a:r>
              <a:rPr b="1" lang="en-US">
                <a:solidFill>
                  <a:srgbClr val="1F3864"/>
                </a:solidFill>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Software engineers shall advance the integrity and reputation of the profession consistent with the public interest.</a:t>
            </a:r>
            <a:endParaRPr/>
          </a:p>
          <a:p>
            <a:pPr indent="-228600" lvl="0" marL="228600" rtl="0" algn="just">
              <a:lnSpc>
                <a:spcPct val="90000"/>
              </a:lnSpc>
              <a:spcBef>
                <a:spcPts val="100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7. COLLEAGUES</a:t>
            </a:r>
            <a:r>
              <a:rPr b="1" lang="en-US">
                <a:solidFill>
                  <a:srgbClr val="1F3864"/>
                </a:solidFill>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Software engineers shall be fair to and supportive of their colleagues.</a:t>
            </a:r>
            <a:endParaRPr/>
          </a:p>
          <a:p>
            <a:pPr indent="-228600" lvl="0" marL="228600" rtl="0" algn="just">
              <a:lnSpc>
                <a:spcPct val="90000"/>
              </a:lnSpc>
              <a:spcBef>
                <a:spcPts val="1000"/>
              </a:spcBef>
              <a:spcAft>
                <a:spcPts val="0"/>
              </a:spcAft>
              <a:buClr>
                <a:srgbClr val="1F3864"/>
              </a:buClr>
              <a:buSzPts val="2800"/>
              <a:buChar char="•"/>
            </a:pPr>
            <a:r>
              <a:rPr lang="en-US">
                <a:solidFill>
                  <a:srgbClr val="1F3864"/>
                </a:solidFill>
                <a:latin typeface="Times New Roman"/>
                <a:ea typeface="Times New Roman"/>
                <a:cs typeface="Times New Roman"/>
                <a:sym typeface="Times New Roman"/>
              </a:rPr>
              <a:t>8. SELF </a:t>
            </a:r>
            <a:r>
              <a:rPr lang="en-US">
                <a:latin typeface="Times New Roman"/>
                <a:ea typeface="Times New Roman"/>
                <a:cs typeface="Times New Roman"/>
                <a:sym typeface="Times New Roman"/>
              </a:rPr>
              <a:t>- Software engineers shall participate in lifelong learning regarding the practice of their profession and shall promote an ethical approach to the practice of the profession.</a:t>
            </a:r>
            <a:endParaRPr/>
          </a:p>
        </p:txBody>
      </p:sp>
      <p:sp>
        <p:nvSpPr>
          <p:cNvPr id="293" name="Google Shape;29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294" name="Google Shape;29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Public</a:t>
            </a:r>
            <a:endParaRPr/>
          </a:p>
        </p:txBody>
      </p:sp>
      <p:sp>
        <p:nvSpPr>
          <p:cNvPr id="301" name="Google Shape;301;p29"/>
          <p:cNvSpPr/>
          <p:nvPr/>
        </p:nvSpPr>
        <p:spPr>
          <a:xfrm>
            <a:off x="2133600" y="4724400"/>
            <a:ext cx="80772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C00000"/>
                </a:solidFill>
                <a:latin typeface="Garamond"/>
                <a:ea typeface="Garamond"/>
                <a:cs typeface="Garamond"/>
                <a:sym typeface="Garamond"/>
              </a:rPr>
              <a:t>1.04</a:t>
            </a:r>
            <a:r>
              <a:rPr b="0" i="0" lang="en-US" sz="1800" u="none" cap="none" strike="noStrike">
                <a:solidFill>
                  <a:schemeClr val="dk1"/>
                </a:solidFill>
                <a:latin typeface="Garamond"/>
                <a:ea typeface="Garamond"/>
                <a:cs typeface="Garamond"/>
                <a:sym typeface="Garamond"/>
              </a:rPr>
              <a:t>. Disclose to appropriate persons or authorities any actual or potential danger to the user, the public, or the environment, that they reasonably believe to be associated with software or related documents.  </a:t>
            </a:r>
            <a:endParaRPr/>
          </a:p>
        </p:txBody>
      </p:sp>
      <p:pic>
        <p:nvPicPr>
          <p:cNvPr descr="C:\Documents and Settings\jeveland\My Documents\My Pictures\dilbert20040146395130.gif" id="302" name="Google Shape;302;p29"/>
          <p:cNvPicPr preferRelativeResize="0"/>
          <p:nvPr/>
        </p:nvPicPr>
        <p:blipFill rotWithShape="1">
          <a:blip r:embed="rId3">
            <a:alphaModFix/>
          </a:blip>
          <a:srcRect b="0" l="0" r="0" t="0"/>
          <a:stretch/>
        </p:blipFill>
        <p:spPr>
          <a:xfrm>
            <a:off x="2590800" y="1905001"/>
            <a:ext cx="7239000" cy="2557463"/>
          </a:xfrm>
          <a:prstGeom prst="rect">
            <a:avLst/>
          </a:prstGeom>
          <a:noFill/>
          <a:ln>
            <a:noFill/>
          </a:ln>
        </p:spPr>
      </p:pic>
      <p:sp>
        <p:nvSpPr>
          <p:cNvPr id="303" name="Google Shape;30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304" name="Google Shape;30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1991139" y="881960"/>
            <a:ext cx="752392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Topics Covered in this Lecture</a:t>
            </a:r>
            <a:endParaRPr/>
          </a:p>
        </p:txBody>
      </p:sp>
      <p:sp>
        <p:nvSpPr>
          <p:cNvPr id="100" name="Google Shape;100;p3"/>
          <p:cNvSpPr txBox="1"/>
          <p:nvPr>
            <p:ph idx="1" type="body"/>
          </p:nvPr>
        </p:nvSpPr>
        <p:spPr>
          <a:xfrm>
            <a:off x="2786270" y="2793034"/>
            <a:ext cx="6927574" cy="2057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Understanding Professional Code of Ethics </a:t>
            </a:r>
            <a:endParaRPr/>
          </a:p>
          <a:p>
            <a:pPr indent="-228600" lvl="0" marL="228600" rtl="0" algn="l">
              <a:lnSpc>
                <a:spcPct val="90000"/>
              </a:lnSpc>
              <a:spcBef>
                <a:spcPts val="1000"/>
              </a:spcBef>
              <a:spcAft>
                <a:spcPts val="0"/>
              </a:spcAft>
              <a:buClr>
                <a:schemeClr val="dk1"/>
              </a:buClr>
              <a:buSzPts val="2400"/>
              <a:buChar char="•"/>
            </a:pPr>
            <a:r>
              <a:rPr lang="en-US" sz="2400"/>
              <a:t>Professional Responsibilities of IT Persons</a:t>
            </a:r>
            <a:endParaRPr/>
          </a:p>
          <a:p>
            <a:pPr indent="-228600" lvl="0" marL="228600" rtl="0" algn="l">
              <a:lnSpc>
                <a:spcPct val="90000"/>
              </a:lnSpc>
              <a:spcBef>
                <a:spcPts val="1000"/>
              </a:spcBef>
              <a:spcAft>
                <a:spcPts val="0"/>
              </a:spcAft>
              <a:buClr>
                <a:schemeClr val="dk1"/>
              </a:buClr>
              <a:buSzPts val="2400"/>
              <a:buChar char="•"/>
            </a:pPr>
            <a:r>
              <a:rPr lang="en-US" sz="2400"/>
              <a:t>ACM code of Ethics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183835" y="500062"/>
            <a:ext cx="535056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ACM Code of Ethics</a:t>
            </a:r>
            <a:endParaRPr/>
          </a:p>
        </p:txBody>
      </p:sp>
      <p:sp>
        <p:nvSpPr>
          <p:cNvPr id="310" name="Google Shape;31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  |  General Ethical Principles </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Contribute to society and to human well-being, acknowledging that all people are stakeholders in computing.</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Avoid harm.</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Be honest and trustworthy.</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Be fair and take action not to discriminate.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Respect the work required to produce new ideas, inventions, creative works, and computing artifacts.</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Respect privacy.</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Honor confidentiality.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idx="1" type="body"/>
          </p:nvPr>
        </p:nvSpPr>
        <p:spPr>
          <a:xfrm>
            <a:off x="838200" y="516835"/>
            <a:ext cx="10515600" cy="56601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2  |  Professional Responsibilities</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Strive to achieve high quality in both the processes and products of professional work.</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Maintain high standards of professional competence, conduct, and ethical practice.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Know and respect existing rules pertaining to professional work.</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Accept and provide appropriate professional review.</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Give comprehensive and thorough evaluations of computer systems and their impacts, including analysis of possible risks.</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Perform work only in areas of competence.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Foster public awareness and understanding of computing, related technologies, and their consequences.</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Access computing and communication resources only when authorized or when compelled by the public good.</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Design and implement systems that are robustly and usably secure.</a:t>
            </a:r>
            <a:endParaRPr/>
          </a:p>
          <a:p>
            <a:pPr indent="-114300" lvl="0" marL="228600" rtl="0" algn="l">
              <a:lnSpc>
                <a:spcPct val="90000"/>
              </a:lnSpc>
              <a:spcBef>
                <a:spcPts val="1000"/>
              </a:spcBef>
              <a:spcAft>
                <a:spcPts val="0"/>
              </a:spcAft>
              <a:buClr>
                <a:schemeClr val="dk1"/>
              </a:buClr>
              <a:buSzPts val="1800"/>
              <a:buNone/>
            </a:pPr>
            <a:r>
              <a:t/>
            </a:r>
            <a:endParaRPr b="1" sz="1800">
              <a:solidFill>
                <a:srgbClr val="231F2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idx="1" type="body"/>
          </p:nvPr>
        </p:nvSpPr>
        <p:spPr>
          <a:xfrm>
            <a:off x="838200" y="477078"/>
            <a:ext cx="10515600" cy="569988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3  |  Professional Leadership Principles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Ensure that the public good is the central concern during all professional computing work.</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Articulate, encourage acceptance of, and evaluate fulfillment of social responsibilities by members of the organization or group.</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Manage personnel and resources to enhance the quality of working life.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Articulate, apply, and support policies and processes that reflect the principles of the Code.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Create opportunities for members of the organization or group to grow as professionals.</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Use care when modifying or retiring systems.</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Recognize and take special care of systems that become integrated into the infrastructure of society.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idx="1" type="body"/>
          </p:nvPr>
        </p:nvSpPr>
        <p:spPr>
          <a:xfrm>
            <a:off x="838200" y="503583"/>
            <a:ext cx="10515600" cy="56733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4  |  Compliance with the Code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Uphold, promote, and respect the principles of the Code.</a:t>
            </a:r>
            <a:endParaRPr/>
          </a:p>
          <a:p>
            <a:pPr indent="-228600" lvl="0" marL="228600" rtl="0" algn="l">
              <a:lnSpc>
                <a:spcPct val="90000"/>
              </a:lnSpc>
              <a:spcBef>
                <a:spcPts val="1000"/>
              </a:spcBef>
              <a:spcAft>
                <a:spcPts val="0"/>
              </a:spcAft>
              <a:buClr>
                <a:srgbClr val="231F20"/>
              </a:buClr>
              <a:buSzPts val="1800"/>
              <a:buChar char="•"/>
            </a:pPr>
            <a:r>
              <a:rPr b="1" lang="en-US" sz="1800">
                <a:solidFill>
                  <a:srgbClr val="231F20"/>
                </a:solidFill>
                <a:latin typeface="Arial"/>
                <a:ea typeface="Arial"/>
                <a:cs typeface="Arial"/>
                <a:sym typeface="Arial"/>
              </a:rPr>
              <a:t>Treat violations of the Code as inconsistent with membership in the ACM.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a:t>
            </a:r>
            <a:endParaRPr/>
          </a:p>
        </p:txBody>
      </p:sp>
      <p:pic>
        <p:nvPicPr>
          <p:cNvPr descr="C:\Documents and Settings\jeveland\My Documents\My Pictures\workingitout20365983040120.gif" id="332" name="Google Shape;332;p34"/>
          <p:cNvPicPr preferRelativeResize="0"/>
          <p:nvPr/>
        </p:nvPicPr>
        <p:blipFill rotWithShape="1">
          <a:blip r:embed="rId3">
            <a:alphaModFix/>
          </a:blip>
          <a:srcRect b="0" l="0" r="0" t="0"/>
          <a:stretch/>
        </p:blipFill>
        <p:spPr>
          <a:xfrm>
            <a:off x="2438400" y="1978026"/>
            <a:ext cx="3429000" cy="4194175"/>
          </a:xfrm>
          <a:prstGeom prst="rect">
            <a:avLst/>
          </a:prstGeom>
          <a:noFill/>
          <a:ln>
            <a:noFill/>
          </a:ln>
        </p:spPr>
      </p:pic>
      <p:sp>
        <p:nvSpPr>
          <p:cNvPr id="333" name="Google Shape;333;p34"/>
          <p:cNvSpPr/>
          <p:nvPr/>
        </p:nvSpPr>
        <p:spPr>
          <a:xfrm>
            <a:off x="6019800" y="2120901"/>
            <a:ext cx="4191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5.01 Ensure good management for any project on which they work, including effective procedures for promotion of quality and reduction of risk. </a:t>
            </a:r>
            <a:endParaRPr/>
          </a:p>
        </p:txBody>
      </p:sp>
      <p:sp>
        <p:nvSpPr>
          <p:cNvPr id="334" name="Google Shape;33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335" name="Google Shape;3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Profession</a:t>
            </a:r>
            <a:endParaRPr/>
          </a:p>
        </p:txBody>
      </p:sp>
      <p:pic>
        <p:nvPicPr>
          <p:cNvPr descr="C:\Documents and Settings\jeveland\My Documents\My Pictures\dilbert20012199640204.gif" id="342" name="Google Shape;342;p35"/>
          <p:cNvPicPr preferRelativeResize="0"/>
          <p:nvPr/>
        </p:nvPicPr>
        <p:blipFill rotWithShape="1">
          <a:blip r:embed="rId3">
            <a:alphaModFix/>
          </a:blip>
          <a:srcRect b="0" l="0" r="0" t="0"/>
          <a:stretch/>
        </p:blipFill>
        <p:spPr>
          <a:xfrm>
            <a:off x="2438400" y="1981201"/>
            <a:ext cx="7391400" cy="2549525"/>
          </a:xfrm>
          <a:prstGeom prst="rect">
            <a:avLst/>
          </a:prstGeom>
          <a:noFill/>
          <a:ln>
            <a:noFill/>
          </a:ln>
        </p:spPr>
      </p:pic>
      <p:sp>
        <p:nvSpPr>
          <p:cNvPr id="343" name="Google Shape;343;p35"/>
          <p:cNvSpPr/>
          <p:nvPr/>
        </p:nvSpPr>
        <p:spPr>
          <a:xfrm>
            <a:off x="2286000" y="4648200"/>
            <a:ext cx="77724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6.07. Be accurate in stating the characteristics of software on which they work, avoiding not only false claims but also claims that might reasonably be speculative, vacuous, deceptive, misleading, or doubtful. </a:t>
            </a:r>
            <a:endParaRPr/>
          </a:p>
        </p:txBody>
      </p:sp>
      <p:sp>
        <p:nvSpPr>
          <p:cNvPr id="344" name="Google Shape;34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345" name="Google Shape;34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Colleagues</a:t>
            </a:r>
            <a:endParaRPr/>
          </a:p>
        </p:txBody>
      </p:sp>
      <p:sp>
        <p:nvSpPr>
          <p:cNvPr id="352" name="Google Shape;352;p36"/>
          <p:cNvSpPr/>
          <p:nvPr/>
        </p:nvSpPr>
        <p:spPr>
          <a:xfrm>
            <a:off x="2743200" y="5029200"/>
            <a:ext cx="7239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7.02. Assist colleagues in professional development.</a:t>
            </a:r>
            <a:endParaRPr/>
          </a:p>
        </p:txBody>
      </p:sp>
      <p:pic>
        <p:nvPicPr>
          <p:cNvPr descr="F:\CIS6516\dilbert2004026099807.gif" id="353" name="Google Shape;353;p36"/>
          <p:cNvPicPr preferRelativeResize="0"/>
          <p:nvPr/>
        </p:nvPicPr>
        <p:blipFill rotWithShape="1">
          <a:blip r:embed="rId3">
            <a:alphaModFix/>
          </a:blip>
          <a:srcRect b="0" l="0" r="0" t="0"/>
          <a:stretch/>
        </p:blipFill>
        <p:spPr>
          <a:xfrm>
            <a:off x="2286000" y="2139951"/>
            <a:ext cx="7239000" cy="2449513"/>
          </a:xfrm>
          <a:prstGeom prst="rect">
            <a:avLst/>
          </a:prstGeom>
          <a:noFill/>
          <a:ln>
            <a:noFill/>
          </a:ln>
        </p:spPr>
      </p:pic>
      <p:sp>
        <p:nvSpPr>
          <p:cNvPr id="354" name="Google Shape;35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355" name="Google Shape;35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type="title"/>
          </p:nvPr>
        </p:nvSpPr>
        <p:spPr>
          <a:xfrm>
            <a:off x="838200" y="365125"/>
            <a:ext cx="10515600" cy="8408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Assignments</a:t>
            </a:r>
            <a:endParaRPr/>
          </a:p>
        </p:txBody>
      </p:sp>
      <p:sp>
        <p:nvSpPr>
          <p:cNvPr id="361" name="Google Shape;361;p37"/>
          <p:cNvSpPr txBox="1"/>
          <p:nvPr>
            <p:ph idx="1" type="body"/>
          </p:nvPr>
        </p:nvSpPr>
        <p:spPr>
          <a:xfrm>
            <a:off x="1188675" y="1331119"/>
            <a:ext cx="9814649" cy="4195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Individual  Assignment # 1</a:t>
            </a:r>
            <a:endParaRPr/>
          </a:p>
          <a:p>
            <a:pPr indent="-228600" lvl="0" marL="228600" rtl="0" algn="just">
              <a:lnSpc>
                <a:spcPct val="90000"/>
              </a:lnSpc>
              <a:spcBef>
                <a:spcPts val="1000"/>
              </a:spcBef>
              <a:spcAft>
                <a:spcPts val="0"/>
              </a:spcAft>
              <a:buClr>
                <a:schemeClr val="dk1"/>
              </a:buClr>
              <a:buSzPts val="2800"/>
              <a:buChar char="•"/>
            </a:pPr>
            <a:r>
              <a:rPr lang="en-US"/>
              <a:t>What kind of ethical issues related to IT we are facing today? List at least 5 different issues with real life examples. You can Search the Web/newspapers for real  life stories.</a:t>
            </a:r>
            <a:endParaRPr/>
          </a:p>
          <a:p>
            <a:pPr indent="-228600" lvl="0" marL="228600" rtl="0" algn="just">
              <a:lnSpc>
                <a:spcPct val="90000"/>
              </a:lnSpc>
              <a:spcBef>
                <a:spcPts val="1000"/>
              </a:spcBef>
              <a:spcAft>
                <a:spcPts val="0"/>
              </a:spcAft>
              <a:buClr>
                <a:schemeClr val="dk1"/>
              </a:buClr>
              <a:buSzPts val="2800"/>
              <a:buChar char="•"/>
            </a:pPr>
            <a:r>
              <a:rPr lang="en-US"/>
              <a:t>Group Assignment # 1: (2 members)</a:t>
            </a:r>
            <a:endParaRPr/>
          </a:p>
          <a:p>
            <a:pPr indent="-228600" lvl="0" marL="228600" rtl="0" algn="just">
              <a:lnSpc>
                <a:spcPct val="90000"/>
              </a:lnSpc>
              <a:spcBef>
                <a:spcPts val="1000"/>
              </a:spcBef>
              <a:spcAft>
                <a:spcPts val="0"/>
              </a:spcAft>
              <a:buClr>
                <a:schemeClr val="dk1"/>
              </a:buClr>
              <a:buSzPts val="2800"/>
              <a:buChar char="•"/>
            </a:pPr>
            <a:r>
              <a:rPr lang="en-US"/>
              <a:t>Select one software house / IT based organization. Find out what Ethical/Professional code of conduct they have implemented. Submit short report on it.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362" name="Google Shape;3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9/12/2020</a:t>
            </a:r>
            <a:endParaRPr/>
          </a:p>
        </p:txBody>
      </p:sp>
      <p:sp>
        <p:nvSpPr>
          <p:cNvPr id="363" name="Google Shape;36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type="title"/>
          </p:nvPr>
        </p:nvSpPr>
        <p:spPr>
          <a:xfrm>
            <a:off x="838200" y="25654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End of Lecture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1281112" y="579437"/>
            <a:ext cx="980598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outcomes of this Lecture</a:t>
            </a:r>
            <a:endParaRPr/>
          </a:p>
        </p:txBody>
      </p:sp>
      <p:sp>
        <p:nvSpPr>
          <p:cNvPr id="106" name="Google Shape;106;p4"/>
          <p:cNvSpPr txBox="1"/>
          <p:nvPr>
            <p:ph idx="1" type="body"/>
          </p:nvPr>
        </p:nvSpPr>
        <p:spPr>
          <a:xfrm>
            <a:off x="838200" y="2439987"/>
            <a:ext cx="10515600" cy="28463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understand the Professional Ethical Responsibilities </a:t>
            </a:r>
            <a:endParaRPr/>
          </a:p>
          <a:p>
            <a:pPr indent="-228600" lvl="0" marL="228600" rtl="0" algn="l">
              <a:lnSpc>
                <a:spcPct val="90000"/>
              </a:lnSpc>
              <a:spcBef>
                <a:spcPts val="1000"/>
              </a:spcBef>
              <a:spcAft>
                <a:spcPts val="0"/>
              </a:spcAft>
              <a:buClr>
                <a:schemeClr val="dk1"/>
              </a:buClr>
              <a:buSzPts val="2800"/>
              <a:buChar char="•"/>
            </a:pPr>
            <a:r>
              <a:rPr lang="en-US"/>
              <a:t>Learning ACM Code of Ethics. </a:t>
            </a:r>
            <a:endParaRPr/>
          </a:p>
          <a:p>
            <a:pPr indent="-228600" lvl="0" marL="228600" rtl="0" algn="l">
              <a:lnSpc>
                <a:spcPct val="90000"/>
              </a:lnSpc>
              <a:spcBef>
                <a:spcPts val="1000"/>
              </a:spcBef>
              <a:spcAft>
                <a:spcPts val="0"/>
              </a:spcAft>
              <a:buClr>
                <a:schemeClr val="dk1"/>
              </a:buClr>
              <a:buSzPts val="2800"/>
              <a:buChar char="•"/>
            </a:pPr>
            <a:r>
              <a:rPr lang="en-US"/>
              <a:t>To know different types of Ethical challenges in new era.</a:t>
            </a:r>
            <a:endParaRPr/>
          </a:p>
          <a:p>
            <a:pPr indent="-228600" lvl="0" marL="228600" rtl="0" algn="l">
              <a:lnSpc>
                <a:spcPct val="90000"/>
              </a:lnSpc>
              <a:spcBef>
                <a:spcPts val="1000"/>
              </a:spcBef>
              <a:spcAft>
                <a:spcPts val="0"/>
              </a:spcAft>
              <a:buClr>
                <a:schemeClr val="dk1"/>
              </a:buClr>
              <a:buSzPts val="2800"/>
              <a:buChar char="•"/>
            </a:pPr>
            <a:r>
              <a:rPr lang="en-US"/>
              <a:t>How to manage personal Ethics in IT Profession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Professional Code of Ethics</a:t>
            </a:r>
            <a:endParaRPr/>
          </a:p>
        </p:txBody>
      </p:sp>
      <p:sp>
        <p:nvSpPr>
          <p:cNvPr id="112" name="Google Shape;11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states the principles and core values that are essential to the work of a particular occupational group. </a:t>
            </a:r>
            <a:endParaRPr/>
          </a:p>
          <a:p>
            <a:pPr indent="-228600" lvl="0" marL="228600" rtl="0" algn="l">
              <a:lnSpc>
                <a:spcPct val="80000"/>
              </a:lnSpc>
              <a:spcBef>
                <a:spcPts val="1000"/>
              </a:spcBef>
              <a:spcAft>
                <a:spcPts val="0"/>
              </a:spcAft>
              <a:buClr>
                <a:schemeClr val="dk1"/>
              </a:buClr>
              <a:buSzPts val="2800"/>
              <a:buChar char="•"/>
            </a:pPr>
            <a:r>
              <a:rPr lang="en-US"/>
              <a:t>Practitioners in many professions subscribe to a code of ethics that governs their behavior.</a:t>
            </a:r>
            <a:endParaRPr/>
          </a:p>
          <a:p>
            <a:pPr indent="-228600" lvl="0" marL="228600" rtl="0" algn="l">
              <a:lnSpc>
                <a:spcPct val="80000"/>
              </a:lnSpc>
              <a:spcBef>
                <a:spcPts val="1000"/>
              </a:spcBef>
              <a:spcAft>
                <a:spcPts val="0"/>
              </a:spcAft>
              <a:buClr>
                <a:schemeClr val="dk1"/>
              </a:buClr>
              <a:buSzPts val="2400"/>
              <a:buChar char="•"/>
            </a:pPr>
            <a:r>
              <a:rPr lang="en-US" sz="2400"/>
              <a:t>Most codes of ethics include:</a:t>
            </a:r>
            <a:endParaRPr/>
          </a:p>
          <a:p>
            <a:pPr indent="-228600" lvl="1" marL="685800" rtl="0" algn="l">
              <a:lnSpc>
                <a:spcPct val="80000"/>
              </a:lnSpc>
              <a:spcBef>
                <a:spcPts val="500"/>
              </a:spcBef>
              <a:spcAft>
                <a:spcPts val="0"/>
              </a:spcAft>
              <a:buClr>
                <a:schemeClr val="dk1"/>
              </a:buClr>
              <a:buSzPts val="2400"/>
              <a:buChar char="•"/>
            </a:pPr>
            <a:r>
              <a:rPr lang="en-US"/>
              <a:t>What the organization aspires to become</a:t>
            </a:r>
            <a:endParaRPr/>
          </a:p>
          <a:p>
            <a:pPr indent="-228600" lvl="1" marL="685800" rtl="0" algn="l">
              <a:lnSpc>
                <a:spcPct val="80000"/>
              </a:lnSpc>
              <a:spcBef>
                <a:spcPts val="500"/>
              </a:spcBef>
              <a:spcAft>
                <a:spcPts val="0"/>
              </a:spcAft>
              <a:buClr>
                <a:schemeClr val="dk1"/>
              </a:buClr>
              <a:buSzPts val="2400"/>
              <a:buChar char="•"/>
            </a:pPr>
            <a:r>
              <a:rPr lang="en-US"/>
              <a:t>Rules and principles by which members of the organization are expected to abide </a:t>
            </a:r>
            <a:endParaRPr/>
          </a:p>
          <a:p>
            <a:pPr indent="-228600" lvl="0" marL="228600" rtl="0" algn="l">
              <a:lnSpc>
                <a:spcPct val="80000"/>
              </a:lnSpc>
              <a:spcBef>
                <a:spcPts val="1000"/>
              </a:spcBef>
              <a:spcAft>
                <a:spcPts val="0"/>
              </a:spcAft>
              <a:buClr>
                <a:schemeClr val="dk1"/>
              </a:buClr>
              <a:buSzPts val="2800"/>
              <a:buChar char="•"/>
            </a:pPr>
            <a:r>
              <a:rPr lang="en-US"/>
              <a:t>No universal code of ethics for IT professionals</a:t>
            </a:r>
            <a:endParaRPr/>
          </a:p>
          <a:p>
            <a:pPr indent="-228600" lvl="0" marL="228600" rtl="0" algn="l">
              <a:lnSpc>
                <a:spcPct val="80000"/>
              </a:lnSpc>
              <a:spcBef>
                <a:spcPts val="1000"/>
              </a:spcBef>
              <a:spcAft>
                <a:spcPts val="0"/>
              </a:spcAft>
              <a:buClr>
                <a:schemeClr val="dk1"/>
              </a:buClr>
              <a:buSzPts val="2800"/>
              <a:buChar char="•"/>
            </a:pPr>
            <a:r>
              <a:rPr lang="en-US"/>
              <a:t>No single, formal organization of IT professionals has emerged as preeminent</a:t>
            </a:r>
            <a:endParaRPr/>
          </a:p>
          <a:p>
            <a:pPr indent="-76200" lvl="1" marL="685800" rtl="0" algn="l">
              <a:lnSpc>
                <a:spcPct val="80000"/>
              </a:lnSpc>
              <a:spcBef>
                <a:spcPts val="500"/>
              </a:spcBef>
              <a:spcAft>
                <a:spcPts val="0"/>
              </a:spcAft>
              <a:buClr>
                <a:schemeClr val="dk1"/>
              </a:buClr>
              <a:buSzPts val="2400"/>
              <a:buNone/>
            </a:pPr>
            <a:r>
              <a:t/>
            </a:r>
            <a:endParaRPr/>
          </a:p>
          <a:p>
            <a:pPr indent="0" lvl="0" marL="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Why Professional Code of Ethics?</a:t>
            </a:r>
            <a:endParaRPr/>
          </a:p>
        </p:txBody>
      </p:sp>
      <p:sp>
        <p:nvSpPr>
          <p:cNvPr id="118" name="Google Shape;1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Following a professional code of ethics can produce many benefits for the individual, the profession, and society as a whole. It helps in:</a:t>
            </a:r>
            <a:endParaRPr/>
          </a:p>
          <a:p>
            <a:pPr indent="-228600" lvl="0" marL="688975" rtl="0" algn="l">
              <a:lnSpc>
                <a:spcPct val="90000"/>
              </a:lnSpc>
              <a:spcBef>
                <a:spcPts val="1000"/>
              </a:spcBef>
              <a:spcAft>
                <a:spcPts val="0"/>
              </a:spcAft>
              <a:buClr>
                <a:schemeClr val="dk1"/>
              </a:buClr>
              <a:buSzPts val="2800"/>
              <a:buChar char="•"/>
            </a:pPr>
            <a:r>
              <a:rPr lang="en-US"/>
              <a:t>Ethical decision making</a:t>
            </a:r>
            <a:endParaRPr/>
          </a:p>
          <a:p>
            <a:pPr indent="-228600" lvl="0" marL="688975" rtl="0" algn="l">
              <a:lnSpc>
                <a:spcPct val="90000"/>
              </a:lnSpc>
              <a:spcBef>
                <a:spcPts val="1000"/>
              </a:spcBef>
              <a:spcAft>
                <a:spcPts val="0"/>
              </a:spcAft>
              <a:buClr>
                <a:schemeClr val="dk1"/>
              </a:buClr>
              <a:buSzPts val="2800"/>
              <a:buChar char="•"/>
            </a:pPr>
            <a:r>
              <a:rPr lang="en-US"/>
              <a:t>High standards of practice and ethical behavior</a:t>
            </a:r>
            <a:endParaRPr/>
          </a:p>
          <a:p>
            <a:pPr indent="-228600" lvl="0" marL="688975" rtl="0" algn="l">
              <a:lnSpc>
                <a:spcPct val="90000"/>
              </a:lnSpc>
              <a:spcBef>
                <a:spcPts val="1000"/>
              </a:spcBef>
              <a:spcAft>
                <a:spcPts val="0"/>
              </a:spcAft>
              <a:buClr>
                <a:schemeClr val="dk1"/>
              </a:buClr>
              <a:buSzPts val="2800"/>
              <a:buChar char="•"/>
            </a:pPr>
            <a:r>
              <a:rPr lang="en-US"/>
              <a:t>Trust and respect from general public</a:t>
            </a:r>
            <a:endParaRPr/>
          </a:p>
          <a:p>
            <a:pPr indent="-228600" lvl="0" marL="688975" rtl="0" algn="l">
              <a:lnSpc>
                <a:spcPct val="90000"/>
              </a:lnSpc>
              <a:spcBef>
                <a:spcPts val="1000"/>
              </a:spcBef>
              <a:spcAft>
                <a:spcPts val="0"/>
              </a:spcAft>
              <a:buClr>
                <a:schemeClr val="dk1"/>
              </a:buClr>
              <a:buSzPts val="2800"/>
              <a:buChar char="•"/>
            </a:pPr>
            <a:r>
              <a:rPr lang="en-US"/>
              <a:t>Evaluation benchmark for self-assessment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Professional Organizations</a:t>
            </a:r>
            <a:endParaRPr/>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Five of the most prominent IT-related professional organizations are: </a:t>
            </a:r>
            <a:endParaRPr/>
          </a:p>
          <a:p>
            <a:pPr indent="-228600" lvl="1" marL="685800" rtl="0" algn="l">
              <a:lnSpc>
                <a:spcPct val="90000"/>
              </a:lnSpc>
              <a:spcBef>
                <a:spcPts val="500"/>
              </a:spcBef>
              <a:spcAft>
                <a:spcPts val="0"/>
              </a:spcAft>
              <a:buClr>
                <a:schemeClr val="dk1"/>
              </a:buClr>
              <a:buSzPts val="2400"/>
              <a:buChar char="•"/>
            </a:pPr>
            <a:r>
              <a:rPr lang="en-US"/>
              <a:t>Association for Computing Machinery (ACM)</a:t>
            </a:r>
            <a:endParaRPr/>
          </a:p>
          <a:p>
            <a:pPr indent="-228600" lvl="1" marL="685800" rtl="0" algn="l">
              <a:lnSpc>
                <a:spcPct val="90000"/>
              </a:lnSpc>
              <a:spcBef>
                <a:spcPts val="500"/>
              </a:spcBef>
              <a:spcAft>
                <a:spcPts val="0"/>
              </a:spcAft>
              <a:buClr>
                <a:schemeClr val="dk1"/>
              </a:buClr>
              <a:buSzPts val="2400"/>
              <a:buChar char="•"/>
            </a:pPr>
            <a:r>
              <a:rPr lang="en-US"/>
              <a:t>Association of IT Professionals (AITP)</a:t>
            </a:r>
            <a:endParaRPr/>
          </a:p>
          <a:p>
            <a:pPr indent="-228600" lvl="1" marL="685800" rtl="0" algn="l">
              <a:lnSpc>
                <a:spcPct val="90000"/>
              </a:lnSpc>
              <a:spcBef>
                <a:spcPts val="500"/>
              </a:spcBef>
              <a:spcAft>
                <a:spcPts val="0"/>
              </a:spcAft>
              <a:buClr>
                <a:schemeClr val="dk1"/>
              </a:buClr>
              <a:buSzPts val="2400"/>
              <a:buChar char="•"/>
            </a:pPr>
            <a:r>
              <a:rPr lang="en-US"/>
              <a:t>Institute of Electrical and Electronics Engineers Computer Society (IEEE-CS)</a:t>
            </a:r>
            <a:endParaRPr/>
          </a:p>
          <a:p>
            <a:pPr indent="-228600" lvl="1" marL="685800" rtl="0" algn="l">
              <a:lnSpc>
                <a:spcPct val="90000"/>
              </a:lnSpc>
              <a:spcBef>
                <a:spcPts val="500"/>
              </a:spcBef>
              <a:spcAft>
                <a:spcPts val="0"/>
              </a:spcAft>
              <a:buClr>
                <a:schemeClr val="dk1"/>
              </a:buClr>
              <a:buSzPts val="2400"/>
              <a:buChar char="•"/>
            </a:pPr>
            <a:r>
              <a:rPr lang="en-US"/>
              <a:t>Project Management Institute (PMI)</a:t>
            </a:r>
            <a:endParaRPr/>
          </a:p>
          <a:p>
            <a:pPr indent="-228600" lvl="1" marL="685800" rtl="0" algn="l">
              <a:lnSpc>
                <a:spcPct val="90000"/>
              </a:lnSpc>
              <a:spcBef>
                <a:spcPts val="500"/>
              </a:spcBef>
              <a:spcAft>
                <a:spcPts val="0"/>
              </a:spcAft>
              <a:buClr>
                <a:schemeClr val="dk1"/>
              </a:buClr>
              <a:buSzPts val="2400"/>
              <a:buChar char="•"/>
            </a:pPr>
            <a:r>
              <a:rPr lang="en-US"/>
              <a:t>SysAdmin, Audit, Network, Security (SANS) Institute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Certifications</a:t>
            </a:r>
            <a:endParaRPr/>
          </a:p>
        </p:txBody>
      </p:sp>
      <p:sp>
        <p:nvSpPr>
          <p:cNvPr id="130" name="Google Shape;13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i="1" lang="en-US" sz="2590"/>
              <a:t>Indicates that a professional possesses a particular set of skills, knowledge, or abilities in the opinion of a certifying organization</a:t>
            </a:r>
            <a:endParaRPr/>
          </a:p>
          <a:p>
            <a:pPr indent="-228600" lvl="0" marL="228600" rtl="0" algn="l">
              <a:lnSpc>
                <a:spcPct val="70000"/>
              </a:lnSpc>
              <a:spcBef>
                <a:spcPts val="1000"/>
              </a:spcBef>
              <a:spcAft>
                <a:spcPts val="0"/>
              </a:spcAft>
              <a:buClr>
                <a:schemeClr val="dk1"/>
              </a:buClr>
              <a:buSzPts val="2590"/>
              <a:buChar char="•"/>
            </a:pPr>
            <a:r>
              <a:rPr lang="en-US" sz="2590"/>
              <a:t>Can be applied to people as well as products  (the Wi-Fi CERTIFIED logo assures that the product has met rigorous interoperability testing to ensure that it will work with other Wi-Fi-certified products)</a:t>
            </a:r>
            <a:endParaRPr/>
          </a:p>
          <a:p>
            <a:pPr indent="-228600" lvl="0" marL="228600" rtl="0" algn="l">
              <a:lnSpc>
                <a:spcPct val="70000"/>
              </a:lnSpc>
              <a:spcBef>
                <a:spcPts val="1000"/>
              </a:spcBef>
              <a:spcAft>
                <a:spcPts val="0"/>
              </a:spcAft>
              <a:buClr>
                <a:schemeClr val="dk1"/>
              </a:buClr>
              <a:buSzPts val="2590"/>
              <a:buChar char="•"/>
            </a:pPr>
            <a:r>
              <a:rPr lang="en-US" sz="2590"/>
              <a:t>Generally voluntary</a:t>
            </a:r>
            <a:endParaRPr/>
          </a:p>
          <a:p>
            <a:pPr indent="-228600" lvl="0" marL="228600" rtl="0" algn="l">
              <a:lnSpc>
                <a:spcPct val="70000"/>
              </a:lnSpc>
              <a:spcBef>
                <a:spcPts val="1000"/>
              </a:spcBef>
              <a:spcAft>
                <a:spcPts val="0"/>
              </a:spcAft>
              <a:buClr>
                <a:schemeClr val="dk1"/>
              </a:buClr>
              <a:buSzPts val="2590"/>
              <a:buChar char="•"/>
            </a:pPr>
            <a:r>
              <a:rPr lang="en-US" sz="2590"/>
              <a:t>Employers view as benchmark of knowledge </a:t>
            </a:r>
            <a:endParaRPr/>
          </a:p>
          <a:p>
            <a:pPr indent="-228600" lvl="0" marL="228600" rtl="0" algn="l">
              <a:lnSpc>
                <a:spcPct val="70000"/>
              </a:lnSpc>
              <a:spcBef>
                <a:spcPts val="1000"/>
              </a:spcBef>
              <a:spcAft>
                <a:spcPts val="0"/>
              </a:spcAft>
              <a:buClr>
                <a:schemeClr val="dk1"/>
              </a:buClr>
              <a:buSzPts val="2590"/>
              <a:buChar char="•"/>
            </a:pPr>
            <a:r>
              <a:rPr lang="en-US" sz="2590"/>
              <a:t>Opinions are divided on value of certification</a:t>
            </a:r>
            <a:endParaRPr/>
          </a:p>
          <a:p>
            <a:pPr indent="-228600" lvl="0" marL="228600" rtl="0" algn="l">
              <a:lnSpc>
                <a:spcPct val="70000"/>
              </a:lnSpc>
              <a:spcBef>
                <a:spcPts val="1000"/>
              </a:spcBef>
              <a:spcAft>
                <a:spcPts val="0"/>
              </a:spcAft>
              <a:buClr>
                <a:schemeClr val="dk1"/>
              </a:buClr>
              <a:buSzPts val="2590"/>
              <a:buChar char="•"/>
            </a:pPr>
            <a:r>
              <a:rPr lang="en-US" sz="2590"/>
              <a:t>Two types:</a:t>
            </a:r>
            <a:endParaRPr/>
          </a:p>
          <a:p>
            <a:pPr indent="-228600" lvl="0" marL="746125" rtl="0" algn="l">
              <a:lnSpc>
                <a:spcPct val="70000"/>
              </a:lnSpc>
              <a:spcBef>
                <a:spcPts val="1000"/>
              </a:spcBef>
              <a:spcAft>
                <a:spcPts val="0"/>
              </a:spcAft>
              <a:buClr>
                <a:schemeClr val="dk1"/>
              </a:buClr>
              <a:buSzPts val="2590"/>
              <a:buChar char="•"/>
            </a:pPr>
            <a:r>
              <a:rPr lang="en-US" sz="2590"/>
              <a:t>Vendor certifications</a:t>
            </a:r>
            <a:endParaRPr/>
          </a:p>
          <a:p>
            <a:pPr indent="-228600" lvl="0" marL="746125" rtl="0" algn="l">
              <a:lnSpc>
                <a:spcPct val="70000"/>
              </a:lnSpc>
              <a:spcBef>
                <a:spcPts val="1000"/>
              </a:spcBef>
              <a:spcAft>
                <a:spcPts val="0"/>
              </a:spcAft>
              <a:buClr>
                <a:schemeClr val="dk1"/>
              </a:buClr>
              <a:buSzPts val="2590"/>
              <a:buChar char="•"/>
            </a:pPr>
            <a:r>
              <a:rPr lang="en-US" sz="2590"/>
              <a:t>Industry association certifications</a:t>
            </a:r>
            <a:endParaRPr/>
          </a:p>
          <a:p>
            <a:pPr indent="-64135" lvl="0" marL="228600" rtl="0" algn="l">
              <a:lnSpc>
                <a:spcPct val="70000"/>
              </a:lnSpc>
              <a:spcBef>
                <a:spcPts val="10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t/>
            </a:r>
            <a:endParaRPr b="1" sz="259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746125" rtl="0" algn="ctr">
              <a:lnSpc>
                <a:spcPct val="90000"/>
              </a:lnSpc>
              <a:spcBef>
                <a:spcPts val="0"/>
              </a:spcBef>
              <a:spcAft>
                <a:spcPts val="0"/>
              </a:spcAft>
              <a:buClr>
                <a:schemeClr val="dk1"/>
              </a:buClr>
              <a:buSzPts val="3959"/>
              <a:buFont typeface="Calibri"/>
              <a:buNone/>
            </a:pPr>
            <a:br>
              <a:rPr b="1" lang="en-US" sz="3959"/>
            </a:br>
            <a:r>
              <a:rPr b="1" lang="en-US" sz="3959"/>
              <a:t>Vendor certifications</a:t>
            </a:r>
            <a:br>
              <a:rPr lang="en-US" sz="3959"/>
            </a:br>
            <a:endParaRPr sz="3959"/>
          </a:p>
        </p:txBody>
      </p:sp>
      <p:sp>
        <p:nvSpPr>
          <p:cNvPr id="136" name="Google Shape;13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Cisco, IBM, Microsoft, Sun, SAP, and Oracle</a:t>
            </a:r>
            <a:endParaRPr/>
          </a:p>
          <a:p>
            <a:pPr indent="-228600" lvl="1" marL="685800" rtl="0" algn="l">
              <a:lnSpc>
                <a:spcPct val="90000"/>
              </a:lnSpc>
              <a:spcBef>
                <a:spcPts val="500"/>
              </a:spcBef>
              <a:spcAft>
                <a:spcPts val="0"/>
              </a:spcAft>
              <a:buClr>
                <a:schemeClr val="dk1"/>
              </a:buClr>
              <a:buSzPts val="2400"/>
              <a:buChar char="•"/>
            </a:pPr>
            <a:r>
              <a:rPr lang="en-US"/>
              <a:t>Some certifications substantially improve IT workers’ salaries and career prospects</a:t>
            </a:r>
            <a:endParaRPr/>
          </a:p>
          <a:p>
            <a:pPr indent="-228600" lvl="1" marL="685800" rtl="0" algn="l">
              <a:lnSpc>
                <a:spcPct val="90000"/>
              </a:lnSpc>
              <a:spcBef>
                <a:spcPts val="500"/>
              </a:spcBef>
              <a:spcAft>
                <a:spcPts val="0"/>
              </a:spcAft>
              <a:buClr>
                <a:schemeClr val="dk1"/>
              </a:buClr>
              <a:buSzPts val="2400"/>
              <a:buChar char="•"/>
            </a:pPr>
            <a:r>
              <a:rPr lang="en-US"/>
              <a:t>Relevant for narrowly defined roles or certain aspects of broader roles</a:t>
            </a:r>
            <a:endParaRPr/>
          </a:p>
          <a:p>
            <a:pPr indent="-228600" lvl="1" marL="685800" rtl="0" algn="l">
              <a:lnSpc>
                <a:spcPct val="90000"/>
              </a:lnSpc>
              <a:spcBef>
                <a:spcPts val="500"/>
              </a:spcBef>
              <a:spcAft>
                <a:spcPts val="0"/>
              </a:spcAft>
              <a:buClr>
                <a:schemeClr val="dk1"/>
              </a:buClr>
              <a:buSzPts val="2400"/>
              <a:buChar char="•"/>
            </a:pPr>
            <a:r>
              <a:rPr lang="en-US"/>
              <a:t>Require passing a written/practical exam</a:t>
            </a:r>
            <a:endParaRPr/>
          </a:p>
          <a:p>
            <a:pPr indent="-228600" lvl="1" marL="685800" rtl="0" algn="l">
              <a:lnSpc>
                <a:spcPct val="90000"/>
              </a:lnSpc>
              <a:spcBef>
                <a:spcPts val="500"/>
              </a:spcBef>
              <a:spcAft>
                <a:spcPts val="0"/>
              </a:spcAft>
              <a:buClr>
                <a:schemeClr val="dk1"/>
              </a:buClr>
              <a:buSzPts val="2400"/>
              <a:buChar char="•"/>
            </a:pPr>
            <a:r>
              <a:rPr lang="en-US"/>
              <a:t>Can take years to obtain experience</a:t>
            </a:r>
            <a:endParaRPr/>
          </a:p>
          <a:p>
            <a:pPr indent="-228600" lvl="1" marL="685800" rtl="0" algn="l">
              <a:lnSpc>
                <a:spcPct val="90000"/>
              </a:lnSpc>
              <a:spcBef>
                <a:spcPts val="500"/>
              </a:spcBef>
              <a:spcAft>
                <a:spcPts val="0"/>
              </a:spcAft>
              <a:buClr>
                <a:schemeClr val="dk1"/>
              </a:buClr>
              <a:buSzPts val="2400"/>
              <a:buChar char="•"/>
            </a:pPr>
            <a:r>
              <a:rPr lang="en-US"/>
              <a:t>Training can be expensive</a:t>
            </a:r>
            <a:endParaRPr/>
          </a:p>
          <a:p>
            <a:pPr indent="-228600" lvl="1" marL="685800" rtl="0" algn="l">
              <a:lnSpc>
                <a:spcPct val="90000"/>
              </a:lnSpc>
              <a:spcBef>
                <a:spcPts val="500"/>
              </a:spcBef>
              <a:spcAft>
                <a:spcPts val="0"/>
              </a:spcAft>
              <a:buClr>
                <a:schemeClr val="dk1"/>
              </a:buClr>
              <a:buSzPts val="2400"/>
              <a:buChar char="•"/>
            </a:pPr>
            <a:r>
              <a:rPr lang="en-US"/>
              <a:t>Workers are commonly recertified as newer technologies become available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2020-09-09T17:19:41Z</dcterms:created>
  <dc:creator>Dr. Tariq Umer</dc:creator>
</cp:coreProperties>
</file>