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jPNVJyfCN2MUAIiAvdhUZ5gbbY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616FF-826F-45D2-873B-4F3BCEC4B7B3}">
  <a:tblStyle styleId="{549616FF-826F-45D2-873B-4F3BCEC4B7B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saca.org/Journal/Blog/Lists/Posts/Post.aspx?List=48c836c2-e659-4325-8553-6b5381f1fcd0&amp;ID=29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https://www.isaca.org/Journal/Blog/Lists/Posts/Post.aspx?List=48c836c2-e659-4325-8553-6b5381f1fcd0&amp;ID=297</a:t>
            </a:r>
            <a:endParaRPr/>
          </a:p>
        </p:txBody>
      </p:sp>
      <p:sp>
        <p:nvSpPr>
          <p:cNvPr id="132" name="Google Shape;13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A9DB"/>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535194" y="1736726"/>
            <a:ext cx="11121611"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 110 - Professional Practices in IT</a:t>
            </a:r>
            <a:br>
              <a:rPr lang="en-US"/>
            </a:br>
            <a:br>
              <a:rPr lang="en-US"/>
            </a:br>
            <a:r>
              <a:rPr lang="en-US" sz="2400"/>
              <a:t>Instructor Name :  Dr Tariq Umer</a:t>
            </a:r>
            <a:br>
              <a:rPr lang="en-US" sz="2400"/>
            </a:br>
            <a:r>
              <a:rPr lang="en-US" sz="2400"/>
              <a:t>Email : tariqumer@cuilahore.edu.pk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Exploits</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attack on an information system </a:t>
            </a:r>
            <a:endParaRPr/>
          </a:p>
          <a:p>
            <a:pPr indent="-228600" lvl="0" marL="228600" rtl="0" algn="just">
              <a:lnSpc>
                <a:spcPct val="90000"/>
              </a:lnSpc>
              <a:spcBef>
                <a:spcPts val="1000"/>
              </a:spcBef>
              <a:spcAft>
                <a:spcPts val="0"/>
              </a:spcAft>
              <a:buClr>
                <a:schemeClr val="dk1"/>
              </a:buClr>
              <a:buSzPts val="2800"/>
              <a:buChar char="•"/>
            </a:pPr>
            <a:r>
              <a:rPr lang="en-US"/>
              <a:t>Takes advantage of a particular system vulnerability</a:t>
            </a:r>
            <a:endParaRPr/>
          </a:p>
          <a:p>
            <a:pPr indent="-228600" lvl="0" marL="228600" rtl="0" algn="just">
              <a:lnSpc>
                <a:spcPct val="90000"/>
              </a:lnSpc>
              <a:spcBef>
                <a:spcPts val="1000"/>
              </a:spcBef>
              <a:spcAft>
                <a:spcPts val="0"/>
              </a:spcAft>
              <a:buClr>
                <a:schemeClr val="dk1"/>
              </a:buClr>
              <a:buSzPts val="2800"/>
              <a:buChar char="•"/>
            </a:pPr>
            <a:r>
              <a:rPr lang="en-US"/>
              <a:t> Often this attack is due to poor system design or implementation</a:t>
            </a:r>
            <a:endParaRPr/>
          </a:p>
          <a:p>
            <a:pPr indent="-228600" lvl="0" marL="228600" rtl="0" algn="just">
              <a:lnSpc>
                <a:spcPct val="90000"/>
              </a:lnSpc>
              <a:spcBef>
                <a:spcPts val="1000"/>
              </a:spcBef>
              <a:spcAft>
                <a:spcPts val="0"/>
              </a:spcAft>
              <a:buClr>
                <a:schemeClr val="dk1"/>
              </a:buClr>
              <a:buSzPts val="2800"/>
              <a:buChar char="•"/>
            </a:pPr>
            <a:r>
              <a:rPr b="1" lang="en-US"/>
              <a:t>Patch</a:t>
            </a:r>
            <a:endParaRPr/>
          </a:p>
          <a:p>
            <a:pPr indent="-228600" lvl="2" marL="1143000" rtl="0" algn="l">
              <a:lnSpc>
                <a:spcPct val="90000"/>
              </a:lnSpc>
              <a:spcBef>
                <a:spcPts val="500"/>
              </a:spcBef>
              <a:spcAft>
                <a:spcPts val="0"/>
              </a:spcAft>
              <a:buClr>
                <a:schemeClr val="dk1"/>
              </a:buClr>
              <a:buSzPts val="2000"/>
              <a:buChar char="•"/>
            </a:pPr>
            <a:r>
              <a:rPr lang="en-US"/>
              <a:t>“Fix” to eliminate the problem</a:t>
            </a:r>
            <a:endParaRPr/>
          </a:p>
          <a:p>
            <a:pPr indent="-228600" lvl="2" marL="1143000" rtl="0" algn="l">
              <a:lnSpc>
                <a:spcPct val="90000"/>
              </a:lnSpc>
              <a:spcBef>
                <a:spcPts val="500"/>
              </a:spcBef>
              <a:spcAft>
                <a:spcPts val="0"/>
              </a:spcAft>
              <a:buClr>
                <a:schemeClr val="dk1"/>
              </a:buClr>
              <a:buSzPts val="2000"/>
              <a:buChar char="•"/>
            </a:pPr>
            <a:r>
              <a:rPr lang="en-US"/>
              <a:t>Once the vulnerability is discovered, software developers quickly create and issue a “fix,” or patch, to eliminate the problem</a:t>
            </a:r>
            <a:endParaRPr/>
          </a:p>
          <a:p>
            <a:pPr indent="-228600" lvl="2" marL="1143000" rtl="0" algn="l">
              <a:lnSpc>
                <a:spcPct val="90000"/>
              </a:lnSpc>
              <a:spcBef>
                <a:spcPts val="500"/>
              </a:spcBef>
              <a:spcAft>
                <a:spcPts val="0"/>
              </a:spcAft>
              <a:buClr>
                <a:schemeClr val="dk1"/>
              </a:buClr>
              <a:buSzPts val="2000"/>
              <a:buChar char="•"/>
            </a:pPr>
            <a:r>
              <a:rPr lang="en-US"/>
              <a:t>Users are responsible for obtaining and installing</a:t>
            </a:r>
            <a:endParaRPr/>
          </a:p>
          <a:p>
            <a:pPr indent="-228600" lvl="2" marL="1143000" rtl="0" algn="l">
              <a:lnSpc>
                <a:spcPct val="90000"/>
              </a:lnSpc>
              <a:spcBef>
                <a:spcPts val="500"/>
              </a:spcBef>
              <a:spcAft>
                <a:spcPts val="0"/>
              </a:spcAft>
              <a:buClr>
                <a:schemeClr val="dk1"/>
              </a:buClr>
              <a:buSzPts val="2000"/>
              <a:buChar char="•"/>
            </a:pPr>
            <a:r>
              <a:rPr lang="en-US"/>
              <a:t>Delays expose users to security breaches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Zero-day attack </a:t>
            </a:r>
            <a:endParaRPr b="1"/>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Before a vulnerability is discovered or fixed</a:t>
            </a:r>
            <a:endParaRPr/>
          </a:p>
          <a:p>
            <a:pPr indent="-228600" lvl="1" marL="685800" rtl="0" algn="l">
              <a:lnSpc>
                <a:spcPct val="90000"/>
              </a:lnSpc>
              <a:spcBef>
                <a:spcPts val="500"/>
              </a:spcBef>
              <a:spcAft>
                <a:spcPts val="0"/>
              </a:spcAft>
              <a:buClr>
                <a:schemeClr val="dk1"/>
              </a:buClr>
              <a:buSzPts val="2400"/>
              <a:buChar char="•"/>
            </a:pPr>
            <a:r>
              <a:rPr lang="en-US"/>
              <a:t>A </a:t>
            </a:r>
            <a:r>
              <a:rPr b="1" lang="en-US"/>
              <a:t>zero day</a:t>
            </a:r>
            <a:r>
              <a:rPr lang="en-US"/>
              <a:t> </a:t>
            </a:r>
            <a:r>
              <a:rPr b="1" lang="en-US"/>
              <a:t>vulnerability</a:t>
            </a:r>
            <a:r>
              <a:rPr lang="en-US"/>
              <a:t> refers </a:t>
            </a:r>
            <a:r>
              <a:rPr i="1" lang="en-US"/>
              <a:t>to a hole in software that is unknown to the vendor. </a:t>
            </a:r>
            <a:endParaRPr/>
          </a:p>
          <a:p>
            <a:pPr indent="-228600" lvl="1" marL="685800" rtl="0" algn="l">
              <a:lnSpc>
                <a:spcPct val="90000"/>
              </a:lnSpc>
              <a:spcBef>
                <a:spcPts val="500"/>
              </a:spcBef>
              <a:spcAft>
                <a:spcPts val="0"/>
              </a:spcAft>
              <a:buClr>
                <a:schemeClr val="dk1"/>
              </a:buClr>
              <a:buSzPts val="2400"/>
              <a:buChar char="•"/>
            </a:pPr>
            <a:r>
              <a:rPr lang="en-US"/>
              <a:t>This security hole is then exploited by hackers before the vendor becomes aware and hurries to fix it—this exploit is called a </a:t>
            </a:r>
            <a:r>
              <a:rPr b="1" lang="en-US"/>
              <a:t>zero day attack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nvSpPr>
        <p:spPr>
          <a:xfrm>
            <a:off x="1676400" y="436564"/>
            <a:ext cx="8839200" cy="6302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500" u="none" cap="none" strike="noStrike">
                <a:solidFill>
                  <a:srgbClr val="757070"/>
                </a:solidFill>
                <a:latin typeface="Arial Black"/>
                <a:ea typeface="Arial Black"/>
                <a:cs typeface="Arial Black"/>
                <a:sym typeface="Arial Black"/>
              </a:rPr>
              <a:t>IT SECURITY INCIDENTS</a:t>
            </a:r>
            <a:endParaRPr/>
          </a:p>
        </p:txBody>
      </p:sp>
      <p:graphicFrame>
        <p:nvGraphicFramePr>
          <p:cNvPr id="152" name="Google Shape;152;p12"/>
          <p:cNvGraphicFramePr/>
          <p:nvPr/>
        </p:nvGraphicFramePr>
        <p:xfrm>
          <a:off x="2438400" y="1524000"/>
          <a:ext cx="3000000" cy="3000000"/>
        </p:xfrm>
        <a:graphic>
          <a:graphicData uri="http://schemas.openxmlformats.org/drawingml/2006/table">
            <a:tbl>
              <a:tblPr bandRow="1" firstRow="1">
                <a:noFill/>
                <a:tableStyleId>{549616FF-826F-45D2-873B-4F3BCEC4B7B3}</a:tableStyleId>
              </a:tblPr>
              <a:tblGrid>
                <a:gridCol w="1097275"/>
                <a:gridCol w="2179325"/>
                <a:gridCol w="2133600"/>
                <a:gridCol w="1905000"/>
              </a:tblGrid>
              <a:tr h="370850">
                <a:tc>
                  <a:txBody>
                    <a:bodyPr/>
                    <a:lstStyle/>
                    <a:p>
                      <a:pPr indent="0" lvl="0" marL="0" marR="0" rtl="0" algn="ctr">
                        <a:spcBef>
                          <a:spcPts val="0"/>
                        </a:spcBef>
                        <a:spcAft>
                          <a:spcPts val="0"/>
                        </a:spcAft>
                        <a:buNone/>
                      </a:pPr>
                      <a:r>
                        <a:rPr lang="en-US" sz="1800" u="none" cap="none" strike="noStrike"/>
                        <a:t>Year</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Mail Messages Processed</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Hotline Calls Received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Incidents Report Received</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39,626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1,058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2,134</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31,268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2,062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2,573</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32,084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3,428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2,412</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29,580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3,665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2,340</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1993</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21,267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2,282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1,334</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14,463</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1,995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773</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1991</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9,629</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406</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1990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4,448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252</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1989</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2,869</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132</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1988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539</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nchor="ctr"/>
                </a:tc>
              </a:tr>
            </a:tbl>
          </a:graphicData>
        </a:graphic>
      </p:graphicFrame>
    </p:spTree>
  </p:cSld>
  <p:clrMapOvr>
    <a:masterClrMapping/>
  </p:clrMapOvr>
  <p:transition spd="med">
    <p:randomBar dir="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13"/>
          <p:cNvGraphicFramePr/>
          <p:nvPr/>
        </p:nvGraphicFramePr>
        <p:xfrm>
          <a:off x="2438400" y="1524000"/>
          <a:ext cx="3000000" cy="3000000"/>
        </p:xfrm>
        <a:graphic>
          <a:graphicData uri="http://schemas.openxmlformats.org/drawingml/2006/table">
            <a:tbl>
              <a:tblPr bandRow="1" firstRow="1">
                <a:noFill/>
                <a:tableStyleId>{549616FF-826F-45D2-873B-4F3BCEC4B7B3}</a:tableStyleId>
              </a:tblPr>
              <a:tblGrid>
                <a:gridCol w="1097275"/>
                <a:gridCol w="2179325"/>
                <a:gridCol w="2133600"/>
                <a:gridCol w="1905000"/>
              </a:tblGrid>
              <a:tr h="914350">
                <a:tc>
                  <a:txBody>
                    <a:bodyPr/>
                    <a:lstStyle/>
                    <a:p>
                      <a:pPr indent="0" lvl="0" marL="0" marR="0" rtl="0" algn="ctr">
                        <a:spcBef>
                          <a:spcPts val="0"/>
                        </a:spcBef>
                        <a:spcAft>
                          <a:spcPts val="0"/>
                        </a:spcAft>
                        <a:buNone/>
                      </a:pPr>
                      <a:r>
                        <a:rPr lang="en-US" sz="1800" u="none" cap="none" strike="noStrike"/>
                        <a:t>Year</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Mail Messages Processed</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lang="en-US" sz="1800" u="none" cap="none" strike="noStrike"/>
                        <a:t>Hotline Calls Received</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Incidents Report Received</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2006</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674,235</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977</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2005</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624,634</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591</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2004</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717,863</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795</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2003</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542,754</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934</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137,529</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2002</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204,841</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880</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82,094</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2001</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118,907</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1,417</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52,658</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2000</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56,365</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1,280</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21,756</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1999</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34,612</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2,099</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9,859</a:t>
                      </a:r>
                      <a:endParaRPr/>
                    </a:p>
                  </a:txBody>
                  <a:tcPr marT="45700" marB="45700" marR="91450" marL="91450" anchor="ctr"/>
                </a:tc>
              </a:tr>
              <a:tr h="370775">
                <a:tc>
                  <a:txBody>
                    <a:bodyPr/>
                    <a:lstStyle/>
                    <a:p>
                      <a:pPr indent="0" lvl="0" marL="0" marR="0" rtl="0" algn="ctr">
                        <a:spcBef>
                          <a:spcPts val="0"/>
                        </a:spcBef>
                        <a:spcAft>
                          <a:spcPts val="0"/>
                        </a:spcAft>
                        <a:buNone/>
                      </a:pPr>
                      <a:r>
                        <a:rPr lang="en-US" sz="1800" u="none" cap="none" strike="noStrike"/>
                        <a:t>1998</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41,871</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1,001</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t>3,734</a:t>
                      </a:r>
                      <a:endParaRPr/>
                    </a:p>
                  </a:txBody>
                  <a:tcPr marT="45700" marB="45700" marR="91450" marL="91450" anchor="ctr"/>
                </a:tc>
              </a:tr>
            </a:tbl>
          </a:graphicData>
        </a:graphic>
      </p:graphicFrame>
      <p:sp>
        <p:nvSpPr>
          <p:cNvPr id="158" name="Google Shape;158;p13"/>
          <p:cNvSpPr txBox="1"/>
          <p:nvPr/>
        </p:nvSpPr>
        <p:spPr>
          <a:xfrm>
            <a:off x="1676400" y="436564"/>
            <a:ext cx="8839200" cy="6302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500" u="none" cap="none" strike="noStrike">
                <a:solidFill>
                  <a:srgbClr val="757070"/>
                </a:solidFill>
                <a:latin typeface="Arial Black"/>
                <a:ea typeface="Arial Black"/>
                <a:cs typeface="Arial Black"/>
                <a:sym typeface="Arial Black"/>
              </a:rPr>
              <a:t>IT SECURITY INCIDENTS</a:t>
            </a:r>
            <a:endParaRPr/>
          </a:p>
        </p:txBody>
      </p:sp>
    </p:spTree>
  </p:cSld>
  <p:clrMapOvr>
    <a:masterClrMapping/>
  </p:clrMapOvr>
  <p:transition spd="med">
    <p:randomBar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4"/>
          <p:cNvPicPr preferRelativeResize="0"/>
          <p:nvPr/>
        </p:nvPicPr>
        <p:blipFill rotWithShape="1">
          <a:blip r:embed="rId3">
            <a:alphaModFix/>
          </a:blip>
          <a:srcRect b="0" l="0" r="0" t="0"/>
          <a:stretch/>
        </p:blipFill>
        <p:spPr>
          <a:xfrm rot="-379052">
            <a:off x="31269" y="332084"/>
            <a:ext cx="7164158" cy="1230042"/>
          </a:xfrm>
          <a:prstGeom prst="rect">
            <a:avLst/>
          </a:prstGeom>
          <a:noFill/>
          <a:ln>
            <a:noFill/>
          </a:ln>
        </p:spPr>
      </p:pic>
      <p:pic>
        <p:nvPicPr>
          <p:cNvPr id="164" name="Google Shape;164;p14"/>
          <p:cNvPicPr preferRelativeResize="0"/>
          <p:nvPr/>
        </p:nvPicPr>
        <p:blipFill rotWithShape="1">
          <a:blip r:embed="rId4">
            <a:alphaModFix/>
          </a:blip>
          <a:srcRect b="0" l="0" r="0" t="0"/>
          <a:stretch/>
        </p:blipFill>
        <p:spPr>
          <a:xfrm rot="-486928">
            <a:off x="81307" y="2162454"/>
            <a:ext cx="7466617" cy="1891993"/>
          </a:xfrm>
          <a:prstGeom prst="rect">
            <a:avLst/>
          </a:prstGeom>
          <a:noFill/>
          <a:ln>
            <a:noFill/>
          </a:ln>
        </p:spPr>
      </p:pic>
      <p:pic>
        <p:nvPicPr>
          <p:cNvPr id="165" name="Google Shape;165;p14"/>
          <p:cNvPicPr preferRelativeResize="0"/>
          <p:nvPr/>
        </p:nvPicPr>
        <p:blipFill rotWithShape="1">
          <a:blip r:embed="rId5">
            <a:alphaModFix/>
          </a:blip>
          <a:srcRect b="0" l="0" r="0" t="0"/>
          <a:stretch/>
        </p:blipFill>
        <p:spPr>
          <a:xfrm rot="164265">
            <a:off x="3964273" y="830031"/>
            <a:ext cx="8198245" cy="1337822"/>
          </a:xfrm>
          <a:prstGeom prst="rect">
            <a:avLst/>
          </a:prstGeom>
          <a:noFill/>
          <a:ln>
            <a:noFill/>
          </a:ln>
        </p:spPr>
      </p:pic>
      <p:pic>
        <p:nvPicPr>
          <p:cNvPr id="166" name="Google Shape;166;p14"/>
          <p:cNvPicPr preferRelativeResize="0"/>
          <p:nvPr/>
        </p:nvPicPr>
        <p:blipFill rotWithShape="1">
          <a:blip r:embed="rId6">
            <a:alphaModFix/>
          </a:blip>
          <a:srcRect b="0" l="0" r="0" t="0"/>
          <a:stretch/>
        </p:blipFill>
        <p:spPr>
          <a:xfrm rot="207823">
            <a:off x="5938475" y="2786332"/>
            <a:ext cx="6423100" cy="1593092"/>
          </a:xfrm>
          <a:prstGeom prst="rect">
            <a:avLst/>
          </a:prstGeom>
          <a:noFill/>
          <a:ln>
            <a:noFill/>
          </a:ln>
        </p:spPr>
      </p:pic>
      <p:pic>
        <p:nvPicPr>
          <p:cNvPr id="167" name="Google Shape;167;p14"/>
          <p:cNvPicPr preferRelativeResize="0"/>
          <p:nvPr/>
        </p:nvPicPr>
        <p:blipFill rotWithShape="1">
          <a:blip r:embed="rId7">
            <a:alphaModFix/>
          </a:blip>
          <a:srcRect b="0" l="0" r="0" t="0"/>
          <a:stretch/>
        </p:blipFill>
        <p:spPr>
          <a:xfrm rot="-330164">
            <a:off x="4396902" y="4177053"/>
            <a:ext cx="7724453" cy="1437108"/>
          </a:xfrm>
          <a:prstGeom prst="rect">
            <a:avLst/>
          </a:prstGeom>
          <a:noFill/>
          <a:ln>
            <a:noFill/>
          </a:ln>
        </p:spPr>
      </p:pic>
      <p:pic>
        <p:nvPicPr>
          <p:cNvPr id="168" name="Google Shape;168;p14"/>
          <p:cNvPicPr preferRelativeResize="0"/>
          <p:nvPr/>
        </p:nvPicPr>
        <p:blipFill rotWithShape="1">
          <a:blip r:embed="rId8">
            <a:alphaModFix/>
          </a:blip>
          <a:srcRect b="0" l="0" r="0" t="0"/>
          <a:stretch/>
        </p:blipFill>
        <p:spPr>
          <a:xfrm rot="232377">
            <a:off x="20129" y="4836379"/>
            <a:ext cx="6101712" cy="802302"/>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5"/>
          <p:cNvPicPr preferRelativeResize="0"/>
          <p:nvPr/>
        </p:nvPicPr>
        <p:blipFill rotWithShape="1">
          <a:blip r:embed="rId3">
            <a:alphaModFix/>
          </a:blip>
          <a:srcRect b="0" l="0" r="0" t="0"/>
          <a:stretch/>
        </p:blipFill>
        <p:spPr>
          <a:xfrm rot="730389">
            <a:off x="-41551" y="438051"/>
            <a:ext cx="5532668" cy="1625792"/>
          </a:xfrm>
          <a:prstGeom prst="rect">
            <a:avLst/>
          </a:prstGeom>
          <a:noFill/>
          <a:ln>
            <a:noFill/>
          </a:ln>
        </p:spPr>
      </p:pic>
      <p:pic>
        <p:nvPicPr>
          <p:cNvPr id="174" name="Google Shape;174;p15"/>
          <p:cNvPicPr preferRelativeResize="0"/>
          <p:nvPr/>
        </p:nvPicPr>
        <p:blipFill rotWithShape="1">
          <a:blip r:embed="rId4">
            <a:alphaModFix/>
          </a:blip>
          <a:srcRect b="0" l="0" r="0" t="0"/>
          <a:stretch/>
        </p:blipFill>
        <p:spPr>
          <a:xfrm rot="-277429">
            <a:off x="57477" y="1806159"/>
            <a:ext cx="7080657" cy="1990763"/>
          </a:xfrm>
          <a:prstGeom prst="rect">
            <a:avLst/>
          </a:prstGeom>
          <a:noFill/>
          <a:ln>
            <a:noFill/>
          </a:ln>
        </p:spPr>
      </p:pic>
      <p:pic>
        <p:nvPicPr>
          <p:cNvPr id="175" name="Google Shape;175;p15"/>
          <p:cNvPicPr preferRelativeResize="0"/>
          <p:nvPr/>
        </p:nvPicPr>
        <p:blipFill rotWithShape="1">
          <a:blip r:embed="rId5">
            <a:alphaModFix/>
          </a:blip>
          <a:srcRect b="0" l="0" r="0" t="0"/>
          <a:stretch/>
        </p:blipFill>
        <p:spPr>
          <a:xfrm rot="276597">
            <a:off x="5007035" y="145459"/>
            <a:ext cx="6845103" cy="1620142"/>
          </a:xfrm>
          <a:prstGeom prst="rect">
            <a:avLst/>
          </a:prstGeom>
          <a:noFill/>
          <a:ln>
            <a:noFill/>
          </a:ln>
        </p:spPr>
      </p:pic>
      <p:pic>
        <p:nvPicPr>
          <p:cNvPr id="176" name="Google Shape;176;p15"/>
          <p:cNvPicPr preferRelativeResize="0"/>
          <p:nvPr/>
        </p:nvPicPr>
        <p:blipFill rotWithShape="1">
          <a:blip r:embed="rId6">
            <a:alphaModFix/>
          </a:blip>
          <a:srcRect b="0" l="0" r="0" t="0"/>
          <a:stretch/>
        </p:blipFill>
        <p:spPr>
          <a:xfrm rot="641727">
            <a:off x="-151343" y="4610889"/>
            <a:ext cx="6826250" cy="1243475"/>
          </a:xfrm>
          <a:prstGeom prst="rect">
            <a:avLst/>
          </a:prstGeom>
          <a:noFill/>
          <a:ln>
            <a:noFill/>
          </a:ln>
        </p:spPr>
      </p:pic>
      <p:pic>
        <p:nvPicPr>
          <p:cNvPr id="177" name="Google Shape;177;p15"/>
          <p:cNvPicPr preferRelativeResize="0"/>
          <p:nvPr/>
        </p:nvPicPr>
        <p:blipFill rotWithShape="1">
          <a:blip r:embed="rId7">
            <a:alphaModFix/>
          </a:blip>
          <a:srcRect b="0" l="0" r="0" t="0"/>
          <a:stretch/>
        </p:blipFill>
        <p:spPr>
          <a:xfrm rot="595176">
            <a:off x="5721920" y="3977621"/>
            <a:ext cx="6532563" cy="1879692"/>
          </a:xfrm>
          <a:prstGeom prst="rect">
            <a:avLst/>
          </a:prstGeom>
          <a:noFill/>
          <a:ln>
            <a:noFill/>
          </a:ln>
        </p:spPr>
      </p:pic>
      <p:pic>
        <p:nvPicPr>
          <p:cNvPr id="178" name="Google Shape;178;p15"/>
          <p:cNvPicPr preferRelativeResize="0"/>
          <p:nvPr/>
        </p:nvPicPr>
        <p:blipFill rotWithShape="1">
          <a:blip r:embed="rId8">
            <a:alphaModFix/>
          </a:blip>
          <a:srcRect b="0" l="0" r="0" t="0"/>
          <a:stretch/>
        </p:blipFill>
        <p:spPr>
          <a:xfrm rot="-729663">
            <a:off x="3807688" y="2040969"/>
            <a:ext cx="7489530" cy="1471158"/>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6"/>
          <p:cNvPicPr preferRelativeResize="0"/>
          <p:nvPr/>
        </p:nvPicPr>
        <p:blipFill rotWithShape="1">
          <a:blip r:embed="rId3">
            <a:alphaModFix/>
          </a:blip>
          <a:srcRect b="0" l="0" r="0" t="0"/>
          <a:stretch/>
        </p:blipFill>
        <p:spPr>
          <a:xfrm rot="-170306">
            <a:off x="63735" y="31634"/>
            <a:ext cx="11614500" cy="3163552"/>
          </a:xfrm>
          <a:prstGeom prst="rect">
            <a:avLst/>
          </a:prstGeom>
          <a:noFill/>
          <a:ln>
            <a:noFill/>
          </a:ln>
        </p:spPr>
      </p:pic>
      <p:pic>
        <p:nvPicPr>
          <p:cNvPr id="184" name="Google Shape;184;p16"/>
          <p:cNvPicPr preferRelativeResize="0"/>
          <p:nvPr/>
        </p:nvPicPr>
        <p:blipFill rotWithShape="1">
          <a:blip r:embed="rId4">
            <a:alphaModFix/>
          </a:blip>
          <a:srcRect b="0" l="0" r="0" t="0"/>
          <a:stretch/>
        </p:blipFill>
        <p:spPr>
          <a:xfrm rot="-174425">
            <a:off x="1988430" y="3318177"/>
            <a:ext cx="8347287" cy="28225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7"/>
          <p:cNvPicPr preferRelativeResize="0"/>
          <p:nvPr/>
        </p:nvPicPr>
        <p:blipFill rotWithShape="1">
          <a:blip r:embed="rId3">
            <a:alphaModFix/>
          </a:blip>
          <a:srcRect b="0" l="0" r="0" t="24074"/>
          <a:stretch/>
        </p:blipFill>
        <p:spPr>
          <a:xfrm>
            <a:off x="0" y="0"/>
            <a:ext cx="12459037"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Eric Schmidt, the CEO of Google</a:t>
            </a:r>
            <a:endParaRPr/>
          </a:p>
        </p:txBody>
      </p:sp>
      <p:sp>
        <p:nvSpPr>
          <p:cNvPr id="195" name="Google Shape;195;p18"/>
          <p:cNvSpPr txBox="1"/>
          <p:nvPr>
            <p:ph idx="1" type="body"/>
          </p:nvPr>
        </p:nvSpPr>
        <p:spPr>
          <a:xfrm>
            <a:off x="5039658" y="2286000"/>
            <a:ext cx="7137400" cy="3810000"/>
          </a:xfrm>
          <a:prstGeom prst="rect">
            <a:avLst/>
          </a:prstGeom>
          <a:noFill/>
          <a:ln>
            <a:noFill/>
          </a:ln>
        </p:spPr>
        <p:txBody>
          <a:bodyPr anchorCtr="0" anchor="t" bIns="45700" lIns="91425" spcFirstLastPara="1" rIns="91425" wrap="square" tIns="45700">
            <a:normAutofit/>
          </a:bodyPr>
          <a:lstStyle/>
          <a:p>
            <a:pPr indent="-64135" lvl="0" marL="228600" rtl="0" algn="l">
              <a:lnSpc>
                <a:spcPct val="90000"/>
              </a:lnSpc>
              <a:spcBef>
                <a:spcPts val="0"/>
              </a:spcBef>
              <a:spcAft>
                <a:spcPts val="0"/>
              </a:spcAft>
              <a:buClr>
                <a:schemeClr val="dk1"/>
              </a:buClr>
              <a:buSzPts val="2590"/>
              <a:buNone/>
            </a:pPr>
            <a:r>
              <a:t/>
            </a:r>
            <a:endParaRPr sz="259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590"/>
              <a:buNone/>
            </a:pPr>
            <a:r>
              <a:rPr lang="en-US" sz="2590">
                <a:latin typeface="Times New Roman"/>
                <a:ea typeface="Times New Roman"/>
                <a:cs typeface="Times New Roman"/>
                <a:sym typeface="Times New Roman"/>
              </a:rPr>
              <a:t>"If you have something that you don't want anyone to know, maybe you shouldn't be doing it in the first place, but if you really need that kind of privacy, the reality is that search engines including Google do retain this information for some time, and it's important, for example that we are all subject in the United States to the Patriot Act. It is possible that that information could be made available to the authorities."</a:t>
            </a:r>
            <a:endParaRPr/>
          </a:p>
          <a:p>
            <a:pPr indent="-64135" lvl="0" marL="228600" rtl="0" algn="l">
              <a:lnSpc>
                <a:spcPct val="90000"/>
              </a:lnSpc>
              <a:spcBef>
                <a:spcPts val="1000"/>
              </a:spcBef>
              <a:spcAft>
                <a:spcPts val="0"/>
              </a:spcAft>
              <a:buClr>
                <a:schemeClr val="dk1"/>
              </a:buClr>
              <a:buSzPts val="2590"/>
              <a:buNone/>
            </a:pPr>
            <a:r>
              <a:t/>
            </a:r>
            <a:endParaRPr sz="2590">
              <a:latin typeface="Times New Roman"/>
              <a:ea typeface="Times New Roman"/>
              <a:cs typeface="Times New Roman"/>
              <a:sym typeface="Times New Roman"/>
            </a:endParaRPr>
          </a:p>
        </p:txBody>
      </p:sp>
      <p:sp>
        <p:nvSpPr>
          <p:cNvPr descr="Image result for Eric Schmidt google ceo" id="196" name="Google Shape;196;p18"/>
          <p:cNvSpPr/>
          <p:nvPr/>
        </p:nvSpPr>
        <p:spPr>
          <a:xfrm>
            <a:off x="259292" y="-240771"/>
            <a:ext cx="508000" cy="508002"/>
          </a:xfrm>
          <a:prstGeom prst="rect">
            <a:avLst/>
          </a:prstGeom>
          <a:noFill/>
          <a:ln>
            <a:noFill/>
          </a:ln>
        </p:spPr>
        <p:txBody>
          <a:bodyPr anchorCtr="0" anchor="t" bIns="76200" lIns="152400" spcFirstLastPara="1" rIns="152400" wrap="square" tIns="76200">
            <a:noAutofit/>
          </a:bodyPr>
          <a:lstStyle/>
          <a:p>
            <a:pPr indent="0" lvl="0" marL="0" marR="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pic>
        <p:nvPicPr>
          <p:cNvPr descr="Image result for Eric Schmidt google ceo" id="197" name="Google Shape;197;p18"/>
          <p:cNvPicPr preferRelativeResize="0"/>
          <p:nvPr/>
        </p:nvPicPr>
        <p:blipFill rotWithShape="1">
          <a:blip r:embed="rId3">
            <a:alphaModFix/>
          </a:blip>
          <a:srcRect b="0" l="0" r="0" t="0"/>
          <a:stretch/>
        </p:blipFill>
        <p:spPr>
          <a:xfrm>
            <a:off x="442581" y="2794000"/>
            <a:ext cx="4398362" cy="2900643"/>
          </a:xfrm>
          <a:prstGeom prst="rect">
            <a:avLst/>
          </a:prstGeom>
          <a:noFill/>
          <a:ln>
            <a:noFill/>
          </a:ln>
        </p:spPr>
      </p:pic>
      <p:sp>
        <p:nvSpPr>
          <p:cNvPr id="198" name="Google Shape;198;p18"/>
          <p:cNvSpPr txBox="1"/>
          <p:nvPr/>
        </p:nvSpPr>
        <p:spPr>
          <a:xfrm>
            <a:off x="767293" y="669661"/>
            <a:ext cx="11424708" cy="1947862"/>
          </a:xfrm>
          <a:prstGeom prst="rect">
            <a:avLst/>
          </a:prstGeom>
          <a:noFill/>
          <a:ln>
            <a:noFill/>
          </a:ln>
        </p:spPr>
        <p:txBody>
          <a:bodyPr anchorCtr="0" anchor="t" bIns="56600" lIns="113200" spcFirstLastPara="1" rIns="113200" wrap="square" tIns="56600">
            <a:normAutofit/>
          </a:bodyPr>
          <a:lstStyle/>
          <a:p>
            <a:pPr indent="-705" lvl="0" marL="254705" marR="0" rtl="0" algn="l">
              <a:lnSpc>
                <a:spcPct val="90000"/>
              </a:lnSpc>
              <a:spcBef>
                <a:spcPts val="0"/>
              </a:spcBef>
              <a:spcAft>
                <a:spcPts val="0"/>
              </a:spcAft>
              <a:buClr>
                <a:srgbClr val="323F4F"/>
              </a:buClr>
              <a:buSzPts val="4000"/>
              <a:buFont typeface="Arial"/>
              <a:buNone/>
            </a:pPr>
            <a:r>
              <a:t/>
            </a:r>
            <a:endParaRPr b="0" sz="4000" u="none">
              <a:solidFill>
                <a:srgbClr val="323F4F"/>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323F4F"/>
              </a:buClr>
              <a:buSzPts val="4000"/>
              <a:buFont typeface="Arial"/>
              <a:buNone/>
            </a:pPr>
            <a:r>
              <a:rPr b="0" lang="en-US" sz="4000" u="none">
                <a:solidFill>
                  <a:srgbClr val="323F4F"/>
                </a:solidFill>
                <a:latin typeface="Times New Roman"/>
                <a:ea typeface="Times New Roman"/>
                <a:cs typeface="Times New Roman"/>
                <a:sym typeface="Times New Roman"/>
              </a:rPr>
              <a:t>"If you've got nothing to hide, you've got nothing to fear"</a:t>
            </a:r>
            <a:endParaRPr/>
          </a:p>
          <a:p>
            <a:pPr indent="-705" lvl="0" marL="254705" marR="0" rtl="0" algn="l">
              <a:lnSpc>
                <a:spcPct val="90000"/>
              </a:lnSpc>
              <a:spcBef>
                <a:spcPts val="800"/>
              </a:spcBef>
              <a:spcAft>
                <a:spcPts val="0"/>
              </a:spcAft>
              <a:buClr>
                <a:srgbClr val="323F4F"/>
              </a:buClr>
              <a:buSzPts val="4000"/>
              <a:buFont typeface="Arial"/>
              <a:buNone/>
            </a:pPr>
            <a:r>
              <a:t/>
            </a:r>
            <a:endParaRPr b="0" sz="4000" u="none">
              <a:solidFill>
                <a:srgbClr val="323F4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Who is he ? </a:t>
            </a:r>
            <a:endParaRPr/>
          </a:p>
        </p:txBody>
      </p:sp>
      <p:pic>
        <p:nvPicPr>
          <p:cNvPr id="204" name="Google Shape;204;p19"/>
          <p:cNvPicPr preferRelativeResize="0"/>
          <p:nvPr/>
        </p:nvPicPr>
        <p:blipFill rotWithShape="1">
          <a:blip r:embed="rId3">
            <a:alphaModFix/>
          </a:blip>
          <a:srcRect b="0" l="0" r="0" t="0"/>
          <a:stretch/>
        </p:blipFill>
        <p:spPr>
          <a:xfrm>
            <a:off x="3864384" y="1524000"/>
            <a:ext cx="4463232" cy="47675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br>
              <a:rPr lang="en-US" sz="5400"/>
            </a:br>
            <a:r>
              <a:rPr lang="en-US" sz="5400"/>
              <a:t>WEEK -4</a:t>
            </a:r>
            <a:br>
              <a:rPr lang="en-US" sz="5400"/>
            </a:br>
            <a:br>
              <a:rPr lang="en-US" sz="5400"/>
            </a:br>
            <a:r>
              <a:rPr lang="en-US" sz="5400"/>
              <a:t>Computer &amp; Internet Crimes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Edward Joseph snowden </a:t>
            </a:r>
            <a:endParaRPr/>
          </a:p>
          <a:p>
            <a:pPr indent="0" lvl="0" marL="0" rtl="0" algn="l">
              <a:lnSpc>
                <a:spcPct val="90000"/>
              </a:lnSpc>
              <a:spcBef>
                <a:spcPts val="1000"/>
              </a:spcBef>
              <a:spcAft>
                <a:spcPts val="0"/>
              </a:spcAft>
              <a:buClr>
                <a:schemeClr val="dk1"/>
              </a:buClr>
              <a:buSzPts val="2800"/>
              <a:buNone/>
            </a:pPr>
            <a:r>
              <a:rPr lang="en-US"/>
              <a:t>	An American whistleblower who copied and leaked highly classified information from the National Security Agency in 2013 when he was a central Intelligence Agency employee.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1"/>
          <p:cNvPicPr preferRelativeResize="0"/>
          <p:nvPr/>
        </p:nvPicPr>
        <p:blipFill rotWithShape="1">
          <a:blip r:embed="rId3">
            <a:alphaModFix/>
          </a:blip>
          <a:srcRect b="0" l="0" r="0" t="0"/>
          <a:stretch/>
        </p:blipFill>
        <p:spPr>
          <a:xfrm>
            <a:off x="0" y="-60785"/>
            <a:ext cx="12192000" cy="6979570"/>
          </a:xfrm>
          <a:prstGeom prst="rect">
            <a:avLst/>
          </a:prstGeom>
          <a:noFill/>
          <a:ln>
            <a:noFill/>
          </a:ln>
        </p:spPr>
      </p:pic>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0" l="8681" r="7981" t="0"/>
          <a:stretch/>
        </p:blipFill>
        <p:spPr>
          <a:xfrm>
            <a:off x="0" y="-127000"/>
            <a:ext cx="12192000" cy="6604000"/>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49960" l="0" r="0" t="78"/>
          <a:stretch/>
        </p:blipFill>
        <p:spPr>
          <a:xfrm>
            <a:off x="0" y="22552"/>
            <a:ext cx="12192000" cy="3302000"/>
          </a:xfrm>
          <a:prstGeom prst="rect">
            <a:avLst/>
          </a:prstGeom>
          <a:noFill/>
          <a:ln>
            <a:noFill/>
          </a:ln>
        </p:spPr>
      </p:pic>
      <p:pic>
        <p:nvPicPr>
          <p:cNvPr id="225" name="Google Shape;225;p23"/>
          <p:cNvPicPr preferRelativeResize="0"/>
          <p:nvPr/>
        </p:nvPicPr>
        <p:blipFill rotWithShape="1">
          <a:blip r:embed="rId4">
            <a:alphaModFix/>
          </a:blip>
          <a:srcRect b="1920" l="0" r="0" t="50036"/>
          <a:stretch/>
        </p:blipFill>
        <p:spPr>
          <a:xfrm>
            <a:off x="0" y="3683000"/>
            <a:ext cx="12192000" cy="317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Types of Exploits</a:t>
            </a:r>
            <a:endParaRPr b="1"/>
          </a:p>
        </p:txBody>
      </p:sp>
      <p:sp>
        <p:nvSpPr>
          <p:cNvPr id="231" name="Google Shape;23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Computers as well as smartphones can be target</a:t>
            </a:r>
            <a:endParaRPr/>
          </a:p>
          <a:p>
            <a:pPr indent="-228600" lvl="0" marL="228600" rtl="0" algn="l">
              <a:lnSpc>
                <a:spcPct val="90000"/>
              </a:lnSpc>
              <a:spcBef>
                <a:spcPts val="1000"/>
              </a:spcBef>
              <a:spcAft>
                <a:spcPts val="0"/>
              </a:spcAft>
              <a:buClr>
                <a:schemeClr val="dk1"/>
              </a:buClr>
              <a:buSzPts val="2800"/>
              <a:buChar char="•"/>
            </a:pPr>
            <a:r>
              <a:rPr lang="en-US"/>
              <a:t>Types of attacks</a:t>
            </a:r>
            <a:endParaRPr/>
          </a:p>
          <a:p>
            <a:pPr indent="-228600" lvl="1" marL="685800" rtl="0" algn="l">
              <a:lnSpc>
                <a:spcPct val="90000"/>
              </a:lnSpc>
              <a:spcBef>
                <a:spcPts val="500"/>
              </a:spcBef>
              <a:spcAft>
                <a:spcPts val="0"/>
              </a:spcAft>
              <a:buClr>
                <a:schemeClr val="dk1"/>
              </a:buClr>
              <a:buSzPts val="2400"/>
              <a:buChar char="•"/>
            </a:pPr>
            <a:r>
              <a:rPr lang="en-US"/>
              <a:t>Virus</a:t>
            </a:r>
            <a:endParaRPr/>
          </a:p>
          <a:p>
            <a:pPr indent="-228600" lvl="1" marL="685800" rtl="0" algn="l">
              <a:lnSpc>
                <a:spcPct val="90000"/>
              </a:lnSpc>
              <a:spcBef>
                <a:spcPts val="500"/>
              </a:spcBef>
              <a:spcAft>
                <a:spcPts val="0"/>
              </a:spcAft>
              <a:buClr>
                <a:schemeClr val="dk1"/>
              </a:buClr>
              <a:buSzPts val="2400"/>
              <a:buChar char="•"/>
            </a:pPr>
            <a:r>
              <a:rPr lang="en-US"/>
              <a:t>Worm</a:t>
            </a:r>
            <a:endParaRPr/>
          </a:p>
          <a:p>
            <a:pPr indent="-228600" lvl="1" marL="685800" rtl="0" algn="l">
              <a:lnSpc>
                <a:spcPct val="90000"/>
              </a:lnSpc>
              <a:spcBef>
                <a:spcPts val="500"/>
              </a:spcBef>
              <a:spcAft>
                <a:spcPts val="0"/>
              </a:spcAft>
              <a:buClr>
                <a:schemeClr val="dk1"/>
              </a:buClr>
              <a:buSzPts val="2400"/>
              <a:buChar char="•"/>
            </a:pPr>
            <a:r>
              <a:rPr lang="en-US"/>
              <a:t>Trojan horse</a:t>
            </a:r>
            <a:endParaRPr/>
          </a:p>
          <a:p>
            <a:pPr indent="-228600" lvl="1" marL="685800" rtl="0" algn="l">
              <a:lnSpc>
                <a:spcPct val="90000"/>
              </a:lnSpc>
              <a:spcBef>
                <a:spcPts val="500"/>
              </a:spcBef>
              <a:spcAft>
                <a:spcPts val="0"/>
              </a:spcAft>
              <a:buClr>
                <a:schemeClr val="dk1"/>
              </a:buClr>
              <a:buSzPts val="2400"/>
              <a:buChar char="•"/>
            </a:pPr>
            <a:r>
              <a:rPr lang="en-US"/>
              <a:t>Distributed denial of service</a:t>
            </a:r>
            <a:endParaRPr/>
          </a:p>
          <a:p>
            <a:pPr indent="-228600" lvl="1" marL="685800" rtl="0" algn="l">
              <a:lnSpc>
                <a:spcPct val="90000"/>
              </a:lnSpc>
              <a:spcBef>
                <a:spcPts val="500"/>
              </a:spcBef>
              <a:spcAft>
                <a:spcPts val="0"/>
              </a:spcAft>
              <a:buClr>
                <a:schemeClr val="dk1"/>
              </a:buClr>
              <a:buSzPts val="2400"/>
              <a:buChar char="•"/>
            </a:pPr>
            <a:r>
              <a:rPr lang="en-US"/>
              <a:t>Rootkit</a:t>
            </a:r>
            <a:endParaRPr/>
          </a:p>
          <a:p>
            <a:pPr indent="-228600" lvl="1" marL="685800" rtl="0" algn="l">
              <a:lnSpc>
                <a:spcPct val="90000"/>
              </a:lnSpc>
              <a:spcBef>
                <a:spcPts val="500"/>
              </a:spcBef>
              <a:spcAft>
                <a:spcPts val="0"/>
              </a:spcAft>
              <a:buClr>
                <a:schemeClr val="dk1"/>
              </a:buClr>
              <a:buSzPts val="2400"/>
              <a:buChar char="•"/>
            </a:pPr>
            <a:r>
              <a:rPr lang="en-US"/>
              <a:t>Spam</a:t>
            </a:r>
            <a:endParaRPr/>
          </a:p>
          <a:p>
            <a:pPr indent="-228600" lvl="1" marL="685800" rtl="0" algn="l">
              <a:lnSpc>
                <a:spcPct val="90000"/>
              </a:lnSpc>
              <a:spcBef>
                <a:spcPts val="500"/>
              </a:spcBef>
              <a:spcAft>
                <a:spcPts val="0"/>
              </a:spcAft>
              <a:buClr>
                <a:schemeClr val="dk1"/>
              </a:buClr>
              <a:buSzPts val="2400"/>
              <a:buChar char="•"/>
            </a:pPr>
            <a:r>
              <a:rPr lang="en-US"/>
              <a:t>Phishing (spear-phishing, smishing, and vishing)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Viruses</a:t>
            </a:r>
            <a:endParaRPr/>
          </a:p>
        </p:txBody>
      </p:sp>
      <p:sp>
        <p:nvSpPr>
          <p:cNvPr id="237" name="Google Shape;23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Pieces of malicious programming code</a:t>
            </a:r>
            <a:endParaRPr/>
          </a:p>
          <a:p>
            <a:pPr indent="-228600" lvl="0" marL="228600" rtl="0" algn="l">
              <a:lnSpc>
                <a:spcPct val="90000"/>
              </a:lnSpc>
              <a:spcBef>
                <a:spcPts val="1000"/>
              </a:spcBef>
              <a:spcAft>
                <a:spcPts val="0"/>
              </a:spcAft>
              <a:buClr>
                <a:schemeClr val="dk1"/>
              </a:buClr>
              <a:buSzPts val="2800"/>
              <a:buChar char="•"/>
            </a:pPr>
            <a:r>
              <a:rPr lang="en-US"/>
              <a:t>Usually disguised as something else</a:t>
            </a:r>
            <a:endParaRPr/>
          </a:p>
          <a:p>
            <a:pPr indent="-228600" lvl="0" marL="228600" rtl="0" algn="l">
              <a:lnSpc>
                <a:spcPct val="90000"/>
              </a:lnSpc>
              <a:spcBef>
                <a:spcPts val="1000"/>
              </a:spcBef>
              <a:spcAft>
                <a:spcPts val="0"/>
              </a:spcAft>
              <a:buClr>
                <a:schemeClr val="dk1"/>
              </a:buClr>
              <a:buSzPts val="2800"/>
              <a:buChar char="•"/>
            </a:pPr>
            <a:r>
              <a:rPr lang="en-US"/>
              <a:t>Cause unexpected and undesirable behavior</a:t>
            </a:r>
            <a:endParaRPr/>
          </a:p>
          <a:p>
            <a:pPr indent="-228600" lvl="0" marL="228600" rtl="0" algn="l">
              <a:lnSpc>
                <a:spcPct val="90000"/>
              </a:lnSpc>
              <a:spcBef>
                <a:spcPts val="1000"/>
              </a:spcBef>
              <a:spcAft>
                <a:spcPts val="0"/>
              </a:spcAft>
              <a:buClr>
                <a:schemeClr val="dk1"/>
              </a:buClr>
              <a:buSzPts val="2800"/>
              <a:buChar char="•"/>
            </a:pPr>
            <a:r>
              <a:rPr lang="en-US"/>
              <a:t>Often attached to files</a:t>
            </a:r>
            <a:endParaRPr/>
          </a:p>
          <a:p>
            <a:pPr indent="-228600" lvl="0" marL="228600" rtl="0" algn="l">
              <a:lnSpc>
                <a:spcPct val="90000"/>
              </a:lnSpc>
              <a:spcBef>
                <a:spcPts val="1000"/>
              </a:spcBef>
              <a:spcAft>
                <a:spcPts val="0"/>
              </a:spcAft>
              <a:buClr>
                <a:schemeClr val="dk1"/>
              </a:buClr>
              <a:buSzPts val="2800"/>
              <a:buChar char="•"/>
            </a:pPr>
            <a:r>
              <a:rPr lang="en-US"/>
              <a:t>Deliver a “payload”</a:t>
            </a:r>
            <a:endParaRPr/>
          </a:p>
          <a:p>
            <a:pPr indent="-228600" lvl="0" marL="228600" rtl="0" algn="l">
              <a:lnSpc>
                <a:spcPct val="90000"/>
              </a:lnSpc>
              <a:spcBef>
                <a:spcPts val="1000"/>
              </a:spcBef>
              <a:spcAft>
                <a:spcPts val="0"/>
              </a:spcAft>
              <a:buClr>
                <a:schemeClr val="dk1"/>
              </a:buClr>
              <a:buSzPts val="2800"/>
              <a:buChar char="•"/>
            </a:pPr>
            <a:r>
              <a:rPr lang="en-US"/>
              <a:t>Spread by actions of the “infected” computer user </a:t>
            </a:r>
            <a:endParaRPr/>
          </a:p>
          <a:p>
            <a:pPr indent="-228600" lvl="2" marL="1143000" rtl="0" algn="l">
              <a:lnSpc>
                <a:spcPct val="90000"/>
              </a:lnSpc>
              <a:spcBef>
                <a:spcPts val="500"/>
              </a:spcBef>
              <a:spcAft>
                <a:spcPts val="0"/>
              </a:spcAft>
              <a:buClr>
                <a:schemeClr val="dk1"/>
              </a:buClr>
              <a:buSzPts val="2000"/>
              <a:buChar char="•"/>
            </a:pPr>
            <a:r>
              <a:rPr lang="en-US"/>
              <a:t>Infected e-mail document attachments</a:t>
            </a:r>
            <a:endParaRPr/>
          </a:p>
          <a:p>
            <a:pPr indent="-228600" lvl="2" marL="1143000" rtl="0" algn="l">
              <a:lnSpc>
                <a:spcPct val="90000"/>
              </a:lnSpc>
              <a:spcBef>
                <a:spcPts val="500"/>
              </a:spcBef>
              <a:spcAft>
                <a:spcPts val="0"/>
              </a:spcAft>
              <a:buClr>
                <a:schemeClr val="dk1"/>
              </a:buClr>
              <a:buSzPts val="2000"/>
              <a:buChar char="•"/>
            </a:pPr>
            <a:r>
              <a:rPr lang="en-US"/>
              <a:t>Downloads of infected programs</a:t>
            </a:r>
            <a:endParaRPr/>
          </a:p>
          <a:p>
            <a:pPr indent="-228600" lvl="2" marL="1143000" rtl="0" algn="l">
              <a:lnSpc>
                <a:spcPct val="90000"/>
              </a:lnSpc>
              <a:spcBef>
                <a:spcPts val="500"/>
              </a:spcBef>
              <a:spcAft>
                <a:spcPts val="0"/>
              </a:spcAft>
              <a:buClr>
                <a:schemeClr val="dk1"/>
              </a:buClr>
              <a:buSzPts val="2000"/>
              <a:buChar char="•"/>
            </a:pPr>
            <a:r>
              <a:rPr lang="en-US"/>
              <a:t>Visits to infected Web sites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Viruses</a:t>
            </a:r>
            <a:endParaRPr/>
          </a:p>
        </p:txBody>
      </p:sp>
      <p:sp>
        <p:nvSpPr>
          <p:cNvPr id="243" name="Google Shape;24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true virus does not spread itself from computer to computer</a:t>
            </a:r>
            <a:endParaRPr/>
          </a:p>
          <a:p>
            <a:pPr indent="-228600" lvl="0" marL="228600" rtl="0" algn="l">
              <a:lnSpc>
                <a:spcPct val="90000"/>
              </a:lnSpc>
              <a:spcBef>
                <a:spcPts val="1000"/>
              </a:spcBef>
              <a:spcAft>
                <a:spcPts val="0"/>
              </a:spcAft>
              <a:buClr>
                <a:schemeClr val="dk1"/>
              </a:buClr>
              <a:buSzPts val="2800"/>
              <a:buChar char="•"/>
            </a:pPr>
            <a:r>
              <a:rPr lang="en-US"/>
              <a:t>A virus is spread to other machines when a computer user opens an infected e-mail attachment,  downloads an infected program, or visits infected Web sites.</a:t>
            </a:r>
            <a:endParaRPr/>
          </a:p>
          <a:p>
            <a:pPr indent="-228600" lvl="0" marL="228600" rtl="0" algn="l">
              <a:lnSpc>
                <a:spcPct val="90000"/>
              </a:lnSpc>
              <a:spcBef>
                <a:spcPts val="1000"/>
              </a:spcBef>
              <a:spcAft>
                <a:spcPts val="0"/>
              </a:spcAft>
              <a:buClr>
                <a:schemeClr val="dk1"/>
              </a:buClr>
              <a:buSzPts val="2800"/>
              <a:buChar char="•"/>
            </a:pPr>
            <a:r>
              <a:rPr lang="en-US"/>
              <a:t>Macro viruses have become a common and easily created form of virus.</a:t>
            </a:r>
            <a:endParaRPr/>
          </a:p>
          <a:p>
            <a:pPr indent="-228600" lvl="0" marL="228600" rtl="0" algn="l">
              <a:lnSpc>
                <a:spcPct val="90000"/>
              </a:lnSpc>
              <a:spcBef>
                <a:spcPts val="1000"/>
              </a:spcBef>
              <a:spcAft>
                <a:spcPts val="0"/>
              </a:spcAft>
              <a:buClr>
                <a:schemeClr val="dk1"/>
              </a:buClr>
              <a:buSzPts val="2800"/>
              <a:buChar char="•"/>
            </a:pPr>
            <a:r>
              <a:rPr lang="en-US"/>
              <a:t> Attackers use an application macro language (such as Visual Basic or VBScript) to create programs that infect documents and templates</a:t>
            </a:r>
            <a:endParaRPr/>
          </a:p>
          <a:p>
            <a:pPr indent="-228600" lvl="0" marL="228600" rtl="0" algn="l">
              <a:lnSpc>
                <a:spcPct val="90000"/>
              </a:lnSpc>
              <a:spcBef>
                <a:spcPts val="1000"/>
              </a:spcBef>
              <a:spcAft>
                <a:spcPts val="0"/>
              </a:spcAft>
              <a:buClr>
                <a:schemeClr val="dk1"/>
              </a:buClr>
              <a:buSzPts val="2800"/>
              <a:buChar char="•"/>
            </a:pPr>
            <a:r>
              <a:rPr lang="en-US"/>
              <a:t>Can not propagate without human intervention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Worms</a:t>
            </a:r>
            <a:endParaRPr/>
          </a:p>
        </p:txBody>
      </p:sp>
      <p:sp>
        <p:nvSpPr>
          <p:cNvPr id="249" name="Google Shape;24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Harmful programs </a:t>
            </a:r>
            <a:endParaRPr/>
          </a:p>
          <a:p>
            <a:pPr indent="-228600" lvl="1" marL="685800" rtl="0" algn="l">
              <a:lnSpc>
                <a:spcPct val="90000"/>
              </a:lnSpc>
              <a:spcBef>
                <a:spcPts val="500"/>
              </a:spcBef>
              <a:spcAft>
                <a:spcPts val="0"/>
              </a:spcAft>
              <a:buClr>
                <a:schemeClr val="dk1"/>
              </a:buClr>
              <a:buSzPts val="2400"/>
              <a:buChar char="•"/>
            </a:pPr>
            <a:r>
              <a:rPr lang="en-US"/>
              <a:t>Reside in active memory of a computer </a:t>
            </a:r>
            <a:endParaRPr/>
          </a:p>
          <a:p>
            <a:pPr indent="-228600" lvl="1" marL="685800" rtl="0" algn="l">
              <a:lnSpc>
                <a:spcPct val="90000"/>
              </a:lnSpc>
              <a:spcBef>
                <a:spcPts val="500"/>
              </a:spcBef>
              <a:spcAft>
                <a:spcPts val="0"/>
              </a:spcAft>
              <a:buClr>
                <a:schemeClr val="dk1"/>
              </a:buClr>
              <a:buSzPts val="2400"/>
              <a:buChar char="•"/>
            </a:pPr>
            <a:r>
              <a:rPr lang="en-US"/>
              <a:t>Duplicate themselves</a:t>
            </a:r>
            <a:endParaRPr/>
          </a:p>
          <a:p>
            <a:pPr indent="-228600" lvl="0" marL="228600" rtl="0" algn="l">
              <a:lnSpc>
                <a:spcPct val="90000"/>
              </a:lnSpc>
              <a:spcBef>
                <a:spcPts val="1000"/>
              </a:spcBef>
              <a:spcAft>
                <a:spcPts val="0"/>
              </a:spcAft>
              <a:buClr>
                <a:schemeClr val="dk1"/>
              </a:buClr>
              <a:buSzPts val="2800"/>
              <a:buChar char="•"/>
            </a:pPr>
            <a:r>
              <a:rPr lang="en-US"/>
              <a:t>Can propagate without human intervention</a:t>
            </a:r>
            <a:endParaRPr/>
          </a:p>
          <a:p>
            <a:pPr indent="-228600" lvl="0" marL="228600" rtl="0" algn="l">
              <a:lnSpc>
                <a:spcPct val="90000"/>
              </a:lnSpc>
              <a:spcBef>
                <a:spcPts val="1000"/>
              </a:spcBef>
              <a:spcAft>
                <a:spcPts val="0"/>
              </a:spcAft>
              <a:buClr>
                <a:schemeClr val="dk1"/>
              </a:buClr>
              <a:buSzPts val="2800"/>
              <a:buChar char="•"/>
            </a:pPr>
            <a:r>
              <a:rPr lang="en-US"/>
              <a:t>Negative impact of worm attack</a:t>
            </a:r>
            <a:endParaRPr/>
          </a:p>
          <a:p>
            <a:pPr indent="-228600" lvl="1" marL="685800" rtl="0" algn="l">
              <a:lnSpc>
                <a:spcPct val="90000"/>
              </a:lnSpc>
              <a:spcBef>
                <a:spcPts val="500"/>
              </a:spcBef>
              <a:spcAft>
                <a:spcPts val="0"/>
              </a:spcAft>
              <a:buClr>
                <a:schemeClr val="dk1"/>
              </a:buClr>
              <a:buSzPts val="2400"/>
              <a:buChar char="•"/>
            </a:pPr>
            <a:r>
              <a:rPr lang="en-US"/>
              <a:t>Lost data and programs</a:t>
            </a:r>
            <a:endParaRPr/>
          </a:p>
          <a:p>
            <a:pPr indent="-228600" lvl="1" marL="685800" rtl="0" algn="l">
              <a:lnSpc>
                <a:spcPct val="90000"/>
              </a:lnSpc>
              <a:spcBef>
                <a:spcPts val="500"/>
              </a:spcBef>
              <a:spcAft>
                <a:spcPts val="0"/>
              </a:spcAft>
              <a:buClr>
                <a:schemeClr val="dk1"/>
              </a:buClr>
              <a:buSzPts val="2400"/>
              <a:buChar char="•"/>
            </a:pPr>
            <a:r>
              <a:rPr lang="en-US"/>
              <a:t>Lost productivity</a:t>
            </a:r>
            <a:endParaRPr/>
          </a:p>
          <a:p>
            <a:pPr indent="-228600" lvl="1" marL="685800" rtl="0" algn="l">
              <a:lnSpc>
                <a:spcPct val="90000"/>
              </a:lnSpc>
              <a:spcBef>
                <a:spcPts val="500"/>
              </a:spcBef>
              <a:spcAft>
                <a:spcPts val="0"/>
              </a:spcAft>
              <a:buClr>
                <a:schemeClr val="dk1"/>
              </a:buClr>
              <a:buSzPts val="2400"/>
              <a:buChar char="•"/>
            </a:pPr>
            <a:r>
              <a:rPr lang="en-US"/>
              <a:t>Additional effort for IT workers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Worms</a:t>
            </a:r>
            <a:endParaRPr/>
          </a:p>
        </p:txBody>
      </p:sp>
      <p:pic>
        <p:nvPicPr>
          <p:cNvPr id="255" name="Google Shape;255;p28"/>
          <p:cNvPicPr preferRelativeResize="0"/>
          <p:nvPr>
            <p:ph idx="1" type="body"/>
          </p:nvPr>
        </p:nvPicPr>
        <p:blipFill rotWithShape="1">
          <a:blip r:embed="rId3">
            <a:alphaModFix/>
          </a:blip>
          <a:srcRect b="0" l="0" r="0" t="0"/>
          <a:stretch/>
        </p:blipFill>
        <p:spPr>
          <a:xfrm>
            <a:off x="1256077" y="1690688"/>
            <a:ext cx="9303045" cy="37631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Trojan Horses</a:t>
            </a:r>
            <a:endParaRPr/>
          </a:p>
        </p:txBody>
      </p:sp>
      <p:sp>
        <p:nvSpPr>
          <p:cNvPr id="261" name="Google Shape;26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Malicious code hidden inside seemingly harmless programs</a:t>
            </a:r>
            <a:endParaRPr/>
          </a:p>
          <a:p>
            <a:pPr indent="-228600" lvl="0" marL="228600" rtl="0" algn="l">
              <a:lnSpc>
                <a:spcPct val="70000"/>
              </a:lnSpc>
              <a:spcBef>
                <a:spcPts val="1000"/>
              </a:spcBef>
              <a:spcAft>
                <a:spcPts val="0"/>
              </a:spcAft>
              <a:buClr>
                <a:schemeClr val="dk1"/>
              </a:buClr>
              <a:buSzPts val="2590"/>
              <a:buChar char="•"/>
            </a:pPr>
            <a:r>
              <a:rPr lang="en-US" sz="2590"/>
              <a:t>Users are tricked into installing them</a:t>
            </a:r>
            <a:endParaRPr/>
          </a:p>
          <a:p>
            <a:pPr indent="-228600" lvl="0" marL="228600" rtl="0" algn="l">
              <a:lnSpc>
                <a:spcPct val="70000"/>
              </a:lnSpc>
              <a:spcBef>
                <a:spcPts val="1000"/>
              </a:spcBef>
              <a:spcAft>
                <a:spcPts val="0"/>
              </a:spcAft>
              <a:buClr>
                <a:schemeClr val="dk1"/>
              </a:buClr>
              <a:buSzPts val="2590"/>
              <a:buChar char="•"/>
            </a:pPr>
            <a:r>
              <a:rPr lang="en-US" sz="2590"/>
              <a:t>Negative impact of Trojan attack:</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destroy hard drives</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 corrupt files</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control the computer remotely</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launch attacks against other computers</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Steal passwords or Social Security numbers</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spy on users by recording keystrokes </a:t>
            </a:r>
            <a:endParaRPr/>
          </a:p>
          <a:p>
            <a:pPr indent="-228600" lvl="0" marL="687388" rtl="0" algn="l">
              <a:lnSpc>
                <a:spcPct val="70000"/>
              </a:lnSpc>
              <a:spcBef>
                <a:spcPts val="1000"/>
              </a:spcBef>
              <a:spcAft>
                <a:spcPts val="0"/>
              </a:spcAft>
              <a:buClr>
                <a:schemeClr val="dk1"/>
              </a:buClr>
              <a:buSzPts val="2590"/>
              <a:buFont typeface="Noto Sans Symbols"/>
              <a:buChar char="⮚"/>
            </a:pPr>
            <a:r>
              <a:rPr lang="en-US" sz="2590"/>
              <a:t>Transmitting them to a server operated by a third party</a:t>
            </a:r>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1991139" y="881960"/>
            <a:ext cx="752392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Topics Covered in this Lecture</a:t>
            </a:r>
            <a:endParaRPr/>
          </a:p>
        </p:txBody>
      </p:sp>
      <p:sp>
        <p:nvSpPr>
          <p:cNvPr id="99" name="Google Shape;99;p3"/>
          <p:cNvSpPr txBox="1"/>
          <p:nvPr>
            <p:ph idx="1" type="body"/>
          </p:nvPr>
        </p:nvSpPr>
        <p:spPr>
          <a:xfrm>
            <a:off x="2786270" y="2793034"/>
            <a:ext cx="6927574" cy="2057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Understanding Professional Code of Ethics </a:t>
            </a:r>
            <a:endParaRPr/>
          </a:p>
          <a:p>
            <a:pPr indent="-228600" lvl="0" marL="228600" rtl="0" algn="l">
              <a:lnSpc>
                <a:spcPct val="90000"/>
              </a:lnSpc>
              <a:spcBef>
                <a:spcPts val="1000"/>
              </a:spcBef>
              <a:spcAft>
                <a:spcPts val="0"/>
              </a:spcAft>
              <a:buClr>
                <a:schemeClr val="dk1"/>
              </a:buClr>
              <a:buSzPts val="2400"/>
              <a:buChar char="•"/>
            </a:pPr>
            <a:r>
              <a:rPr lang="en-US" sz="2400"/>
              <a:t>Professional Responsibilities of IT Persons</a:t>
            </a:r>
            <a:endParaRPr/>
          </a:p>
          <a:p>
            <a:pPr indent="-228600" lvl="0" marL="228600" rtl="0" algn="l">
              <a:lnSpc>
                <a:spcPct val="90000"/>
              </a:lnSpc>
              <a:spcBef>
                <a:spcPts val="1000"/>
              </a:spcBef>
              <a:spcAft>
                <a:spcPts val="0"/>
              </a:spcAft>
              <a:buClr>
                <a:schemeClr val="dk1"/>
              </a:buClr>
              <a:buSzPts val="2400"/>
              <a:buChar char="•"/>
            </a:pPr>
            <a:r>
              <a:rPr lang="en-US" sz="2400"/>
              <a:t>ACM code of Ethics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Trojan Horses</a:t>
            </a:r>
            <a:endParaRPr/>
          </a:p>
        </p:txBody>
      </p:sp>
      <p:sp>
        <p:nvSpPr>
          <p:cNvPr id="267" name="Google Shape;26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iWork</a:t>
            </a:r>
            <a:r>
              <a:rPr lang="en-US"/>
              <a:t> is the suite of applications created by Apple that includes word processing, desktop publishing, presentation preparation software, and a spreadsheet application.</a:t>
            </a:r>
            <a:endParaRPr/>
          </a:p>
          <a:p>
            <a:pPr indent="-228600" lvl="0" marL="228600" rtl="0" algn="l">
              <a:lnSpc>
                <a:spcPct val="90000"/>
              </a:lnSpc>
              <a:spcBef>
                <a:spcPts val="1000"/>
              </a:spcBef>
              <a:spcAft>
                <a:spcPts val="0"/>
              </a:spcAft>
              <a:buClr>
                <a:schemeClr val="dk1"/>
              </a:buClr>
              <a:buSzPts val="2800"/>
              <a:buChar char="•"/>
            </a:pPr>
            <a:r>
              <a:rPr lang="en-US"/>
              <a:t> Some pirated copies of this software contain a Trojan horse, </a:t>
            </a:r>
            <a:r>
              <a:rPr b="1" lang="en-US"/>
              <a:t>iServices.a</a:t>
            </a:r>
            <a:r>
              <a:rPr lang="en-US"/>
              <a:t>, which launches when the user begins installation of the pirated software. </a:t>
            </a:r>
            <a:endParaRPr/>
          </a:p>
          <a:p>
            <a:pPr indent="-228600" lvl="0" marL="228600" rtl="0" algn="l">
              <a:lnSpc>
                <a:spcPct val="90000"/>
              </a:lnSpc>
              <a:spcBef>
                <a:spcPts val="1000"/>
              </a:spcBef>
              <a:spcAft>
                <a:spcPts val="0"/>
              </a:spcAft>
              <a:buClr>
                <a:schemeClr val="dk1"/>
              </a:buClr>
              <a:buSzPts val="2800"/>
              <a:buChar char="•"/>
            </a:pPr>
            <a:r>
              <a:rPr lang="en-US"/>
              <a:t>When installed, the Trojan horse “phones home” to the hacker’s server to confirm the Mac is infected and awaits further instructions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Botnets</a:t>
            </a:r>
            <a:endParaRPr/>
          </a:p>
        </p:txBody>
      </p:sp>
      <p:sp>
        <p:nvSpPr>
          <p:cNvPr id="273" name="Google Shape;27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large group of computers controlled from one or more remote locations by hackers, without the knowledge or consent of their owners</a:t>
            </a:r>
            <a:endParaRPr/>
          </a:p>
          <a:p>
            <a:pPr indent="-228600" lvl="0" marL="228600" rtl="0" algn="just">
              <a:lnSpc>
                <a:spcPct val="90000"/>
              </a:lnSpc>
              <a:spcBef>
                <a:spcPts val="1000"/>
              </a:spcBef>
              <a:spcAft>
                <a:spcPts val="0"/>
              </a:spcAft>
              <a:buClr>
                <a:schemeClr val="dk1"/>
              </a:buClr>
              <a:buSzPts val="2800"/>
              <a:buChar char="•"/>
            </a:pPr>
            <a:r>
              <a:rPr lang="en-US"/>
              <a:t>used to distribute spam and malicious code</a:t>
            </a:r>
            <a:endParaRPr/>
          </a:p>
          <a:p>
            <a:pPr indent="-228600" lvl="0" marL="228600" rtl="0" algn="just">
              <a:lnSpc>
                <a:spcPct val="90000"/>
              </a:lnSpc>
              <a:spcBef>
                <a:spcPts val="1000"/>
              </a:spcBef>
              <a:spcAft>
                <a:spcPts val="0"/>
              </a:spcAft>
              <a:buClr>
                <a:schemeClr val="dk1"/>
              </a:buClr>
              <a:buSzPts val="2800"/>
              <a:buChar char="•"/>
            </a:pPr>
            <a:r>
              <a:rPr lang="en-US"/>
              <a:t>Cutwail (a large botnet):  controlled approximately one million active bots at one time</a:t>
            </a:r>
            <a:endParaRPr/>
          </a:p>
          <a:p>
            <a:pPr indent="-228600" lvl="0" marL="228600" rtl="0" algn="just">
              <a:lnSpc>
                <a:spcPct val="90000"/>
              </a:lnSpc>
              <a:spcBef>
                <a:spcPts val="1000"/>
              </a:spcBef>
              <a:spcAft>
                <a:spcPts val="0"/>
              </a:spcAft>
              <a:buClr>
                <a:schemeClr val="dk1"/>
              </a:buClr>
              <a:buSzPts val="2800"/>
              <a:buChar char="•"/>
            </a:pPr>
            <a:r>
              <a:rPr lang="en-US"/>
              <a:t>Dealing with “bot” computers within an organization’s network can be quite expensive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Botnets</a:t>
            </a:r>
            <a:endParaRPr/>
          </a:p>
        </p:txBody>
      </p:sp>
      <p:sp>
        <p:nvSpPr>
          <p:cNvPr id="279" name="Google Shape;27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0" i="0" lang="en-US">
                <a:solidFill>
                  <a:srgbClr val="222222"/>
                </a:solidFill>
                <a:latin typeface="arial"/>
                <a:ea typeface="arial"/>
                <a:cs typeface="arial"/>
                <a:sym typeface="arial"/>
              </a:rPr>
              <a:t>Zeus </a:t>
            </a:r>
            <a:r>
              <a:rPr b="1" i="0" lang="en-US">
                <a:solidFill>
                  <a:srgbClr val="222222"/>
                </a:solidFill>
                <a:latin typeface="arial"/>
                <a:ea typeface="arial"/>
                <a:cs typeface="arial"/>
                <a:sym typeface="arial"/>
              </a:rPr>
              <a:t>botnets</a:t>
            </a:r>
            <a:r>
              <a:rPr b="0" i="0" lang="en-US">
                <a:solidFill>
                  <a:srgbClr val="222222"/>
                </a:solidFill>
                <a:latin typeface="arial"/>
                <a:ea typeface="arial"/>
                <a:cs typeface="arial"/>
                <a:sym typeface="arial"/>
              </a:rPr>
              <a:t> used millions of zombie computers to execute keystroke logging and form grabbing attacks that targeted bank data, account logins, and private user data. The information gathered by Zeus </a:t>
            </a:r>
            <a:r>
              <a:rPr b="1" i="0" lang="en-US">
                <a:solidFill>
                  <a:srgbClr val="222222"/>
                </a:solidFill>
                <a:latin typeface="arial"/>
                <a:ea typeface="arial"/>
                <a:cs typeface="arial"/>
                <a:sym typeface="arial"/>
              </a:rPr>
              <a:t>botnets</a:t>
            </a:r>
            <a:r>
              <a:rPr b="0" i="0" lang="en-US">
                <a:solidFill>
                  <a:srgbClr val="222222"/>
                </a:solidFill>
                <a:latin typeface="arial"/>
                <a:ea typeface="arial"/>
                <a:cs typeface="arial"/>
                <a:sym typeface="arial"/>
              </a:rPr>
              <a:t> has been used in thousands of cases of online identity theft, credit card theft, and more.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838200" y="25654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End of Lecture 2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1281112" y="579437"/>
            <a:ext cx="980598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 of this Lecture</a:t>
            </a:r>
            <a:endParaRPr/>
          </a:p>
        </p:txBody>
      </p:sp>
      <p:sp>
        <p:nvSpPr>
          <p:cNvPr id="105" name="Google Shape;105;p4"/>
          <p:cNvSpPr txBox="1"/>
          <p:nvPr>
            <p:ph idx="1" type="body"/>
          </p:nvPr>
        </p:nvSpPr>
        <p:spPr>
          <a:xfrm>
            <a:off x="838200" y="2439987"/>
            <a:ext cx="10515600" cy="28463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understand the Professional Ethical Responsibilities </a:t>
            </a:r>
            <a:endParaRPr/>
          </a:p>
          <a:p>
            <a:pPr indent="-228600" lvl="0" marL="228600" rtl="0" algn="l">
              <a:lnSpc>
                <a:spcPct val="90000"/>
              </a:lnSpc>
              <a:spcBef>
                <a:spcPts val="1000"/>
              </a:spcBef>
              <a:spcAft>
                <a:spcPts val="0"/>
              </a:spcAft>
              <a:buClr>
                <a:schemeClr val="dk1"/>
              </a:buClr>
              <a:buSzPts val="2800"/>
              <a:buChar char="•"/>
            </a:pPr>
            <a:r>
              <a:rPr lang="en-US"/>
              <a:t>Learning ACM Code of Ethics. </a:t>
            </a:r>
            <a:endParaRPr/>
          </a:p>
          <a:p>
            <a:pPr indent="-228600" lvl="0" marL="228600" rtl="0" algn="l">
              <a:lnSpc>
                <a:spcPct val="90000"/>
              </a:lnSpc>
              <a:spcBef>
                <a:spcPts val="1000"/>
              </a:spcBef>
              <a:spcAft>
                <a:spcPts val="0"/>
              </a:spcAft>
              <a:buClr>
                <a:schemeClr val="dk1"/>
              </a:buClr>
              <a:buSzPts val="2800"/>
              <a:buChar char="•"/>
            </a:pPr>
            <a:r>
              <a:rPr lang="en-US"/>
              <a:t>To know different types of Ethical challenges in new era.</a:t>
            </a:r>
            <a:endParaRPr/>
          </a:p>
          <a:p>
            <a:pPr indent="-228600" lvl="0" marL="228600" rtl="0" algn="l">
              <a:lnSpc>
                <a:spcPct val="90000"/>
              </a:lnSpc>
              <a:spcBef>
                <a:spcPts val="1000"/>
              </a:spcBef>
              <a:spcAft>
                <a:spcPts val="0"/>
              </a:spcAft>
              <a:buClr>
                <a:schemeClr val="dk1"/>
              </a:buClr>
              <a:buSzPts val="2800"/>
              <a:buChar char="•"/>
            </a:pPr>
            <a:r>
              <a:rPr lang="en-US"/>
              <a:t>How to manage personal Ethics in IT Profession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IT security incidents : A M A J O R</a:t>
            </a:r>
            <a:br>
              <a:rPr lang="en-US"/>
            </a:br>
            <a:r>
              <a:rPr lang="en-US"/>
              <a:t>Concern</a:t>
            </a:r>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Business managers, IT professionals, and IT users all face a number of ethical decisions regarding IT security:</a:t>
            </a:r>
            <a:endParaRPr/>
          </a:p>
          <a:p>
            <a:pPr indent="-228600" lvl="0" marL="576263" rtl="0" algn="l">
              <a:lnSpc>
                <a:spcPct val="70000"/>
              </a:lnSpc>
              <a:spcBef>
                <a:spcPts val="1000"/>
              </a:spcBef>
              <a:spcAft>
                <a:spcPts val="0"/>
              </a:spcAft>
              <a:buClr>
                <a:schemeClr val="dk1"/>
              </a:buClr>
              <a:buSzPts val="2590"/>
              <a:buChar char="•"/>
            </a:pPr>
            <a:r>
              <a:rPr lang="en-US" sz="2590"/>
              <a:t>If their firm is a victim of a computer crime, should they pursue prosecution of the criminals at all costs, maintain a low profile to avoid the negative publicity, inform their affected customers, or take some other action?</a:t>
            </a:r>
            <a:endParaRPr/>
          </a:p>
          <a:p>
            <a:pPr indent="-228600" lvl="0" marL="576263" rtl="0" algn="l">
              <a:lnSpc>
                <a:spcPct val="70000"/>
              </a:lnSpc>
              <a:spcBef>
                <a:spcPts val="1000"/>
              </a:spcBef>
              <a:spcAft>
                <a:spcPts val="0"/>
              </a:spcAft>
              <a:buClr>
                <a:schemeClr val="dk1"/>
              </a:buClr>
              <a:buSzPts val="2590"/>
              <a:buChar char="•"/>
            </a:pPr>
            <a:r>
              <a:rPr lang="en-US" sz="2590"/>
              <a:t>How much effort and money should be spent to safeguard against computer crime? (In other words, how safe is safe enough?)</a:t>
            </a:r>
            <a:endParaRPr/>
          </a:p>
          <a:p>
            <a:pPr indent="-228600" lvl="0" marL="576263" rtl="0" algn="l">
              <a:lnSpc>
                <a:spcPct val="70000"/>
              </a:lnSpc>
              <a:spcBef>
                <a:spcPts val="1000"/>
              </a:spcBef>
              <a:spcAft>
                <a:spcPts val="0"/>
              </a:spcAft>
              <a:buClr>
                <a:schemeClr val="dk1"/>
              </a:buClr>
              <a:buSzPts val="2590"/>
              <a:buChar char="•"/>
            </a:pPr>
            <a:r>
              <a:rPr lang="en-US" sz="2590"/>
              <a:t>If their firm produces software with defects that allow hackers to attack customer data and computers, what actions should they take?</a:t>
            </a:r>
            <a:endParaRPr/>
          </a:p>
          <a:p>
            <a:pPr indent="-228600" lvl="0" marL="576263" rtl="0" algn="l">
              <a:lnSpc>
                <a:spcPct val="70000"/>
              </a:lnSpc>
              <a:spcBef>
                <a:spcPts val="1000"/>
              </a:spcBef>
              <a:spcAft>
                <a:spcPts val="0"/>
              </a:spcAft>
              <a:buClr>
                <a:schemeClr val="dk1"/>
              </a:buClr>
              <a:buSzPts val="2590"/>
              <a:buChar char="•"/>
            </a:pPr>
            <a:r>
              <a:rPr lang="en-US" sz="2590"/>
              <a:t>What should be done if recommended computer security safeguards make life more difficult for customers and employees, resulting in lost sales and increased costs?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Why Computer Incidents Are So Prevalent?</a:t>
            </a:r>
            <a:endParaRPr b="1"/>
          </a:p>
        </p:txBody>
      </p:sp>
      <p:sp>
        <p:nvSpPr>
          <p:cNvPr id="117" name="Google Shape;11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Increasing complexity increases vulnerability</a:t>
            </a:r>
            <a:endParaRPr/>
          </a:p>
          <a:p>
            <a:pPr indent="-228600" lvl="0" marL="228600" rtl="0" algn="just">
              <a:lnSpc>
                <a:spcPct val="90000"/>
              </a:lnSpc>
              <a:spcBef>
                <a:spcPts val="1000"/>
              </a:spcBef>
              <a:spcAft>
                <a:spcPts val="0"/>
              </a:spcAft>
              <a:buClr>
                <a:schemeClr val="dk1"/>
              </a:buClr>
              <a:buSzPts val="2800"/>
              <a:buChar char="•"/>
            </a:pPr>
            <a:r>
              <a:rPr lang="en-US"/>
              <a:t>Higher computer user expectations</a:t>
            </a:r>
            <a:endParaRPr/>
          </a:p>
          <a:p>
            <a:pPr indent="-228600" lvl="0" marL="228600" rtl="0" algn="just">
              <a:lnSpc>
                <a:spcPct val="90000"/>
              </a:lnSpc>
              <a:spcBef>
                <a:spcPts val="1000"/>
              </a:spcBef>
              <a:spcAft>
                <a:spcPts val="0"/>
              </a:spcAft>
              <a:buClr>
                <a:schemeClr val="dk1"/>
              </a:buClr>
              <a:buSzPts val="2800"/>
              <a:buChar char="•"/>
            </a:pPr>
            <a:r>
              <a:rPr lang="en-US"/>
              <a:t>Computer users share login IDs and passwords</a:t>
            </a:r>
            <a:endParaRPr/>
          </a:p>
          <a:p>
            <a:pPr indent="-228600" lvl="0" marL="228600" rtl="0" algn="just">
              <a:lnSpc>
                <a:spcPct val="90000"/>
              </a:lnSpc>
              <a:spcBef>
                <a:spcPts val="1000"/>
              </a:spcBef>
              <a:spcAft>
                <a:spcPts val="0"/>
              </a:spcAft>
              <a:buClr>
                <a:schemeClr val="dk1"/>
              </a:buClr>
              <a:buSzPts val="2800"/>
              <a:buChar char="•"/>
            </a:pPr>
            <a:r>
              <a:rPr lang="en-US"/>
              <a:t>Expanding/changing systems equal new risks</a:t>
            </a:r>
            <a:endParaRPr/>
          </a:p>
          <a:p>
            <a:pPr indent="-228600" lvl="0" marL="228600" rtl="0" algn="just">
              <a:lnSpc>
                <a:spcPct val="90000"/>
              </a:lnSpc>
              <a:spcBef>
                <a:spcPts val="1000"/>
              </a:spcBef>
              <a:spcAft>
                <a:spcPts val="0"/>
              </a:spcAft>
              <a:buClr>
                <a:schemeClr val="dk1"/>
              </a:buClr>
              <a:buSzPts val="2800"/>
              <a:buChar char="•"/>
            </a:pPr>
            <a:r>
              <a:rPr lang="en-US"/>
              <a:t>Increased reliance on commercial software with known vulnerabilities</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Connected World</a:t>
            </a:r>
            <a:endParaRPr/>
          </a:p>
        </p:txBody>
      </p:sp>
      <p:pic>
        <p:nvPicPr>
          <p:cNvPr id="123" name="Google Shape;123;p7"/>
          <p:cNvPicPr preferRelativeResize="0"/>
          <p:nvPr>
            <p:ph idx="1" type="body"/>
          </p:nvPr>
        </p:nvPicPr>
        <p:blipFill rotWithShape="1">
          <a:blip r:embed="rId3">
            <a:alphaModFix/>
          </a:blip>
          <a:srcRect b="0" l="0" r="0" t="0"/>
          <a:stretch/>
        </p:blipFill>
        <p:spPr>
          <a:xfrm>
            <a:off x="1378634" y="1825625"/>
            <a:ext cx="8932983" cy="466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8"/>
          <p:cNvPicPr preferRelativeResize="0"/>
          <p:nvPr>
            <p:ph idx="1" type="body"/>
          </p:nvPr>
        </p:nvPicPr>
        <p:blipFill rotWithShape="1">
          <a:blip r:embed="rId3">
            <a:alphaModFix/>
          </a:blip>
          <a:srcRect b="0" l="0" r="0" t="0"/>
          <a:stretch/>
        </p:blipFill>
        <p:spPr>
          <a:xfrm>
            <a:off x="644200" y="1026942"/>
            <a:ext cx="10517815" cy="5065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https://www.isaca.org/Journal/Blog/Lists/Photos/post-112315.jpg" id="134" name="Google Shape;134;p9"/>
          <p:cNvPicPr preferRelativeResize="0"/>
          <p:nvPr/>
        </p:nvPicPr>
        <p:blipFill rotWithShape="1">
          <a:blip r:embed="rId3">
            <a:alphaModFix/>
          </a:blip>
          <a:srcRect b="0" l="0" r="0" t="0"/>
          <a:stretch/>
        </p:blipFill>
        <p:spPr>
          <a:xfrm>
            <a:off x="1397000" y="0"/>
            <a:ext cx="9271000" cy="64183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2020-09-09T17:19:41Z</dcterms:created>
  <dc:creator>Dr. Tariq Umer</dc:creator>
</cp:coreProperties>
</file>