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vyF/ShM7TZRkSDw8okX9q7etT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class doesn't mention it, make sure to mention that online opt-in choices may be pre-checked and require you un-checking the box to avoid opting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 sure to mention the "subject to change without notice" clause found in most privacy policies.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A9D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535194" y="1736726"/>
            <a:ext cx="111216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 110 - Professional Practices in IT</a:t>
            </a:r>
            <a:br>
              <a:rPr lang="en-US"/>
            </a:br>
            <a:br>
              <a:rPr lang="en-US"/>
            </a:br>
            <a:r>
              <a:rPr lang="en-US" sz="2400"/>
              <a:t>Instructor Name :  Dr Tariq Umer</a:t>
            </a:r>
            <a:br>
              <a:rPr lang="en-US" sz="2400"/>
            </a:br>
            <a:r>
              <a:rPr lang="en-US" sz="2400"/>
              <a:t>Email : tariqumer@cuilahore.edu.pk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text on a white background&#10;&#10;Description automatically generated" id="144" name="Google Shape;14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818" y="457252"/>
            <a:ext cx="8328364" cy="62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533" y="223784"/>
            <a:ext cx="8538318" cy="641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914400" y="762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Privacy Threats Categories</a:t>
            </a:r>
            <a:endParaRPr/>
          </a:p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728039" y="1828801"/>
            <a:ext cx="10752763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Threats come in several categories: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Intentional/institutional uses of personal information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(Primarily for law enforcement and tax collection in the government sector and for marketing and decision making in the private sector by both government and organizations).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Unauthorized use of release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“insiders”, the people who maintain the information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Theft of information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Inadvertent / Unintentional leakage of information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negligence or carelessness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own actions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(sometimes intentional trade-offs and sometimes when we are unaware of risks)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914400" y="762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New Technology, New Risks</a:t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914400" y="1828800"/>
            <a:ext cx="1076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Government and private databases </a:t>
            </a:r>
            <a:r>
              <a:rPr lang="en-US" sz="2400"/>
              <a:t>(searching data re-identification is easy)</a:t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Sophisticated tools for surveillance and data analysis </a:t>
            </a:r>
            <a:r>
              <a:rPr lang="en-US" sz="2800"/>
              <a:t>(smart phones send location)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Location data should be Anonymous but it stores phone ID, age and gender info and sent to 3</a:t>
            </a:r>
            <a:r>
              <a:rPr baseline="30000" lang="en-US"/>
              <a:t>rd</a:t>
            </a:r>
            <a:r>
              <a:rPr lang="en-US"/>
              <a:t> parties.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Hidden data in mobile phones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Vulnerability </a:t>
            </a:r>
            <a:r>
              <a:rPr lang="en-US" sz="2800"/>
              <a:t>(Susceptible to attack) of data to loss, hacking, and misuse:</a:t>
            </a:r>
            <a:endParaRPr/>
          </a:p>
        </p:txBody>
      </p:sp>
      <p:sp>
        <p:nvSpPr>
          <p:cNvPr id="164" name="Google Shape;16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risks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838200" y="1428749"/>
            <a:ext cx="10620375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Anything we do in cyberspace is recorded, at least briefly, and linked to our computer or phone, and possibly our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the huge amount of storage space available, companies, organizations, and governments save huge amounts of data that no one would have imagined saving in the recent past.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People often are not aware of the collection of information about them and their activities.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is extremely complex. Sometimes businesses, organizations, and website managers do not even know what the software they use collects and stores.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Leaks happen. The existence of the data presents a risk.</a:t>
            </a:r>
            <a:endParaRPr/>
          </a:p>
        </p:txBody>
      </p:sp>
      <p:sp>
        <p:nvSpPr>
          <p:cNvPr id="172" name="Google Shape;17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risks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596900" y="1428750"/>
            <a:ext cx="10998200" cy="4641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A collection of many small items of information can give a fairly detailed picture of a person’s life.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Direct association with a person’s name is not essential for compromising privacy. Re-identification has become much easier due to the quantity of personal information stored and the power of data search and analysis tools.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If information is on a public website, people other than those for whom it was intended will find it. It is available to everyone. Once information goes on the Internet or into a database, it seems to last forever. People (and automated software) quickly make and distribute copies. It is almost impossible to remove released information from circulation.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It is extremely likely that data collected for one purpose (such as making a phone call or responding to a search query) will find other uses (such as business planning, tracking, marketing, or criminal investigations).</a:t>
            </a:r>
            <a:endParaRPr/>
          </a:p>
          <a:p>
            <a:pPr indent="-64135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t/>
            </a:r>
            <a:endParaRPr sz="2590"/>
          </a:p>
        </p:txBody>
      </p:sp>
      <p:sp>
        <p:nvSpPr>
          <p:cNvPr id="180" name="Google Shape;18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11200" y="6858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Terminology and principle for managing personal Information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914399" y="1828800"/>
            <a:ext cx="10520516" cy="436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</a:t>
            </a:r>
            <a:r>
              <a:rPr b="1" lang="en-US" sz="2400"/>
              <a:t>1.Informed consent and Invisible information gathering </a:t>
            </a:r>
            <a:r>
              <a:rPr b="1" lang="en-US" sz="2800"/>
              <a:t>– </a:t>
            </a:r>
            <a:r>
              <a:rPr lang="en-US" sz="2400"/>
              <a:t>collection of personal information about someone without the person’s knowledge (spyware, event data recorders in cars, customer ID number in software of cursor, finger printing)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Example: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company offered a free program that changed a Web browser’s cursor into a cartoon character. Millions of people installed the program but then later discovered that the program sent to the company a report of the websites its users visited, along with a customer identification number in the software</a:t>
            </a:r>
            <a:endParaRPr/>
          </a:p>
        </p:txBody>
      </p:sp>
      <p:sp>
        <p:nvSpPr>
          <p:cNvPr id="188" name="Google Shape;18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914400" y="1981200"/>
            <a:ext cx="10566400" cy="4489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2. Secondary use –</a:t>
            </a:r>
            <a:r>
              <a:rPr lang="en-US" sz="2800"/>
              <a:t> </a:t>
            </a:r>
            <a:r>
              <a:rPr lang="en-US" sz="2400"/>
              <a:t>use of personal information for a purpose other than the one it was provided for.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Data mining </a:t>
            </a:r>
            <a:r>
              <a:rPr lang="en-US" sz="2400"/>
              <a:t>- searching and analyzing masses of data to find patterns and develop new information or knowledge</a:t>
            </a:r>
            <a:endParaRPr sz="1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Computer matching </a:t>
            </a:r>
            <a:r>
              <a:rPr lang="en-US" sz="2400"/>
              <a:t>- combining and comparing information from different databases (using social security number, for example, to match records)</a:t>
            </a:r>
            <a:endParaRPr sz="1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Computer profiling </a:t>
            </a:r>
            <a:r>
              <a:rPr lang="en-US" sz="2400"/>
              <a:t>- analyzing data in computer files to determine characteristics of people most likely to engage in certain behavior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5" name="Google Shape;19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711200" y="6858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Terminology and principle for managing personal Information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914400" y="762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Control of Secondary use of personal information (SUPI)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711200" y="1905000"/>
            <a:ext cx="11099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/>
              <a:t>The degree of control one should have over its SUPI</a:t>
            </a:r>
            <a:r>
              <a:rPr lang="en-US" sz="2800"/>
              <a:t>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After informing people what info is collected and what it does with it.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Then give control over SUPI through Informed consent (IS)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/>
              <a:t>Two forms of IS are Opt-in &amp; Opt-out policies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/>
              <a:t>Opt-out</a:t>
            </a:r>
            <a:r>
              <a:rPr lang="en-US" sz="2400"/>
              <a:t> by default information will be used</a:t>
            </a:r>
            <a:r>
              <a:rPr lang="en-US" sz="2400">
                <a:solidFill>
                  <a:srgbClr val="FF0000"/>
                </a:solidFill>
              </a:rPr>
              <a:t>.(opt for not use)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/>
              <a:t>Opt-in </a:t>
            </a:r>
            <a:r>
              <a:rPr lang="en-US" sz="2400"/>
              <a:t>by default info will not be used</a:t>
            </a:r>
            <a:r>
              <a:rPr lang="en-US" sz="2400">
                <a:solidFill>
                  <a:srgbClr val="FF0000"/>
                </a:solidFill>
              </a:rPr>
              <a:t>.(opt for use)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/>
              <a:t>Data retention </a:t>
            </a:r>
            <a:r>
              <a:rPr lang="en-US" sz="2800"/>
              <a:t>(Allow to remain in a place or position or maintain a property or features)</a:t>
            </a:r>
            <a:endParaRPr/>
          </a:p>
        </p:txBody>
      </p:sp>
      <p:sp>
        <p:nvSpPr>
          <p:cNvPr id="204" name="Google Shape;20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838200" y="700698"/>
            <a:ext cx="10972800" cy="80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Fair Information Principles or practices for managing personal data</a:t>
            </a:r>
            <a:endParaRPr/>
          </a:p>
        </p:txBody>
      </p:sp>
      <p:sp>
        <p:nvSpPr>
          <p:cNvPr id="211" name="Google Shape;21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645215" y="1842053"/>
            <a:ext cx="11165785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Inform people when you collect information about them, what you collect, and how you use it.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Collect only the data needed.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Offer a way for people to opt out from mailing lists, advertising, and other secondary uses. Offer a way for people to opt out from features and services that expose personal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Keep data only as long as needed.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676400" y="1838325"/>
            <a:ext cx="9677400" cy="2786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/>
            </a:br>
            <a:r>
              <a:rPr lang="en-US" sz="5400"/>
              <a:t> Week 7 </a:t>
            </a:r>
            <a:br>
              <a:rPr lang="en-US" sz="5400"/>
            </a:br>
            <a:br>
              <a:rPr lang="en-US" sz="5400"/>
            </a:br>
            <a:br>
              <a:rPr lang="en-US" sz="5400"/>
            </a:br>
            <a:r>
              <a:rPr lang="en-US" sz="5400"/>
              <a:t>Privacy Risks  and Principles</a:t>
            </a:r>
            <a:endParaRPr/>
          </a:p>
        </p:txBody>
      </p:sp>
      <p:sp>
        <p:nvSpPr>
          <p:cNvPr id="94" name="Google Shape;9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5. Maintain accuracy of data. Where appropriate and reasonable, provide a way for people to access and correct data stored about them.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6. Protect security of data (from theft and from accidental leaks). Provide stronger protection for sensitive data.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7. Develop policies for responding to law enforcement requests for data.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19" name="Google Shape;219;p20"/>
          <p:cNvSpPr txBox="1"/>
          <p:nvPr>
            <p:ph type="title"/>
          </p:nvPr>
        </p:nvSpPr>
        <p:spPr>
          <a:xfrm>
            <a:off x="838200" y="700698"/>
            <a:ext cx="10972800" cy="80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Fair Information Principles or practices for managing personal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812800" y="2057400"/>
            <a:ext cx="1076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Laws in US, Canada,  and Europe using them as ethical practices in many situations but gives custody when court order comes.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There is a wide variation and in interpretation among business and privacy advocates (what info business need and for how long)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Difficult to determine the purpose of supplying info: the increase of cameras used by police or google street view, sent on tweets.</a:t>
            </a:r>
            <a:endParaRPr/>
          </a:p>
        </p:txBody>
      </p:sp>
      <p:sp>
        <p:nvSpPr>
          <p:cNvPr id="226" name="Google Shape;2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10/24/2020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Fair Information Principles or practices for managing personal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838200" y="25654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End of Lecture 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991139" y="881960"/>
            <a:ext cx="7523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 Covered in this Lecture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2786270" y="2793034"/>
            <a:ext cx="6927574" cy="20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is Privacy , Definition and concept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Privacy Threats Categories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New Technology, New Risks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281112" y="579437"/>
            <a:ext cx="98059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Learning outcomes of this Lecture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2439987"/>
            <a:ext cx="10515600" cy="284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understand the concept of Privacy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Learning Privacy Concept in Islam and daily life.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know different types of threats for Privacy under new era.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manage personal data management keeping Privacy.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ctrTitle"/>
          </p:nvPr>
        </p:nvSpPr>
        <p:spPr>
          <a:xfrm>
            <a:off x="2209800" y="3213101"/>
            <a:ext cx="77724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What does privacy mean to you?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1981200" y="304800"/>
            <a:ext cx="427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privacy?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9588500" y="5765800"/>
            <a:ext cx="22479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“Being alone.”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G_3935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11160" r="5520" t="10440"/>
          <a:stretch/>
        </p:blipFill>
        <p:spPr>
          <a:xfrm>
            <a:off x="9956800" y="3302000"/>
            <a:ext cx="1694207" cy="2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673100" y="1440596"/>
            <a:ext cx="8826500" cy="344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key aspects of privacy: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Freedom from intrusion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(Entry to another's property without right or permission)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of information about oneself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Freedom from surveillance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(being tracked, followed, watched, under observation, investigation)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Westin “Privacy and Freedom” 1967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“Privacy is the claim of individuals, groups or institutions to determine for themselves when, how, and to what extent information about them is communicated to others”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Privacy is not an absolute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Alan F. Westin, </a:t>
            </a:r>
            <a:r>
              <a:rPr i="1" lang="en-US"/>
              <a:t>Privacy And Freedom</a:t>
            </a:r>
            <a:r>
              <a:rPr lang="en-US"/>
              <a:t>, 25 Wash. &amp; Lee L. Rev. 166 (1968), https://scholarlycommons.law.wlu.edu/wlulr/vol25/iss1/20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561" y="647700"/>
            <a:ext cx="8174714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39" name="Google Shape;13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906" y="430297"/>
            <a:ext cx="7988194" cy="599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2019-10-06T18:58:03Z</dcterms:created>
  <dc:creator>Romana</dc:creator>
</cp:coreProperties>
</file>