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H6J7C+cyEIeyvqSVAb5rXe9v3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DA9DB"/>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535194" y="1736726"/>
            <a:ext cx="11121611"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CS 110 - Professional Practices in IT</a:t>
            </a:r>
            <a:br>
              <a:rPr lang="en-US" sz="5400"/>
            </a:br>
            <a:br>
              <a:rPr lang="en-US" sz="5400"/>
            </a:br>
            <a:br>
              <a:rPr lang="en-US" sz="5400"/>
            </a:br>
            <a:r>
              <a:rPr lang="en-US" sz="2160"/>
              <a:t>Instructor Name :  Dr Tariq Umer</a:t>
            </a:r>
            <a:br>
              <a:rPr lang="en-US" sz="2160"/>
            </a:br>
            <a:r>
              <a:rPr lang="en-US" sz="2160"/>
              <a:t>Email : tariqumer@cuilahore.edu.pk </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1981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1: Data Breech</a:t>
            </a:r>
            <a:endParaRPr/>
          </a:p>
        </p:txBody>
      </p:sp>
      <p:sp>
        <p:nvSpPr>
          <p:cNvPr id="145" name="Google Shape;145;p10"/>
          <p:cNvSpPr txBox="1"/>
          <p:nvPr>
            <p:ph idx="1" type="body"/>
          </p:nvPr>
        </p:nvSpPr>
        <p:spPr>
          <a:xfrm>
            <a:off x="1237129" y="1775012"/>
            <a:ext cx="8973671" cy="454958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An alarming number of identity theft incidents involve breaches of large databases to gain personal identity information. </a:t>
            </a:r>
            <a:endParaRPr/>
          </a:p>
          <a:p>
            <a:pPr indent="-228600" lvl="0" marL="228600" rtl="0" algn="just">
              <a:lnSpc>
                <a:spcPct val="90000"/>
              </a:lnSpc>
              <a:spcBef>
                <a:spcPts val="1000"/>
              </a:spcBef>
              <a:spcAft>
                <a:spcPts val="0"/>
              </a:spcAft>
              <a:buClr>
                <a:schemeClr val="dk1"/>
              </a:buClr>
              <a:buSzPts val="2800"/>
              <a:buChar char="•"/>
            </a:pPr>
            <a:r>
              <a:rPr lang="en-US"/>
              <a:t>The breach may be caused by hackers breaking into the database or, more often than one would suspect, by carelessness or failure to follow proper security procedures.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2: Purchase of Personal Data</a:t>
            </a:r>
            <a:br>
              <a:rPr lang="en-US"/>
            </a:br>
            <a:endParaRPr/>
          </a:p>
        </p:txBody>
      </p:sp>
      <p:sp>
        <p:nvSpPr>
          <p:cNvPr id="151" name="Google Shape;15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There is a black market in personal data. </a:t>
            </a:r>
            <a:endParaRPr/>
          </a:p>
          <a:p>
            <a:pPr indent="-228600" lvl="0" marL="228600" rtl="0" algn="just">
              <a:lnSpc>
                <a:spcPct val="90000"/>
              </a:lnSpc>
              <a:spcBef>
                <a:spcPts val="1000"/>
              </a:spcBef>
              <a:spcAft>
                <a:spcPts val="0"/>
              </a:spcAft>
              <a:buClr>
                <a:schemeClr val="dk1"/>
              </a:buClr>
              <a:buSzPts val="2800"/>
              <a:buChar char="•"/>
            </a:pPr>
            <a:r>
              <a:rPr lang="en-US"/>
              <a:t>Credit card numbers can be purchased in bulk quantity for as little as $.40 each, while the logon name and PIN necessary to access a bank account can be had for just $10.36 </a:t>
            </a:r>
            <a:endParaRPr/>
          </a:p>
          <a:p>
            <a:pPr indent="-228600" lvl="0" marL="228600" rtl="0" algn="just">
              <a:lnSpc>
                <a:spcPct val="90000"/>
              </a:lnSpc>
              <a:spcBef>
                <a:spcPts val="1000"/>
              </a:spcBef>
              <a:spcAft>
                <a:spcPts val="0"/>
              </a:spcAft>
              <a:buClr>
                <a:schemeClr val="dk1"/>
              </a:buClr>
              <a:buSzPts val="2800"/>
              <a:buChar char="•"/>
            </a:pPr>
            <a:r>
              <a:rPr lang="en-US"/>
              <a:t>A full set of identity information including:  date of birth, address, Social Security number, and telephone number—sells for between $1 and $15.37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1378634" y="172329"/>
            <a:ext cx="882396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3: Phishing</a:t>
            </a:r>
            <a:endParaRPr/>
          </a:p>
        </p:txBody>
      </p:sp>
      <p:sp>
        <p:nvSpPr>
          <p:cNvPr id="157" name="Google Shape;157;p12"/>
          <p:cNvSpPr txBox="1"/>
          <p:nvPr>
            <p:ph idx="1" type="body"/>
          </p:nvPr>
        </p:nvSpPr>
        <p:spPr>
          <a:xfrm>
            <a:off x="941294" y="1447800"/>
            <a:ext cx="9269506" cy="4876800"/>
          </a:xfrm>
          <a:prstGeom prst="rect">
            <a:avLst/>
          </a:prstGeom>
          <a:noFill/>
          <a:ln>
            <a:noFill/>
          </a:ln>
        </p:spPr>
        <p:txBody>
          <a:bodyPr anchorCtr="0" anchor="t" bIns="45700" lIns="91425" spcFirstLastPara="1" rIns="91425" wrap="square" tIns="45700">
            <a:normAutofit/>
          </a:bodyPr>
          <a:lstStyle/>
          <a:p>
            <a:pPr indent="-228600" lvl="1" marL="685800" rtl="0" algn="just">
              <a:lnSpc>
                <a:spcPct val="90000"/>
              </a:lnSpc>
              <a:spcBef>
                <a:spcPts val="0"/>
              </a:spcBef>
              <a:spcAft>
                <a:spcPts val="0"/>
              </a:spcAft>
              <a:buClr>
                <a:schemeClr val="dk1"/>
              </a:buClr>
              <a:buSzPts val="2400"/>
              <a:buChar char="•"/>
            </a:pPr>
            <a:r>
              <a:rPr lang="en-US"/>
              <a:t>Attempt to steal personal identity data </a:t>
            </a:r>
            <a:endParaRPr/>
          </a:p>
          <a:p>
            <a:pPr indent="-228600" lvl="1" marL="685800" rtl="0" algn="just">
              <a:lnSpc>
                <a:spcPct val="90000"/>
              </a:lnSpc>
              <a:spcBef>
                <a:spcPts val="500"/>
              </a:spcBef>
              <a:spcAft>
                <a:spcPts val="0"/>
              </a:spcAft>
              <a:buClr>
                <a:schemeClr val="dk1"/>
              </a:buClr>
              <a:buSzPts val="2400"/>
              <a:buChar char="•"/>
            </a:pPr>
            <a:r>
              <a:rPr lang="en-US"/>
              <a:t>By tricking users into entering information on a counterfeit Web site</a:t>
            </a:r>
            <a:endParaRPr/>
          </a:p>
          <a:p>
            <a:pPr indent="-228600" lvl="1" marL="685800" rtl="0" algn="just">
              <a:lnSpc>
                <a:spcPct val="90000"/>
              </a:lnSpc>
              <a:spcBef>
                <a:spcPts val="500"/>
              </a:spcBef>
              <a:spcAft>
                <a:spcPts val="0"/>
              </a:spcAft>
              <a:buClr>
                <a:schemeClr val="dk1"/>
              </a:buClr>
              <a:buSzPts val="2400"/>
              <a:buChar char="•"/>
            </a:pPr>
            <a:r>
              <a:rPr b="1" lang="en-US"/>
              <a:t>Spear-phishing</a:t>
            </a:r>
            <a:r>
              <a:rPr lang="en-US"/>
              <a:t> - a variation in which employees are sent e-mails that look like they came from high-level executives within their organization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1905000" y="3048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4: Spyware</a:t>
            </a:r>
            <a:endParaRPr/>
          </a:p>
        </p:txBody>
      </p:sp>
      <p:sp>
        <p:nvSpPr>
          <p:cNvPr id="164" name="Google Shape;164;p13"/>
          <p:cNvSpPr txBox="1"/>
          <p:nvPr>
            <p:ph idx="1" type="body"/>
          </p:nvPr>
        </p:nvSpPr>
        <p:spPr>
          <a:xfrm>
            <a:off x="524435" y="1447800"/>
            <a:ext cx="9686365"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1" lang="en-US" sz="2400"/>
              <a:t>Keystroke-logging software </a:t>
            </a:r>
            <a:r>
              <a:rPr lang="en-US" sz="2400"/>
              <a:t>downloaded to users’ computers without the knowledge or consent of the user</a:t>
            </a:r>
            <a:endParaRPr/>
          </a:p>
          <a:p>
            <a:pPr indent="-228600" lvl="1" marL="685800" rtl="0" algn="l">
              <a:lnSpc>
                <a:spcPct val="90000"/>
              </a:lnSpc>
              <a:spcBef>
                <a:spcPts val="500"/>
              </a:spcBef>
              <a:spcAft>
                <a:spcPts val="0"/>
              </a:spcAft>
              <a:buClr>
                <a:schemeClr val="dk1"/>
              </a:buClr>
              <a:buSzPts val="2400"/>
              <a:buChar char="•"/>
            </a:pPr>
            <a:r>
              <a:rPr lang="en-US"/>
              <a:t>Enables the capture of: </a:t>
            </a:r>
            <a:endParaRPr/>
          </a:p>
          <a:p>
            <a:pPr indent="-228600" lvl="2" marL="1143000" rtl="0" algn="l">
              <a:lnSpc>
                <a:spcPct val="90000"/>
              </a:lnSpc>
              <a:spcBef>
                <a:spcPts val="500"/>
              </a:spcBef>
              <a:spcAft>
                <a:spcPts val="0"/>
              </a:spcAft>
              <a:buClr>
                <a:schemeClr val="dk1"/>
              </a:buClr>
              <a:buSzPts val="2000"/>
              <a:buChar char="•"/>
            </a:pPr>
            <a:r>
              <a:rPr lang="en-US"/>
              <a:t>Account usernames</a:t>
            </a:r>
            <a:endParaRPr/>
          </a:p>
          <a:p>
            <a:pPr indent="-228600" lvl="2" marL="1143000" rtl="0" algn="l">
              <a:lnSpc>
                <a:spcPct val="90000"/>
              </a:lnSpc>
              <a:spcBef>
                <a:spcPts val="500"/>
              </a:spcBef>
              <a:spcAft>
                <a:spcPts val="0"/>
              </a:spcAft>
              <a:buClr>
                <a:schemeClr val="dk1"/>
              </a:buClr>
              <a:buSzPts val="2000"/>
              <a:buChar char="•"/>
            </a:pPr>
            <a:r>
              <a:rPr lang="en-US"/>
              <a:t>Passwords</a:t>
            </a:r>
            <a:endParaRPr/>
          </a:p>
          <a:p>
            <a:pPr indent="-228600" lvl="2" marL="1143000" rtl="0" algn="l">
              <a:lnSpc>
                <a:spcPct val="90000"/>
              </a:lnSpc>
              <a:spcBef>
                <a:spcPts val="500"/>
              </a:spcBef>
              <a:spcAft>
                <a:spcPts val="0"/>
              </a:spcAft>
              <a:buClr>
                <a:schemeClr val="dk1"/>
              </a:buClr>
              <a:buSzPts val="2000"/>
              <a:buChar char="•"/>
            </a:pPr>
            <a:r>
              <a:rPr lang="en-US"/>
              <a:t>Credit card numbers</a:t>
            </a:r>
            <a:endParaRPr/>
          </a:p>
          <a:p>
            <a:pPr indent="-228600" lvl="2" marL="1143000" rtl="0" algn="l">
              <a:lnSpc>
                <a:spcPct val="90000"/>
              </a:lnSpc>
              <a:spcBef>
                <a:spcPts val="500"/>
              </a:spcBef>
              <a:spcAft>
                <a:spcPts val="0"/>
              </a:spcAft>
              <a:buClr>
                <a:schemeClr val="dk1"/>
              </a:buClr>
              <a:buSzPts val="2000"/>
              <a:buChar char="•"/>
            </a:pPr>
            <a:r>
              <a:rPr lang="en-US"/>
              <a:t>Other sensitive information</a:t>
            </a:r>
            <a:endParaRPr/>
          </a:p>
          <a:p>
            <a:pPr indent="-228600" lvl="1" marL="685800" rtl="0" algn="l">
              <a:lnSpc>
                <a:spcPct val="90000"/>
              </a:lnSpc>
              <a:spcBef>
                <a:spcPts val="500"/>
              </a:spcBef>
              <a:spcAft>
                <a:spcPts val="0"/>
              </a:spcAft>
              <a:buClr>
                <a:schemeClr val="dk1"/>
              </a:buClr>
              <a:buSzPts val="2400"/>
              <a:buChar char="•"/>
            </a:pPr>
            <a:r>
              <a:rPr lang="en-US"/>
              <a:t>Operates even if an infected computer is not connected to the Internet</a:t>
            </a:r>
            <a:endParaRPr/>
          </a:p>
          <a:p>
            <a:pPr indent="-228600" lvl="0" marL="228600" rtl="0" algn="l">
              <a:lnSpc>
                <a:spcPct val="90000"/>
              </a:lnSpc>
              <a:spcBef>
                <a:spcPts val="1000"/>
              </a:spcBef>
              <a:spcAft>
                <a:spcPts val="0"/>
              </a:spcAft>
              <a:buClr>
                <a:schemeClr val="dk1"/>
              </a:buClr>
              <a:buSzPts val="2800"/>
              <a:buChar char="•"/>
            </a:pPr>
            <a:r>
              <a:rPr lang="en-US"/>
              <a:t>Identity Theft and Assumption Deterrence Act of 1998 was passed to fight fraud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2057400" y="152400"/>
            <a:ext cx="8077200" cy="60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E-mail Used by Phishers</a:t>
            </a:r>
            <a:endParaRPr/>
          </a:p>
        </p:txBody>
      </p:sp>
      <p:pic>
        <p:nvPicPr>
          <p:cNvPr descr="Fig04-03" id="171" name="Google Shape;171;p14"/>
          <p:cNvPicPr preferRelativeResize="0"/>
          <p:nvPr>
            <p:ph idx="1" type="body"/>
          </p:nvPr>
        </p:nvPicPr>
        <p:blipFill rotWithShape="1">
          <a:blip r:embed="rId3">
            <a:alphaModFix/>
          </a:blip>
          <a:srcRect b="0" l="0" r="0" t="0"/>
          <a:stretch/>
        </p:blipFill>
        <p:spPr>
          <a:xfrm>
            <a:off x="3581401" y="762000"/>
            <a:ext cx="5343525" cy="556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Consumer Profiling</a:t>
            </a:r>
            <a:endParaRPr/>
          </a:p>
        </p:txBody>
      </p:sp>
      <p:sp>
        <p:nvSpPr>
          <p:cNvPr id="178" name="Google Shape;17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Companies openly collect personal information about Internet users when they register at Web sites, complete surveys, fill out forms, or enter contests online</a:t>
            </a:r>
            <a:endParaRPr/>
          </a:p>
          <a:p>
            <a:pPr indent="-228600" lvl="0" marL="228600" rtl="0" algn="just">
              <a:lnSpc>
                <a:spcPct val="80000"/>
              </a:lnSpc>
              <a:spcBef>
                <a:spcPts val="1000"/>
              </a:spcBef>
              <a:spcAft>
                <a:spcPts val="0"/>
              </a:spcAft>
              <a:buClr>
                <a:schemeClr val="dk1"/>
              </a:buClr>
              <a:buSzPts val="2800"/>
              <a:buChar char="•"/>
            </a:pPr>
            <a:r>
              <a:rPr b="1" lang="en-US"/>
              <a:t>Cookies</a:t>
            </a:r>
            <a:endParaRPr/>
          </a:p>
          <a:p>
            <a:pPr indent="-228600" lvl="1" marL="685800" rtl="0" algn="just">
              <a:lnSpc>
                <a:spcPct val="80000"/>
              </a:lnSpc>
              <a:spcBef>
                <a:spcPts val="500"/>
              </a:spcBef>
              <a:spcAft>
                <a:spcPts val="0"/>
              </a:spcAft>
              <a:buClr>
                <a:schemeClr val="dk1"/>
              </a:buClr>
              <a:buSzPts val="2400"/>
              <a:buChar char="•"/>
            </a:pPr>
            <a:r>
              <a:rPr lang="en-US"/>
              <a:t>Text files that a Web site puts on a user’s hard drive so that it can remember the information later</a:t>
            </a:r>
            <a:endParaRPr/>
          </a:p>
          <a:p>
            <a:pPr indent="-228600" lvl="0" marL="228600" rtl="0" algn="just">
              <a:lnSpc>
                <a:spcPct val="80000"/>
              </a:lnSpc>
              <a:spcBef>
                <a:spcPts val="1000"/>
              </a:spcBef>
              <a:spcAft>
                <a:spcPts val="0"/>
              </a:spcAft>
              <a:buClr>
                <a:schemeClr val="dk1"/>
              </a:buClr>
              <a:buSzPts val="2800"/>
              <a:buChar char="•"/>
            </a:pPr>
            <a:r>
              <a:rPr b="1" lang="en-US"/>
              <a:t>Tracking software: </a:t>
            </a:r>
            <a:r>
              <a:rPr lang="en-US"/>
              <a:t>to allow their Web sites to analyze browsing habits and deduce personal interests and preferences</a:t>
            </a:r>
            <a:endParaRPr/>
          </a:p>
          <a:p>
            <a:pPr indent="-228600" lvl="0" marL="228600" rtl="0" algn="just">
              <a:lnSpc>
                <a:spcPct val="80000"/>
              </a:lnSpc>
              <a:spcBef>
                <a:spcPts val="1000"/>
              </a:spcBef>
              <a:spcAft>
                <a:spcPts val="0"/>
              </a:spcAft>
              <a:buClr>
                <a:schemeClr val="dk1"/>
              </a:buClr>
              <a:buSzPts val="2800"/>
              <a:buChar char="•"/>
            </a:pPr>
            <a:r>
              <a:rPr lang="en-US"/>
              <a:t>Similar methods are used outside the Web environment</a:t>
            </a:r>
            <a:endParaRPr/>
          </a:p>
          <a:p>
            <a:pPr indent="-228600" lvl="0" marL="228600" rtl="0" algn="just">
              <a:lnSpc>
                <a:spcPct val="80000"/>
              </a:lnSpc>
              <a:spcBef>
                <a:spcPts val="1000"/>
              </a:spcBef>
              <a:spcAft>
                <a:spcPts val="0"/>
              </a:spcAft>
              <a:buClr>
                <a:schemeClr val="dk1"/>
              </a:buClr>
              <a:buSzPts val="2800"/>
              <a:buChar char="•"/>
            </a:pPr>
            <a:r>
              <a:rPr lang="en-US"/>
              <a:t>Databases contain a huge amount of consumer behavioral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1828800"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a:t>Aggregating Consumer Data</a:t>
            </a:r>
            <a:endParaRPr/>
          </a:p>
        </p:txBody>
      </p:sp>
      <p:sp>
        <p:nvSpPr>
          <p:cNvPr id="185" name="Google Shape;185;p16"/>
          <p:cNvSpPr txBox="1"/>
          <p:nvPr>
            <p:ph idx="1" type="body"/>
          </p:nvPr>
        </p:nvSpPr>
        <p:spPr>
          <a:xfrm>
            <a:off x="591671" y="1524000"/>
            <a:ext cx="9619129" cy="4800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Large-scale marketing organizations such as </a:t>
            </a:r>
            <a:r>
              <a:rPr b="1" i="1" lang="en-US"/>
              <a:t>DoubleClick</a:t>
            </a:r>
            <a:r>
              <a:rPr lang="en-US"/>
              <a:t> employ advertising networks to serve ads to thousands of Web sites. When someone clicks on an ad at a company’s Website, tracking information about the person is gathered and forwarded to DoubleClick, which stores it in a large database. This data includes a record of the ad on which the person clicked and what the person bought.</a:t>
            </a:r>
            <a:endParaRPr b="1"/>
          </a:p>
          <a:p>
            <a:pPr indent="-228600" lvl="0" marL="228600" rtl="0" algn="just">
              <a:lnSpc>
                <a:spcPct val="90000"/>
              </a:lnSpc>
              <a:spcBef>
                <a:spcPts val="1000"/>
              </a:spcBef>
              <a:spcAft>
                <a:spcPts val="0"/>
              </a:spcAft>
              <a:buClr>
                <a:schemeClr val="dk1"/>
              </a:buClr>
              <a:buSzPts val="2800"/>
              <a:buChar char="•"/>
            </a:pPr>
            <a:r>
              <a:rPr b="1" lang="en-US"/>
              <a:t>Affiliated Web sites</a:t>
            </a:r>
            <a:endParaRPr/>
          </a:p>
          <a:p>
            <a:pPr indent="-228600" lvl="1" marL="685800" rtl="0" algn="just">
              <a:lnSpc>
                <a:spcPct val="90000"/>
              </a:lnSpc>
              <a:spcBef>
                <a:spcPts val="500"/>
              </a:spcBef>
              <a:spcAft>
                <a:spcPts val="0"/>
              </a:spcAft>
              <a:buClr>
                <a:schemeClr val="dk1"/>
              </a:buClr>
              <a:buSzPts val="2400"/>
              <a:buChar char="•"/>
            </a:pPr>
            <a:r>
              <a:rPr lang="en-US"/>
              <a:t>Group of Web sites served by a single advertising network</a:t>
            </a:r>
            <a:endParaRPr/>
          </a:p>
          <a:p>
            <a:pPr indent="-228600" lvl="0" marL="228600" rtl="0" algn="just">
              <a:lnSpc>
                <a:spcPct val="90000"/>
              </a:lnSpc>
              <a:spcBef>
                <a:spcPts val="1000"/>
              </a:spcBef>
              <a:spcAft>
                <a:spcPts val="0"/>
              </a:spcAft>
              <a:buClr>
                <a:schemeClr val="dk1"/>
              </a:buClr>
              <a:buSzPts val="2800"/>
              <a:buChar char="•"/>
            </a:pPr>
            <a:r>
              <a:rPr lang="en-US"/>
              <a:t>Customized service for each consumer</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Collecting Data from Websites Visits</a:t>
            </a:r>
            <a:endParaRPr/>
          </a:p>
        </p:txBody>
      </p:sp>
      <p:sp>
        <p:nvSpPr>
          <p:cNvPr id="191" name="Google Shape;19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Marketers use cookies to recognize return visitors to their sites and to store useful information about them.</a:t>
            </a:r>
            <a:endParaRPr b="1"/>
          </a:p>
          <a:p>
            <a:pPr indent="-228600" lvl="0" marL="228600" rtl="0" algn="l">
              <a:lnSpc>
                <a:spcPct val="90000"/>
              </a:lnSpc>
              <a:spcBef>
                <a:spcPts val="1000"/>
              </a:spcBef>
              <a:spcAft>
                <a:spcPts val="0"/>
              </a:spcAft>
              <a:buClr>
                <a:schemeClr val="dk1"/>
              </a:buClr>
              <a:buSzPts val="2800"/>
              <a:buChar char="•"/>
            </a:pPr>
            <a:r>
              <a:rPr b="1" lang="en-US"/>
              <a:t>Types of data collected </a:t>
            </a:r>
            <a:r>
              <a:rPr lang="en-US"/>
              <a:t>while surfing the Web</a:t>
            </a:r>
            <a:endParaRPr/>
          </a:p>
          <a:p>
            <a:pPr indent="-228600" lvl="1" marL="685800" rtl="0" algn="l">
              <a:lnSpc>
                <a:spcPct val="90000"/>
              </a:lnSpc>
              <a:spcBef>
                <a:spcPts val="500"/>
              </a:spcBef>
              <a:spcAft>
                <a:spcPts val="0"/>
              </a:spcAft>
              <a:buClr>
                <a:schemeClr val="dk1"/>
              </a:buClr>
              <a:buSzPts val="2400"/>
              <a:buChar char="•"/>
            </a:pPr>
            <a:r>
              <a:rPr lang="en-US"/>
              <a:t>GET data</a:t>
            </a:r>
            <a:endParaRPr/>
          </a:p>
          <a:p>
            <a:pPr indent="-228600" lvl="1" marL="685800" rtl="0" algn="l">
              <a:lnSpc>
                <a:spcPct val="90000"/>
              </a:lnSpc>
              <a:spcBef>
                <a:spcPts val="500"/>
              </a:spcBef>
              <a:spcAft>
                <a:spcPts val="0"/>
              </a:spcAft>
              <a:buClr>
                <a:schemeClr val="dk1"/>
              </a:buClr>
              <a:buSzPts val="2400"/>
              <a:buChar char="•"/>
            </a:pPr>
            <a:r>
              <a:rPr lang="en-US"/>
              <a:t>POST data</a:t>
            </a:r>
            <a:endParaRPr/>
          </a:p>
          <a:p>
            <a:pPr indent="-228600" lvl="1" marL="685800" rtl="0" algn="l">
              <a:lnSpc>
                <a:spcPct val="90000"/>
              </a:lnSpc>
              <a:spcBef>
                <a:spcPts val="500"/>
              </a:spcBef>
              <a:spcAft>
                <a:spcPts val="0"/>
              </a:spcAft>
              <a:buClr>
                <a:schemeClr val="dk1"/>
              </a:buClr>
              <a:buSzPts val="2400"/>
              <a:buChar char="•"/>
            </a:pPr>
            <a:r>
              <a:rPr lang="en-US"/>
              <a:t>Click-stream data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Collecting Data from Websites Visits</a:t>
            </a:r>
            <a:endParaRPr/>
          </a:p>
        </p:txBody>
      </p:sp>
      <p:sp>
        <p:nvSpPr>
          <p:cNvPr id="198" name="Google Shape;198;p18"/>
          <p:cNvSpPr txBox="1"/>
          <p:nvPr>
            <p:ph idx="1" type="body"/>
          </p:nvPr>
        </p:nvSpPr>
        <p:spPr>
          <a:xfrm>
            <a:off x="838200" y="2017059"/>
            <a:ext cx="10515600" cy="41599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Four ways </a:t>
            </a:r>
            <a:r>
              <a:rPr lang="en-US"/>
              <a:t>to limit or even stop the deposit of cookies on hard drives</a:t>
            </a:r>
            <a:endParaRPr/>
          </a:p>
          <a:p>
            <a:pPr indent="-228600" lvl="1" marL="685800" rtl="0" algn="l">
              <a:lnSpc>
                <a:spcPct val="90000"/>
              </a:lnSpc>
              <a:spcBef>
                <a:spcPts val="500"/>
              </a:spcBef>
              <a:spcAft>
                <a:spcPts val="0"/>
              </a:spcAft>
              <a:buClr>
                <a:schemeClr val="dk1"/>
              </a:buClr>
              <a:buSzPts val="2400"/>
              <a:buChar char="•"/>
            </a:pPr>
            <a:r>
              <a:rPr lang="en-US"/>
              <a:t>Set the browser to limit or stop cookies</a:t>
            </a:r>
            <a:endParaRPr/>
          </a:p>
          <a:p>
            <a:pPr indent="-228600" lvl="1" marL="685800" rtl="0" algn="l">
              <a:lnSpc>
                <a:spcPct val="90000"/>
              </a:lnSpc>
              <a:spcBef>
                <a:spcPts val="500"/>
              </a:spcBef>
              <a:spcAft>
                <a:spcPts val="0"/>
              </a:spcAft>
              <a:buClr>
                <a:schemeClr val="dk1"/>
              </a:buClr>
              <a:buSzPts val="2400"/>
              <a:buChar char="•"/>
            </a:pPr>
            <a:r>
              <a:rPr lang="en-US"/>
              <a:t>Manually delete them from the hard drive</a:t>
            </a:r>
            <a:endParaRPr/>
          </a:p>
          <a:p>
            <a:pPr indent="-228600" lvl="1" marL="685800" rtl="0" algn="l">
              <a:lnSpc>
                <a:spcPct val="90000"/>
              </a:lnSpc>
              <a:spcBef>
                <a:spcPts val="500"/>
              </a:spcBef>
              <a:spcAft>
                <a:spcPts val="0"/>
              </a:spcAft>
              <a:buClr>
                <a:schemeClr val="dk1"/>
              </a:buClr>
              <a:buSzPts val="2400"/>
              <a:buChar char="•"/>
            </a:pPr>
            <a:r>
              <a:rPr lang="en-US"/>
              <a:t>Download and install a cookie-management program </a:t>
            </a:r>
            <a:endParaRPr/>
          </a:p>
          <a:p>
            <a:pPr indent="-228600" lvl="1" marL="685800" rtl="0" algn="l">
              <a:lnSpc>
                <a:spcPct val="90000"/>
              </a:lnSpc>
              <a:spcBef>
                <a:spcPts val="500"/>
              </a:spcBef>
              <a:spcAft>
                <a:spcPts val="0"/>
              </a:spcAft>
              <a:buClr>
                <a:schemeClr val="dk1"/>
              </a:buClr>
              <a:buSzPts val="2400"/>
              <a:buChar char="•"/>
            </a:pPr>
            <a:r>
              <a:rPr lang="en-US"/>
              <a:t>Use anonymous browsing programs that don’t accept cookies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Personalization software</a:t>
            </a:r>
            <a:endParaRPr/>
          </a:p>
        </p:txBody>
      </p:sp>
      <p:sp>
        <p:nvSpPr>
          <p:cNvPr id="205" name="Google Shape;20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Used by marketers to optimize the number, frequency, and mixture of their ad placements</a:t>
            </a:r>
            <a:endParaRPr/>
          </a:p>
          <a:p>
            <a:pPr indent="-228600" lvl="1" marL="685800" rtl="0" algn="l">
              <a:lnSpc>
                <a:spcPct val="90000"/>
              </a:lnSpc>
              <a:spcBef>
                <a:spcPts val="500"/>
              </a:spcBef>
              <a:spcAft>
                <a:spcPts val="0"/>
              </a:spcAft>
              <a:buClr>
                <a:schemeClr val="dk1"/>
              </a:buClr>
              <a:buSzPts val="2400"/>
              <a:buChar char="•"/>
            </a:pPr>
            <a:r>
              <a:rPr lang="en-US"/>
              <a:t>Rules-based</a:t>
            </a:r>
            <a:endParaRPr/>
          </a:p>
          <a:p>
            <a:pPr indent="-228600" lvl="1" marL="685800" rtl="0" algn="l">
              <a:lnSpc>
                <a:spcPct val="90000"/>
              </a:lnSpc>
              <a:spcBef>
                <a:spcPts val="500"/>
              </a:spcBef>
              <a:spcAft>
                <a:spcPts val="0"/>
              </a:spcAft>
              <a:buClr>
                <a:schemeClr val="dk1"/>
              </a:buClr>
              <a:buSzPts val="2400"/>
              <a:buChar char="•"/>
            </a:pPr>
            <a:r>
              <a:rPr lang="en-US"/>
              <a:t>Collaborative filtering</a:t>
            </a:r>
            <a:endParaRPr/>
          </a:p>
          <a:p>
            <a:pPr indent="-228600" lvl="1" marL="685800" rtl="0" algn="l">
              <a:lnSpc>
                <a:spcPct val="90000"/>
              </a:lnSpc>
              <a:spcBef>
                <a:spcPts val="500"/>
              </a:spcBef>
              <a:spcAft>
                <a:spcPts val="0"/>
              </a:spcAft>
              <a:buClr>
                <a:schemeClr val="dk1"/>
              </a:buClr>
              <a:buSzPts val="2400"/>
              <a:buChar char="•"/>
            </a:pPr>
            <a:r>
              <a:rPr lang="en-US"/>
              <a:t>Demographic filtering</a:t>
            </a:r>
            <a:endParaRPr/>
          </a:p>
          <a:p>
            <a:pPr indent="-228600" lvl="1" marL="685800" rtl="0" algn="l">
              <a:lnSpc>
                <a:spcPct val="90000"/>
              </a:lnSpc>
              <a:spcBef>
                <a:spcPts val="500"/>
              </a:spcBef>
              <a:spcAft>
                <a:spcPts val="0"/>
              </a:spcAft>
              <a:buClr>
                <a:schemeClr val="dk1"/>
              </a:buClr>
              <a:buSzPts val="2400"/>
              <a:buChar char="•"/>
            </a:pPr>
            <a:r>
              <a:rPr lang="en-US"/>
              <a:t>Contextual commerce</a:t>
            </a:r>
            <a:endParaRPr/>
          </a:p>
          <a:p>
            <a:pPr indent="-228600" lvl="0" marL="228600" rtl="0" algn="l">
              <a:lnSpc>
                <a:spcPct val="90000"/>
              </a:lnSpc>
              <a:spcBef>
                <a:spcPts val="1000"/>
              </a:spcBef>
              <a:spcAft>
                <a:spcPts val="0"/>
              </a:spcAft>
              <a:buClr>
                <a:schemeClr val="dk1"/>
              </a:buClr>
              <a:buSzPts val="2800"/>
              <a:buChar char="•"/>
            </a:pPr>
            <a:r>
              <a:rPr lang="en-US"/>
              <a:t>Platform for Privacy Preferences (P3P)</a:t>
            </a:r>
            <a:endParaRPr/>
          </a:p>
          <a:p>
            <a:pPr indent="-228600" lvl="1" marL="685800" rtl="0" algn="l">
              <a:lnSpc>
                <a:spcPct val="90000"/>
              </a:lnSpc>
              <a:spcBef>
                <a:spcPts val="500"/>
              </a:spcBef>
              <a:spcAft>
                <a:spcPts val="0"/>
              </a:spcAft>
              <a:buClr>
                <a:schemeClr val="dk1"/>
              </a:buClr>
              <a:buSzPts val="2400"/>
              <a:buChar char="•"/>
            </a:pPr>
            <a:r>
              <a:rPr lang="en-US"/>
              <a:t>screening technology</a:t>
            </a:r>
            <a:endParaRPr/>
          </a:p>
          <a:p>
            <a:pPr indent="-228600" lvl="1" marL="685800" rtl="0" algn="l">
              <a:lnSpc>
                <a:spcPct val="90000"/>
              </a:lnSpc>
              <a:spcBef>
                <a:spcPts val="500"/>
              </a:spcBef>
              <a:spcAft>
                <a:spcPts val="0"/>
              </a:spcAft>
              <a:buClr>
                <a:schemeClr val="dk1"/>
              </a:buClr>
              <a:buSzPts val="2400"/>
              <a:buChar char="•"/>
            </a:pPr>
            <a:r>
              <a:rPr lang="en-US"/>
              <a:t>Shields users from sites that don’t provide the level of privacy protection desired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1676400" y="1838325"/>
            <a:ext cx="9677400" cy="278668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br>
              <a:rPr lang="en-US" sz="5400"/>
            </a:br>
            <a:r>
              <a:rPr lang="en-US" sz="5400"/>
              <a:t> Lecture -2</a:t>
            </a:r>
            <a:br>
              <a:rPr lang="en-US" sz="5400"/>
            </a:br>
            <a:br>
              <a:rPr lang="en-US" sz="5400"/>
            </a:br>
            <a:br>
              <a:rPr lang="en-US" sz="5400"/>
            </a:br>
            <a:r>
              <a:rPr lang="en-US" sz="5400"/>
              <a:t>Privacy Risks  and Principles</a:t>
            </a:r>
            <a:endParaRPr/>
          </a:p>
        </p:txBody>
      </p:sp>
      <p:sp>
        <p:nvSpPr>
          <p:cNvPr id="94" name="Google Shape;9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6/5/2020</a:t>
            </a:r>
            <a:endParaRPr/>
          </a:p>
        </p:txBody>
      </p:sp>
      <p:sp>
        <p:nvSpPr>
          <p:cNvPr id="95" name="Google Shape;9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Consumer Profiling (continued)</a:t>
            </a:r>
            <a:endParaRPr/>
          </a:p>
        </p:txBody>
      </p:sp>
      <p:sp>
        <p:nvSpPr>
          <p:cNvPr id="211" name="Google Shape;2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Rules-based personalization </a:t>
            </a:r>
            <a:r>
              <a:rPr lang="en-US"/>
              <a:t>software uses business rules tied to customer-supplied preferences or online behavior to determine the most appropriate page views and product information to display when a user visits a Web site. Car rental adds on holiday booking websites etc.</a:t>
            </a:r>
            <a:endParaRPr/>
          </a:p>
          <a:p>
            <a:pPr indent="-228600" lvl="0" marL="228600" rtl="0" algn="just">
              <a:lnSpc>
                <a:spcPct val="90000"/>
              </a:lnSpc>
              <a:spcBef>
                <a:spcPts val="1000"/>
              </a:spcBef>
              <a:spcAft>
                <a:spcPts val="0"/>
              </a:spcAft>
              <a:buClr>
                <a:schemeClr val="dk1"/>
              </a:buClr>
              <a:buSzPts val="2800"/>
              <a:buChar char="•"/>
            </a:pPr>
            <a:r>
              <a:rPr b="1" lang="en-US"/>
              <a:t>Collaborative filtering </a:t>
            </a:r>
            <a:r>
              <a:rPr lang="en-US"/>
              <a:t>offers consumer recommendations based on the types of products purchased by other people with similar buying habits. Same type of story writers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Consumer Profiling (continued)</a:t>
            </a:r>
            <a:endParaRPr/>
          </a:p>
        </p:txBody>
      </p:sp>
      <p:sp>
        <p:nvSpPr>
          <p:cNvPr id="217" name="Google Shape;21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Demographic filtering </a:t>
            </a:r>
            <a:r>
              <a:rPr lang="en-US"/>
              <a:t>is another form of personalization software. It augments clickstream data and user-supplied data with demographic information associated with user zip codes to make product suggestions.</a:t>
            </a:r>
            <a:endParaRPr/>
          </a:p>
          <a:p>
            <a:pPr indent="-228600" lvl="0" marL="228600" rtl="0" algn="just">
              <a:lnSpc>
                <a:spcPct val="90000"/>
              </a:lnSpc>
              <a:spcBef>
                <a:spcPts val="1000"/>
              </a:spcBef>
              <a:spcAft>
                <a:spcPts val="0"/>
              </a:spcAft>
              <a:buClr>
                <a:schemeClr val="dk1"/>
              </a:buClr>
              <a:buSzPts val="2800"/>
              <a:buChar char="•"/>
            </a:pPr>
            <a:r>
              <a:rPr b="1" lang="en-US"/>
              <a:t>Contextual</a:t>
            </a:r>
            <a:r>
              <a:rPr lang="en-US"/>
              <a:t> </a:t>
            </a:r>
            <a:r>
              <a:rPr b="1" lang="en-US"/>
              <a:t>commerce</a:t>
            </a:r>
            <a:r>
              <a:rPr lang="en-US"/>
              <a:t>, associates product promotions and other e-commerce offerings with specific content a user may receive in a news story online.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2133600" y="2362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Calibri"/>
              <a:buNone/>
            </a:pPr>
            <a:r>
              <a:rPr lang="en-US" sz="7200"/>
              <a:t>THE END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1991139" y="881960"/>
            <a:ext cx="752392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Topics Covered in this Lecture</a:t>
            </a:r>
            <a:endParaRPr/>
          </a:p>
        </p:txBody>
      </p:sp>
      <p:sp>
        <p:nvSpPr>
          <p:cNvPr id="101" name="Google Shape;101;p3"/>
          <p:cNvSpPr txBox="1"/>
          <p:nvPr>
            <p:ph idx="1" type="body"/>
          </p:nvPr>
        </p:nvSpPr>
        <p:spPr>
          <a:xfrm>
            <a:off x="1434548" y="2501486"/>
            <a:ext cx="6927574" cy="2057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latin typeface="Calibri"/>
                <a:ea typeface="Calibri"/>
                <a:cs typeface="Calibri"/>
                <a:sym typeface="Calibri"/>
              </a:rPr>
              <a:t>Privacy key issues</a:t>
            </a:r>
            <a:endParaRPr/>
          </a:p>
          <a:p>
            <a:pPr indent="-228600" lvl="0" marL="228600" rtl="0" algn="l">
              <a:lnSpc>
                <a:spcPct val="90000"/>
              </a:lnSpc>
              <a:spcBef>
                <a:spcPts val="1000"/>
              </a:spcBef>
              <a:spcAft>
                <a:spcPts val="0"/>
              </a:spcAft>
              <a:buClr>
                <a:schemeClr val="dk1"/>
              </a:buClr>
              <a:buSzPts val="2400"/>
              <a:buChar char="•"/>
            </a:pPr>
            <a:r>
              <a:rPr b="1" lang="en-US" sz="2400">
                <a:latin typeface="Calibri"/>
                <a:ea typeface="Calibri"/>
                <a:cs typeface="Calibri"/>
                <a:sym typeface="Calibri"/>
              </a:rPr>
              <a:t>Role of identity thefts</a:t>
            </a:r>
            <a:endParaRPr/>
          </a:p>
          <a:p>
            <a:pPr indent="-228600" lvl="0" marL="228600" rtl="0" algn="l">
              <a:lnSpc>
                <a:spcPct val="90000"/>
              </a:lnSpc>
              <a:spcBef>
                <a:spcPts val="1000"/>
              </a:spcBef>
              <a:spcAft>
                <a:spcPts val="0"/>
              </a:spcAft>
              <a:buClr>
                <a:schemeClr val="dk1"/>
              </a:buClr>
              <a:buSzPts val="2400"/>
              <a:buChar char="•"/>
            </a:pPr>
            <a:r>
              <a:rPr b="1" lang="en-US" sz="2400">
                <a:latin typeface="Calibri"/>
                <a:ea typeface="Calibri"/>
                <a:cs typeface="Calibri"/>
                <a:sym typeface="Calibri"/>
              </a:rPr>
              <a:t>Key Data Thefts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1281112" y="579437"/>
            <a:ext cx="980598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outcomes of this Lecture</a:t>
            </a:r>
            <a:endParaRPr/>
          </a:p>
        </p:txBody>
      </p:sp>
      <p:sp>
        <p:nvSpPr>
          <p:cNvPr id="107" name="Google Shape;107;p4"/>
          <p:cNvSpPr txBox="1"/>
          <p:nvPr>
            <p:ph idx="1" type="body"/>
          </p:nvPr>
        </p:nvSpPr>
        <p:spPr>
          <a:xfrm>
            <a:off x="838200" y="2439987"/>
            <a:ext cx="10515600" cy="28463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understand the Key Privacy issues</a:t>
            </a:r>
            <a:endParaRPr/>
          </a:p>
          <a:p>
            <a:pPr indent="-228600" lvl="0" marL="228600" rtl="0" algn="l">
              <a:lnSpc>
                <a:spcPct val="90000"/>
              </a:lnSpc>
              <a:spcBef>
                <a:spcPts val="1000"/>
              </a:spcBef>
              <a:spcAft>
                <a:spcPts val="0"/>
              </a:spcAft>
              <a:buClr>
                <a:schemeClr val="dk1"/>
              </a:buClr>
              <a:buSzPts val="2800"/>
              <a:buChar char="•"/>
            </a:pPr>
            <a:r>
              <a:rPr lang="en-US"/>
              <a:t>Role of Identity theft in Privacy.</a:t>
            </a:r>
            <a:endParaRPr/>
          </a:p>
          <a:p>
            <a:pPr indent="-228600" lvl="0" marL="228600" rtl="0" algn="l">
              <a:lnSpc>
                <a:spcPct val="90000"/>
              </a:lnSpc>
              <a:spcBef>
                <a:spcPts val="1000"/>
              </a:spcBef>
              <a:spcAft>
                <a:spcPts val="0"/>
              </a:spcAft>
              <a:buClr>
                <a:schemeClr val="dk1"/>
              </a:buClr>
              <a:buSzPts val="2800"/>
              <a:buChar char="•"/>
            </a:pPr>
            <a:r>
              <a:rPr lang="en-US"/>
              <a:t>To know different types of Identity threats under new era.</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Key Privacy Issues</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rest of this lecture discusses a number of current and important privacy issues, including:</a:t>
            </a:r>
            <a:endParaRPr/>
          </a:p>
          <a:p>
            <a:pPr indent="-519113" lvl="0" marL="976313" rtl="0" algn="l">
              <a:lnSpc>
                <a:spcPct val="90000"/>
              </a:lnSpc>
              <a:spcBef>
                <a:spcPts val="1000"/>
              </a:spcBef>
              <a:spcAft>
                <a:spcPts val="0"/>
              </a:spcAft>
              <a:buClr>
                <a:schemeClr val="dk1"/>
              </a:buClr>
              <a:buSzPts val="2800"/>
              <a:buFont typeface="Noto Sans Symbols"/>
              <a:buChar char="⮚"/>
            </a:pPr>
            <a:r>
              <a:rPr lang="en-US"/>
              <a:t>Identity theft</a:t>
            </a:r>
            <a:endParaRPr/>
          </a:p>
          <a:p>
            <a:pPr indent="-519113" lvl="0" marL="976313" rtl="0" algn="l">
              <a:lnSpc>
                <a:spcPct val="90000"/>
              </a:lnSpc>
              <a:spcBef>
                <a:spcPts val="1000"/>
              </a:spcBef>
              <a:spcAft>
                <a:spcPts val="0"/>
              </a:spcAft>
              <a:buClr>
                <a:schemeClr val="dk1"/>
              </a:buClr>
              <a:buSzPts val="2800"/>
              <a:buFont typeface="Noto Sans Symbols"/>
              <a:buChar char="⮚"/>
            </a:pPr>
            <a:r>
              <a:rPr lang="en-US"/>
              <a:t>Customer profiling</a:t>
            </a:r>
            <a:endParaRPr/>
          </a:p>
          <a:p>
            <a:pPr indent="-519113" lvl="0" marL="976313" rtl="0" algn="l">
              <a:lnSpc>
                <a:spcPct val="90000"/>
              </a:lnSpc>
              <a:spcBef>
                <a:spcPts val="1000"/>
              </a:spcBef>
              <a:spcAft>
                <a:spcPts val="0"/>
              </a:spcAft>
              <a:buClr>
                <a:schemeClr val="dk1"/>
              </a:buClr>
              <a:buSzPts val="2800"/>
              <a:buFont typeface="Noto Sans Symbols"/>
              <a:buChar char="⮚"/>
            </a:pPr>
            <a:r>
              <a:rPr lang="en-US"/>
              <a:t>Need to treat customer data responsibly</a:t>
            </a:r>
            <a:endParaRPr/>
          </a:p>
          <a:p>
            <a:pPr indent="-519113" lvl="0" marL="976313" rtl="0" algn="l">
              <a:lnSpc>
                <a:spcPct val="90000"/>
              </a:lnSpc>
              <a:spcBef>
                <a:spcPts val="1000"/>
              </a:spcBef>
              <a:spcAft>
                <a:spcPts val="0"/>
              </a:spcAft>
              <a:buClr>
                <a:schemeClr val="dk1"/>
              </a:buClr>
              <a:buSzPts val="2800"/>
              <a:buFont typeface="Noto Sans Symbols"/>
              <a:buChar char="⮚"/>
            </a:pPr>
            <a:r>
              <a:rPr lang="en-US"/>
              <a:t>Workplace monitoring</a:t>
            </a:r>
            <a:endParaRPr/>
          </a:p>
          <a:p>
            <a:pPr indent="-519113" lvl="0" marL="976313" rtl="0" algn="l">
              <a:lnSpc>
                <a:spcPct val="90000"/>
              </a:lnSpc>
              <a:spcBef>
                <a:spcPts val="1000"/>
              </a:spcBef>
              <a:spcAft>
                <a:spcPts val="0"/>
              </a:spcAft>
              <a:buClr>
                <a:schemeClr val="dk1"/>
              </a:buClr>
              <a:buSzPts val="2800"/>
              <a:buFont typeface="Noto Sans Symbols"/>
              <a:buChar char="⮚"/>
            </a:pPr>
            <a:r>
              <a:rPr lang="en-US"/>
              <a:t>Spamming</a:t>
            </a:r>
            <a:endParaRPr/>
          </a:p>
          <a:p>
            <a:pPr indent="-519113" lvl="0" marL="976313" rtl="0" algn="l">
              <a:lnSpc>
                <a:spcPct val="90000"/>
              </a:lnSpc>
              <a:spcBef>
                <a:spcPts val="1000"/>
              </a:spcBef>
              <a:spcAft>
                <a:spcPts val="0"/>
              </a:spcAft>
              <a:buClr>
                <a:schemeClr val="dk1"/>
              </a:buClr>
              <a:buSzPts val="2800"/>
              <a:buFont typeface="Noto Sans Symbols"/>
              <a:buChar char="⮚"/>
            </a:pPr>
            <a:r>
              <a:rPr lang="en-US"/>
              <a:t>Advanced surveillance techniques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Identity Theft</a:t>
            </a:r>
            <a:endParaRPr/>
          </a:p>
        </p:txBody>
      </p:sp>
      <p:sp>
        <p:nvSpPr>
          <p:cNvPr id="121" name="Google Shape;121;p6"/>
          <p:cNvSpPr txBox="1"/>
          <p:nvPr>
            <p:ph idx="1" type="body"/>
          </p:nvPr>
        </p:nvSpPr>
        <p:spPr>
          <a:xfrm>
            <a:off x="1264024" y="1676400"/>
            <a:ext cx="8946776" cy="46482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Theft of key pieces of personal information to gain access to a person’s financial accounts</a:t>
            </a:r>
            <a:endParaRPr/>
          </a:p>
          <a:p>
            <a:pPr indent="-228600" lvl="0" marL="228600" rtl="0" algn="l">
              <a:lnSpc>
                <a:spcPct val="80000"/>
              </a:lnSpc>
              <a:spcBef>
                <a:spcPts val="1000"/>
              </a:spcBef>
              <a:spcAft>
                <a:spcPts val="0"/>
              </a:spcAft>
              <a:buClr>
                <a:schemeClr val="dk1"/>
              </a:buClr>
              <a:buSzPts val="2590"/>
              <a:buChar char="•"/>
            </a:pPr>
            <a:r>
              <a:rPr lang="en-US" sz="2590"/>
              <a:t>when someone steals key pieces of personal information to impersonate a person</a:t>
            </a:r>
            <a:endParaRPr/>
          </a:p>
          <a:p>
            <a:pPr indent="-228600" lvl="0" marL="228600" rtl="0" algn="l">
              <a:lnSpc>
                <a:spcPct val="80000"/>
              </a:lnSpc>
              <a:spcBef>
                <a:spcPts val="1000"/>
              </a:spcBef>
              <a:spcAft>
                <a:spcPts val="0"/>
              </a:spcAft>
              <a:buClr>
                <a:schemeClr val="dk1"/>
              </a:buClr>
              <a:buSzPts val="2590"/>
              <a:buChar char="•"/>
            </a:pPr>
            <a:r>
              <a:rPr lang="en-US" sz="2590"/>
              <a:t>Information includes: </a:t>
            </a:r>
            <a:endParaRPr/>
          </a:p>
          <a:p>
            <a:pPr indent="-228600" lvl="1" marL="685800" rtl="0" algn="l">
              <a:lnSpc>
                <a:spcPct val="80000"/>
              </a:lnSpc>
              <a:spcBef>
                <a:spcPts val="500"/>
              </a:spcBef>
              <a:spcAft>
                <a:spcPts val="0"/>
              </a:spcAft>
              <a:buClr>
                <a:schemeClr val="dk1"/>
              </a:buClr>
              <a:buSzPts val="2220"/>
              <a:buChar char="•"/>
            </a:pPr>
            <a:r>
              <a:rPr lang="en-US" sz="2220"/>
              <a:t>Name</a:t>
            </a:r>
            <a:endParaRPr/>
          </a:p>
          <a:p>
            <a:pPr indent="-228600" lvl="1" marL="685800" rtl="0" algn="l">
              <a:lnSpc>
                <a:spcPct val="80000"/>
              </a:lnSpc>
              <a:spcBef>
                <a:spcPts val="500"/>
              </a:spcBef>
              <a:spcAft>
                <a:spcPts val="0"/>
              </a:spcAft>
              <a:buClr>
                <a:schemeClr val="dk1"/>
              </a:buClr>
              <a:buSzPts val="2220"/>
              <a:buChar char="•"/>
            </a:pPr>
            <a:r>
              <a:rPr lang="en-US" sz="2220"/>
              <a:t>Address</a:t>
            </a:r>
            <a:endParaRPr/>
          </a:p>
          <a:p>
            <a:pPr indent="-228600" lvl="1" marL="685800" rtl="0" algn="l">
              <a:lnSpc>
                <a:spcPct val="80000"/>
              </a:lnSpc>
              <a:spcBef>
                <a:spcPts val="500"/>
              </a:spcBef>
              <a:spcAft>
                <a:spcPts val="0"/>
              </a:spcAft>
              <a:buClr>
                <a:schemeClr val="dk1"/>
              </a:buClr>
              <a:buSzPts val="2220"/>
              <a:buChar char="•"/>
            </a:pPr>
            <a:r>
              <a:rPr lang="en-US" sz="2220"/>
              <a:t>Date of birth</a:t>
            </a:r>
            <a:endParaRPr/>
          </a:p>
          <a:p>
            <a:pPr indent="-228600" lvl="1" marL="685800" rtl="0" algn="l">
              <a:lnSpc>
                <a:spcPct val="80000"/>
              </a:lnSpc>
              <a:spcBef>
                <a:spcPts val="500"/>
              </a:spcBef>
              <a:spcAft>
                <a:spcPts val="0"/>
              </a:spcAft>
              <a:buClr>
                <a:schemeClr val="dk1"/>
              </a:buClr>
              <a:buSzPts val="2220"/>
              <a:buChar char="•"/>
            </a:pPr>
            <a:r>
              <a:rPr lang="en-US" sz="2220"/>
              <a:t>Social Security number</a:t>
            </a:r>
            <a:endParaRPr/>
          </a:p>
          <a:p>
            <a:pPr indent="-228600" lvl="1" marL="685800" rtl="0" algn="l">
              <a:lnSpc>
                <a:spcPct val="80000"/>
              </a:lnSpc>
              <a:spcBef>
                <a:spcPts val="500"/>
              </a:spcBef>
              <a:spcAft>
                <a:spcPts val="0"/>
              </a:spcAft>
              <a:buClr>
                <a:schemeClr val="dk1"/>
              </a:buClr>
              <a:buSzPts val="2220"/>
              <a:buChar char="•"/>
            </a:pPr>
            <a:r>
              <a:rPr lang="en-US" sz="2220"/>
              <a:t>Passport number</a:t>
            </a:r>
            <a:endParaRPr/>
          </a:p>
          <a:p>
            <a:pPr indent="-228600" lvl="1" marL="685800" rtl="0" algn="l">
              <a:lnSpc>
                <a:spcPct val="80000"/>
              </a:lnSpc>
              <a:spcBef>
                <a:spcPts val="500"/>
              </a:spcBef>
              <a:spcAft>
                <a:spcPts val="0"/>
              </a:spcAft>
              <a:buClr>
                <a:schemeClr val="dk1"/>
              </a:buClr>
              <a:buSzPts val="2220"/>
              <a:buChar char="•"/>
            </a:pPr>
            <a:r>
              <a:rPr lang="en-US" sz="2220"/>
              <a:t>Driver’s license number</a:t>
            </a:r>
            <a:endParaRPr/>
          </a:p>
          <a:p>
            <a:pPr indent="-228600" lvl="1" marL="685800" rtl="0" algn="l">
              <a:lnSpc>
                <a:spcPct val="80000"/>
              </a:lnSpc>
              <a:spcBef>
                <a:spcPts val="500"/>
              </a:spcBef>
              <a:spcAft>
                <a:spcPts val="0"/>
              </a:spcAft>
              <a:buClr>
                <a:schemeClr val="dk1"/>
              </a:buClr>
              <a:buSzPts val="2220"/>
              <a:buChar char="•"/>
            </a:pPr>
            <a:r>
              <a:rPr lang="en-US" sz="2220"/>
              <a:t>Mother’s maiden name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7"/>
          <p:cNvPicPr preferRelativeResize="0"/>
          <p:nvPr/>
        </p:nvPicPr>
        <p:blipFill rotWithShape="1">
          <a:blip r:embed="rId3">
            <a:alphaModFix/>
          </a:blip>
          <a:srcRect b="0" l="0" r="0" t="0"/>
          <a:stretch/>
        </p:blipFill>
        <p:spPr>
          <a:xfrm>
            <a:off x="1524001" y="114300"/>
            <a:ext cx="9143999" cy="662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Identity Theft </a:t>
            </a:r>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Fastest growing form of fraud in the United States</a:t>
            </a:r>
            <a:endParaRPr/>
          </a:p>
          <a:p>
            <a:pPr indent="-228600" lvl="0" marL="228600" rtl="0" algn="l">
              <a:lnSpc>
                <a:spcPct val="90000"/>
              </a:lnSpc>
              <a:spcBef>
                <a:spcPts val="1000"/>
              </a:spcBef>
              <a:spcAft>
                <a:spcPts val="0"/>
              </a:spcAft>
              <a:buClr>
                <a:schemeClr val="dk1"/>
              </a:buClr>
              <a:buSzPts val="2800"/>
              <a:buChar char="•"/>
            </a:pPr>
            <a:r>
              <a:rPr lang="en-US"/>
              <a:t>Lack of initiative in informing people whose data was stolen</a:t>
            </a:r>
            <a:endParaRPr/>
          </a:p>
          <a:p>
            <a:pPr indent="-228600" lvl="0" marL="228600" rtl="0" algn="l">
              <a:lnSpc>
                <a:spcPct val="90000"/>
              </a:lnSpc>
              <a:spcBef>
                <a:spcPts val="1000"/>
              </a:spcBef>
              <a:spcAft>
                <a:spcPts val="0"/>
              </a:spcAft>
              <a:buClr>
                <a:schemeClr val="dk1"/>
              </a:buClr>
              <a:buSzPts val="2800"/>
              <a:buChar char="•"/>
            </a:pPr>
            <a:r>
              <a:rPr lang="en-US"/>
              <a:t>Using this information, an identity thief may apply for new credit or financial accounts, rent an apartment, set up utility or phone service, and register for college courses—all in someone else’s name.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1981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Identity theft</a:t>
            </a:r>
            <a:endParaRPr/>
          </a:p>
        </p:txBody>
      </p:sp>
      <p:sp>
        <p:nvSpPr>
          <p:cNvPr id="139" name="Google Shape;139;p9"/>
          <p:cNvSpPr txBox="1"/>
          <p:nvPr>
            <p:ph idx="1" type="body"/>
          </p:nvPr>
        </p:nvSpPr>
        <p:spPr>
          <a:xfrm>
            <a:off x="1048871" y="1371600"/>
            <a:ext cx="9161929" cy="4953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Four approaches are frequently used by identity thieves to capture the personal data of their victims:</a:t>
            </a:r>
            <a:endParaRPr/>
          </a:p>
          <a:p>
            <a:pPr indent="-568325" lvl="0" marL="914400" rtl="0" algn="just">
              <a:lnSpc>
                <a:spcPct val="90000"/>
              </a:lnSpc>
              <a:spcBef>
                <a:spcPts val="1000"/>
              </a:spcBef>
              <a:spcAft>
                <a:spcPts val="0"/>
              </a:spcAft>
              <a:buClr>
                <a:schemeClr val="dk1"/>
              </a:buClr>
              <a:buSzPts val="2800"/>
              <a:buFont typeface="Calibri"/>
              <a:buAutoNum type="arabicPeriod"/>
            </a:pPr>
            <a:r>
              <a:rPr lang="en-US"/>
              <a:t>Create a </a:t>
            </a:r>
            <a:r>
              <a:rPr b="1" lang="en-US"/>
              <a:t>data breach </a:t>
            </a:r>
            <a:r>
              <a:rPr lang="en-US"/>
              <a:t>to steal hundreds, thousands, or even millions of personal records.</a:t>
            </a:r>
            <a:endParaRPr/>
          </a:p>
          <a:p>
            <a:pPr indent="-568325" lvl="0" marL="914400" rtl="0" algn="just">
              <a:lnSpc>
                <a:spcPct val="90000"/>
              </a:lnSpc>
              <a:spcBef>
                <a:spcPts val="1000"/>
              </a:spcBef>
              <a:spcAft>
                <a:spcPts val="0"/>
              </a:spcAft>
              <a:buClr>
                <a:schemeClr val="dk1"/>
              </a:buClr>
              <a:buSzPts val="2800"/>
              <a:buFont typeface="Calibri"/>
              <a:buAutoNum type="arabicPeriod"/>
            </a:pPr>
            <a:r>
              <a:rPr b="1" lang="en-US"/>
              <a:t>Purchase personal data </a:t>
            </a:r>
            <a:r>
              <a:rPr lang="en-US"/>
              <a:t>from criminals.</a:t>
            </a:r>
            <a:endParaRPr/>
          </a:p>
          <a:p>
            <a:pPr indent="-568325" lvl="0" marL="914400" rtl="0" algn="just">
              <a:lnSpc>
                <a:spcPct val="90000"/>
              </a:lnSpc>
              <a:spcBef>
                <a:spcPts val="1000"/>
              </a:spcBef>
              <a:spcAft>
                <a:spcPts val="0"/>
              </a:spcAft>
              <a:buClr>
                <a:schemeClr val="dk1"/>
              </a:buClr>
              <a:buSzPts val="2800"/>
              <a:buFont typeface="Calibri"/>
              <a:buAutoNum type="arabicPeriod"/>
            </a:pPr>
            <a:r>
              <a:rPr lang="en-US"/>
              <a:t>Use </a:t>
            </a:r>
            <a:r>
              <a:rPr b="1" lang="en-US"/>
              <a:t>phishing</a:t>
            </a:r>
            <a:r>
              <a:rPr lang="en-US"/>
              <a:t> to entice users to willingly give up personal data. </a:t>
            </a:r>
            <a:endParaRPr/>
          </a:p>
          <a:p>
            <a:pPr indent="-568325" lvl="0" marL="914400" rtl="0" algn="just">
              <a:lnSpc>
                <a:spcPct val="90000"/>
              </a:lnSpc>
              <a:spcBef>
                <a:spcPts val="1000"/>
              </a:spcBef>
              <a:spcAft>
                <a:spcPts val="0"/>
              </a:spcAft>
              <a:buClr>
                <a:schemeClr val="dk1"/>
              </a:buClr>
              <a:buSzPts val="2800"/>
              <a:buFont typeface="Calibri"/>
              <a:buAutoNum type="arabicPeriod"/>
            </a:pPr>
            <a:r>
              <a:rPr b="1" lang="en-US"/>
              <a:t>Install spyware </a:t>
            </a:r>
            <a:r>
              <a:rPr lang="en-US"/>
              <a:t>capable of capturing the keystrokes of victims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2020-05-18T20:11:58Z</dcterms:created>
  <dc:creator>Dr. Tariq Umer</dc:creator>
</cp:coreProperties>
</file>