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31" r:id="rId2"/>
    <p:sldId id="319" r:id="rId3"/>
    <p:sldId id="332" r:id="rId4"/>
    <p:sldId id="360" r:id="rId5"/>
    <p:sldId id="266" r:id="rId6"/>
    <p:sldId id="267" r:id="rId7"/>
    <p:sldId id="268" r:id="rId8"/>
    <p:sldId id="292" r:id="rId9"/>
    <p:sldId id="314" r:id="rId10"/>
    <p:sldId id="346" r:id="rId11"/>
    <p:sldId id="330" r:id="rId12"/>
    <p:sldId id="329" r:id="rId13"/>
    <p:sldId id="334" r:id="rId14"/>
    <p:sldId id="359" r:id="rId15"/>
    <p:sldId id="336" r:id="rId16"/>
    <p:sldId id="295" r:id="rId17"/>
    <p:sldId id="271" r:id="rId18"/>
    <p:sldId id="356" r:id="rId19"/>
    <p:sldId id="298" r:id="rId20"/>
    <p:sldId id="281" r:id="rId21"/>
    <p:sldId id="339" r:id="rId22"/>
    <p:sldId id="358" r:id="rId23"/>
    <p:sldId id="340" r:id="rId24"/>
    <p:sldId id="302" r:id="rId25"/>
    <p:sldId id="318" r:id="rId26"/>
    <p:sldId id="33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3FC0C-1054-4C20-8159-BB8A0C1C4A6C}"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75B06-2BA0-4537-8502-A5046FAB87A1}" type="slidenum">
              <a:rPr lang="en-US" smtClean="0"/>
              <a:t>‹#›</a:t>
            </a:fld>
            <a:endParaRPr lang="en-US"/>
          </a:p>
        </p:txBody>
      </p:sp>
    </p:spTree>
    <p:extLst>
      <p:ext uri="{BB962C8B-B14F-4D97-AF65-F5344CB8AC3E}">
        <p14:creationId xmlns:p14="http://schemas.microsoft.com/office/powerpoint/2010/main" val="52954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1956972-44CB-4AA7-B647-F0CF2F2ED1A8}" type="slidenum">
              <a:rPr lang="en-US" smtClean="0"/>
              <a:pPr/>
              <a:t>5</a:t>
            </a:fld>
            <a:endParaRPr lang="en-US"/>
          </a:p>
        </p:txBody>
      </p:sp>
      <p:sp>
        <p:nvSpPr>
          <p:cNvPr id="72707" name="Rectangle 1026"/>
          <p:cNvSpPr>
            <a:spLocks noGrp="1" noRot="1" noChangeAspect="1" noChangeArrowheads="1" noTextEdit="1"/>
          </p:cNvSpPr>
          <p:nvPr>
            <p:ph type="sldImg"/>
          </p:nvPr>
        </p:nvSpPr>
        <p:spPr>
          <a:ln/>
        </p:spPr>
      </p:sp>
      <p:sp>
        <p:nvSpPr>
          <p:cNvPr id="72708"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89329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A91C18B-9C7B-4FB9-9B1B-97EF305BB661}" type="slidenum">
              <a:rPr lang="en-US" smtClean="0"/>
              <a:pPr/>
              <a:t>6</a:t>
            </a:fld>
            <a:endParaRPr lang="en-US"/>
          </a:p>
        </p:txBody>
      </p:sp>
      <p:sp>
        <p:nvSpPr>
          <p:cNvPr id="73731" name="Rectangle 1026"/>
          <p:cNvSpPr>
            <a:spLocks noGrp="1" noRot="1" noChangeAspect="1" noChangeArrowheads="1" noTextEdit="1"/>
          </p:cNvSpPr>
          <p:nvPr>
            <p:ph type="sldImg"/>
          </p:nvPr>
        </p:nvSpPr>
        <p:spPr>
          <a:ln/>
        </p:spPr>
      </p:sp>
      <p:sp>
        <p:nvSpPr>
          <p:cNvPr id="73732"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43477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ECFDCA7-40CC-4BEE-A55A-5A53F46DB697}" type="slidenum">
              <a:rPr lang="en-US" smtClean="0"/>
              <a:pPr/>
              <a:t>7</a:t>
            </a:fld>
            <a:endParaRPr lang="en-US"/>
          </a:p>
        </p:txBody>
      </p:sp>
      <p:sp>
        <p:nvSpPr>
          <p:cNvPr id="74755" name="Rectangle 1026"/>
          <p:cNvSpPr>
            <a:spLocks noGrp="1" noRot="1" noChangeAspect="1" noChangeArrowheads="1" noTextEdit="1"/>
          </p:cNvSpPr>
          <p:nvPr>
            <p:ph type="sldImg"/>
          </p:nvPr>
        </p:nvSpPr>
        <p:spPr>
          <a:ln/>
        </p:spPr>
      </p:sp>
      <p:sp>
        <p:nvSpPr>
          <p:cNvPr id="74756"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34324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B55212B-AE72-4398-9346-2D5999E99708}" type="slidenum">
              <a:rPr lang="en-US" smtClean="0"/>
              <a:pPr/>
              <a:t>17</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671892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1EF5E0-F7BB-42F8-A5B4-FA60D76B24A2}" type="slidenum">
              <a:rPr lang="en-US" altLang="en-US"/>
              <a:pPr eaLnBrk="1" hangingPunct="1"/>
              <a:t>19</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4682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333339-F446-44F7-A057-F23A1762B477}" type="slidenum">
              <a:rPr lang="en-US" altLang="en-US" smtClean="0"/>
              <a:pPr/>
              <a:t>21</a:t>
            </a:fld>
            <a:endParaRPr lang="en-US" altLang="en-US"/>
          </a:p>
        </p:txBody>
      </p:sp>
    </p:spTree>
    <p:extLst>
      <p:ext uri="{BB962C8B-B14F-4D97-AF65-F5344CB8AC3E}">
        <p14:creationId xmlns:p14="http://schemas.microsoft.com/office/powerpoint/2010/main" val="80130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ECE229-B51A-4237-90F5-AF89B06686D0}" type="slidenum">
              <a:rPr lang="en-US" altLang="en-US"/>
              <a:pPr eaLnBrk="1" hangingPunct="1"/>
              <a:t>23</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787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6434-F4E4-49FC-AC9A-8B5422542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1E888-3468-4BC7-A7AF-A25E65A8D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A4335-F37D-47A6-BABE-B373B186AB7B}"/>
              </a:ext>
            </a:extLst>
          </p:cNvPr>
          <p:cNvSpPr>
            <a:spLocks noGrp="1"/>
          </p:cNvSpPr>
          <p:nvPr>
            <p:ph type="dt" sz="half" idx="10"/>
          </p:nvPr>
        </p:nvSpPr>
        <p:spPr/>
        <p:txBody>
          <a:bodyPr/>
          <a:lstStyle/>
          <a:p>
            <a:fld id="{81FDE6A5-66C0-463F-95AA-52CD272E95EF}" type="datetimeFigureOut">
              <a:rPr lang="en-US" smtClean="0"/>
              <a:t>11/4/2020</a:t>
            </a:fld>
            <a:endParaRPr lang="en-US"/>
          </a:p>
        </p:txBody>
      </p:sp>
      <p:sp>
        <p:nvSpPr>
          <p:cNvPr id="5" name="Footer Placeholder 4">
            <a:extLst>
              <a:ext uri="{FF2B5EF4-FFF2-40B4-BE49-F238E27FC236}">
                <a16:creationId xmlns:a16="http://schemas.microsoft.com/office/drawing/2014/main" id="{76F3909F-E917-4DB2-A690-528B48445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0AB79-4265-4D19-A88E-4013D3E0717C}"/>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93543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1809-4D44-4BB3-852A-69CD2C91A8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48E3D-F033-4145-8DA8-5DB3B5165E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3F1E8-3CE5-4419-BD49-4FFB42A91E17}"/>
              </a:ext>
            </a:extLst>
          </p:cNvPr>
          <p:cNvSpPr>
            <a:spLocks noGrp="1"/>
          </p:cNvSpPr>
          <p:nvPr>
            <p:ph type="dt" sz="half" idx="10"/>
          </p:nvPr>
        </p:nvSpPr>
        <p:spPr/>
        <p:txBody>
          <a:bodyPr/>
          <a:lstStyle/>
          <a:p>
            <a:fld id="{81FDE6A5-66C0-463F-95AA-52CD272E95EF}" type="datetimeFigureOut">
              <a:rPr lang="en-US" smtClean="0"/>
              <a:t>11/4/2020</a:t>
            </a:fld>
            <a:endParaRPr lang="en-US"/>
          </a:p>
        </p:txBody>
      </p:sp>
      <p:sp>
        <p:nvSpPr>
          <p:cNvPr id="5" name="Footer Placeholder 4">
            <a:extLst>
              <a:ext uri="{FF2B5EF4-FFF2-40B4-BE49-F238E27FC236}">
                <a16:creationId xmlns:a16="http://schemas.microsoft.com/office/drawing/2014/main" id="{2C924F9A-DC22-4BFB-A39D-C2D3EFC34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36FBD0-D61A-4977-8BD0-29862AAFD341}"/>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04490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2DADB-E819-4FAF-A7A8-81E66876D5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D97E09-16B2-4197-A869-F8D036D109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AED93-52C1-4DB2-98F6-71277F58EBED}"/>
              </a:ext>
            </a:extLst>
          </p:cNvPr>
          <p:cNvSpPr>
            <a:spLocks noGrp="1"/>
          </p:cNvSpPr>
          <p:nvPr>
            <p:ph type="dt" sz="half" idx="10"/>
          </p:nvPr>
        </p:nvSpPr>
        <p:spPr/>
        <p:txBody>
          <a:bodyPr/>
          <a:lstStyle/>
          <a:p>
            <a:fld id="{81FDE6A5-66C0-463F-95AA-52CD272E95EF}" type="datetimeFigureOut">
              <a:rPr lang="en-US" smtClean="0"/>
              <a:t>11/4/2020</a:t>
            </a:fld>
            <a:endParaRPr lang="en-US"/>
          </a:p>
        </p:txBody>
      </p:sp>
      <p:sp>
        <p:nvSpPr>
          <p:cNvPr id="5" name="Footer Placeholder 4">
            <a:extLst>
              <a:ext uri="{FF2B5EF4-FFF2-40B4-BE49-F238E27FC236}">
                <a16:creationId xmlns:a16="http://schemas.microsoft.com/office/drawing/2014/main" id="{CA9888BA-5A73-43FE-A20D-D257C7F48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A23A8-4F96-4D84-AB46-A1B8AC3FBF5B}"/>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121949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9A7C-4AC2-4091-BDB8-C71A62DD0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7E2DA-AC8B-4F9A-880E-94A1C6EA07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4FAB8-038F-4818-A7AC-8B41DD79D1B0}"/>
              </a:ext>
            </a:extLst>
          </p:cNvPr>
          <p:cNvSpPr>
            <a:spLocks noGrp="1"/>
          </p:cNvSpPr>
          <p:nvPr>
            <p:ph type="dt" sz="half" idx="10"/>
          </p:nvPr>
        </p:nvSpPr>
        <p:spPr/>
        <p:txBody>
          <a:bodyPr/>
          <a:lstStyle/>
          <a:p>
            <a:fld id="{81FDE6A5-66C0-463F-95AA-52CD272E95EF}" type="datetimeFigureOut">
              <a:rPr lang="en-US" smtClean="0"/>
              <a:t>11/4/2020</a:t>
            </a:fld>
            <a:endParaRPr lang="en-US"/>
          </a:p>
        </p:txBody>
      </p:sp>
      <p:sp>
        <p:nvSpPr>
          <p:cNvPr id="5" name="Footer Placeholder 4">
            <a:extLst>
              <a:ext uri="{FF2B5EF4-FFF2-40B4-BE49-F238E27FC236}">
                <a16:creationId xmlns:a16="http://schemas.microsoft.com/office/drawing/2014/main" id="{D56CA01E-8804-4E1B-844E-044919E33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334F7-F55D-46BC-9957-D415BD1BF05E}"/>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51141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B92A-F742-4800-8436-A1EC2A724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FC47F-9DBE-44EA-A930-D66E6B83D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5BE9F5-361D-4B13-8056-FD980EBBC2E1}"/>
              </a:ext>
            </a:extLst>
          </p:cNvPr>
          <p:cNvSpPr>
            <a:spLocks noGrp="1"/>
          </p:cNvSpPr>
          <p:nvPr>
            <p:ph type="dt" sz="half" idx="10"/>
          </p:nvPr>
        </p:nvSpPr>
        <p:spPr/>
        <p:txBody>
          <a:bodyPr/>
          <a:lstStyle/>
          <a:p>
            <a:fld id="{81FDE6A5-66C0-463F-95AA-52CD272E95EF}" type="datetimeFigureOut">
              <a:rPr lang="en-US" smtClean="0"/>
              <a:t>11/4/2020</a:t>
            </a:fld>
            <a:endParaRPr lang="en-US"/>
          </a:p>
        </p:txBody>
      </p:sp>
      <p:sp>
        <p:nvSpPr>
          <p:cNvPr id="5" name="Footer Placeholder 4">
            <a:extLst>
              <a:ext uri="{FF2B5EF4-FFF2-40B4-BE49-F238E27FC236}">
                <a16:creationId xmlns:a16="http://schemas.microsoft.com/office/drawing/2014/main" id="{ADF0840B-E2DD-4B00-A241-C409B38EE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7B0B7-843C-4B41-9215-D756A8D9D20C}"/>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141520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C847-3511-4B20-B60A-07E6A5753D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419832-9C17-4241-892B-FB19751F89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5D86C9-C99D-4836-B452-F0484AEEC6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D64ABC-4983-4E50-8D33-1C5FC00B5773}"/>
              </a:ext>
            </a:extLst>
          </p:cNvPr>
          <p:cNvSpPr>
            <a:spLocks noGrp="1"/>
          </p:cNvSpPr>
          <p:nvPr>
            <p:ph type="dt" sz="half" idx="10"/>
          </p:nvPr>
        </p:nvSpPr>
        <p:spPr/>
        <p:txBody>
          <a:bodyPr/>
          <a:lstStyle/>
          <a:p>
            <a:fld id="{81FDE6A5-66C0-463F-95AA-52CD272E95EF}" type="datetimeFigureOut">
              <a:rPr lang="en-US" smtClean="0"/>
              <a:t>11/4/2020</a:t>
            </a:fld>
            <a:endParaRPr lang="en-US"/>
          </a:p>
        </p:txBody>
      </p:sp>
      <p:sp>
        <p:nvSpPr>
          <p:cNvPr id="6" name="Footer Placeholder 5">
            <a:extLst>
              <a:ext uri="{FF2B5EF4-FFF2-40B4-BE49-F238E27FC236}">
                <a16:creationId xmlns:a16="http://schemas.microsoft.com/office/drawing/2014/main" id="{38E23E08-570B-47F7-9490-E633AA941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02BBC-6CE2-4A97-832D-E6FD5B8D9663}"/>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97792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FAF8-0808-486D-A504-A10F966A7D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F9A94-B36A-4827-9055-C5EDA078F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D3D1F2-80DC-4054-876F-0ECF1807A7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3669C8-2ED0-41CD-9FB1-6415645F6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A56583-7FE6-428D-A1AE-8234B189B2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A2F71D-2197-478D-A5E5-50F9F9397AE8}"/>
              </a:ext>
            </a:extLst>
          </p:cNvPr>
          <p:cNvSpPr>
            <a:spLocks noGrp="1"/>
          </p:cNvSpPr>
          <p:nvPr>
            <p:ph type="dt" sz="half" idx="10"/>
          </p:nvPr>
        </p:nvSpPr>
        <p:spPr/>
        <p:txBody>
          <a:bodyPr/>
          <a:lstStyle/>
          <a:p>
            <a:fld id="{81FDE6A5-66C0-463F-95AA-52CD272E95EF}" type="datetimeFigureOut">
              <a:rPr lang="en-US" smtClean="0"/>
              <a:t>11/4/2020</a:t>
            </a:fld>
            <a:endParaRPr lang="en-US"/>
          </a:p>
        </p:txBody>
      </p:sp>
      <p:sp>
        <p:nvSpPr>
          <p:cNvPr id="8" name="Footer Placeholder 7">
            <a:extLst>
              <a:ext uri="{FF2B5EF4-FFF2-40B4-BE49-F238E27FC236}">
                <a16:creationId xmlns:a16="http://schemas.microsoft.com/office/drawing/2014/main" id="{50B425B3-D2A3-468A-A113-D4666942D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BC9B8E-7409-4167-A402-7ED7D2D8C256}"/>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35353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AD6A-A343-4006-B7DE-0A31661C25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D9C3A0-BEE9-43DA-96F0-DCD24E6BF317}"/>
              </a:ext>
            </a:extLst>
          </p:cNvPr>
          <p:cNvSpPr>
            <a:spLocks noGrp="1"/>
          </p:cNvSpPr>
          <p:nvPr>
            <p:ph type="dt" sz="half" idx="10"/>
          </p:nvPr>
        </p:nvSpPr>
        <p:spPr/>
        <p:txBody>
          <a:bodyPr/>
          <a:lstStyle/>
          <a:p>
            <a:fld id="{81FDE6A5-66C0-463F-95AA-52CD272E95EF}" type="datetimeFigureOut">
              <a:rPr lang="en-US" smtClean="0"/>
              <a:t>11/4/2020</a:t>
            </a:fld>
            <a:endParaRPr lang="en-US"/>
          </a:p>
        </p:txBody>
      </p:sp>
      <p:sp>
        <p:nvSpPr>
          <p:cNvPr id="4" name="Footer Placeholder 3">
            <a:extLst>
              <a:ext uri="{FF2B5EF4-FFF2-40B4-BE49-F238E27FC236}">
                <a16:creationId xmlns:a16="http://schemas.microsoft.com/office/drawing/2014/main" id="{FEB4226B-37E6-4EB6-AFD8-9EB36D784F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6D0AA4-0FBF-40DF-8016-9480A274B2E3}"/>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06128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5ED56-BF58-4ECE-A462-9BA54753E67B}"/>
              </a:ext>
            </a:extLst>
          </p:cNvPr>
          <p:cNvSpPr>
            <a:spLocks noGrp="1"/>
          </p:cNvSpPr>
          <p:nvPr>
            <p:ph type="dt" sz="half" idx="10"/>
          </p:nvPr>
        </p:nvSpPr>
        <p:spPr/>
        <p:txBody>
          <a:bodyPr/>
          <a:lstStyle/>
          <a:p>
            <a:fld id="{81FDE6A5-66C0-463F-95AA-52CD272E95EF}" type="datetimeFigureOut">
              <a:rPr lang="en-US" smtClean="0"/>
              <a:t>11/4/2020</a:t>
            </a:fld>
            <a:endParaRPr lang="en-US"/>
          </a:p>
        </p:txBody>
      </p:sp>
      <p:sp>
        <p:nvSpPr>
          <p:cNvPr id="3" name="Footer Placeholder 2">
            <a:extLst>
              <a:ext uri="{FF2B5EF4-FFF2-40B4-BE49-F238E27FC236}">
                <a16:creationId xmlns:a16="http://schemas.microsoft.com/office/drawing/2014/main" id="{77DE8C6E-AAF4-4A18-B385-8FA9940C31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423246-A526-4280-BDFD-7C02B4D980B6}"/>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60788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EF15-5497-4567-AAB5-9FB8DED1A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F7D716-D64B-421F-BD6D-1273D3983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33BF0-C627-471E-A9FD-25DC3F06A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DC811-0631-47E6-B977-64256D5FB076}"/>
              </a:ext>
            </a:extLst>
          </p:cNvPr>
          <p:cNvSpPr>
            <a:spLocks noGrp="1"/>
          </p:cNvSpPr>
          <p:nvPr>
            <p:ph type="dt" sz="half" idx="10"/>
          </p:nvPr>
        </p:nvSpPr>
        <p:spPr/>
        <p:txBody>
          <a:bodyPr/>
          <a:lstStyle/>
          <a:p>
            <a:fld id="{81FDE6A5-66C0-463F-95AA-52CD272E95EF}" type="datetimeFigureOut">
              <a:rPr lang="en-US" smtClean="0"/>
              <a:t>11/4/2020</a:t>
            </a:fld>
            <a:endParaRPr lang="en-US"/>
          </a:p>
        </p:txBody>
      </p:sp>
      <p:sp>
        <p:nvSpPr>
          <p:cNvPr id="6" name="Footer Placeholder 5">
            <a:extLst>
              <a:ext uri="{FF2B5EF4-FFF2-40B4-BE49-F238E27FC236}">
                <a16:creationId xmlns:a16="http://schemas.microsoft.com/office/drawing/2014/main" id="{78DFDCFC-465B-4231-9E55-1EA10614C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E80EA-CBC8-49F9-9552-0D1B42F591D8}"/>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58973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DDD2-4150-479D-A79F-5BBF2E4CC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3A9268-D045-42E3-B8F6-57A81CAF35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917D2-3512-4538-9253-5F7642703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A091B-0C93-4653-B7BB-E586C66A800F}"/>
              </a:ext>
            </a:extLst>
          </p:cNvPr>
          <p:cNvSpPr>
            <a:spLocks noGrp="1"/>
          </p:cNvSpPr>
          <p:nvPr>
            <p:ph type="dt" sz="half" idx="10"/>
          </p:nvPr>
        </p:nvSpPr>
        <p:spPr/>
        <p:txBody>
          <a:bodyPr/>
          <a:lstStyle/>
          <a:p>
            <a:fld id="{81FDE6A5-66C0-463F-95AA-52CD272E95EF}" type="datetimeFigureOut">
              <a:rPr lang="en-US" smtClean="0"/>
              <a:t>11/4/2020</a:t>
            </a:fld>
            <a:endParaRPr lang="en-US"/>
          </a:p>
        </p:txBody>
      </p:sp>
      <p:sp>
        <p:nvSpPr>
          <p:cNvPr id="6" name="Footer Placeholder 5">
            <a:extLst>
              <a:ext uri="{FF2B5EF4-FFF2-40B4-BE49-F238E27FC236}">
                <a16:creationId xmlns:a16="http://schemas.microsoft.com/office/drawing/2014/main" id="{9484411A-D380-4710-8B4A-0DE741C18D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FE118F-9389-40E3-93E7-1CF5794B13D1}"/>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74887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3E5E1-8E89-4901-BA17-CA5BB4206A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25AE81-B435-41EA-9C87-49190B940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41449-4C70-428B-B57C-3703C7A08B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DE6A5-66C0-463F-95AA-52CD272E95EF}" type="datetimeFigureOut">
              <a:rPr lang="en-US" smtClean="0"/>
              <a:t>11/4/2020</a:t>
            </a:fld>
            <a:endParaRPr lang="en-US"/>
          </a:p>
        </p:txBody>
      </p:sp>
      <p:sp>
        <p:nvSpPr>
          <p:cNvPr id="5" name="Footer Placeholder 4">
            <a:extLst>
              <a:ext uri="{FF2B5EF4-FFF2-40B4-BE49-F238E27FC236}">
                <a16:creationId xmlns:a16="http://schemas.microsoft.com/office/drawing/2014/main" id="{5E785236-3377-4957-BFD8-CF3E7723B3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D8ED2F-74BE-407C-9F44-36C107260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5A678-4DD5-4F71-8709-73BBACFDCB2E}" type="slidenum">
              <a:rPr lang="en-US" smtClean="0"/>
              <a:t>‹#›</a:t>
            </a:fld>
            <a:endParaRPr lang="en-US"/>
          </a:p>
        </p:txBody>
      </p:sp>
    </p:spTree>
    <p:extLst>
      <p:ext uri="{BB962C8B-B14F-4D97-AF65-F5344CB8AC3E}">
        <p14:creationId xmlns:p14="http://schemas.microsoft.com/office/powerpoint/2010/main" val="1397836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7516-F93F-49B4-B5B6-373E6F190658}"/>
              </a:ext>
            </a:extLst>
          </p:cNvPr>
          <p:cNvSpPr>
            <a:spLocks noGrp="1"/>
          </p:cNvSpPr>
          <p:nvPr>
            <p:ph type="title"/>
          </p:nvPr>
        </p:nvSpPr>
        <p:spPr>
          <a:xfrm>
            <a:off x="535194" y="1736726"/>
            <a:ext cx="11121611" cy="2852737"/>
          </a:xfrm>
        </p:spPr>
        <p:txBody>
          <a:bodyPr>
            <a:normAutofit fontScale="90000"/>
          </a:bodyPr>
          <a:lstStyle/>
          <a:p>
            <a:pPr algn="ctr"/>
            <a:r>
              <a:rPr lang="en-US" dirty="0"/>
              <a:t>CS 110 - Professional Practices in IT</a:t>
            </a:r>
            <a:br>
              <a:rPr lang="en-US" dirty="0"/>
            </a:br>
            <a:br>
              <a:rPr lang="en-US" dirty="0"/>
            </a:br>
            <a:br>
              <a:rPr lang="en-US" dirty="0"/>
            </a:br>
            <a:r>
              <a:rPr lang="en-US" sz="2400" dirty="0"/>
              <a:t>Instructor Name :  Dr Tariq Umer</a:t>
            </a:r>
            <a:br>
              <a:rPr lang="en-US" sz="2400" dirty="0"/>
            </a:br>
            <a:r>
              <a:rPr lang="en-US" sz="2400" dirty="0"/>
              <a:t>Email : tariqumer@cuilahore.edu.pk </a:t>
            </a:r>
            <a:endParaRPr lang="en-US" dirty="0"/>
          </a:p>
        </p:txBody>
      </p:sp>
    </p:spTree>
    <p:extLst>
      <p:ext uri="{BB962C8B-B14F-4D97-AF65-F5344CB8AC3E}">
        <p14:creationId xmlns:p14="http://schemas.microsoft.com/office/powerpoint/2010/main" val="163215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209800" y="762000"/>
            <a:ext cx="7772400" cy="1143000"/>
          </a:xfrm>
        </p:spPr>
        <p:txBody>
          <a:bodyPr/>
          <a:lstStyle/>
          <a:p>
            <a:pPr eaLnBrk="1" hangingPunct="1">
              <a:defRPr/>
            </a:pPr>
            <a:r>
              <a:rPr lang="en-US" sz="3200" dirty="0"/>
              <a:t>Cont.</a:t>
            </a:r>
          </a:p>
        </p:txBody>
      </p:sp>
      <p:sp>
        <p:nvSpPr>
          <p:cNvPr id="23555" name="Rectangle 3"/>
          <p:cNvSpPr>
            <a:spLocks noGrp="1" noChangeArrowheads="1"/>
          </p:cNvSpPr>
          <p:nvPr>
            <p:ph idx="1"/>
          </p:nvPr>
        </p:nvSpPr>
        <p:spPr>
          <a:xfrm>
            <a:off x="1828800" y="2057400"/>
            <a:ext cx="8553450" cy="4191000"/>
          </a:xfrm>
        </p:spPr>
        <p:txBody>
          <a:bodyPr>
            <a:normAutofit lnSpcReduction="10000"/>
          </a:bodyPr>
          <a:lstStyle/>
          <a:p>
            <a:pPr algn="just" eaLnBrk="1" hangingPunct="1">
              <a:lnSpc>
                <a:spcPct val="90000"/>
              </a:lnSpc>
            </a:pPr>
            <a:r>
              <a:rPr lang="en-US" altLang="en-US" dirty="0">
                <a:solidFill>
                  <a:srgbClr val="FF0000"/>
                </a:solidFill>
              </a:rPr>
              <a:t>PROBLEM</a:t>
            </a:r>
            <a:r>
              <a:rPr lang="en-US" altLang="en-US" dirty="0"/>
              <a:t>:  weakening factor for 4</a:t>
            </a:r>
            <a:r>
              <a:rPr lang="en-US" altLang="en-US" baseline="30000" dirty="0"/>
              <a:t>th </a:t>
            </a:r>
            <a:r>
              <a:rPr lang="en-US" altLang="en-US" dirty="0"/>
              <a:t> amend. : using new technology govt. can  search homes with out physically entering into them.</a:t>
            </a:r>
          </a:p>
          <a:p>
            <a:pPr algn="just" eaLnBrk="1" hangingPunct="1">
              <a:lnSpc>
                <a:spcPct val="90000"/>
              </a:lnSpc>
              <a:buFontTx/>
              <a:buNone/>
            </a:pPr>
            <a:endParaRPr lang="en-US" altLang="en-US" sz="1100" dirty="0"/>
          </a:p>
          <a:p>
            <a:pPr lvl="1" algn="just" eaLnBrk="1" hangingPunct="1">
              <a:lnSpc>
                <a:spcPct val="90000"/>
              </a:lnSpc>
            </a:pPr>
            <a:r>
              <a:rPr lang="en-US" altLang="en-US" sz="2800" b="1" dirty="0"/>
              <a:t>Search home –</a:t>
            </a:r>
            <a:r>
              <a:rPr lang="en-US" altLang="en-US" sz="2800" dirty="0"/>
              <a:t> with out entering them</a:t>
            </a:r>
          </a:p>
          <a:p>
            <a:pPr lvl="1" algn="just" eaLnBrk="1" hangingPunct="1">
              <a:lnSpc>
                <a:spcPct val="90000"/>
              </a:lnSpc>
              <a:buFont typeface="Arial" panose="020B0604020202020204" pitchFamily="34" charset="0"/>
              <a:buNone/>
            </a:pPr>
            <a:endParaRPr lang="en-US" altLang="en-US" dirty="0"/>
          </a:p>
          <a:p>
            <a:pPr lvl="1" algn="just" eaLnBrk="1" hangingPunct="1">
              <a:lnSpc>
                <a:spcPct val="90000"/>
              </a:lnSpc>
            </a:pPr>
            <a:r>
              <a:rPr lang="en-US" altLang="en-US" sz="2800" b="1" dirty="0"/>
              <a:t>Search persons</a:t>
            </a:r>
            <a:r>
              <a:rPr lang="en-US" altLang="en-US" sz="2800" dirty="0"/>
              <a:t> </a:t>
            </a:r>
            <a:r>
              <a:rPr lang="en-US" altLang="en-US" sz="2800" b="1" dirty="0"/>
              <a:t>–</a:t>
            </a:r>
            <a:r>
              <a:rPr lang="en-US" altLang="en-US" sz="2800" dirty="0"/>
              <a:t> from distance with out our knowledge</a:t>
            </a:r>
          </a:p>
          <a:p>
            <a:pPr lvl="1" algn="just" eaLnBrk="1" hangingPunct="1">
              <a:lnSpc>
                <a:spcPct val="90000"/>
              </a:lnSpc>
            </a:pPr>
            <a:endParaRPr lang="en-US" altLang="en-US" sz="2000" dirty="0"/>
          </a:p>
          <a:p>
            <a:pPr lvl="1" algn="just" eaLnBrk="1" hangingPunct="1">
              <a:lnSpc>
                <a:spcPct val="90000"/>
              </a:lnSpc>
            </a:pPr>
            <a:r>
              <a:rPr lang="en-US" altLang="en-US" sz="2800" b="1" dirty="0"/>
              <a:t>Extract all the data</a:t>
            </a:r>
            <a:r>
              <a:rPr lang="en-US" altLang="en-US" sz="2800" dirty="0"/>
              <a:t> -- on cell phone (even deleted passwords) in 2 minutes </a:t>
            </a:r>
            <a:r>
              <a:rPr lang="en-US" altLang="en-US" sz="2800" dirty="0">
                <a:sym typeface="Wingdings" panose="05000000000000000000" pitchFamily="2" charset="2"/>
              </a:rPr>
              <a:t></a:t>
            </a:r>
            <a:endParaRPr lang="en-US" altLang="en-US" sz="2800" dirty="0"/>
          </a:p>
        </p:txBody>
      </p:sp>
      <p:sp>
        <p:nvSpPr>
          <p:cNvPr id="2" name="Date Placeholder 1"/>
          <p:cNvSpPr>
            <a:spLocks noGrp="1"/>
          </p:cNvSpPr>
          <p:nvPr>
            <p:ph type="dt" sz="half" idx="10"/>
          </p:nvPr>
        </p:nvSpPr>
        <p:spPr/>
        <p:txBody>
          <a:bodyPr/>
          <a:lstStyle/>
          <a:p>
            <a:pPr>
              <a:defRPr/>
            </a:pPr>
            <a:fld id="{517A3FDB-B612-4782-B4C4-A4EA7ABCEEC9}" type="datetime1">
              <a:rPr lang="en-US" smtClean="0"/>
              <a:pPr>
                <a:defRPr/>
              </a:pPr>
              <a:t>11/4/2020</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0" y="342900"/>
            <a:ext cx="7772400" cy="838200"/>
          </a:xfrm>
        </p:spPr>
        <p:txBody>
          <a:bodyPr/>
          <a:lstStyle/>
          <a:p>
            <a:pPr>
              <a:defRPr/>
            </a:pPr>
            <a:r>
              <a:rPr lang="en-US" sz="2200" dirty="0"/>
              <a:t>Government databases with personal information</a:t>
            </a:r>
          </a:p>
        </p:txBody>
      </p:sp>
      <p:pic>
        <p:nvPicPr>
          <p:cNvPr id="2457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19300" y="1223962"/>
            <a:ext cx="8153400" cy="5238750"/>
          </a:xfrm>
          <a:noFill/>
        </p:spPr>
      </p:pic>
      <p:sp>
        <p:nvSpPr>
          <p:cNvPr id="3" name="Date Placeholder 2"/>
          <p:cNvSpPr>
            <a:spLocks noGrp="1"/>
          </p:cNvSpPr>
          <p:nvPr>
            <p:ph type="dt" sz="half" idx="10"/>
          </p:nvPr>
        </p:nvSpPr>
        <p:spPr/>
        <p:txBody>
          <a:bodyPr/>
          <a:lstStyle/>
          <a:p>
            <a:pPr>
              <a:defRPr/>
            </a:pPr>
            <a:fld id="{C49CD6F2-4C94-45CE-97AE-F664BA17DBE4}" type="datetime1">
              <a:rPr lang="en-US" smtClean="0"/>
              <a:pPr>
                <a:defRPr/>
              </a:pPr>
              <a:t>11/4/2020</a:t>
            </a:fld>
            <a:endParaRPr lang="en-US"/>
          </a:p>
        </p:txBody>
      </p:sp>
      <p:sp>
        <p:nvSpPr>
          <p:cNvPr id="4" name="Slide Number Placeholder 3"/>
          <p:cNvSpPr>
            <a:spLocks noGrp="1"/>
          </p:cNvSpPr>
          <p:nvPr>
            <p:ph type="sldNum" sz="quarter" idx="12"/>
          </p:nvPr>
        </p:nvSpPr>
        <p:spPr/>
        <p:txBody>
          <a:bodyPr/>
          <a:lstStyle/>
          <a:p>
            <a:fld id="{538C470C-F50F-473F-8DD2-FC2DADB7F0FB}"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662113" y="309563"/>
            <a:ext cx="8534400" cy="1143000"/>
          </a:xfrm>
        </p:spPr>
        <p:txBody>
          <a:bodyPr/>
          <a:lstStyle/>
          <a:p>
            <a:pPr eaLnBrk="1" hangingPunct="1">
              <a:defRPr/>
            </a:pPr>
            <a:r>
              <a:rPr lang="en-US" sz="2800" dirty="0"/>
              <a:t>Search and Seizing of Computers and Phones</a:t>
            </a:r>
          </a:p>
        </p:txBody>
      </p:sp>
      <p:sp>
        <p:nvSpPr>
          <p:cNvPr id="28675" name="Rectangle 3"/>
          <p:cNvSpPr>
            <a:spLocks noGrp="1" noChangeArrowheads="1"/>
          </p:cNvSpPr>
          <p:nvPr>
            <p:ph idx="1"/>
          </p:nvPr>
        </p:nvSpPr>
        <p:spPr>
          <a:xfrm>
            <a:off x="1662113" y="1271588"/>
            <a:ext cx="8248650" cy="4916224"/>
          </a:xfrm>
        </p:spPr>
        <p:txBody>
          <a:bodyPr>
            <a:normAutofit lnSpcReduction="10000"/>
          </a:bodyPr>
          <a:lstStyle/>
          <a:p>
            <a:pPr algn="just" eaLnBrk="1" hangingPunct="1">
              <a:buFont typeface="Wingdings" panose="05000000000000000000" pitchFamily="2" charset="2"/>
              <a:buChar char="Ø"/>
            </a:pPr>
            <a:r>
              <a:rPr lang="en-US" altLang="en-US" sz="2400" dirty="0"/>
              <a:t>National Association for Advancement of Colored People (NACCP)</a:t>
            </a:r>
          </a:p>
          <a:p>
            <a:pPr lvl="1" algn="just">
              <a:buFont typeface="Wingdings" panose="05000000000000000000" pitchFamily="2" charset="2"/>
              <a:buChar char="Ø"/>
            </a:pPr>
            <a:r>
              <a:rPr lang="en-US" sz="2000" dirty="0"/>
              <a:t>The NAACP’s membership list was not on a computer in the 1950s. It undoubtedly is now. SC ruling against the Alabama state.</a:t>
            </a:r>
            <a:endParaRPr lang="en-US" sz="3200" dirty="0"/>
          </a:p>
          <a:p>
            <a:pPr lvl="1" algn="just">
              <a:buFont typeface="Wingdings" panose="05000000000000000000" pitchFamily="2" charset="2"/>
              <a:buChar char="Ø"/>
            </a:pPr>
            <a:r>
              <a:rPr lang="en-US" altLang="en-US" sz="2000" dirty="0"/>
              <a:t>Privacy in group association may be essential to preservation of freedom of association, particularly where a group adopts disagree beliefs.</a:t>
            </a:r>
          </a:p>
          <a:p>
            <a:pPr algn="just" eaLnBrk="1" hangingPunct="1">
              <a:buFont typeface="Wingdings" panose="05000000000000000000" pitchFamily="2" charset="2"/>
              <a:buChar char="Ø"/>
            </a:pPr>
            <a:r>
              <a:rPr lang="en-US" altLang="en-US" dirty="0"/>
              <a:t>4</a:t>
            </a:r>
            <a:r>
              <a:rPr lang="en-US" altLang="en-US" baseline="30000" dirty="0"/>
              <a:t>th</a:t>
            </a:r>
            <a:r>
              <a:rPr lang="en-US" altLang="en-US" dirty="0"/>
              <a:t> am. Requires search warrants </a:t>
            </a:r>
            <a:r>
              <a:rPr lang="en-US" altLang="en-US" b="1" dirty="0">
                <a:solidFill>
                  <a:schemeClr val="tx2"/>
                </a:solidFill>
              </a:rPr>
              <a:t>be specific</a:t>
            </a:r>
            <a:r>
              <a:rPr lang="en-US" altLang="en-US" dirty="0">
                <a:solidFill>
                  <a:schemeClr val="tx2"/>
                </a:solidFill>
              </a:rPr>
              <a:t> </a:t>
            </a:r>
            <a:r>
              <a:rPr lang="en-US" altLang="en-US" dirty="0"/>
              <a:t>about the Object of the search or seizing.</a:t>
            </a:r>
          </a:p>
          <a:p>
            <a:pPr lvl="1" algn="just">
              <a:buFont typeface="Wingdings" panose="05000000000000000000" pitchFamily="2" charset="2"/>
              <a:buChar char="Ø"/>
            </a:pPr>
            <a:r>
              <a:rPr lang="en-US" altLang="en-US" sz="2100" dirty="0"/>
              <a:t>Court says officers allowed to observe situation in </a:t>
            </a:r>
            <a:r>
              <a:rPr lang="en-US" altLang="en-US" sz="2100" b="1" dirty="0"/>
              <a:t>plain view </a:t>
            </a:r>
            <a:r>
              <a:rPr lang="en-US" altLang="en-US" sz="2100" dirty="0"/>
              <a:t>and report if suspect found.</a:t>
            </a:r>
          </a:p>
          <a:p>
            <a:pPr lvl="1" algn="just">
              <a:buFont typeface="Wingdings" panose="05000000000000000000" pitchFamily="2" charset="2"/>
              <a:buChar char="Ø"/>
            </a:pPr>
            <a:r>
              <a:rPr lang="en-US" altLang="en-US" sz="2000" dirty="0"/>
              <a:t>Amount of info in </a:t>
            </a:r>
            <a:r>
              <a:rPr lang="en-US" altLang="en-US" sz="2000" b="1" dirty="0"/>
              <a:t>plain view </a:t>
            </a:r>
            <a:r>
              <a:rPr lang="en-US" altLang="en-US" sz="2000" dirty="0"/>
              <a:t>at home is smaller than computer at business place.</a:t>
            </a:r>
          </a:p>
          <a:p>
            <a:pPr algn="just" eaLnBrk="1" hangingPunct="1">
              <a:buFont typeface="Wingdings" panose="05000000000000000000" pitchFamily="2" charset="2"/>
              <a:buChar char="Ø"/>
            </a:pPr>
            <a:r>
              <a:rPr lang="en-US" altLang="en-US" sz="2400" dirty="0">
                <a:solidFill>
                  <a:srgbClr val="FF0000"/>
                </a:solidFill>
              </a:rPr>
              <a:t>PROBLEM: </a:t>
            </a:r>
            <a:r>
              <a:rPr lang="en-US" altLang="en-US" sz="2400" dirty="0"/>
              <a:t>Access computer is serious threat to privacy, liberty, and FOS</a:t>
            </a:r>
          </a:p>
          <a:p>
            <a:pPr lvl="1" algn="just" eaLnBrk="1" hangingPunct="1"/>
            <a:endParaRPr lang="en-US" altLang="en-US" dirty="0"/>
          </a:p>
        </p:txBody>
      </p:sp>
      <p:sp>
        <p:nvSpPr>
          <p:cNvPr id="2" name="Date Placeholder 1"/>
          <p:cNvSpPr>
            <a:spLocks noGrp="1"/>
          </p:cNvSpPr>
          <p:nvPr>
            <p:ph type="dt" sz="half" idx="10"/>
          </p:nvPr>
        </p:nvSpPr>
        <p:spPr/>
        <p:txBody>
          <a:bodyPr/>
          <a:lstStyle/>
          <a:p>
            <a:pPr>
              <a:defRPr/>
            </a:pPr>
            <a:fld id="{5497DE3E-D9C0-440F-ACBA-41504B805C4D}" type="datetime1">
              <a:rPr lang="en-US" smtClean="0"/>
              <a:pPr>
                <a:defRPr/>
              </a:pPr>
              <a:t>11/4/2020</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362075" y="403225"/>
            <a:ext cx="8382000" cy="762000"/>
          </a:xfrm>
        </p:spPr>
        <p:txBody>
          <a:bodyPr/>
          <a:lstStyle/>
          <a:p>
            <a:pPr eaLnBrk="1" hangingPunct="1">
              <a:defRPr/>
            </a:pPr>
            <a:r>
              <a:rPr lang="en-US" sz="2800" b="1" dirty="0"/>
              <a:t>Plain View</a:t>
            </a:r>
          </a:p>
        </p:txBody>
      </p:sp>
      <p:sp>
        <p:nvSpPr>
          <p:cNvPr id="29699" name="Rectangle 3"/>
          <p:cNvSpPr>
            <a:spLocks noGrp="1" noChangeArrowheads="1"/>
          </p:cNvSpPr>
          <p:nvPr>
            <p:ph idx="1"/>
          </p:nvPr>
        </p:nvSpPr>
        <p:spPr>
          <a:xfrm>
            <a:off x="700087" y="1165225"/>
            <a:ext cx="10487025" cy="4800600"/>
          </a:xfrm>
        </p:spPr>
        <p:txBody>
          <a:bodyPr>
            <a:normAutofit/>
          </a:bodyPr>
          <a:lstStyle/>
          <a:p>
            <a:pPr lvl="1" algn="just">
              <a:lnSpc>
                <a:spcPct val="100000"/>
              </a:lnSpc>
              <a:buNone/>
            </a:pPr>
            <a:r>
              <a:rPr lang="en-US" sz="2800" dirty="0"/>
              <a:t> the rule that a law enforcement officer may make a search and seizure without obtaining a search warrant if evidence of criminal activity or the product of a crime can be seen without entry or search. Example: a policeman stops a motorist for a minor traffic violation and can see in the car a pistol or a marijuana plant on the back seat, giving him "reasonable cause" to enter the vehicle to make a search.</a:t>
            </a:r>
            <a:endParaRPr lang="en-US" altLang="en-US" sz="2800" b="1" dirty="0">
              <a:solidFill>
                <a:srgbClr val="FF0000"/>
              </a:solidFill>
            </a:endParaRPr>
          </a:p>
        </p:txBody>
      </p:sp>
      <p:sp>
        <p:nvSpPr>
          <p:cNvPr id="2" name="Date Placeholder 1"/>
          <p:cNvSpPr>
            <a:spLocks noGrp="1"/>
          </p:cNvSpPr>
          <p:nvPr>
            <p:ph type="dt" sz="half" idx="10"/>
          </p:nvPr>
        </p:nvSpPr>
        <p:spPr/>
        <p:txBody>
          <a:bodyPr/>
          <a:lstStyle/>
          <a:p>
            <a:pPr>
              <a:defRPr/>
            </a:pPr>
            <a:fld id="{5A26D44B-3AB4-4548-B3DB-EB2DBA5BCBBB}" type="datetime1">
              <a:rPr lang="en-US" smtClean="0"/>
              <a:pPr>
                <a:defRPr/>
              </a:pPr>
              <a:t>11/4/2020</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219200" y="404813"/>
            <a:ext cx="8382000" cy="762000"/>
          </a:xfrm>
        </p:spPr>
        <p:txBody>
          <a:bodyPr/>
          <a:lstStyle/>
          <a:p>
            <a:pPr eaLnBrk="1" hangingPunct="1">
              <a:defRPr/>
            </a:pPr>
            <a:r>
              <a:rPr lang="en-US" sz="2800" dirty="0"/>
              <a:t>Cont.</a:t>
            </a:r>
          </a:p>
        </p:txBody>
      </p:sp>
      <p:sp>
        <p:nvSpPr>
          <p:cNvPr id="29699" name="Rectangle 3"/>
          <p:cNvSpPr>
            <a:spLocks noGrp="1" noChangeArrowheads="1"/>
          </p:cNvSpPr>
          <p:nvPr>
            <p:ph idx="1"/>
          </p:nvPr>
        </p:nvSpPr>
        <p:spPr>
          <a:xfrm>
            <a:off x="704849" y="1166813"/>
            <a:ext cx="10082213" cy="4572000"/>
          </a:xfrm>
        </p:spPr>
        <p:txBody>
          <a:bodyPr>
            <a:normAutofit/>
          </a:bodyPr>
          <a:lstStyle/>
          <a:p>
            <a:pPr lvl="1" algn="just" eaLnBrk="1" hangingPunct="1">
              <a:lnSpc>
                <a:spcPct val="100000"/>
              </a:lnSpc>
            </a:pPr>
            <a:r>
              <a:rPr lang="en-US" altLang="en-US" sz="2800" dirty="0"/>
              <a:t>Interpretation of information in </a:t>
            </a:r>
            <a:r>
              <a:rPr lang="en-US" altLang="en-US" sz="2800" b="1" dirty="0">
                <a:solidFill>
                  <a:srgbClr val="FF0000"/>
                </a:solidFill>
              </a:rPr>
              <a:t>plain view </a:t>
            </a:r>
          </a:p>
          <a:p>
            <a:pPr lvl="2" algn="just" eaLnBrk="1" hangingPunct="1">
              <a:lnSpc>
                <a:spcPct val="100000"/>
              </a:lnSpc>
            </a:pPr>
            <a:r>
              <a:rPr lang="en-US" altLang="en-US" b="1" dirty="0"/>
              <a:t>All un encrypted files on </a:t>
            </a:r>
            <a:r>
              <a:rPr lang="en-US" altLang="en-US" dirty="0"/>
              <a:t>Phones and Laptops-invites abuse.</a:t>
            </a:r>
          </a:p>
          <a:p>
            <a:pPr lvl="2" algn="just" eaLnBrk="1" hangingPunct="1">
              <a:lnSpc>
                <a:spcPct val="100000"/>
              </a:lnSpc>
            </a:pPr>
            <a:r>
              <a:rPr lang="en-US" altLang="en-US" b="1" dirty="0"/>
              <a:t>Court view: </a:t>
            </a:r>
            <a:r>
              <a:rPr lang="en-US" altLang="en-US" sz="2400" dirty="0"/>
              <a:t>if officer see evidence of another crime at plain view, the officer may seize and use it. Could be used for “fishing expeditions” for other information (An investigation undertaken in the hope (but not the stated purpose) of discovering information).</a:t>
            </a:r>
          </a:p>
          <a:p>
            <a:pPr lvl="2" algn="just" eaLnBrk="1" hangingPunct="1">
              <a:lnSpc>
                <a:spcPct val="100000"/>
              </a:lnSpc>
            </a:pPr>
            <a:endParaRPr lang="en-US" altLang="en-US" sz="2400" dirty="0"/>
          </a:p>
          <a:p>
            <a:pPr lvl="2" algn="just" eaLnBrk="1" hangingPunct="1">
              <a:lnSpc>
                <a:spcPct val="100000"/>
              </a:lnSpc>
            </a:pPr>
            <a:r>
              <a:rPr lang="en-US" altLang="en-US" sz="2400" b="1" dirty="0">
                <a:solidFill>
                  <a:srgbClr val="FF0000"/>
                </a:solidFill>
              </a:rPr>
              <a:t>PROBLEM: </a:t>
            </a:r>
            <a:r>
              <a:rPr lang="en-US" altLang="en-US" sz="2800" dirty="0"/>
              <a:t>Fishing expeditions - Crosses 4</a:t>
            </a:r>
            <a:r>
              <a:rPr lang="en-US" altLang="en-US" sz="2800" baseline="30000" dirty="0"/>
              <a:t>th</a:t>
            </a:r>
            <a:r>
              <a:rPr lang="en-US" altLang="en-US" sz="2800" dirty="0"/>
              <a:t> am that </a:t>
            </a:r>
            <a:r>
              <a:rPr lang="en-US" altLang="en-US" sz="2800" dirty="0">
                <a:solidFill>
                  <a:srgbClr val="FF0000"/>
                </a:solidFill>
              </a:rPr>
              <a:t>“Warrant be Specific”</a:t>
            </a:r>
          </a:p>
        </p:txBody>
      </p:sp>
      <p:sp>
        <p:nvSpPr>
          <p:cNvPr id="2" name="Date Placeholder 1"/>
          <p:cNvSpPr>
            <a:spLocks noGrp="1"/>
          </p:cNvSpPr>
          <p:nvPr>
            <p:ph type="dt" sz="half" idx="10"/>
          </p:nvPr>
        </p:nvSpPr>
        <p:spPr/>
        <p:txBody>
          <a:bodyPr/>
          <a:lstStyle/>
          <a:p>
            <a:pPr>
              <a:defRPr/>
            </a:pPr>
            <a:fld id="{5A26D44B-3AB4-4548-B3DB-EB2DBA5BCBBB}" type="datetime1">
              <a:rPr lang="en-US" smtClean="0"/>
              <a:pPr>
                <a:defRPr/>
              </a:pPr>
              <a:t>11/4/2020</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38200" y="387295"/>
            <a:ext cx="8534400" cy="762000"/>
          </a:xfrm>
        </p:spPr>
        <p:txBody>
          <a:bodyPr/>
          <a:lstStyle/>
          <a:p>
            <a:pPr eaLnBrk="1" hangingPunct="1">
              <a:defRPr/>
            </a:pPr>
            <a:r>
              <a:rPr lang="en-US" sz="2800" dirty="0"/>
              <a:t>Cont.</a:t>
            </a:r>
          </a:p>
        </p:txBody>
      </p:sp>
      <p:sp>
        <p:nvSpPr>
          <p:cNvPr id="31747" name="Rectangle 3"/>
          <p:cNvSpPr>
            <a:spLocks noGrp="1" noChangeArrowheads="1"/>
          </p:cNvSpPr>
          <p:nvPr>
            <p:ph idx="1"/>
          </p:nvPr>
        </p:nvSpPr>
        <p:spPr>
          <a:xfrm>
            <a:off x="1185861" y="1149295"/>
            <a:ext cx="9944101" cy="4689529"/>
          </a:xfrm>
        </p:spPr>
        <p:txBody>
          <a:bodyPr>
            <a:noAutofit/>
          </a:bodyPr>
          <a:lstStyle/>
          <a:p>
            <a:pPr algn="just" eaLnBrk="1" hangingPunct="1"/>
            <a:r>
              <a:rPr lang="en-US" altLang="en-US" b="1" dirty="0">
                <a:solidFill>
                  <a:srgbClr val="FF0000"/>
                </a:solidFill>
              </a:rPr>
              <a:t>Phones and Laptops:</a:t>
            </a:r>
            <a:r>
              <a:rPr lang="en-US" altLang="en-US" dirty="0"/>
              <a:t> </a:t>
            </a:r>
          </a:p>
          <a:p>
            <a:pPr lvl="1" algn="just" eaLnBrk="1" hangingPunct="1"/>
            <a:r>
              <a:rPr lang="en-US" altLang="en-US" dirty="0"/>
              <a:t>Police can search an arrested person (with out warrant) and examine its property on the person or within his reach. </a:t>
            </a:r>
          </a:p>
          <a:p>
            <a:pPr lvl="1" algn="just" eaLnBrk="1" hangingPunct="1"/>
            <a:r>
              <a:rPr lang="en-US" altLang="en-US" i="1" dirty="0"/>
              <a:t>Can mobile phones be searched ? they may contain proprietary/confidential info e.g. lawyer’s phone.</a:t>
            </a:r>
          </a:p>
          <a:p>
            <a:pPr lvl="1" algn="just" eaLnBrk="1" hangingPunct="1"/>
            <a:r>
              <a:rPr lang="en-US" altLang="en-US" dirty="0"/>
              <a:t>Vast collection of info on phone is kind of info 4</a:t>
            </a:r>
            <a:r>
              <a:rPr lang="en-US" altLang="en-US" baseline="30000" dirty="0"/>
              <a:t>th</a:t>
            </a:r>
            <a:r>
              <a:rPr lang="en-US" altLang="en-US" dirty="0"/>
              <a:t> am. is intended to protect.</a:t>
            </a:r>
          </a:p>
          <a:p>
            <a:pPr lvl="1" algn="just" eaLnBrk="1" hangingPunct="1"/>
            <a:r>
              <a:rPr lang="en-US" altLang="en-US" b="1" dirty="0"/>
              <a:t>Ohio’s SC + Judge Ruling</a:t>
            </a:r>
            <a:r>
              <a:rPr lang="en-US" altLang="en-US" dirty="0"/>
              <a:t>: Searching an arrested persons phone (retrieving info) with out search warrant is illegal as people have expectation of privacy for their phone contents</a:t>
            </a:r>
          </a:p>
          <a:p>
            <a:pPr lvl="1" algn="just" eaLnBrk="1" hangingPunct="1"/>
            <a:r>
              <a:rPr lang="en-US" altLang="en-US" dirty="0"/>
              <a:t> </a:t>
            </a:r>
            <a:r>
              <a:rPr lang="en-US" altLang="en-US" b="1" dirty="0"/>
              <a:t>California SC ruled</a:t>
            </a:r>
            <a:r>
              <a:rPr lang="en-US" altLang="en-US" dirty="0"/>
              <a:t>: info retrieval is permitted as phone is personal property found on arrested person.</a:t>
            </a:r>
          </a:p>
        </p:txBody>
      </p:sp>
      <p:sp>
        <p:nvSpPr>
          <p:cNvPr id="2" name="Date Placeholder 1"/>
          <p:cNvSpPr>
            <a:spLocks noGrp="1"/>
          </p:cNvSpPr>
          <p:nvPr>
            <p:ph type="dt" sz="half" idx="10"/>
          </p:nvPr>
        </p:nvSpPr>
        <p:spPr/>
        <p:txBody>
          <a:bodyPr/>
          <a:lstStyle/>
          <a:p>
            <a:pPr>
              <a:defRPr/>
            </a:pPr>
            <a:fld id="{69971D0E-96DC-4334-8B4A-194AC6CADA05}" type="datetime1">
              <a:rPr lang="en-US" smtClean="0"/>
              <a:pPr>
                <a:defRPr/>
              </a:pPr>
              <a:t>11/4/2020</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300163" y="593725"/>
            <a:ext cx="6353174" cy="838200"/>
          </a:xfrm>
        </p:spPr>
        <p:txBody>
          <a:bodyPr/>
          <a:lstStyle/>
          <a:p>
            <a:pPr eaLnBrk="1" hangingPunct="1">
              <a:defRPr/>
            </a:pPr>
            <a:r>
              <a:rPr lang="en-US" sz="2800" b="1" dirty="0"/>
              <a:t>Video Surveillance and Face recognition</a:t>
            </a:r>
          </a:p>
        </p:txBody>
      </p:sp>
      <p:sp>
        <p:nvSpPr>
          <p:cNvPr id="32771" name="Rectangle 3"/>
          <p:cNvSpPr>
            <a:spLocks noGrp="1" noChangeArrowheads="1"/>
          </p:cNvSpPr>
          <p:nvPr>
            <p:ph idx="1"/>
          </p:nvPr>
        </p:nvSpPr>
        <p:spPr>
          <a:xfrm>
            <a:off x="1028699" y="1431925"/>
            <a:ext cx="10144125" cy="4343400"/>
          </a:xfrm>
        </p:spPr>
        <p:txBody>
          <a:bodyPr>
            <a:normAutofit fontScale="92500" lnSpcReduction="10000"/>
          </a:bodyPr>
          <a:lstStyle/>
          <a:p>
            <a:pPr algn="just" eaLnBrk="1" hangingPunct="1"/>
            <a:r>
              <a:rPr lang="en-US" altLang="en-US" b="1" dirty="0">
                <a:solidFill>
                  <a:srgbClr val="FF0000"/>
                </a:solidFill>
              </a:rPr>
              <a:t>People aware</a:t>
            </a:r>
            <a:r>
              <a:rPr lang="en-US" altLang="en-US" dirty="0"/>
              <a:t> surveillance areas (banks, convenience stores, prisons, gambling casinos, traffic and cab drivers)</a:t>
            </a:r>
          </a:p>
          <a:p>
            <a:pPr algn="just" eaLnBrk="1" hangingPunct="1"/>
            <a:r>
              <a:rPr lang="en-US" altLang="en-US" dirty="0"/>
              <a:t>After 2001 terrorist attacks, installation of high zoomed cameras ½ mile range.</a:t>
            </a:r>
          </a:p>
          <a:p>
            <a:pPr algn="just" eaLnBrk="1" hangingPunct="1"/>
            <a:r>
              <a:rPr lang="en-US" altLang="en-US" b="1" dirty="0">
                <a:solidFill>
                  <a:srgbClr val="FF0000"/>
                </a:solidFill>
              </a:rPr>
              <a:t>Spy Surveillance:</a:t>
            </a:r>
            <a:r>
              <a:rPr lang="en-US" altLang="en-US" dirty="0"/>
              <a:t> Cameras + face recognition apps violate civil liberty issues.</a:t>
            </a:r>
          </a:p>
          <a:p>
            <a:pPr lvl="1" algn="just" eaLnBrk="1" hangingPunct="1"/>
            <a:r>
              <a:rPr lang="en-US" altLang="en-US" sz="2800" dirty="0"/>
              <a:t>Police in Tampa Florida scan faces of 1lac fans and employees in Super Bowl (snooper/spy). Then matches computer files criminal matches in their DB of suspects. </a:t>
            </a:r>
          </a:p>
          <a:p>
            <a:pPr lvl="1" algn="just" eaLnBrk="1" hangingPunct="1"/>
            <a:r>
              <a:rPr lang="en-US" altLang="en-US" sz="2800" dirty="0"/>
              <a:t>In two years of no wanted recognized. (Face rec poor accuracy in 2001)</a:t>
            </a:r>
          </a:p>
        </p:txBody>
      </p:sp>
      <p:sp>
        <p:nvSpPr>
          <p:cNvPr id="2" name="Date Placeholder 1"/>
          <p:cNvSpPr>
            <a:spLocks noGrp="1"/>
          </p:cNvSpPr>
          <p:nvPr>
            <p:ph type="dt" sz="half" idx="10"/>
          </p:nvPr>
        </p:nvSpPr>
        <p:spPr/>
        <p:txBody>
          <a:bodyPr/>
          <a:lstStyle/>
          <a:p>
            <a:pPr>
              <a:defRPr/>
            </a:pPr>
            <a:fld id="{7E4A8764-2E4F-4D8C-A8F5-C853033E84BF}" type="datetime1">
              <a:rPr lang="en-US" smtClean="0"/>
              <a:pPr>
                <a:defRPr/>
              </a:pPr>
              <a:t>11/4/2020</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eaLnBrk="1" hangingPunct="1"/>
            <a:r>
              <a:rPr lang="en-US" b="1" dirty="0"/>
              <a:t>Chief privacy officers</a:t>
            </a:r>
          </a:p>
        </p:txBody>
      </p:sp>
      <p:sp>
        <p:nvSpPr>
          <p:cNvPr id="27651" name="Rectangle 3"/>
          <p:cNvSpPr>
            <a:spLocks noGrp="1" noChangeArrowheads="1"/>
          </p:cNvSpPr>
          <p:nvPr>
            <p:ph idx="1"/>
          </p:nvPr>
        </p:nvSpPr>
        <p:spPr/>
        <p:txBody>
          <a:bodyPr/>
          <a:lstStyle/>
          <a:p>
            <a:pPr eaLnBrk="1" hangingPunct="1">
              <a:lnSpc>
                <a:spcPct val="90000"/>
              </a:lnSpc>
            </a:pPr>
            <a:r>
              <a:rPr lang="en-US" sz="2200"/>
              <a:t>Companies are increasingly appointing CPOs to have a central point of contact for privacy concerns</a:t>
            </a:r>
          </a:p>
          <a:p>
            <a:pPr eaLnBrk="1" hangingPunct="1">
              <a:lnSpc>
                <a:spcPct val="90000"/>
              </a:lnSpc>
            </a:pPr>
            <a:r>
              <a:rPr lang="en-US" sz="2200"/>
              <a:t>Role of CPO varies in each company</a:t>
            </a:r>
          </a:p>
          <a:p>
            <a:pPr lvl="1" eaLnBrk="1" hangingPunct="1">
              <a:lnSpc>
                <a:spcPct val="90000"/>
              </a:lnSpc>
            </a:pPr>
            <a:r>
              <a:rPr lang="en-US" sz="2000"/>
              <a:t>Draft privacy policy</a:t>
            </a:r>
          </a:p>
          <a:p>
            <a:pPr lvl="1" eaLnBrk="1" hangingPunct="1">
              <a:lnSpc>
                <a:spcPct val="90000"/>
              </a:lnSpc>
            </a:pPr>
            <a:r>
              <a:rPr lang="en-US" sz="2000"/>
              <a:t>Respond to customer concerns</a:t>
            </a:r>
          </a:p>
          <a:p>
            <a:pPr lvl="1" eaLnBrk="1" hangingPunct="1">
              <a:lnSpc>
                <a:spcPct val="90000"/>
              </a:lnSpc>
            </a:pPr>
            <a:r>
              <a:rPr lang="en-US" sz="2000"/>
              <a:t>Educate employees about company privacy policy</a:t>
            </a:r>
          </a:p>
          <a:p>
            <a:pPr lvl="1" eaLnBrk="1" hangingPunct="1">
              <a:lnSpc>
                <a:spcPct val="90000"/>
              </a:lnSpc>
            </a:pPr>
            <a:r>
              <a:rPr lang="en-US" sz="2000"/>
              <a:t>Review new products and services for compliance with privacy policy</a:t>
            </a:r>
          </a:p>
          <a:p>
            <a:pPr lvl="1" eaLnBrk="1" hangingPunct="1">
              <a:lnSpc>
                <a:spcPct val="90000"/>
              </a:lnSpc>
            </a:pPr>
            <a:r>
              <a:rPr lang="en-US" sz="2000"/>
              <a:t>Develop new initiatives to keep company out front on privacy issue</a:t>
            </a:r>
          </a:p>
          <a:p>
            <a:pPr lvl="1" eaLnBrk="1" hangingPunct="1">
              <a:lnSpc>
                <a:spcPct val="90000"/>
              </a:lnSpc>
            </a:pPr>
            <a:r>
              <a:rPr lang="en-US" sz="2000"/>
              <a:t>Monitor pending privacy legislation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pic>
        <p:nvPicPr>
          <p:cNvPr id="6" name="Content Placeholder 5"/>
          <p:cNvPicPr>
            <a:picLocks noGrp="1" noChangeAspect="1"/>
          </p:cNvPicPr>
          <p:nvPr>
            <p:ph idx="1"/>
          </p:nvPr>
        </p:nvPicPr>
        <p:blipFill>
          <a:blip r:embed="rId2"/>
          <a:stretch>
            <a:fillRect/>
          </a:stretch>
        </p:blipFill>
        <p:spPr>
          <a:xfrm>
            <a:off x="1524000" y="1579581"/>
            <a:ext cx="9144000" cy="5005840"/>
          </a:xfrm>
          <a:prstGeom prst="rect">
            <a:avLst/>
          </a:prstGeom>
        </p:spPr>
      </p:pic>
      <p:sp>
        <p:nvSpPr>
          <p:cNvPr id="4" name="Date Placeholder 3"/>
          <p:cNvSpPr>
            <a:spLocks noGrp="1"/>
          </p:cNvSpPr>
          <p:nvPr>
            <p:ph type="dt" sz="half" idx="10"/>
          </p:nvPr>
        </p:nvSpPr>
        <p:spPr/>
        <p:txBody>
          <a:bodyPr/>
          <a:lstStyle/>
          <a:p>
            <a:pPr>
              <a:defRPr/>
            </a:pPr>
            <a:fld id="{E2A5A136-0C2C-47D0-8E88-99E0C57D24A4}" type="datetime1">
              <a:rPr lang="en-US" smtClean="0"/>
              <a:pPr>
                <a:defRPr/>
              </a:pPr>
              <a:t>11/4/2020</a:t>
            </a:fld>
            <a:endParaRPr lang="en-US"/>
          </a:p>
        </p:txBody>
      </p:sp>
      <p:sp>
        <p:nvSpPr>
          <p:cNvPr id="5" name="Slide Number Placeholder 4"/>
          <p:cNvSpPr>
            <a:spLocks noGrp="1"/>
          </p:cNvSpPr>
          <p:nvPr>
            <p:ph type="sldNum" sz="quarter" idx="12"/>
          </p:nvPr>
        </p:nvSpPr>
        <p:spPr/>
        <p:txBody>
          <a:bodyPr/>
          <a:lstStyle/>
          <a:p>
            <a:fld id="{538C470C-F50F-473F-8DD2-FC2DADB7F0FB}" type="slidenum">
              <a:rPr lang="en-US" altLang="en-US" smtClean="0"/>
              <a:pPr/>
              <a:t>18</a:t>
            </a:fld>
            <a:endParaRPr lang="en-US" altLang="en-US"/>
          </a:p>
        </p:txBody>
      </p:sp>
    </p:spTree>
    <p:extLst>
      <p:ext uri="{BB962C8B-B14F-4D97-AF65-F5344CB8AC3E}">
        <p14:creationId xmlns:p14="http://schemas.microsoft.com/office/powerpoint/2010/main" val="598276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Rectangle 6"/>
          <p:cNvSpPr>
            <a:spLocks noGrp="1" noChangeArrowheads="1"/>
          </p:cNvSpPr>
          <p:nvPr>
            <p:ph type="title"/>
          </p:nvPr>
        </p:nvSpPr>
        <p:spPr>
          <a:xfrm>
            <a:off x="1462087" y="387296"/>
            <a:ext cx="7772400" cy="1143000"/>
          </a:xfrm>
        </p:spPr>
        <p:txBody>
          <a:bodyPr/>
          <a:lstStyle/>
          <a:p>
            <a:pPr eaLnBrk="1" hangingPunct="1">
              <a:defRPr/>
            </a:pPr>
            <a:r>
              <a:rPr lang="en-US" sz="2800" b="1" dirty="0"/>
              <a:t>Our Social and Personal Activity</a:t>
            </a:r>
          </a:p>
        </p:txBody>
      </p:sp>
      <p:sp>
        <p:nvSpPr>
          <p:cNvPr id="38915" name="Rectangle 7"/>
          <p:cNvSpPr>
            <a:spLocks noGrp="1" noChangeArrowheads="1"/>
          </p:cNvSpPr>
          <p:nvPr>
            <p:ph idx="1"/>
          </p:nvPr>
        </p:nvSpPr>
        <p:spPr>
          <a:xfrm>
            <a:off x="947736" y="1530296"/>
            <a:ext cx="9610725" cy="4565704"/>
          </a:xfrm>
        </p:spPr>
        <p:txBody>
          <a:bodyPr>
            <a:normAutofit/>
          </a:bodyPr>
          <a:lstStyle/>
          <a:p>
            <a:pPr algn="just" eaLnBrk="1" hangingPunct="1">
              <a:lnSpc>
                <a:spcPct val="90000"/>
              </a:lnSpc>
              <a:buFontTx/>
              <a:buNone/>
            </a:pPr>
            <a:r>
              <a:rPr lang="en-US" altLang="en-US" sz="2400" b="1" dirty="0">
                <a:solidFill>
                  <a:srgbClr val="FFC000"/>
                </a:solidFill>
              </a:rPr>
              <a:t>	</a:t>
            </a:r>
            <a:r>
              <a:rPr lang="en-US" altLang="en-US" sz="2400" b="1" dirty="0">
                <a:solidFill>
                  <a:schemeClr val="accent1">
                    <a:lumMod val="75000"/>
                  </a:schemeClr>
                </a:solidFill>
              </a:rPr>
              <a:t>Social Networks- What We do</a:t>
            </a:r>
          </a:p>
          <a:p>
            <a:pPr algn="just" eaLnBrk="1" hangingPunct="1">
              <a:lnSpc>
                <a:spcPct val="90000"/>
              </a:lnSpc>
              <a:buFont typeface="Wingdings" panose="05000000000000000000" pitchFamily="2" charset="2"/>
              <a:buChar char="Ø"/>
            </a:pPr>
            <a:r>
              <a:rPr lang="en-US" altLang="en-US" sz="2400" dirty="0"/>
              <a:t>Personal information in blogs and online profiles</a:t>
            </a:r>
          </a:p>
          <a:p>
            <a:pPr algn="just" eaLnBrk="1" hangingPunct="1">
              <a:lnSpc>
                <a:spcPct val="90000"/>
              </a:lnSpc>
              <a:buFont typeface="Wingdings" panose="05000000000000000000" pitchFamily="2" charset="2"/>
              <a:buChar char="Ø"/>
            </a:pPr>
            <a:r>
              <a:rPr lang="en-US" altLang="en-US" sz="2400" dirty="0"/>
              <a:t>Pictures of ourselves and our families</a:t>
            </a:r>
          </a:p>
          <a:p>
            <a:pPr algn="just" eaLnBrk="1" hangingPunct="1">
              <a:lnSpc>
                <a:spcPct val="90000"/>
              </a:lnSpc>
              <a:buFont typeface="Wingdings" panose="05000000000000000000" pitchFamily="2" charset="2"/>
              <a:buChar char="Ø"/>
            </a:pPr>
            <a:r>
              <a:rPr lang="en-US" altLang="en-US" sz="2400" dirty="0"/>
              <a:t>File sharing and storing</a:t>
            </a:r>
          </a:p>
          <a:p>
            <a:pPr algn="just" eaLnBrk="1" hangingPunct="1">
              <a:lnSpc>
                <a:spcPct val="90000"/>
              </a:lnSpc>
            </a:pPr>
            <a:r>
              <a:rPr lang="en-US" altLang="en-US" sz="2400" b="1" dirty="0"/>
              <a:t>Is privacy old-fashioned?</a:t>
            </a:r>
          </a:p>
          <a:p>
            <a:pPr lvl="1" algn="just" eaLnBrk="1" hangingPunct="1">
              <a:lnSpc>
                <a:spcPct val="90000"/>
              </a:lnSpc>
            </a:pPr>
            <a:r>
              <a:rPr lang="en-US" altLang="en-US" dirty="0"/>
              <a:t>Young people put less value on privacy than previous generations</a:t>
            </a:r>
          </a:p>
          <a:p>
            <a:pPr lvl="1" algn="just" eaLnBrk="1" hangingPunct="1">
              <a:lnSpc>
                <a:spcPct val="90000"/>
              </a:lnSpc>
            </a:pPr>
            <a:r>
              <a:rPr lang="en-US" altLang="en-US" dirty="0"/>
              <a:t>May not understand the risks</a:t>
            </a:r>
          </a:p>
          <a:p>
            <a:pPr lvl="1" algn="just" eaLnBrk="1" hangingPunct="1">
              <a:lnSpc>
                <a:spcPct val="90000"/>
              </a:lnSpc>
            </a:pPr>
            <a:endParaRPr lang="en-US" altLang="en-US" sz="1100" dirty="0"/>
          </a:p>
          <a:p>
            <a:pPr lvl="1" algn="just" eaLnBrk="1" hangingPunct="1">
              <a:lnSpc>
                <a:spcPct val="90000"/>
              </a:lnSpc>
              <a:buFont typeface="Arial" panose="020B0604020202020204" pitchFamily="34" charset="0"/>
              <a:buNone/>
            </a:pPr>
            <a:r>
              <a:rPr lang="en-US" altLang="en-US" b="1" dirty="0">
                <a:solidFill>
                  <a:schemeClr val="accent1">
                    <a:lumMod val="75000"/>
                  </a:schemeClr>
                </a:solidFill>
              </a:rPr>
              <a:t>Social Networks – What they do</a:t>
            </a:r>
          </a:p>
          <a:p>
            <a:pPr algn="just" eaLnBrk="1" hangingPunct="1">
              <a:lnSpc>
                <a:spcPct val="90000"/>
              </a:lnSpc>
            </a:pPr>
            <a:r>
              <a:rPr lang="en-US" altLang="en-US" sz="2400" dirty="0"/>
              <a:t>Responsibility of free services</a:t>
            </a:r>
          </a:p>
          <a:p>
            <a:pPr algn="just" eaLnBrk="1" hangingPunct="1">
              <a:lnSpc>
                <a:spcPct val="90000"/>
              </a:lnSpc>
            </a:pPr>
            <a:r>
              <a:rPr lang="en-US" altLang="en-US" sz="2400" dirty="0"/>
              <a:t>Life in clouds</a:t>
            </a:r>
          </a:p>
        </p:txBody>
      </p:sp>
      <p:sp>
        <p:nvSpPr>
          <p:cNvPr id="2" name="Date Placeholder 1"/>
          <p:cNvSpPr>
            <a:spLocks noGrp="1"/>
          </p:cNvSpPr>
          <p:nvPr>
            <p:ph type="dt" sz="half" idx="10"/>
          </p:nvPr>
        </p:nvSpPr>
        <p:spPr/>
        <p:txBody>
          <a:bodyPr/>
          <a:lstStyle/>
          <a:p>
            <a:pPr>
              <a:defRPr/>
            </a:pPr>
            <a:fld id="{C095D5BE-351A-490D-80DE-8A00A23D80F3}" type="datetime1">
              <a:rPr lang="en-US" smtClean="0"/>
              <a:pPr>
                <a:defRPr/>
              </a:pPr>
              <a:t>11/4/2020</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19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1000"/>
                                        <p:tgtEl>
                                          <p:spTgt spid="38915">
                                            <p:txEl>
                                              <p:pRg st="0" end="0"/>
                                            </p:txEl>
                                          </p:spTgt>
                                        </p:tgtEl>
                                      </p:cBhvr>
                                    </p:animEffect>
                                    <p:anim calcmode="lin" valueType="num">
                                      <p:cBhvr>
                                        <p:cTn id="8" dur="10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89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1000"/>
                                        <p:tgtEl>
                                          <p:spTgt spid="38915">
                                            <p:txEl>
                                              <p:pRg st="1" end="1"/>
                                            </p:txEl>
                                          </p:spTgt>
                                        </p:tgtEl>
                                      </p:cBhvr>
                                    </p:animEffect>
                                    <p:anim calcmode="lin" valueType="num">
                                      <p:cBhvr>
                                        <p:cTn id="13" dur="10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891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fade">
                                      <p:cBhvr>
                                        <p:cTn id="17" dur="1000"/>
                                        <p:tgtEl>
                                          <p:spTgt spid="38915">
                                            <p:txEl>
                                              <p:pRg st="2" end="2"/>
                                            </p:txEl>
                                          </p:spTgt>
                                        </p:tgtEl>
                                      </p:cBhvr>
                                    </p:animEffect>
                                    <p:anim calcmode="lin" valueType="num">
                                      <p:cBhvr>
                                        <p:cTn id="18" dur="10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891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fade">
                                      <p:cBhvr>
                                        <p:cTn id="22" dur="1000"/>
                                        <p:tgtEl>
                                          <p:spTgt spid="38915">
                                            <p:txEl>
                                              <p:pRg st="3" end="3"/>
                                            </p:txEl>
                                          </p:spTgt>
                                        </p:tgtEl>
                                      </p:cBhvr>
                                    </p:animEffect>
                                    <p:anim calcmode="lin" valueType="num">
                                      <p:cBhvr>
                                        <p:cTn id="23" dur="10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891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fade">
                                      <p:cBhvr>
                                        <p:cTn id="27" dur="1000"/>
                                        <p:tgtEl>
                                          <p:spTgt spid="38915">
                                            <p:txEl>
                                              <p:pRg st="4" end="4"/>
                                            </p:txEl>
                                          </p:spTgt>
                                        </p:tgtEl>
                                      </p:cBhvr>
                                    </p:animEffect>
                                    <p:anim calcmode="lin" valueType="num">
                                      <p:cBhvr>
                                        <p:cTn id="28" dur="10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89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8915">
                                            <p:txEl>
                                              <p:pRg st="5" end="5"/>
                                            </p:txEl>
                                          </p:spTgt>
                                        </p:tgtEl>
                                        <p:attrNameLst>
                                          <p:attrName>style.visibility</p:attrName>
                                        </p:attrNameLst>
                                      </p:cBhvr>
                                      <p:to>
                                        <p:strVal val="visible"/>
                                      </p:to>
                                    </p:set>
                                    <p:animEffect transition="in" filter="fade">
                                      <p:cBhvr>
                                        <p:cTn id="34" dur="1000"/>
                                        <p:tgtEl>
                                          <p:spTgt spid="38915">
                                            <p:txEl>
                                              <p:pRg st="5" end="5"/>
                                            </p:txEl>
                                          </p:spTgt>
                                        </p:tgtEl>
                                      </p:cBhvr>
                                    </p:animEffect>
                                    <p:anim calcmode="lin" valueType="num">
                                      <p:cBhvr>
                                        <p:cTn id="35" dur="10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891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8915">
                                            <p:txEl>
                                              <p:pRg st="6" end="6"/>
                                            </p:txEl>
                                          </p:spTgt>
                                        </p:tgtEl>
                                        <p:attrNameLst>
                                          <p:attrName>style.visibility</p:attrName>
                                        </p:attrNameLst>
                                      </p:cBhvr>
                                      <p:to>
                                        <p:strVal val="visible"/>
                                      </p:to>
                                    </p:set>
                                    <p:animEffect transition="in" filter="fade">
                                      <p:cBhvr>
                                        <p:cTn id="39" dur="1000"/>
                                        <p:tgtEl>
                                          <p:spTgt spid="38915">
                                            <p:txEl>
                                              <p:pRg st="6" end="6"/>
                                            </p:txEl>
                                          </p:spTgt>
                                        </p:tgtEl>
                                      </p:cBhvr>
                                    </p:animEffect>
                                    <p:anim calcmode="lin" valueType="num">
                                      <p:cBhvr>
                                        <p:cTn id="40" dur="1000" fill="hold"/>
                                        <p:tgtEl>
                                          <p:spTgt spid="3891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89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8915">
                                            <p:txEl>
                                              <p:pRg st="8" end="8"/>
                                            </p:txEl>
                                          </p:spTgt>
                                        </p:tgtEl>
                                        <p:attrNameLst>
                                          <p:attrName>style.visibility</p:attrName>
                                        </p:attrNameLst>
                                      </p:cBhvr>
                                      <p:to>
                                        <p:strVal val="visible"/>
                                      </p:to>
                                    </p:set>
                                    <p:animEffect transition="in" filter="fade">
                                      <p:cBhvr>
                                        <p:cTn id="46" dur="1000"/>
                                        <p:tgtEl>
                                          <p:spTgt spid="38915">
                                            <p:txEl>
                                              <p:pRg st="8" end="8"/>
                                            </p:txEl>
                                          </p:spTgt>
                                        </p:tgtEl>
                                      </p:cBhvr>
                                    </p:animEffect>
                                    <p:anim calcmode="lin" valueType="num">
                                      <p:cBhvr>
                                        <p:cTn id="47" dur="1000" fill="hold"/>
                                        <p:tgtEl>
                                          <p:spTgt spid="38915">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891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8915">
                                            <p:txEl>
                                              <p:pRg st="9" end="9"/>
                                            </p:txEl>
                                          </p:spTgt>
                                        </p:tgtEl>
                                        <p:attrNameLst>
                                          <p:attrName>style.visibility</p:attrName>
                                        </p:attrNameLst>
                                      </p:cBhvr>
                                      <p:to>
                                        <p:strVal val="visible"/>
                                      </p:to>
                                    </p:set>
                                    <p:animEffect transition="in" filter="fade">
                                      <p:cBhvr>
                                        <p:cTn id="53" dur="1000"/>
                                        <p:tgtEl>
                                          <p:spTgt spid="38915">
                                            <p:txEl>
                                              <p:pRg st="9" end="9"/>
                                            </p:txEl>
                                          </p:spTgt>
                                        </p:tgtEl>
                                      </p:cBhvr>
                                    </p:animEffect>
                                    <p:anim calcmode="lin" valueType="num">
                                      <p:cBhvr>
                                        <p:cTn id="54" dur="1000" fill="hold"/>
                                        <p:tgtEl>
                                          <p:spTgt spid="38915">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8915">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8915">
                                            <p:txEl>
                                              <p:pRg st="10" end="10"/>
                                            </p:txEl>
                                          </p:spTgt>
                                        </p:tgtEl>
                                        <p:attrNameLst>
                                          <p:attrName>style.visibility</p:attrName>
                                        </p:attrNameLst>
                                      </p:cBhvr>
                                      <p:to>
                                        <p:strVal val="visible"/>
                                      </p:to>
                                    </p:set>
                                    <p:animEffect transition="in" filter="fade">
                                      <p:cBhvr>
                                        <p:cTn id="58" dur="1000"/>
                                        <p:tgtEl>
                                          <p:spTgt spid="38915">
                                            <p:txEl>
                                              <p:pRg st="10" end="10"/>
                                            </p:txEl>
                                          </p:spTgt>
                                        </p:tgtEl>
                                      </p:cBhvr>
                                    </p:animEffect>
                                    <p:anim calcmode="lin" valueType="num">
                                      <p:cBhvr>
                                        <p:cTn id="59" dur="1000" fill="hold"/>
                                        <p:tgtEl>
                                          <p:spTgt spid="38915">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891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105" y="1186760"/>
            <a:ext cx="9677400" cy="3862317"/>
          </a:xfrm>
        </p:spPr>
        <p:txBody>
          <a:bodyPr>
            <a:normAutofit fontScale="90000"/>
          </a:bodyPr>
          <a:lstStyle/>
          <a:p>
            <a:pPr algn="ctr"/>
            <a:br>
              <a:rPr lang="en-US" dirty="0"/>
            </a:br>
            <a:r>
              <a:rPr lang="en-US" dirty="0"/>
              <a:t> </a:t>
            </a:r>
            <a:r>
              <a:rPr lang="en-US"/>
              <a:t>Lecture -8b</a:t>
            </a:r>
            <a:br>
              <a:rPr lang="en-US" dirty="0"/>
            </a:br>
            <a:br>
              <a:rPr lang="en-US" dirty="0"/>
            </a:br>
            <a:br>
              <a:rPr lang="en-US" dirty="0"/>
            </a:br>
            <a:r>
              <a:rPr lang="en-US" dirty="0"/>
              <a:t>Expectation of Privacy, and Surveillance Technologies</a:t>
            </a:r>
          </a:p>
        </p:txBody>
      </p:sp>
      <p:sp>
        <p:nvSpPr>
          <p:cNvPr id="3" name="Date Placeholder 2"/>
          <p:cNvSpPr>
            <a:spLocks noGrp="1"/>
          </p:cNvSpPr>
          <p:nvPr>
            <p:ph type="dt" sz="half" idx="10"/>
          </p:nvPr>
        </p:nvSpPr>
        <p:spPr/>
        <p:txBody>
          <a:bodyPr/>
          <a:lstStyle/>
          <a:p>
            <a:pPr>
              <a:defRPr/>
            </a:pPr>
            <a:fld id="{F4208A14-4703-4480-B93D-E48CFC7CAD3E}" type="datetime1">
              <a:rPr lang="en-US" smtClean="0"/>
              <a:pPr>
                <a:defRPr/>
              </a:pPr>
              <a:t>11/4/2020</a:t>
            </a:fld>
            <a:endParaRPr lang="en-US"/>
          </a:p>
        </p:txBody>
      </p:sp>
      <p:sp>
        <p:nvSpPr>
          <p:cNvPr id="4" name="Slide Number Placeholder 3"/>
          <p:cNvSpPr>
            <a:spLocks noGrp="1"/>
          </p:cNvSpPr>
          <p:nvPr>
            <p:ph type="sldNum" sz="quarter" idx="12"/>
          </p:nvPr>
        </p:nvSpPr>
        <p:spPr/>
        <p:txBody>
          <a:bodyPr/>
          <a:lstStyle/>
          <a:p>
            <a:fld id="{B59C2F3A-E23F-4F62-A3BB-4D5D29472E8D}" type="slidenum">
              <a:rPr lang="en-US" altLang="en-US" smtClean="0"/>
              <a:pPr/>
              <a:t>2</a:t>
            </a:fld>
            <a:endParaRPr lang="en-US" altLang="en-US"/>
          </a:p>
        </p:txBody>
      </p:sp>
    </p:spTree>
    <p:extLst>
      <p:ext uri="{BB962C8B-B14F-4D97-AF65-F5344CB8AC3E}">
        <p14:creationId xmlns:p14="http://schemas.microsoft.com/office/powerpoint/2010/main" val="3404032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Grp="1" noChangeArrowheads="1"/>
          </p:cNvSpPr>
          <p:nvPr>
            <p:ph type="title"/>
          </p:nvPr>
        </p:nvSpPr>
        <p:spPr>
          <a:xfrm>
            <a:off x="990600" y="371475"/>
            <a:ext cx="7772400" cy="1143000"/>
          </a:xfrm>
        </p:spPr>
        <p:txBody>
          <a:bodyPr/>
          <a:lstStyle/>
          <a:p>
            <a:pPr algn="l" eaLnBrk="1" hangingPunct="1">
              <a:defRPr/>
            </a:pPr>
            <a:r>
              <a:rPr lang="en-US" sz="2800" b="1" dirty="0"/>
              <a:t>Location Tracking </a:t>
            </a:r>
          </a:p>
        </p:txBody>
      </p:sp>
      <p:sp>
        <p:nvSpPr>
          <p:cNvPr id="39939" name="Rectangle 6"/>
          <p:cNvSpPr>
            <a:spLocks noGrp="1" noChangeArrowheads="1"/>
          </p:cNvSpPr>
          <p:nvPr>
            <p:ph idx="1"/>
          </p:nvPr>
        </p:nvSpPr>
        <p:spPr>
          <a:xfrm>
            <a:off x="1333500" y="1514475"/>
            <a:ext cx="9124950" cy="4840024"/>
          </a:xfrm>
        </p:spPr>
        <p:txBody>
          <a:bodyPr>
            <a:normAutofit fontScale="92500" lnSpcReduction="20000"/>
          </a:bodyPr>
          <a:lstStyle/>
          <a:p>
            <a:pPr eaLnBrk="1" hangingPunct="1">
              <a:lnSpc>
                <a:spcPct val="110000"/>
              </a:lnSpc>
            </a:pPr>
            <a:r>
              <a:rPr lang="en-US" altLang="en-US" sz="2400" b="1" dirty="0"/>
              <a:t>Global Positioning Systems (GPS)</a:t>
            </a:r>
            <a:r>
              <a:rPr lang="en-US" altLang="en-US" sz="2400" dirty="0"/>
              <a:t> </a:t>
            </a:r>
          </a:p>
          <a:p>
            <a:pPr lvl="1" eaLnBrk="1" hangingPunct="1">
              <a:lnSpc>
                <a:spcPct val="110000"/>
              </a:lnSpc>
            </a:pPr>
            <a:r>
              <a:rPr lang="en-US" altLang="en-US" dirty="0"/>
              <a:t>Computer or communication services that know exactly where a person is at a particular time.</a:t>
            </a:r>
          </a:p>
          <a:p>
            <a:pPr lvl="1" eaLnBrk="1" hangingPunct="1">
              <a:lnSpc>
                <a:spcPct val="110000"/>
              </a:lnSpc>
            </a:pPr>
            <a:r>
              <a:rPr lang="en-US" altLang="en-US" dirty="0"/>
              <a:t>Cell phones and other devices are used for location tracking and provide details to Profiles and Records Business and Gov.</a:t>
            </a:r>
          </a:p>
          <a:p>
            <a:pPr lvl="1" eaLnBrk="1" hangingPunct="1">
              <a:lnSpc>
                <a:spcPct val="110000"/>
              </a:lnSpc>
            </a:pPr>
            <a:r>
              <a:rPr lang="en-US" altLang="en-US" dirty="0"/>
              <a:t>Collected data could be PROTECTED. </a:t>
            </a:r>
          </a:p>
          <a:p>
            <a:pPr eaLnBrk="1" hangingPunct="1">
              <a:lnSpc>
                <a:spcPct val="110000"/>
              </a:lnSpc>
              <a:buFont typeface="Wingdings" panose="05000000000000000000" pitchFamily="2" charset="2"/>
              <a:buChar char="Ø"/>
            </a:pPr>
            <a:r>
              <a:rPr lang="en-US" altLang="en-US" sz="2400" dirty="0"/>
              <a:t>Customer traffic patterns could be positively used but “Location emitting tickets” are better anonymous.</a:t>
            </a:r>
          </a:p>
          <a:p>
            <a:pPr eaLnBrk="1" hangingPunct="1">
              <a:lnSpc>
                <a:spcPct val="110000"/>
              </a:lnSpc>
              <a:buFont typeface="Wingdings" panose="05000000000000000000" pitchFamily="2" charset="2"/>
              <a:buChar char="Ø"/>
            </a:pPr>
            <a:r>
              <a:rPr lang="en-US" altLang="en-US" sz="2400" dirty="0"/>
              <a:t>Who is at bar ? Face recognition cameras.</a:t>
            </a:r>
          </a:p>
          <a:p>
            <a:pPr eaLnBrk="1" hangingPunct="1">
              <a:lnSpc>
                <a:spcPct val="110000"/>
              </a:lnSpc>
              <a:buFont typeface="Wingdings" panose="05000000000000000000" pitchFamily="2" charset="2"/>
              <a:buChar char="Ø"/>
            </a:pPr>
            <a:r>
              <a:rPr lang="en-US" altLang="en-US" sz="2400" dirty="0"/>
              <a:t>Tools for parents: RFID (Radio Frequency Identification Device)  Tags (chip + antenna)  can be monitored 100 of feet away</a:t>
            </a:r>
          </a:p>
          <a:p>
            <a:pPr eaLnBrk="1" hangingPunct="1">
              <a:lnSpc>
                <a:spcPct val="110000"/>
              </a:lnSpc>
            </a:pPr>
            <a:r>
              <a:rPr lang="en-US" altLang="en-US" sz="2600" dirty="0">
                <a:solidFill>
                  <a:srgbClr val="FF0000"/>
                </a:solidFill>
              </a:rPr>
              <a:t>Pros and cons?</a:t>
            </a:r>
          </a:p>
        </p:txBody>
      </p:sp>
      <p:sp>
        <p:nvSpPr>
          <p:cNvPr id="2" name="Date Placeholder 1"/>
          <p:cNvSpPr>
            <a:spLocks noGrp="1"/>
          </p:cNvSpPr>
          <p:nvPr>
            <p:ph type="dt" sz="half" idx="10"/>
          </p:nvPr>
        </p:nvSpPr>
        <p:spPr/>
        <p:txBody>
          <a:bodyPr/>
          <a:lstStyle/>
          <a:p>
            <a:pPr>
              <a:defRPr/>
            </a:pPr>
            <a:fld id="{BA3D7ACF-DF63-4A97-8D30-B87B42E9C330}" type="datetime1">
              <a:rPr lang="en-US" smtClean="0"/>
              <a:pPr>
                <a:defRPr/>
              </a:pPr>
              <a:t>11/4/2020</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Grp="1" noChangeArrowheads="1"/>
          </p:cNvSpPr>
          <p:nvPr>
            <p:ph type="title"/>
          </p:nvPr>
        </p:nvSpPr>
        <p:spPr>
          <a:xfrm>
            <a:off x="838200" y="228600"/>
            <a:ext cx="7772400" cy="1143000"/>
          </a:xfrm>
        </p:spPr>
        <p:txBody>
          <a:bodyPr/>
          <a:lstStyle/>
          <a:p>
            <a:pPr algn="l" eaLnBrk="1" hangingPunct="1">
              <a:defRPr/>
            </a:pPr>
            <a:r>
              <a:rPr lang="en-US" sz="2800" dirty="0"/>
              <a:t>A Right to be Forgotten</a:t>
            </a:r>
          </a:p>
        </p:txBody>
      </p:sp>
      <p:sp>
        <p:nvSpPr>
          <p:cNvPr id="40963" name="Rectangle 6"/>
          <p:cNvSpPr>
            <a:spLocks noGrp="1" noChangeArrowheads="1"/>
          </p:cNvSpPr>
          <p:nvPr>
            <p:ph idx="1"/>
          </p:nvPr>
        </p:nvSpPr>
        <p:spPr>
          <a:xfrm>
            <a:off x="1223962" y="1257300"/>
            <a:ext cx="10129838" cy="4800600"/>
          </a:xfrm>
        </p:spPr>
        <p:txBody>
          <a:bodyPr>
            <a:normAutofit/>
          </a:bodyPr>
          <a:lstStyle/>
          <a:p>
            <a:pPr algn="just" eaLnBrk="1" hangingPunct="1">
              <a:buFont typeface="Wingdings" panose="05000000000000000000" pitchFamily="2" charset="2"/>
              <a:buChar char="Ø"/>
              <a:defRPr/>
            </a:pPr>
            <a:r>
              <a:rPr lang="en-US" sz="2300" dirty="0"/>
              <a:t>Legislators and privacy advocates are promoting </a:t>
            </a:r>
            <a:r>
              <a:rPr lang="en-US" sz="2300" b="1" dirty="0"/>
              <a:t>a legal right to demand that websites remove material about oneself as a legal and ethical right</a:t>
            </a:r>
            <a:r>
              <a:rPr lang="en-US" sz="2300" dirty="0"/>
              <a:t>.</a:t>
            </a:r>
          </a:p>
          <a:p>
            <a:pPr algn="just" eaLnBrk="1" hangingPunct="1">
              <a:buFont typeface="Wingdings" panose="05000000000000000000" pitchFamily="2" charset="2"/>
              <a:buChar char="Ø"/>
              <a:defRPr/>
            </a:pPr>
            <a:r>
              <a:rPr lang="en-US" sz="2300" dirty="0"/>
              <a:t>Complying with the request could be </a:t>
            </a:r>
            <a:r>
              <a:rPr lang="en-US" sz="2300" b="1" dirty="0">
                <a:solidFill>
                  <a:schemeClr val="tx2">
                    <a:lumMod val="75000"/>
                  </a:schemeClr>
                </a:solidFill>
              </a:rPr>
              <a:t>ethically acceptable and admirable but not ethically obligatory</a:t>
            </a:r>
            <a:r>
              <a:rPr lang="en-US" sz="2300" dirty="0"/>
              <a:t>.</a:t>
            </a:r>
          </a:p>
          <a:p>
            <a:pPr algn="just" eaLnBrk="1" hangingPunct="1">
              <a:buFont typeface="Wingdings" panose="05000000000000000000" pitchFamily="2" charset="2"/>
              <a:buChar char="Ø"/>
              <a:defRPr/>
            </a:pPr>
            <a:r>
              <a:rPr lang="en-US" sz="2300" dirty="0"/>
              <a:t>Some companies provide </a:t>
            </a:r>
            <a:r>
              <a:rPr lang="en-US" sz="2300" dirty="0">
                <a:solidFill>
                  <a:schemeClr val="tx2">
                    <a:lumMod val="75000"/>
                  </a:schemeClr>
                </a:solidFill>
              </a:rPr>
              <a:t>free services on the cost of</a:t>
            </a:r>
            <a:r>
              <a:rPr lang="en-US" sz="2300" dirty="0"/>
              <a:t> using our data and some give totally free services or at discount on viewing ads.</a:t>
            </a:r>
          </a:p>
          <a:p>
            <a:pPr algn="just" eaLnBrk="1" hangingPunct="1">
              <a:buFont typeface="Wingdings" panose="05000000000000000000" pitchFamily="2" charset="2"/>
              <a:buChar char="Ø"/>
              <a:defRPr/>
            </a:pPr>
            <a:r>
              <a:rPr lang="en-US" sz="2300" dirty="0">
                <a:solidFill>
                  <a:schemeClr val="tx2">
                    <a:lumMod val="75000"/>
                  </a:schemeClr>
                </a:solidFill>
              </a:rPr>
              <a:t>Right to be forgotten could be taken as</a:t>
            </a:r>
            <a:r>
              <a:rPr lang="en-US" sz="2300" dirty="0">
                <a:solidFill>
                  <a:srgbClr val="FF0000"/>
                </a:solidFill>
              </a:rPr>
              <a:t> negative right </a:t>
            </a:r>
            <a:r>
              <a:rPr lang="en-US" sz="2300" dirty="0">
                <a:solidFill>
                  <a:schemeClr val="tx2">
                    <a:lumMod val="75000"/>
                  </a:schemeClr>
                </a:solidFill>
              </a:rPr>
              <a:t>(liberty: to stay off internet)</a:t>
            </a:r>
            <a:r>
              <a:rPr lang="en-US" sz="2300" dirty="0">
                <a:solidFill>
                  <a:srgbClr val="FF0000"/>
                </a:solidFill>
              </a:rPr>
              <a:t> or a positive right</a:t>
            </a:r>
            <a:r>
              <a:rPr lang="en-US" sz="2300" dirty="0">
                <a:solidFill>
                  <a:schemeClr val="tx2">
                    <a:lumMod val="75000"/>
                  </a:schemeClr>
                </a:solidFill>
              </a:rPr>
              <a:t> (claim: removal of posts). Can conflict FOS?</a:t>
            </a:r>
          </a:p>
          <a:p>
            <a:pPr algn="just" eaLnBrk="1" hangingPunct="1">
              <a:buFont typeface="Wingdings" panose="05000000000000000000" pitchFamily="2" charset="2"/>
              <a:buChar char="Ø"/>
              <a:defRPr/>
            </a:pPr>
            <a:r>
              <a:rPr lang="en-US" sz="2300" dirty="0"/>
              <a:t>Other may not write about a person or exchange specified information about the person – </a:t>
            </a:r>
            <a:r>
              <a:rPr lang="en-US" sz="2300" b="1" dirty="0">
                <a:solidFill>
                  <a:schemeClr val="tx2">
                    <a:lumMod val="75000"/>
                  </a:schemeClr>
                </a:solidFill>
              </a:rPr>
              <a:t>information gained with out violating any of the person’s rights.</a:t>
            </a:r>
          </a:p>
          <a:p>
            <a:pPr algn="just" eaLnBrk="1" hangingPunct="1">
              <a:buFont typeface="Wingdings" panose="05000000000000000000" pitchFamily="2" charset="2"/>
              <a:buChar char="Ø"/>
              <a:defRPr/>
            </a:pPr>
            <a:r>
              <a:rPr lang="en-US" sz="2300" dirty="0"/>
              <a:t>Parents may request legally to remove unethical contents posted by their children. </a:t>
            </a:r>
          </a:p>
        </p:txBody>
      </p:sp>
      <p:sp>
        <p:nvSpPr>
          <p:cNvPr id="2" name="Date Placeholder 1"/>
          <p:cNvSpPr>
            <a:spLocks noGrp="1"/>
          </p:cNvSpPr>
          <p:nvPr>
            <p:ph type="dt" sz="half" idx="10"/>
          </p:nvPr>
        </p:nvSpPr>
        <p:spPr/>
        <p:txBody>
          <a:bodyPr/>
          <a:lstStyle/>
          <a:p>
            <a:pPr>
              <a:defRPr/>
            </a:pPr>
            <a:fld id="{034BDD3C-0067-437B-91FC-EB148AC71F59}" type="datetime1">
              <a:rPr lang="en-US" smtClean="0"/>
              <a:pPr>
                <a:defRPr/>
              </a:pPr>
              <a:t>11/4/2020</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BF660643-1EF8-4804-8CBA-3BEC2F13B432}" type="datetime1">
              <a:rPr lang="en-US" smtClean="0"/>
              <a:pPr>
                <a:defRPr/>
              </a:pPr>
              <a:t>11/4/2020</a:t>
            </a:fld>
            <a:endParaRPr lang="en-US"/>
          </a:p>
        </p:txBody>
      </p:sp>
      <p:sp>
        <p:nvSpPr>
          <p:cNvPr id="4" name="Slide Number Placeholder 3"/>
          <p:cNvSpPr>
            <a:spLocks noGrp="1"/>
          </p:cNvSpPr>
          <p:nvPr>
            <p:ph type="sldNum" sz="quarter" idx="12"/>
          </p:nvPr>
        </p:nvSpPr>
        <p:spPr/>
        <p:txBody>
          <a:bodyPr/>
          <a:lstStyle/>
          <a:p>
            <a:fld id="{E3A5845D-41AD-486C-930E-8B5236965B88}" type="slidenum">
              <a:rPr lang="en-US" altLang="en-US" smtClean="0"/>
              <a:pPr/>
              <a:t>22</a:t>
            </a:fld>
            <a:endParaRPr lang="en-US" altLang="en-US"/>
          </a:p>
        </p:txBody>
      </p:sp>
      <p:pic>
        <p:nvPicPr>
          <p:cNvPr id="5" name="Picture 4"/>
          <p:cNvPicPr>
            <a:picLocks noChangeAspect="1"/>
          </p:cNvPicPr>
          <p:nvPr/>
        </p:nvPicPr>
        <p:blipFill>
          <a:blip r:embed="rId2"/>
          <a:stretch>
            <a:fillRect/>
          </a:stretch>
        </p:blipFill>
        <p:spPr>
          <a:xfrm>
            <a:off x="1362075" y="1279525"/>
            <a:ext cx="9143999" cy="4785774"/>
          </a:xfrm>
          <a:prstGeom prst="rect">
            <a:avLst/>
          </a:prstGeom>
        </p:spPr>
      </p:pic>
      <p:sp>
        <p:nvSpPr>
          <p:cNvPr id="6" name="Rectangle 5"/>
          <p:cNvSpPr>
            <a:spLocks noGrp="1" noChangeArrowheads="1"/>
          </p:cNvSpPr>
          <p:nvPr>
            <p:ph type="title"/>
          </p:nvPr>
        </p:nvSpPr>
        <p:spPr>
          <a:xfrm>
            <a:off x="1362075" y="136525"/>
            <a:ext cx="7772400" cy="1143000"/>
          </a:xfrm>
        </p:spPr>
        <p:txBody>
          <a:bodyPr/>
          <a:lstStyle/>
          <a:p>
            <a:pPr algn="l" eaLnBrk="1" hangingPunct="1">
              <a:defRPr/>
            </a:pPr>
            <a:r>
              <a:rPr lang="en-US" sz="2800" dirty="0"/>
              <a:t>Location Tracking </a:t>
            </a:r>
          </a:p>
        </p:txBody>
      </p:sp>
    </p:spTree>
    <p:extLst>
      <p:ext uri="{BB962C8B-B14F-4D97-AF65-F5344CB8AC3E}">
        <p14:creationId xmlns:p14="http://schemas.microsoft.com/office/powerpoint/2010/main" val="381549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a:xfrm>
            <a:off x="1304925" y="528637"/>
            <a:ext cx="7772400" cy="838200"/>
          </a:xfrm>
        </p:spPr>
        <p:txBody>
          <a:bodyPr/>
          <a:lstStyle/>
          <a:p>
            <a:pPr eaLnBrk="1" hangingPunct="1">
              <a:defRPr/>
            </a:pPr>
            <a:r>
              <a:rPr lang="en-US" sz="3200" dirty="0"/>
              <a:t>(cont.)</a:t>
            </a:r>
          </a:p>
        </p:txBody>
      </p:sp>
      <p:sp>
        <p:nvSpPr>
          <p:cNvPr id="40963" name="Rectangle 5"/>
          <p:cNvSpPr>
            <a:spLocks noGrp="1" noChangeArrowheads="1"/>
          </p:cNvSpPr>
          <p:nvPr>
            <p:ph idx="1"/>
          </p:nvPr>
        </p:nvSpPr>
        <p:spPr>
          <a:xfrm>
            <a:off x="1581150" y="1336939"/>
            <a:ext cx="9405938" cy="4992424"/>
          </a:xfrm>
        </p:spPr>
        <p:txBody>
          <a:bodyPr>
            <a:noAutofit/>
          </a:bodyPr>
          <a:lstStyle/>
          <a:p>
            <a:pPr algn="just" eaLnBrk="1" hangingPunct="1">
              <a:lnSpc>
                <a:spcPct val="100000"/>
              </a:lnSpc>
              <a:buFontTx/>
              <a:buNone/>
            </a:pPr>
            <a:r>
              <a:rPr lang="en-US" altLang="en-US" sz="2400" b="1" dirty="0"/>
              <a:t>Stolen and Lost Data:</a:t>
            </a:r>
            <a:endParaRPr lang="en-US" altLang="en-US" dirty="0"/>
          </a:p>
          <a:p>
            <a:pPr algn="just" eaLnBrk="1" hangingPunct="1">
              <a:lnSpc>
                <a:spcPct val="100000"/>
              </a:lnSpc>
              <a:buFont typeface="Wingdings" panose="05000000000000000000" pitchFamily="2" charset="2"/>
              <a:buChar char="Ø"/>
            </a:pPr>
            <a:r>
              <a:rPr lang="en-US" altLang="en-US" sz="2400" dirty="0"/>
              <a:t>Hackers</a:t>
            </a:r>
          </a:p>
          <a:p>
            <a:pPr lvl="1" algn="just">
              <a:lnSpc>
                <a:spcPct val="100000"/>
              </a:lnSpc>
              <a:buFont typeface="Wingdings" panose="05000000000000000000" pitchFamily="2" charset="2"/>
              <a:buChar char="Ø"/>
            </a:pPr>
            <a:r>
              <a:rPr lang="en-US" altLang="en-US" sz="2000" dirty="0">
                <a:latin typeface="Arial" panose="020B0604020202020204" pitchFamily="34" charset="0"/>
                <a:cs typeface="Arial" panose="020B0604020202020204" pitchFamily="34" charset="0"/>
              </a:rPr>
              <a:t>Except for hackers, these are not new to computer technology.  Before computers, files were stolen, receipts were stolen, information was requested under false pretenses and employees were bribed. But, with computers, the extent and impact have grown.</a:t>
            </a:r>
            <a:endParaRPr lang="en-US" altLang="en-US" sz="1800" dirty="0"/>
          </a:p>
          <a:p>
            <a:pPr algn="just" eaLnBrk="1" hangingPunct="1">
              <a:lnSpc>
                <a:spcPct val="100000"/>
              </a:lnSpc>
              <a:buFont typeface="Wingdings" panose="05000000000000000000" pitchFamily="2" charset="2"/>
              <a:buChar char="Ø"/>
            </a:pPr>
            <a:r>
              <a:rPr lang="en-US" altLang="en-US" sz="2400" dirty="0"/>
              <a:t>Physical theft (laptops, thumb-drives, etc.)</a:t>
            </a:r>
          </a:p>
          <a:p>
            <a:pPr algn="just" eaLnBrk="1" hangingPunct="1">
              <a:lnSpc>
                <a:spcPct val="100000"/>
              </a:lnSpc>
              <a:buFont typeface="Wingdings" panose="05000000000000000000" pitchFamily="2" charset="2"/>
              <a:buChar char="Ø"/>
            </a:pPr>
            <a:r>
              <a:rPr lang="en-US" altLang="en-US" sz="2400" dirty="0"/>
              <a:t>Requesting information under false pretenses (false appearance)</a:t>
            </a:r>
          </a:p>
          <a:p>
            <a:pPr algn="just" eaLnBrk="1" hangingPunct="1">
              <a:lnSpc>
                <a:spcPct val="100000"/>
              </a:lnSpc>
              <a:buFont typeface="Wingdings" panose="05000000000000000000" pitchFamily="2" charset="2"/>
              <a:buChar char="Ø"/>
            </a:pPr>
            <a:r>
              <a:rPr lang="en-US" altLang="en-US" sz="2400" dirty="0"/>
              <a:t>Bribery (The practice of offering something usually money in order to gain an outlawed advantage) of employees who have access</a:t>
            </a:r>
          </a:p>
        </p:txBody>
      </p:sp>
      <p:sp>
        <p:nvSpPr>
          <p:cNvPr id="2" name="Date Placeholder 1"/>
          <p:cNvSpPr>
            <a:spLocks noGrp="1"/>
          </p:cNvSpPr>
          <p:nvPr>
            <p:ph type="dt" sz="half" idx="10"/>
          </p:nvPr>
        </p:nvSpPr>
        <p:spPr/>
        <p:txBody>
          <a:bodyPr/>
          <a:lstStyle/>
          <a:p>
            <a:pPr>
              <a:defRPr/>
            </a:pPr>
            <a:fld id="{6598AB3A-F2BC-440A-8847-121AFE105EA7}" type="datetime1">
              <a:rPr lang="en-US" smtClean="0"/>
              <a:pPr>
                <a:defRPr/>
              </a:pPr>
              <a:t>11/4/2020</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23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fade">
                                      <p:cBhvr>
                                        <p:cTn id="7" dur="1000"/>
                                        <p:tgtEl>
                                          <p:spTgt spid="40963">
                                            <p:txEl>
                                              <p:pRg st="1" end="1"/>
                                            </p:txEl>
                                          </p:spTgt>
                                        </p:tgtEl>
                                      </p:cBhvr>
                                    </p:animEffect>
                                    <p:anim calcmode="lin" valueType="num">
                                      <p:cBhvr>
                                        <p:cTn id="8"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63">
                                            <p:txEl>
                                              <p:pRg st="2" end="2"/>
                                            </p:txEl>
                                          </p:spTgt>
                                        </p:tgtEl>
                                        <p:attrNameLst>
                                          <p:attrName>style.visibility</p:attrName>
                                        </p:attrNameLst>
                                      </p:cBhvr>
                                      <p:to>
                                        <p:strVal val="visible"/>
                                      </p:to>
                                    </p:set>
                                    <p:animEffect transition="in" filter="fade">
                                      <p:cBhvr>
                                        <p:cTn id="14" dur="1000"/>
                                        <p:tgtEl>
                                          <p:spTgt spid="40963">
                                            <p:txEl>
                                              <p:pRg st="2" end="2"/>
                                            </p:txEl>
                                          </p:spTgt>
                                        </p:tgtEl>
                                      </p:cBhvr>
                                    </p:animEffect>
                                    <p:anim calcmode="lin" valueType="num">
                                      <p:cBhvr>
                                        <p:cTn id="15"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09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63">
                                            <p:txEl>
                                              <p:pRg st="3" end="3"/>
                                            </p:txEl>
                                          </p:spTgt>
                                        </p:tgtEl>
                                        <p:attrNameLst>
                                          <p:attrName>style.visibility</p:attrName>
                                        </p:attrNameLst>
                                      </p:cBhvr>
                                      <p:to>
                                        <p:strVal val="visible"/>
                                      </p:to>
                                    </p:set>
                                    <p:animEffect transition="in" filter="fade">
                                      <p:cBhvr>
                                        <p:cTn id="21" dur="1000"/>
                                        <p:tgtEl>
                                          <p:spTgt spid="40963">
                                            <p:txEl>
                                              <p:pRg st="3" end="3"/>
                                            </p:txEl>
                                          </p:spTgt>
                                        </p:tgtEl>
                                      </p:cBhvr>
                                    </p:animEffect>
                                    <p:anim calcmode="lin" valueType="num">
                                      <p:cBhvr>
                                        <p:cTn id="22"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096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0963">
                                            <p:txEl>
                                              <p:pRg st="4" end="4"/>
                                            </p:txEl>
                                          </p:spTgt>
                                        </p:tgtEl>
                                        <p:attrNameLst>
                                          <p:attrName>style.visibility</p:attrName>
                                        </p:attrNameLst>
                                      </p:cBhvr>
                                      <p:to>
                                        <p:strVal val="visible"/>
                                      </p:to>
                                    </p:set>
                                    <p:animEffect transition="in" filter="fade">
                                      <p:cBhvr>
                                        <p:cTn id="26" dur="1000"/>
                                        <p:tgtEl>
                                          <p:spTgt spid="40963">
                                            <p:txEl>
                                              <p:pRg st="4" end="4"/>
                                            </p:txEl>
                                          </p:spTgt>
                                        </p:tgtEl>
                                      </p:cBhvr>
                                    </p:animEffect>
                                    <p:anim calcmode="lin" valueType="num">
                                      <p:cBhvr>
                                        <p:cTn id="27" dur="1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4096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0963">
                                            <p:txEl>
                                              <p:pRg st="5" end="5"/>
                                            </p:txEl>
                                          </p:spTgt>
                                        </p:tgtEl>
                                        <p:attrNameLst>
                                          <p:attrName>style.visibility</p:attrName>
                                        </p:attrNameLst>
                                      </p:cBhvr>
                                      <p:to>
                                        <p:strVal val="visible"/>
                                      </p:to>
                                    </p:set>
                                    <p:animEffect transition="in" filter="fade">
                                      <p:cBhvr>
                                        <p:cTn id="31" dur="1000"/>
                                        <p:tgtEl>
                                          <p:spTgt spid="40963">
                                            <p:txEl>
                                              <p:pRg st="5" end="5"/>
                                            </p:txEl>
                                          </p:spTgt>
                                        </p:tgtEl>
                                      </p:cBhvr>
                                    </p:animEffect>
                                    <p:anim calcmode="lin" valueType="num">
                                      <p:cBhvr>
                                        <p:cTn id="32" dur="10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4096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sz="4000" dirty="0"/>
              <a:t>Discussion Questions</a:t>
            </a:r>
          </a:p>
        </p:txBody>
      </p:sp>
      <p:sp>
        <p:nvSpPr>
          <p:cNvPr id="46083" name="Rectangle 3"/>
          <p:cNvSpPr>
            <a:spLocks noGrp="1" noChangeArrowheads="1"/>
          </p:cNvSpPr>
          <p:nvPr>
            <p:ph idx="1"/>
          </p:nvPr>
        </p:nvSpPr>
        <p:spPr>
          <a:xfrm>
            <a:off x="2292096" y="2286000"/>
            <a:ext cx="8090154" cy="4023360"/>
          </a:xfrm>
        </p:spPr>
        <p:txBody>
          <a:bodyPr>
            <a:normAutofit/>
          </a:bodyPr>
          <a:lstStyle/>
          <a:p>
            <a:pPr marL="514350" indent="-514350" algn="just">
              <a:lnSpc>
                <a:spcPct val="100000"/>
              </a:lnSpc>
              <a:buFont typeface="+mj-lt"/>
              <a:buAutoNum type="arabicPeriod"/>
            </a:pPr>
            <a:r>
              <a:rPr lang="en-US" altLang="en-US" dirty="0"/>
              <a:t>Is there information that you have posted to the Web that you later removed? Why did you remove it? Were there consequences to posting the information? </a:t>
            </a:r>
          </a:p>
          <a:p>
            <a:pPr marL="514350" indent="-514350" algn="just">
              <a:lnSpc>
                <a:spcPct val="100000"/>
              </a:lnSpc>
              <a:buFont typeface="+mj-lt"/>
              <a:buAutoNum type="arabicPeriod"/>
            </a:pPr>
            <a:r>
              <a:rPr lang="en-US" altLang="en-US" dirty="0"/>
              <a:t>Have you seen information that others have posted about themselves that you would not reveal about yourself?</a:t>
            </a:r>
          </a:p>
        </p:txBody>
      </p:sp>
      <p:sp>
        <p:nvSpPr>
          <p:cNvPr id="2" name="Date Placeholder 1"/>
          <p:cNvSpPr>
            <a:spLocks noGrp="1"/>
          </p:cNvSpPr>
          <p:nvPr>
            <p:ph type="dt" sz="half" idx="10"/>
          </p:nvPr>
        </p:nvSpPr>
        <p:spPr/>
        <p:txBody>
          <a:bodyPr/>
          <a:lstStyle/>
          <a:p>
            <a:pPr>
              <a:defRPr/>
            </a:pPr>
            <a:fld id="{0CEBFDC3-0B53-4D57-B278-86490A965D4E}" type="datetime1">
              <a:rPr lang="en-US" smtClean="0"/>
              <a:pPr>
                <a:defRPr/>
              </a:pPr>
              <a:t>11/4/2020</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Assignment 1</a:t>
            </a:r>
          </a:p>
        </p:txBody>
      </p:sp>
      <p:sp>
        <p:nvSpPr>
          <p:cNvPr id="3" name="Content Placeholder 2"/>
          <p:cNvSpPr>
            <a:spLocks noGrp="1"/>
          </p:cNvSpPr>
          <p:nvPr>
            <p:ph idx="1"/>
          </p:nvPr>
        </p:nvSpPr>
        <p:spPr/>
        <p:txBody>
          <a:bodyPr/>
          <a:lstStyle/>
          <a:p>
            <a:pPr algn="just"/>
            <a:r>
              <a:rPr lang="en-US" b="1" dirty="0"/>
              <a:t>Keeping in view the Key Privacy Issues search the web / newspapers and give examples / real life cases for each type issue. </a:t>
            </a:r>
          </a:p>
          <a:p>
            <a:pPr algn="just"/>
            <a:r>
              <a:rPr lang="en-US" b="1" dirty="0"/>
              <a:t>Search for Privacy Protection Laws in Pakistan made/ give reference table for these Laws. Act and </a:t>
            </a:r>
            <a:r>
              <a:rPr lang="en-US" b="1"/>
              <a:t>its implementation. </a:t>
            </a:r>
            <a:endParaRPr lang="en-US" dirty="0"/>
          </a:p>
        </p:txBody>
      </p:sp>
    </p:spTree>
    <p:extLst>
      <p:ext uri="{BB962C8B-B14F-4D97-AF65-F5344CB8AC3E}">
        <p14:creationId xmlns:p14="http://schemas.microsoft.com/office/powerpoint/2010/main" val="2218906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D314-D22D-4461-A77F-F5236A6F82E7}"/>
              </a:ext>
            </a:extLst>
          </p:cNvPr>
          <p:cNvSpPr>
            <a:spLocks noGrp="1"/>
          </p:cNvSpPr>
          <p:nvPr>
            <p:ph type="title"/>
          </p:nvPr>
        </p:nvSpPr>
        <p:spPr>
          <a:xfrm>
            <a:off x="838200" y="2565400"/>
            <a:ext cx="10515600" cy="1325563"/>
          </a:xfrm>
        </p:spPr>
        <p:txBody>
          <a:bodyPr/>
          <a:lstStyle/>
          <a:p>
            <a:pPr algn="ctr"/>
            <a:r>
              <a:rPr lang="en-US" b="1" dirty="0"/>
              <a:t>End of </a:t>
            </a:r>
            <a:r>
              <a:rPr lang="en-US" b="1"/>
              <a:t>Lecture 3 </a:t>
            </a:r>
            <a:endParaRPr lang="en-US" b="1" dirty="0"/>
          </a:p>
        </p:txBody>
      </p:sp>
    </p:spTree>
    <p:extLst>
      <p:ext uri="{BB962C8B-B14F-4D97-AF65-F5344CB8AC3E}">
        <p14:creationId xmlns:p14="http://schemas.microsoft.com/office/powerpoint/2010/main" val="999866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9119-7B49-43D9-904C-CF78B7059696}"/>
              </a:ext>
            </a:extLst>
          </p:cNvPr>
          <p:cNvSpPr>
            <a:spLocks noGrp="1"/>
          </p:cNvSpPr>
          <p:nvPr>
            <p:ph type="title"/>
          </p:nvPr>
        </p:nvSpPr>
        <p:spPr>
          <a:xfrm>
            <a:off x="1991139" y="881960"/>
            <a:ext cx="7523922" cy="1325563"/>
          </a:xfrm>
        </p:spPr>
        <p:txBody>
          <a:bodyPr/>
          <a:lstStyle/>
          <a:p>
            <a:r>
              <a:rPr lang="en-US" dirty="0"/>
              <a:t>Topics Covered in this Lecture</a:t>
            </a:r>
          </a:p>
        </p:txBody>
      </p:sp>
      <p:sp>
        <p:nvSpPr>
          <p:cNvPr id="3" name="Content Placeholder 2">
            <a:extLst>
              <a:ext uri="{FF2B5EF4-FFF2-40B4-BE49-F238E27FC236}">
                <a16:creationId xmlns:a16="http://schemas.microsoft.com/office/drawing/2014/main" id="{28E843CF-7AAE-4644-ACA7-4888923C30E5}"/>
              </a:ext>
            </a:extLst>
          </p:cNvPr>
          <p:cNvSpPr>
            <a:spLocks noGrp="1"/>
          </p:cNvSpPr>
          <p:nvPr>
            <p:ph idx="1"/>
          </p:nvPr>
        </p:nvSpPr>
        <p:spPr>
          <a:xfrm>
            <a:off x="1885950" y="2501486"/>
            <a:ext cx="6476172" cy="2057262"/>
          </a:xfrm>
        </p:spPr>
        <p:txBody>
          <a:bodyPr/>
          <a:lstStyle/>
          <a:p>
            <a:r>
              <a:rPr lang="en-US" sz="2400" b="1" dirty="0">
                <a:latin typeface="+mj-lt"/>
              </a:rPr>
              <a:t>Privacy Protection Law</a:t>
            </a:r>
          </a:p>
          <a:p>
            <a:r>
              <a:rPr lang="en-US" sz="2400" b="1" dirty="0">
                <a:latin typeface="+mj-lt"/>
              </a:rPr>
              <a:t>Role of Privacy Implementation Officers</a:t>
            </a:r>
          </a:p>
          <a:p>
            <a:r>
              <a:rPr lang="en-US" sz="2400" b="1" dirty="0">
                <a:latin typeface="+mj-lt"/>
              </a:rPr>
              <a:t>Our Social and Personal Activity</a:t>
            </a:r>
          </a:p>
          <a:p>
            <a:endParaRPr lang="en-US" dirty="0"/>
          </a:p>
        </p:txBody>
      </p:sp>
    </p:spTree>
    <p:extLst>
      <p:ext uri="{BB962C8B-B14F-4D97-AF65-F5344CB8AC3E}">
        <p14:creationId xmlns:p14="http://schemas.microsoft.com/office/powerpoint/2010/main" val="22240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E7252-85CC-45B1-8DE9-10CE24A889FF}"/>
              </a:ext>
            </a:extLst>
          </p:cNvPr>
          <p:cNvSpPr>
            <a:spLocks noGrp="1"/>
          </p:cNvSpPr>
          <p:nvPr>
            <p:ph type="title"/>
          </p:nvPr>
        </p:nvSpPr>
        <p:spPr>
          <a:xfrm>
            <a:off x="1281112" y="579437"/>
            <a:ext cx="9805988" cy="1325563"/>
          </a:xfrm>
        </p:spPr>
        <p:txBody>
          <a:bodyPr/>
          <a:lstStyle/>
          <a:p>
            <a:r>
              <a:rPr lang="en-US" dirty="0"/>
              <a:t>Learning outcomes of this Lecture</a:t>
            </a:r>
          </a:p>
        </p:txBody>
      </p:sp>
      <p:sp>
        <p:nvSpPr>
          <p:cNvPr id="3" name="Content Placeholder 2">
            <a:extLst>
              <a:ext uri="{FF2B5EF4-FFF2-40B4-BE49-F238E27FC236}">
                <a16:creationId xmlns:a16="http://schemas.microsoft.com/office/drawing/2014/main" id="{F792DB88-F5F2-4806-89E8-1BE44BAFFDA5}"/>
              </a:ext>
            </a:extLst>
          </p:cNvPr>
          <p:cNvSpPr>
            <a:spLocks noGrp="1"/>
          </p:cNvSpPr>
          <p:nvPr>
            <p:ph idx="1"/>
          </p:nvPr>
        </p:nvSpPr>
        <p:spPr>
          <a:xfrm>
            <a:off x="838200" y="2439987"/>
            <a:ext cx="10515600" cy="2846388"/>
          </a:xfrm>
        </p:spPr>
        <p:txBody>
          <a:bodyPr/>
          <a:lstStyle/>
          <a:p>
            <a:r>
              <a:rPr lang="en-US" dirty="0"/>
              <a:t>To understand the Privacy Protection Law</a:t>
            </a:r>
          </a:p>
          <a:p>
            <a:r>
              <a:rPr lang="en-US" dirty="0"/>
              <a:t>Understanding the Role of Privacy Officer </a:t>
            </a:r>
          </a:p>
          <a:p>
            <a:r>
              <a:rPr lang="en-US" dirty="0"/>
              <a:t>To know different Social Privacy issues</a:t>
            </a:r>
          </a:p>
          <a:p>
            <a:pPr marL="0" indent="0">
              <a:buNone/>
            </a:pPr>
            <a:r>
              <a:rPr lang="en-US" dirty="0"/>
              <a:t> </a:t>
            </a:r>
          </a:p>
        </p:txBody>
      </p:sp>
    </p:spTree>
    <p:extLst>
      <p:ext uri="{BB962C8B-B14F-4D97-AF65-F5344CB8AC3E}">
        <p14:creationId xmlns:p14="http://schemas.microsoft.com/office/powerpoint/2010/main" val="339675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Privacy Protection and the Law</a:t>
            </a:r>
          </a:p>
        </p:txBody>
      </p:sp>
      <p:sp>
        <p:nvSpPr>
          <p:cNvPr id="22531" name="Rectangle 3"/>
          <p:cNvSpPr>
            <a:spLocks noGrp="1" noChangeArrowheads="1"/>
          </p:cNvSpPr>
          <p:nvPr>
            <p:ph idx="1"/>
          </p:nvPr>
        </p:nvSpPr>
        <p:spPr/>
        <p:txBody>
          <a:bodyPr/>
          <a:lstStyle/>
          <a:p>
            <a:pPr eaLnBrk="1" hangingPunct="1">
              <a:lnSpc>
                <a:spcPct val="90000"/>
              </a:lnSpc>
            </a:pPr>
            <a:r>
              <a:rPr lang="en-US" dirty="0"/>
              <a:t>Systems collect and store key data from every interaction with customers</a:t>
            </a:r>
          </a:p>
          <a:p>
            <a:pPr eaLnBrk="1" hangingPunct="1">
              <a:lnSpc>
                <a:spcPct val="90000"/>
              </a:lnSpc>
            </a:pPr>
            <a:r>
              <a:rPr lang="en-US" dirty="0"/>
              <a:t>Many object to data collection policies of government and business</a:t>
            </a:r>
          </a:p>
          <a:p>
            <a:pPr eaLnBrk="1" hangingPunct="1">
              <a:lnSpc>
                <a:spcPct val="90000"/>
              </a:lnSpc>
            </a:pPr>
            <a:r>
              <a:rPr lang="en-US" dirty="0"/>
              <a:t>Privacy is a</a:t>
            </a:r>
          </a:p>
          <a:p>
            <a:pPr marL="968375" lvl="1" indent="-511175" eaLnBrk="1" hangingPunct="1">
              <a:lnSpc>
                <a:spcPct val="90000"/>
              </a:lnSpc>
              <a:buFont typeface="Wingdings" panose="05000000000000000000" pitchFamily="2" charset="2"/>
              <a:buChar char="ü"/>
            </a:pPr>
            <a:r>
              <a:rPr lang="en-US" dirty="0"/>
              <a:t>Key concern of Internet users </a:t>
            </a:r>
          </a:p>
          <a:p>
            <a:pPr marL="968375" lvl="1" indent="-511175" eaLnBrk="1" hangingPunct="1">
              <a:lnSpc>
                <a:spcPct val="90000"/>
              </a:lnSpc>
              <a:buFont typeface="Wingdings" panose="05000000000000000000" pitchFamily="2" charset="2"/>
              <a:buChar char="ü"/>
            </a:pPr>
            <a:r>
              <a:rPr lang="en-US" dirty="0"/>
              <a:t>Top reason why nonusers still avoid the Internet</a:t>
            </a:r>
          </a:p>
          <a:p>
            <a:pPr eaLnBrk="1" hangingPunct="1">
              <a:lnSpc>
                <a:spcPct val="90000"/>
              </a:lnSpc>
            </a:pPr>
            <a:r>
              <a:rPr lang="en-US" dirty="0"/>
              <a:t>Reasonable limits must be set</a:t>
            </a:r>
          </a:p>
          <a:p>
            <a:pPr marL="0" indent="0" eaLnBrk="1" hangingPunct="1">
              <a:lnSpc>
                <a:spcPct val="90000"/>
              </a:lnSpc>
              <a:buNone/>
            </a:pPr>
            <a:endParaRPr lang="en-US" dirty="0"/>
          </a:p>
        </p:txBody>
      </p:sp>
    </p:spTree>
    <p:extLst>
      <p:ext uri="{BB962C8B-B14F-4D97-AF65-F5344CB8AC3E}">
        <p14:creationId xmlns:p14="http://schemas.microsoft.com/office/powerpoint/2010/main" val="4161152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The Right of Privacy</a:t>
            </a:r>
          </a:p>
        </p:txBody>
      </p:sp>
      <p:sp>
        <p:nvSpPr>
          <p:cNvPr id="23555" name="Rectangle 3"/>
          <p:cNvSpPr>
            <a:spLocks noGrp="1" noChangeArrowheads="1"/>
          </p:cNvSpPr>
          <p:nvPr>
            <p:ph idx="1"/>
          </p:nvPr>
        </p:nvSpPr>
        <p:spPr/>
        <p:txBody>
          <a:bodyPr/>
          <a:lstStyle/>
          <a:p>
            <a:pPr eaLnBrk="1" hangingPunct="1"/>
            <a:r>
              <a:rPr lang="en-US" dirty="0"/>
              <a:t>Definition</a:t>
            </a:r>
          </a:p>
          <a:p>
            <a:pPr lvl="1" eaLnBrk="1" hangingPunct="1"/>
            <a:r>
              <a:rPr lang="en-US" dirty="0"/>
              <a:t>“The right to be left alone—the most comprehensive of rights, and the right most valued by a free people”</a:t>
            </a:r>
          </a:p>
          <a:p>
            <a:pPr lvl="1" algn="ctr" eaLnBrk="1" hangingPunct="1"/>
            <a:r>
              <a:rPr lang="en-US" dirty="0"/>
              <a:t>“</a:t>
            </a:r>
            <a:r>
              <a:rPr lang="en-US" b="1" i="1" dirty="0"/>
              <a:t>The right of individuals to control the collection and use of information about themselves”</a:t>
            </a:r>
          </a:p>
          <a:p>
            <a:pPr eaLnBrk="1" hangingPunct="1"/>
            <a:endParaRPr lang="en-US" dirty="0"/>
          </a:p>
        </p:txBody>
      </p:sp>
    </p:spTree>
    <p:extLst>
      <p:ext uri="{BB962C8B-B14F-4D97-AF65-F5344CB8AC3E}">
        <p14:creationId xmlns:p14="http://schemas.microsoft.com/office/powerpoint/2010/main" val="2261635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t>The Right of Privacy (continued)</a:t>
            </a:r>
          </a:p>
        </p:txBody>
      </p:sp>
      <p:sp>
        <p:nvSpPr>
          <p:cNvPr id="24579" name="Rectangle 3"/>
          <p:cNvSpPr>
            <a:spLocks noGrp="1" noChangeArrowheads="1"/>
          </p:cNvSpPr>
          <p:nvPr>
            <p:ph idx="1"/>
          </p:nvPr>
        </p:nvSpPr>
        <p:spPr/>
        <p:txBody>
          <a:bodyPr/>
          <a:lstStyle/>
          <a:p>
            <a:pPr algn="just" eaLnBrk="1" hangingPunct="1"/>
            <a:r>
              <a:rPr lang="en-US" dirty="0"/>
              <a:t>Legal aspects</a:t>
            </a:r>
          </a:p>
          <a:p>
            <a:pPr lvl="1" algn="just" eaLnBrk="1" hangingPunct="1"/>
            <a:r>
              <a:rPr lang="en-US" dirty="0"/>
              <a:t>Protection from </a:t>
            </a:r>
            <a:r>
              <a:rPr lang="en-US" b="1" i="1" dirty="0"/>
              <a:t>unreasonable intrusion </a:t>
            </a:r>
            <a:r>
              <a:rPr lang="en-US" dirty="0"/>
              <a:t>upon one’s isolation</a:t>
            </a:r>
          </a:p>
          <a:p>
            <a:pPr lvl="1" algn="just" eaLnBrk="1" hangingPunct="1"/>
            <a:r>
              <a:rPr lang="en-US" dirty="0"/>
              <a:t>Protection from </a:t>
            </a:r>
            <a:r>
              <a:rPr lang="en-US" b="1" i="1" dirty="0"/>
              <a:t>misappropriation</a:t>
            </a:r>
            <a:r>
              <a:rPr lang="en-US" dirty="0"/>
              <a:t> of one’s name or likeness</a:t>
            </a:r>
          </a:p>
          <a:p>
            <a:pPr lvl="1" algn="just" eaLnBrk="1" hangingPunct="1"/>
            <a:r>
              <a:rPr lang="en-US" dirty="0"/>
              <a:t>Protection from </a:t>
            </a:r>
            <a:r>
              <a:rPr lang="en-US" b="1" i="1" dirty="0"/>
              <a:t>unreasonable publicity </a:t>
            </a:r>
            <a:r>
              <a:rPr lang="en-US" dirty="0"/>
              <a:t>given to one’s private life</a:t>
            </a:r>
          </a:p>
          <a:p>
            <a:pPr lvl="1" algn="just" eaLnBrk="1" hangingPunct="1"/>
            <a:r>
              <a:rPr lang="en-US" dirty="0"/>
              <a:t>Protection from publicity that unreasonably places one in a false light before the public</a:t>
            </a:r>
          </a:p>
          <a:p>
            <a:pPr lvl="1" eaLnBrk="1" hangingPunct="1"/>
            <a:endParaRPr lang="en-US" dirty="0"/>
          </a:p>
        </p:txBody>
      </p:sp>
    </p:spTree>
    <p:extLst>
      <p:ext uri="{BB962C8B-B14F-4D97-AF65-F5344CB8AC3E}">
        <p14:creationId xmlns:p14="http://schemas.microsoft.com/office/powerpoint/2010/main" val="4238530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209800" y="838200"/>
            <a:ext cx="7772400" cy="838200"/>
          </a:xfrm>
        </p:spPr>
        <p:txBody>
          <a:bodyPr/>
          <a:lstStyle/>
          <a:p>
            <a:pPr eaLnBrk="1" hangingPunct="1">
              <a:defRPr/>
            </a:pPr>
            <a:r>
              <a:rPr lang="en-US" sz="3200" dirty="0"/>
              <a:t>Cont.</a:t>
            </a:r>
          </a:p>
        </p:txBody>
      </p:sp>
      <p:sp>
        <p:nvSpPr>
          <p:cNvPr id="21507" name="Rectangle 3"/>
          <p:cNvSpPr>
            <a:spLocks noGrp="1" noChangeArrowheads="1"/>
          </p:cNvSpPr>
          <p:nvPr>
            <p:ph idx="1"/>
          </p:nvPr>
        </p:nvSpPr>
        <p:spPr>
          <a:xfrm>
            <a:off x="2209800" y="1981200"/>
            <a:ext cx="8001000" cy="4191000"/>
          </a:xfrm>
        </p:spPr>
        <p:txBody>
          <a:bodyPr>
            <a:normAutofit/>
          </a:bodyPr>
          <a:lstStyle/>
          <a:p>
            <a:pPr algn="just" eaLnBrk="1" hangingPunct="1">
              <a:lnSpc>
                <a:spcPct val="90000"/>
              </a:lnSpc>
            </a:pPr>
            <a:r>
              <a:rPr lang="en-US" altLang="en-US" dirty="0"/>
              <a:t>Government Accountability Office (GAO) - monitors government's privacy policies:</a:t>
            </a:r>
          </a:p>
          <a:p>
            <a:pPr algn="just"/>
            <a:endParaRPr lang="en-US" altLang="en-US" b="1" dirty="0"/>
          </a:p>
          <a:p>
            <a:pPr algn="just">
              <a:lnSpc>
                <a:spcPct val="150000"/>
              </a:lnSpc>
            </a:pPr>
            <a:r>
              <a:rPr lang="en-US" altLang="en-US" sz="2400" b="1" dirty="0"/>
              <a:t>Mission</a:t>
            </a:r>
            <a:r>
              <a:rPr lang="en-US" altLang="en-US" sz="2400" dirty="0"/>
              <a:t> is to support the Congress in meeting its constitutional responsibilities and to help improve the performance and ensure the accountability of the federal government for the benefit of the American people.</a:t>
            </a:r>
          </a:p>
        </p:txBody>
      </p:sp>
      <p:sp>
        <p:nvSpPr>
          <p:cNvPr id="2" name="Date Placeholder 1"/>
          <p:cNvSpPr>
            <a:spLocks noGrp="1"/>
          </p:cNvSpPr>
          <p:nvPr>
            <p:ph type="dt" sz="half" idx="10"/>
          </p:nvPr>
        </p:nvSpPr>
        <p:spPr/>
        <p:txBody>
          <a:bodyPr/>
          <a:lstStyle/>
          <a:p>
            <a:pPr>
              <a:defRPr/>
            </a:pPr>
            <a:fld id="{5D04B9CF-94C5-405C-8ED5-8BED375ED37F}" type="datetime1">
              <a:rPr lang="en-US" smtClean="0"/>
              <a:pPr>
                <a:defRPr/>
              </a:pPr>
              <a:t>11/4/2020</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209800" y="762000"/>
            <a:ext cx="7772400" cy="1143000"/>
          </a:xfrm>
        </p:spPr>
        <p:txBody>
          <a:bodyPr>
            <a:normAutofit/>
          </a:bodyPr>
          <a:lstStyle/>
          <a:p>
            <a:pPr eaLnBrk="1" hangingPunct="1">
              <a:defRPr/>
            </a:pPr>
            <a:r>
              <a:rPr lang="en-US" sz="4000" dirty="0"/>
              <a:t>The Fourth Amendment</a:t>
            </a:r>
          </a:p>
        </p:txBody>
      </p:sp>
      <p:sp>
        <p:nvSpPr>
          <p:cNvPr id="22531" name="Rectangle 3"/>
          <p:cNvSpPr>
            <a:spLocks noGrp="1" noChangeArrowheads="1"/>
          </p:cNvSpPr>
          <p:nvPr>
            <p:ph idx="1"/>
          </p:nvPr>
        </p:nvSpPr>
        <p:spPr>
          <a:xfrm>
            <a:off x="2057401" y="1905000"/>
            <a:ext cx="8229600" cy="4343400"/>
          </a:xfrm>
        </p:spPr>
        <p:txBody>
          <a:bodyPr>
            <a:normAutofit lnSpcReduction="10000"/>
          </a:bodyPr>
          <a:lstStyle/>
          <a:p>
            <a:pPr algn="just" eaLnBrk="1" hangingPunct="1">
              <a:lnSpc>
                <a:spcPct val="100000"/>
              </a:lnSpc>
              <a:buFont typeface="Wingdings" panose="05000000000000000000" pitchFamily="2" charset="2"/>
              <a:buChar char="Ø"/>
            </a:pPr>
            <a:r>
              <a:rPr lang="en-US" altLang="en-US" dirty="0"/>
              <a:t>US constitution protects a right to privacy from government intrusion. (even Europe) </a:t>
            </a:r>
          </a:p>
          <a:p>
            <a:pPr lvl="2" algn="just">
              <a:lnSpc>
                <a:spcPct val="100000"/>
              </a:lnSpc>
              <a:buFont typeface="Wingdings" panose="05000000000000000000" pitchFamily="2" charset="2"/>
              <a:buChar char="Ø"/>
            </a:pPr>
            <a:r>
              <a:rPr lang="en-US" altLang="en-US" sz="2400" dirty="0"/>
              <a:t>It requires that the government have probable cause for the search and arresting (The act of taking of a person by force).</a:t>
            </a:r>
          </a:p>
          <a:p>
            <a:pPr algn="just" eaLnBrk="1" hangingPunct="1">
              <a:lnSpc>
                <a:spcPct val="100000"/>
              </a:lnSpc>
              <a:buFont typeface="Wingdings" panose="05000000000000000000" pitchFamily="2" charset="2"/>
              <a:buChar char="Ø"/>
            </a:pPr>
            <a:r>
              <a:rPr lang="en-US" altLang="en-US" dirty="0"/>
              <a:t>Federal privacy rules allow law enforcement agencies to access medical records without a court order.</a:t>
            </a:r>
          </a:p>
          <a:p>
            <a:pPr algn="just" eaLnBrk="1" hangingPunct="1">
              <a:lnSpc>
                <a:spcPct val="100000"/>
              </a:lnSpc>
              <a:buFont typeface="Wingdings" panose="05000000000000000000" pitchFamily="2" charset="2"/>
              <a:buChar char="Ø"/>
            </a:pPr>
            <a:r>
              <a:rPr lang="en-US" altLang="en-US" dirty="0"/>
              <a:t>The USA PATRIOT Act passed after (9/11) eased government access to Personal info with out court order. </a:t>
            </a:r>
          </a:p>
        </p:txBody>
      </p:sp>
      <p:sp>
        <p:nvSpPr>
          <p:cNvPr id="2" name="Date Placeholder 1"/>
          <p:cNvSpPr>
            <a:spLocks noGrp="1"/>
          </p:cNvSpPr>
          <p:nvPr>
            <p:ph type="dt" sz="half" idx="10"/>
          </p:nvPr>
        </p:nvSpPr>
        <p:spPr/>
        <p:txBody>
          <a:bodyPr/>
          <a:lstStyle/>
          <a:p>
            <a:pPr>
              <a:defRPr/>
            </a:pPr>
            <a:fld id="{D7B828F0-B59F-43A3-9F29-C76251F43C8C}" type="datetime1">
              <a:rPr lang="en-US" smtClean="0"/>
              <a:pPr>
                <a:defRPr/>
              </a:pPr>
              <a:t>11/4/2020</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1530</Words>
  <Application>Microsoft Office PowerPoint</Application>
  <PresentationFormat>Widescreen</PresentationFormat>
  <Paragraphs>169</Paragraphs>
  <Slides>26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CS 110 - Professional Practices in IT   Instructor Name :  Dr Tariq Umer Email : tariqumer@cuilahore.edu.pk </vt:lpstr>
      <vt:lpstr>  Lecture -8b   Expectation of Privacy, and Surveillance Technologies</vt:lpstr>
      <vt:lpstr>Topics Covered in this Lecture</vt:lpstr>
      <vt:lpstr>Learning outcomes of this Lecture</vt:lpstr>
      <vt:lpstr>Privacy Protection and the Law</vt:lpstr>
      <vt:lpstr>The Right of Privacy</vt:lpstr>
      <vt:lpstr>The Right of Privacy (continued)</vt:lpstr>
      <vt:lpstr>Cont.</vt:lpstr>
      <vt:lpstr>The Fourth Amendment</vt:lpstr>
      <vt:lpstr>Cont.</vt:lpstr>
      <vt:lpstr>Government databases with personal information</vt:lpstr>
      <vt:lpstr>Search and Seizing of Computers and Phones</vt:lpstr>
      <vt:lpstr>Plain View</vt:lpstr>
      <vt:lpstr>Cont.</vt:lpstr>
      <vt:lpstr>Cont.</vt:lpstr>
      <vt:lpstr>Video Surveillance and Face recognition</vt:lpstr>
      <vt:lpstr>Chief privacy officers</vt:lpstr>
      <vt:lpstr>Case study</vt:lpstr>
      <vt:lpstr>Our Social and Personal Activity</vt:lpstr>
      <vt:lpstr>Location Tracking </vt:lpstr>
      <vt:lpstr>A Right to be Forgotten</vt:lpstr>
      <vt:lpstr>Location Tracking </vt:lpstr>
      <vt:lpstr>(cont.)</vt:lpstr>
      <vt:lpstr>Discussion Questions</vt:lpstr>
      <vt:lpstr>Assignment 1</vt:lpstr>
      <vt:lpstr>End of Lecture 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 Professional Practices in IT  Instructor Name :  Dr Tariq Umer Email : tariqumer@cuilahore.edu.pk </dc:title>
  <dc:creator>Dr. Tariq Umer</dc:creator>
  <cp:lastModifiedBy>Dr. Tariq Umer</cp:lastModifiedBy>
  <cp:revision>13</cp:revision>
  <dcterms:created xsi:type="dcterms:W3CDTF">2020-05-18T20:11:58Z</dcterms:created>
  <dcterms:modified xsi:type="dcterms:W3CDTF">2020-11-04T13:16:53Z</dcterms:modified>
</cp:coreProperties>
</file>