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64" r:id="rId2"/>
    <p:sldId id="291" r:id="rId3"/>
    <p:sldId id="292" r:id="rId4"/>
    <p:sldId id="293" r:id="rId5"/>
    <p:sldId id="294" r:id="rId6"/>
    <p:sldId id="339" r:id="rId7"/>
    <p:sldId id="265" r:id="rId8"/>
    <p:sldId id="297" r:id="rId9"/>
    <p:sldId id="295" r:id="rId10"/>
    <p:sldId id="296" r:id="rId11"/>
    <p:sldId id="298" r:id="rId12"/>
    <p:sldId id="299" r:id="rId13"/>
    <p:sldId id="266" r:id="rId14"/>
    <p:sldId id="267" r:id="rId15"/>
    <p:sldId id="269" r:id="rId16"/>
    <p:sldId id="300" r:id="rId17"/>
    <p:sldId id="301" r:id="rId18"/>
    <p:sldId id="302" r:id="rId19"/>
    <p:sldId id="303" r:id="rId20"/>
    <p:sldId id="304" r:id="rId21"/>
    <p:sldId id="305" r:id="rId22"/>
    <p:sldId id="306" r:id="rId23"/>
    <p:sldId id="330" r:id="rId24"/>
    <p:sldId id="331" r:id="rId25"/>
    <p:sldId id="341"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40" r:id="rId49"/>
    <p:sldId id="329" r:id="rId50"/>
    <p:sldId id="270" r:id="rId51"/>
    <p:sldId id="271" r:id="rId52"/>
    <p:sldId id="272" r:id="rId53"/>
    <p:sldId id="273" r:id="rId54"/>
    <p:sldId id="274" r:id="rId55"/>
    <p:sldId id="275" r:id="rId56"/>
    <p:sldId id="276" r:id="rId57"/>
    <p:sldId id="277" r:id="rId58"/>
    <p:sldId id="278" r:id="rId59"/>
    <p:sldId id="279" r:id="rId60"/>
    <p:sldId id="280" r:id="rId61"/>
    <p:sldId id="281" r:id="rId62"/>
    <p:sldId id="282" r:id="rId63"/>
    <p:sldId id="283" r:id="rId64"/>
    <p:sldId id="284" r:id="rId65"/>
    <p:sldId id="285" r:id="rId66"/>
    <p:sldId id="286" r:id="rId67"/>
    <p:sldId id="287" r:id="rId68"/>
    <p:sldId id="288" r:id="rId69"/>
    <p:sldId id="289" r:id="rId70"/>
    <p:sldId id="290" r:id="rId71"/>
    <p:sldId id="332" r:id="rId72"/>
    <p:sldId id="333" r:id="rId73"/>
    <p:sldId id="343" r:id="rId74"/>
    <p:sldId id="342" r:id="rId75"/>
    <p:sldId id="335" r:id="rId76"/>
    <p:sldId id="344" r:id="rId77"/>
    <p:sldId id="345" r:id="rId78"/>
    <p:sldId id="336" r:id="rId79"/>
    <p:sldId id="337" r:id="rId80"/>
    <p:sldId id="346" r:id="rId81"/>
    <p:sldId id="347" r:id="rId82"/>
    <p:sldId id="338" r:id="rId83"/>
    <p:sldId id="348" r:id="rId84"/>
    <p:sldId id="349" r:id="rId85"/>
    <p:sldId id="350" r:id="rId86"/>
    <p:sldId id="351" r:id="rId87"/>
    <p:sldId id="352" r:id="rId88"/>
    <p:sldId id="353" r:id="rId89"/>
    <p:sldId id="354" r:id="rId90"/>
    <p:sldId id="355" r:id="rId91"/>
    <p:sldId id="356" r:id="rId92"/>
    <p:sldId id="357"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05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661EB-6320-49FE-AEE9-770014FD6E5A}" type="datetimeFigureOut">
              <a:rPr lang="en-US" smtClean="0"/>
              <a:t>3/2/2021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D08BA-1C21-430A-A15F-92F411A8304C}" type="slidenum">
              <a:rPr lang="en-US" smtClean="0"/>
              <a:t>‹#›</a:t>
            </a:fld>
            <a:endParaRPr lang="en-US"/>
          </a:p>
        </p:txBody>
      </p:sp>
    </p:spTree>
    <p:extLst>
      <p:ext uri="{BB962C8B-B14F-4D97-AF65-F5344CB8AC3E}">
        <p14:creationId xmlns:p14="http://schemas.microsoft.com/office/powerpoint/2010/main" val="526386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7CD3629C-26C6-46D8-B6AB-575D552E9D2C}" type="slidenum">
              <a:rPr lang="en-CA" smtClean="0"/>
              <a:pPr>
                <a:defRPr/>
              </a:pPr>
              <a:t>1</a:t>
            </a:fld>
            <a:endParaRPr lang="en-CA"/>
          </a:p>
        </p:txBody>
      </p:sp>
    </p:spTree>
    <p:extLst>
      <p:ext uri="{BB962C8B-B14F-4D97-AF65-F5344CB8AC3E}">
        <p14:creationId xmlns:p14="http://schemas.microsoft.com/office/powerpoint/2010/main" val="2395467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1F32E5-DECA-4EF8-BDF3-8A709E1AF434}" type="slidenum">
              <a:rPr lang="en-US" altLang="en-US"/>
              <a:pPr/>
              <a:t>11</a:t>
            </a:fld>
            <a:endParaRPr lang="en-US" alt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2023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B600C1-0D85-49F4-BBBE-6F541CB5E40F}" type="slidenum">
              <a:rPr lang="en-US" altLang="en-US"/>
              <a:pPr/>
              <a:t>12</a:t>
            </a:fld>
            <a:endParaRPr lang="en-US" alt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69886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p:spPr>
      </p:sp>
      <p:sp>
        <p:nvSpPr>
          <p:cNvPr id="1843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2EDC54B5-4605-45BE-A8D9-AD6232ECA496}" type="slidenum">
              <a:rPr lang="en-CA" smtClean="0"/>
              <a:pPr>
                <a:defRPr/>
              </a:pPr>
              <a:t>13</a:t>
            </a:fld>
            <a:endParaRPr lang="en-CA"/>
          </a:p>
        </p:txBody>
      </p:sp>
    </p:spTree>
    <p:extLst>
      <p:ext uri="{BB962C8B-B14F-4D97-AF65-F5344CB8AC3E}">
        <p14:creationId xmlns:p14="http://schemas.microsoft.com/office/powerpoint/2010/main" val="281207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p:spPr>
      </p:sp>
      <p:sp>
        <p:nvSpPr>
          <p:cNvPr id="1853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7E09FC4E-89D2-43E2-869C-9CFDEC1B95AC}" type="slidenum">
              <a:rPr lang="en-CA" smtClean="0"/>
              <a:pPr>
                <a:defRPr/>
              </a:pPr>
              <a:t>14</a:t>
            </a:fld>
            <a:endParaRPr lang="en-CA"/>
          </a:p>
        </p:txBody>
      </p:sp>
    </p:spTree>
    <p:extLst>
      <p:ext uri="{BB962C8B-B14F-4D97-AF65-F5344CB8AC3E}">
        <p14:creationId xmlns:p14="http://schemas.microsoft.com/office/powerpoint/2010/main" val="647738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p:spPr>
      </p:sp>
      <p:sp>
        <p:nvSpPr>
          <p:cNvPr id="1873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2534241E-EB96-4DA6-B0B4-5A96A15253E9}" type="slidenum">
              <a:rPr lang="en-CA" smtClean="0"/>
              <a:pPr>
                <a:defRPr/>
              </a:pPr>
              <a:t>15</a:t>
            </a:fld>
            <a:endParaRPr lang="en-CA"/>
          </a:p>
        </p:txBody>
      </p:sp>
    </p:spTree>
    <p:extLst>
      <p:ext uri="{BB962C8B-B14F-4D97-AF65-F5344CB8AC3E}">
        <p14:creationId xmlns:p14="http://schemas.microsoft.com/office/powerpoint/2010/main" val="2377486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0C4E4A-0F8F-4927-A1D2-F1B7403A1084}" type="slidenum">
              <a:rPr lang="en-US" altLang="en-US"/>
              <a:pPr/>
              <a:t>16</a:t>
            </a:fld>
            <a:endParaRPr lang="en-US" alt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r>
              <a:rPr lang="en-US" altLang="en-US"/>
              <a:t>Start with Fully parenthesized expression.  Move each operator to the left of its operands and remove the set of parentheses.</a:t>
            </a:r>
          </a:p>
        </p:txBody>
      </p:sp>
    </p:spTree>
    <p:extLst>
      <p:ext uri="{BB962C8B-B14F-4D97-AF65-F5344CB8AC3E}">
        <p14:creationId xmlns:p14="http://schemas.microsoft.com/office/powerpoint/2010/main" val="1363697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906CBC-CF25-4393-9D86-E3400EE880A2}" type="slidenum">
              <a:rPr lang="en-US" altLang="en-US"/>
              <a:pPr/>
              <a:t>17</a:t>
            </a:fld>
            <a:endParaRPr lang="en-US" alt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en-US" altLang="en-US"/>
              <a:t>Start with Fully parenthesized expression.  Move each operator to the left of its operands and remove the set of parentheses.</a:t>
            </a:r>
          </a:p>
        </p:txBody>
      </p:sp>
    </p:spTree>
    <p:extLst>
      <p:ext uri="{BB962C8B-B14F-4D97-AF65-F5344CB8AC3E}">
        <p14:creationId xmlns:p14="http://schemas.microsoft.com/office/powerpoint/2010/main" val="2753110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FECBBA-FC67-4D5B-80E6-CA297E81CB12}" type="slidenum">
              <a:rPr lang="en-US" altLang="en-US"/>
              <a:pPr/>
              <a:t>18</a:t>
            </a:fld>
            <a:endParaRPr lang="en-US" alt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r>
              <a:rPr lang="en-US" altLang="en-US"/>
              <a:t>Start with Fully parenthesized expression.  Move each operator to the left of its operands and remove the set of parentheses.</a:t>
            </a:r>
          </a:p>
        </p:txBody>
      </p:sp>
    </p:spTree>
    <p:extLst>
      <p:ext uri="{BB962C8B-B14F-4D97-AF65-F5344CB8AC3E}">
        <p14:creationId xmlns:p14="http://schemas.microsoft.com/office/powerpoint/2010/main" val="1560264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51E312-9F66-4C5A-A981-26164E4778DF}" type="slidenum">
              <a:rPr lang="en-US" altLang="en-US"/>
              <a:pPr/>
              <a:t>19</a:t>
            </a:fld>
            <a:endParaRPr lang="en-US" alt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US" altLang="en-US"/>
              <a:t>Start with Fully parenthesized expression.  Move each operator to the left of its operands and remove the set of parentheses.</a:t>
            </a:r>
          </a:p>
        </p:txBody>
      </p:sp>
    </p:spTree>
    <p:extLst>
      <p:ext uri="{BB962C8B-B14F-4D97-AF65-F5344CB8AC3E}">
        <p14:creationId xmlns:p14="http://schemas.microsoft.com/office/powerpoint/2010/main" val="3292301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C0AB00-B14B-4BA7-A715-1BE3F885158E}" type="slidenum">
              <a:rPr lang="en-US" altLang="en-US"/>
              <a:pPr/>
              <a:t>20</a:t>
            </a:fld>
            <a:endParaRPr lang="en-US" alt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93019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2A1118-3E38-4011-9312-D61C26DC0C3F}" type="slidenum">
              <a:rPr lang="en-US" altLang="en-US"/>
              <a:pPr/>
              <a:t>2</a:t>
            </a:fld>
            <a:endParaRPr lang="en-US" alt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4557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3BC9B2-9863-47B7-8D36-7CD81DB8D23B}" type="slidenum">
              <a:rPr lang="en-US" altLang="en-US"/>
              <a:pPr/>
              <a:t>21</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21858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24D034-875B-4003-8C61-2EBE7D3BCC81}" type="slidenum">
              <a:rPr lang="en-US" altLang="en-US"/>
              <a:pPr/>
              <a:t>22</a:t>
            </a:fld>
            <a:endParaRPr lang="en-US" alt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9750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D344E-B9E4-4C20-8F41-8F9D782781E9}" type="slidenum">
              <a:rPr lang="en-US" altLang="en-US"/>
              <a:pPr/>
              <a:t>23</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74615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C7270-993E-4537-86F3-9A1DC82D7752}" type="slidenum">
              <a:rPr lang="en-US" altLang="en-US"/>
              <a:pPr/>
              <a:t>26</a:t>
            </a:fld>
            <a:endParaRPr lang="en-US" altLang="en-US"/>
          </a:p>
        </p:txBody>
      </p:sp>
      <p:sp>
        <p:nvSpPr>
          <p:cNvPr id="62466" name="Rectangle 1026"/>
          <p:cNvSpPr>
            <a:spLocks noGrp="1" noRot="1" noChangeAspect="1" noChangeArrowheads="1" noTextEdit="1"/>
          </p:cNvSpPr>
          <p:nvPr>
            <p:ph type="sldImg"/>
          </p:nvPr>
        </p:nvSpPr>
        <p:spPr>
          <a:ln/>
        </p:spPr>
      </p:sp>
      <p:sp>
        <p:nvSpPr>
          <p:cNvPr id="62467"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55226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6683E0-8E97-4EE8-995C-C9CB6B5D16E5}" type="slidenum">
              <a:rPr lang="en-US" altLang="en-US"/>
              <a:pPr/>
              <a:t>27</a:t>
            </a:fld>
            <a:endParaRPr lang="en-US" alt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34661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59DFF2-0C27-4F98-B079-F6BBA18FB605}" type="slidenum">
              <a:rPr lang="en-US" altLang="en-US"/>
              <a:pPr/>
              <a:t>28</a:t>
            </a:fld>
            <a:endParaRPr lang="en-US" alt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52949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3045C3-DB28-4DC5-A341-058FD44FFB22}" type="slidenum">
              <a:rPr lang="en-US" altLang="en-US"/>
              <a:pPr/>
              <a:t>29</a:t>
            </a:fld>
            <a:endParaRPr lang="en-US"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71456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CC8CB5-5ACB-43D4-BF8B-18DDC19DD458}" type="slidenum">
              <a:rPr lang="en-US" altLang="en-US"/>
              <a:pPr/>
              <a:t>30</a:t>
            </a:fld>
            <a:endParaRPr lang="en-US"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6577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84478-BD36-4248-9D19-6359C1C1D22F}" type="slidenum">
              <a:rPr lang="en-US" altLang="en-US"/>
              <a:pPr/>
              <a:t>31</a:t>
            </a:fld>
            <a:endParaRPr lang="en-US" alt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38759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246EFE-DF49-43CB-AE32-47D72A606903}" type="slidenum">
              <a:rPr lang="en-US" altLang="en-US"/>
              <a:pPr/>
              <a:t>32</a:t>
            </a:fld>
            <a:endParaRPr lang="en-US" alt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95886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E6E32D-B2BF-478D-9CE8-CFCAF39909AD}" type="slidenum">
              <a:rPr lang="en-US" altLang="en-US"/>
              <a:pPr/>
              <a:t>3</a:t>
            </a:fld>
            <a:endParaRPr lang="en-US" altLang="en-US"/>
          </a:p>
        </p:txBody>
      </p:sp>
      <p:sp>
        <p:nvSpPr>
          <p:cNvPr id="18434" name="Rectangle 1026"/>
          <p:cNvSpPr>
            <a:spLocks noGrp="1" noRot="1" noChangeAspect="1" noChangeArrowheads="1" noTextEdit="1"/>
          </p:cNvSpPr>
          <p:nvPr>
            <p:ph type="sldImg"/>
          </p:nvPr>
        </p:nvSpPr>
        <p:spPr>
          <a:ln/>
        </p:spPr>
      </p:sp>
      <p:sp>
        <p:nvSpPr>
          <p:cNvPr id="18435"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181464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3612D-4F35-4FA5-868D-884A56948F14}" type="slidenum">
              <a:rPr lang="en-US" altLang="en-US"/>
              <a:pPr/>
              <a:t>33</a:t>
            </a:fld>
            <a:endParaRPr lang="en-US" alt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08761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A891C-A18A-46CC-ACF6-4AEC1C91E2C7}" type="slidenum">
              <a:rPr lang="en-US" altLang="en-US"/>
              <a:pPr/>
              <a:t>34</a:t>
            </a:fld>
            <a:endParaRPr lang="en-US"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41484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B24642-8D72-4FB4-986B-CB7A13C49BF0}" type="slidenum">
              <a:rPr lang="en-US" altLang="en-US"/>
              <a:pPr/>
              <a:t>35</a:t>
            </a:fld>
            <a:endParaRPr lang="en-US" alt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01765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1B1439-344B-4852-B455-ECF3F9400BF9}" type="slidenum">
              <a:rPr lang="en-US" altLang="en-US"/>
              <a:pPr/>
              <a:t>36</a:t>
            </a:fld>
            <a:endParaRPr lang="en-US"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036965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6BE711-124F-4BFE-827A-B2960CB57FFF}" type="slidenum">
              <a:rPr lang="en-US" altLang="en-US"/>
              <a:pPr/>
              <a:t>37</a:t>
            </a:fld>
            <a:endParaRPr lang="en-US" alt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9592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2092C4-9820-4895-954E-04625374B23A}" type="slidenum">
              <a:rPr lang="en-US" altLang="en-US"/>
              <a:pPr/>
              <a:t>38</a:t>
            </a:fld>
            <a:endParaRPr lang="en-US"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176384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C66306-EE5C-47E8-91AE-AC8F4FBB432E}" type="slidenum">
              <a:rPr lang="en-US" altLang="en-US"/>
              <a:pPr/>
              <a:t>39</a:t>
            </a:fld>
            <a:endParaRPr lang="en-US" alt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434295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E68487-F6C6-4CA6-A17C-57B53D64DD98}" type="slidenum">
              <a:rPr lang="en-US" altLang="en-US"/>
              <a:pPr/>
              <a:t>40</a:t>
            </a:fld>
            <a:endParaRPr lang="en-US"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299646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8E50DE-32A8-4F6D-A335-E00EA1701ABD}" type="slidenum">
              <a:rPr lang="en-US" altLang="en-US"/>
              <a:pPr/>
              <a:t>41</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23584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110DC6-A201-4456-9622-BE0AE5476248}" type="slidenum">
              <a:rPr lang="en-US" altLang="en-US"/>
              <a:pPr/>
              <a:t>42</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46320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BEFE0E-9713-4CF6-8DB8-985EE916BBCE}" type="slidenum">
              <a:rPr lang="en-US" altLang="en-US"/>
              <a:pPr/>
              <a:t>4</a:t>
            </a:fld>
            <a:endParaRPr lang="en-US" altLang="en-US"/>
          </a:p>
        </p:txBody>
      </p:sp>
      <p:sp>
        <p:nvSpPr>
          <p:cNvPr id="19458" name="Rectangle 1026"/>
          <p:cNvSpPr>
            <a:spLocks noGrp="1" noRot="1" noChangeAspect="1" noChangeArrowheads="1" noTextEdit="1"/>
          </p:cNvSpPr>
          <p:nvPr>
            <p:ph type="sldImg"/>
          </p:nvPr>
        </p:nvSpPr>
        <p:spPr>
          <a:ln/>
        </p:spPr>
      </p:sp>
      <p:sp>
        <p:nvSpPr>
          <p:cNvPr id="19459" name="Rectangle 1027"/>
          <p:cNvSpPr>
            <a:spLocks noGrp="1" noChangeArrowheads="1"/>
          </p:cNvSpPr>
          <p:nvPr>
            <p:ph type="body" idx="1"/>
          </p:nvPr>
        </p:nvSpPr>
        <p:spPr/>
        <p:txBody>
          <a:bodyPr/>
          <a:lstStyle/>
          <a:p>
            <a:r>
              <a:rPr lang="en-US" altLang="en-US"/>
              <a:t>"A,B are multiplied"</a:t>
            </a:r>
          </a:p>
          <a:p>
            <a:r>
              <a:rPr lang="en-US" altLang="en-US"/>
              <a:t>"A,B are added"</a:t>
            </a:r>
          </a:p>
        </p:txBody>
      </p:sp>
    </p:spTree>
    <p:extLst>
      <p:ext uri="{BB962C8B-B14F-4D97-AF65-F5344CB8AC3E}">
        <p14:creationId xmlns:p14="http://schemas.microsoft.com/office/powerpoint/2010/main" val="7817261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69A391-1C41-44AE-8493-14BD67DC5C32}" type="slidenum">
              <a:rPr lang="en-US" altLang="en-US"/>
              <a:pPr/>
              <a:t>43</a:t>
            </a:fld>
            <a:endParaRPr lang="en-US" alt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676344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4814C0-FD12-45D7-8162-4EE2E67E3812}" type="slidenum">
              <a:rPr lang="en-US" altLang="en-US"/>
              <a:pPr/>
              <a:t>44</a:t>
            </a:fld>
            <a:endParaRPr lang="en-US" alt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922648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F6D55-6503-4804-B8B4-9C34FAEE1961}" type="slidenum">
              <a:rPr lang="en-US" altLang="en-US"/>
              <a:pPr/>
              <a:t>45</a:t>
            </a:fld>
            <a:endParaRPr lang="en-US" alt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659178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758F75-EDD4-426B-9215-336835F14658}" type="slidenum">
              <a:rPr lang="en-US" altLang="en-US"/>
              <a:pPr/>
              <a:t>46</a:t>
            </a:fld>
            <a:endParaRPr lang="en-US"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470398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39AB1C-94C2-4CF4-B80B-6E922F65C9C8}" type="slidenum">
              <a:rPr lang="en-US" altLang="en-US"/>
              <a:pPr/>
              <a:t>47</a:t>
            </a:fld>
            <a:endParaRPr lang="en-US"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389585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FD30B-D984-407F-9D03-D3DE3BC0A85D}" type="slidenum">
              <a:rPr lang="en-US" altLang="en-US"/>
              <a:pPr/>
              <a:t>49</a:t>
            </a:fld>
            <a:endParaRPr lang="en-US"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92132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p:spPr>
      </p:sp>
      <p:sp>
        <p:nvSpPr>
          <p:cNvPr id="1894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AB606CEF-3120-414B-B6F6-7B2EDAB404B9}" type="slidenum">
              <a:rPr lang="en-CA" smtClean="0"/>
              <a:pPr>
                <a:defRPr/>
              </a:pPr>
              <a:t>50</a:t>
            </a:fld>
            <a:endParaRPr lang="en-CA"/>
          </a:p>
        </p:txBody>
      </p:sp>
    </p:spTree>
    <p:extLst>
      <p:ext uri="{BB962C8B-B14F-4D97-AF65-F5344CB8AC3E}">
        <p14:creationId xmlns:p14="http://schemas.microsoft.com/office/powerpoint/2010/main" val="14343071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p:spPr>
      </p:sp>
      <p:sp>
        <p:nvSpPr>
          <p:cNvPr id="1904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3F5653CD-89AF-48E3-9050-8F03B0EB14F2}" type="slidenum">
              <a:rPr lang="en-CA" smtClean="0"/>
              <a:pPr>
                <a:defRPr/>
              </a:pPr>
              <a:t>51</a:t>
            </a:fld>
            <a:endParaRPr lang="en-CA"/>
          </a:p>
        </p:txBody>
      </p:sp>
    </p:spTree>
    <p:extLst>
      <p:ext uri="{BB962C8B-B14F-4D97-AF65-F5344CB8AC3E}">
        <p14:creationId xmlns:p14="http://schemas.microsoft.com/office/powerpoint/2010/main" val="5062653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p:spPr>
      </p:sp>
      <p:sp>
        <p:nvSpPr>
          <p:cNvPr id="1914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BF6063E4-CE3E-47AD-A669-BCFC945C2837}" type="slidenum">
              <a:rPr lang="en-CA" smtClean="0"/>
              <a:pPr>
                <a:defRPr/>
              </a:pPr>
              <a:t>52</a:t>
            </a:fld>
            <a:endParaRPr lang="en-CA"/>
          </a:p>
        </p:txBody>
      </p:sp>
    </p:spTree>
    <p:extLst>
      <p:ext uri="{BB962C8B-B14F-4D97-AF65-F5344CB8AC3E}">
        <p14:creationId xmlns:p14="http://schemas.microsoft.com/office/powerpoint/2010/main" val="9462993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p:spPr>
      </p:sp>
      <p:sp>
        <p:nvSpPr>
          <p:cNvPr id="1925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9FCFBD26-5D1C-4D5E-988E-28BE6192967B}" type="slidenum">
              <a:rPr lang="en-CA" smtClean="0"/>
              <a:pPr>
                <a:defRPr/>
              </a:pPr>
              <a:t>53</a:t>
            </a:fld>
            <a:endParaRPr lang="en-CA"/>
          </a:p>
        </p:txBody>
      </p:sp>
    </p:spTree>
    <p:extLst>
      <p:ext uri="{BB962C8B-B14F-4D97-AF65-F5344CB8AC3E}">
        <p14:creationId xmlns:p14="http://schemas.microsoft.com/office/powerpoint/2010/main" val="2144951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4587EC-820D-47AF-8E23-C94E5BCB7BDF}" type="slidenum">
              <a:rPr lang="en-US" altLang="en-US"/>
              <a:pPr/>
              <a:t>5</a:t>
            </a:fld>
            <a:endParaRPr lang="en-US" alt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379851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p:spPr>
      </p:sp>
      <p:sp>
        <p:nvSpPr>
          <p:cNvPr id="193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B7F2AC8-5898-462F-A43A-C7ADBFEE3F6F}" type="slidenum">
              <a:rPr lang="en-CA" smtClean="0"/>
              <a:pPr>
                <a:defRPr/>
              </a:pPr>
              <a:t>54</a:t>
            </a:fld>
            <a:endParaRPr lang="en-CA"/>
          </a:p>
        </p:txBody>
      </p:sp>
    </p:spTree>
    <p:extLst>
      <p:ext uri="{BB962C8B-B14F-4D97-AF65-F5344CB8AC3E}">
        <p14:creationId xmlns:p14="http://schemas.microsoft.com/office/powerpoint/2010/main" val="42786384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p:spPr>
      </p:sp>
      <p:sp>
        <p:nvSpPr>
          <p:cNvPr id="1945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00A59312-4D02-4966-B5BD-1F685C89AA4F}" type="slidenum">
              <a:rPr lang="en-CA" smtClean="0"/>
              <a:pPr>
                <a:defRPr/>
              </a:pPr>
              <a:t>55</a:t>
            </a:fld>
            <a:endParaRPr lang="en-CA"/>
          </a:p>
        </p:txBody>
      </p:sp>
    </p:spTree>
    <p:extLst>
      <p:ext uri="{BB962C8B-B14F-4D97-AF65-F5344CB8AC3E}">
        <p14:creationId xmlns:p14="http://schemas.microsoft.com/office/powerpoint/2010/main" val="19137432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p:spPr>
      </p:sp>
      <p:sp>
        <p:nvSpPr>
          <p:cNvPr id="1955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9AC9FD29-08E6-490E-A511-786C29675127}" type="slidenum">
              <a:rPr lang="en-CA" smtClean="0"/>
              <a:pPr>
                <a:defRPr/>
              </a:pPr>
              <a:t>56</a:t>
            </a:fld>
            <a:endParaRPr lang="en-CA"/>
          </a:p>
        </p:txBody>
      </p:sp>
    </p:spTree>
    <p:extLst>
      <p:ext uri="{BB962C8B-B14F-4D97-AF65-F5344CB8AC3E}">
        <p14:creationId xmlns:p14="http://schemas.microsoft.com/office/powerpoint/2010/main" val="24770390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p:spPr>
      </p:sp>
      <p:sp>
        <p:nvSpPr>
          <p:cNvPr id="196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90B5F9FC-81AA-4E91-A4C7-218072555BAD}" type="slidenum">
              <a:rPr lang="en-CA" smtClean="0"/>
              <a:pPr>
                <a:defRPr/>
              </a:pPr>
              <a:t>57</a:t>
            </a:fld>
            <a:endParaRPr lang="en-CA"/>
          </a:p>
        </p:txBody>
      </p:sp>
    </p:spTree>
    <p:extLst>
      <p:ext uri="{BB962C8B-B14F-4D97-AF65-F5344CB8AC3E}">
        <p14:creationId xmlns:p14="http://schemas.microsoft.com/office/powerpoint/2010/main" val="30421562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bwMode="auto">
          <a:noFill/>
          <a:ln>
            <a:solidFill>
              <a:srgbClr val="000000"/>
            </a:solidFill>
            <a:miter lim="800000"/>
            <a:headEnd/>
            <a:tailEnd/>
          </a:ln>
        </p:spPr>
      </p:sp>
      <p:sp>
        <p:nvSpPr>
          <p:cNvPr id="1976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01073BA8-59E5-4A62-B242-57623F28987C}" type="slidenum">
              <a:rPr lang="en-CA" smtClean="0"/>
              <a:pPr>
                <a:defRPr/>
              </a:pPr>
              <a:t>58</a:t>
            </a:fld>
            <a:endParaRPr lang="en-CA"/>
          </a:p>
        </p:txBody>
      </p:sp>
    </p:spTree>
    <p:extLst>
      <p:ext uri="{BB962C8B-B14F-4D97-AF65-F5344CB8AC3E}">
        <p14:creationId xmlns:p14="http://schemas.microsoft.com/office/powerpoint/2010/main" val="41222267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noFill/>
          <a:ln>
            <a:solidFill>
              <a:srgbClr val="000000"/>
            </a:solidFill>
            <a:miter lim="800000"/>
            <a:headEnd/>
            <a:tailEnd/>
          </a:ln>
        </p:spPr>
      </p:sp>
      <p:sp>
        <p:nvSpPr>
          <p:cNvPr id="1986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F4D85F10-D732-4236-A702-C10016A90584}" type="slidenum">
              <a:rPr lang="en-CA" smtClean="0"/>
              <a:pPr>
                <a:defRPr/>
              </a:pPr>
              <a:t>59</a:t>
            </a:fld>
            <a:endParaRPr lang="en-CA"/>
          </a:p>
        </p:txBody>
      </p:sp>
    </p:spTree>
    <p:extLst>
      <p:ext uri="{BB962C8B-B14F-4D97-AF65-F5344CB8AC3E}">
        <p14:creationId xmlns:p14="http://schemas.microsoft.com/office/powerpoint/2010/main" val="33663882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bwMode="auto">
          <a:noFill/>
          <a:ln>
            <a:solidFill>
              <a:srgbClr val="000000"/>
            </a:solidFill>
            <a:miter lim="800000"/>
            <a:headEnd/>
            <a:tailEnd/>
          </a:ln>
        </p:spPr>
      </p:sp>
      <p:sp>
        <p:nvSpPr>
          <p:cNvPr id="1996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D3C60F92-C5F5-47BA-B7E3-5B818509B25E}" type="slidenum">
              <a:rPr lang="en-CA" smtClean="0"/>
              <a:pPr>
                <a:defRPr/>
              </a:pPr>
              <a:t>60</a:t>
            </a:fld>
            <a:endParaRPr lang="en-CA"/>
          </a:p>
        </p:txBody>
      </p:sp>
    </p:spTree>
    <p:extLst>
      <p:ext uri="{BB962C8B-B14F-4D97-AF65-F5344CB8AC3E}">
        <p14:creationId xmlns:p14="http://schemas.microsoft.com/office/powerpoint/2010/main" val="829377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p:spPr>
      </p:sp>
      <p:sp>
        <p:nvSpPr>
          <p:cNvPr id="2007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8DF98DE7-45E1-48F7-8D3A-55B922887FF8}" type="slidenum">
              <a:rPr lang="en-CA" smtClean="0"/>
              <a:pPr>
                <a:defRPr/>
              </a:pPr>
              <a:t>61</a:t>
            </a:fld>
            <a:endParaRPr lang="en-CA"/>
          </a:p>
        </p:txBody>
      </p:sp>
    </p:spTree>
    <p:extLst>
      <p:ext uri="{BB962C8B-B14F-4D97-AF65-F5344CB8AC3E}">
        <p14:creationId xmlns:p14="http://schemas.microsoft.com/office/powerpoint/2010/main" val="1563278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bwMode="auto">
          <a:noFill/>
          <a:ln>
            <a:solidFill>
              <a:srgbClr val="000000"/>
            </a:solidFill>
            <a:miter lim="800000"/>
            <a:headEnd/>
            <a:tailEnd/>
          </a:ln>
        </p:spPr>
      </p:sp>
      <p:sp>
        <p:nvSpPr>
          <p:cNvPr id="2017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3E706072-BF6E-41C9-A5F3-6727CA06236B}" type="slidenum">
              <a:rPr lang="en-CA" smtClean="0"/>
              <a:pPr>
                <a:defRPr/>
              </a:pPr>
              <a:t>62</a:t>
            </a:fld>
            <a:endParaRPr lang="en-CA"/>
          </a:p>
        </p:txBody>
      </p:sp>
    </p:spTree>
    <p:extLst>
      <p:ext uri="{BB962C8B-B14F-4D97-AF65-F5344CB8AC3E}">
        <p14:creationId xmlns:p14="http://schemas.microsoft.com/office/powerpoint/2010/main" val="1627584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p:spPr>
      </p:sp>
      <p:sp>
        <p:nvSpPr>
          <p:cNvPr id="2027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E5EA2DFD-E9D1-4F49-B5CC-B8BF1F0F26FE}" type="slidenum">
              <a:rPr lang="en-CA" smtClean="0"/>
              <a:pPr>
                <a:defRPr/>
              </a:pPr>
              <a:t>63</a:t>
            </a:fld>
            <a:endParaRPr lang="en-CA"/>
          </a:p>
        </p:txBody>
      </p:sp>
    </p:spTree>
    <p:extLst>
      <p:ext uri="{BB962C8B-B14F-4D97-AF65-F5344CB8AC3E}">
        <p14:creationId xmlns:p14="http://schemas.microsoft.com/office/powerpoint/2010/main" val="1071738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p:spPr>
      </p:sp>
      <p:sp>
        <p:nvSpPr>
          <p:cNvPr id="183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F0B00DE-08A7-4721-8958-8A13C60079DF}" type="slidenum">
              <a:rPr lang="en-CA" smtClean="0"/>
              <a:pPr>
                <a:defRPr/>
              </a:pPr>
              <a:t>7</a:t>
            </a:fld>
            <a:endParaRPr lang="en-CA"/>
          </a:p>
        </p:txBody>
      </p:sp>
    </p:spTree>
    <p:extLst>
      <p:ext uri="{BB962C8B-B14F-4D97-AF65-F5344CB8AC3E}">
        <p14:creationId xmlns:p14="http://schemas.microsoft.com/office/powerpoint/2010/main" val="17059193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6B0FE31D-8E8E-415C-BEB5-6FDC14539CBF}" type="slidenum">
              <a:rPr lang="en-CA" smtClean="0"/>
              <a:pPr>
                <a:defRPr/>
              </a:pPr>
              <a:t>64</a:t>
            </a:fld>
            <a:endParaRPr lang="en-CA"/>
          </a:p>
        </p:txBody>
      </p:sp>
    </p:spTree>
    <p:extLst>
      <p:ext uri="{BB962C8B-B14F-4D97-AF65-F5344CB8AC3E}">
        <p14:creationId xmlns:p14="http://schemas.microsoft.com/office/powerpoint/2010/main" val="4777738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43614605-87DD-4D4B-B624-60672CAFE622}" type="slidenum">
              <a:rPr lang="en-CA" smtClean="0"/>
              <a:pPr>
                <a:defRPr/>
              </a:pPr>
              <a:t>65</a:t>
            </a:fld>
            <a:endParaRPr lang="en-CA"/>
          </a:p>
        </p:txBody>
      </p:sp>
    </p:spTree>
    <p:extLst>
      <p:ext uri="{BB962C8B-B14F-4D97-AF65-F5344CB8AC3E}">
        <p14:creationId xmlns:p14="http://schemas.microsoft.com/office/powerpoint/2010/main" val="34204813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bwMode="auto">
          <a:noFill/>
          <a:ln>
            <a:solidFill>
              <a:srgbClr val="000000"/>
            </a:solidFill>
            <a:miter lim="800000"/>
            <a:headEnd/>
            <a:tailEnd/>
          </a:ln>
        </p:spPr>
      </p:sp>
      <p:sp>
        <p:nvSpPr>
          <p:cNvPr id="2058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A07F9FC9-9914-4E3B-B0A7-9CACCE82DBB8}" type="slidenum">
              <a:rPr lang="en-CA" smtClean="0"/>
              <a:pPr>
                <a:defRPr/>
              </a:pPr>
              <a:t>66</a:t>
            </a:fld>
            <a:endParaRPr lang="en-CA"/>
          </a:p>
        </p:txBody>
      </p:sp>
    </p:spTree>
    <p:extLst>
      <p:ext uri="{BB962C8B-B14F-4D97-AF65-F5344CB8AC3E}">
        <p14:creationId xmlns:p14="http://schemas.microsoft.com/office/powerpoint/2010/main" val="1675582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bwMode="auto">
          <a:noFill/>
          <a:ln>
            <a:solidFill>
              <a:srgbClr val="000000"/>
            </a:solidFill>
            <a:miter lim="800000"/>
            <a:headEnd/>
            <a:tailEnd/>
          </a:ln>
        </p:spPr>
      </p:sp>
      <p:sp>
        <p:nvSpPr>
          <p:cNvPr id="2068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21A165F2-5283-4F68-9932-33B5291A5F3C}" type="slidenum">
              <a:rPr lang="en-CA" smtClean="0"/>
              <a:pPr>
                <a:defRPr/>
              </a:pPr>
              <a:t>67</a:t>
            </a:fld>
            <a:endParaRPr lang="en-CA"/>
          </a:p>
        </p:txBody>
      </p:sp>
    </p:spTree>
    <p:extLst>
      <p:ext uri="{BB962C8B-B14F-4D97-AF65-F5344CB8AC3E}">
        <p14:creationId xmlns:p14="http://schemas.microsoft.com/office/powerpoint/2010/main" val="5251716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bwMode="auto">
          <a:noFill/>
          <a:ln>
            <a:solidFill>
              <a:srgbClr val="000000"/>
            </a:solidFill>
            <a:miter lim="800000"/>
            <a:headEnd/>
            <a:tailEnd/>
          </a:ln>
        </p:spPr>
      </p:sp>
      <p:sp>
        <p:nvSpPr>
          <p:cNvPr id="2078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08620376-44C5-480B-809B-00D5E0D8456D}" type="slidenum">
              <a:rPr lang="en-CA" smtClean="0"/>
              <a:pPr>
                <a:defRPr/>
              </a:pPr>
              <a:t>68</a:t>
            </a:fld>
            <a:endParaRPr lang="en-CA"/>
          </a:p>
        </p:txBody>
      </p:sp>
    </p:spTree>
    <p:extLst>
      <p:ext uri="{BB962C8B-B14F-4D97-AF65-F5344CB8AC3E}">
        <p14:creationId xmlns:p14="http://schemas.microsoft.com/office/powerpoint/2010/main" val="24178924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noFill/>
          <a:ln>
            <a:solidFill>
              <a:srgbClr val="000000"/>
            </a:solidFill>
            <a:miter lim="800000"/>
            <a:headEnd/>
            <a:tailEnd/>
          </a:ln>
        </p:spPr>
      </p:sp>
      <p:sp>
        <p:nvSpPr>
          <p:cNvPr id="208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206927CA-FA1D-4252-82BB-575DA06597EF}" type="slidenum">
              <a:rPr lang="en-CA" smtClean="0"/>
              <a:pPr>
                <a:defRPr/>
              </a:pPr>
              <a:t>69</a:t>
            </a:fld>
            <a:endParaRPr lang="en-CA"/>
          </a:p>
        </p:txBody>
      </p:sp>
    </p:spTree>
    <p:extLst>
      <p:ext uri="{BB962C8B-B14F-4D97-AF65-F5344CB8AC3E}">
        <p14:creationId xmlns:p14="http://schemas.microsoft.com/office/powerpoint/2010/main" val="13946145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bwMode="auto">
          <a:noFill/>
          <a:ln>
            <a:solidFill>
              <a:srgbClr val="000000"/>
            </a:solidFill>
            <a:miter lim="800000"/>
            <a:headEnd/>
            <a:tailEnd/>
          </a:ln>
        </p:spPr>
      </p:sp>
      <p:sp>
        <p:nvSpPr>
          <p:cNvPr id="209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6D94E11A-5CD5-4C66-BDA4-03AFB9561860}" type="slidenum">
              <a:rPr lang="en-CA" smtClean="0"/>
              <a:pPr>
                <a:defRPr/>
              </a:pPr>
              <a:t>70</a:t>
            </a:fld>
            <a:endParaRPr lang="en-CA"/>
          </a:p>
        </p:txBody>
      </p:sp>
    </p:spTree>
    <p:extLst>
      <p:ext uri="{BB962C8B-B14F-4D97-AF65-F5344CB8AC3E}">
        <p14:creationId xmlns:p14="http://schemas.microsoft.com/office/powerpoint/2010/main" val="2008188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6C0C5-0164-4C61-8F60-72997AF44B05}" type="slidenum">
              <a:rPr lang="en-US" altLang="en-US"/>
              <a:pPr/>
              <a:t>78</a:t>
            </a:fld>
            <a:endParaRPr lang="en-US" altLang="en-US"/>
          </a:p>
        </p:txBody>
      </p:sp>
      <p:sp>
        <p:nvSpPr>
          <p:cNvPr id="210946" name="Rectangle 2"/>
          <p:cNvSpPr>
            <a:spLocks noGrp="1" noRot="1" noChangeAspect="1" noChangeArrowheads="1" noTextEdit="1"/>
          </p:cNvSpPr>
          <p:nvPr>
            <p:ph type="sldImg"/>
          </p:nvPr>
        </p:nvSpPr>
        <p:spPr bwMode="auto">
          <a:xfrm>
            <a:off x="371475" y="688975"/>
            <a:ext cx="6116638" cy="3441700"/>
          </a:xfrm>
          <a:prstGeom prst="rect">
            <a:avLst/>
          </a:prstGeom>
          <a:solidFill>
            <a:srgbClr val="FFFFFF"/>
          </a:solidFill>
          <a:ln>
            <a:solidFill>
              <a:srgbClr val="000000"/>
            </a:solidFill>
            <a:miter lim="800000"/>
            <a:headEnd/>
            <a:tailEnd/>
          </a:ln>
        </p:spPr>
      </p:sp>
      <p:sp>
        <p:nvSpPr>
          <p:cNvPr id="210947" name="Rectangle 3"/>
          <p:cNvSpPr>
            <a:spLocks noGrp="1" noChangeArrowheads="1"/>
          </p:cNvSpPr>
          <p:nvPr>
            <p:ph type="body" idx="1"/>
          </p:nvPr>
        </p:nvSpPr>
        <p:spPr bwMode="auto">
          <a:xfrm>
            <a:off x="914400" y="4360863"/>
            <a:ext cx="5029200" cy="4130675"/>
          </a:xfrm>
          <a:prstGeom prst="rect">
            <a:avLst/>
          </a:prstGeom>
          <a:solidFill>
            <a:srgbClr val="FFFFFF"/>
          </a:solidFill>
          <a:ln>
            <a:solidFill>
              <a:srgbClr val="000000"/>
            </a:solidFill>
            <a:miter lim="800000"/>
            <a:headEnd/>
            <a:tailEnd/>
          </a:ln>
        </p:spPr>
        <p:txBody>
          <a:bodyPr/>
          <a:lstStyle/>
          <a:p>
            <a:r>
              <a:rPr lang="en-US" altLang="en-US"/>
              <a:t>By using the mod function, we can easily achieve the effect of a “circular” queue.</a:t>
            </a:r>
          </a:p>
          <a:p>
            <a:endParaRPr lang="en-US" altLang="en-US"/>
          </a:p>
          <a:p>
            <a:r>
              <a:rPr lang="en-US" altLang="en-US"/>
              <a:t>This leaves one more issue.  Where do the front and rear pointers go (point to the item?  Or to the space before/after the item)?  And, how do we distinguish a full from an empty queue?</a:t>
            </a:r>
          </a:p>
          <a:p>
            <a:endParaRPr lang="en-US" altLang="en-US"/>
          </a:p>
          <a:p>
            <a:r>
              <a:rPr lang="en-US" altLang="en-US"/>
              <a:t>Given a fixed position for the front element (and its pointer), there are </a:t>
            </a:r>
            <a:r>
              <a:rPr lang="en-US" altLang="en-US" i="1"/>
              <a:t>n</a:t>
            </a:r>
            <a:r>
              <a:rPr lang="en-US" altLang="en-US"/>
              <a:t>-1 possible states for the queue (0 through </a:t>
            </a:r>
            <a:r>
              <a:rPr lang="en-US" altLang="en-US" i="1"/>
              <a:t>n</a:t>
            </a:r>
            <a:r>
              <a:rPr lang="en-US" altLang="en-US"/>
              <a:t> elements in the queue for an array of size </a:t>
            </a:r>
            <a:r>
              <a:rPr lang="en-US" altLang="en-US" i="1"/>
              <a:t>n</a:t>
            </a:r>
            <a:r>
              <a:rPr lang="en-US" altLang="en-US"/>
              <a:t>), but only </a:t>
            </a:r>
            <a:r>
              <a:rPr lang="en-US" altLang="en-US" i="1"/>
              <a:t>n</a:t>
            </a:r>
            <a:r>
              <a:rPr lang="en-US" altLang="en-US"/>
              <a:t> possible positions for rear.  To solve this dilemma, we must either leave an empty slot in the queue, or use and external variable to determine if the queue is empty or not.</a:t>
            </a:r>
          </a:p>
        </p:txBody>
      </p:sp>
    </p:spTree>
    <p:extLst>
      <p:ext uri="{BB962C8B-B14F-4D97-AF65-F5344CB8AC3E}">
        <p14:creationId xmlns:p14="http://schemas.microsoft.com/office/powerpoint/2010/main" val="41589646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E9047-1383-4F27-852D-6C4043B73A86}" type="slidenum">
              <a:rPr lang="en-US" altLang="en-US"/>
              <a:pPr/>
              <a:t>79</a:t>
            </a:fld>
            <a:endParaRPr lang="en-US" alt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US" altLang="en-US"/>
              <a:t>Here is a data structure implementation of the Q.</a:t>
            </a:r>
          </a:p>
          <a:p>
            <a:r>
              <a:rPr lang="en-US" altLang="en-US"/>
              <a:t>The queue is stored as an array, and, to avoid shifting all the elements each time an element is dequeued, we imagine that the array wraps around on itself.</a:t>
            </a:r>
          </a:p>
          <a:p>
            <a:r>
              <a:rPr lang="en-US" altLang="en-US"/>
              <a:t>This is an excellent example of how implementation can affect interface: notice the “is_full” function.</a:t>
            </a:r>
          </a:p>
          <a:p>
            <a:endParaRPr lang="en-US" altLang="en-US"/>
          </a:p>
          <a:p>
            <a:r>
              <a:rPr lang="en-US" altLang="en-US"/>
              <a:t>There’s also another problem here. What’s wrong with the Enqueue and Dequeue functions?</a:t>
            </a:r>
          </a:p>
          <a:p>
            <a:endParaRPr lang="en-US" altLang="en-US"/>
          </a:p>
          <a:p>
            <a:r>
              <a:rPr lang="en-US" altLang="en-US"/>
              <a:t>Your data structures should be robust! Make them robust before you even consider thinking about making them efficient! That is an order!</a:t>
            </a:r>
          </a:p>
          <a:p>
            <a:endParaRPr lang="en-US" altLang="en-US"/>
          </a:p>
        </p:txBody>
      </p:sp>
    </p:spTree>
    <p:extLst>
      <p:ext uri="{BB962C8B-B14F-4D97-AF65-F5344CB8AC3E}">
        <p14:creationId xmlns:p14="http://schemas.microsoft.com/office/powerpoint/2010/main" val="4154249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6F7B62-8F68-4464-9A51-7684825BFBAA}" type="slidenum">
              <a:rPr lang="en-US" altLang="en-US"/>
              <a:pPr/>
              <a:t>8</a:t>
            </a:fld>
            <a:endParaRPr lang="en-US" altLang="en-US"/>
          </a:p>
        </p:txBody>
      </p:sp>
      <p:sp>
        <p:nvSpPr>
          <p:cNvPr id="21506" name="Rectangle 1026"/>
          <p:cNvSpPr>
            <a:spLocks noGrp="1" noRot="1" noChangeAspect="1" noChangeArrowheads="1" noTextEdit="1"/>
          </p:cNvSpPr>
          <p:nvPr>
            <p:ph type="sldImg"/>
          </p:nvPr>
        </p:nvSpPr>
        <p:spPr>
          <a:ln/>
        </p:spPr>
      </p:sp>
      <p:sp>
        <p:nvSpPr>
          <p:cNvPr id="21507"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2402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4C7C30-FAB9-433F-AF4F-BA92B5D22FCC}" type="slidenum">
              <a:rPr lang="en-US" altLang="en-US"/>
              <a:pPr/>
              <a:t>9</a:t>
            </a:fld>
            <a:endParaRPr lang="en-US"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4880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C3EAF8-1ED9-45FC-9C9D-4C3643A6BA35}" type="slidenum">
              <a:rPr lang="en-US" altLang="en-US"/>
              <a:pPr/>
              <a:t>10</a:t>
            </a:fld>
            <a:endParaRPr lang="en-US" alt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21087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98F3E3-9ECD-4D85-A862-2192D74FD37E}"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03AE4-B6AC-4695-98AD-E6BC6E8F4C44}" type="slidenum">
              <a:rPr lang="en-US" smtClean="0"/>
              <a:t>‹#›</a:t>
            </a:fld>
            <a:endParaRPr lang="en-US"/>
          </a:p>
        </p:txBody>
      </p:sp>
    </p:spTree>
    <p:extLst>
      <p:ext uri="{BB962C8B-B14F-4D97-AF65-F5344CB8AC3E}">
        <p14:creationId xmlns:p14="http://schemas.microsoft.com/office/powerpoint/2010/main" val="363429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98F3E3-9ECD-4D85-A862-2192D74FD37E}"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03AE4-B6AC-4695-98AD-E6BC6E8F4C44}" type="slidenum">
              <a:rPr lang="en-US" smtClean="0"/>
              <a:t>‹#›</a:t>
            </a:fld>
            <a:endParaRPr lang="en-US"/>
          </a:p>
        </p:txBody>
      </p:sp>
    </p:spTree>
    <p:extLst>
      <p:ext uri="{BB962C8B-B14F-4D97-AF65-F5344CB8AC3E}">
        <p14:creationId xmlns:p14="http://schemas.microsoft.com/office/powerpoint/2010/main" val="53499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98F3E3-9ECD-4D85-A862-2192D74FD37E}"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03AE4-B6AC-4695-98AD-E6BC6E8F4C44}" type="slidenum">
              <a:rPr lang="en-US" smtClean="0"/>
              <a:t>‹#›</a:t>
            </a:fld>
            <a:endParaRPr lang="en-US"/>
          </a:p>
        </p:txBody>
      </p:sp>
    </p:spTree>
    <p:extLst>
      <p:ext uri="{BB962C8B-B14F-4D97-AF65-F5344CB8AC3E}">
        <p14:creationId xmlns:p14="http://schemas.microsoft.com/office/powerpoint/2010/main" val="3406351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49400" y="6243638"/>
            <a:ext cx="2540000" cy="457200"/>
          </a:xfrm>
        </p:spPr>
        <p:txBody>
          <a:bodyPr/>
          <a:lstStyle>
            <a:lvl1pPr>
              <a:defRPr/>
            </a:lvl1pPr>
          </a:lstStyle>
          <a:p>
            <a:endParaRPr lang="en-US" altLang="zh-CN"/>
          </a:p>
        </p:txBody>
      </p:sp>
      <p:sp>
        <p:nvSpPr>
          <p:cNvPr id="6" name="Footer Placeholder 5"/>
          <p:cNvSpPr>
            <a:spLocks noGrp="1"/>
          </p:cNvSpPr>
          <p:nvPr>
            <p:ph type="ftr" sz="quarter" idx="11"/>
          </p:nvPr>
        </p:nvSpPr>
        <p:spPr>
          <a:xfrm>
            <a:off x="4876800" y="6243638"/>
            <a:ext cx="3860800" cy="457200"/>
          </a:xfrm>
        </p:spPr>
        <p:txBody>
          <a:bodyPr/>
          <a:lstStyle>
            <a:lvl1pPr>
              <a:defRPr/>
            </a:lvl1pPr>
          </a:lstStyle>
          <a:p>
            <a:endParaRPr lang="en-US" altLang="zh-CN"/>
          </a:p>
        </p:txBody>
      </p:sp>
      <p:sp>
        <p:nvSpPr>
          <p:cNvPr id="7" name="Slide Number Placeholder 6"/>
          <p:cNvSpPr>
            <a:spLocks noGrp="1"/>
          </p:cNvSpPr>
          <p:nvPr>
            <p:ph type="sldNum" sz="quarter" idx="12"/>
          </p:nvPr>
        </p:nvSpPr>
        <p:spPr>
          <a:xfrm>
            <a:off x="9389533" y="6243638"/>
            <a:ext cx="2540000" cy="457200"/>
          </a:xfrm>
        </p:spPr>
        <p:txBody>
          <a:bodyPr/>
          <a:lstStyle>
            <a:lvl1pPr>
              <a:defRPr/>
            </a:lvl1pPr>
          </a:lstStyle>
          <a:p>
            <a:fld id="{F83671E9-D2F1-42FA-8C92-39C82B249B96}" type="slidenum">
              <a:rPr lang="en-US" altLang="zh-CN"/>
              <a:pPr/>
              <a:t>‹#›</a:t>
            </a:fld>
            <a:endParaRPr lang="en-US" altLang="zh-CN"/>
          </a:p>
        </p:txBody>
      </p:sp>
    </p:spTree>
    <p:extLst>
      <p:ext uri="{BB962C8B-B14F-4D97-AF65-F5344CB8AC3E}">
        <p14:creationId xmlns:p14="http://schemas.microsoft.com/office/powerpoint/2010/main" val="3044176213"/>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98F3E3-9ECD-4D85-A862-2192D74FD37E}"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03AE4-B6AC-4695-98AD-E6BC6E8F4C44}" type="slidenum">
              <a:rPr lang="en-US" smtClean="0"/>
              <a:t>‹#›</a:t>
            </a:fld>
            <a:endParaRPr lang="en-US"/>
          </a:p>
        </p:txBody>
      </p:sp>
    </p:spTree>
    <p:extLst>
      <p:ext uri="{BB962C8B-B14F-4D97-AF65-F5344CB8AC3E}">
        <p14:creationId xmlns:p14="http://schemas.microsoft.com/office/powerpoint/2010/main" val="183091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98F3E3-9ECD-4D85-A862-2192D74FD37E}"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03AE4-B6AC-4695-98AD-E6BC6E8F4C44}" type="slidenum">
              <a:rPr lang="en-US" smtClean="0"/>
              <a:t>‹#›</a:t>
            </a:fld>
            <a:endParaRPr lang="en-US"/>
          </a:p>
        </p:txBody>
      </p:sp>
    </p:spTree>
    <p:extLst>
      <p:ext uri="{BB962C8B-B14F-4D97-AF65-F5344CB8AC3E}">
        <p14:creationId xmlns:p14="http://schemas.microsoft.com/office/powerpoint/2010/main" val="66576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98F3E3-9ECD-4D85-A862-2192D74FD37E}"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03AE4-B6AC-4695-98AD-E6BC6E8F4C44}" type="slidenum">
              <a:rPr lang="en-US" smtClean="0"/>
              <a:t>‹#›</a:t>
            </a:fld>
            <a:endParaRPr lang="en-US"/>
          </a:p>
        </p:txBody>
      </p:sp>
    </p:spTree>
    <p:extLst>
      <p:ext uri="{BB962C8B-B14F-4D97-AF65-F5344CB8AC3E}">
        <p14:creationId xmlns:p14="http://schemas.microsoft.com/office/powerpoint/2010/main" val="289691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98F3E3-9ECD-4D85-A862-2192D74FD37E}"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403AE4-B6AC-4695-98AD-E6BC6E8F4C44}" type="slidenum">
              <a:rPr lang="en-US" smtClean="0"/>
              <a:t>‹#›</a:t>
            </a:fld>
            <a:endParaRPr lang="en-US"/>
          </a:p>
        </p:txBody>
      </p:sp>
    </p:spTree>
    <p:extLst>
      <p:ext uri="{BB962C8B-B14F-4D97-AF65-F5344CB8AC3E}">
        <p14:creationId xmlns:p14="http://schemas.microsoft.com/office/powerpoint/2010/main" val="2370881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98F3E3-9ECD-4D85-A862-2192D74FD37E}"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403AE4-B6AC-4695-98AD-E6BC6E8F4C44}" type="slidenum">
              <a:rPr lang="en-US" smtClean="0"/>
              <a:t>‹#›</a:t>
            </a:fld>
            <a:endParaRPr lang="en-US"/>
          </a:p>
        </p:txBody>
      </p:sp>
    </p:spTree>
    <p:extLst>
      <p:ext uri="{BB962C8B-B14F-4D97-AF65-F5344CB8AC3E}">
        <p14:creationId xmlns:p14="http://schemas.microsoft.com/office/powerpoint/2010/main" val="14159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8F3E3-9ECD-4D85-A862-2192D74FD37E}" type="datetimeFigureOut">
              <a:rPr lang="en-US" smtClean="0"/>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403AE4-B6AC-4695-98AD-E6BC6E8F4C44}" type="slidenum">
              <a:rPr lang="en-US" smtClean="0"/>
              <a:t>‹#›</a:t>
            </a:fld>
            <a:endParaRPr lang="en-US"/>
          </a:p>
        </p:txBody>
      </p:sp>
    </p:spTree>
    <p:extLst>
      <p:ext uri="{BB962C8B-B14F-4D97-AF65-F5344CB8AC3E}">
        <p14:creationId xmlns:p14="http://schemas.microsoft.com/office/powerpoint/2010/main" val="226168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98F3E3-9ECD-4D85-A862-2192D74FD37E}"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03AE4-B6AC-4695-98AD-E6BC6E8F4C44}" type="slidenum">
              <a:rPr lang="en-US" smtClean="0"/>
              <a:t>‹#›</a:t>
            </a:fld>
            <a:endParaRPr lang="en-US"/>
          </a:p>
        </p:txBody>
      </p:sp>
    </p:spTree>
    <p:extLst>
      <p:ext uri="{BB962C8B-B14F-4D97-AF65-F5344CB8AC3E}">
        <p14:creationId xmlns:p14="http://schemas.microsoft.com/office/powerpoint/2010/main" val="43153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98F3E3-9ECD-4D85-A862-2192D74FD37E}"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03AE4-B6AC-4695-98AD-E6BC6E8F4C44}" type="slidenum">
              <a:rPr lang="en-US" smtClean="0"/>
              <a:t>‹#›</a:t>
            </a:fld>
            <a:endParaRPr lang="en-US"/>
          </a:p>
        </p:txBody>
      </p:sp>
    </p:spTree>
    <p:extLst>
      <p:ext uri="{BB962C8B-B14F-4D97-AF65-F5344CB8AC3E}">
        <p14:creationId xmlns:p14="http://schemas.microsoft.com/office/powerpoint/2010/main" val="3985156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8F3E3-9ECD-4D85-A862-2192D74FD37E}" type="datetimeFigureOut">
              <a:rPr lang="en-US" smtClean="0"/>
              <a:t>3/2/2021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03AE4-B6AC-4695-98AD-E6BC6E8F4C44}" type="slidenum">
              <a:rPr lang="en-US" smtClean="0"/>
              <a:t>‹#›</a:t>
            </a:fld>
            <a:endParaRPr lang="en-US"/>
          </a:p>
        </p:txBody>
      </p:sp>
    </p:spTree>
    <p:extLst>
      <p:ext uri="{BB962C8B-B14F-4D97-AF65-F5344CB8AC3E}">
        <p14:creationId xmlns:p14="http://schemas.microsoft.com/office/powerpoint/2010/main" val="423452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latin typeface="Arial" charset="0"/>
                <a:cs typeface="Arial" charset="0"/>
              </a:rPr>
              <a:t>Applications of Stack</a:t>
            </a:r>
          </a:p>
        </p:txBody>
      </p:sp>
      <p:sp>
        <p:nvSpPr>
          <p:cNvPr id="15363" name="Rectangle 3"/>
          <p:cNvSpPr>
            <a:spLocks noGrp="1" noChangeArrowheads="1"/>
          </p:cNvSpPr>
          <p:nvPr>
            <p:ph type="body" idx="1"/>
          </p:nvPr>
        </p:nvSpPr>
        <p:spPr/>
        <p:txBody>
          <a:bodyPr>
            <a:normAutofit/>
          </a:bodyPr>
          <a:lstStyle/>
          <a:p>
            <a:pPr>
              <a:buFont typeface="Arial" charset="0"/>
              <a:buNone/>
            </a:pPr>
            <a:r>
              <a:rPr lang="en-US" dirty="0">
                <a:latin typeface="Arial" charset="0"/>
                <a:cs typeface="Arial" charset="0"/>
              </a:rPr>
              <a:t>	Numerous applications:</a:t>
            </a:r>
          </a:p>
          <a:p>
            <a:pPr lvl="1"/>
            <a:r>
              <a:rPr lang="en-US" dirty="0">
                <a:latin typeface="Arial" charset="0"/>
                <a:cs typeface="Arial" charset="0"/>
              </a:rPr>
              <a:t>Parsing code:</a:t>
            </a:r>
          </a:p>
          <a:p>
            <a:pPr lvl="2"/>
            <a:r>
              <a:rPr lang="en-US" dirty="0">
                <a:latin typeface="Arial" charset="0"/>
                <a:cs typeface="Arial" charset="0"/>
              </a:rPr>
              <a:t>Matching parenthesis</a:t>
            </a:r>
          </a:p>
          <a:p>
            <a:pPr lvl="2"/>
            <a:r>
              <a:rPr lang="en-US" dirty="0">
                <a:latin typeface="Arial" charset="0"/>
                <a:cs typeface="Arial" charset="0"/>
              </a:rPr>
              <a:t>XML (e.g., XHTML)</a:t>
            </a:r>
          </a:p>
          <a:p>
            <a:pPr lvl="1"/>
            <a:r>
              <a:rPr lang="en-US" dirty="0">
                <a:latin typeface="Arial" charset="0"/>
                <a:cs typeface="Arial" charset="0"/>
              </a:rPr>
              <a:t>Tracking function calls</a:t>
            </a:r>
          </a:p>
          <a:p>
            <a:pPr lvl="1"/>
            <a:r>
              <a:rPr lang="en-US" dirty="0">
                <a:latin typeface="Arial" charset="0"/>
                <a:cs typeface="Arial" charset="0"/>
              </a:rPr>
              <a:t>Dealing with undo/redo operations</a:t>
            </a:r>
          </a:p>
          <a:p>
            <a:pPr lvl="1"/>
            <a:r>
              <a:rPr lang="en-US" dirty="0">
                <a:latin typeface="Arial" charset="0"/>
                <a:cs typeface="Arial" charset="0"/>
              </a:rPr>
              <a:t>Reverse-Polish calculators</a:t>
            </a:r>
          </a:p>
          <a:p>
            <a:pPr lvl="1"/>
            <a:endParaRPr lang="en-US" dirty="0">
              <a:latin typeface="Arial" charset="0"/>
              <a:cs typeface="Arial" charset="0"/>
            </a:endParaRPr>
          </a:p>
        </p:txBody>
      </p:sp>
    </p:spTree>
    <p:extLst>
      <p:ext uri="{BB962C8B-B14F-4D97-AF65-F5344CB8AC3E}">
        <p14:creationId xmlns:p14="http://schemas.microsoft.com/office/powerpoint/2010/main" val="545864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Postfix Notation</a:t>
            </a:r>
          </a:p>
        </p:txBody>
      </p:sp>
      <p:sp>
        <p:nvSpPr>
          <p:cNvPr id="10243" name="Rectangle 3"/>
          <p:cNvSpPr>
            <a:spLocks noGrp="1" noChangeArrowheads="1"/>
          </p:cNvSpPr>
          <p:nvPr>
            <p:ph type="body" idx="1"/>
          </p:nvPr>
        </p:nvSpPr>
        <p:spPr/>
        <p:txBody>
          <a:bodyPr/>
          <a:lstStyle/>
          <a:p>
            <a:r>
              <a:rPr lang="en-US" altLang="en-US"/>
              <a:t> 2 3 5 * + =</a:t>
            </a:r>
          </a:p>
          <a:p>
            <a:pPr>
              <a:buFont typeface="Monotype Sorts" pitchFamily="32" charset="2"/>
              <a:buNone/>
            </a:pPr>
            <a:r>
              <a:rPr lang="en-US" altLang="en-US"/>
              <a:t>			   = 2 </a:t>
            </a:r>
            <a:r>
              <a:rPr lang="en-US" altLang="en-US" u="sng"/>
              <a:t>3 5 *</a:t>
            </a:r>
            <a:r>
              <a:rPr lang="en-US" altLang="en-US"/>
              <a:t> + </a:t>
            </a:r>
          </a:p>
          <a:p>
            <a:pPr>
              <a:buFont typeface="Monotype Sorts" pitchFamily="32" charset="2"/>
              <a:buNone/>
            </a:pPr>
            <a:r>
              <a:rPr lang="en-US" altLang="en-US"/>
              <a:t>			   = </a:t>
            </a:r>
            <a:r>
              <a:rPr lang="en-US" altLang="en-US" u="sng"/>
              <a:t>2 15 +</a:t>
            </a:r>
            <a:r>
              <a:rPr lang="en-US" altLang="en-US"/>
              <a:t> = 17</a:t>
            </a:r>
          </a:p>
          <a:p>
            <a:r>
              <a:rPr lang="en-US" altLang="en-US"/>
              <a:t> 2 3 + 5 * =</a:t>
            </a:r>
          </a:p>
          <a:p>
            <a:pPr>
              <a:buFont typeface="Monotype Sorts" pitchFamily="32" charset="2"/>
              <a:buNone/>
            </a:pPr>
            <a:r>
              <a:rPr lang="en-US" altLang="en-US"/>
              <a:t>			   = </a:t>
            </a:r>
            <a:r>
              <a:rPr lang="en-US" altLang="en-US" u="sng"/>
              <a:t>2 3 +</a:t>
            </a:r>
            <a:r>
              <a:rPr lang="en-US" altLang="en-US"/>
              <a:t> 5 *</a:t>
            </a:r>
          </a:p>
          <a:p>
            <a:pPr>
              <a:buFont typeface="Monotype Sorts" pitchFamily="32" charset="2"/>
              <a:buNone/>
            </a:pPr>
            <a:r>
              <a:rPr lang="en-US" altLang="en-US"/>
              <a:t>			   = </a:t>
            </a:r>
            <a:r>
              <a:rPr lang="en-US" altLang="en-US" u="sng"/>
              <a:t>5 5 *</a:t>
            </a:r>
            <a:r>
              <a:rPr lang="en-US" altLang="en-US"/>
              <a:t> = 25</a:t>
            </a:r>
          </a:p>
          <a:p>
            <a:r>
              <a:rPr lang="en-US" altLang="en-US"/>
              <a:t>No parentheses needed here either!</a:t>
            </a:r>
          </a:p>
        </p:txBody>
      </p:sp>
    </p:spTree>
    <p:extLst>
      <p:ext uri="{BB962C8B-B14F-4D97-AF65-F5344CB8AC3E}">
        <p14:creationId xmlns:p14="http://schemas.microsoft.com/office/powerpoint/2010/main" val="1681947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ssolve">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dissolve">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dissolve">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dissolve">
                                      <p:cBhvr>
                                        <p:cTn id="22" dur="5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dissolve">
                                      <p:cBhvr>
                                        <p:cTn id="27" dur="500"/>
                                        <p:tgtEl>
                                          <p:spTgt spid="102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dissolve">
                                      <p:cBhvr>
                                        <p:cTn id="32" dur="500"/>
                                        <p:tgtEl>
                                          <p:spTgt spid="102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dissolve">
                                      <p:cBhvr>
                                        <p:cTn id="37"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Conclusion:</a:t>
            </a:r>
          </a:p>
        </p:txBody>
      </p:sp>
      <p:sp>
        <p:nvSpPr>
          <p:cNvPr id="11267" name="Rectangle 3"/>
          <p:cNvSpPr>
            <a:spLocks noGrp="1" noChangeArrowheads="1"/>
          </p:cNvSpPr>
          <p:nvPr>
            <p:ph type="body" idx="1"/>
          </p:nvPr>
        </p:nvSpPr>
        <p:spPr/>
        <p:txBody>
          <a:bodyPr/>
          <a:lstStyle/>
          <a:p>
            <a:r>
              <a:rPr lang="en-US" altLang="en-US"/>
              <a:t>Infix is the only notation that requires parentheses in order to change the order in which the operations are done.</a:t>
            </a:r>
          </a:p>
        </p:txBody>
      </p:sp>
    </p:spTree>
    <p:extLst>
      <p:ext uri="{BB962C8B-B14F-4D97-AF65-F5344CB8AC3E}">
        <p14:creationId xmlns:p14="http://schemas.microsoft.com/office/powerpoint/2010/main" val="1124617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dissolve">
                                      <p:cBhvr>
                                        <p:cTn id="7" dur="500"/>
                                        <p:tgtEl>
                                          <p:spTgt spid="112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Fully Parenthesized Expression</a:t>
            </a:r>
          </a:p>
        </p:txBody>
      </p:sp>
      <p:sp>
        <p:nvSpPr>
          <p:cNvPr id="15363" name="Rectangle 3"/>
          <p:cNvSpPr>
            <a:spLocks noGrp="1" noChangeArrowheads="1"/>
          </p:cNvSpPr>
          <p:nvPr>
            <p:ph type="body" idx="1"/>
          </p:nvPr>
        </p:nvSpPr>
        <p:spPr/>
        <p:txBody>
          <a:bodyPr/>
          <a:lstStyle/>
          <a:p>
            <a:r>
              <a:rPr lang="en-US" altLang="en-US" dirty="0"/>
              <a:t>A FPE has exactly one set of Parentheses enclosing each operator and its operands.</a:t>
            </a:r>
          </a:p>
          <a:p>
            <a:r>
              <a:rPr lang="en-US" altLang="en-US" dirty="0"/>
              <a:t>Which is fully parenthesized?</a:t>
            </a:r>
          </a:p>
          <a:p>
            <a:pPr>
              <a:buFont typeface="Monotype Sorts" pitchFamily="32" charset="2"/>
              <a:buNone/>
            </a:pPr>
            <a:r>
              <a:rPr lang="en-US" altLang="en-US" dirty="0"/>
              <a:t>				( A + B ) * C</a:t>
            </a:r>
          </a:p>
          <a:p>
            <a:pPr>
              <a:buFont typeface="Monotype Sorts" pitchFamily="32" charset="2"/>
              <a:buNone/>
            </a:pPr>
            <a:r>
              <a:rPr lang="en-US" altLang="en-US" dirty="0"/>
              <a:t>			     ( ( A + B) * C )</a:t>
            </a:r>
          </a:p>
          <a:p>
            <a:pPr>
              <a:buFont typeface="Monotype Sorts" pitchFamily="32" charset="2"/>
              <a:buNone/>
            </a:pPr>
            <a:r>
              <a:rPr lang="en-US" altLang="en-US" dirty="0"/>
              <a:t>			     ( ( A + B) * ( C ) )</a:t>
            </a:r>
          </a:p>
        </p:txBody>
      </p:sp>
      <p:sp>
        <p:nvSpPr>
          <p:cNvPr id="15364" name="AutoShape 4"/>
          <p:cNvSpPr>
            <a:spLocks noChangeArrowheads="1"/>
          </p:cNvSpPr>
          <p:nvPr/>
        </p:nvSpPr>
        <p:spPr bwMode="auto">
          <a:xfrm>
            <a:off x="2347781" y="3744098"/>
            <a:ext cx="481914" cy="437035"/>
          </a:xfrm>
          <a:prstGeom prst="star5">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295109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dissolve">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dissolve">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dissolve">
                                      <p:cBhvr>
                                        <p:cTn id="17" dur="500"/>
                                        <p:tgtEl>
                                          <p:spTgt spid="1536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5363">
                                            <p:txEl>
                                              <p:pRg st="3" end="3"/>
                                            </p:txEl>
                                          </p:spTgt>
                                        </p:tgtEl>
                                        <p:attrNameLst>
                                          <p:attrName>style.visibility</p:attrName>
                                        </p:attrNameLst>
                                      </p:cBhvr>
                                      <p:to>
                                        <p:strVal val="visible"/>
                                      </p:to>
                                    </p:set>
                                    <p:animEffect transition="in" filter="dissolve">
                                      <p:cBhvr>
                                        <p:cTn id="20" dur="500"/>
                                        <p:tgtEl>
                                          <p:spTgt spid="1536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animEffect transition="in" filter="dissolve">
                                      <p:cBhvr>
                                        <p:cTn id="23" dur="500"/>
                                        <p:tgtEl>
                                          <p:spTgt spid="1536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5364"/>
                                        </p:tgtEl>
                                        <p:attrNameLst>
                                          <p:attrName>style.visibility</p:attrName>
                                        </p:attrNameLst>
                                      </p:cBhvr>
                                      <p:to>
                                        <p:strVal val="visible"/>
                                      </p:to>
                                    </p:set>
                                    <p:animEffect transition="in" filter="dissolve">
                                      <p:cBhvr>
                                        <p:cTn id="28"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76803" name="Rectangle 3"/>
          <p:cNvSpPr>
            <a:spLocks noGrp="1" noChangeArrowheads="1"/>
          </p:cNvSpPr>
          <p:nvPr>
            <p:ph type="body" idx="1"/>
          </p:nvPr>
        </p:nvSpPr>
        <p:spPr/>
        <p:txBody>
          <a:bodyPr>
            <a:normAutofit fontScale="92500" lnSpcReduction="10000"/>
          </a:bodyPr>
          <a:lstStyle/>
          <a:p>
            <a:pPr>
              <a:buFont typeface="Arial" charset="0"/>
              <a:buNone/>
            </a:pPr>
            <a:r>
              <a:rPr lang="en-US" dirty="0">
                <a:latin typeface="Arial" charset="0"/>
                <a:cs typeface="Arial" charset="0"/>
              </a:rPr>
              <a:t>	When we place the operands first, followed by the operator:</a:t>
            </a:r>
          </a:p>
          <a:p>
            <a:pPr lvl="1">
              <a:buFontTx/>
              <a:buNone/>
            </a:pPr>
            <a:r>
              <a:rPr lang="en-US" dirty="0">
                <a:latin typeface="Arial" charset="0"/>
                <a:cs typeface="Arial" charset="0"/>
              </a:rPr>
              <a:t>			        </a:t>
            </a:r>
            <a:r>
              <a:rPr lang="en-US" dirty="0">
                <a:latin typeface="Times New Roman" pitchFamily="18" charset="0"/>
                <a:cs typeface="Arial" charset="0"/>
              </a:rPr>
              <a:t>(3 + 4) ×  5 – 6</a:t>
            </a:r>
          </a:p>
          <a:p>
            <a:pPr lvl="1">
              <a:buFontTx/>
              <a:buNone/>
            </a:pPr>
            <a:r>
              <a:rPr lang="en-US" dirty="0">
                <a:latin typeface="Times New Roman" pitchFamily="18" charset="0"/>
                <a:cs typeface="Arial" charset="0"/>
              </a:rPr>
              <a:t>			        3  4  +  5  ×  6  –</a:t>
            </a:r>
          </a:p>
          <a:p>
            <a:pPr>
              <a:buFont typeface="Arial" charset="0"/>
              <a:buNone/>
            </a:pPr>
            <a:endParaRPr lang="en-US" dirty="0">
              <a:latin typeface="Arial" charset="0"/>
              <a:cs typeface="Arial" charset="0"/>
            </a:endParaRPr>
          </a:p>
          <a:p>
            <a:pPr>
              <a:buFont typeface="Arial" charset="0"/>
              <a:buNone/>
            </a:pPr>
            <a:r>
              <a:rPr lang="en-US" dirty="0">
                <a:latin typeface="Arial" charset="0"/>
                <a:cs typeface="Arial" charset="0"/>
              </a:rPr>
              <a:t>	Parsing reads left-to-right and performs any operation on the</a:t>
            </a:r>
            <a:br>
              <a:rPr lang="en-US" dirty="0">
                <a:latin typeface="Arial" charset="0"/>
                <a:cs typeface="Arial" charset="0"/>
              </a:rPr>
            </a:br>
            <a:r>
              <a:rPr lang="en-US" dirty="0">
                <a:latin typeface="Arial" charset="0"/>
                <a:cs typeface="Arial" charset="0"/>
              </a:rPr>
              <a:t>last two operands:</a:t>
            </a:r>
          </a:p>
          <a:p>
            <a:pPr>
              <a:buFontTx/>
              <a:buNone/>
            </a:pPr>
            <a:r>
              <a:rPr lang="en-US" dirty="0">
                <a:latin typeface="Times New Roman" pitchFamily="18" charset="0"/>
                <a:cs typeface="Arial" charset="0"/>
              </a:rPr>
              <a:t>			        </a:t>
            </a:r>
            <a:r>
              <a:rPr lang="en-US" dirty="0">
                <a:solidFill>
                  <a:srgbClr val="D20000"/>
                </a:solidFill>
                <a:latin typeface="Times New Roman" pitchFamily="18" charset="0"/>
                <a:cs typeface="Arial" charset="0"/>
              </a:rPr>
              <a:t>3  4  +</a:t>
            </a:r>
            <a:r>
              <a:rPr lang="en-US" dirty="0">
                <a:latin typeface="Times New Roman" pitchFamily="18" charset="0"/>
                <a:cs typeface="Arial" charset="0"/>
              </a:rPr>
              <a:t>  5  ×  6  –</a:t>
            </a:r>
          </a:p>
          <a:p>
            <a:pPr>
              <a:buFontTx/>
              <a:buNone/>
            </a:pPr>
            <a:r>
              <a:rPr lang="en-US" dirty="0">
                <a:latin typeface="Times New Roman" pitchFamily="18" charset="0"/>
                <a:cs typeface="Arial" charset="0"/>
              </a:rPr>
              <a:t>			            </a:t>
            </a:r>
            <a:r>
              <a:rPr lang="en-US" dirty="0">
                <a:solidFill>
                  <a:srgbClr val="D20000"/>
                </a:solidFill>
                <a:latin typeface="Times New Roman" pitchFamily="18" charset="0"/>
                <a:cs typeface="Arial" charset="0"/>
              </a:rPr>
              <a:t>7      5  ×</a:t>
            </a:r>
            <a:r>
              <a:rPr lang="en-US" dirty="0">
                <a:latin typeface="Times New Roman" pitchFamily="18" charset="0"/>
                <a:cs typeface="Arial" charset="0"/>
              </a:rPr>
              <a:t>  6  –</a:t>
            </a:r>
          </a:p>
          <a:p>
            <a:pPr>
              <a:buFontTx/>
              <a:buNone/>
            </a:pPr>
            <a:r>
              <a:rPr lang="en-US" dirty="0">
                <a:latin typeface="Times New Roman" pitchFamily="18" charset="0"/>
                <a:cs typeface="Arial" charset="0"/>
              </a:rPr>
              <a:t>			                  </a:t>
            </a:r>
            <a:r>
              <a:rPr lang="en-US" dirty="0">
                <a:solidFill>
                  <a:srgbClr val="D20000"/>
                </a:solidFill>
                <a:latin typeface="Times New Roman" pitchFamily="18" charset="0"/>
                <a:cs typeface="Arial" charset="0"/>
              </a:rPr>
              <a:t>35      6  –</a:t>
            </a:r>
          </a:p>
          <a:p>
            <a:pPr>
              <a:buFontTx/>
              <a:buNone/>
            </a:pPr>
            <a:r>
              <a:rPr lang="en-US" dirty="0">
                <a:latin typeface="Times New Roman" pitchFamily="18" charset="0"/>
                <a:cs typeface="Arial" charset="0"/>
              </a:rPr>
              <a:t>			                          29</a:t>
            </a:r>
          </a:p>
        </p:txBody>
      </p:sp>
    </p:spTree>
    <p:extLst>
      <p:ext uri="{BB962C8B-B14F-4D97-AF65-F5344CB8AC3E}">
        <p14:creationId xmlns:p14="http://schemas.microsoft.com/office/powerpoint/2010/main" val="4122574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81923" name="Rectangle 3"/>
          <p:cNvSpPr>
            <a:spLocks noGrp="1" noChangeArrowheads="1"/>
          </p:cNvSpPr>
          <p:nvPr>
            <p:ph type="body" idx="1"/>
          </p:nvPr>
        </p:nvSpPr>
        <p:spPr/>
        <p:txBody>
          <a:bodyPr/>
          <a:lstStyle/>
          <a:p>
            <a:pPr>
              <a:buFont typeface="Arial" charset="0"/>
              <a:buNone/>
            </a:pPr>
            <a:r>
              <a:rPr lang="en-US" dirty="0">
                <a:latin typeface="Arial" charset="0"/>
                <a:cs typeface="Arial" charset="0"/>
              </a:rPr>
              <a:t>	This is called </a:t>
            </a:r>
            <a:r>
              <a:rPr lang="en-US" i="1" dirty="0">
                <a:latin typeface="Arial" charset="0"/>
                <a:cs typeface="Arial" charset="0"/>
              </a:rPr>
              <a:t>reverse-Polish</a:t>
            </a:r>
            <a:r>
              <a:rPr lang="en-US" dirty="0">
                <a:latin typeface="Arial" charset="0"/>
                <a:cs typeface="Arial" charset="0"/>
              </a:rPr>
              <a:t> notation after the mathematician Jan </a:t>
            </a:r>
            <a:r>
              <a:rPr lang="en-US" dirty="0" err="1">
                <a:latin typeface="Arial" charset="0"/>
                <a:cs typeface="Arial" charset="0"/>
              </a:rPr>
              <a:t>Łukasiewicz</a:t>
            </a:r>
            <a:endParaRPr lang="en-US" dirty="0">
              <a:latin typeface="Arial" charset="0"/>
              <a:cs typeface="Arial" charset="0"/>
            </a:endParaRPr>
          </a:p>
          <a:p>
            <a:pPr lvl="1"/>
            <a:r>
              <a:rPr lang="en-US" dirty="0">
                <a:latin typeface="Arial" charset="0"/>
                <a:cs typeface="Arial" charset="0"/>
              </a:rPr>
              <a:t>this forms the basis</a:t>
            </a:r>
            <a:br>
              <a:rPr lang="en-US" dirty="0">
                <a:latin typeface="Arial" charset="0"/>
                <a:cs typeface="Arial" charset="0"/>
              </a:rPr>
            </a:br>
            <a:r>
              <a:rPr lang="en-US" dirty="0">
                <a:latin typeface="Arial" charset="0"/>
                <a:cs typeface="Arial" charset="0"/>
              </a:rPr>
              <a:t>of the recursive stack used on all processors</a:t>
            </a:r>
          </a:p>
          <a:p>
            <a:pPr lvl="1"/>
            <a:endParaRPr lang="en-US" dirty="0">
              <a:latin typeface="Arial" charset="0"/>
              <a:cs typeface="Arial" charset="0"/>
            </a:endParaRPr>
          </a:p>
          <a:p>
            <a:pPr>
              <a:buFont typeface="Arial" charset="0"/>
              <a:buNone/>
            </a:pPr>
            <a:r>
              <a:rPr lang="en-US" dirty="0">
                <a:latin typeface="Arial" charset="0"/>
                <a:cs typeface="Arial" charset="0"/>
              </a:rPr>
              <a:t>	He also made significant contributions to</a:t>
            </a:r>
            <a:br>
              <a:rPr lang="en-US" dirty="0">
                <a:latin typeface="Arial" charset="0"/>
                <a:cs typeface="Arial" charset="0"/>
              </a:rPr>
            </a:br>
            <a:r>
              <a:rPr lang="en-US" dirty="0">
                <a:latin typeface="Arial" charset="0"/>
                <a:cs typeface="Arial" charset="0"/>
              </a:rPr>
              <a:t>logic and other fields</a:t>
            </a:r>
          </a:p>
        </p:txBody>
      </p:sp>
      <p:pic>
        <p:nvPicPr>
          <p:cNvPr id="77828" name="Picture 2"/>
          <p:cNvPicPr>
            <a:picLocks noChangeAspect="1" noChangeArrowheads="1"/>
          </p:cNvPicPr>
          <p:nvPr/>
        </p:nvPicPr>
        <p:blipFill>
          <a:blip r:embed="rId3" cstate="print"/>
          <a:srcRect/>
          <a:stretch>
            <a:fillRect/>
          </a:stretch>
        </p:blipFill>
        <p:spPr bwMode="auto">
          <a:xfrm>
            <a:off x="7886701" y="2276475"/>
            <a:ext cx="2530475" cy="3633788"/>
          </a:xfrm>
          <a:prstGeom prst="rect">
            <a:avLst/>
          </a:prstGeom>
          <a:noFill/>
          <a:ln w="9525">
            <a:noFill/>
            <a:miter lim="800000"/>
            <a:headEnd/>
            <a:tailEnd/>
          </a:ln>
        </p:spPr>
      </p:pic>
      <p:sp>
        <p:nvSpPr>
          <p:cNvPr id="5" name="Rectangle 4"/>
          <p:cNvSpPr/>
          <p:nvPr/>
        </p:nvSpPr>
        <p:spPr>
          <a:xfrm>
            <a:off x="7824789" y="5876926"/>
            <a:ext cx="2619375" cy="307975"/>
          </a:xfrm>
          <a:prstGeom prst="rect">
            <a:avLst/>
          </a:prstGeom>
        </p:spPr>
        <p:txBody>
          <a:bodyPr wrap="none">
            <a:spAutoFit/>
          </a:bodyPr>
          <a:lstStyle/>
          <a:p>
            <a:pPr>
              <a:defRPr/>
            </a:pPr>
            <a:r>
              <a:rPr lang="en-CA" sz="1400" dirty="0">
                <a:solidFill>
                  <a:schemeClr val="tx1">
                    <a:lumMod val="50000"/>
                    <a:lumOff val="50000"/>
                  </a:schemeClr>
                </a:solidFill>
              </a:rPr>
              <a:t>http://www.audiovis.nac.gov.pl/</a:t>
            </a:r>
          </a:p>
        </p:txBody>
      </p:sp>
      <p:sp>
        <p:nvSpPr>
          <p:cNvPr id="7" name="Rectangle 6"/>
          <p:cNvSpPr/>
          <p:nvPr/>
        </p:nvSpPr>
        <p:spPr>
          <a:xfrm>
            <a:off x="5605464" y="6145214"/>
            <a:ext cx="1785937" cy="307975"/>
          </a:xfrm>
          <a:prstGeom prst="rect">
            <a:avLst/>
          </a:prstGeom>
        </p:spPr>
        <p:txBody>
          <a:bodyPr wrap="none">
            <a:spAutoFit/>
          </a:bodyPr>
          <a:lstStyle/>
          <a:p>
            <a:pPr>
              <a:defRPr/>
            </a:pPr>
            <a:r>
              <a:rPr lang="en-CA" sz="1400" dirty="0">
                <a:solidFill>
                  <a:schemeClr val="tx1">
                    <a:lumMod val="50000"/>
                    <a:lumOff val="50000"/>
                  </a:schemeClr>
                </a:solidFill>
              </a:rPr>
              <a:t>http://xkcd.com/645/</a:t>
            </a:r>
          </a:p>
        </p:txBody>
      </p:sp>
    </p:spTree>
    <p:extLst>
      <p:ext uri="{BB962C8B-B14F-4D97-AF65-F5344CB8AC3E}">
        <p14:creationId xmlns:p14="http://schemas.microsoft.com/office/powerpoint/2010/main" val="217043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79875" name="Rectangle 3"/>
          <p:cNvSpPr>
            <a:spLocks noGrp="1" noChangeArrowheads="1"/>
          </p:cNvSpPr>
          <p:nvPr>
            <p:ph type="body" idx="1"/>
          </p:nvPr>
        </p:nvSpPr>
        <p:spPr/>
        <p:txBody>
          <a:bodyPr/>
          <a:lstStyle/>
          <a:p>
            <a:pPr>
              <a:buFont typeface="Arial" charset="0"/>
              <a:buNone/>
            </a:pPr>
            <a:r>
              <a:rPr lang="en-US" dirty="0">
                <a:latin typeface="Arial" charset="0"/>
                <a:cs typeface="Arial" charset="0"/>
              </a:rPr>
              <a:t>	Benefits:</a:t>
            </a:r>
          </a:p>
          <a:p>
            <a:pPr lvl="1"/>
            <a:r>
              <a:rPr lang="en-US" dirty="0">
                <a:latin typeface="Arial" charset="0"/>
                <a:cs typeface="Arial" charset="0"/>
              </a:rPr>
              <a:t>No ambiguity and no brackets are required</a:t>
            </a:r>
          </a:p>
          <a:p>
            <a:pPr lvl="1"/>
            <a:r>
              <a:rPr lang="en-US" dirty="0">
                <a:latin typeface="Arial" charset="0"/>
                <a:cs typeface="Arial" charset="0"/>
              </a:rPr>
              <a:t>It is the same process used by a computer to perform computations:</a:t>
            </a:r>
          </a:p>
          <a:p>
            <a:pPr lvl="2"/>
            <a:r>
              <a:rPr lang="en-US" dirty="0">
                <a:latin typeface="Arial" charset="0"/>
                <a:cs typeface="Arial" charset="0"/>
              </a:rPr>
              <a:t>operands must be loaded into registers before operations can be performed on them</a:t>
            </a:r>
          </a:p>
          <a:p>
            <a:pPr lvl="1"/>
            <a:r>
              <a:rPr lang="en-US" dirty="0">
                <a:latin typeface="Arial" charset="0"/>
                <a:cs typeface="Arial" charset="0"/>
              </a:rPr>
              <a:t>Reverse-Polish can be processed using stacks</a:t>
            </a:r>
          </a:p>
        </p:txBody>
      </p:sp>
    </p:spTree>
    <p:extLst>
      <p:ext uri="{BB962C8B-B14F-4D97-AF65-F5344CB8AC3E}">
        <p14:creationId xmlns:p14="http://schemas.microsoft.com/office/powerpoint/2010/main" val="68444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Infix to Prefix Conversion </a:t>
            </a:r>
          </a:p>
        </p:txBody>
      </p:sp>
      <p:sp>
        <p:nvSpPr>
          <p:cNvPr id="12291" name="Rectangle 3"/>
          <p:cNvSpPr>
            <a:spLocks noGrp="1" noChangeArrowheads="1"/>
          </p:cNvSpPr>
          <p:nvPr>
            <p:ph type="body" idx="1"/>
          </p:nvPr>
        </p:nvSpPr>
        <p:spPr/>
        <p:txBody>
          <a:bodyPr/>
          <a:lstStyle/>
          <a:p>
            <a:pPr>
              <a:buFont typeface="Monotype Sorts" pitchFamily="32" charset="2"/>
              <a:buNone/>
            </a:pPr>
            <a:r>
              <a:rPr lang="en-US" altLang="en-US"/>
              <a:t>Move each operator to the left of its operands &amp; remove the parentheses:</a:t>
            </a:r>
          </a:p>
          <a:p>
            <a:pPr>
              <a:buFont typeface="Monotype Sorts" pitchFamily="32" charset="2"/>
              <a:buNone/>
            </a:pPr>
            <a:r>
              <a:rPr lang="en-US" altLang="en-US"/>
              <a:t>			( ( A + B) * ( C + D ) )</a:t>
            </a:r>
            <a:endParaRPr lang="en-US" altLang="en-US" u="sng"/>
          </a:p>
          <a:p>
            <a:pPr algn="ctr">
              <a:buFont typeface="Monotype Sorts" pitchFamily="32" charset="2"/>
              <a:buNone/>
            </a:pPr>
            <a:endParaRPr lang="en-US" altLang="en-US"/>
          </a:p>
        </p:txBody>
      </p:sp>
      <p:sp>
        <p:nvSpPr>
          <p:cNvPr id="12306" name="Text Box 18"/>
          <p:cNvSpPr txBox="1">
            <a:spLocks noChangeArrowheads="1"/>
          </p:cNvSpPr>
          <p:nvPr/>
        </p:nvSpPr>
        <p:spPr bwMode="auto">
          <a:xfrm>
            <a:off x="5029200" y="36576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12307" name="Text Box 19"/>
          <p:cNvSpPr txBox="1">
            <a:spLocks noChangeArrowheads="1"/>
          </p:cNvSpPr>
          <p:nvPr/>
        </p:nvSpPr>
        <p:spPr bwMode="auto">
          <a:xfrm>
            <a:off x="4191001" y="3810000"/>
            <a:ext cx="184731"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lang="en-US" altLang="en-US"/>
          </a:p>
        </p:txBody>
      </p:sp>
    </p:spTree>
    <p:extLst>
      <p:ext uri="{BB962C8B-B14F-4D97-AF65-F5344CB8AC3E}">
        <p14:creationId xmlns:p14="http://schemas.microsoft.com/office/powerpoint/2010/main" val="414616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dissolve">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dissolve">
                                      <p:cBhvr>
                                        <p:cTn id="12" dur="500"/>
                                        <p:tgtEl>
                                          <p:spTgt spid="1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Infix to Prefix Conversion </a:t>
            </a:r>
          </a:p>
        </p:txBody>
      </p:sp>
      <p:sp>
        <p:nvSpPr>
          <p:cNvPr id="26627" name="Rectangle 3"/>
          <p:cNvSpPr>
            <a:spLocks noGrp="1" noChangeArrowheads="1"/>
          </p:cNvSpPr>
          <p:nvPr>
            <p:ph type="body" idx="1"/>
          </p:nvPr>
        </p:nvSpPr>
        <p:spPr/>
        <p:txBody>
          <a:bodyPr/>
          <a:lstStyle/>
          <a:p>
            <a:pPr>
              <a:buFont typeface="Monotype Sorts" pitchFamily="32" charset="2"/>
              <a:buNone/>
            </a:pPr>
            <a:r>
              <a:rPr lang="en-US" altLang="en-US"/>
              <a:t>Move each operator to the left of its operands &amp; remove the parentheses:</a:t>
            </a:r>
          </a:p>
          <a:p>
            <a:pPr>
              <a:buFont typeface="Monotype Sorts" pitchFamily="32" charset="2"/>
              <a:buNone/>
            </a:pPr>
            <a:r>
              <a:rPr lang="en-US" altLang="en-US"/>
              <a:t>			( + A  B  * ( C + D ) )</a:t>
            </a:r>
            <a:endParaRPr lang="en-US" altLang="en-US" u="sng"/>
          </a:p>
          <a:p>
            <a:pPr algn="ctr">
              <a:buFont typeface="Monotype Sorts" pitchFamily="32" charset="2"/>
              <a:buNone/>
            </a:pPr>
            <a:endParaRPr lang="en-US" altLang="en-US"/>
          </a:p>
        </p:txBody>
      </p:sp>
      <p:sp>
        <p:nvSpPr>
          <p:cNvPr id="26628" name="Text Box 4"/>
          <p:cNvSpPr txBox="1">
            <a:spLocks noChangeArrowheads="1"/>
          </p:cNvSpPr>
          <p:nvPr/>
        </p:nvSpPr>
        <p:spPr bwMode="auto">
          <a:xfrm>
            <a:off x="5867400" y="3657600"/>
            <a:ext cx="18415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 </a:t>
            </a:r>
          </a:p>
        </p:txBody>
      </p:sp>
      <p:sp>
        <p:nvSpPr>
          <p:cNvPr id="26629" name="Text Box 5"/>
          <p:cNvSpPr txBox="1">
            <a:spLocks noChangeArrowheads="1"/>
          </p:cNvSpPr>
          <p:nvPr/>
        </p:nvSpPr>
        <p:spPr bwMode="auto">
          <a:xfrm>
            <a:off x="4159250" y="3886200"/>
            <a:ext cx="18415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 </a:t>
            </a:r>
          </a:p>
        </p:txBody>
      </p:sp>
    </p:spTree>
    <p:extLst>
      <p:ext uri="{BB962C8B-B14F-4D97-AF65-F5344CB8AC3E}">
        <p14:creationId xmlns:p14="http://schemas.microsoft.com/office/powerpoint/2010/main" val="4207789943"/>
      </p:ext>
    </p:extLst>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Infix to Prefix Conversion </a:t>
            </a:r>
          </a:p>
        </p:txBody>
      </p:sp>
      <p:sp>
        <p:nvSpPr>
          <p:cNvPr id="28675" name="Rectangle 3"/>
          <p:cNvSpPr>
            <a:spLocks noGrp="1" noChangeArrowheads="1"/>
          </p:cNvSpPr>
          <p:nvPr>
            <p:ph type="body" idx="1"/>
          </p:nvPr>
        </p:nvSpPr>
        <p:spPr/>
        <p:txBody>
          <a:bodyPr/>
          <a:lstStyle/>
          <a:p>
            <a:pPr>
              <a:buFont typeface="Monotype Sorts" pitchFamily="32" charset="2"/>
              <a:buNone/>
            </a:pPr>
            <a:r>
              <a:rPr lang="en-US" altLang="en-US"/>
              <a:t>Move each operator to the left of its operands &amp; remove the parentheses:</a:t>
            </a:r>
          </a:p>
          <a:p>
            <a:pPr>
              <a:buFont typeface="Monotype Sorts" pitchFamily="32" charset="2"/>
              <a:buNone/>
            </a:pPr>
            <a:r>
              <a:rPr lang="en-US" altLang="en-US"/>
              <a:t>		       * + A  B  ( C + D ) </a:t>
            </a:r>
            <a:endParaRPr lang="en-US" altLang="en-US" u="sng"/>
          </a:p>
          <a:p>
            <a:pPr algn="ctr">
              <a:buFont typeface="Monotype Sorts" pitchFamily="32" charset="2"/>
              <a:buNone/>
            </a:pPr>
            <a:endParaRPr lang="en-US" altLang="en-US"/>
          </a:p>
        </p:txBody>
      </p:sp>
      <p:sp>
        <p:nvSpPr>
          <p:cNvPr id="28676" name="Text Box 4"/>
          <p:cNvSpPr txBox="1">
            <a:spLocks noChangeArrowheads="1"/>
          </p:cNvSpPr>
          <p:nvPr/>
        </p:nvSpPr>
        <p:spPr bwMode="auto">
          <a:xfrm>
            <a:off x="6521450" y="3657600"/>
            <a:ext cx="18415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 </a:t>
            </a:r>
          </a:p>
        </p:txBody>
      </p:sp>
      <p:sp>
        <p:nvSpPr>
          <p:cNvPr id="28677" name="Text Box 5"/>
          <p:cNvSpPr txBox="1">
            <a:spLocks noChangeArrowheads="1"/>
          </p:cNvSpPr>
          <p:nvPr/>
        </p:nvSpPr>
        <p:spPr bwMode="auto">
          <a:xfrm>
            <a:off x="5759450" y="3886200"/>
            <a:ext cx="18415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 </a:t>
            </a:r>
          </a:p>
        </p:txBody>
      </p:sp>
    </p:spTree>
    <p:extLst>
      <p:ext uri="{BB962C8B-B14F-4D97-AF65-F5344CB8AC3E}">
        <p14:creationId xmlns:p14="http://schemas.microsoft.com/office/powerpoint/2010/main" val="1634855436"/>
      </p:ext>
    </p:extLst>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Infix to Prefix Conversion </a:t>
            </a:r>
          </a:p>
        </p:txBody>
      </p:sp>
      <p:sp>
        <p:nvSpPr>
          <p:cNvPr id="34819" name="Rectangle 3"/>
          <p:cNvSpPr>
            <a:spLocks noGrp="1" noChangeArrowheads="1"/>
          </p:cNvSpPr>
          <p:nvPr>
            <p:ph type="body" idx="1"/>
          </p:nvPr>
        </p:nvSpPr>
        <p:spPr/>
        <p:txBody>
          <a:bodyPr/>
          <a:lstStyle/>
          <a:p>
            <a:pPr>
              <a:buFont typeface="Monotype Sorts" pitchFamily="32" charset="2"/>
              <a:buNone/>
            </a:pPr>
            <a:r>
              <a:rPr lang="en-US" altLang="en-US"/>
              <a:t>Move each operator to the left of its operands &amp; remove the parentheses:</a:t>
            </a:r>
          </a:p>
          <a:p>
            <a:pPr>
              <a:buFont typeface="Monotype Sorts" pitchFamily="32" charset="2"/>
              <a:buNone/>
            </a:pPr>
            <a:r>
              <a:rPr lang="en-US" altLang="en-US"/>
              <a:t>		       * + A  B  + C   D</a:t>
            </a:r>
          </a:p>
          <a:p>
            <a:pPr>
              <a:buFont typeface="Monotype Sorts" pitchFamily="32" charset="2"/>
              <a:buNone/>
            </a:pPr>
            <a:endParaRPr lang="en-US" altLang="en-US"/>
          </a:p>
          <a:p>
            <a:pPr>
              <a:buFont typeface="Monotype Sorts" pitchFamily="32" charset="2"/>
              <a:buNone/>
            </a:pPr>
            <a:r>
              <a:rPr lang="en-US" altLang="en-US"/>
              <a:t>Order of operands does not change!</a:t>
            </a:r>
            <a:endParaRPr lang="en-US" altLang="en-US" u="sng"/>
          </a:p>
          <a:p>
            <a:pPr algn="ctr">
              <a:buFont typeface="Monotype Sorts" pitchFamily="32" charset="2"/>
              <a:buNone/>
            </a:pPr>
            <a:endParaRPr lang="en-US" altLang="en-US"/>
          </a:p>
        </p:txBody>
      </p:sp>
      <p:sp>
        <p:nvSpPr>
          <p:cNvPr id="34820" name="Text Box 4"/>
          <p:cNvSpPr txBox="1">
            <a:spLocks noChangeArrowheads="1"/>
          </p:cNvSpPr>
          <p:nvPr/>
        </p:nvSpPr>
        <p:spPr bwMode="auto">
          <a:xfrm>
            <a:off x="6521450" y="3657600"/>
            <a:ext cx="18415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 </a:t>
            </a:r>
          </a:p>
        </p:txBody>
      </p:sp>
      <p:sp>
        <p:nvSpPr>
          <p:cNvPr id="34821" name="Text Box 5"/>
          <p:cNvSpPr txBox="1">
            <a:spLocks noChangeArrowheads="1"/>
          </p:cNvSpPr>
          <p:nvPr/>
        </p:nvSpPr>
        <p:spPr bwMode="auto">
          <a:xfrm>
            <a:off x="5759450" y="3886200"/>
            <a:ext cx="184150"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en-US"/>
              <a:t> </a:t>
            </a:r>
          </a:p>
        </p:txBody>
      </p:sp>
    </p:spTree>
    <p:extLst>
      <p:ext uri="{BB962C8B-B14F-4D97-AF65-F5344CB8AC3E}">
        <p14:creationId xmlns:p14="http://schemas.microsoft.com/office/powerpoint/2010/main" val="668633257"/>
      </p:ext>
    </p:extLst>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Infix  Notation</a:t>
            </a:r>
          </a:p>
        </p:txBody>
      </p:sp>
      <p:sp>
        <p:nvSpPr>
          <p:cNvPr id="5123" name="Rectangle 3"/>
          <p:cNvSpPr>
            <a:spLocks noGrp="1" noChangeArrowheads="1"/>
          </p:cNvSpPr>
          <p:nvPr>
            <p:ph type="body" idx="1"/>
          </p:nvPr>
        </p:nvSpPr>
        <p:spPr/>
        <p:txBody>
          <a:bodyPr/>
          <a:lstStyle/>
          <a:p>
            <a:r>
              <a:rPr lang="en-US" altLang="en-US"/>
              <a:t>To add A, B, we write</a:t>
            </a:r>
          </a:p>
          <a:p>
            <a:pPr>
              <a:buFont typeface="Monotype Sorts" pitchFamily="32" charset="2"/>
              <a:buNone/>
            </a:pPr>
            <a:r>
              <a:rPr lang="en-US" altLang="en-US"/>
              <a:t>				A+B</a:t>
            </a:r>
          </a:p>
          <a:p>
            <a:r>
              <a:rPr lang="en-US" altLang="en-US"/>
              <a:t>To multiply A, B, we write</a:t>
            </a:r>
          </a:p>
          <a:p>
            <a:pPr>
              <a:buFont typeface="Monotype Sorts" pitchFamily="32" charset="2"/>
              <a:buNone/>
            </a:pPr>
            <a:r>
              <a:rPr lang="en-US" altLang="en-US"/>
              <a:t>				A*B</a:t>
            </a:r>
          </a:p>
          <a:p>
            <a:r>
              <a:rPr lang="en-US" altLang="en-US"/>
              <a:t>The operators ('+' and '*') go in between the operands ('A' and 'B')</a:t>
            </a:r>
          </a:p>
          <a:p>
            <a:r>
              <a:rPr lang="en-US" altLang="en-US"/>
              <a:t>This is </a:t>
            </a:r>
            <a:r>
              <a:rPr lang="en-US" altLang="en-US" i="1"/>
              <a:t>"Infix"</a:t>
            </a:r>
            <a:r>
              <a:rPr lang="en-US" altLang="en-US"/>
              <a:t> notation.</a:t>
            </a:r>
          </a:p>
        </p:txBody>
      </p:sp>
    </p:spTree>
    <p:extLst>
      <p:ext uri="{BB962C8B-B14F-4D97-AF65-F5344CB8AC3E}">
        <p14:creationId xmlns:p14="http://schemas.microsoft.com/office/powerpoint/2010/main" val="2457324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dissolve">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dissolve">
                                      <p:cBhvr>
                                        <p:cTn id="12" dur="5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dissolve">
                                      <p:cBhvr>
                                        <p:cTn id="17" dur="500"/>
                                        <p:tgtEl>
                                          <p:spTgt spid="5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dissolve">
                                      <p:cBhvr>
                                        <p:cTn id="22" dur="500"/>
                                        <p:tgtEl>
                                          <p:spTgt spid="5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dissolve">
                                      <p:cBhvr>
                                        <p:cTn id="27" dur="500"/>
                                        <p:tgtEl>
                                          <p:spTgt spid="51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dissolve">
                                      <p:cBhvr>
                                        <p:cTn id="32"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Infix to Postfix</a:t>
            </a:r>
          </a:p>
        </p:txBody>
      </p:sp>
      <p:sp>
        <p:nvSpPr>
          <p:cNvPr id="36867" name="Rectangle 3"/>
          <p:cNvSpPr>
            <a:spLocks noGrp="1" noChangeArrowheads="1"/>
          </p:cNvSpPr>
          <p:nvPr>
            <p:ph type="body" idx="1"/>
          </p:nvPr>
        </p:nvSpPr>
        <p:spPr/>
        <p:txBody>
          <a:bodyPr/>
          <a:lstStyle/>
          <a:p>
            <a:pPr>
              <a:buFont typeface="Monotype Sorts" pitchFamily="32" charset="2"/>
              <a:buNone/>
            </a:pPr>
            <a:r>
              <a:rPr lang="en-US" altLang="en-US" dirty="0"/>
              <a:t>	( ( ( A + B ) * C ) - ( ( D + E ) / F ) )</a:t>
            </a:r>
          </a:p>
          <a:p>
            <a:pPr>
              <a:buFont typeface="Monotype Sorts" pitchFamily="32" charset="2"/>
              <a:buNone/>
            </a:pPr>
            <a:endParaRPr lang="en-US" altLang="en-US" dirty="0"/>
          </a:p>
          <a:p>
            <a:pPr>
              <a:buFont typeface="Monotype Sorts" pitchFamily="32" charset="2"/>
              <a:buNone/>
            </a:pPr>
            <a:endParaRPr lang="en-US" altLang="en-US" dirty="0"/>
          </a:p>
          <a:p>
            <a:pPr>
              <a:buFont typeface="Monotype Sorts" pitchFamily="32" charset="2"/>
              <a:buNone/>
            </a:pPr>
            <a:r>
              <a:rPr lang="en-US" altLang="en-US" dirty="0"/>
              <a:t>	          A  B + C *  D  E + F / -</a:t>
            </a:r>
          </a:p>
          <a:p>
            <a:pPr>
              <a:buFont typeface="Monotype Sorts" pitchFamily="32" charset="2"/>
              <a:buNone/>
            </a:pPr>
            <a:endParaRPr lang="en-US" altLang="en-US" dirty="0"/>
          </a:p>
          <a:p>
            <a:pPr>
              <a:buFont typeface="Monotype Sorts" pitchFamily="32" charset="2"/>
              <a:buNone/>
            </a:pPr>
            <a:endParaRPr lang="en-US" altLang="en-US" dirty="0"/>
          </a:p>
          <a:p>
            <a:r>
              <a:rPr lang="en-US" altLang="en-US" dirty="0"/>
              <a:t>Operand order does not change!</a:t>
            </a:r>
          </a:p>
          <a:p>
            <a:r>
              <a:rPr lang="en-US" altLang="en-US" dirty="0"/>
              <a:t>Operators are in order of evaluation!</a:t>
            </a:r>
          </a:p>
        </p:txBody>
      </p:sp>
      <p:sp>
        <p:nvSpPr>
          <p:cNvPr id="36868" name="Text Box 4"/>
          <p:cNvSpPr txBox="1">
            <a:spLocks noChangeArrowheads="1"/>
          </p:cNvSpPr>
          <p:nvPr/>
        </p:nvSpPr>
        <p:spPr bwMode="auto">
          <a:xfrm>
            <a:off x="3810000" y="26670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36870" name="Text Box 6"/>
          <p:cNvSpPr txBox="1">
            <a:spLocks noChangeArrowheads="1"/>
          </p:cNvSpPr>
          <p:nvPr/>
        </p:nvSpPr>
        <p:spPr bwMode="auto">
          <a:xfrm>
            <a:off x="4800600" y="26670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36871" name="Text Box 7"/>
          <p:cNvSpPr txBox="1">
            <a:spLocks noChangeArrowheads="1"/>
          </p:cNvSpPr>
          <p:nvPr/>
        </p:nvSpPr>
        <p:spPr bwMode="auto">
          <a:xfrm>
            <a:off x="5486400" y="26670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36872" name="Text Box 8"/>
          <p:cNvSpPr txBox="1">
            <a:spLocks noChangeArrowheads="1"/>
          </p:cNvSpPr>
          <p:nvPr/>
        </p:nvSpPr>
        <p:spPr bwMode="auto">
          <a:xfrm>
            <a:off x="5791200" y="26670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36873" name="Text Box 9"/>
          <p:cNvSpPr txBox="1">
            <a:spLocks noChangeArrowheads="1"/>
          </p:cNvSpPr>
          <p:nvPr/>
        </p:nvSpPr>
        <p:spPr bwMode="auto">
          <a:xfrm>
            <a:off x="7010400" y="2667000"/>
            <a:ext cx="290464"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36874" name="Text Box 10"/>
          <p:cNvSpPr txBox="1">
            <a:spLocks noChangeArrowheads="1"/>
          </p:cNvSpPr>
          <p:nvPr/>
        </p:nvSpPr>
        <p:spPr bwMode="auto">
          <a:xfrm>
            <a:off x="7696200" y="26670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36875" name="Text Box 11"/>
          <p:cNvSpPr txBox="1">
            <a:spLocks noChangeArrowheads="1"/>
          </p:cNvSpPr>
          <p:nvPr/>
        </p:nvSpPr>
        <p:spPr bwMode="auto">
          <a:xfrm>
            <a:off x="8686800" y="26670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36876" name="Text Box 12"/>
          <p:cNvSpPr txBox="1">
            <a:spLocks noChangeArrowheads="1"/>
          </p:cNvSpPr>
          <p:nvPr/>
        </p:nvSpPr>
        <p:spPr bwMode="auto">
          <a:xfrm>
            <a:off x="8915400" y="26670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
        <p:nvSpPr>
          <p:cNvPr id="36880" name="Text Box 16"/>
          <p:cNvSpPr txBox="1">
            <a:spLocks noChangeArrowheads="1"/>
          </p:cNvSpPr>
          <p:nvPr/>
        </p:nvSpPr>
        <p:spPr bwMode="auto">
          <a:xfrm>
            <a:off x="7961313" y="2667000"/>
            <a:ext cx="23756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en-US"/>
              <a:t> </a:t>
            </a:r>
          </a:p>
        </p:txBody>
      </p:sp>
    </p:spTree>
    <p:extLst>
      <p:ext uri="{BB962C8B-B14F-4D97-AF65-F5344CB8AC3E}">
        <p14:creationId xmlns:p14="http://schemas.microsoft.com/office/powerpoint/2010/main" val="27762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dissolve">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867">
                                            <p:txEl>
                                              <p:pRg st="3" end="3"/>
                                            </p:txEl>
                                          </p:spTgt>
                                        </p:tgtEl>
                                        <p:attrNameLst>
                                          <p:attrName>style.visibility</p:attrName>
                                        </p:attrNameLst>
                                      </p:cBhvr>
                                      <p:to>
                                        <p:strVal val="visible"/>
                                      </p:to>
                                    </p:set>
                                    <p:animEffect transition="in" filter="dissolve">
                                      <p:cBhvr>
                                        <p:cTn id="12" dur="500"/>
                                        <p:tgtEl>
                                          <p:spTgt spid="3686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animEffect transition="in" filter="dissolve">
                                      <p:cBhvr>
                                        <p:cTn id="17" dur="500"/>
                                        <p:tgtEl>
                                          <p:spTgt spid="36867">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867">
                                            <p:txEl>
                                              <p:pRg st="7" end="7"/>
                                            </p:txEl>
                                          </p:spTgt>
                                        </p:tgtEl>
                                        <p:attrNameLst>
                                          <p:attrName>style.visibility</p:attrName>
                                        </p:attrNameLst>
                                      </p:cBhvr>
                                      <p:to>
                                        <p:strVal val="visible"/>
                                      </p:to>
                                    </p:set>
                                    <p:animEffect transition="in" filter="dissolve">
                                      <p:cBhvr>
                                        <p:cTn id="22" dur="500"/>
                                        <p:tgtEl>
                                          <p:spTgt spid="36867">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80"/>
                                        </p:tgtEl>
                                        <p:attrNameLst>
                                          <p:attrName>style.visibility</p:attrName>
                                        </p:attrNameLst>
                                      </p:cBhvr>
                                      <p:to>
                                        <p:strVal val="visible"/>
                                      </p:to>
                                    </p:set>
                                    <p:animEffect transition="in" filter="wipe(left)">
                                      <p:cBhvr>
                                        <p:cTn id="27" dur="500"/>
                                        <p:tgtEl>
                                          <p:spTgt spid="36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8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Computer Algorithm </a:t>
            </a:r>
            <a:br>
              <a:rPr lang="en-US" altLang="en-US"/>
            </a:br>
            <a:r>
              <a:rPr lang="en-US" altLang="en-US"/>
              <a:t>FPE Infix To Postfix</a:t>
            </a:r>
          </a:p>
        </p:txBody>
      </p:sp>
      <p:sp>
        <p:nvSpPr>
          <p:cNvPr id="30723" name="Rectangle 3"/>
          <p:cNvSpPr>
            <a:spLocks noGrp="1" noChangeArrowheads="1"/>
          </p:cNvSpPr>
          <p:nvPr>
            <p:ph type="body" idx="1"/>
          </p:nvPr>
        </p:nvSpPr>
        <p:spPr/>
        <p:txBody>
          <a:bodyPr/>
          <a:lstStyle/>
          <a:p>
            <a:pPr marL="609600" indent="-609600"/>
            <a:r>
              <a:rPr lang="en-US" altLang="en-US"/>
              <a:t>Assumptions:  </a:t>
            </a:r>
          </a:p>
          <a:p>
            <a:pPr marL="609600" indent="-609600">
              <a:buFont typeface="Arial" panose="020B0604020202020204" pitchFamily="34" charset="0"/>
              <a:buAutoNum type="arabicPeriod"/>
            </a:pPr>
            <a:r>
              <a:rPr lang="en-US" altLang="en-US"/>
              <a:t>Space delimited list of tokens represents a FPE infix expression</a:t>
            </a:r>
          </a:p>
          <a:p>
            <a:pPr marL="609600" indent="-609600">
              <a:buFont typeface="Arial" panose="020B0604020202020204" pitchFamily="34" charset="0"/>
              <a:buAutoNum type="arabicPeriod"/>
            </a:pPr>
            <a:r>
              <a:rPr lang="en-US" altLang="en-US"/>
              <a:t>Operands are single characters.</a:t>
            </a:r>
          </a:p>
          <a:p>
            <a:pPr marL="609600" indent="-609600">
              <a:buFont typeface="Arial" panose="020B0604020202020204" pitchFamily="34" charset="0"/>
              <a:buAutoNum type="arabicPeriod"/>
            </a:pPr>
            <a:r>
              <a:rPr lang="en-US" altLang="en-US"/>
              <a:t> Operators +,-,*,/</a:t>
            </a:r>
          </a:p>
        </p:txBody>
      </p:sp>
    </p:spTree>
    <p:extLst>
      <p:ext uri="{BB962C8B-B14F-4D97-AF65-F5344CB8AC3E}">
        <p14:creationId xmlns:p14="http://schemas.microsoft.com/office/powerpoint/2010/main" val="2945551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dissolve">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dissolve">
                                      <p:cBhvr>
                                        <p:cTn id="12" dur="5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dissolve">
                                      <p:cBhvr>
                                        <p:cTn id="17" dur="500"/>
                                        <p:tgtEl>
                                          <p:spTgt spid="30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dissolve">
                                      <p:cBhvr>
                                        <p:cTn id="22"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09800" y="1295400"/>
            <a:ext cx="7772400" cy="1143000"/>
          </a:xfrm>
        </p:spPr>
        <p:txBody>
          <a:bodyPr/>
          <a:lstStyle/>
          <a:p>
            <a:r>
              <a:rPr lang="en-US" altLang="en-US"/>
              <a:t>FPE Infix To Postfix</a:t>
            </a:r>
          </a:p>
        </p:txBody>
      </p:sp>
      <p:sp>
        <p:nvSpPr>
          <p:cNvPr id="31747" name="Rectangle 3"/>
          <p:cNvSpPr>
            <a:spLocks noGrp="1" noChangeArrowheads="1"/>
          </p:cNvSpPr>
          <p:nvPr>
            <p:ph type="body" idx="1"/>
          </p:nvPr>
        </p:nvSpPr>
        <p:spPr>
          <a:xfrm>
            <a:off x="2209800" y="2438400"/>
            <a:ext cx="7772400" cy="3657600"/>
          </a:xfrm>
        </p:spPr>
        <p:txBody>
          <a:bodyPr/>
          <a:lstStyle/>
          <a:p>
            <a:r>
              <a:rPr lang="en-US" altLang="en-US"/>
              <a:t>Initialize  a Stack for operators, output list</a:t>
            </a:r>
          </a:p>
          <a:p>
            <a:r>
              <a:rPr lang="en-US" altLang="en-US"/>
              <a:t>Split the input into a list of tokens.</a:t>
            </a:r>
          </a:p>
          <a:p>
            <a:r>
              <a:rPr lang="en-US" altLang="en-US"/>
              <a:t>for each token (left to right):</a:t>
            </a:r>
          </a:p>
          <a:p>
            <a:pPr>
              <a:buFont typeface="Monotype Sorts" pitchFamily="32" charset="2"/>
              <a:buNone/>
            </a:pPr>
            <a:r>
              <a:rPr lang="en-US" altLang="en-US"/>
              <a:t>	   if it is operand:  append to output</a:t>
            </a:r>
          </a:p>
          <a:p>
            <a:pPr>
              <a:buFont typeface="Monotype Sorts" pitchFamily="32" charset="2"/>
              <a:buNone/>
            </a:pPr>
            <a:r>
              <a:rPr lang="en-US" altLang="en-US"/>
              <a:t>	   if it is '(': push onto Stack</a:t>
            </a:r>
          </a:p>
          <a:p>
            <a:pPr>
              <a:buFont typeface="Monotype Sorts" pitchFamily="32" charset="2"/>
              <a:buNone/>
            </a:pPr>
            <a:r>
              <a:rPr lang="en-US" altLang="en-US"/>
              <a:t>	   if it is ')': pop &amp; append till '('</a:t>
            </a:r>
          </a:p>
        </p:txBody>
      </p:sp>
    </p:spTree>
    <p:extLst>
      <p:ext uri="{BB962C8B-B14F-4D97-AF65-F5344CB8AC3E}">
        <p14:creationId xmlns:p14="http://schemas.microsoft.com/office/powerpoint/2010/main" val="1646109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dissolve">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dissolve">
                                      <p:cBhvr>
                                        <p:cTn id="12" dur="500"/>
                                        <p:tgtEl>
                                          <p:spTgt spid="31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dissolve">
                                      <p:cBhvr>
                                        <p:cTn id="17" dur="500"/>
                                        <p:tgtEl>
                                          <p:spTgt spid="31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dissolve">
                                      <p:cBhvr>
                                        <p:cTn id="22" dur="500"/>
                                        <p:tgtEl>
                                          <p:spTgt spid="31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747">
                                            <p:txEl>
                                              <p:pRg st="4" end="4"/>
                                            </p:txEl>
                                          </p:spTgt>
                                        </p:tgtEl>
                                        <p:attrNameLst>
                                          <p:attrName>style.visibility</p:attrName>
                                        </p:attrNameLst>
                                      </p:cBhvr>
                                      <p:to>
                                        <p:strVal val="visible"/>
                                      </p:to>
                                    </p:set>
                                    <p:animEffect transition="in" filter="dissolve">
                                      <p:cBhvr>
                                        <p:cTn id="27" dur="500"/>
                                        <p:tgtEl>
                                          <p:spTgt spid="317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1747">
                                            <p:txEl>
                                              <p:pRg st="5" end="5"/>
                                            </p:txEl>
                                          </p:spTgt>
                                        </p:tgtEl>
                                        <p:attrNameLst>
                                          <p:attrName>style.visibility</p:attrName>
                                        </p:attrNameLst>
                                      </p:cBhvr>
                                      <p:to>
                                        <p:strVal val="visible"/>
                                      </p:to>
                                    </p:set>
                                    <p:animEffect transition="in" filter="dissolve">
                                      <p:cBhvr>
                                        <p:cTn id="32" dur="5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209800" y="228600"/>
            <a:ext cx="7772400" cy="1143000"/>
          </a:xfrm>
        </p:spPr>
        <p:txBody>
          <a:bodyPr/>
          <a:lstStyle/>
          <a:p>
            <a:r>
              <a:rPr lang="en-US" altLang="en-US"/>
              <a:t>Infix to Postfix</a:t>
            </a:r>
          </a:p>
        </p:txBody>
      </p:sp>
      <p:sp>
        <p:nvSpPr>
          <p:cNvPr id="86019" name="Rectangle 3"/>
          <p:cNvSpPr>
            <a:spLocks noGrp="1" noChangeArrowheads="1"/>
          </p:cNvSpPr>
          <p:nvPr>
            <p:ph type="body" idx="1"/>
          </p:nvPr>
        </p:nvSpPr>
        <p:spPr>
          <a:xfrm>
            <a:off x="2133600" y="1295400"/>
            <a:ext cx="7772400" cy="4724400"/>
          </a:xfrm>
        </p:spPr>
        <p:txBody>
          <a:bodyPr>
            <a:normAutofit fontScale="92500" lnSpcReduction="20000"/>
          </a:bodyPr>
          <a:lstStyle/>
          <a:p>
            <a:pPr>
              <a:lnSpc>
                <a:spcPct val="90000"/>
              </a:lnSpc>
            </a:pPr>
            <a:r>
              <a:rPr lang="en-US" altLang="en-US" dirty="0"/>
              <a:t>Initialize  a Stack for operators, output list</a:t>
            </a:r>
          </a:p>
          <a:p>
            <a:pPr>
              <a:lnSpc>
                <a:spcPct val="90000"/>
              </a:lnSpc>
            </a:pPr>
            <a:r>
              <a:rPr lang="en-US" altLang="en-US" dirty="0"/>
              <a:t>Split the input into a list of tokens.</a:t>
            </a:r>
          </a:p>
          <a:p>
            <a:pPr>
              <a:lnSpc>
                <a:spcPct val="90000"/>
              </a:lnSpc>
            </a:pPr>
            <a:r>
              <a:rPr lang="en-US" altLang="en-US" dirty="0"/>
              <a:t>for each token (left to right):</a:t>
            </a:r>
          </a:p>
          <a:p>
            <a:pPr>
              <a:lnSpc>
                <a:spcPct val="90000"/>
              </a:lnSpc>
              <a:buFont typeface="Monotype Sorts" pitchFamily="32" charset="2"/>
              <a:buNone/>
            </a:pPr>
            <a:r>
              <a:rPr lang="en-US" altLang="en-US" dirty="0"/>
              <a:t>	   if it is operand:  append to output</a:t>
            </a:r>
          </a:p>
          <a:p>
            <a:pPr>
              <a:lnSpc>
                <a:spcPct val="90000"/>
              </a:lnSpc>
              <a:buFont typeface="Monotype Sorts" pitchFamily="32" charset="2"/>
              <a:buNone/>
            </a:pPr>
            <a:r>
              <a:rPr lang="en-US" altLang="en-US" dirty="0"/>
              <a:t>	   if it is '(': push onto Stack</a:t>
            </a:r>
          </a:p>
          <a:p>
            <a:pPr>
              <a:lnSpc>
                <a:spcPct val="90000"/>
              </a:lnSpc>
              <a:buFont typeface="Monotype Sorts" pitchFamily="32" charset="2"/>
              <a:buNone/>
            </a:pPr>
            <a:r>
              <a:rPr lang="en-US" altLang="en-US" dirty="0"/>
              <a:t>	   if it is ')': pop &amp; append till '('</a:t>
            </a:r>
          </a:p>
          <a:p>
            <a:pPr>
              <a:lnSpc>
                <a:spcPct val="90000"/>
              </a:lnSpc>
              <a:buFont typeface="Monotype Sorts" pitchFamily="32" charset="2"/>
              <a:buNone/>
            </a:pPr>
            <a:r>
              <a:rPr lang="en-US" altLang="en-US" dirty="0"/>
              <a:t>	   if it is '+-*/': </a:t>
            </a:r>
          </a:p>
          <a:p>
            <a:pPr>
              <a:lnSpc>
                <a:spcPct val="90000"/>
              </a:lnSpc>
              <a:buFont typeface="Monotype Sorts" pitchFamily="32" charset="2"/>
              <a:buNone/>
            </a:pPr>
            <a:r>
              <a:rPr lang="en-US" altLang="en-US" dirty="0"/>
              <a:t>		 while peek has precedence ≥ it:</a:t>
            </a:r>
          </a:p>
          <a:p>
            <a:pPr>
              <a:lnSpc>
                <a:spcPct val="90000"/>
              </a:lnSpc>
              <a:buFont typeface="Monotype Sorts" pitchFamily="32" charset="2"/>
              <a:buNone/>
            </a:pPr>
            <a:r>
              <a:rPr lang="en-US" altLang="en-US" dirty="0"/>
              <a:t>			pop &amp; append</a:t>
            </a:r>
          </a:p>
          <a:p>
            <a:pPr>
              <a:lnSpc>
                <a:spcPct val="90000"/>
              </a:lnSpc>
              <a:buFont typeface="Monotype Sorts" pitchFamily="32" charset="2"/>
              <a:buNone/>
            </a:pPr>
            <a:r>
              <a:rPr lang="en-US" altLang="en-US" dirty="0"/>
              <a:t>		 push onto Stack</a:t>
            </a:r>
          </a:p>
          <a:p>
            <a:pPr>
              <a:lnSpc>
                <a:spcPct val="90000"/>
              </a:lnSpc>
              <a:buFont typeface="Monotype Sorts" pitchFamily="32" charset="2"/>
              <a:buNone/>
            </a:pPr>
            <a:r>
              <a:rPr lang="en-US" altLang="en-US" dirty="0"/>
              <a:t>	pop and append the rest of the Stack.</a:t>
            </a:r>
          </a:p>
        </p:txBody>
      </p:sp>
    </p:spTree>
    <p:extLst>
      <p:ext uri="{BB962C8B-B14F-4D97-AF65-F5344CB8AC3E}">
        <p14:creationId xmlns:p14="http://schemas.microsoft.com/office/powerpoint/2010/main" val="701630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019">
                                            <p:txEl>
                                              <p:pRg st="6" end="6"/>
                                            </p:txEl>
                                          </p:spTgt>
                                        </p:tgtEl>
                                        <p:attrNameLst>
                                          <p:attrName>style.visibility</p:attrName>
                                        </p:attrNameLst>
                                      </p:cBhvr>
                                      <p:to>
                                        <p:strVal val="visible"/>
                                      </p:to>
                                    </p:set>
                                    <p:animEffect transition="in" filter="dissolve">
                                      <p:cBhvr>
                                        <p:cTn id="7" dur="500"/>
                                        <p:tgtEl>
                                          <p:spTgt spid="86019">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6019">
                                            <p:txEl>
                                              <p:pRg st="7" end="7"/>
                                            </p:txEl>
                                          </p:spTgt>
                                        </p:tgtEl>
                                        <p:attrNameLst>
                                          <p:attrName>style.visibility</p:attrName>
                                        </p:attrNameLst>
                                      </p:cBhvr>
                                      <p:to>
                                        <p:strVal val="visible"/>
                                      </p:to>
                                    </p:set>
                                    <p:animEffect transition="in" filter="dissolve">
                                      <p:cBhvr>
                                        <p:cTn id="12" dur="500"/>
                                        <p:tgtEl>
                                          <p:spTgt spid="86019">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6019">
                                            <p:txEl>
                                              <p:pRg st="8" end="8"/>
                                            </p:txEl>
                                          </p:spTgt>
                                        </p:tgtEl>
                                        <p:attrNameLst>
                                          <p:attrName>style.visibility</p:attrName>
                                        </p:attrNameLst>
                                      </p:cBhvr>
                                      <p:to>
                                        <p:strVal val="visible"/>
                                      </p:to>
                                    </p:set>
                                    <p:animEffect transition="in" filter="dissolve">
                                      <p:cBhvr>
                                        <p:cTn id="17" dur="500"/>
                                        <p:tgtEl>
                                          <p:spTgt spid="86019">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6019">
                                            <p:txEl>
                                              <p:pRg st="9" end="9"/>
                                            </p:txEl>
                                          </p:spTgt>
                                        </p:tgtEl>
                                        <p:attrNameLst>
                                          <p:attrName>style.visibility</p:attrName>
                                        </p:attrNameLst>
                                      </p:cBhvr>
                                      <p:to>
                                        <p:strVal val="visible"/>
                                      </p:to>
                                    </p:set>
                                    <p:animEffect transition="in" filter="dissolve">
                                      <p:cBhvr>
                                        <p:cTn id="22" dur="500"/>
                                        <p:tgtEl>
                                          <p:spTgt spid="86019">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6019">
                                            <p:txEl>
                                              <p:pRg st="10" end="10"/>
                                            </p:txEl>
                                          </p:spTgt>
                                        </p:tgtEl>
                                        <p:attrNameLst>
                                          <p:attrName>style.visibility</p:attrName>
                                        </p:attrNameLst>
                                      </p:cBhvr>
                                      <p:to>
                                        <p:strVal val="visible"/>
                                      </p:to>
                                    </p:set>
                                    <p:animEffect transition="in" filter="dissolve">
                                      <p:cBhvr>
                                        <p:cTn id="27" dur="500"/>
                                        <p:tgtEl>
                                          <p:spTgt spid="860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Create an empty stack for keeping operators. Create an empty list for output.</a:t>
            </a:r>
          </a:p>
          <a:p>
            <a:r>
              <a:rPr lang="en-US" altLang="en-US" dirty="0"/>
              <a:t>Split the input into a list of tokens</a:t>
            </a:r>
            <a:r>
              <a:rPr lang="en-US" dirty="0"/>
              <a:t>.</a:t>
            </a:r>
          </a:p>
          <a:p>
            <a:r>
              <a:rPr lang="en-US" dirty="0"/>
              <a:t>Scan the token list from left to right.</a:t>
            </a:r>
          </a:p>
          <a:p>
            <a:pPr lvl="1"/>
            <a:r>
              <a:rPr lang="en-US" dirty="0"/>
              <a:t>If the token is an operand, append it to the end of the output list.</a:t>
            </a:r>
          </a:p>
          <a:p>
            <a:pPr lvl="1"/>
            <a:r>
              <a:rPr lang="en-US" dirty="0"/>
              <a:t>If the token is a left parenthesis, push it on the </a:t>
            </a:r>
            <a:r>
              <a:rPr lang="en-US" dirty="0" err="1"/>
              <a:t>opstack</a:t>
            </a:r>
            <a:r>
              <a:rPr lang="en-US" dirty="0"/>
              <a:t>.</a:t>
            </a:r>
          </a:p>
          <a:p>
            <a:pPr lvl="1"/>
            <a:r>
              <a:rPr lang="en-US" dirty="0"/>
              <a:t>If the token is a right parenthesis, pop the </a:t>
            </a:r>
            <a:r>
              <a:rPr lang="en-US" dirty="0" err="1"/>
              <a:t>opstack</a:t>
            </a:r>
            <a:r>
              <a:rPr lang="en-US" dirty="0"/>
              <a:t> until the corresponding left parenthesis is removed. Append each operator to the end of the output list.</a:t>
            </a:r>
          </a:p>
          <a:p>
            <a:pPr lvl="1"/>
            <a:r>
              <a:rPr lang="en-US" dirty="0"/>
              <a:t>If the token is an operator, *, /, +, or -, push it on the </a:t>
            </a:r>
            <a:r>
              <a:rPr lang="en-US" dirty="0" err="1"/>
              <a:t>opstack</a:t>
            </a:r>
            <a:r>
              <a:rPr lang="en-US" dirty="0"/>
              <a:t>. However, first remove any operators already on the </a:t>
            </a:r>
            <a:r>
              <a:rPr lang="en-US" dirty="0" err="1"/>
              <a:t>opstack</a:t>
            </a:r>
            <a:r>
              <a:rPr lang="en-US" dirty="0"/>
              <a:t> that have higher or equal precedence and append them to the output list.</a:t>
            </a:r>
          </a:p>
          <a:p>
            <a:r>
              <a:rPr lang="en-US" dirty="0"/>
              <a:t>When the input expression has been completely processed, check the </a:t>
            </a:r>
            <a:r>
              <a:rPr lang="en-US" dirty="0" err="1"/>
              <a:t>opstack</a:t>
            </a:r>
            <a:r>
              <a:rPr lang="en-US" dirty="0"/>
              <a:t>. Any operators still on the stack can be removed and appended to the end of the output list.</a:t>
            </a:r>
          </a:p>
        </p:txBody>
      </p:sp>
    </p:spTree>
    <p:extLst>
      <p:ext uri="{BB962C8B-B14F-4D97-AF65-F5344CB8AC3E}">
        <p14:creationId xmlns:p14="http://schemas.microsoft.com/office/powerpoint/2010/main" val="3305297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Infix to Postfix Algorithm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5772" t="34503" r="12207" b="6645"/>
          <a:stretch/>
        </p:blipFill>
        <p:spPr>
          <a:xfrm>
            <a:off x="451514" y="1690687"/>
            <a:ext cx="11610498" cy="4728645"/>
          </a:xfrm>
          <a:prstGeom prst="rect">
            <a:avLst/>
          </a:prstGeom>
        </p:spPr>
      </p:pic>
    </p:spTree>
    <p:extLst>
      <p:ext uri="{BB962C8B-B14F-4D97-AF65-F5344CB8AC3E}">
        <p14:creationId xmlns:p14="http://schemas.microsoft.com/office/powerpoint/2010/main" val="4689194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FPE Infix to Postfix</a:t>
            </a:r>
          </a:p>
        </p:txBody>
      </p:sp>
      <p:sp>
        <p:nvSpPr>
          <p:cNvPr id="38915" name="Rectangle 3"/>
          <p:cNvSpPr>
            <a:spLocks noGrp="1" noChangeArrowheads="1"/>
          </p:cNvSpPr>
          <p:nvPr>
            <p:ph type="body" idx="1"/>
          </p:nvPr>
        </p:nvSpPr>
        <p:spPr/>
        <p:txBody>
          <a:bodyPr/>
          <a:lstStyle/>
          <a:p>
            <a:pPr>
              <a:buFont typeface="Monotype Sorts" pitchFamily="32" charset="2"/>
              <a:buNone/>
            </a:pPr>
            <a:r>
              <a:rPr lang="en-US" altLang="en-US"/>
              <a:t>	( ( ( A + B ) * ( C - E ) ) / ( F + G ) )</a:t>
            </a:r>
          </a:p>
          <a:p>
            <a:endParaRPr lang="en-US" altLang="en-US"/>
          </a:p>
          <a:p>
            <a:r>
              <a:rPr lang="en-US" altLang="en-US"/>
              <a:t>stack: &lt;empty&gt;</a:t>
            </a:r>
          </a:p>
          <a:p>
            <a:r>
              <a:rPr lang="en-US" altLang="en-US"/>
              <a:t>output: []</a:t>
            </a:r>
          </a:p>
        </p:txBody>
      </p:sp>
    </p:spTree>
    <p:extLst>
      <p:ext uri="{BB962C8B-B14F-4D97-AF65-F5344CB8AC3E}">
        <p14:creationId xmlns:p14="http://schemas.microsoft.com/office/powerpoint/2010/main" val="3542952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dissolve">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915">
                                            <p:txEl>
                                              <p:pRg st="2" end="2"/>
                                            </p:txEl>
                                          </p:spTgt>
                                        </p:tgtEl>
                                        <p:attrNameLst>
                                          <p:attrName>style.visibility</p:attrName>
                                        </p:attrNameLst>
                                      </p:cBhvr>
                                      <p:to>
                                        <p:strVal val="visible"/>
                                      </p:to>
                                    </p:set>
                                    <p:animEffect transition="in" filter="dissolve">
                                      <p:cBhvr>
                                        <p:cTn id="12" dur="500"/>
                                        <p:tgtEl>
                                          <p:spTgt spid="389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8915">
                                            <p:txEl>
                                              <p:pRg st="3" end="3"/>
                                            </p:txEl>
                                          </p:spTgt>
                                        </p:tgtEl>
                                        <p:attrNameLst>
                                          <p:attrName>style.visibility</p:attrName>
                                        </p:attrNameLst>
                                      </p:cBhvr>
                                      <p:to>
                                        <p:strVal val="visible"/>
                                      </p:to>
                                    </p:set>
                                    <p:animEffect transition="in" filter="dissolve">
                                      <p:cBhvr>
                                        <p:cTn id="17" dur="500"/>
                                        <p:tgtEl>
                                          <p:spTgt spid="38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FPE Infix to Postfix</a:t>
            </a:r>
          </a:p>
        </p:txBody>
      </p:sp>
      <p:sp>
        <p:nvSpPr>
          <p:cNvPr id="40963" name="Rectangle 3"/>
          <p:cNvSpPr>
            <a:spLocks noGrp="1" noChangeArrowheads="1"/>
          </p:cNvSpPr>
          <p:nvPr>
            <p:ph type="body" idx="1"/>
          </p:nvPr>
        </p:nvSpPr>
        <p:spPr/>
        <p:txBody>
          <a:bodyPr/>
          <a:lstStyle/>
          <a:p>
            <a:pPr>
              <a:buFont typeface="Monotype Sorts" pitchFamily="32" charset="2"/>
              <a:buNone/>
            </a:pPr>
            <a:r>
              <a:rPr lang="en-US" altLang="en-US"/>
              <a:t>	( ( A + B ) * ( C - E ) ) / ( F + G ) )</a:t>
            </a:r>
          </a:p>
          <a:p>
            <a:endParaRPr lang="en-US" altLang="en-US"/>
          </a:p>
          <a:p>
            <a:r>
              <a:rPr lang="en-US" altLang="en-US"/>
              <a:t>stack: (</a:t>
            </a:r>
          </a:p>
          <a:p>
            <a:r>
              <a:rPr lang="en-US" altLang="en-US"/>
              <a:t>output: []</a:t>
            </a:r>
          </a:p>
        </p:txBody>
      </p:sp>
    </p:spTree>
    <p:extLst>
      <p:ext uri="{BB962C8B-B14F-4D97-AF65-F5344CB8AC3E}">
        <p14:creationId xmlns:p14="http://schemas.microsoft.com/office/powerpoint/2010/main" val="15211674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FPE Infix to Postfix</a:t>
            </a:r>
          </a:p>
        </p:txBody>
      </p:sp>
      <p:sp>
        <p:nvSpPr>
          <p:cNvPr id="41987" name="Rectangle 3"/>
          <p:cNvSpPr>
            <a:spLocks noGrp="1" noChangeArrowheads="1"/>
          </p:cNvSpPr>
          <p:nvPr>
            <p:ph type="body" idx="1"/>
          </p:nvPr>
        </p:nvSpPr>
        <p:spPr/>
        <p:txBody>
          <a:bodyPr/>
          <a:lstStyle/>
          <a:p>
            <a:pPr>
              <a:buFont typeface="Monotype Sorts" pitchFamily="32" charset="2"/>
              <a:buNone/>
            </a:pPr>
            <a:r>
              <a:rPr lang="en-US" altLang="en-US"/>
              <a:t>	( A + B ) * ( C - E ) ) / ( F + G ) )</a:t>
            </a:r>
          </a:p>
          <a:p>
            <a:endParaRPr lang="en-US" altLang="en-US"/>
          </a:p>
          <a:p>
            <a:r>
              <a:rPr lang="en-US" altLang="en-US"/>
              <a:t>stack: ( (</a:t>
            </a:r>
          </a:p>
          <a:p>
            <a:r>
              <a:rPr lang="en-US" altLang="en-US"/>
              <a:t>output: []</a:t>
            </a:r>
          </a:p>
        </p:txBody>
      </p:sp>
    </p:spTree>
    <p:extLst>
      <p:ext uri="{BB962C8B-B14F-4D97-AF65-F5344CB8AC3E}">
        <p14:creationId xmlns:p14="http://schemas.microsoft.com/office/powerpoint/2010/main" val="20193368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FPE Infix to Postfix</a:t>
            </a:r>
          </a:p>
        </p:txBody>
      </p:sp>
      <p:sp>
        <p:nvSpPr>
          <p:cNvPr id="43011" name="Rectangle 3"/>
          <p:cNvSpPr>
            <a:spLocks noGrp="1" noChangeArrowheads="1"/>
          </p:cNvSpPr>
          <p:nvPr>
            <p:ph type="body" idx="1"/>
          </p:nvPr>
        </p:nvSpPr>
        <p:spPr/>
        <p:txBody>
          <a:bodyPr/>
          <a:lstStyle/>
          <a:p>
            <a:pPr>
              <a:buFont typeface="Monotype Sorts" pitchFamily="32" charset="2"/>
              <a:buNone/>
            </a:pPr>
            <a:r>
              <a:rPr lang="en-US" altLang="en-US"/>
              <a:t>	A + B ) * ( C - E ) ) / ( F + G ) )</a:t>
            </a:r>
          </a:p>
          <a:p>
            <a:endParaRPr lang="en-US" altLang="en-US"/>
          </a:p>
          <a:p>
            <a:r>
              <a:rPr lang="en-US" altLang="en-US"/>
              <a:t>stack: ( ( (</a:t>
            </a:r>
          </a:p>
          <a:p>
            <a:r>
              <a:rPr lang="en-US" altLang="en-US"/>
              <a:t>output: []</a:t>
            </a:r>
          </a:p>
        </p:txBody>
      </p:sp>
    </p:spTree>
    <p:extLst>
      <p:ext uri="{BB962C8B-B14F-4D97-AF65-F5344CB8AC3E}">
        <p14:creationId xmlns:p14="http://schemas.microsoft.com/office/powerpoint/2010/main" val="3203320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ltLang="en-US"/>
              <a:t>Prefix Notation</a:t>
            </a:r>
          </a:p>
        </p:txBody>
      </p:sp>
      <p:sp>
        <p:nvSpPr>
          <p:cNvPr id="1027" name="Rectangle 3"/>
          <p:cNvSpPr>
            <a:spLocks noGrp="1" noChangeArrowheads="1"/>
          </p:cNvSpPr>
          <p:nvPr>
            <p:ph type="body" idx="1"/>
          </p:nvPr>
        </p:nvSpPr>
        <p:spPr/>
        <p:txBody>
          <a:bodyPr/>
          <a:lstStyle/>
          <a:p>
            <a:r>
              <a:rPr lang="en-US" altLang="en-US"/>
              <a:t>Instead of saying "A plus B", we could say "add A,B " and write</a:t>
            </a:r>
          </a:p>
          <a:p>
            <a:pPr>
              <a:buFont typeface="Monotype Sorts" pitchFamily="32" charset="2"/>
              <a:buNone/>
            </a:pPr>
            <a:r>
              <a:rPr lang="en-US" altLang="en-US"/>
              <a:t>				+ A B</a:t>
            </a:r>
          </a:p>
          <a:p>
            <a:r>
              <a:rPr lang="en-US" altLang="en-US"/>
              <a:t>"Multiply A,B" would be written</a:t>
            </a:r>
          </a:p>
          <a:p>
            <a:pPr>
              <a:buFont typeface="Monotype Sorts" pitchFamily="32" charset="2"/>
              <a:buNone/>
            </a:pPr>
            <a:r>
              <a:rPr lang="en-US" altLang="en-US"/>
              <a:t>				* A B</a:t>
            </a:r>
          </a:p>
          <a:p>
            <a:r>
              <a:rPr lang="en-US" altLang="en-US"/>
              <a:t>This is </a:t>
            </a:r>
            <a:r>
              <a:rPr lang="en-US" altLang="en-US" i="1"/>
              <a:t>Prefix</a:t>
            </a:r>
            <a:r>
              <a:rPr lang="en-US" altLang="en-US"/>
              <a:t> notation.</a:t>
            </a:r>
          </a:p>
          <a:p>
            <a:pPr>
              <a:buFont typeface="Monotype Sorts" pitchFamily="32" charset="2"/>
              <a:buNone/>
            </a:pPr>
            <a:endParaRPr lang="en-US" altLang="en-US"/>
          </a:p>
        </p:txBody>
      </p:sp>
    </p:spTree>
    <p:extLst>
      <p:ext uri="{BB962C8B-B14F-4D97-AF65-F5344CB8AC3E}">
        <p14:creationId xmlns:p14="http://schemas.microsoft.com/office/powerpoint/2010/main" val="3998818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dissolve">
                                      <p:cBhvr>
                                        <p:cTn id="7" dur="500"/>
                                        <p:tgtEl>
                                          <p:spTgt spid="1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dissolve">
                                      <p:cBhvr>
                                        <p:cTn id="12" dur="500"/>
                                        <p:tgtEl>
                                          <p:spTgt spid="1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dissolve">
                                      <p:cBhvr>
                                        <p:cTn id="17" dur="500"/>
                                        <p:tgtEl>
                                          <p:spTgt spid="1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dissolve">
                                      <p:cBhvr>
                                        <p:cTn id="22" dur="500"/>
                                        <p:tgtEl>
                                          <p:spTgt spid="1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Effect transition="in" filter="dissolve">
                                      <p:cBhvr>
                                        <p:cTn id="27"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FPE Infix to Postfix</a:t>
            </a:r>
          </a:p>
        </p:txBody>
      </p:sp>
      <p:sp>
        <p:nvSpPr>
          <p:cNvPr id="44035" name="Rectangle 3"/>
          <p:cNvSpPr>
            <a:spLocks noGrp="1" noChangeArrowheads="1"/>
          </p:cNvSpPr>
          <p:nvPr>
            <p:ph type="body" idx="1"/>
          </p:nvPr>
        </p:nvSpPr>
        <p:spPr/>
        <p:txBody>
          <a:bodyPr/>
          <a:lstStyle/>
          <a:p>
            <a:pPr>
              <a:buFont typeface="Monotype Sorts" pitchFamily="32" charset="2"/>
              <a:buNone/>
            </a:pPr>
            <a:r>
              <a:rPr lang="en-US" altLang="en-US"/>
              <a:t>	+ B ) * ( C - E ) ) / ( F + G ) )</a:t>
            </a:r>
          </a:p>
          <a:p>
            <a:endParaRPr lang="en-US" altLang="en-US"/>
          </a:p>
          <a:p>
            <a:r>
              <a:rPr lang="en-US" altLang="en-US"/>
              <a:t>stack: ( ( (</a:t>
            </a:r>
          </a:p>
          <a:p>
            <a:r>
              <a:rPr lang="en-US" altLang="en-US"/>
              <a:t>output: [A]</a:t>
            </a:r>
          </a:p>
        </p:txBody>
      </p:sp>
    </p:spTree>
    <p:extLst>
      <p:ext uri="{BB962C8B-B14F-4D97-AF65-F5344CB8AC3E}">
        <p14:creationId xmlns:p14="http://schemas.microsoft.com/office/powerpoint/2010/main" val="35971232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FPE Infix to Postfix</a:t>
            </a:r>
          </a:p>
        </p:txBody>
      </p:sp>
      <p:sp>
        <p:nvSpPr>
          <p:cNvPr id="45059" name="Rectangle 3"/>
          <p:cNvSpPr>
            <a:spLocks noGrp="1" noChangeArrowheads="1"/>
          </p:cNvSpPr>
          <p:nvPr>
            <p:ph type="body" idx="1"/>
          </p:nvPr>
        </p:nvSpPr>
        <p:spPr/>
        <p:txBody>
          <a:bodyPr/>
          <a:lstStyle/>
          <a:p>
            <a:pPr>
              <a:buFont typeface="Monotype Sorts" pitchFamily="32" charset="2"/>
              <a:buNone/>
            </a:pPr>
            <a:r>
              <a:rPr lang="en-US" altLang="en-US"/>
              <a:t>	B ) * ( C - E ) ) / ( F + G ) )</a:t>
            </a:r>
          </a:p>
          <a:p>
            <a:endParaRPr lang="en-US" altLang="en-US"/>
          </a:p>
          <a:p>
            <a:r>
              <a:rPr lang="en-US" altLang="en-US"/>
              <a:t>stack: ( ( ( +</a:t>
            </a:r>
          </a:p>
          <a:p>
            <a:r>
              <a:rPr lang="en-US" altLang="en-US"/>
              <a:t>output: [A]</a:t>
            </a:r>
          </a:p>
        </p:txBody>
      </p:sp>
    </p:spTree>
    <p:extLst>
      <p:ext uri="{BB962C8B-B14F-4D97-AF65-F5344CB8AC3E}">
        <p14:creationId xmlns:p14="http://schemas.microsoft.com/office/powerpoint/2010/main" val="40388123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FPE Infix to Postfix</a:t>
            </a:r>
          </a:p>
        </p:txBody>
      </p:sp>
      <p:sp>
        <p:nvSpPr>
          <p:cNvPr id="46083" name="Rectangle 3"/>
          <p:cNvSpPr>
            <a:spLocks noGrp="1" noChangeArrowheads="1"/>
          </p:cNvSpPr>
          <p:nvPr>
            <p:ph type="body" idx="1"/>
          </p:nvPr>
        </p:nvSpPr>
        <p:spPr/>
        <p:txBody>
          <a:bodyPr/>
          <a:lstStyle/>
          <a:p>
            <a:pPr>
              <a:buFont typeface="Monotype Sorts" pitchFamily="32" charset="2"/>
              <a:buNone/>
            </a:pPr>
            <a:r>
              <a:rPr lang="en-US" altLang="en-US"/>
              <a:t>	) * ( C - E ) ) / ( F + G ) )</a:t>
            </a:r>
          </a:p>
          <a:p>
            <a:endParaRPr lang="en-US" altLang="en-US"/>
          </a:p>
          <a:p>
            <a:r>
              <a:rPr lang="en-US" altLang="en-US"/>
              <a:t>stack: ( ( ( +</a:t>
            </a:r>
          </a:p>
          <a:p>
            <a:r>
              <a:rPr lang="en-US" altLang="en-US"/>
              <a:t>output: [A B]</a:t>
            </a:r>
          </a:p>
        </p:txBody>
      </p:sp>
    </p:spTree>
    <p:extLst>
      <p:ext uri="{BB962C8B-B14F-4D97-AF65-F5344CB8AC3E}">
        <p14:creationId xmlns:p14="http://schemas.microsoft.com/office/powerpoint/2010/main" val="22352713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FPE Infix to Postfix</a:t>
            </a:r>
          </a:p>
        </p:txBody>
      </p:sp>
      <p:sp>
        <p:nvSpPr>
          <p:cNvPr id="47107" name="Rectangle 3"/>
          <p:cNvSpPr>
            <a:spLocks noGrp="1" noChangeArrowheads="1"/>
          </p:cNvSpPr>
          <p:nvPr>
            <p:ph type="body" idx="1"/>
          </p:nvPr>
        </p:nvSpPr>
        <p:spPr/>
        <p:txBody>
          <a:bodyPr/>
          <a:lstStyle/>
          <a:p>
            <a:pPr>
              <a:buFont typeface="Monotype Sorts" pitchFamily="32" charset="2"/>
              <a:buNone/>
            </a:pPr>
            <a:r>
              <a:rPr lang="en-US" altLang="en-US"/>
              <a:t>	* ( C - E ) ) / ( F + G ) )</a:t>
            </a:r>
          </a:p>
          <a:p>
            <a:endParaRPr lang="en-US" altLang="en-US"/>
          </a:p>
          <a:p>
            <a:r>
              <a:rPr lang="en-US" altLang="en-US"/>
              <a:t>stack: ( (  </a:t>
            </a:r>
          </a:p>
          <a:p>
            <a:r>
              <a:rPr lang="en-US" altLang="en-US"/>
              <a:t>output: [A B + ]</a:t>
            </a:r>
          </a:p>
        </p:txBody>
      </p:sp>
    </p:spTree>
    <p:extLst>
      <p:ext uri="{BB962C8B-B14F-4D97-AF65-F5344CB8AC3E}">
        <p14:creationId xmlns:p14="http://schemas.microsoft.com/office/powerpoint/2010/main" val="3990889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FPE Infix to Postfix</a:t>
            </a:r>
          </a:p>
        </p:txBody>
      </p:sp>
      <p:sp>
        <p:nvSpPr>
          <p:cNvPr id="48131" name="Rectangle 3"/>
          <p:cNvSpPr>
            <a:spLocks noGrp="1" noChangeArrowheads="1"/>
          </p:cNvSpPr>
          <p:nvPr>
            <p:ph type="body" idx="1"/>
          </p:nvPr>
        </p:nvSpPr>
        <p:spPr/>
        <p:txBody>
          <a:bodyPr/>
          <a:lstStyle/>
          <a:p>
            <a:pPr>
              <a:buFont typeface="Monotype Sorts" pitchFamily="32" charset="2"/>
              <a:buNone/>
            </a:pPr>
            <a:r>
              <a:rPr lang="en-US" altLang="en-US"/>
              <a:t>	( C - E ) ) / ( F + G ) )</a:t>
            </a:r>
          </a:p>
          <a:p>
            <a:endParaRPr lang="en-US" altLang="en-US"/>
          </a:p>
          <a:p>
            <a:r>
              <a:rPr lang="en-US" altLang="en-US"/>
              <a:t>stack: ( ( * </a:t>
            </a:r>
          </a:p>
          <a:p>
            <a:r>
              <a:rPr lang="en-US" altLang="en-US"/>
              <a:t>output: [A B + ]</a:t>
            </a:r>
          </a:p>
        </p:txBody>
      </p:sp>
    </p:spTree>
    <p:extLst>
      <p:ext uri="{BB962C8B-B14F-4D97-AF65-F5344CB8AC3E}">
        <p14:creationId xmlns:p14="http://schemas.microsoft.com/office/powerpoint/2010/main" val="27602435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FPE Infix to Postfix</a:t>
            </a:r>
          </a:p>
        </p:txBody>
      </p:sp>
      <p:sp>
        <p:nvSpPr>
          <p:cNvPr id="49155" name="Rectangle 3"/>
          <p:cNvSpPr>
            <a:spLocks noGrp="1" noChangeArrowheads="1"/>
          </p:cNvSpPr>
          <p:nvPr>
            <p:ph type="body" idx="1"/>
          </p:nvPr>
        </p:nvSpPr>
        <p:spPr/>
        <p:txBody>
          <a:bodyPr/>
          <a:lstStyle/>
          <a:p>
            <a:pPr>
              <a:buFont typeface="Monotype Sorts" pitchFamily="32" charset="2"/>
              <a:buNone/>
            </a:pPr>
            <a:r>
              <a:rPr lang="en-US" altLang="en-US"/>
              <a:t>	C - E ) ) / ( F + G ) )</a:t>
            </a:r>
          </a:p>
          <a:p>
            <a:endParaRPr lang="en-US" altLang="en-US"/>
          </a:p>
          <a:p>
            <a:r>
              <a:rPr lang="en-US" altLang="en-US"/>
              <a:t>stack: ( ( * (</a:t>
            </a:r>
          </a:p>
          <a:p>
            <a:r>
              <a:rPr lang="en-US" altLang="en-US"/>
              <a:t>output: [A B + ]</a:t>
            </a:r>
          </a:p>
        </p:txBody>
      </p:sp>
    </p:spTree>
    <p:extLst>
      <p:ext uri="{BB962C8B-B14F-4D97-AF65-F5344CB8AC3E}">
        <p14:creationId xmlns:p14="http://schemas.microsoft.com/office/powerpoint/2010/main" val="102477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t>FPE Infix to Postfix</a:t>
            </a:r>
          </a:p>
        </p:txBody>
      </p:sp>
      <p:sp>
        <p:nvSpPr>
          <p:cNvPr id="50179" name="Rectangle 3"/>
          <p:cNvSpPr>
            <a:spLocks noGrp="1" noChangeArrowheads="1"/>
          </p:cNvSpPr>
          <p:nvPr>
            <p:ph type="body" idx="1"/>
          </p:nvPr>
        </p:nvSpPr>
        <p:spPr/>
        <p:txBody>
          <a:bodyPr/>
          <a:lstStyle/>
          <a:p>
            <a:pPr>
              <a:buFont typeface="Monotype Sorts" pitchFamily="32" charset="2"/>
              <a:buNone/>
            </a:pPr>
            <a:r>
              <a:rPr lang="en-US" altLang="en-US"/>
              <a:t>	- E ) ) / ( F + G ) )</a:t>
            </a:r>
          </a:p>
          <a:p>
            <a:endParaRPr lang="en-US" altLang="en-US"/>
          </a:p>
          <a:p>
            <a:r>
              <a:rPr lang="en-US" altLang="en-US"/>
              <a:t>stack: ( ( * (</a:t>
            </a:r>
          </a:p>
          <a:p>
            <a:r>
              <a:rPr lang="en-US" altLang="en-US"/>
              <a:t>output: [A B + C ]</a:t>
            </a:r>
          </a:p>
        </p:txBody>
      </p:sp>
    </p:spTree>
    <p:extLst>
      <p:ext uri="{BB962C8B-B14F-4D97-AF65-F5344CB8AC3E}">
        <p14:creationId xmlns:p14="http://schemas.microsoft.com/office/powerpoint/2010/main" val="705055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FPE Infix to Postfix</a:t>
            </a:r>
          </a:p>
        </p:txBody>
      </p:sp>
      <p:sp>
        <p:nvSpPr>
          <p:cNvPr id="51203" name="Rectangle 3"/>
          <p:cNvSpPr>
            <a:spLocks noGrp="1" noChangeArrowheads="1"/>
          </p:cNvSpPr>
          <p:nvPr>
            <p:ph type="body" idx="1"/>
          </p:nvPr>
        </p:nvSpPr>
        <p:spPr/>
        <p:txBody>
          <a:bodyPr/>
          <a:lstStyle/>
          <a:p>
            <a:pPr>
              <a:buFont typeface="Monotype Sorts" pitchFamily="32" charset="2"/>
              <a:buNone/>
            </a:pPr>
            <a:r>
              <a:rPr lang="en-US" altLang="en-US"/>
              <a:t>	E ) ) / ( F + G ) )</a:t>
            </a:r>
          </a:p>
          <a:p>
            <a:endParaRPr lang="en-US" altLang="en-US"/>
          </a:p>
          <a:p>
            <a:r>
              <a:rPr lang="en-US" altLang="en-US"/>
              <a:t>stack: ( ( * ( -</a:t>
            </a:r>
          </a:p>
          <a:p>
            <a:r>
              <a:rPr lang="en-US" altLang="en-US"/>
              <a:t>output: [A B + C ]</a:t>
            </a:r>
          </a:p>
        </p:txBody>
      </p:sp>
    </p:spTree>
    <p:extLst>
      <p:ext uri="{BB962C8B-B14F-4D97-AF65-F5344CB8AC3E}">
        <p14:creationId xmlns:p14="http://schemas.microsoft.com/office/powerpoint/2010/main" val="28038957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FPE Infix to Postfix</a:t>
            </a:r>
          </a:p>
        </p:txBody>
      </p:sp>
      <p:sp>
        <p:nvSpPr>
          <p:cNvPr id="52227" name="Rectangle 3"/>
          <p:cNvSpPr>
            <a:spLocks noGrp="1" noChangeArrowheads="1"/>
          </p:cNvSpPr>
          <p:nvPr>
            <p:ph type="body" idx="1"/>
          </p:nvPr>
        </p:nvSpPr>
        <p:spPr/>
        <p:txBody>
          <a:bodyPr/>
          <a:lstStyle/>
          <a:p>
            <a:pPr>
              <a:buFont typeface="Monotype Sorts" pitchFamily="32" charset="2"/>
              <a:buNone/>
            </a:pPr>
            <a:r>
              <a:rPr lang="en-US" altLang="en-US"/>
              <a:t>	) ) / ( F + G ) )</a:t>
            </a:r>
          </a:p>
          <a:p>
            <a:endParaRPr lang="en-US" altLang="en-US"/>
          </a:p>
          <a:p>
            <a:r>
              <a:rPr lang="en-US" altLang="en-US"/>
              <a:t>stack: ( ( * ( -</a:t>
            </a:r>
          </a:p>
          <a:p>
            <a:r>
              <a:rPr lang="en-US" altLang="en-US"/>
              <a:t>output: [A B + C E ]</a:t>
            </a:r>
          </a:p>
        </p:txBody>
      </p:sp>
    </p:spTree>
    <p:extLst>
      <p:ext uri="{BB962C8B-B14F-4D97-AF65-F5344CB8AC3E}">
        <p14:creationId xmlns:p14="http://schemas.microsoft.com/office/powerpoint/2010/main" val="40218709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FPE Infix to Postfix</a:t>
            </a:r>
          </a:p>
        </p:txBody>
      </p:sp>
      <p:sp>
        <p:nvSpPr>
          <p:cNvPr id="53251" name="Rectangle 3"/>
          <p:cNvSpPr>
            <a:spLocks noGrp="1" noChangeArrowheads="1"/>
          </p:cNvSpPr>
          <p:nvPr>
            <p:ph type="body" idx="1"/>
          </p:nvPr>
        </p:nvSpPr>
        <p:spPr/>
        <p:txBody>
          <a:bodyPr/>
          <a:lstStyle/>
          <a:p>
            <a:pPr>
              <a:buFont typeface="Monotype Sorts" pitchFamily="32" charset="2"/>
              <a:buNone/>
            </a:pPr>
            <a:r>
              <a:rPr lang="en-US" altLang="en-US"/>
              <a:t>	) / ( F + G ) )</a:t>
            </a:r>
          </a:p>
          <a:p>
            <a:endParaRPr lang="en-US" altLang="en-US"/>
          </a:p>
          <a:p>
            <a:r>
              <a:rPr lang="en-US" altLang="en-US"/>
              <a:t>stack: ( ( *</a:t>
            </a:r>
          </a:p>
          <a:p>
            <a:r>
              <a:rPr lang="en-US" altLang="en-US"/>
              <a:t>output: [A B + C E - ]</a:t>
            </a:r>
          </a:p>
        </p:txBody>
      </p:sp>
    </p:spTree>
    <p:extLst>
      <p:ext uri="{BB962C8B-B14F-4D97-AF65-F5344CB8AC3E}">
        <p14:creationId xmlns:p14="http://schemas.microsoft.com/office/powerpoint/2010/main" val="1610380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Postfix Notation</a:t>
            </a:r>
          </a:p>
        </p:txBody>
      </p:sp>
      <p:sp>
        <p:nvSpPr>
          <p:cNvPr id="6147" name="Rectangle 3"/>
          <p:cNvSpPr>
            <a:spLocks noGrp="1" noChangeArrowheads="1"/>
          </p:cNvSpPr>
          <p:nvPr>
            <p:ph type="body" idx="1"/>
          </p:nvPr>
        </p:nvSpPr>
        <p:spPr/>
        <p:txBody>
          <a:bodyPr/>
          <a:lstStyle/>
          <a:p>
            <a:r>
              <a:rPr lang="en-US" altLang="en-US"/>
              <a:t>Another alternative is to put the operators after the operands as in</a:t>
            </a:r>
          </a:p>
          <a:p>
            <a:pPr>
              <a:buFont typeface="Monotype Sorts" pitchFamily="32" charset="2"/>
              <a:buNone/>
            </a:pPr>
            <a:r>
              <a:rPr lang="en-US" altLang="en-US"/>
              <a:t>				A B +</a:t>
            </a:r>
          </a:p>
          <a:p>
            <a:pPr>
              <a:buFont typeface="Monotype Sorts" pitchFamily="32" charset="2"/>
              <a:buNone/>
            </a:pPr>
            <a:r>
              <a:rPr lang="en-US" altLang="en-US"/>
              <a:t>and</a:t>
            </a:r>
          </a:p>
          <a:p>
            <a:pPr>
              <a:buFont typeface="Monotype Sorts" pitchFamily="32" charset="2"/>
              <a:buNone/>
            </a:pPr>
            <a:r>
              <a:rPr lang="en-US" altLang="en-US"/>
              <a:t>				A B *</a:t>
            </a:r>
          </a:p>
          <a:p>
            <a:r>
              <a:rPr lang="en-US" altLang="en-US"/>
              <a:t>This is </a:t>
            </a:r>
            <a:r>
              <a:rPr lang="en-US" altLang="en-US" i="1"/>
              <a:t>Postfix</a:t>
            </a:r>
            <a:r>
              <a:rPr lang="en-US" altLang="en-US"/>
              <a:t> notation.</a:t>
            </a:r>
          </a:p>
        </p:txBody>
      </p:sp>
    </p:spTree>
    <p:extLst>
      <p:ext uri="{BB962C8B-B14F-4D97-AF65-F5344CB8AC3E}">
        <p14:creationId xmlns:p14="http://schemas.microsoft.com/office/powerpoint/2010/main" val="2212466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dissolve">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dissolve">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dissolve">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dissolve">
                                      <p:cBhvr>
                                        <p:cTn id="22" dur="500"/>
                                        <p:tgtEl>
                                          <p:spTgt spid="6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dissolve">
                                      <p:cBhvr>
                                        <p:cTn id="27"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FPE Infix to Postfix</a:t>
            </a:r>
          </a:p>
        </p:txBody>
      </p:sp>
      <p:sp>
        <p:nvSpPr>
          <p:cNvPr id="54275" name="Rectangle 3"/>
          <p:cNvSpPr>
            <a:spLocks noGrp="1" noChangeArrowheads="1"/>
          </p:cNvSpPr>
          <p:nvPr>
            <p:ph type="body" idx="1"/>
          </p:nvPr>
        </p:nvSpPr>
        <p:spPr/>
        <p:txBody>
          <a:bodyPr/>
          <a:lstStyle/>
          <a:p>
            <a:pPr>
              <a:buFont typeface="Monotype Sorts" pitchFamily="32" charset="2"/>
              <a:buNone/>
            </a:pPr>
            <a:r>
              <a:rPr lang="en-US" altLang="en-US"/>
              <a:t>	/ ( F + G ) )</a:t>
            </a:r>
          </a:p>
          <a:p>
            <a:endParaRPr lang="en-US" altLang="en-US"/>
          </a:p>
          <a:p>
            <a:r>
              <a:rPr lang="en-US" altLang="en-US"/>
              <a:t>stack: ( </a:t>
            </a:r>
          </a:p>
          <a:p>
            <a:r>
              <a:rPr lang="en-US" altLang="en-US"/>
              <a:t>output: [A B + C E - * ]</a:t>
            </a:r>
          </a:p>
        </p:txBody>
      </p:sp>
    </p:spTree>
    <p:extLst>
      <p:ext uri="{BB962C8B-B14F-4D97-AF65-F5344CB8AC3E}">
        <p14:creationId xmlns:p14="http://schemas.microsoft.com/office/powerpoint/2010/main" val="12138892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FPE Infix to Postfix</a:t>
            </a:r>
          </a:p>
        </p:txBody>
      </p:sp>
      <p:sp>
        <p:nvSpPr>
          <p:cNvPr id="55299" name="Rectangle 3"/>
          <p:cNvSpPr>
            <a:spLocks noGrp="1" noChangeArrowheads="1"/>
          </p:cNvSpPr>
          <p:nvPr>
            <p:ph type="body" idx="1"/>
          </p:nvPr>
        </p:nvSpPr>
        <p:spPr/>
        <p:txBody>
          <a:bodyPr/>
          <a:lstStyle/>
          <a:p>
            <a:pPr>
              <a:buFont typeface="Monotype Sorts" pitchFamily="32" charset="2"/>
              <a:buNone/>
            </a:pPr>
            <a:r>
              <a:rPr lang="en-US" altLang="en-US"/>
              <a:t>	( F + G ) )</a:t>
            </a:r>
          </a:p>
          <a:p>
            <a:endParaRPr lang="en-US" altLang="en-US"/>
          </a:p>
          <a:p>
            <a:r>
              <a:rPr lang="en-US" altLang="en-US"/>
              <a:t>stack: ( /</a:t>
            </a:r>
          </a:p>
          <a:p>
            <a:r>
              <a:rPr lang="en-US" altLang="en-US"/>
              <a:t>output: [A B + C E - * ]</a:t>
            </a:r>
          </a:p>
        </p:txBody>
      </p:sp>
    </p:spTree>
    <p:extLst>
      <p:ext uri="{BB962C8B-B14F-4D97-AF65-F5344CB8AC3E}">
        <p14:creationId xmlns:p14="http://schemas.microsoft.com/office/powerpoint/2010/main" val="22255468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FPE Infix to Postfix</a:t>
            </a:r>
          </a:p>
        </p:txBody>
      </p:sp>
      <p:sp>
        <p:nvSpPr>
          <p:cNvPr id="56323" name="Rectangle 3"/>
          <p:cNvSpPr>
            <a:spLocks noGrp="1" noChangeArrowheads="1"/>
          </p:cNvSpPr>
          <p:nvPr>
            <p:ph type="body" idx="1"/>
          </p:nvPr>
        </p:nvSpPr>
        <p:spPr/>
        <p:txBody>
          <a:bodyPr/>
          <a:lstStyle/>
          <a:p>
            <a:pPr>
              <a:buFont typeface="Monotype Sorts" pitchFamily="32" charset="2"/>
              <a:buNone/>
            </a:pPr>
            <a:r>
              <a:rPr lang="en-US" altLang="en-US"/>
              <a:t>	F + G ) )</a:t>
            </a:r>
          </a:p>
          <a:p>
            <a:endParaRPr lang="en-US" altLang="en-US"/>
          </a:p>
          <a:p>
            <a:r>
              <a:rPr lang="en-US" altLang="en-US"/>
              <a:t>stack: ( / (</a:t>
            </a:r>
          </a:p>
          <a:p>
            <a:r>
              <a:rPr lang="en-US" altLang="en-US"/>
              <a:t>output: [A B + C E - * ]</a:t>
            </a:r>
          </a:p>
        </p:txBody>
      </p:sp>
    </p:spTree>
    <p:extLst>
      <p:ext uri="{BB962C8B-B14F-4D97-AF65-F5344CB8AC3E}">
        <p14:creationId xmlns:p14="http://schemas.microsoft.com/office/powerpoint/2010/main" val="21243523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FPE Infix to Postfix</a:t>
            </a:r>
          </a:p>
        </p:txBody>
      </p:sp>
      <p:sp>
        <p:nvSpPr>
          <p:cNvPr id="57347" name="Rectangle 3"/>
          <p:cNvSpPr>
            <a:spLocks noGrp="1" noChangeArrowheads="1"/>
          </p:cNvSpPr>
          <p:nvPr>
            <p:ph type="body" idx="1"/>
          </p:nvPr>
        </p:nvSpPr>
        <p:spPr/>
        <p:txBody>
          <a:bodyPr/>
          <a:lstStyle/>
          <a:p>
            <a:pPr>
              <a:buFont typeface="Monotype Sorts" pitchFamily="32" charset="2"/>
              <a:buNone/>
            </a:pPr>
            <a:r>
              <a:rPr lang="en-US" altLang="en-US"/>
              <a:t>	+ G ) )</a:t>
            </a:r>
          </a:p>
          <a:p>
            <a:endParaRPr lang="en-US" altLang="en-US"/>
          </a:p>
          <a:p>
            <a:r>
              <a:rPr lang="en-US" altLang="en-US"/>
              <a:t>stack: ( / (</a:t>
            </a:r>
          </a:p>
          <a:p>
            <a:r>
              <a:rPr lang="en-US" altLang="en-US"/>
              <a:t>output: [A B + C E - * F ]</a:t>
            </a:r>
          </a:p>
        </p:txBody>
      </p:sp>
    </p:spTree>
    <p:extLst>
      <p:ext uri="{BB962C8B-B14F-4D97-AF65-F5344CB8AC3E}">
        <p14:creationId xmlns:p14="http://schemas.microsoft.com/office/powerpoint/2010/main" val="37614408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FPE Infix to Postfix</a:t>
            </a:r>
          </a:p>
        </p:txBody>
      </p:sp>
      <p:sp>
        <p:nvSpPr>
          <p:cNvPr id="58371" name="Rectangle 3"/>
          <p:cNvSpPr>
            <a:spLocks noGrp="1" noChangeArrowheads="1"/>
          </p:cNvSpPr>
          <p:nvPr>
            <p:ph type="body" idx="1"/>
          </p:nvPr>
        </p:nvSpPr>
        <p:spPr/>
        <p:txBody>
          <a:bodyPr/>
          <a:lstStyle/>
          <a:p>
            <a:pPr>
              <a:buFont typeface="Monotype Sorts" pitchFamily="32" charset="2"/>
              <a:buNone/>
            </a:pPr>
            <a:r>
              <a:rPr lang="en-US" altLang="en-US"/>
              <a:t>	 G ) )</a:t>
            </a:r>
          </a:p>
          <a:p>
            <a:endParaRPr lang="en-US" altLang="en-US"/>
          </a:p>
          <a:p>
            <a:r>
              <a:rPr lang="en-US" altLang="en-US"/>
              <a:t>stack: ( / ( +</a:t>
            </a:r>
          </a:p>
          <a:p>
            <a:r>
              <a:rPr lang="en-US" altLang="en-US"/>
              <a:t>output: [A B + C E - * F ]</a:t>
            </a:r>
          </a:p>
        </p:txBody>
      </p:sp>
    </p:spTree>
    <p:extLst>
      <p:ext uri="{BB962C8B-B14F-4D97-AF65-F5344CB8AC3E}">
        <p14:creationId xmlns:p14="http://schemas.microsoft.com/office/powerpoint/2010/main" val="4645446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FPE Infix to Postfix</a:t>
            </a:r>
          </a:p>
        </p:txBody>
      </p:sp>
      <p:sp>
        <p:nvSpPr>
          <p:cNvPr id="59395" name="Rectangle 3"/>
          <p:cNvSpPr>
            <a:spLocks noGrp="1" noChangeArrowheads="1"/>
          </p:cNvSpPr>
          <p:nvPr>
            <p:ph type="body" idx="1"/>
          </p:nvPr>
        </p:nvSpPr>
        <p:spPr/>
        <p:txBody>
          <a:bodyPr/>
          <a:lstStyle/>
          <a:p>
            <a:pPr>
              <a:buFont typeface="Monotype Sorts" pitchFamily="32" charset="2"/>
              <a:buNone/>
            </a:pPr>
            <a:r>
              <a:rPr lang="en-US" altLang="en-US"/>
              <a:t>	) )</a:t>
            </a:r>
          </a:p>
          <a:p>
            <a:endParaRPr lang="en-US" altLang="en-US"/>
          </a:p>
          <a:p>
            <a:r>
              <a:rPr lang="en-US" altLang="en-US"/>
              <a:t>stack: ( / ( +</a:t>
            </a:r>
          </a:p>
          <a:p>
            <a:r>
              <a:rPr lang="en-US" altLang="en-US"/>
              <a:t>output: [A B + C E - * F G ]</a:t>
            </a:r>
          </a:p>
        </p:txBody>
      </p:sp>
    </p:spTree>
    <p:extLst>
      <p:ext uri="{BB962C8B-B14F-4D97-AF65-F5344CB8AC3E}">
        <p14:creationId xmlns:p14="http://schemas.microsoft.com/office/powerpoint/2010/main" val="19544828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FPE Infix to Postfix</a:t>
            </a:r>
          </a:p>
        </p:txBody>
      </p:sp>
      <p:sp>
        <p:nvSpPr>
          <p:cNvPr id="60419" name="Rectangle 3"/>
          <p:cNvSpPr>
            <a:spLocks noGrp="1" noChangeArrowheads="1"/>
          </p:cNvSpPr>
          <p:nvPr>
            <p:ph type="body" idx="1"/>
          </p:nvPr>
        </p:nvSpPr>
        <p:spPr/>
        <p:txBody>
          <a:bodyPr/>
          <a:lstStyle/>
          <a:p>
            <a:pPr>
              <a:buFont typeface="Monotype Sorts" pitchFamily="32" charset="2"/>
              <a:buNone/>
            </a:pPr>
            <a:r>
              <a:rPr lang="en-US" altLang="en-US"/>
              <a:t>	)</a:t>
            </a:r>
          </a:p>
          <a:p>
            <a:endParaRPr lang="en-US" altLang="en-US"/>
          </a:p>
          <a:p>
            <a:r>
              <a:rPr lang="en-US" altLang="en-US"/>
              <a:t>stack: ( /</a:t>
            </a:r>
          </a:p>
          <a:p>
            <a:r>
              <a:rPr lang="en-US" altLang="en-US"/>
              <a:t>output: [A B + C E - * F G + ]</a:t>
            </a:r>
          </a:p>
        </p:txBody>
      </p:sp>
    </p:spTree>
    <p:extLst>
      <p:ext uri="{BB962C8B-B14F-4D97-AF65-F5344CB8AC3E}">
        <p14:creationId xmlns:p14="http://schemas.microsoft.com/office/powerpoint/2010/main" val="28787372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t>FPE Infix to Postfix</a:t>
            </a:r>
          </a:p>
        </p:txBody>
      </p:sp>
      <p:sp>
        <p:nvSpPr>
          <p:cNvPr id="61443" name="Rectangle 3"/>
          <p:cNvSpPr>
            <a:spLocks noGrp="1" noChangeArrowheads="1"/>
          </p:cNvSpPr>
          <p:nvPr>
            <p:ph type="body" idx="1"/>
          </p:nvPr>
        </p:nvSpPr>
        <p:spPr/>
        <p:txBody>
          <a:bodyPr/>
          <a:lstStyle/>
          <a:p>
            <a:pPr>
              <a:buFont typeface="Monotype Sorts" pitchFamily="32" charset="2"/>
              <a:buNone/>
            </a:pPr>
            <a:endParaRPr lang="en-US" altLang="en-US"/>
          </a:p>
          <a:p>
            <a:endParaRPr lang="en-US" altLang="en-US"/>
          </a:p>
          <a:p>
            <a:r>
              <a:rPr lang="en-US" altLang="en-US"/>
              <a:t>stack: &lt;empty&gt;</a:t>
            </a:r>
          </a:p>
          <a:p>
            <a:r>
              <a:rPr lang="en-US" altLang="en-US"/>
              <a:t>output: [A B + C E - * F G + / ]</a:t>
            </a:r>
          </a:p>
        </p:txBody>
      </p:sp>
    </p:spTree>
    <p:extLst>
      <p:ext uri="{BB962C8B-B14F-4D97-AF65-F5344CB8AC3E}">
        <p14:creationId xmlns:p14="http://schemas.microsoft.com/office/powerpoint/2010/main" val="38624306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Postfix evaluation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6985" t="34895" r="17279" b="8804"/>
          <a:stretch/>
        </p:blipFill>
        <p:spPr>
          <a:xfrm>
            <a:off x="838200" y="1813450"/>
            <a:ext cx="10927976" cy="4977383"/>
          </a:xfrm>
          <a:prstGeom prst="rect">
            <a:avLst/>
          </a:prstGeom>
        </p:spPr>
      </p:pic>
    </p:spTree>
    <p:extLst>
      <p:ext uri="{BB962C8B-B14F-4D97-AF65-F5344CB8AC3E}">
        <p14:creationId xmlns:p14="http://schemas.microsoft.com/office/powerpoint/2010/main" val="17500238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a:t>Problem with FPE</a:t>
            </a:r>
          </a:p>
        </p:txBody>
      </p:sp>
      <p:sp>
        <p:nvSpPr>
          <p:cNvPr id="84995" name="Rectangle 3"/>
          <p:cNvSpPr>
            <a:spLocks noGrp="1" noChangeArrowheads="1"/>
          </p:cNvSpPr>
          <p:nvPr>
            <p:ph type="body" idx="1"/>
          </p:nvPr>
        </p:nvSpPr>
        <p:spPr/>
        <p:txBody>
          <a:bodyPr/>
          <a:lstStyle/>
          <a:p>
            <a:r>
              <a:rPr lang="en-US" altLang="en-US" dirty="0"/>
              <a:t>Too many parentheses.</a:t>
            </a:r>
          </a:p>
          <a:p>
            <a:r>
              <a:rPr lang="en-US" altLang="en-US" dirty="0"/>
              <a:t>Establish precedence rules: </a:t>
            </a:r>
          </a:p>
          <a:p>
            <a:pPr>
              <a:buFont typeface="Monotype Sorts" pitchFamily="32" charset="2"/>
              <a:buNone/>
            </a:pPr>
            <a:r>
              <a:rPr lang="en-US" altLang="en-US" dirty="0"/>
              <a:t>			</a:t>
            </a:r>
          </a:p>
          <a:p>
            <a:r>
              <a:rPr lang="en-US" altLang="en-US" dirty="0"/>
              <a:t>We can alter the previous program to use the precedence rules.</a:t>
            </a:r>
          </a:p>
        </p:txBody>
      </p:sp>
    </p:spTree>
    <p:extLst>
      <p:ext uri="{BB962C8B-B14F-4D97-AF65-F5344CB8AC3E}">
        <p14:creationId xmlns:p14="http://schemas.microsoft.com/office/powerpoint/2010/main" val="400852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dissolve">
                                      <p:cBhvr>
                                        <p:cTn id="7" dur="500"/>
                                        <p:tgtEl>
                                          <p:spTgt spid="84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dissolve">
                                      <p:cBhvr>
                                        <p:cTn id="12" dur="500"/>
                                        <p:tgtEl>
                                          <p:spTgt spid="84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dissolve">
                                      <p:cBhvr>
                                        <p:cTn id="17" dur="500"/>
                                        <p:tgtEl>
                                          <p:spTgt spid="84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dissolve">
                                      <p:cBhvr>
                                        <p:cTn id="22" dur="500"/>
                                        <p:tgtEl>
                                          <p:spTgt spid="84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Infix, Prefix and Postfix</a:t>
            </a:r>
          </a:p>
        </p:txBody>
      </p:sp>
      <p:sp>
        <p:nvSpPr>
          <p:cNvPr id="7171" name="Rectangle 3"/>
          <p:cNvSpPr>
            <a:spLocks noGrp="1" noChangeArrowheads="1"/>
          </p:cNvSpPr>
          <p:nvPr>
            <p:ph type="body" idx="1"/>
          </p:nvPr>
        </p:nvSpPr>
        <p:spPr/>
        <p:txBody>
          <a:bodyPr/>
          <a:lstStyle/>
          <a:p>
            <a:r>
              <a:rPr lang="en-US" altLang="en-US" dirty="0"/>
              <a:t>The terms infix, prefix, and postfix tell us whether the operators go between, before, or after the operands.</a:t>
            </a:r>
          </a:p>
          <a:p>
            <a:r>
              <a:rPr lang="en-US" altLang="en-US" sz="11500" dirty="0"/>
              <a:t>Pre A In B Post</a:t>
            </a:r>
          </a:p>
          <a:p>
            <a:endParaRPr lang="en-US" altLang="en-US" dirty="0"/>
          </a:p>
        </p:txBody>
      </p:sp>
    </p:spTree>
    <p:extLst>
      <p:ext uri="{BB962C8B-B14F-4D97-AF65-F5344CB8AC3E}">
        <p14:creationId xmlns:p14="http://schemas.microsoft.com/office/powerpoint/2010/main" val="1122002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dissolve">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dissolve">
                                      <p:cBhvr>
                                        <p:cTn id="12" dur="500"/>
                                        <p:tgtEl>
                                          <p:spTgt spid="7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82947" name="Rectangle 3"/>
          <p:cNvSpPr>
            <a:spLocks noGrp="1" noChangeArrowheads="1"/>
          </p:cNvSpPr>
          <p:nvPr>
            <p:ph type="body" idx="1"/>
          </p:nvPr>
        </p:nvSpPr>
        <p:spPr/>
        <p:txBody>
          <a:bodyPr/>
          <a:lstStyle/>
          <a:p>
            <a:pPr>
              <a:buFont typeface="Arial" charset="0"/>
              <a:buNone/>
            </a:pPr>
            <a:r>
              <a:rPr lang="en-US">
                <a:latin typeface="Arial" charset="0"/>
                <a:cs typeface="Arial" charset="0"/>
              </a:rPr>
              <a:t>	The easiest way to parse reverse-Polish notation is to use an operand stack:</a:t>
            </a:r>
          </a:p>
          <a:p>
            <a:pPr lvl="1"/>
            <a:r>
              <a:rPr lang="en-US">
                <a:latin typeface="Arial" charset="0"/>
                <a:cs typeface="Arial" charset="0"/>
              </a:rPr>
              <a:t>operands are processed by pushing them onto the stack</a:t>
            </a:r>
          </a:p>
          <a:p>
            <a:pPr lvl="1"/>
            <a:r>
              <a:rPr lang="en-US">
                <a:latin typeface="Arial" charset="0"/>
                <a:cs typeface="Arial" charset="0"/>
              </a:rPr>
              <a:t>when processing an operator:</a:t>
            </a:r>
          </a:p>
          <a:p>
            <a:pPr lvl="2"/>
            <a:r>
              <a:rPr lang="en-US">
                <a:latin typeface="Arial" charset="0"/>
                <a:cs typeface="Arial" charset="0"/>
              </a:rPr>
              <a:t>pop the last two items off the operand stack,</a:t>
            </a:r>
          </a:p>
          <a:p>
            <a:pPr lvl="2"/>
            <a:r>
              <a:rPr lang="en-US">
                <a:latin typeface="Arial" charset="0"/>
                <a:cs typeface="Arial" charset="0"/>
              </a:rPr>
              <a:t>perform the operation, and</a:t>
            </a:r>
          </a:p>
          <a:p>
            <a:pPr lvl="2"/>
            <a:r>
              <a:rPr lang="en-US">
                <a:latin typeface="Arial" charset="0"/>
                <a:cs typeface="Arial" charset="0"/>
              </a:rPr>
              <a:t>push the result back onto the stack</a:t>
            </a:r>
          </a:p>
        </p:txBody>
      </p:sp>
    </p:spTree>
    <p:extLst>
      <p:ext uri="{BB962C8B-B14F-4D97-AF65-F5344CB8AC3E}">
        <p14:creationId xmlns:p14="http://schemas.microsoft.com/office/powerpoint/2010/main" val="3096530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83971" name="Rectangle 3"/>
          <p:cNvSpPr>
            <a:spLocks noGrp="1" noChangeArrowheads="1"/>
          </p:cNvSpPr>
          <p:nvPr>
            <p:ph type="body" idx="1"/>
          </p:nvPr>
        </p:nvSpPr>
        <p:spPr/>
        <p:txBody>
          <a:bodyPr/>
          <a:lstStyle/>
          <a:p>
            <a:pPr>
              <a:buFont typeface="Arial" charset="0"/>
              <a:buNone/>
            </a:pPr>
            <a:r>
              <a:rPr lang="en-US">
                <a:latin typeface="Arial" charset="0"/>
                <a:cs typeface="Arial" charset="0"/>
              </a:rPr>
              <a:t>	Evaluate the following reverse-Polish expression using a stack: </a:t>
            </a:r>
          </a:p>
          <a:p>
            <a:pPr>
              <a:buFontTx/>
              <a:buNone/>
            </a:pPr>
            <a:r>
              <a:rPr lang="en-US">
                <a:latin typeface="Arial" charset="0"/>
                <a:cs typeface="Arial" charset="0"/>
              </a:rPr>
              <a:t>		 </a:t>
            </a:r>
            <a:r>
              <a:rPr lang="en-US">
                <a:latin typeface="Times New Roman" pitchFamily="18" charset="0"/>
                <a:cs typeface="Arial" charset="0"/>
              </a:rPr>
              <a:t>1  2  3  +  4  5  6  ×  –  7  ×  +  –  8  9  ×  +</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78887" name="Group 39"/>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7168715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84995" name="Rectangle 3"/>
          <p:cNvSpPr>
            <a:spLocks noGrp="1" noChangeArrowheads="1"/>
          </p:cNvSpPr>
          <p:nvPr>
            <p:ph type="body" idx="1"/>
          </p:nvPr>
        </p:nvSpPr>
        <p:spPr/>
        <p:txBody>
          <a:bodyPr/>
          <a:lstStyle/>
          <a:p>
            <a:pPr>
              <a:buFont typeface="Arial" charset="0"/>
              <a:buNone/>
            </a:pPr>
            <a:r>
              <a:rPr lang="en-US">
                <a:latin typeface="Arial" charset="0"/>
                <a:cs typeface="Arial" charset="0"/>
              </a:rPr>
              <a:t>	Push </a:t>
            </a:r>
            <a:r>
              <a:rPr lang="en-US">
                <a:latin typeface="Times New Roman" pitchFamily="18" charset="0"/>
                <a:cs typeface="Arial" charset="0"/>
              </a:rPr>
              <a:t>1</a:t>
            </a:r>
            <a:r>
              <a:rPr lang="en-US">
                <a:latin typeface="Arial" charset="0"/>
                <a:cs typeface="Arial" charset="0"/>
              </a:rPr>
              <a:t> onto the stack </a:t>
            </a:r>
          </a:p>
          <a:p>
            <a:pPr>
              <a:buFontTx/>
              <a:buNone/>
            </a:pPr>
            <a:r>
              <a:rPr lang="en-US">
                <a:latin typeface="Arial" charset="0"/>
                <a:cs typeface="Arial" charset="0"/>
              </a:rPr>
              <a:t>		 </a:t>
            </a:r>
            <a:r>
              <a:rPr lang="en-US">
                <a:solidFill>
                  <a:srgbClr val="D20000"/>
                </a:solidFill>
                <a:latin typeface="Times New Roman" pitchFamily="18" charset="0"/>
                <a:cs typeface="Arial" charset="0"/>
              </a:rPr>
              <a:t>1</a:t>
            </a:r>
            <a:r>
              <a:rPr lang="en-US">
                <a:latin typeface="Times New Roman" pitchFamily="18" charset="0"/>
                <a:cs typeface="Arial" charset="0"/>
              </a:rPr>
              <a:t>  2  3  +  4  5  6  ×  –  7  ×  +  –  8  9  ×  +</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80900" name="Group 4"/>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D20000"/>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7989238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86019" name="Rectangle 3"/>
          <p:cNvSpPr>
            <a:spLocks noGrp="1" noChangeArrowheads="1"/>
          </p:cNvSpPr>
          <p:nvPr>
            <p:ph type="body" idx="1"/>
          </p:nvPr>
        </p:nvSpPr>
        <p:spPr/>
        <p:txBody>
          <a:bodyPr/>
          <a:lstStyle/>
          <a:p>
            <a:pPr>
              <a:buFont typeface="Arial" charset="0"/>
              <a:buNone/>
            </a:pPr>
            <a:r>
              <a:rPr lang="en-US">
                <a:latin typeface="Arial" charset="0"/>
                <a:cs typeface="Arial" charset="0"/>
              </a:rPr>
              <a:t>	Push </a:t>
            </a:r>
            <a:r>
              <a:rPr lang="en-US">
                <a:latin typeface="Times New Roman" pitchFamily="18" charset="0"/>
                <a:cs typeface="Arial" charset="0"/>
              </a:rPr>
              <a:t>1</a:t>
            </a:r>
            <a:r>
              <a:rPr lang="en-US">
                <a:latin typeface="Arial" charset="0"/>
                <a:cs typeface="Arial" charset="0"/>
              </a:rPr>
              <a:t> onto the stack </a:t>
            </a:r>
          </a:p>
          <a:p>
            <a:pPr>
              <a:buFontTx/>
              <a:buNone/>
            </a:pPr>
            <a:r>
              <a:rPr lang="en-US">
                <a:latin typeface="Arial" charset="0"/>
                <a:cs typeface="Arial" charset="0"/>
              </a:rPr>
              <a:t>		 </a:t>
            </a:r>
            <a:r>
              <a:rPr lang="en-US">
                <a:latin typeface="Times New Roman" pitchFamily="18" charset="0"/>
                <a:cs typeface="Arial" charset="0"/>
              </a:rPr>
              <a:t>1  </a:t>
            </a:r>
            <a:r>
              <a:rPr lang="en-US">
                <a:solidFill>
                  <a:srgbClr val="D20000"/>
                </a:solidFill>
                <a:latin typeface="Times New Roman" pitchFamily="18" charset="0"/>
                <a:cs typeface="Arial" charset="0"/>
              </a:rPr>
              <a:t>2</a:t>
            </a:r>
            <a:r>
              <a:rPr lang="en-US">
                <a:latin typeface="Times New Roman" pitchFamily="18" charset="0"/>
                <a:cs typeface="Arial" charset="0"/>
              </a:rPr>
              <a:t>  3  +  4  5  6  ×  –  7  ×  +  –  8  9  ×  +</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81924" name="Group 4"/>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D20000"/>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6905596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87043" name="Rectangle 3"/>
          <p:cNvSpPr>
            <a:spLocks noGrp="1" noChangeArrowheads="1"/>
          </p:cNvSpPr>
          <p:nvPr>
            <p:ph type="body" idx="1"/>
          </p:nvPr>
        </p:nvSpPr>
        <p:spPr/>
        <p:txBody>
          <a:bodyPr/>
          <a:lstStyle/>
          <a:p>
            <a:pPr>
              <a:buFont typeface="Arial" charset="0"/>
              <a:buNone/>
            </a:pPr>
            <a:r>
              <a:rPr lang="en-US">
                <a:latin typeface="Arial" charset="0"/>
                <a:cs typeface="Arial" charset="0"/>
              </a:rPr>
              <a:t>	Push </a:t>
            </a:r>
            <a:r>
              <a:rPr lang="en-US">
                <a:latin typeface="Times New Roman" pitchFamily="18" charset="0"/>
                <a:cs typeface="Arial" charset="0"/>
              </a:rPr>
              <a:t>3</a:t>
            </a:r>
            <a:r>
              <a:rPr lang="en-US">
                <a:latin typeface="Arial" charset="0"/>
                <a:cs typeface="Arial" charset="0"/>
              </a:rPr>
              <a:t> onto the stack </a:t>
            </a:r>
          </a:p>
          <a:p>
            <a:pPr>
              <a:buFontTx/>
              <a:buNone/>
            </a:pPr>
            <a:r>
              <a:rPr lang="en-US">
                <a:latin typeface="Arial" charset="0"/>
                <a:cs typeface="Arial" charset="0"/>
              </a:rPr>
              <a:t>		 </a:t>
            </a:r>
            <a:r>
              <a:rPr lang="en-US">
                <a:latin typeface="Times New Roman" pitchFamily="18" charset="0"/>
                <a:cs typeface="Arial" charset="0"/>
              </a:rPr>
              <a:t>1  2  </a:t>
            </a:r>
            <a:r>
              <a:rPr lang="en-US">
                <a:solidFill>
                  <a:srgbClr val="D20000"/>
                </a:solidFill>
                <a:latin typeface="Times New Roman" pitchFamily="18" charset="0"/>
                <a:cs typeface="Arial" charset="0"/>
              </a:rPr>
              <a:t>3</a:t>
            </a:r>
            <a:r>
              <a:rPr lang="en-US">
                <a:latin typeface="Times New Roman" pitchFamily="18" charset="0"/>
                <a:cs typeface="Arial" charset="0"/>
              </a:rPr>
              <a:t>  +  4  5  6  ×  –  7  ×  +  –  8  9  ×  +</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82948" name="Group 4"/>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D20000"/>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858908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88067" name="Rectangle 3"/>
          <p:cNvSpPr>
            <a:spLocks noGrp="1" noChangeArrowheads="1"/>
          </p:cNvSpPr>
          <p:nvPr>
            <p:ph type="body" idx="1"/>
          </p:nvPr>
        </p:nvSpPr>
        <p:spPr/>
        <p:txBody>
          <a:bodyPr/>
          <a:lstStyle/>
          <a:p>
            <a:pPr>
              <a:buFont typeface="Arial" charset="0"/>
              <a:buNone/>
            </a:pPr>
            <a:r>
              <a:rPr lang="en-US">
                <a:latin typeface="Arial" charset="0"/>
                <a:cs typeface="Arial" charset="0"/>
              </a:rPr>
              <a:t>	Pop </a:t>
            </a:r>
            <a:r>
              <a:rPr lang="en-US">
                <a:latin typeface="Times New Roman" pitchFamily="18" charset="0"/>
                <a:cs typeface="Arial" charset="0"/>
              </a:rPr>
              <a:t>3</a:t>
            </a:r>
            <a:r>
              <a:rPr lang="en-US">
                <a:latin typeface="Arial" charset="0"/>
                <a:cs typeface="Arial" charset="0"/>
              </a:rPr>
              <a:t> and </a:t>
            </a:r>
            <a:r>
              <a:rPr lang="en-US">
                <a:latin typeface="Times New Roman" pitchFamily="18" charset="0"/>
                <a:cs typeface="Arial" charset="0"/>
              </a:rPr>
              <a:t>2</a:t>
            </a:r>
            <a:r>
              <a:rPr lang="en-US">
                <a:latin typeface="Arial" charset="0"/>
                <a:cs typeface="Arial" charset="0"/>
              </a:rPr>
              <a:t> and push </a:t>
            </a:r>
            <a:r>
              <a:rPr lang="en-US">
                <a:latin typeface="Times New Roman" pitchFamily="18" charset="0"/>
                <a:cs typeface="Arial" charset="0"/>
              </a:rPr>
              <a:t>2 </a:t>
            </a:r>
            <a:r>
              <a:rPr lang="en-US">
                <a:solidFill>
                  <a:srgbClr val="D20000"/>
                </a:solidFill>
                <a:latin typeface="Times New Roman" pitchFamily="18" charset="0"/>
                <a:cs typeface="Arial" charset="0"/>
              </a:rPr>
              <a:t>+</a:t>
            </a:r>
            <a:r>
              <a:rPr lang="en-US">
                <a:latin typeface="Times New Roman" pitchFamily="18" charset="0"/>
                <a:cs typeface="Arial" charset="0"/>
              </a:rPr>
              <a:t> 3 = 5</a:t>
            </a:r>
            <a:endParaRPr lang="en-US">
              <a:latin typeface="Arial" charset="0"/>
              <a:cs typeface="Arial" charset="0"/>
            </a:endParaRPr>
          </a:p>
          <a:p>
            <a:pPr>
              <a:buFontTx/>
              <a:buNone/>
            </a:pPr>
            <a:r>
              <a:rPr lang="en-US">
                <a:latin typeface="Arial" charset="0"/>
                <a:cs typeface="Arial" charset="0"/>
              </a:rPr>
              <a:t>		 </a:t>
            </a:r>
            <a:r>
              <a:rPr lang="en-US">
                <a:latin typeface="Times New Roman" pitchFamily="18" charset="0"/>
                <a:cs typeface="Arial" charset="0"/>
              </a:rPr>
              <a:t>1  2  3  </a:t>
            </a:r>
            <a:r>
              <a:rPr lang="en-US">
                <a:solidFill>
                  <a:srgbClr val="D20000"/>
                </a:solidFill>
                <a:latin typeface="Times New Roman" pitchFamily="18" charset="0"/>
                <a:cs typeface="Arial" charset="0"/>
              </a:rPr>
              <a:t>+</a:t>
            </a:r>
            <a:r>
              <a:rPr lang="en-US">
                <a:latin typeface="Times New Roman" pitchFamily="18" charset="0"/>
                <a:cs typeface="Arial" charset="0"/>
              </a:rPr>
              <a:t>  4  5  6  ×  –  7  ×  +  –  8  9  ×  +</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83972" name="Group 4"/>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D20000"/>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9631396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89091" name="Rectangle 3"/>
          <p:cNvSpPr>
            <a:spLocks noGrp="1" noChangeArrowheads="1"/>
          </p:cNvSpPr>
          <p:nvPr>
            <p:ph type="body" idx="1"/>
          </p:nvPr>
        </p:nvSpPr>
        <p:spPr/>
        <p:txBody>
          <a:bodyPr/>
          <a:lstStyle/>
          <a:p>
            <a:pPr>
              <a:buFont typeface="Arial" charset="0"/>
              <a:buNone/>
            </a:pPr>
            <a:r>
              <a:rPr lang="en-US">
                <a:latin typeface="Arial" charset="0"/>
                <a:cs typeface="Arial" charset="0"/>
              </a:rPr>
              <a:t>	Push </a:t>
            </a:r>
            <a:r>
              <a:rPr lang="en-US">
                <a:latin typeface="Times New Roman" pitchFamily="18" charset="0"/>
                <a:cs typeface="Arial" charset="0"/>
              </a:rPr>
              <a:t>4</a:t>
            </a:r>
            <a:r>
              <a:rPr lang="en-US">
                <a:latin typeface="Arial" charset="0"/>
                <a:cs typeface="Arial" charset="0"/>
              </a:rPr>
              <a:t> onto the stack </a:t>
            </a:r>
          </a:p>
          <a:p>
            <a:pPr>
              <a:buFontTx/>
              <a:buNone/>
            </a:pPr>
            <a:r>
              <a:rPr lang="en-US">
                <a:latin typeface="Arial" charset="0"/>
                <a:cs typeface="Arial" charset="0"/>
              </a:rPr>
              <a:t>		 </a:t>
            </a:r>
            <a:r>
              <a:rPr lang="en-US">
                <a:latin typeface="Times New Roman" pitchFamily="18" charset="0"/>
                <a:cs typeface="Arial" charset="0"/>
              </a:rPr>
              <a:t>1  2  3  +  </a:t>
            </a:r>
            <a:r>
              <a:rPr lang="en-US">
                <a:solidFill>
                  <a:srgbClr val="D20000"/>
                </a:solidFill>
                <a:latin typeface="Times New Roman" pitchFamily="18" charset="0"/>
                <a:cs typeface="Arial" charset="0"/>
              </a:rPr>
              <a:t>4</a:t>
            </a:r>
            <a:r>
              <a:rPr lang="en-US">
                <a:latin typeface="Times New Roman" pitchFamily="18" charset="0"/>
                <a:cs typeface="Arial" charset="0"/>
              </a:rPr>
              <a:t>  5  6  ×  –  7  ×  +  –  8  9  ×  +</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84996" name="Group 4"/>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D20000"/>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1584793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90115" name="Rectangle 3"/>
          <p:cNvSpPr>
            <a:spLocks noGrp="1" noChangeArrowheads="1"/>
          </p:cNvSpPr>
          <p:nvPr>
            <p:ph type="body" idx="1"/>
          </p:nvPr>
        </p:nvSpPr>
        <p:spPr/>
        <p:txBody>
          <a:bodyPr/>
          <a:lstStyle/>
          <a:p>
            <a:pPr>
              <a:buFont typeface="Arial" charset="0"/>
              <a:buNone/>
            </a:pPr>
            <a:r>
              <a:rPr lang="en-US">
                <a:latin typeface="Arial" charset="0"/>
                <a:cs typeface="Arial" charset="0"/>
              </a:rPr>
              <a:t>	Push </a:t>
            </a:r>
            <a:r>
              <a:rPr lang="en-US">
                <a:latin typeface="Times New Roman" pitchFamily="18" charset="0"/>
                <a:cs typeface="Arial" charset="0"/>
              </a:rPr>
              <a:t>5</a:t>
            </a:r>
            <a:r>
              <a:rPr lang="en-US">
                <a:latin typeface="Arial" charset="0"/>
                <a:cs typeface="Arial" charset="0"/>
              </a:rPr>
              <a:t> onto the stack </a:t>
            </a:r>
          </a:p>
          <a:p>
            <a:pPr>
              <a:buFontTx/>
              <a:buNone/>
            </a:pPr>
            <a:r>
              <a:rPr lang="en-US">
                <a:latin typeface="Arial" charset="0"/>
                <a:cs typeface="Arial" charset="0"/>
              </a:rPr>
              <a:t>		 </a:t>
            </a:r>
            <a:r>
              <a:rPr lang="en-US">
                <a:latin typeface="Times New Roman" pitchFamily="18" charset="0"/>
                <a:cs typeface="Arial" charset="0"/>
              </a:rPr>
              <a:t>1  2  3  +  4  </a:t>
            </a:r>
            <a:r>
              <a:rPr lang="en-US">
                <a:solidFill>
                  <a:srgbClr val="D20000"/>
                </a:solidFill>
                <a:latin typeface="Times New Roman" pitchFamily="18" charset="0"/>
                <a:cs typeface="Arial" charset="0"/>
              </a:rPr>
              <a:t>5</a:t>
            </a:r>
            <a:r>
              <a:rPr lang="en-US">
                <a:latin typeface="Times New Roman" pitchFamily="18" charset="0"/>
                <a:cs typeface="Arial" charset="0"/>
              </a:rPr>
              <a:t>  6  ×  –  7  ×  +  –  8  9  ×  +</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86036" name="Group 20"/>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77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D20000"/>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4092491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91139" name="Rectangle 3"/>
          <p:cNvSpPr>
            <a:spLocks noGrp="1" noChangeArrowheads="1"/>
          </p:cNvSpPr>
          <p:nvPr>
            <p:ph type="body" idx="1"/>
          </p:nvPr>
        </p:nvSpPr>
        <p:spPr/>
        <p:txBody>
          <a:bodyPr/>
          <a:lstStyle/>
          <a:p>
            <a:pPr>
              <a:buFont typeface="Arial" charset="0"/>
              <a:buNone/>
            </a:pPr>
            <a:r>
              <a:rPr lang="en-US">
                <a:latin typeface="Arial" charset="0"/>
                <a:cs typeface="Arial" charset="0"/>
              </a:rPr>
              <a:t>	Push </a:t>
            </a:r>
            <a:r>
              <a:rPr lang="en-US">
                <a:latin typeface="Times New Roman" pitchFamily="18" charset="0"/>
                <a:cs typeface="Arial" charset="0"/>
              </a:rPr>
              <a:t>6</a:t>
            </a:r>
            <a:r>
              <a:rPr lang="en-US">
                <a:latin typeface="Arial" charset="0"/>
                <a:cs typeface="Arial" charset="0"/>
              </a:rPr>
              <a:t> onto the stack </a:t>
            </a:r>
          </a:p>
          <a:p>
            <a:pPr>
              <a:buFontTx/>
              <a:buNone/>
            </a:pPr>
            <a:r>
              <a:rPr lang="en-US">
                <a:latin typeface="Arial" charset="0"/>
                <a:cs typeface="Arial" charset="0"/>
              </a:rPr>
              <a:t>		 </a:t>
            </a:r>
            <a:r>
              <a:rPr lang="en-US">
                <a:latin typeface="Times New Roman" pitchFamily="18" charset="0"/>
                <a:cs typeface="Arial" charset="0"/>
              </a:rPr>
              <a:t>1  2  3  +  4  5  </a:t>
            </a:r>
            <a:r>
              <a:rPr lang="en-US">
                <a:solidFill>
                  <a:srgbClr val="D20000"/>
                </a:solidFill>
                <a:latin typeface="Times New Roman" pitchFamily="18" charset="0"/>
                <a:cs typeface="Arial" charset="0"/>
              </a:rPr>
              <a:t>6</a:t>
            </a:r>
            <a:r>
              <a:rPr lang="en-US">
                <a:latin typeface="Times New Roman" pitchFamily="18" charset="0"/>
                <a:cs typeface="Arial" charset="0"/>
              </a:rPr>
              <a:t>  ×  –  7  ×  +  –  8  9  ×  +</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87044" name="Group 4"/>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D20000"/>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6681031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92163" name="Rectangle 3"/>
          <p:cNvSpPr>
            <a:spLocks noGrp="1" noChangeArrowheads="1"/>
          </p:cNvSpPr>
          <p:nvPr>
            <p:ph type="body" idx="1"/>
          </p:nvPr>
        </p:nvSpPr>
        <p:spPr>
          <a:xfrm>
            <a:off x="1981200" y="1598613"/>
            <a:ext cx="8229600" cy="4525962"/>
          </a:xfrm>
        </p:spPr>
        <p:txBody>
          <a:bodyPr/>
          <a:lstStyle/>
          <a:p>
            <a:pPr>
              <a:buFont typeface="Arial" charset="0"/>
              <a:buNone/>
            </a:pPr>
            <a:r>
              <a:rPr lang="en-US">
                <a:latin typeface="Arial" charset="0"/>
                <a:cs typeface="Arial" charset="0"/>
              </a:rPr>
              <a:t>	Pop </a:t>
            </a:r>
            <a:r>
              <a:rPr lang="en-US">
                <a:latin typeface="Times New Roman" pitchFamily="18" charset="0"/>
                <a:cs typeface="Arial" charset="0"/>
              </a:rPr>
              <a:t>6</a:t>
            </a:r>
            <a:r>
              <a:rPr lang="en-US">
                <a:latin typeface="Arial" charset="0"/>
                <a:cs typeface="Arial" charset="0"/>
              </a:rPr>
              <a:t> and </a:t>
            </a:r>
            <a:r>
              <a:rPr lang="en-US">
                <a:latin typeface="Times New Roman" pitchFamily="18" charset="0"/>
                <a:cs typeface="Arial" charset="0"/>
              </a:rPr>
              <a:t>5</a:t>
            </a:r>
            <a:r>
              <a:rPr lang="en-US">
                <a:latin typeface="Arial" charset="0"/>
                <a:cs typeface="Arial" charset="0"/>
              </a:rPr>
              <a:t> and push </a:t>
            </a:r>
            <a:r>
              <a:rPr lang="en-US">
                <a:latin typeface="Times New Roman" pitchFamily="18" charset="0"/>
                <a:cs typeface="Arial" charset="0"/>
              </a:rPr>
              <a:t>5 </a:t>
            </a:r>
            <a:r>
              <a:rPr lang="en-US">
                <a:solidFill>
                  <a:srgbClr val="D20000"/>
                </a:solidFill>
                <a:latin typeface="Times New Roman" pitchFamily="18" charset="0"/>
                <a:cs typeface="Arial" charset="0"/>
              </a:rPr>
              <a:t>×</a:t>
            </a:r>
            <a:r>
              <a:rPr lang="en-US">
                <a:latin typeface="Times New Roman" pitchFamily="18" charset="0"/>
                <a:cs typeface="Arial" charset="0"/>
              </a:rPr>
              <a:t> 6 = 30</a:t>
            </a:r>
            <a:endParaRPr lang="en-US">
              <a:latin typeface="Arial" charset="0"/>
              <a:cs typeface="Arial" charset="0"/>
            </a:endParaRPr>
          </a:p>
          <a:p>
            <a:pPr>
              <a:buFontTx/>
              <a:buNone/>
            </a:pPr>
            <a:r>
              <a:rPr lang="en-US">
                <a:latin typeface="Arial" charset="0"/>
                <a:cs typeface="Arial" charset="0"/>
              </a:rPr>
              <a:t>		 </a:t>
            </a:r>
            <a:r>
              <a:rPr lang="en-US">
                <a:latin typeface="Times New Roman" pitchFamily="18" charset="0"/>
                <a:cs typeface="Arial" charset="0"/>
              </a:rPr>
              <a:t>1  2  3  +  4  5  6  </a:t>
            </a:r>
            <a:r>
              <a:rPr lang="en-US">
                <a:solidFill>
                  <a:srgbClr val="D20000"/>
                </a:solidFill>
                <a:latin typeface="Times New Roman" pitchFamily="18" charset="0"/>
                <a:cs typeface="Arial" charset="0"/>
              </a:rPr>
              <a:t>×</a:t>
            </a:r>
            <a:r>
              <a:rPr lang="en-US">
                <a:latin typeface="Times New Roman" pitchFamily="18" charset="0"/>
                <a:cs typeface="Arial" charset="0"/>
              </a:rPr>
              <a:t>  –  7  ×  +  –  8  9  ×  +</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88068" name="Group 4"/>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D20000"/>
                          </a:solidFill>
                          <a:effectLst/>
                          <a:latin typeface="Times New Roman"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851173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Arithmetics</a:t>
            </a:r>
            <a:r>
              <a:rPr lang="en-US" dirty="0" smtClean="0"/>
              <a:t> Expression Evaluation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26692" t="39799" r="24008" b="21162"/>
          <a:stretch/>
        </p:blipFill>
        <p:spPr>
          <a:xfrm>
            <a:off x="920207" y="1690688"/>
            <a:ext cx="10603921" cy="4720761"/>
          </a:xfrm>
          <a:prstGeom prst="rect">
            <a:avLst/>
          </a:prstGeom>
        </p:spPr>
      </p:pic>
    </p:spTree>
    <p:extLst>
      <p:ext uri="{BB962C8B-B14F-4D97-AF65-F5344CB8AC3E}">
        <p14:creationId xmlns:p14="http://schemas.microsoft.com/office/powerpoint/2010/main" val="5506115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93187" name="Rectangle 3"/>
          <p:cNvSpPr>
            <a:spLocks noGrp="1" noChangeArrowheads="1"/>
          </p:cNvSpPr>
          <p:nvPr>
            <p:ph type="body" idx="1"/>
          </p:nvPr>
        </p:nvSpPr>
        <p:spPr>
          <a:xfrm>
            <a:off x="1981201" y="1600201"/>
            <a:ext cx="8075613" cy="4525963"/>
          </a:xfrm>
        </p:spPr>
        <p:txBody>
          <a:bodyPr/>
          <a:lstStyle/>
          <a:p>
            <a:pPr>
              <a:buFont typeface="Arial" charset="0"/>
              <a:buNone/>
            </a:pPr>
            <a:r>
              <a:rPr lang="en-US">
                <a:latin typeface="Arial" charset="0"/>
                <a:cs typeface="Arial" charset="0"/>
              </a:rPr>
              <a:t>	Pop </a:t>
            </a:r>
            <a:r>
              <a:rPr lang="en-US">
                <a:latin typeface="Times New Roman" pitchFamily="18" charset="0"/>
                <a:cs typeface="Arial" charset="0"/>
              </a:rPr>
              <a:t>30</a:t>
            </a:r>
            <a:r>
              <a:rPr lang="en-US">
                <a:latin typeface="Arial" charset="0"/>
                <a:cs typeface="Arial" charset="0"/>
              </a:rPr>
              <a:t> and </a:t>
            </a:r>
            <a:r>
              <a:rPr lang="en-US">
                <a:latin typeface="Times New Roman" pitchFamily="18" charset="0"/>
                <a:cs typeface="Arial" charset="0"/>
              </a:rPr>
              <a:t>4</a:t>
            </a:r>
            <a:r>
              <a:rPr lang="en-US">
                <a:latin typeface="Arial" charset="0"/>
                <a:cs typeface="Arial" charset="0"/>
              </a:rPr>
              <a:t> and push </a:t>
            </a:r>
            <a:r>
              <a:rPr lang="en-US">
                <a:latin typeface="Times New Roman" pitchFamily="18" charset="0"/>
                <a:cs typeface="Arial" charset="0"/>
              </a:rPr>
              <a:t>4 </a:t>
            </a:r>
            <a:r>
              <a:rPr lang="en-US">
                <a:solidFill>
                  <a:srgbClr val="D20000"/>
                </a:solidFill>
                <a:latin typeface="Times New Roman" pitchFamily="18" charset="0"/>
                <a:cs typeface="Arial" charset="0"/>
              </a:rPr>
              <a:t>–</a:t>
            </a:r>
            <a:r>
              <a:rPr lang="en-US">
                <a:latin typeface="Times New Roman" pitchFamily="18" charset="0"/>
                <a:cs typeface="Arial" charset="0"/>
              </a:rPr>
              <a:t> 30 = –26</a:t>
            </a:r>
            <a:endParaRPr lang="en-US">
              <a:latin typeface="Arial" charset="0"/>
              <a:cs typeface="Arial" charset="0"/>
            </a:endParaRPr>
          </a:p>
          <a:p>
            <a:pPr>
              <a:buFontTx/>
              <a:buNone/>
            </a:pPr>
            <a:r>
              <a:rPr lang="en-US">
                <a:latin typeface="Arial" charset="0"/>
                <a:cs typeface="Arial" charset="0"/>
              </a:rPr>
              <a:t>		 </a:t>
            </a:r>
            <a:r>
              <a:rPr lang="en-US">
                <a:latin typeface="Times New Roman" pitchFamily="18" charset="0"/>
                <a:cs typeface="Arial" charset="0"/>
              </a:rPr>
              <a:t>1  2  3  +  4  5  6  ×  </a:t>
            </a:r>
            <a:r>
              <a:rPr lang="en-US">
                <a:solidFill>
                  <a:srgbClr val="D20000"/>
                </a:solidFill>
                <a:latin typeface="Times New Roman" pitchFamily="18" charset="0"/>
                <a:cs typeface="Arial" charset="0"/>
              </a:rPr>
              <a:t>–</a:t>
            </a:r>
            <a:r>
              <a:rPr lang="en-US">
                <a:latin typeface="Times New Roman" pitchFamily="18" charset="0"/>
                <a:cs typeface="Arial" charset="0"/>
              </a:rPr>
              <a:t>  7  ×  +  –  8  9  ×  +</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89109" name="Group 21"/>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rgbClr val="D200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D20000"/>
                          </a:solidFill>
                          <a:effectLst/>
                          <a:latin typeface="Times New Roman" pitchFamily="18" charset="0"/>
                        </a:rPr>
                        <a:t> –26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0713807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94211" name="Rectangle 3"/>
          <p:cNvSpPr>
            <a:spLocks noGrp="1" noChangeArrowheads="1"/>
          </p:cNvSpPr>
          <p:nvPr>
            <p:ph type="body" idx="1"/>
          </p:nvPr>
        </p:nvSpPr>
        <p:spPr/>
        <p:txBody>
          <a:bodyPr/>
          <a:lstStyle/>
          <a:p>
            <a:pPr>
              <a:buFont typeface="Arial" charset="0"/>
              <a:buNone/>
            </a:pPr>
            <a:r>
              <a:rPr lang="en-US">
                <a:latin typeface="Arial" charset="0"/>
                <a:cs typeface="Arial" charset="0"/>
              </a:rPr>
              <a:t>	Push </a:t>
            </a:r>
            <a:r>
              <a:rPr lang="en-US">
                <a:latin typeface="Times New Roman" pitchFamily="18" charset="0"/>
                <a:cs typeface="Arial" charset="0"/>
              </a:rPr>
              <a:t>7</a:t>
            </a:r>
            <a:r>
              <a:rPr lang="en-US">
                <a:latin typeface="Arial" charset="0"/>
                <a:cs typeface="Arial" charset="0"/>
              </a:rPr>
              <a:t> onto the stack </a:t>
            </a:r>
          </a:p>
          <a:p>
            <a:pPr>
              <a:buFontTx/>
              <a:buNone/>
            </a:pPr>
            <a:r>
              <a:rPr lang="en-US">
                <a:latin typeface="Arial" charset="0"/>
                <a:cs typeface="Arial" charset="0"/>
              </a:rPr>
              <a:t>		 </a:t>
            </a:r>
            <a:r>
              <a:rPr lang="en-US">
                <a:latin typeface="Times New Roman" pitchFamily="18" charset="0"/>
                <a:cs typeface="Arial" charset="0"/>
              </a:rPr>
              <a:t>1  2  3  +  4  5  6  ×  –  </a:t>
            </a:r>
            <a:r>
              <a:rPr lang="en-US">
                <a:solidFill>
                  <a:srgbClr val="D20000"/>
                </a:solidFill>
                <a:latin typeface="Times New Roman" pitchFamily="18" charset="0"/>
                <a:cs typeface="Arial" charset="0"/>
              </a:rPr>
              <a:t>7</a:t>
            </a:r>
            <a:r>
              <a:rPr lang="en-US">
                <a:latin typeface="Times New Roman" pitchFamily="18" charset="0"/>
                <a:cs typeface="Arial" charset="0"/>
              </a:rPr>
              <a:t>  ×  +  –  8  9  ×  +</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90116" name="Group 4"/>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D20000"/>
                          </a:solidFill>
                          <a:effectLst/>
                          <a:latin typeface="Times New Roman" pitchFamily="18"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D20000"/>
                          </a:solidFill>
                          <a:effectLst/>
                          <a:latin typeface="Times New Roman" pitchFamily="18" charset="0"/>
                        </a:rPr>
                        <a:t> </a:t>
                      </a:r>
                      <a:r>
                        <a:rPr kumimoji="0" lang="en-US" sz="2800" b="0" i="0" u="none" strike="noStrike" cap="none" normalizeH="0" baseline="0">
                          <a:ln>
                            <a:noFill/>
                          </a:ln>
                          <a:solidFill>
                            <a:schemeClr val="tx1"/>
                          </a:solidFill>
                          <a:effectLst/>
                          <a:latin typeface="Times New Roman" pitchFamily="18" charset="0"/>
                        </a:rPr>
                        <a:t>–26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2828567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95235" name="Rectangle 3"/>
          <p:cNvSpPr>
            <a:spLocks noGrp="1" noChangeArrowheads="1"/>
          </p:cNvSpPr>
          <p:nvPr>
            <p:ph type="body" idx="1"/>
          </p:nvPr>
        </p:nvSpPr>
        <p:spPr>
          <a:xfrm>
            <a:off x="1981200" y="1598613"/>
            <a:ext cx="8229600" cy="4525962"/>
          </a:xfrm>
        </p:spPr>
        <p:txBody>
          <a:bodyPr/>
          <a:lstStyle/>
          <a:p>
            <a:pPr>
              <a:buFont typeface="Arial" charset="0"/>
              <a:buNone/>
            </a:pPr>
            <a:r>
              <a:rPr lang="en-US">
                <a:latin typeface="Arial" charset="0"/>
                <a:cs typeface="Arial" charset="0"/>
              </a:rPr>
              <a:t>	Pop </a:t>
            </a:r>
            <a:r>
              <a:rPr lang="en-US">
                <a:latin typeface="Times New Roman" pitchFamily="18" charset="0"/>
                <a:cs typeface="Arial" charset="0"/>
              </a:rPr>
              <a:t>7</a:t>
            </a:r>
            <a:r>
              <a:rPr lang="en-US">
                <a:latin typeface="Arial" charset="0"/>
                <a:cs typeface="Arial" charset="0"/>
              </a:rPr>
              <a:t> and </a:t>
            </a:r>
            <a:r>
              <a:rPr lang="en-US">
                <a:latin typeface="Times New Roman" pitchFamily="18" charset="0"/>
                <a:cs typeface="Arial" charset="0"/>
              </a:rPr>
              <a:t>–26</a:t>
            </a:r>
            <a:r>
              <a:rPr lang="en-US">
                <a:latin typeface="Arial" charset="0"/>
                <a:cs typeface="Arial" charset="0"/>
              </a:rPr>
              <a:t> and push </a:t>
            </a:r>
            <a:r>
              <a:rPr lang="en-US">
                <a:latin typeface="Times New Roman" pitchFamily="18" charset="0"/>
                <a:cs typeface="Arial" charset="0"/>
              </a:rPr>
              <a:t>–26 </a:t>
            </a:r>
            <a:r>
              <a:rPr lang="en-US">
                <a:solidFill>
                  <a:srgbClr val="D20000"/>
                </a:solidFill>
                <a:latin typeface="Times New Roman" pitchFamily="18" charset="0"/>
                <a:cs typeface="Times New Roman" pitchFamily="18" charset="0"/>
              </a:rPr>
              <a:t>×</a:t>
            </a:r>
            <a:r>
              <a:rPr lang="en-US">
                <a:latin typeface="Times New Roman" pitchFamily="18" charset="0"/>
                <a:cs typeface="Arial" charset="0"/>
              </a:rPr>
              <a:t> 7 = –182</a:t>
            </a:r>
            <a:endParaRPr lang="en-US">
              <a:latin typeface="Arial" charset="0"/>
              <a:cs typeface="Arial" charset="0"/>
            </a:endParaRPr>
          </a:p>
          <a:p>
            <a:pPr>
              <a:buFontTx/>
              <a:buNone/>
            </a:pPr>
            <a:r>
              <a:rPr lang="en-US">
                <a:latin typeface="Arial" charset="0"/>
                <a:cs typeface="Arial" charset="0"/>
              </a:rPr>
              <a:t>		 </a:t>
            </a:r>
            <a:r>
              <a:rPr lang="en-US">
                <a:latin typeface="Times New Roman" pitchFamily="18" charset="0"/>
                <a:cs typeface="Arial" charset="0"/>
              </a:rPr>
              <a:t>1  2  3  +  4  5  6  ×  –  7  </a:t>
            </a:r>
            <a:r>
              <a:rPr lang="en-US">
                <a:solidFill>
                  <a:srgbClr val="D20000"/>
                </a:solidFill>
                <a:latin typeface="Times New Roman" pitchFamily="18" charset="0"/>
                <a:cs typeface="Arial" charset="0"/>
              </a:rPr>
              <a:t>×</a:t>
            </a:r>
            <a:r>
              <a:rPr lang="en-US">
                <a:latin typeface="Times New Roman" pitchFamily="18" charset="0"/>
                <a:cs typeface="Arial" charset="0"/>
              </a:rPr>
              <a:t>  +  –  8  9  ×  +</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91140" name="Group 4"/>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D20000"/>
                          </a:solidFill>
                          <a:effectLst/>
                          <a:latin typeface="Times New Roman" pitchFamily="18" charset="0"/>
                        </a:rPr>
                        <a:t> –182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612022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96259" name="Rectangle 3"/>
          <p:cNvSpPr>
            <a:spLocks noGrp="1" noChangeArrowheads="1"/>
          </p:cNvSpPr>
          <p:nvPr>
            <p:ph type="body" idx="1"/>
          </p:nvPr>
        </p:nvSpPr>
        <p:spPr>
          <a:xfrm>
            <a:off x="1981200" y="1595438"/>
            <a:ext cx="8229600" cy="4525962"/>
          </a:xfrm>
        </p:spPr>
        <p:txBody>
          <a:bodyPr/>
          <a:lstStyle/>
          <a:p>
            <a:pPr>
              <a:buFont typeface="Arial" charset="0"/>
              <a:buNone/>
            </a:pPr>
            <a:r>
              <a:rPr lang="en-US">
                <a:latin typeface="Arial" charset="0"/>
                <a:cs typeface="Arial" charset="0"/>
              </a:rPr>
              <a:t>	Pop </a:t>
            </a:r>
            <a:r>
              <a:rPr lang="en-US">
                <a:latin typeface="Times New Roman" pitchFamily="18" charset="0"/>
                <a:cs typeface="Arial" charset="0"/>
              </a:rPr>
              <a:t>–182</a:t>
            </a:r>
            <a:r>
              <a:rPr lang="en-US">
                <a:latin typeface="Arial" charset="0"/>
                <a:cs typeface="Arial" charset="0"/>
              </a:rPr>
              <a:t> and </a:t>
            </a:r>
            <a:r>
              <a:rPr lang="en-US">
                <a:latin typeface="Times New Roman" pitchFamily="18" charset="0"/>
                <a:cs typeface="Arial" charset="0"/>
              </a:rPr>
              <a:t>5</a:t>
            </a:r>
            <a:r>
              <a:rPr lang="en-US">
                <a:latin typeface="Arial" charset="0"/>
                <a:cs typeface="Arial" charset="0"/>
              </a:rPr>
              <a:t> and push </a:t>
            </a:r>
            <a:r>
              <a:rPr lang="en-US">
                <a:latin typeface="Times New Roman" pitchFamily="18" charset="0"/>
                <a:cs typeface="Arial" charset="0"/>
              </a:rPr>
              <a:t>–182 </a:t>
            </a:r>
            <a:r>
              <a:rPr lang="en-US">
                <a:solidFill>
                  <a:srgbClr val="D20000"/>
                </a:solidFill>
                <a:latin typeface="Times New Roman" pitchFamily="18" charset="0"/>
                <a:cs typeface="Arial" charset="0"/>
              </a:rPr>
              <a:t>+</a:t>
            </a:r>
            <a:r>
              <a:rPr lang="en-US">
                <a:latin typeface="Times New Roman" pitchFamily="18" charset="0"/>
                <a:cs typeface="Arial" charset="0"/>
              </a:rPr>
              <a:t> 5 = –177</a:t>
            </a:r>
            <a:endParaRPr lang="en-US">
              <a:latin typeface="Arial" charset="0"/>
              <a:cs typeface="Arial" charset="0"/>
            </a:endParaRPr>
          </a:p>
          <a:p>
            <a:pPr>
              <a:buFontTx/>
              <a:buNone/>
            </a:pPr>
            <a:r>
              <a:rPr lang="en-US">
                <a:latin typeface="Arial" charset="0"/>
                <a:cs typeface="Arial" charset="0"/>
              </a:rPr>
              <a:t>		 </a:t>
            </a:r>
            <a:r>
              <a:rPr lang="en-US">
                <a:latin typeface="Times New Roman" pitchFamily="18" charset="0"/>
                <a:cs typeface="Arial" charset="0"/>
              </a:rPr>
              <a:t>1  2  3  +  4  5  6  ×  –  7  ×  </a:t>
            </a:r>
            <a:r>
              <a:rPr lang="en-US">
                <a:solidFill>
                  <a:srgbClr val="D20000"/>
                </a:solidFill>
                <a:latin typeface="Times New Roman" pitchFamily="18" charset="0"/>
                <a:cs typeface="Arial" charset="0"/>
              </a:rPr>
              <a:t>+</a:t>
            </a:r>
            <a:r>
              <a:rPr lang="en-US">
                <a:latin typeface="Times New Roman" pitchFamily="18" charset="0"/>
                <a:cs typeface="Arial" charset="0"/>
              </a:rPr>
              <a:t>  –  8  9  ×  +</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92164" name="Group 4"/>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D20000"/>
                          </a:solidFill>
                          <a:effectLst/>
                          <a:latin typeface="Times New Roman" pitchFamily="18" charset="0"/>
                        </a:rPr>
                        <a:t>–177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3547230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97283" name="Rectangle 3"/>
          <p:cNvSpPr>
            <a:spLocks noGrp="1" noChangeArrowheads="1"/>
          </p:cNvSpPr>
          <p:nvPr>
            <p:ph type="body" idx="1"/>
          </p:nvPr>
        </p:nvSpPr>
        <p:spPr/>
        <p:txBody>
          <a:bodyPr/>
          <a:lstStyle/>
          <a:p>
            <a:pPr>
              <a:buFont typeface="Arial" charset="0"/>
              <a:buNone/>
            </a:pPr>
            <a:r>
              <a:rPr lang="en-US">
                <a:latin typeface="Arial" charset="0"/>
                <a:cs typeface="Arial" charset="0"/>
              </a:rPr>
              <a:t>	Pop </a:t>
            </a:r>
            <a:r>
              <a:rPr lang="en-US">
                <a:latin typeface="Times New Roman" pitchFamily="18" charset="0"/>
                <a:cs typeface="Arial" charset="0"/>
              </a:rPr>
              <a:t>–177</a:t>
            </a:r>
            <a:r>
              <a:rPr lang="en-US">
                <a:latin typeface="Arial" charset="0"/>
                <a:cs typeface="Arial" charset="0"/>
              </a:rPr>
              <a:t> and </a:t>
            </a:r>
            <a:r>
              <a:rPr lang="en-US">
                <a:latin typeface="Times New Roman" pitchFamily="18" charset="0"/>
                <a:cs typeface="Arial" charset="0"/>
              </a:rPr>
              <a:t>1</a:t>
            </a:r>
            <a:r>
              <a:rPr lang="en-US">
                <a:latin typeface="Arial" charset="0"/>
                <a:cs typeface="Arial" charset="0"/>
              </a:rPr>
              <a:t> and push 1 </a:t>
            </a:r>
            <a:r>
              <a:rPr lang="en-US">
                <a:solidFill>
                  <a:srgbClr val="FF0066"/>
                </a:solidFill>
                <a:latin typeface="Times New Roman" pitchFamily="18" charset="0"/>
                <a:cs typeface="Arial" charset="0"/>
              </a:rPr>
              <a:t>–</a:t>
            </a:r>
            <a:r>
              <a:rPr lang="en-US">
                <a:latin typeface="Times New Roman" pitchFamily="18" charset="0"/>
                <a:cs typeface="Arial" charset="0"/>
              </a:rPr>
              <a:t>  (–177) = 178</a:t>
            </a:r>
            <a:endParaRPr lang="en-US">
              <a:latin typeface="Arial" charset="0"/>
              <a:cs typeface="Arial" charset="0"/>
            </a:endParaRPr>
          </a:p>
          <a:p>
            <a:pPr>
              <a:buFontTx/>
              <a:buNone/>
            </a:pPr>
            <a:r>
              <a:rPr lang="en-US">
                <a:latin typeface="Arial" charset="0"/>
                <a:cs typeface="Arial" charset="0"/>
              </a:rPr>
              <a:t>		 </a:t>
            </a:r>
            <a:r>
              <a:rPr lang="en-US">
                <a:latin typeface="Times New Roman" pitchFamily="18" charset="0"/>
                <a:cs typeface="Arial" charset="0"/>
              </a:rPr>
              <a:t>1  2  3  +  4  5  6  ×  –  7  ×  +  </a:t>
            </a:r>
            <a:r>
              <a:rPr lang="en-US">
                <a:solidFill>
                  <a:srgbClr val="FF0066"/>
                </a:solidFill>
                <a:latin typeface="Times New Roman" pitchFamily="18" charset="0"/>
                <a:cs typeface="Arial" charset="0"/>
              </a:rPr>
              <a:t>–</a:t>
            </a:r>
            <a:r>
              <a:rPr lang="en-US">
                <a:latin typeface="Times New Roman" pitchFamily="18" charset="0"/>
                <a:cs typeface="Arial" charset="0"/>
              </a:rPr>
              <a:t>  8  9  ×  +</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94212" name="Group 4"/>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FF0066"/>
                          </a:solidFill>
                          <a:effectLst/>
                          <a:latin typeface="Times New Roman" pitchFamily="18" charset="0"/>
                        </a:rPr>
                        <a:t>178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9636261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98307" name="Rectangle 3"/>
          <p:cNvSpPr>
            <a:spLocks noGrp="1" noChangeArrowheads="1"/>
          </p:cNvSpPr>
          <p:nvPr>
            <p:ph type="body" idx="1"/>
          </p:nvPr>
        </p:nvSpPr>
        <p:spPr/>
        <p:txBody>
          <a:bodyPr/>
          <a:lstStyle/>
          <a:p>
            <a:pPr>
              <a:buFont typeface="Arial" charset="0"/>
              <a:buNone/>
            </a:pPr>
            <a:r>
              <a:rPr lang="en-US">
                <a:latin typeface="Arial" charset="0"/>
                <a:cs typeface="Arial" charset="0"/>
              </a:rPr>
              <a:t>	Push </a:t>
            </a:r>
            <a:r>
              <a:rPr lang="en-US">
                <a:latin typeface="Times New Roman" pitchFamily="18" charset="0"/>
                <a:cs typeface="Arial" charset="0"/>
              </a:rPr>
              <a:t>8</a:t>
            </a:r>
            <a:r>
              <a:rPr lang="en-US">
                <a:latin typeface="Arial" charset="0"/>
                <a:cs typeface="Arial" charset="0"/>
              </a:rPr>
              <a:t> onto the stack </a:t>
            </a:r>
          </a:p>
          <a:p>
            <a:pPr>
              <a:buFontTx/>
              <a:buNone/>
            </a:pPr>
            <a:r>
              <a:rPr lang="en-US">
                <a:latin typeface="Arial" charset="0"/>
                <a:cs typeface="Arial" charset="0"/>
              </a:rPr>
              <a:t>		 </a:t>
            </a:r>
            <a:r>
              <a:rPr lang="en-US">
                <a:latin typeface="Times New Roman" pitchFamily="18" charset="0"/>
                <a:cs typeface="Arial" charset="0"/>
              </a:rPr>
              <a:t>1  2  3  +  4  5  6  ×  –  7  ×  +  –  </a:t>
            </a:r>
            <a:r>
              <a:rPr lang="en-US">
                <a:solidFill>
                  <a:srgbClr val="D20000"/>
                </a:solidFill>
                <a:latin typeface="Times New Roman" pitchFamily="18" charset="0"/>
                <a:cs typeface="Arial" charset="0"/>
              </a:rPr>
              <a:t>8</a:t>
            </a:r>
            <a:r>
              <a:rPr lang="en-US">
                <a:latin typeface="Times New Roman" pitchFamily="18" charset="0"/>
                <a:cs typeface="Arial" charset="0"/>
              </a:rPr>
              <a:t>  9  ×  +</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95236" name="Group 4"/>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D20000"/>
                          </a:solidFill>
                          <a:effectLst/>
                          <a:latin typeface="Times New Roman" pitchFamily="18"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178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4164059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99331" name="Rectangle 3"/>
          <p:cNvSpPr>
            <a:spLocks noGrp="1" noChangeArrowheads="1"/>
          </p:cNvSpPr>
          <p:nvPr>
            <p:ph type="body" idx="1"/>
          </p:nvPr>
        </p:nvSpPr>
        <p:spPr/>
        <p:txBody>
          <a:bodyPr/>
          <a:lstStyle/>
          <a:p>
            <a:pPr>
              <a:buFont typeface="Arial" charset="0"/>
              <a:buNone/>
            </a:pPr>
            <a:r>
              <a:rPr lang="en-US">
                <a:latin typeface="Arial" charset="0"/>
                <a:cs typeface="Arial" charset="0"/>
              </a:rPr>
              <a:t>	Push </a:t>
            </a:r>
            <a:r>
              <a:rPr lang="en-US">
                <a:latin typeface="Times New Roman" pitchFamily="18" charset="0"/>
                <a:cs typeface="Arial" charset="0"/>
              </a:rPr>
              <a:t>1</a:t>
            </a:r>
            <a:r>
              <a:rPr lang="en-US">
                <a:latin typeface="Arial" charset="0"/>
                <a:cs typeface="Arial" charset="0"/>
              </a:rPr>
              <a:t> onto the stack </a:t>
            </a:r>
          </a:p>
          <a:p>
            <a:pPr>
              <a:buFontTx/>
              <a:buNone/>
            </a:pPr>
            <a:r>
              <a:rPr lang="en-US">
                <a:latin typeface="Arial" charset="0"/>
                <a:cs typeface="Arial" charset="0"/>
              </a:rPr>
              <a:t>		 </a:t>
            </a:r>
            <a:r>
              <a:rPr lang="en-US">
                <a:latin typeface="Times New Roman" pitchFamily="18" charset="0"/>
                <a:cs typeface="Arial" charset="0"/>
              </a:rPr>
              <a:t>1  2  3  +  4  5  6  ×  –  7  ×  +  –  8  </a:t>
            </a:r>
            <a:r>
              <a:rPr lang="en-US">
                <a:solidFill>
                  <a:srgbClr val="D20000"/>
                </a:solidFill>
                <a:latin typeface="Times New Roman" pitchFamily="18" charset="0"/>
                <a:cs typeface="Arial" charset="0"/>
              </a:rPr>
              <a:t>9</a:t>
            </a:r>
            <a:r>
              <a:rPr lang="en-US">
                <a:latin typeface="Times New Roman" pitchFamily="18" charset="0"/>
                <a:cs typeface="Arial" charset="0"/>
              </a:rPr>
              <a:t>  ×  +</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96260" name="Group 4"/>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D20000"/>
                          </a:solidFill>
                          <a:effectLst/>
                          <a:latin typeface="Times New Roman" pitchFamily="18" charset="0"/>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178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8341390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100355" name="Rectangle 3"/>
          <p:cNvSpPr>
            <a:spLocks noGrp="1" noChangeArrowheads="1"/>
          </p:cNvSpPr>
          <p:nvPr>
            <p:ph type="body" idx="1"/>
          </p:nvPr>
        </p:nvSpPr>
        <p:spPr>
          <a:xfrm>
            <a:off x="1981200" y="1598613"/>
            <a:ext cx="8229600" cy="4525962"/>
          </a:xfrm>
        </p:spPr>
        <p:txBody>
          <a:bodyPr/>
          <a:lstStyle/>
          <a:p>
            <a:pPr>
              <a:buFont typeface="Arial" charset="0"/>
              <a:buNone/>
            </a:pPr>
            <a:r>
              <a:rPr lang="en-US">
                <a:latin typeface="Arial" charset="0"/>
                <a:cs typeface="Arial" charset="0"/>
              </a:rPr>
              <a:t>	Pop </a:t>
            </a:r>
            <a:r>
              <a:rPr lang="en-US">
                <a:latin typeface="Times New Roman" pitchFamily="18" charset="0"/>
                <a:cs typeface="Arial" charset="0"/>
              </a:rPr>
              <a:t>9</a:t>
            </a:r>
            <a:r>
              <a:rPr lang="en-US">
                <a:latin typeface="Arial" charset="0"/>
                <a:cs typeface="Arial" charset="0"/>
              </a:rPr>
              <a:t> and </a:t>
            </a:r>
            <a:r>
              <a:rPr lang="en-US">
                <a:latin typeface="Times New Roman" pitchFamily="18" charset="0"/>
                <a:cs typeface="Arial" charset="0"/>
              </a:rPr>
              <a:t>8</a:t>
            </a:r>
            <a:r>
              <a:rPr lang="en-US">
                <a:latin typeface="Arial" charset="0"/>
                <a:cs typeface="Arial" charset="0"/>
              </a:rPr>
              <a:t> and push </a:t>
            </a:r>
            <a:r>
              <a:rPr lang="en-US">
                <a:latin typeface="Times New Roman" pitchFamily="18" charset="0"/>
                <a:cs typeface="Arial" charset="0"/>
              </a:rPr>
              <a:t>8 </a:t>
            </a:r>
            <a:r>
              <a:rPr lang="en-US">
                <a:solidFill>
                  <a:srgbClr val="D20000"/>
                </a:solidFill>
                <a:latin typeface="Times New Roman" pitchFamily="18" charset="0"/>
                <a:cs typeface="Arial" charset="0"/>
              </a:rPr>
              <a:t>×</a:t>
            </a:r>
            <a:r>
              <a:rPr lang="en-US">
                <a:latin typeface="Times New Roman" pitchFamily="18" charset="0"/>
                <a:cs typeface="Arial" charset="0"/>
              </a:rPr>
              <a:t> 9 = 72</a:t>
            </a:r>
            <a:endParaRPr lang="en-US">
              <a:latin typeface="Arial" charset="0"/>
              <a:cs typeface="Arial" charset="0"/>
            </a:endParaRPr>
          </a:p>
          <a:p>
            <a:pPr>
              <a:buFontTx/>
              <a:buNone/>
            </a:pPr>
            <a:r>
              <a:rPr lang="en-US">
                <a:latin typeface="Arial" charset="0"/>
                <a:cs typeface="Arial" charset="0"/>
              </a:rPr>
              <a:t>		 </a:t>
            </a:r>
            <a:r>
              <a:rPr lang="en-US">
                <a:latin typeface="Times New Roman" pitchFamily="18" charset="0"/>
                <a:cs typeface="Arial" charset="0"/>
              </a:rPr>
              <a:t>1  2  3  +  4  5  6  ×  –  7  ×  +  –  8  9  </a:t>
            </a:r>
            <a:r>
              <a:rPr lang="en-US">
                <a:solidFill>
                  <a:srgbClr val="D20000"/>
                </a:solidFill>
                <a:latin typeface="Times New Roman" pitchFamily="18" charset="0"/>
                <a:cs typeface="Arial" charset="0"/>
              </a:rPr>
              <a:t>×</a:t>
            </a:r>
            <a:r>
              <a:rPr lang="en-US">
                <a:latin typeface="Times New Roman" pitchFamily="18" charset="0"/>
                <a:cs typeface="Arial" charset="0"/>
              </a:rPr>
              <a:t>  +</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93188" name="Group 4"/>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D20000"/>
                          </a:solidFill>
                          <a:effectLst/>
                          <a:latin typeface="Times New Roman" pitchFamily="18" charset="0"/>
                        </a:rPr>
                        <a:t>72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178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1258009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101379" name="Rectangle 3"/>
          <p:cNvSpPr>
            <a:spLocks noGrp="1" noChangeArrowheads="1"/>
          </p:cNvSpPr>
          <p:nvPr>
            <p:ph type="body" idx="1"/>
          </p:nvPr>
        </p:nvSpPr>
        <p:spPr>
          <a:xfrm>
            <a:off x="1981200" y="1595438"/>
            <a:ext cx="8229600" cy="4525962"/>
          </a:xfrm>
        </p:spPr>
        <p:txBody>
          <a:bodyPr/>
          <a:lstStyle/>
          <a:p>
            <a:pPr>
              <a:buFont typeface="Arial" charset="0"/>
              <a:buNone/>
            </a:pPr>
            <a:r>
              <a:rPr lang="en-US">
                <a:latin typeface="Arial" charset="0"/>
                <a:cs typeface="Arial" charset="0"/>
              </a:rPr>
              <a:t>	Pop </a:t>
            </a:r>
            <a:r>
              <a:rPr lang="en-US">
                <a:latin typeface="Times New Roman" pitchFamily="18" charset="0"/>
                <a:cs typeface="Arial" charset="0"/>
              </a:rPr>
              <a:t>72</a:t>
            </a:r>
            <a:r>
              <a:rPr lang="en-US">
                <a:latin typeface="Arial" charset="0"/>
                <a:cs typeface="Arial" charset="0"/>
              </a:rPr>
              <a:t> and </a:t>
            </a:r>
            <a:r>
              <a:rPr lang="en-US">
                <a:latin typeface="Times New Roman" pitchFamily="18" charset="0"/>
                <a:cs typeface="Arial" charset="0"/>
              </a:rPr>
              <a:t>178</a:t>
            </a:r>
            <a:r>
              <a:rPr lang="en-US">
                <a:latin typeface="Arial" charset="0"/>
                <a:cs typeface="Arial" charset="0"/>
              </a:rPr>
              <a:t> and push </a:t>
            </a:r>
            <a:r>
              <a:rPr lang="en-US">
                <a:latin typeface="Times New Roman" pitchFamily="18" charset="0"/>
                <a:cs typeface="Arial" charset="0"/>
              </a:rPr>
              <a:t>178 </a:t>
            </a:r>
            <a:r>
              <a:rPr lang="en-US">
                <a:solidFill>
                  <a:srgbClr val="D20000"/>
                </a:solidFill>
                <a:latin typeface="Times New Roman" pitchFamily="18" charset="0"/>
                <a:cs typeface="Arial" charset="0"/>
              </a:rPr>
              <a:t>+</a:t>
            </a:r>
            <a:r>
              <a:rPr lang="en-US">
                <a:latin typeface="Times New Roman" pitchFamily="18" charset="0"/>
                <a:cs typeface="Arial" charset="0"/>
              </a:rPr>
              <a:t> 72 = 250</a:t>
            </a:r>
            <a:endParaRPr lang="en-US">
              <a:latin typeface="Arial" charset="0"/>
              <a:cs typeface="Arial" charset="0"/>
            </a:endParaRPr>
          </a:p>
          <a:p>
            <a:pPr>
              <a:buFontTx/>
              <a:buNone/>
            </a:pPr>
            <a:r>
              <a:rPr lang="en-US">
                <a:latin typeface="Arial" charset="0"/>
                <a:cs typeface="Arial" charset="0"/>
              </a:rPr>
              <a:t>		 </a:t>
            </a:r>
            <a:r>
              <a:rPr lang="en-US">
                <a:latin typeface="Times New Roman" pitchFamily="18" charset="0"/>
                <a:cs typeface="Arial" charset="0"/>
              </a:rPr>
              <a:t>1  2  3  +  4  5  6  ×  –  7  ×  +  –  8  9  ×  </a:t>
            </a:r>
            <a:r>
              <a:rPr lang="en-US">
                <a:solidFill>
                  <a:srgbClr val="D20000"/>
                </a:solidFill>
                <a:latin typeface="Times New Roman" pitchFamily="18" charset="0"/>
                <a:cs typeface="Arial" charset="0"/>
              </a:rPr>
              <a:t>+</a:t>
            </a:r>
          </a:p>
          <a:p>
            <a:pPr>
              <a:buFontTx/>
              <a:buNone/>
            </a:pPr>
            <a:endParaRPr lang="en-US">
              <a:latin typeface="Times New Roman" pitchFamily="18" charset="0"/>
              <a:cs typeface="Arial" charset="0"/>
            </a:endParaRPr>
          </a:p>
          <a:p>
            <a:pPr>
              <a:buFontTx/>
              <a:buNone/>
            </a:pPr>
            <a:endParaRPr lang="en-US">
              <a:latin typeface="Times New Roman" pitchFamily="18" charset="0"/>
              <a:cs typeface="Arial" charset="0"/>
            </a:endParaRPr>
          </a:p>
        </p:txBody>
      </p:sp>
      <p:graphicFrame>
        <p:nvGraphicFramePr>
          <p:cNvPr id="97284" name="Group 4"/>
          <p:cNvGraphicFramePr>
            <a:graphicFrameLocks noGrp="1"/>
          </p:cNvGraphicFramePr>
          <p:nvPr/>
        </p:nvGraphicFramePr>
        <p:xfrm>
          <a:off x="8328026" y="3429000"/>
          <a:ext cx="1319213" cy="3108960"/>
        </p:xfrm>
        <a:graphic>
          <a:graphicData uri="http://schemas.openxmlformats.org/drawingml/2006/table">
            <a:tbl>
              <a:tblPr/>
              <a:tblGrid>
                <a:gridCol w="1319213">
                  <a:extLst>
                    <a:ext uri="{9D8B030D-6E8A-4147-A177-3AD203B41FA5}">
                      <a16:colId xmlns:a16="http://schemas.microsoft.com/office/drawing/2014/main" xmlns=""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rgbClr val="D200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D20000"/>
                          </a:solidFill>
                          <a:effectLst/>
                          <a:latin typeface="Times New Roman" pitchFamily="18" charset="0"/>
                        </a:rPr>
                        <a:t>250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8848101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102403" name="Rectangle 3"/>
          <p:cNvSpPr>
            <a:spLocks noGrp="1" noChangeArrowheads="1"/>
          </p:cNvSpPr>
          <p:nvPr>
            <p:ph type="body" idx="1"/>
          </p:nvPr>
        </p:nvSpPr>
        <p:spPr/>
        <p:txBody>
          <a:bodyPr/>
          <a:lstStyle/>
          <a:p>
            <a:pPr>
              <a:buFont typeface="Arial" charset="0"/>
              <a:buNone/>
            </a:pPr>
            <a:r>
              <a:rPr lang="en-US">
                <a:latin typeface="Arial" charset="0"/>
                <a:cs typeface="Arial" charset="0"/>
              </a:rPr>
              <a:t>	Thus</a:t>
            </a:r>
          </a:p>
          <a:p>
            <a:pPr algn="ctr">
              <a:buFontTx/>
              <a:buNone/>
            </a:pPr>
            <a:r>
              <a:rPr lang="en-US">
                <a:latin typeface="Times New Roman" pitchFamily="18" charset="0"/>
                <a:cs typeface="Times New Roman" pitchFamily="18" charset="0"/>
              </a:rPr>
              <a:t>1  2  3  +  4  5  6  ×  –  7  ×  +  –  8  9  ×  +</a:t>
            </a:r>
          </a:p>
          <a:p>
            <a:pPr>
              <a:buFontTx/>
              <a:buNone/>
            </a:pPr>
            <a:r>
              <a:rPr lang="en-US">
                <a:solidFill>
                  <a:srgbClr val="D20000"/>
                </a:solidFill>
                <a:latin typeface="Times New Roman" pitchFamily="18" charset="0"/>
                <a:cs typeface="Arial" charset="0"/>
              </a:rPr>
              <a:t>	</a:t>
            </a:r>
            <a:r>
              <a:rPr lang="en-US">
                <a:latin typeface="Arial" charset="0"/>
                <a:cs typeface="Arial" charset="0"/>
              </a:rPr>
              <a:t>evaluates to the value on the top: </a:t>
            </a:r>
            <a:r>
              <a:rPr lang="en-US">
                <a:latin typeface="Times New Roman" pitchFamily="18" charset="0"/>
                <a:cs typeface="Arial" charset="0"/>
              </a:rPr>
              <a:t>250</a:t>
            </a:r>
          </a:p>
          <a:p>
            <a:pPr>
              <a:buFont typeface="Arial" charset="0"/>
              <a:buNone/>
            </a:pPr>
            <a:r>
              <a:rPr lang="en-US">
                <a:latin typeface="Arial" charset="0"/>
                <a:cs typeface="Arial" charset="0"/>
              </a:rPr>
              <a:t>	The equivalent in-fix notation is</a:t>
            </a:r>
          </a:p>
          <a:p>
            <a:pPr algn="ctr">
              <a:buFontTx/>
              <a:buNone/>
            </a:pPr>
            <a:r>
              <a:rPr lang="en-US">
                <a:latin typeface="Times New Roman" pitchFamily="18" charset="0"/>
                <a:cs typeface="Times New Roman" pitchFamily="18" charset="0"/>
              </a:rPr>
              <a:t>((1 – ((2 + 3) + ((4 – (5 × 6)) × 7))) + (8 × 9))</a:t>
            </a:r>
          </a:p>
          <a:p>
            <a:pPr>
              <a:buFont typeface="Arial" charset="0"/>
              <a:buNone/>
            </a:pPr>
            <a:endParaRPr lang="en-US">
              <a:latin typeface="Arial" charset="0"/>
              <a:cs typeface="Arial" charset="0"/>
            </a:endParaRPr>
          </a:p>
          <a:p>
            <a:pPr>
              <a:buFont typeface="Arial" charset="0"/>
              <a:buNone/>
            </a:pPr>
            <a:r>
              <a:rPr lang="en-US">
                <a:latin typeface="Arial" charset="0"/>
                <a:cs typeface="Arial" charset="0"/>
              </a:rPr>
              <a:t>	We reduce the parentheses using order-of-operations:</a:t>
            </a:r>
            <a:endParaRPr lang="en-US">
              <a:latin typeface="Times New Roman" pitchFamily="18" charset="0"/>
              <a:cs typeface="Arial" charset="0"/>
            </a:endParaRPr>
          </a:p>
          <a:p>
            <a:pPr algn="ctr">
              <a:buFontTx/>
              <a:buNone/>
            </a:pPr>
            <a:r>
              <a:rPr lang="en-US">
                <a:latin typeface="Times New Roman" pitchFamily="18" charset="0"/>
                <a:cs typeface="Times New Roman" pitchFamily="18" charset="0"/>
              </a:rPr>
              <a:t>1 – (2 + 3 + (4 – 5 × 6) × 7) + 8 × 9</a:t>
            </a:r>
          </a:p>
        </p:txBody>
      </p:sp>
    </p:spTree>
    <p:extLst>
      <p:ext uri="{BB962C8B-B14F-4D97-AF65-F5344CB8AC3E}">
        <p14:creationId xmlns:p14="http://schemas.microsoft.com/office/powerpoint/2010/main" val="2865587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75779" name="Rectangle 3"/>
          <p:cNvSpPr>
            <a:spLocks noGrp="1" noChangeArrowheads="1"/>
          </p:cNvSpPr>
          <p:nvPr>
            <p:ph type="body" idx="1"/>
          </p:nvPr>
        </p:nvSpPr>
        <p:spPr/>
        <p:txBody>
          <a:bodyPr/>
          <a:lstStyle/>
          <a:p>
            <a:pPr>
              <a:buFont typeface="Arial" charset="0"/>
              <a:buNone/>
            </a:pPr>
            <a:r>
              <a:rPr lang="en-US">
                <a:latin typeface="Arial" charset="0"/>
                <a:cs typeface="Arial" charset="0"/>
              </a:rPr>
              <a:t>	Normally, mathematics is written using what we call </a:t>
            </a:r>
            <a:r>
              <a:rPr lang="en-US" i="1">
                <a:latin typeface="Arial" charset="0"/>
                <a:cs typeface="Arial" charset="0"/>
              </a:rPr>
              <a:t>in-fix</a:t>
            </a:r>
            <a:r>
              <a:rPr lang="en-US">
                <a:latin typeface="Arial" charset="0"/>
                <a:cs typeface="Arial" charset="0"/>
              </a:rPr>
              <a:t> notation:</a:t>
            </a:r>
          </a:p>
          <a:p>
            <a:pPr lvl="1">
              <a:buFontTx/>
              <a:buNone/>
            </a:pPr>
            <a:r>
              <a:rPr lang="en-US">
                <a:latin typeface="Arial" charset="0"/>
                <a:cs typeface="Arial" charset="0"/>
              </a:rPr>
              <a:t>				</a:t>
            </a:r>
            <a:r>
              <a:rPr lang="en-US">
                <a:latin typeface="Times New Roman" pitchFamily="18" charset="0"/>
                <a:cs typeface="Arial" charset="0"/>
              </a:rPr>
              <a:t>(3 + 4) × 5 – 6</a:t>
            </a:r>
          </a:p>
          <a:p>
            <a:pPr>
              <a:buFont typeface="Arial" charset="0"/>
              <a:buNone/>
            </a:pPr>
            <a:r>
              <a:rPr lang="en-US">
                <a:latin typeface="Arial" charset="0"/>
                <a:cs typeface="Arial" charset="0"/>
              </a:rPr>
              <a:t>	The operator is placed between to operands</a:t>
            </a:r>
          </a:p>
          <a:p>
            <a:pPr>
              <a:buFont typeface="Arial" charset="0"/>
              <a:buNone/>
            </a:pPr>
            <a:r>
              <a:rPr lang="en-US">
                <a:latin typeface="Arial" charset="0"/>
                <a:cs typeface="Arial" charset="0"/>
              </a:rPr>
              <a:t/>
            </a:r>
            <a:br>
              <a:rPr lang="en-US">
                <a:latin typeface="Arial" charset="0"/>
                <a:cs typeface="Arial" charset="0"/>
              </a:rPr>
            </a:br>
            <a:r>
              <a:rPr lang="en-US">
                <a:latin typeface="Arial" charset="0"/>
                <a:cs typeface="Arial" charset="0"/>
              </a:rPr>
              <a:t>One weakness:  parentheses are required</a:t>
            </a:r>
          </a:p>
          <a:p>
            <a:pPr lvl="1">
              <a:buFontTx/>
              <a:buNone/>
            </a:pPr>
            <a:r>
              <a:rPr lang="en-US">
                <a:latin typeface="Arial" charset="0"/>
                <a:cs typeface="Arial" charset="0"/>
              </a:rPr>
              <a:t>			        </a:t>
            </a:r>
            <a:r>
              <a:rPr lang="en-US">
                <a:latin typeface="Times New Roman" pitchFamily="18" charset="0"/>
                <a:cs typeface="Arial" charset="0"/>
              </a:rPr>
              <a:t>(3 + 4) ×  5 – 6	=  29</a:t>
            </a:r>
          </a:p>
          <a:p>
            <a:pPr lvl="1">
              <a:buFontTx/>
              <a:buNone/>
            </a:pPr>
            <a:r>
              <a:rPr lang="en-US">
                <a:latin typeface="Arial" charset="0"/>
                <a:cs typeface="Arial" charset="0"/>
              </a:rPr>
              <a:t>			</a:t>
            </a:r>
            <a:r>
              <a:rPr lang="en-US">
                <a:latin typeface="Times New Roman" pitchFamily="18" charset="0"/>
                <a:cs typeface="Arial" charset="0"/>
              </a:rPr>
              <a:t>         3 + 4   ×  5 – 6	=  17</a:t>
            </a:r>
          </a:p>
          <a:p>
            <a:pPr lvl="1">
              <a:buFontTx/>
              <a:buNone/>
            </a:pPr>
            <a:r>
              <a:rPr lang="en-US">
                <a:latin typeface="Arial" charset="0"/>
                <a:cs typeface="Arial" charset="0"/>
              </a:rPr>
              <a:t>			</a:t>
            </a:r>
            <a:r>
              <a:rPr lang="en-US">
                <a:latin typeface="Times New Roman" pitchFamily="18" charset="0"/>
                <a:cs typeface="Arial" charset="0"/>
              </a:rPr>
              <a:t>         3 + 4   × (5 – 6)	=  –1</a:t>
            </a:r>
          </a:p>
          <a:p>
            <a:pPr lvl="1">
              <a:buFontTx/>
              <a:buNone/>
            </a:pPr>
            <a:r>
              <a:rPr lang="en-US">
                <a:latin typeface="Times New Roman" pitchFamily="18" charset="0"/>
                <a:cs typeface="Arial" charset="0"/>
              </a:rPr>
              <a:t>			        (3 + 4) × (5 – 6)	=  –7</a:t>
            </a:r>
            <a:endParaRPr lang="en-US">
              <a:latin typeface="Arial" charset="0"/>
              <a:cs typeface="Arial" charset="0"/>
            </a:endParaRPr>
          </a:p>
        </p:txBody>
      </p:sp>
    </p:spTree>
    <p:extLst>
      <p:ext uri="{BB962C8B-B14F-4D97-AF65-F5344CB8AC3E}">
        <p14:creationId xmlns:p14="http://schemas.microsoft.com/office/powerpoint/2010/main" val="15420612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atin typeface="Arial" charset="0"/>
                <a:cs typeface="Arial" charset="0"/>
              </a:rPr>
              <a:t>Reverse-Polish Notation</a:t>
            </a:r>
          </a:p>
        </p:txBody>
      </p:sp>
      <p:sp>
        <p:nvSpPr>
          <p:cNvPr id="103427" name="Rectangle 3"/>
          <p:cNvSpPr>
            <a:spLocks noGrp="1" noChangeArrowheads="1"/>
          </p:cNvSpPr>
          <p:nvPr>
            <p:ph type="body" idx="1"/>
          </p:nvPr>
        </p:nvSpPr>
        <p:spPr/>
        <p:txBody>
          <a:bodyPr/>
          <a:lstStyle/>
          <a:p>
            <a:pPr>
              <a:buFont typeface="Arial" charset="0"/>
              <a:buNone/>
            </a:pPr>
            <a:r>
              <a:rPr lang="en-US">
                <a:latin typeface="Arial" charset="0"/>
                <a:cs typeface="Arial" charset="0"/>
              </a:rPr>
              <a:t>	Incidentally,</a:t>
            </a:r>
          </a:p>
          <a:p>
            <a:pPr>
              <a:buFontTx/>
              <a:buNone/>
            </a:pPr>
            <a:r>
              <a:rPr lang="en-US">
                <a:latin typeface="Arial" charset="0"/>
                <a:cs typeface="Arial" charset="0"/>
              </a:rPr>
              <a:t>		</a:t>
            </a:r>
            <a:r>
              <a:rPr lang="en-US">
                <a:latin typeface="Times New Roman" pitchFamily="18" charset="0"/>
                <a:cs typeface="Times New Roman" pitchFamily="18" charset="0"/>
              </a:rPr>
              <a:t> 1 – 2 + 3 + 4 – 5 × 6 × 7 + 8 × 9 = – 132</a:t>
            </a:r>
          </a:p>
          <a:p>
            <a:pPr>
              <a:buFontTx/>
              <a:buNone/>
            </a:pPr>
            <a:r>
              <a:rPr lang="en-US">
                <a:latin typeface="Arial" charset="0"/>
                <a:cs typeface="Arial" charset="0"/>
              </a:rPr>
              <a:t>	which has the reverse-Polish notation of</a:t>
            </a:r>
          </a:p>
          <a:p>
            <a:pPr>
              <a:buFontTx/>
              <a:buNone/>
            </a:pPr>
            <a:r>
              <a:rPr lang="en-US">
                <a:latin typeface="Arial" charset="0"/>
                <a:cs typeface="Arial" charset="0"/>
              </a:rPr>
              <a:t>		   </a:t>
            </a:r>
            <a:r>
              <a:rPr lang="en-US">
                <a:latin typeface="Times New Roman" pitchFamily="18" charset="0"/>
                <a:cs typeface="Times New Roman" pitchFamily="18" charset="0"/>
              </a:rPr>
              <a:t>1  2  –  3  +  4  +  5  6  7  ×  ×  –  8  9  ×  +</a:t>
            </a:r>
          </a:p>
          <a:p>
            <a:pPr>
              <a:buFont typeface="Arial" charset="0"/>
              <a:buNone/>
            </a:pPr>
            <a:endParaRPr lang="en-US">
              <a:latin typeface="Arial" charset="0"/>
              <a:cs typeface="Arial" charset="0"/>
            </a:endParaRPr>
          </a:p>
          <a:p>
            <a:pPr>
              <a:buFont typeface="Arial" charset="0"/>
              <a:buNone/>
            </a:pPr>
            <a:r>
              <a:rPr lang="en-US">
                <a:latin typeface="Arial" charset="0"/>
                <a:cs typeface="Arial" charset="0"/>
              </a:rPr>
              <a:t>	For comparison, the calculated expression was</a:t>
            </a:r>
          </a:p>
          <a:p>
            <a:pPr>
              <a:buFontTx/>
              <a:buNone/>
            </a:pPr>
            <a:r>
              <a:rPr lang="en-US">
                <a:latin typeface="Arial" charset="0"/>
                <a:cs typeface="Arial" charset="0"/>
              </a:rPr>
              <a:t>	</a:t>
            </a:r>
            <a:r>
              <a:rPr lang="en-US">
                <a:latin typeface="Times New Roman" pitchFamily="18" charset="0"/>
                <a:cs typeface="Times New Roman" pitchFamily="18" charset="0"/>
              </a:rPr>
              <a:t>        1  2  3  +  4  5  6  ×  –  7  ×  +  –  8  9  ×  +</a:t>
            </a:r>
          </a:p>
          <a:p>
            <a:pPr>
              <a:buFontTx/>
              <a:buNone/>
            </a:pPr>
            <a:endParaRPr lang="en-US">
              <a:latin typeface="Times New Roman" pitchFamily="18" charset="0"/>
              <a:cs typeface="Arial" charset="0"/>
            </a:endParaRPr>
          </a:p>
        </p:txBody>
      </p:sp>
    </p:spTree>
    <p:extLst>
      <p:ext uri="{BB962C8B-B14F-4D97-AF65-F5344CB8AC3E}">
        <p14:creationId xmlns:p14="http://schemas.microsoft.com/office/powerpoint/2010/main" val="34120741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a:t>The Queue ADT</a:t>
            </a:r>
          </a:p>
        </p:txBody>
      </p:sp>
      <p:sp>
        <p:nvSpPr>
          <p:cNvPr id="164867" name="Rectangle 3"/>
          <p:cNvSpPr>
            <a:spLocks noGrp="1" noChangeArrowheads="1"/>
          </p:cNvSpPr>
          <p:nvPr>
            <p:ph type="body" idx="1"/>
          </p:nvPr>
        </p:nvSpPr>
        <p:spPr/>
        <p:txBody>
          <a:bodyPr>
            <a:normAutofit lnSpcReduction="10000"/>
          </a:bodyPr>
          <a:lstStyle/>
          <a:p>
            <a:r>
              <a:rPr lang="en-US" altLang="zh-CN"/>
              <a:t>Like stacks, queues are lists. </a:t>
            </a:r>
          </a:p>
          <a:p>
            <a:endParaRPr lang="en-US" altLang="zh-CN"/>
          </a:p>
          <a:p>
            <a:r>
              <a:rPr lang="en-US" altLang="zh-CN"/>
              <a:t>With a queue, however, insertion is done at one end, whereas deletion is performed at the other end.</a:t>
            </a:r>
          </a:p>
          <a:p>
            <a:endParaRPr lang="en-US" altLang="zh-CN"/>
          </a:p>
          <a:p>
            <a:r>
              <a:rPr lang="en-US" altLang="zh-CN"/>
              <a:t>The basic operations on a queue are Enqueue, which inserts an element at the end of the list (called the rear), and Dequeue, which deletes (and returns) the element at the start of the list (known as the front).</a:t>
            </a:r>
          </a:p>
          <a:p>
            <a:r>
              <a:rPr lang="en-US" altLang="en-US"/>
              <a:t>FIFO: First in, First Out</a:t>
            </a:r>
          </a:p>
          <a:p>
            <a:endParaRPr lang="en-US" altLang="zh-CN" dirty="0"/>
          </a:p>
        </p:txBody>
      </p:sp>
    </p:spTree>
    <p:extLst>
      <p:ext uri="{BB962C8B-B14F-4D97-AF65-F5344CB8AC3E}">
        <p14:creationId xmlns:p14="http://schemas.microsoft.com/office/powerpoint/2010/main" val="24821596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zh-CN"/>
              <a:t>Array Implementation of Queues</a:t>
            </a:r>
          </a:p>
        </p:txBody>
      </p:sp>
      <p:sp>
        <p:nvSpPr>
          <p:cNvPr id="169987" name="Rectangle 3"/>
          <p:cNvSpPr>
            <a:spLocks noGrp="1" noChangeArrowheads="1"/>
          </p:cNvSpPr>
          <p:nvPr>
            <p:ph type="body" idx="1"/>
          </p:nvPr>
        </p:nvSpPr>
        <p:spPr/>
        <p:txBody>
          <a:bodyPr/>
          <a:lstStyle/>
          <a:p>
            <a:r>
              <a:rPr lang="en-US" altLang="zh-CN"/>
              <a:t>For each queue data structure, we keep an array, Queue[], and the positions Front and Rear, which represent the ends of the queue. </a:t>
            </a:r>
          </a:p>
          <a:p>
            <a:endParaRPr lang="en-US" altLang="zh-CN"/>
          </a:p>
          <a:p>
            <a:r>
              <a:rPr lang="en-US" altLang="zh-CN"/>
              <a:t>We also keep track of the number of elements that are actually in the queue, Size. All this information is part of one structure.</a:t>
            </a:r>
          </a:p>
          <a:p>
            <a:endParaRPr lang="en-US" altLang="zh-CN"/>
          </a:p>
          <a:p>
            <a:r>
              <a:rPr lang="en-US" altLang="zh-CN"/>
              <a:t>The following figure shows a queue in some intermediate state. The cells that are blanks have undefined values in them:</a:t>
            </a:r>
          </a:p>
        </p:txBody>
      </p:sp>
      <p:sp>
        <p:nvSpPr>
          <p:cNvPr id="169990" name="Text Box 6"/>
          <p:cNvSpPr txBox="1">
            <a:spLocks noChangeArrowheads="1"/>
          </p:cNvSpPr>
          <p:nvPr/>
        </p:nvSpPr>
        <p:spPr bwMode="auto">
          <a:xfrm>
            <a:off x="4343400" y="5715000"/>
            <a:ext cx="381000" cy="36933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69991" name="Text Box 7"/>
          <p:cNvSpPr txBox="1">
            <a:spLocks noChangeArrowheads="1"/>
          </p:cNvSpPr>
          <p:nvPr/>
        </p:nvSpPr>
        <p:spPr bwMode="auto">
          <a:xfrm>
            <a:off x="4724400" y="5715000"/>
            <a:ext cx="381000" cy="36933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69992" name="Text Box 8"/>
          <p:cNvSpPr txBox="1">
            <a:spLocks noChangeArrowheads="1"/>
          </p:cNvSpPr>
          <p:nvPr/>
        </p:nvSpPr>
        <p:spPr bwMode="auto">
          <a:xfrm>
            <a:off x="5105400" y="5715000"/>
            <a:ext cx="381000" cy="36933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69993" name="Text Box 9"/>
          <p:cNvSpPr txBox="1">
            <a:spLocks noChangeArrowheads="1"/>
          </p:cNvSpPr>
          <p:nvPr/>
        </p:nvSpPr>
        <p:spPr bwMode="auto">
          <a:xfrm>
            <a:off x="5486400" y="5715000"/>
            <a:ext cx="381000" cy="36933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5</a:t>
            </a:r>
          </a:p>
        </p:txBody>
      </p:sp>
      <p:sp>
        <p:nvSpPr>
          <p:cNvPr id="169994" name="Text Box 10"/>
          <p:cNvSpPr txBox="1">
            <a:spLocks noChangeArrowheads="1"/>
          </p:cNvSpPr>
          <p:nvPr/>
        </p:nvSpPr>
        <p:spPr bwMode="auto">
          <a:xfrm>
            <a:off x="5867400" y="5715000"/>
            <a:ext cx="381000" cy="36933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p>
        </p:txBody>
      </p:sp>
      <p:sp>
        <p:nvSpPr>
          <p:cNvPr id="169995" name="Text Box 11"/>
          <p:cNvSpPr txBox="1">
            <a:spLocks noChangeArrowheads="1"/>
          </p:cNvSpPr>
          <p:nvPr/>
        </p:nvSpPr>
        <p:spPr bwMode="auto">
          <a:xfrm>
            <a:off x="6248400" y="5715000"/>
            <a:ext cx="381000" cy="36933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7</a:t>
            </a:r>
          </a:p>
        </p:txBody>
      </p:sp>
      <p:sp>
        <p:nvSpPr>
          <p:cNvPr id="169996" name="Text Box 12"/>
          <p:cNvSpPr txBox="1">
            <a:spLocks noChangeArrowheads="1"/>
          </p:cNvSpPr>
          <p:nvPr/>
        </p:nvSpPr>
        <p:spPr bwMode="auto">
          <a:xfrm>
            <a:off x="6629400" y="5715000"/>
            <a:ext cx="381000" cy="36933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a:t>
            </a:r>
          </a:p>
        </p:txBody>
      </p:sp>
      <p:sp>
        <p:nvSpPr>
          <p:cNvPr id="169997" name="Text Box 13"/>
          <p:cNvSpPr txBox="1">
            <a:spLocks noChangeArrowheads="1"/>
          </p:cNvSpPr>
          <p:nvPr/>
        </p:nvSpPr>
        <p:spPr bwMode="auto">
          <a:xfrm>
            <a:off x="7010400" y="5715000"/>
            <a:ext cx="381000" cy="36933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69998" name="Text Box 14"/>
          <p:cNvSpPr txBox="1">
            <a:spLocks noChangeArrowheads="1"/>
          </p:cNvSpPr>
          <p:nvPr/>
        </p:nvSpPr>
        <p:spPr bwMode="auto">
          <a:xfrm>
            <a:off x="7391400" y="5715000"/>
            <a:ext cx="381000" cy="36933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69999" name="Text Box 15"/>
          <p:cNvSpPr txBox="1">
            <a:spLocks noChangeArrowheads="1"/>
          </p:cNvSpPr>
          <p:nvPr/>
        </p:nvSpPr>
        <p:spPr bwMode="auto">
          <a:xfrm>
            <a:off x="7772400" y="5715000"/>
            <a:ext cx="381000" cy="36933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70000" name="Line 16"/>
          <p:cNvSpPr>
            <a:spLocks noChangeShapeType="1"/>
          </p:cNvSpPr>
          <p:nvPr/>
        </p:nvSpPr>
        <p:spPr bwMode="auto">
          <a:xfrm>
            <a:off x="5681663" y="6096000"/>
            <a:ext cx="0" cy="457200"/>
          </a:xfrm>
          <a:prstGeom prst="line">
            <a:avLst/>
          </a:prstGeom>
          <a:noFill/>
          <a:ln w="25400">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0001" name="Line 17"/>
          <p:cNvSpPr>
            <a:spLocks noChangeShapeType="1"/>
          </p:cNvSpPr>
          <p:nvPr/>
        </p:nvSpPr>
        <p:spPr bwMode="auto">
          <a:xfrm>
            <a:off x="6824663" y="6096000"/>
            <a:ext cx="0" cy="457200"/>
          </a:xfrm>
          <a:prstGeom prst="line">
            <a:avLst/>
          </a:prstGeom>
          <a:noFill/>
          <a:ln w="25400">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0002" name="Text Box 18"/>
          <p:cNvSpPr txBox="1">
            <a:spLocks noChangeArrowheads="1"/>
          </p:cNvSpPr>
          <p:nvPr/>
        </p:nvSpPr>
        <p:spPr bwMode="auto">
          <a:xfrm>
            <a:off x="5268913" y="647700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Front</a:t>
            </a:r>
          </a:p>
        </p:txBody>
      </p:sp>
      <p:sp>
        <p:nvSpPr>
          <p:cNvPr id="170003" name="Text Box 19"/>
          <p:cNvSpPr txBox="1">
            <a:spLocks noChangeArrowheads="1"/>
          </p:cNvSpPr>
          <p:nvPr/>
        </p:nvSpPr>
        <p:spPr bwMode="auto">
          <a:xfrm>
            <a:off x="6400800" y="647700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Rear</a:t>
            </a:r>
          </a:p>
        </p:txBody>
      </p:sp>
    </p:spTree>
    <p:extLst>
      <p:ext uri="{BB962C8B-B14F-4D97-AF65-F5344CB8AC3E}">
        <p14:creationId xmlns:p14="http://schemas.microsoft.com/office/powerpoint/2010/main" val="31220976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Queue Works?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3409" t="34740" r="13295" b="5837"/>
          <a:stretch/>
        </p:blipFill>
        <p:spPr>
          <a:xfrm>
            <a:off x="412063" y="1520825"/>
            <a:ext cx="11101064" cy="5060019"/>
          </a:xfrm>
          <a:prstGeom prst="rect">
            <a:avLst/>
          </a:prstGeom>
        </p:spPr>
      </p:pic>
      <p:pic>
        <p:nvPicPr>
          <p:cNvPr id="5" name="Picture 4"/>
          <p:cNvPicPr>
            <a:picLocks noChangeAspect="1"/>
          </p:cNvPicPr>
          <p:nvPr/>
        </p:nvPicPr>
        <p:blipFill rotWithShape="1">
          <a:blip r:embed="rId3"/>
          <a:srcRect l="51507" t="39210" r="25331" b="33326"/>
          <a:stretch/>
        </p:blipFill>
        <p:spPr>
          <a:xfrm>
            <a:off x="6893446" y="4698256"/>
            <a:ext cx="2823883" cy="1882588"/>
          </a:xfrm>
          <a:prstGeom prst="rect">
            <a:avLst/>
          </a:prstGeom>
        </p:spPr>
      </p:pic>
    </p:spTree>
    <p:extLst>
      <p:ext uri="{BB962C8B-B14F-4D97-AF65-F5344CB8AC3E}">
        <p14:creationId xmlns:p14="http://schemas.microsoft.com/office/powerpoint/2010/main" val="34712178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(array based)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2658" t="34502" r="11324" b="7216"/>
          <a:stretch/>
        </p:blipFill>
        <p:spPr>
          <a:xfrm>
            <a:off x="112541" y="1421044"/>
            <a:ext cx="12192000" cy="5255351"/>
          </a:xfrm>
          <a:prstGeom prst="rect">
            <a:avLst/>
          </a:prstGeom>
        </p:spPr>
      </p:pic>
    </p:spTree>
    <p:extLst>
      <p:ext uri="{BB962C8B-B14F-4D97-AF65-F5344CB8AC3E}">
        <p14:creationId xmlns:p14="http://schemas.microsoft.com/office/powerpoint/2010/main" val="20921365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zh-CN"/>
              <a:t>Array Implementation of Queues</a:t>
            </a:r>
          </a:p>
        </p:txBody>
      </p:sp>
      <p:sp>
        <p:nvSpPr>
          <p:cNvPr id="172035" name="Rectangle 3"/>
          <p:cNvSpPr>
            <a:spLocks noGrp="1" noChangeArrowheads="1"/>
          </p:cNvSpPr>
          <p:nvPr>
            <p:ph type="body" idx="1"/>
          </p:nvPr>
        </p:nvSpPr>
        <p:spPr/>
        <p:txBody>
          <a:bodyPr/>
          <a:lstStyle/>
          <a:p>
            <a:r>
              <a:rPr lang="en-US" altLang="zh-CN"/>
              <a:t>To Enqueue an element X, we increment Size and Rear, then set Queue[Rear]=X.</a:t>
            </a:r>
          </a:p>
          <a:p>
            <a:endParaRPr lang="en-US" altLang="zh-CN"/>
          </a:p>
          <a:p>
            <a:r>
              <a:rPr lang="en-US" altLang="zh-CN"/>
              <a:t>To Dequeue an element, we set the return value to Queue[Front], decrement Size, and then increment Front.</a:t>
            </a:r>
          </a:p>
          <a:p>
            <a:endParaRPr lang="en-US" altLang="zh-CN"/>
          </a:p>
          <a:p>
            <a:r>
              <a:rPr lang="en-US" altLang="zh-CN"/>
              <a:t>Whenever Front or Rear gets to the end of the array, it is wrapped around to the beginning. This is known as a circular array implementation.</a:t>
            </a:r>
          </a:p>
        </p:txBody>
      </p:sp>
    </p:spTree>
    <p:extLst>
      <p:ext uri="{BB962C8B-B14F-4D97-AF65-F5344CB8AC3E}">
        <p14:creationId xmlns:p14="http://schemas.microsoft.com/office/powerpoint/2010/main" val="10771462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zh-CN" dirty="0" smtClean="0"/>
              <a:t>Circular </a:t>
            </a:r>
            <a:r>
              <a:rPr lang="en-US" altLang="zh-CN" dirty="0"/>
              <a:t>Queues</a:t>
            </a:r>
          </a:p>
        </p:txBody>
      </p:sp>
      <p:sp>
        <p:nvSpPr>
          <p:cNvPr id="172035" name="Rectangle 3"/>
          <p:cNvSpPr>
            <a:spLocks noGrp="1" noChangeArrowheads="1"/>
          </p:cNvSpPr>
          <p:nvPr>
            <p:ph type="body" idx="1"/>
          </p:nvPr>
        </p:nvSpPr>
        <p:spPr/>
        <p:txBody>
          <a:bodyPr>
            <a:normAutofit fontScale="92500" lnSpcReduction="20000"/>
          </a:bodyPr>
          <a:lstStyle/>
          <a:p>
            <a:endParaRPr lang="en-US" dirty="0"/>
          </a:p>
          <a:p>
            <a:endParaRPr lang="en-US" dirty="0"/>
          </a:p>
          <a:p>
            <a:r>
              <a:rPr lang="en-US" dirty="0"/>
              <a:t>The simple array implementation of queue has a problem </a:t>
            </a:r>
          </a:p>
          <a:p>
            <a:pPr lvl="1"/>
            <a:r>
              <a:rPr lang="en-US" dirty="0" smtClean="0"/>
              <a:t> </a:t>
            </a:r>
            <a:r>
              <a:rPr lang="en-US" dirty="0"/>
              <a:t>It is wasting space </a:t>
            </a:r>
          </a:p>
          <a:p>
            <a:pPr lvl="1"/>
            <a:r>
              <a:rPr lang="en-US" dirty="0" smtClean="0"/>
              <a:t> </a:t>
            </a:r>
            <a:r>
              <a:rPr lang="en-US" dirty="0"/>
              <a:t>Because front is moving towards back and leaving empty space behind. </a:t>
            </a:r>
            <a:endParaRPr lang="en-US" dirty="0" smtClean="0"/>
          </a:p>
          <a:p>
            <a:pPr lvl="1" algn="just"/>
            <a:r>
              <a:rPr lang="en-US" dirty="0" smtClean="0"/>
              <a:t>Elements </a:t>
            </a:r>
            <a:r>
              <a:rPr lang="en-US" dirty="0"/>
              <a:t>are stored towards end of array and front cells may be empty due </a:t>
            </a:r>
            <a:r>
              <a:rPr lang="en-US" dirty="0" smtClean="0"/>
              <a:t>to </a:t>
            </a:r>
            <a:r>
              <a:rPr lang="en-US" dirty="0" err="1"/>
              <a:t>dequeue</a:t>
            </a:r>
            <a:r>
              <a:rPr lang="en-US" dirty="0"/>
              <a:t> </a:t>
            </a:r>
          </a:p>
          <a:p>
            <a:pPr marL="0" indent="0">
              <a:buNone/>
            </a:pPr>
            <a:r>
              <a:rPr lang="en-US" dirty="0" smtClean="0"/>
              <a:t>To </a:t>
            </a:r>
            <a:r>
              <a:rPr lang="en-US" dirty="0"/>
              <a:t>resolve this problem array can be used as a circular array. </a:t>
            </a:r>
          </a:p>
          <a:p>
            <a:r>
              <a:rPr lang="en-US" dirty="0" smtClean="0"/>
              <a:t> </a:t>
            </a:r>
            <a:r>
              <a:rPr lang="en-US" dirty="0"/>
              <a:t>When we reached at end of array, start from beginning </a:t>
            </a:r>
          </a:p>
          <a:p>
            <a:endParaRPr lang="en-US" altLang="zh-CN" dirty="0"/>
          </a:p>
          <a:p>
            <a:r>
              <a:rPr lang="en-US" altLang="zh-CN" dirty="0"/>
              <a:t>Whenever Front or Rear gets to the end of the array, it is wrapped around to the beginning. This is known as a circular array implementation.</a:t>
            </a:r>
          </a:p>
        </p:txBody>
      </p:sp>
    </p:spTree>
    <p:extLst>
      <p:ext uri="{BB962C8B-B14F-4D97-AF65-F5344CB8AC3E}">
        <p14:creationId xmlns:p14="http://schemas.microsoft.com/office/powerpoint/2010/main" val="28744825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Queue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2904" t="34502" r="10220" b="6449"/>
          <a:stretch/>
        </p:blipFill>
        <p:spPr>
          <a:xfrm>
            <a:off x="7965" y="1690688"/>
            <a:ext cx="12013706" cy="4857124"/>
          </a:xfrm>
          <a:prstGeom prst="rect">
            <a:avLst/>
          </a:prstGeom>
        </p:spPr>
      </p:pic>
    </p:spTree>
    <p:extLst>
      <p:ext uri="{BB962C8B-B14F-4D97-AF65-F5344CB8AC3E}">
        <p14:creationId xmlns:p14="http://schemas.microsoft.com/office/powerpoint/2010/main" val="30606919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en-US"/>
              <a:t>Queue Implementation (2)</a:t>
            </a:r>
          </a:p>
        </p:txBody>
      </p:sp>
      <p:sp>
        <p:nvSpPr>
          <p:cNvPr id="3" name="Content Placeholder 2"/>
          <p:cNvSpPr>
            <a:spLocks noGrp="1"/>
          </p:cNvSpPr>
          <p:nvPr>
            <p:ph idx="1"/>
          </p:nvPr>
        </p:nvSpPr>
        <p:spPr/>
        <p:txBody>
          <a:bodyPr/>
          <a:lstStyle/>
          <a:p>
            <a:endParaRPr lang="en-US"/>
          </a:p>
        </p:txBody>
      </p:sp>
      <p:pic>
        <p:nvPicPr>
          <p:cNvPr id="209924" name="Picture 4" descr="C:\Shaffer\CS2604\Figs\GoodQ.gif"/>
          <p:cNvPicPr>
            <a:picLocks noChangeAspect="1" noChangeArrowheads="1"/>
          </p:cNvPicPr>
          <p:nvPr/>
        </p:nvPicPr>
        <p:blipFill>
          <a:blip r:embed="rId3">
            <a:extLst>
              <a:ext uri="{28A0092B-C50C-407E-A947-70E740481C1C}">
                <a14:useLocalDpi xmlns:a14="http://schemas.microsoft.com/office/drawing/2010/main" val="0"/>
              </a:ext>
            </a:extLst>
          </a:blip>
          <a:srcRect l="2126" t="2374" r="4781" b="2374"/>
          <a:stretch>
            <a:fillRect/>
          </a:stretch>
        </p:blipFill>
        <p:spPr bwMode="auto">
          <a:xfrm>
            <a:off x="1981200" y="1600201"/>
            <a:ext cx="8174038"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3692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Circular Array Q Data Structure</a:t>
            </a:r>
            <a:endParaRPr lang="en-US" altLang="en-US" dirty="0"/>
          </a:p>
        </p:txBody>
      </p:sp>
      <p:sp>
        <p:nvSpPr>
          <p:cNvPr id="53251" name="Rectangle 3"/>
          <p:cNvSpPr>
            <a:spLocks noGrp="1" noChangeArrowheads="1"/>
          </p:cNvSpPr>
          <p:nvPr>
            <p:ph type="body" sz="half" idx="1"/>
          </p:nvPr>
        </p:nvSpPr>
        <p:spPr/>
        <p:txBody>
          <a:bodyPr/>
          <a:lstStyle/>
          <a:p>
            <a:r>
              <a:rPr lang="en-US" altLang="en-US" dirty="0" err="1"/>
              <a:t>enqueue</a:t>
            </a:r>
            <a:r>
              <a:rPr lang="en-US" altLang="en-US" dirty="0"/>
              <a:t>(Object x) {</a:t>
            </a:r>
          </a:p>
          <a:p>
            <a:pPr lvl="1"/>
            <a:r>
              <a:rPr lang="en-US" altLang="en-US" dirty="0"/>
              <a:t>Q[back] = x ;</a:t>
            </a:r>
          </a:p>
          <a:p>
            <a:pPr lvl="1"/>
            <a:r>
              <a:rPr lang="en-US" altLang="en-US" dirty="0"/>
              <a:t>back = (back + 1) % size }</a:t>
            </a:r>
          </a:p>
        </p:txBody>
      </p:sp>
      <p:sp>
        <p:nvSpPr>
          <p:cNvPr id="53273" name="Text Box 25"/>
          <p:cNvSpPr txBox="1">
            <a:spLocks noChangeArrowheads="1"/>
          </p:cNvSpPr>
          <p:nvPr/>
        </p:nvSpPr>
        <p:spPr bwMode="auto">
          <a:xfrm>
            <a:off x="5128536" y="1543948"/>
            <a:ext cx="3401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Q</a:t>
            </a:r>
          </a:p>
        </p:txBody>
      </p:sp>
      <p:sp>
        <p:nvSpPr>
          <p:cNvPr id="53274" name="Text Box 26"/>
          <p:cNvSpPr txBox="1">
            <a:spLocks noChangeArrowheads="1"/>
          </p:cNvSpPr>
          <p:nvPr/>
        </p:nvSpPr>
        <p:spPr bwMode="auto">
          <a:xfrm>
            <a:off x="5474732" y="1582326"/>
            <a:ext cx="288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t>0</a:t>
            </a:r>
          </a:p>
        </p:txBody>
      </p:sp>
      <p:sp>
        <p:nvSpPr>
          <p:cNvPr id="53275" name="Text Box 27"/>
          <p:cNvSpPr txBox="1">
            <a:spLocks noChangeArrowheads="1"/>
          </p:cNvSpPr>
          <p:nvPr/>
        </p:nvSpPr>
        <p:spPr bwMode="auto">
          <a:xfrm>
            <a:off x="11278156" y="1533369"/>
            <a:ext cx="7731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t>size - 1</a:t>
            </a:r>
          </a:p>
        </p:txBody>
      </p:sp>
      <p:sp>
        <p:nvSpPr>
          <p:cNvPr id="53253" name="Rectangle 5"/>
          <p:cNvSpPr>
            <a:spLocks noChangeArrowheads="1"/>
          </p:cNvSpPr>
          <p:nvPr/>
        </p:nvSpPr>
        <p:spPr bwMode="auto">
          <a:xfrm>
            <a:off x="54893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 name="Rectangle 6"/>
          <p:cNvSpPr>
            <a:spLocks noChangeArrowheads="1"/>
          </p:cNvSpPr>
          <p:nvPr/>
        </p:nvSpPr>
        <p:spPr bwMode="auto">
          <a:xfrm>
            <a:off x="57941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5" name="Rectangle 7"/>
          <p:cNvSpPr>
            <a:spLocks noChangeArrowheads="1"/>
          </p:cNvSpPr>
          <p:nvPr/>
        </p:nvSpPr>
        <p:spPr bwMode="auto">
          <a:xfrm>
            <a:off x="60989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6" name="Rectangle 8"/>
          <p:cNvSpPr>
            <a:spLocks noChangeArrowheads="1"/>
          </p:cNvSpPr>
          <p:nvPr/>
        </p:nvSpPr>
        <p:spPr bwMode="auto">
          <a:xfrm>
            <a:off x="64037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7" name="Rectangle 9"/>
          <p:cNvSpPr>
            <a:spLocks noChangeArrowheads="1"/>
          </p:cNvSpPr>
          <p:nvPr/>
        </p:nvSpPr>
        <p:spPr bwMode="auto">
          <a:xfrm>
            <a:off x="67085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8" name="Rectangle 10"/>
          <p:cNvSpPr>
            <a:spLocks noChangeArrowheads="1"/>
          </p:cNvSpPr>
          <p:nvPr/>
        </p:nvSpPr>
        <p:spPr bwMode="auto">
          <a:xfrm>
            <a:off x="70133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9" name="Rectangle 11"/>
          <p:cNvSpPr>
            <a:spLocks noChangeArrowheads="1"/>
          </p:cNvSpPr>
          <p:nvPr/>
        </p:nvSpPr>
        <p:spPr bwMode="auto">
          <a:xfrm>
            <a:off x="73181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0" name="Rectangle 12"/>
          <p:cNvSpPr>
            <a:spLocks noChangeArrowheads="1"/>
          </p:cNvSpPr>
          <p:nvPr/>
        </p:nvSpPr>
        <p:spPr bwMode="auto">
          <a:xfrm>
            <a:off x="76229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53261" name="Rectangle 13"/>
          <p:cNvSpPr>
            <a:spLocks noChangeArrowheads="1"/>
          </p:cNvSpPr>
          <p:nvPr/>
        </p:nvSpPr>
        <p:spPr bwMode="auto">
          <a:xfrm>
            <a:off x="79277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sp>
        <p:nvSpPr>
          <p:cNvPr id="53262" name="Rectangle 14"/>
          <p:cNvSpPr>
            <a:spLocks noChangeArrowheads="1"/>
          </p:cNvSpPr>
          <p:nvPr/>
        </p:nvSpPr>
        <p:spPr bwMode="auto">
          <a:xfrm>
            <a:off x="82325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a:t>
            </a:r>
          </a:p>
        </p:txBody>
      </p:sp>
      <p:sp>
        <p:nvSpPr>
          <p:cNvPr id="53263" name="Rectangle 15"/>
          <p:cNvSpPr>
            <a:spLocks noChangeArrowheads="1"/>
          </p:cNvSpPr>
          <p:nvPr/>
        </p:nvSpPr>
        <p:spPr bwMode="auto">
          <a:xfrm>
            <a:off x="85373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a:t>
            </a:r>
          </a:p>
        </p:txBody>
      </p:sp>
      <p:sp>
        <p:nvSpPr>
          <p:cNvPr id="53264" name="Rectangle 16"/>
          <p:cNvSpPr>
            <a:spLocks noChangeArrowheads="1"/>
          </p:cNvSpPr>
          <p:nvPr/>
        </p:nvSpPr>
        <p:spPr bwMode="auto">
          <a:xfrm>
            <a:off x="88421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a:t>
            </a:r>
          </a:p>
        </p:txBody>
      </p:sp>
      <p:sp>
        <p:nvSpPr>
          <p:cNvPr id="53265" name="Rectangle 17"/>
          <p:cNvSpPr>
            <a:spLocks noChangeArrowheads="1"/>
          </p:cNvSpPr>
          <p:nvPr/>
        </p:nvSpPr>
        <p:spPr bwMode="auto">
          <a:xfrm>
            <a:off x="91469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6" name="Rectangle 18"/>
          <p:cNvSpPr>
            <a:spLocks noChangeArrowheads="1"/>
          </p:cNvSpPr>
          <p:nvPr/>
        </p:nvSpPr>
        <p:spPr bwMode="auto">
          <a:xfrm>
            <a:off x="94517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7" name="Rectangle 19"/>
          <p:cNvSpPr>
            <a:spLocks noChangeArrowheads="1"/>
          </p:cNvSpPr>
          <p:nvPr/>
        </p:nvSpPr>
        <p:spPr bwMode="auto">
          <a:xfrm>
            <a:off x="97565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8" name="Rectangle 20"/>
          <p:cNvSpPr>
            <a:spLocks noChangeArrowheads="1"/>
          </p:cNvSpPr>
          <p:nvPr/>
        </p:nvSpPr>
        <p:spPr bwMode="auto">
          <a:xfrm>
            <a:off x="100613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9" name="Rectangle 21"/>
          <p:cNvSpPr>
            <a:spLocks noChangeArrowheads="1"/>
          </p:cNvSpPr>
          <p:nvPr/>
        </p:nvSpPr>
        <p:spPr bwMode="auto">
          <a:xfrm>
            <a:off x="103661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0" name="Rectangle 22"/>
          <p:cNvSpPr>
            <a:spLocks noChangeArrowheads="1"/>
          </p:cNvSpPr>
          <p:nvPr/>
        </p:nvSpPr>
        <p:spPr bwMode="auto">
          <a:xfrm>
            <a:off x="106709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1" name="Rectangle 23"/>
          <p:cNvSpPr>
            <a:spLocks noChangeArrowheads="1"/>
          </p:cNvSpPr>
          <p:nvPr/>
        </p:nvSpPr>
        <p:spPr bwMode="auto">
          <a:xfrm>
            <a:off x="109757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6" name="Text Box 28"/>
          <p:cNvSpPr txBox="1">
            <a:spLocks noChangeArrowheads="1"/>
          </p:cNvSpPr>
          <p:nvPr/>
        </p:nvSpPr>
        <p:spPr bwMode="auto">
          <a:xfrm>
            <a:off x="7486469" y="2464390"/>
            <a:ext cx="59939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front</a:t>
            </a:r>
          </a:p>
        </p:txBody>
      </p:sp>
      <p:sp>
        <p:nvSpPr>
          <p:cNvPr id="53277" name="Text Box 29"/>
          <p:cNvSpPr txBox="1">
            <a:spLocks noChangeArrowheads="1"/>
          </p:cNvSpPr>
          <p:nvPr/>
        </p:nvSpPr>
        <p:spPr bwMode="auto">
          <a:xfrm>
            <a:off x="9074628" y="2443508"/>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t>back</a:t>
            </a:r>
          </a:p>
        </p:txBody>
      </p:sp>
      <p:cxnSp>
        <p:nvCxnSpPr>
          <p:cNvPr id="53278" name="AutoShape 30"/>
          <p:cNvCxnSpPr>
            <a:cxnSpLocks noChangeShapeType="1"/>
            <a:stCxn id="53276" idx="0"/>
            <a:endCxn id="53260" idx="2"/>
          </p:cNvCxnSpPr>
          <p:nvPr/>
        </p:nvCxnSpPr>
        <p:spPr bwMode="auto">
          <a:xfrm flipH="1" flipV="1">
            <a:off x="7775394" y="2191340"/>
            <a:ext cx="10773" cy="273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9" name="AutoShape 31"/>
          <p:cNvCxnSpPr>
            <a:cxnSpLocks noChangeShapeType="1"/>
          </p:cNvCxnSpPr>
          <p:nvPr/>
        </p:nvCxnSpPr>
        <p:spPr bwMode="auto">
          <a:xfrm flipV="1">
            <a:off x="9296218" y="2127589"/>
            <a:ext cx="6350" cy="273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72" name="Rectangle 24"/>
          <p:cNvSpPr>
            <a:spLocks noChangeArrowheads="1"/>
          </p:cNvSpPr>
          <p:nvPr/>
        </p:nvSpPr>
        <p:spPr bwMode="auto">
          <a:xfrm>
            <a:off x="11280593" y="1886540"/>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0" name="Rectangle 32"/>
          <p:cNvSpPr>
            <a:spLocks noChangeArrowheads="1"/>
          </p:cNvSpPr>
          <p:nvPr/>
        </p:nvSpPr>
        <p:spPr bwMode="auto">
          <a:xfrm>
            <a:off x="6400800" y="3505200"/>
            <a:ext cx="4191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buFontTx/>
              <a:buNone/>
            </a:pPr>
            <a:endParaRPr lang="en-US" altLang="en-US" sz="1600" b="1">
              <a:latin typeface="Courier New" panose="02070309020205020404" pitchFamily="49" charset="0"/>
            </a:endParaRPr>
          </a:p>
        </p:txBody>
      </p:sp>
      <p:sp>
        <p:nvSpPr>
          <p:cNvPr id="53283" name="Text Box 35"/>
          <p:cNvSpPr txBox="1">
            <a:spLocks noChangeArrowheads="1"/>
          </p:cNvSpPr>
          <p:nvPr/>
        </p:nvSpPr>
        <p:spPr bwMode="auto">
          <a:xfrm>
            <a:off x="1981200" y="4724401"/>
            <a:ext cx="5410200"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b="1" dirty="0" err="1">
                <a:latin typeface="Courier New" panose="02070309020205020404" pitchFamily="49" charset="0"/>
              </a:rPr>
              <a:t>dequeue</a:t>
            </a:r>
            <a:r>
              <a:rPr lang="en-US" altLang="en-US" b="1" dirty="0">
                <a:latin typeface="Courier New" panose="02070309020205020404" pitchFamily="49" charset="0"/>
              </a:rPr>
              <a:t>() {</a:t>
            </a:r>
          </a:p>
          <a:p>
            <a:pPr lvl="1">
              <a:spcBef>
                <a:spcPct val="20000"/>
              </a:spcBef>
            </a:pPr>
            <a:r>
              <a:rPr lang="en-US" altLang="en-US" b="1" dirty="0">
                <a:latin typeface="Courier New" panose="02070309020205020404" pitchFamily="49" charset="0"/>
              </a:rPr>
              <a:t>x = Q[front] ;</a:t>
            </a:r>
          </a:p>
          <a:p>
            <a:pPr lvl="1">
              <a:spcBef>
                <a:spcPct val="20000"/>
              </a:spcBef>
            </a:pPr>
            <a:r>
              <a:rPr lang="en-US" altLang="en-US" b="1" dirty="0">
                <a:latin typeface="Courier New" panose="02070309020205020404" pitchFamily="49" charset="0"/>
              </a:rPr>
              <a:t>front = (front + 1) % size;</a:t>
            </a:r>
          </a:p>
          <a:p>
            <a:pPr lvl="1">
              <a:spcBef>
                <a:spcPct val="20000"/>
              </a:spcBef>
            </a:pPr>
            <a:r>
              <a:rPr lang="en-US" altLang="en-US" b="1" dirty="0">
                <a:latin typeface="Courier New" panose="02070309020205020404" pitchFamily="49" charset="0"/>
              </a:rPr>
              <a:t>return x ; }</a:t>
            </a:r>
          </a:p>
        </p:txBody>
      </p:sp>
      <p:sp>
        <p:nvSpPr>
          <p:cNvPr id="53284" name="Text Box 36"/>
          <p:cNvSpPr txBox="1">
            <a:spLocks noChangeArrowheads="1"/>
          </p:cNvSpPr>
          <p:nvPr/>
        </p:nvSpPr>
        <p:spPr bwMode="auto">
          <a:xfrm>
            <a:off x="7977007" y="3172923"/>
            <a:ext cx="3200400"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FF0000"/>
                </a:solidFill>
              </a:rPr>
              <a:t>How test for empty list?</a:t>
            </a:r>
          </a:p>
          <a:p>
            <a:pPr>
              <a:spcBef>
                <a:spcPct val="50000"/>
              </a:spcBef>
            </a:pPr>
            <a:r>
              <a:rPr lang="en-US" altLang="en-US" dirty="0">
                <a:solidFill>
                  <a:srgbClr val="FF0000"/>
                </a:solidFill>
              </a:rPr>
              <a:t>How to find K-</a:t>
            </a:r>
            <a:r>
              <a:rPr lang="en-US" altLang="en-US" dirty="0" err="1">
                <a:solidFill>
                  <a:srgbClr val="FF0000"/>
                </a:solidFill>
              </a:rPr>
              <a:t>th</a:t>
            </a:r>
            <a:r>
              <a:rPr lang="en-US" altLang="en-US" dirty="0">
                <a:solidFill>
                  <a:srgbClr val="FF0000"/>
                </a:solidFill>
              </a:rPr>
              <a:t> element in the queue?</a:t>
            </a:r>
          </a:p>
          <a:p>
            <a:pPr>
              <a:spcBef>
                <a:spcPct val="50000"/>
              </a:spcBef>
            </a:pPr>
            <a:r>
              <a:rPr lang="en-US" altLang="en-US" dirty="0">
                <a:solidFill>
                  <a:srgbClr val="FF0000"/>
                </a:solidFill>
              </a:rPr>
              <a:t>What is complexity of these operations?</a:t>
            </a:r>
          </a:p>
          <a:p>
            <a:pPr>
              <a:spcBef>
                <a:spcPct val="50000"/>
              </a:spcBef>
            </a:pPr>
            <a:r>
              <a:rPr lang="en-US" altLang="en-US" dirty="0">
                <a:solidFill>
                  <a:srgbClr val="FF0000"/>
                </a:solidFill>
              </a:rPr>
              <a:t>Limitations of this structure?</a:t>
            </a:r>
          </a:p>
        </p:txBody>
      </p:sp>
    </p:spTree>
    <p:extLst>
      <p:ext uri="{BB962C8B-B14F-4D97-AF65-F5344CB8AC3E}">
        <p14:creationId xmlns:p14="http://schemas.microsoft.com/office/powerpoint/2010/main" val="3031586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Parentheses</a:t>
            </a:r>
          </a:p>
        </p:txBody>
      </p:sp>
      <p:sp>
        <p:nvSpPr>
          <p:cNvPr id="8195" name="Rectangle 3"/>
          <p:cNvSpPr>
            <a:spLocks noGrp="1" noChangeArrowheads="1"/>
          </p:cNvSpPr>
          <p:nvPr>
            <p:ph type="body" idx="1"/>
          </p:nvPr>
        </p:nvSpPr>
        <p:spPr/>
        <p:txBody>
          <a:bodyPr/>
          <a:lstStyle/>
          <a:p>
            <a:r>
              <a:rPr lang="en-US" altLang="en-US"/>
              <a:t>Evaluate 2+3*5.</a:t>
            </a:r>
          </a:p>
          <a:p>
            <a:r>
              <a:rPr lang="en-US" altLang="en-US"/>
              <a:t>+ First: </a:t>
            </a:r>
          </a:p>
          <a:p>
            <a:pPr>
              <a:buFont typeface="Monotype Sorts" pitchFamily="32" charset="2"/>
              <a:buNone/>
            </a:pPr>
            <a:r>
              <a:rPr lang="en-US" altLang="en-US"/>
              <a:t>			(2+3)*5 = 5*5 = 25</a:t>
            </a:r>
          </a:p>
          <a:p>
            <a:r>
              <a:rPr lang="en-US" altLang="en-US"/>
              <a:t>* First: </a:t>
            </a:r>
          </a:p>
          <a:p>
            <a:pPr>
              <a:buFont typeface="Monotype Sorts" pitchFamily="32" charset="2"/>
              <a:buNone/>
            </a:pPr>
            <a:r>
              <a:rPr lang="en-US" altLang="en-US"/>
              <a:t>			2+(3*5) = 2+15 = 17</a:t>
            </a:r>
          </a:p>
          <a:p>
            <a:r>
              <a:rPr lang="en-US" altLang="en-US"/>
              <a:t>Infix notation requires Parentheses.</a:t>
            </a:r>
          </a:p>
        </p:txBody>
      </p:sp>
    </p:spTree>
    <p:extLst>
      <p:ext uri="{BB962C8B-B14F-4D97-AF65-F5344CB8AC3E}">
        <p14:creationId xmlns:p14="http://schemas.microsoft.com/office/powerpoint/2010/main" val="3645059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dissolve">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dissolve">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dissolve">
                                      <p:cBhvr>
                                        <p:cTn id="17" dur="5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dissolve">
                                      <p:cBhvr>
                                        <p:cTn id="22" dur="500"/>
                                        <p:tgtEl>
                                          <p:spTgt spid="8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dissolve">
                                      <p:cBhvr>
                                        <p:cTn id="27" dur="500"/>
                                        <p:tgtEl>
                                          <p:spTgt spid="81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dissolve">
                                      <p:cBhvr>
                                        <p:cTn id="32"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pic>
        <p:nvPicPr>
          <p:cNvPr id="5" name="Picture 4"/>
          <p:cNvPicPr>
            <a:picLocks noChangeAspect="1"/>
          </p:cNvPicPr>
          <p:nvPr/>
        </p:nvPicPr>
        <p:blipFill rotWithShape="1">
          <a:blip r:embed="rId2"/>
          <a:srcRect l="12794" t="34699" r="11103" b="7626"/>
          <a:stretch/>
        </p:blipFill>
        <p:spPr>
          <a:xfrm>
            <a:off x="217622" y="1573306"/>
            <a:ext cx="11925070" cy="5081118"/>
          </a:xfrm>
          <a:prstGeom prst="rect">
            <a:avLst/>
          </a:prstGeom>
        </p:spPr>
      </p:pic>
    </p:spTree>
    <p:extLst>
      <p:ext uri="{BB962C8B-B14F-4D97-AF65-F5344CB8AC3E}">
        <p14:creationId xmlns:p14="http://schemas.microsoft.com/office/powerpoint/2010/main" val="2316692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 Functions</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727276184"/>
              </p:ext>
            </p:extLst>
          </p:nvPr>
        </p:nvGraphicFramePr>
        <p:xfrm>
          <a:off x="838198" y="1825625"/>
          <a:ext cx="9435354" cy="3662680"/>
        </p:xfrm>
        <a:graphic>
          <a:graphicData uri="http://schemas.openxmlformats.org/drawingml/2006/table">
            <a:tbl>
              <a:tblPr firstRow="1" bandRow="1">
                <a:tableStyleId>{5C22544A-7EE6-4342-B048-85BDC9FD1C3A}</a:tableStyleId>
              </a:tblPr>
              <a:tblGrid>
                <a:gridCol w="1891555"/>
                <a:gridCol w="3160059"/>
                <a:gridCol w="4383740"/>
              </a:tblGrid>
              <a:tr h="370840">
                <a:tc>
                  <a:txBody>
                    <a:bodyPr/>
                    <a:lstStyle/>
                    <a:p>
                      <a:r>
                        <a:rPr lang="en-US" sz="1800" b="1" i="0" u="none" strike="noStrike" kern="1200" baseline="0" dirty="0" smtClean="0">
                          <a:solidFill>
                            <a:schemeClr val="lt1"/>
                          </a:solidFill>
                          <a:latin typeface="+mn-lt"/>
                          <a:ea typeface="+mn-ea"/>
                          <a:cs typeface="+mn-cs"/>
                        </a:rPr>
                        <a:t>Helper Methods</a:t>
                      </a:r>
                      <a:endParaRPr lang="en-US" sz="1800" b="0" i="0" u="none" strike="noStrike" kern="1200" baseline="0" dirty="0" smtClean="0">
                        <a:solidFill>
                          <a:schemeClr val="lt1"/>
                        </a:solidFill>
                        <a:latin typeface="+mn-lt"/>
                        <a:ea typeface="+mn-ea"/>
                        <a:cs typeface="+mn-cs"/>
                      </a:endParaRPr>
                    </a:p>
                    <a:p>
                      <a:endParaRPr lang="en-US" dirty="0"/>
                    </a:p>
                  </a:txBody>
                  <a:tcPr/>
                </a:tc>
                <a:tc>
                  <a:txBody>
                    <a:bodyPr/>
                    <a:lstStyle/>
                    <a:p>
                      <a:r>
                        <a:rPr lang="en-US" sz="1800" b="1" i="0" u="none" strike="noStrike" kern="1200" baseline="0" dirty="0" smtClean="0">
                          <a:solidFill>
                            <a:schemeClr val="lt1"/>
                          </a:solidFill>
                          <a:latin typeface="+mn-lt"/>
                          <a:ea typeface="+mn-ea"/>
                          <a:cs typeface="+mn-cs"/>
                        </a:rPr>
                        <a:t>Queue </a:t>
                      </a:r>
                      <a:endParaRPr lang="en-US" dirty="0"/>
                    </a:p>
                  </a:txBody>
                  <a:tcPr/>
                </a:tc>
                <a:tc>
                  <a:txBody>
                    <a:bodyPr/>
                    <a:lstStyle/>
                    <a:p>
                      <a:r>
                        <a:rPr lang="en-US" sz="1800" b="1" i="0" u="none" strike="noStrike" kern="1200" baseline="0" dirty="0" smtClean="0">
                          <a:solidFill>
                            <a:schemeClr val="lt1"/>
                          </a:solidFill>
                          <a:latin typeface="+mn-lt"/>
                          <a:ea typeface="+mn-ea"/>
                          <a:cs typeface="+mn-cs"/>
                        </a:rPr>
                        <a:t>Circular Queue </a:t>
                      </a:r>
                      <a:endParaRPr lang="en-US" dirty="0"/>
                    </a:p>
                  </a:txBody>
                  <a:tcPr/>
                </a:tc>
              </a:tr>
              <a:tr h="370840">
                <a:tc>
                  <a:txBody>
                    <a:bodyPr/>
                    <a:lstStyle/>
                    <a:p>
                      <a:r>
                        <a:rPr lang="en-US" sz="1800" b="0" i="0" u="none" strike="noStrike" kern="1200" baseline="0" dirty="0" err="1" smtClean="0">
                          <a:solidFill>
                            <a:schemeClr val="dk1"/>
                          </a:solidFill>
                          <a:latin typeface="+mn-lt"/>
                          <a:ea typeface="+mn-ea"/>
                          <a:cs typeface="+mn-cs"/>
                        </a:rPr>
                        <a:t>isEmpty</a:t>
                      </a:r>
                      <a:r>
                        <a:rPr lang="en-US" sz="1800" b="0" i="0" u="none" strike="noStrike" kern="1200" baseline="0" dirty="0" smtClean="0">
                          <a:solidFill>
                            <a:schemeClr val="dk1"/>
                          </a:solidFill>
                          <a:latin typeface="+mn-lt"/>
                          <a:ea typeface="+mn-ea"/>
                          <a:cs typeface="+mn-cs"/>
                        </a:rPr>
                        <a:t>() </a:t>
                      </a:r>
                    </a:p>
                  </a:txBody>
                  <a:tcPr/>
                </a:tc>
                <a:tc>
                  <a:txBody>
                    <a:bodyPr/>
                    <a:lstStyle/>
                    <a:p>
                      <a:r>
                        <a:rPr lang="en-US" sz="1800" b="0" i="0" u="none" strike="noStrike" kern="1200" baseline="0" dirty="0" smtClean="0">
                          <a:solidFill>
                            <a:schemeClr val="dk1"/>
                          </a:solidFill>
                          <a:latin typeface="+mn-lt"/>
                          <a:ea typeface="+mn-ea"/>
                          <a:cs typeface="+mn-cs"/>
                        </a:rPr>
                        <a:t>front, back = -1 </a:t>
                      </a:r>
                    </a:p>
                  </a:txBody>
                  <a:tcPr/>
                </a:tc>
                <a:tc>
                  <a:txBody>
                    <a:bodyPr/>
                    <a:lstStyle/>
                    <a:p>
                      <a:r>
                        <a:rPr lang="en-US" dirty="0" smtClean="0"/>
                        <a:t>same</a:t>
                      </a:r>
                      <a:endParaRPr lang="en-US" dirty="0"/>
                    </a:p>
                  </a:txBody>
                  <a:tcPr/>
                </a:tc>
              </a:tr>
              <a:tr h="370840">
                <a:tc>
                  <a:txBody>
                    <a:bodyPr/>
                    <a:lstStyle/>
                    <a:p>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err="1" smtClean="0">
                          <a:solidFill>
                            <a:schemeClr val="dk1"/>
                          </a:solidFill>
                          <a:latin typeface="+mn-lt"/>
                          <a:ea typeface="+mn-ea"/>
                          <a:cs typeface="+mn-cs"/>
                        </a:rPr>
                        <a:t>isFull</a:t>
                      </a:r>
                      <a:r>
                        <a:rPr lang="en-US" sz="1800" b="0" i="0" u="none" strike="noStrike" kern="1200" baseline="0" dirty="0" smtClean="0">
                          <a:solidFill>
                            <a:schemeClr val="dk1"/>
                          </a:solidFill>
                          <a:latin typeface="+mn-lt"/>
                          <a:ea typeface="+mn-ea"/>
                          <a:cs typeface="+mn-cs"/>
                        </a:rPr>
                        <a:t>() 	</a:t>
                      </a:r>
                    </a:p>
                  </a:txBody>
                  <a:tcPr/>
                </a:tc>
                <a:tc>
                  <a:txBody>
                    <a:bodyPr/>
                    <a:lstStyle/>
                    <a:p>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back+1= N </a:t>
                      </a:r>
                    </a:p>
                  </a:txBody>
                  <a:tcPr/>
                </a:tc>
                <a:tc>
                  <a:txBody>
                    <a:bodyPr/>
                    <a:lstStyle/>
                    <a:p>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(back+1)%N= front</a:t>
                      </a:r>
                    </a:p>
                  </a:txBody>
                  <a:tcPr/>
                </a:tc>
              </a:tr>
              <a:tr h="370840">
                <a:tc>
                  <a:txBody>
                    <a:bodyPr/>
                    <a:lstStyle/>
                    <a:p>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Size() 	</a:t>
                      </a:r>
                    </a:p>
                  </a:txBody>
                  <a:tcPr/>
                </a:tc>
                <a:tc>
                  <a:txBody>
                    <a:bodyPr/>
                    <a:lstStyle/>
                    <a:p>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back-front + 1	</a:t>
                      </a:r>
                    </a:p>
                  </a:txBody>
                  <a:tcPr/>
                </a:tc>
                <a:tc>
                  <a:txBody>
                    <a:bodyPr/>
                    <a:lstStyle/>
                    <a:p>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a:t>
                      </a:r>
                      <a:r>
                        <a:rPr lang="en-US" sz="1800" b="0" i="0" u="none" strike="noStrike" kern="1200" baseline="0" dirty="0" err="1" smtClean="0">
                          <a:solidFill>
                            <a:schemeClr val="dk1"/>
                          </a:solidFill>
                          <a:latin typeface="+mn-lt"/>
                          <a:ea typeface="+mn-ea"/>
                          <a:cs typeface="+mn-cs"/>
                        </a:rPr>
                        <a:t>N-front+back</a:t>
                      </a:r>
                      <a:r>
                        <a:rPr lang="en-US" sz="1800" b="0" i="0" u="none" strike="noStrike" kern="1200" baseline="0" dirty="0" smtClean="0">
                          <a:solidFill>
                            <a:schemeClr val="dk1"/>
                          </a:solidFill>
                          <a:latin typeface="+mn-lt"/>
                          <a:ea typeface="+mn-ea"/>
                          <a:cs typeface="+mn-cs"/>
                        </a:rPr>
                        <a:t>)%N + 1 </a:t>
                      </a:r>
                    </a:p>
                    <a:p>
                      <a:r>
                        <a:rPr lang="en-US" sz="1800" b="0" i="0" u="none" strike="noStrike" kern="1200" baseline="0" dirty="0" smtClean="0">
                          <a:solidFill>
                            <a:schemeClr val="dk1"/>
                          </a:solidFill>
                          <a:latin typeface="+mn-lt"/>
                          <a:ea typeface="+mn-ea"/>
                          <a:cs typeface="+mn-cs"/>
                        </a:rPr>
                        <a:t>If front&lt;back </a:t>
                      </a:r>
                    </a:p>
                    <a:p>
                      <a:r>
                        <a:rPr lang="en-US" sz="1800" b="0" i="0" u="none" strike="noStrike" kern="1200" baseline="0" dirty="0" smtClean="0">
                          <a:solidFill>
                            <a:schemeClr val="dk1"/>
                          </a:solidFill>
                          <a:latin typeface="+mn-lt"/>
                          <a:ea typeface="+mn-ea"/>
                          <a:cs typeface="+mn-cs"/>
                        </a:rPr>
                        <a:t>     back-front + 1 </a:t>
                      </a:r>
                    </a:p>
                    <a:p>
                      <a:r>
                        <a:rPr lang="en-US" sz="1800" b="0" i="0" u="none" strike="noStrike" kern="1200" baseline="0" dirty="0" smtClean="0">
                          <a:solidFill>
                            <a:schemeClr val="dk1"/>
                          </a:solidFill>
                          <a:latin typeface="+mn-lt"/>
                          <a:ea typeface="+mn-ea"/>
                          <a:cs typeface="+mn-cs"/>
                        </a:rPr>
                        <a:t>Else </a:t>
                      </a:r>
                    </a:p>
                    <a:p>
                      <a:r>
                        <a:rPr lang="en-US" sz="1800" b="0" i="0" u="none" strike="noStrike" kern="1200" baseline="0" dirty="0" smtClean="0">
                          <a:solidFill>
                            <a:schemeClr val="dk1"/>
                          </a:solidFill>
                          <a:latin typeface="+mn-lt"/>
                          <a:ea typeface="+mn-ea"/>
                          <a:cs typeface="+mn-cs"/>
                        </a:rPr>
                        <a:t>     (N-front) +(back+1) 	</a:t>
                      </a:r>
                    </a:p>
                    <a:p>
                      <a:endParaRPr lang="en-US" dirty="0"/>
                    </a:p>
                  </a:txBody>
                  <a:tcPr/>
                </a:tc>
              </a:tr>
            </a:tbl>
          </a:graphicData>
        </a:graphic>
      </p:graphicFrame>
    </p:spTree>
    <p:extLst>
      <p:ext uri="{BB962C8B-B14F-4D97-AF65-F5344CB8AC3E}">
        <p14:creationId xmlns:p14="http://schemas.microsoft.com/office/powerpoint/2010/main" val="23875805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zh-CN" b="1"/>
              <a:t>Example Applications</a:t>
            </a:r>
          </a:p>
        </p:txBody>
      </p:sp>
      <p:sp>
        <p:nvSpPr>
          <p:cNvPr id="181251" name="Rectangle 3"/>
          <p:cNvSpPr>
            <a:spLocks noGrp="1" noChangeArrowheads="1"/>
          </p:cNvSpPr>
          <p:nvPr>
            <p:ph type="body" sz="half" idx="1"/>
          </p:nvPr>
        </p:nvSpPr>
        <p:spPr>
          <a:xfrm>
            <a:off x="2706688" y="1941514"/>
            <a:ext cx="7504112" cy="4687887"/>
          </a:xfrm>
        </p:spPr>
        <p:txBody>
          <a:bodyPr/>
          <a:lstStyle/>
          <a:p>
            <a:r>
              <a:rPr lang="en-US" altLang="zh-CN" sz="2400"/>
              <a:t>When jobs are submitted to a printer, they are arranged in order of arrival. </a:t>
            </a:r>
          </a:p>
          <a:p>
            <a:r>
              <a:rPr lang="en-US" altLang="zh-CN" sz="2400"/>
              <a:t>Every real-life line is a queue. For instance, lines at ticket counters are queues, because service is first-come first-served.</a:t>
            </a:r>
          </a:p>
          <a:p>
            <a:r>
              <a:rPr lang="en-US" altLang="zh-CN" sz="2400"/>
              <a:t>A whole branch of mathematics, known as </a:t>
            </a:r>
            <a:r>
              <a:rPr lang="en-US" altLang="zh-CN" sz="2400" i="1" u="sng"/>
              <a:t>queueing theory</a:t>
            </a:r>
            <a:r>
              <a:rPr lang="en-US" altLang="zh-CN" sz="2400"/>
              <a:t>, deals with computing, probabilistically, how long users expect to wait on a line, how long the line gets, and other such questions.</a:t>
            </a:r>
          </a:p>
        </p:txBody>
      </p:sp>
    </p:spTree>
    <p:extLst>
      <p:ext uri="{BB962C8B-B14F-4D97-AF65-F5344CB8AC3E}">
        <p14:creationId xmlns:p14="http://schemas.microsoft.com/office/powerpoint/2010/main" val="2361733029"/>
      </p:ext>
    </p:extLst>
  </p:cSld>
  <p:clrMapOvr>
    <a:masterClrMapping/>
  </p:clrMapOvr>
  <p:transition>
    <p:pull dir="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a:t>
            </a:r>
            <a:endParaRPr lang="en-US" dirty="0"/>
          </a:p>
        </p:txBody>
      </p:sp>
      <p:sp>
        <p:nvSpPr>
          <p:cNvPr id="3" name="Text Placeholder 2"/>
          <p:cNvSpPr>
            <a:spLocks noGrp="1"/>
          </p:cNvSpPr>
          <p:nvPr>
            <p:ph type="body" sz="half" idx="1"/>
          </p:nvPr>
        </p:nvSpPr>
        <p:spPr>
          <a:xfrm>
            <a:off x="1576917" y="2017713"/>
            <a:ext cx="9866530" cy="4114800"/>
          </a:xfrm>
        </p:spPr>
        <p:txBody>
          <a:bodyPr>
            <a:normAutofit fontScale="92500" lnSpcReduction="10000"/>
          </a:bodyPr>
          <a:lstStyle/>
          <a:p>
            <a:endParaRPr lang="en-US" dirty="0"/>
          </a:p>
          <a:p>
            <a:endParaRPr lang="en-US" dirty="0"/>
          </a:p>
          <a:p>
            <a:pPr algn="just"/>
            <a:r>
              <a:rPr lang="en-US" dirty="0"/>
              <a:t>Imagine a ticket window at Daewoo Terminal, the person who arrives first will get the ticket before the person who arrives later. </a:t>
            </a:r>
          </a:p>
          <a:p>
            <a:pPr algn="just"/>
            <a:r>
              <a:rPr lang="en-US" dirty="0" smtClean="0"/>
              <a:t>Now </a:t>
            </a:r>
            <a:r>
              <a:rPr lang="en-US" dirty="0"/>
              <a:t>imagine process queue for CPU, ideally it should execute the process whose request was arrived first, but some time situation arise when a component/process raise request that is of highest priority and needs to be executed first regardless of the order of arriving in process queue, like computer shut down </a:t>
            </a:r>
          </a:p>
          <a:p>
            <a:pPr algn="just"/>
            <a:r>
              <a:rPr lang="en-US" dirty="0" smtClean="0"/>
              <a:t>That </a:t>
            </a:r>
            <a:r>
              <a:rPr lang="en-US" dirty="0"/>
              <a:t>is the case where we need a queue which can handle priority. </a:t>
            </a:r>
          </a:p>
          <a:p>
            <a:endParaRPr lang="en-US" dirty="0"/>
          </a:p>
        </p:txBody>
      </p:sp>
    </p:spTree>
    <p:extLst>
      <p:ext uri="{BB962C8B-B14F-4D97-AF65-F5344CB8AC3E}">
        <p14:creationId xmlns:p14="http://schemas.microsoft.com/office/powerpoint/2010/main" val="4256861920"/>
      </p:ext>
    </p:extLst>
  </p:cSld>
  <p:clrMapOvr>
    <a:masterClrMapping/>
  </p:clrMapOvr>
  <p:transition>
    <p:pull dir="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a:t>
            </a:r>
            <a:endParaRPr lang="en-US" dirty="0"/>
          </a:p>
        </p:txBody>
      </p:sp>
      <p:sp>
        <p:nvSpPr>
          <p:cNvPr id="3" name="Text Placeholder 2"/>
          <p:cNvSpPr>
            <a:spLocks noGrp="1"/>
          </p:cNvSpPr>
          <p:nvPr>
            <p:ph type="body" sz="half" idx="1"/>
          </p:nvPr>
        </p:nvSpPr>
        <p:spPr>
          <a:xfrm>
            <a:off x="1576917" y="2017713"/>
            <a:ext cx="10348384" cy="4114800"/>
          </a:xfrm>
        </p:spPr>
        <p:txBody>
          <a:bodyPr>
            <a:normAutofit fontScale="85000" lnSpcReduction="20000"/>
          </a:bodyPr>
          <a:lstStyle/>
          <a:p>
            <a:endParaRPr lang="en-US" dirty="0"/>
          </a:p>
          <a:p>
            <a:endParaRPr lang="en-US" dirty="0"/>
          </a:p>
          <a:p>
            <a:pPr algn="just"/>
            <a:r>
              <a:rPr lang="en-US" dirty="0"/>
              <a:t>A priority queue is a collection of zero or more items, associated with each item is a priority. </a:t>
            </a:r>
          </a:p>
          <a:p>
            <a:pPr algn="just"/>
            <a:r>
              <a:rPr lang="en-US" dirty="0" smtClean="0"/>
              <a:t>In </a:t>
            </a:r>
            <a:r>
              <a:rPr lang="en-US" dirty="0"/>
              <a:t>a normal queue the </a:t>
            </a:r>
            <a:r>
              <a:rPr lang="en-US" dirty="0" err="1"/>
              <a:t>enqueue</a:t>
            </a:r>
            <a:r>
              <a:rPr lang="en-US" dirty="0"/>
              <a:t> operation add an item at the back of the queue, and the </a:t>
            </a:r>
            <a:r>
              <a:rPr lang="en-US" dirty="0" err="1"/>
              <a:t>dequeue</a:t>
            </a:r>
            <a:r>
              <a:rPr lang="en-US" dirty="0"/>
              <a:t> operation removes an item at the front of the queue. </a:t>
            </a:r>
          </a:p>
          <a:p>
            <a:pPr algn="just"/>
            <a:r>
              <a:rPr lang="en-US" dirty="0" smtClean="0"/>
              <a:t>In </a:t>
            </a:r>
            <a:r>
              <a:rPr lang="en-US" dirty="0"/>
              <a:t>priority queue, </a:t>
            </a:r>
            <a:r>
              <a:rPr lang="en-US" dirty="0" err="1"/>
              <a:t>enqueue</a:t>
            </a:r>
            <a:r>
              <a:rPr lang="en-US" dirty="0"/>
              <a:t> and </a:t>
            </a:r>
            <a:r>
              <a:rPr lang="en-US" dirty="0" err="1"/>
              <a:t>dequeue</a:t>
            </a:r>
            <a:r>
              <a:rPr lang="en-US" dirty="0"/>
              <a:t> operations consider the priorities of items to insert and remove them. </a:t>
            </a:r>
          </a:p>
          <a:p>
            <a:pPr algn="just"/>
            <a:r>
              <a:rPr lang="en-US" dirty="0" smtClean="0"/>
              <a:t>Priority </a:t>
            </a:r>
            <a:r>
              <a:rPr lang="en-US" dirty="0"/>
              <a:t>queue does not follow "</a:t>
            </a:r>
            <a:r>
              <a:rPr lang="en-US" b="1" dirty="0"/>
              <a:t>first in first out</a:t>
            </a:r>
            <a:r>
              <a:rPr lang="en-US" dirty="0"/>
              <a:t>" order in general. </a:t>
            </a:r>
          </a:p>
          <a:p>
            <a:pPr algn="just"/>
            <a:r>
              <a:rPr lang="en-US" dirty="0" smtClean="0"/>
              <a:t>The </a:t>
            </a:r>
            <a:r>
              <a:rPr lang="en-US" dirty="0"/>
              <a:t>highest priority can be either the most minimum value or most maximum </a:t>
            </a:r>
          </a:p>
          <a:p>
            <a:pPr algn="just"/>
            <a:r>
              <a:rPr lang="en-US" dirty="0" smtClean="0"/>
              <a:t>we </a:t>
            </a:r>
            <a:r>
              <a:rPr lang="en-US" dirty="0"/>
              <a:t>will assume the highest priority is the minimum. </a:t>
            </a:r>
          </a:p>
        </p:txBody>
      </p:sp>
    </p:spTree>
    <p:extLst>
      <p:ext uri="{BB962C8B-B14F-4D97-AF65-F5344CB8AC3E}">
        <p14:creationId xmlns:p14="http://schemas.microsoft.com/office/powerpoint/2010/main" val="3628309736"/>
      </p:ext>
    </p:extLst>
  </p:cSld>
  <p:clrMapOvr>
    <a:masterClrMapping/>
  </p:clrMapOvr>
  <p:transition>
    <p:pull dir="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 as ADT</a:t>
            </a:r>
            <a:endParaRPr lang="en-US" dirty="0"/>
          </a:p>
        </p:txBody>
      </p:sp>
      <p:sp>
        <p:nvSpPr>
          <p:cNvPr id="3" name="Text Placeholder 2"/>
          <p:cNvSpPr>
            <a:spLocks noGrp="1"/>
          </p:cNvSpPr>
          <p:nvPr>
            <p:ph type="body" sz="half" idx="1"/>
          </p:nvPr>
        </p:nvSpPr>
        <p:spPr>
          <a:xfrm>
            <a:off x="1576917" y="2017712"/>
            <a:ext cx="11157448" cy="4504111"/>
          </a:xfrm>
        </p:spPr>
        <p:txBody>
          <a:bodyPr>
            <a:normAutofit fontScale="92500" lnSpcReduction="20000"/>
          </a:bodyPr>
          <a:lstStyle/>
          <a:p>
            <a:endParaRPr lang="en-US" dirty="0"/>
          </a:p>
          <a:p>
            <a:endParaRPr lang="en-US" dirty="0"/>
          </a:p>
          <a:p>
            <a:pPr marL="0" indent="0">
              <a:buNone/>
            </a:pPr>
            <a:r>
              <a:rPr lang="en-US" dirty="0"/>
              <a:t>Operations: </a:t>
            </a:r>
          </a:p>
          <a:p>
            <a:r>
              <a:rPr lang="en-US" dirty="0" smtClean="0"/>
              <a:t> </a:t>
            </a:r>
            <a:r>
              <a:rPr lang="en-US" b="1" dirty="0" err="1"/>
              <a:t>Enqueue</a:t>
            </a:r>
            <a:r>
              <a:rPr lang="en-US" b="1" dirty="0"/>
              <a:t>(E</a:t>
            </a:r>
            <a:r>
              <a:rPr lang="en-US" dirty="0"/>
              <a:t>) </a:t>
            </a:r>
          </a:p>
          <a:p>
            <a:r>
              <a:rPr lang="en-US" dirty="0" smtClean="0"/>
              <a:t> </a:t>
            </a:r>
            <a:r>
              <a:rPr lang="en-US" b="1" dirty="0" err="1"/>
              <a:t>Dequeue</a:t>
            </a:r>
            <a:r>
              <a:rPr lang="en-US" dirty="0"/>
              <a:t>(): remove the item with the highest priority </a:t>
            </a:r>
          </a:p>
          <a:p>
            <a:r>
              <a:rPr lang="en-US" dirty="0" smtClean="0"/>
              <a:t> </a:t>
            </a:r>
            <a:r>
              <a:rPr lang="en-US" b="1" dirty="0"/>
              <a:t>Find</a:t>
            </a:r>
            <a:r>
              <a:rPr lang="en-US" dirty="0"/>
              <a:t>() return the item with the highest priority </a:t>
            </a:r>
          </a:p>
          <a:p>
            <a:pPr marL="0" indent="0">
              <a:buNone/>
            </a:pPr>
            <a:r>
              <a:rPr lang="en-US" dirty="0" smtClean="0"/>
              <a:t> </a:t>
            </a:r>
            <a:r>
              <a:rPr lang="en-US" dirty="0"/>
              <a:t>Examples </a:t>
            </a:r>
          </a:p>
          <a:p>
            <a:r>
              <a:rPr lang="en-US" dirty="0" smtClean="0"/>
              <a:t>Process </a:t>
            </a:r>
            <a:r>
              <a:rPr lang="en-US" dirty="0"/>
              <a:t>scheduling </a:t>
            </a:r>
          </a:p>
          <a:p>
            <a:pPr lvl="1"/>
            <a:r>
              <a:rPr lang="en-US" dirty="0" smtClean="0"/>
              <a:t>Few </a:t>
            </a:r>
            <a:r>
              <a:rPr lang="en-US" dirty="0"/>
              <a:t>processes have more priority </a:t>
            </a:r>
            <a:endParaRPr lang="en-US" dirty="0"/>
          </a:p>
          <a:p>
            <a:r>
              <a:rPr lang="en-US" dirty="0" smtClean="0"/>
              <a:t>Job </a:t>
            </a:r>
            <a:r>
              <a:rPr lang="en-US" dirty="0"/>
              <a:t>scheduling </a:t>
            </a:r>
          </a:p>
          <a:p>
            <a:pPr lvl="1"/>
            <a:r>
              <a:rPr lang="en-US" dirty="0" smtClean="0"/>
              <a:t>N </a:t>
            </a:r>
            <a:r>
              <a:rPr lang="en-US" dirty="0"/>
              <a:t>Jobs with limited resources to complete  Patients treatment in emergency </a:t>
            </a:r>
          </a:p>
          <a:p>
            <a:endParaRPr lang="en-US" dirty="0"/>
          </a:p>
        </p:txBody>
      </p:sp>
    </p:spTree>
    <p:extLst>
      <p:ext uri="{BB962C8B-B14F-4D97-AF65-F5344CB8AC3E}">
        <p14:creationId xmlns:p14="http://schemas.microsoft.com/office/powerpoint/2010/main" val="3117727395"/>
      </p:ext>
    </p:extLst>
  </p:cSld>
  <p:clrMapOvr>
    <a:masterClrMapping/>
  </p:clrMapOvr>
  <p:transition>
    <p:pull dir="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 as ADT</a:t>
            </a:r>
            <a:endParaRPr lang="en-US" dirty="0"/>
          </a:p>
        </p:txBody>
      </p:sp>
      <p:pic>
        <p:nvPicPr>
          <p:cNvPr id="5" name="Picture 4"/>
          <p:cNvPicPr>
            <a:picLocks noChangeAspect="1"/>
          </p:cNvPicPr>
          <p:nvPr/>
        </p:nvPicPr>
        <p:blipFill rotWithShape="1">
          <a:blip r:embed="rId2"/>
          <a:srcRect l="12684" t="34895" r="12426" b="7626"/>
          <a:stretch/>
        </p:blipFill>
        <p:spPr>
          <a:xfrm>
            <a:off x="139921" y="1676401"/>
            <a:ext cx="11088372" cy="4784821"/>
          </a:xfrm>
          <a:prstGeom prst="rect">
            <a:avLst/>
          </a:prstGeom>
        </p:spPr>
      </p:pic>
    </p:spTree>
    <p:extLst>
      <p:ext uri="{BB962C8B-B14F-4D97-AF65-F5344CB8AC3E}">
        <p14:creationId xmlns:p14="http://schemas.microsoft.com/office/powerpoint/2010/main" val="441360659"/>
      </p:ext>
    </p:extLst>
  </p:cSld>
  <p:clrMapOvr>
    <a:masterClrMapping/>
  </p:clrMapOvr>
  <p:transition>
    <p:pull dir="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Approach</a:t>
            </a:r>
            <a:endParaRPr lang="en-US" dirty="0"/>
          </a:p>
        </p:txBody>
      </p:sp>
      <p:graphicFrame>
        <p:nvGraphicFramePr>
          <p:cNvPr id="98" name="Table 97"/>
          <p:cNvGraphicFramePr>
            <a:graphicFrameLocks noGrp="1"/>
          </p:cNvGraphicFramePr>
          <p:nvPr>
            <p:extLst>
              <p:ext uri="{D42A27DB-BD31-4B8C-83A1-F6EECF244321}">
                <p14:modId xmlns:p14="http://schemas.microsoft.com/office/powerpoint/2010/main" val="3583582298"/>
              </p:ext>
            </p:extLst>
          </p:nvPr>
        </p:nvGraphicFramePr>
        <p:xfrm>
          <a:off x="1411705" y="1239406"/>
          <a:ext cx="5534527" cy="1651358"/>
        </p:xfrm>
        <a:graphic>
          <a:graphicData uri="http://schemas.openxmlformats.org/drawingml/2006/table">
            <a:tbl>
              <a:tblPr firstRow="1" firstCol="1" bandRow="1">
                <a:tableStyleId>{5C22544A-7EE6-4342-B048-85BDC9FD1C3A}</a:tableStyleId>
              </a:tblPr>
              <a:tblGrid>
                <a:gridCol w="5188619"/>
                <a:gridCol w="345908"/>
              </a:tblGrid>
              <a:tr h="1651358">
                <a:tc>
                  <a:txBody>
                    <a:bodyPr/>
                    <a:lstStyle/>
                    <a:p>
                      <a:pPr marL="0" marR="0" lvl="0" indent="0" fontAlgn="base">
                        <a:lnSpc>
                          <a:spcPct val="107000"/>
                        </a:lnSpc>
                        <a:spcBef>
                          <a:spcPts val="0"/>
                        </a:spcBef>
                        <a:spcAft>
                          <a:spcPts val="525"/>
                        </a:spcAft>
                        <a:buClr>
                          <a:srgbClr val="000000"/>
                        </a:buClr>
                        <a:buSzPts val="2000"/>
                        <a:buFont typeface="Wingdings" panose="05000000000000000000" pitchFamily="2" charset="2"/>
                        <a:buNone/>
                      </a:pPr>
                      <a:r>
                        <a:rPr lang="en-US" sz="2300" kern="1200" dirty="0" err="1" smtClean="0">
                          <a:solidFill>
                            <a:srgbClr val="1F497D"/>
                          </a:solidFill>
                          <a:effectLst/>
                          <a:latin typeface="Times New Roman" panose="02020603050405020304" pitchFamily="18" charset="0"/>
                          <a:ea typeface="Times New Roman" panose="02020603050405020304" pitchFamily="18" charset="0"/>
                          <a:cs typeface="+mn-cs"/>
                        </a:rPr>
                        <a:t>Enqueue</a:t>
                      </a:r>
                      <a:r>
                        <a:rPr lang="en-US" sz="2300" kern="1200" dirty="0" smtClean="0">
                          <a:solidFill>
                            <a:srgbClr val="1F497D"/>
                          </a:solidFill>
                          <a:effectLst/>
                          <a:latin typeface="Times New Roman" panose="02020603050405020304" pitchFamily="18" charset="0"/>
                          <a:ea typeface="Times New Roman" panose="02020603050405020304" pitchFamily="18" charset="0"/>
                          <a:cs typeface="+mn-cs"/>
                        </a:rPr>
                        <a:t>(3)</a:t>
                      </a:r>
                      <a:r>
                        <a:rPr lang="en-US" sz="2300" kern="1200" dirty="0" err="1" smtClean="0">
                          <a:solidFill>
                            <a:srgbClr val="1F497D"/>
                          </a:solidFill>
                          <a:effectLst/>
                          <a:latin typeface="Times New Roman" panose="02020603050405020304" pitchFamily="18" charset="0"/>
                          <a:ea typeface="Times New Roman" panose="02020603050405020304" pitchFamily="18" charset="0"/>
                          <a:cs typeface="+mn-cs"/>
                        </a:rPr>
                        <a:t>Enqueue</a:t>
                      </a:r>
                      <a:r>
                        <a:rPr lang="en-US" sz="2300" kern="1200" dirty="0" smtClean="0">
                          <a:solidFill>
                            <a:srgbClr val="1F497D"/>
                          </a:solidFill>
                          <a:effectLst/>
                          <a:latin typeface="Times New Roman" panose="02020603050405020304" pitchFamily="18" charset="0"/>
                          <a:ea typeface="Times New Roman" panose="02020603050405020304" pitchFamily="18" charset="0"/>
                          <a:cs typeface="+mn-cs"/>
                        </a:rPr>
                        <a:t>(1</a:t>
                      </a:r>
                      <a:r>
                        <a:rPr lang="en-US" sz="2300" b="1" kern="1200" dirty="0">
                          <a:solidFill>
                            <a:srgbClr val="1F497D"/>
                          </a:solidFill>
                          <a:effectLst/>
                          <a:latin typeface="Times New Roman" panose="02020603050405020304" pitchFamily="18" charset="0"/>
                          <a:ea typeface="Times New Roman" panose="02020603050405020304" pitchFamily="18" charset="0"/>
                          <a:cs typeface="+mn-cs"/>
                        </a:rPr>
                        <a:t>)</a:t>
                      </a:r>
                    </a:p>
                    <a:p>
                      <a:pPr marL="0" marR="0" lvl="0" indent="0" fontAlgn="base">
                        <a:lnSpc>
                          <a:spcPct val="107000"/>
                        </a:lnSpc>
                        <a:spcBef>
                          <a:spcPts val="0"/>
                        </a:spcBef>
                        <a:spcAft>
                          <a:spcPts val="595"/>
                        </a:spcAft>
                        <a:buClr>
                          <a:srgbClr val="000000"/>
                        </a:buClr>
                        <a:buSzPts val="2000"/>
                        <a:buFont typeface="Wingdings" panose="05000000000000000000" pitchFamily="2" charset="2"/>
                        <a:buNone/>
                      </a:pPr>
                      <a:r>
                        <a:rPr lang="en-US" sz="2300" b="1" kern="1200" dirty="0" err="1">
                          <a:solidFill>
                            <a:srgbClr val="1F497D"/>
                          </a:solidFill>
                          <a:effectLst/>
                          <a:latin typeface="Times New Roman" panose="02020603050405020304" pitchFamily="18" charset="0"/>
                          <a:ea typeface="Times New Roman" panose="02020603050405020304" pitchFamily="18" charset="0"/>
                          <a:cs typeface="+mn-cs"/>
                        </a:rPr>
                        <a:t>Enqueue</a:t>
                      </a:r>
                      <a:r>
                        <a:rPr lang="en-US" sz="2300" b="1" kern="1200" dirty="0">
                          <a:solidFill>
                            <a:srgbClr val="1F497D"/>
                          </a:solidFill>
                          <a:effectLst/>
                          <a:latin typeface="Times New Roman" panose="02020603050405020304" pitchFamily="18" charset="0"/>
                          <a:ea typeface="Times New Roman" panose="02020603050405020304" pitchFamily="18" charset="0"/>
                          <a:cs typeface="+mn-cs"/>
                        </a:rPr>
                        <a:t>(5</a:t>
                      </a:r>
                      <a:r>
                        <a:rPr lang="en-US" sz="2300" b="1" kern="1200" dirty="0" smtClean="0">
                          <a:solidFill>
                            <a:srgbClr val="1F497D"/>
                          </a:solidFill>
                          <a:effectLst/>
                          <a:latin typeface="Times New Roman" panose="02020603050405020304" pitchFamily="18" charset="0"/>
                          <a:ea typeface="Times New Roman" panose="02020603050405020304" pitchFamily="18" charset="0"/>
                          <a:cs typeface="+mn-cs"/>
                        </a:rPr>
                        <a:t>) </a:t>
                      </a:r>
                      <a:r>
                        <a:rPr lang="en-US" sz="2300" b="1" kern="1200" dirty="0" err="1">
                          <a:solidFill>
                            <a:srgbClr val="1F497D"/>
                          </a:solidFill>
                          <a:effectLst/>
                          <a:latin typeface="Times New Roman" panose="02020603050405020304" pitchFamily="18" charset="0"/>
                          <a:ea typeface="Times New Roman" panose="02020603050405020304" pitchFamily="18" charset="0"/>
                          <a:cs typeface="+mn-cs"/>
                        </a:rPr>
                        <a:t>Enqueue</a:t>
                      </a:r>
                      <a:r>
                        <a:rPr lang="en-US" sz="2300" b="1" kern="1200" dirty="0">
                          <a:solidFill>
                            <a:srgbClr val="1F497D"/>
                          </a:solidFill>
                          <a:effectLst/>
                          <a:latin typeface="Times New Roman" panose="02020603050405020304" pitchFamily="18" charset="0"/>
                          <a:ea typeface="Times New Roman" panose="02020603050405020304" pitchFamily="18" charset="0"/>
                          <a:cs typeface="+mn-cs"/>
                        </a:rPr>
                        <a:t>(7)</a:t>
                      </a:r>
                    </a:p>
                    <a:p>
                      <a:pPr marL="0" marR="0" lvl="0" indent="0" fontAlgn="base">
                        <a:lnSpc>
                          <a:spcPct val="107000"/>
                        </a:lnSpc>
                        <a:spcBef>
                          <a:spcPts val="0"/>
                        </a:spcBef>
                        <a:spcAft>
                          <a:spcPts val="0"/>
                        </a:spcAft>
                        <a:buClr>
                          <a:srgbClr val="000000"/>
                        </a:buClr>
                        <a:buSzPts val="2000"/>
                        <a:buFont typeface="Wingdings" panose="05000000000000000000" pitchFamily="2" charset="2"/>
                        <a:buNone/>
                      </a:pPr>
                      <a:r>
                        <a:rPr lang="en-US" sz="2300" b="1" kern="1200" dirty="0" err="1" smtClean="0">
                          <a:solidFill>
                            <a:srgbClr val="1F497D"/>
                          </a:solidFill>
                          <a:effectLst/>
                          <a:latin typeface="Times New Roman" panose="02020603050405020304" pitchFamily="18" charset="0"/>
                          <a:ea typeface="Times New Roman" panose="02020603050405020304" pitchFamily="18" charset="0"/>
                          <a:cs typeface="+mn-cs"/>
                        </a:rPr>
                        <a:t>Enqueue</a:t>
                      </a:r>
                      <a:r>
                        <a:rPr lang="en-US" sz="2300" b="1" kern="1200" dirty="0" smtClean="0">
                          <a:solidFill>
                            <a:srgbClr val="1F497D"/>
                          </a:solidFill>
                          <a:effectLst/>
                          <a:latin typeface="Times New Roman" panose="02020603050405020304" pitchFamily="18" charset="0"/>
                          <a:ea typeface="Times New Roman" panose="02020603050405020304" pitchFamily="18" charset="0"/>
                          <a:cs typeface="+mn-cs"/>
                        </a:rPr>
                        <a:t>(4)</a:t>
                      </a:r>
                      <a:r>
                        <a:rPr lang="en-US" sz="2300" b="1" kern="1200" baseline="0" dirty="0" smtClean="0">
                          <a:solidFill>
                            <a:srgbClr val="1F497D"/>
                          </a:solidFill>
                          <a:effectLst/>
                          <a:latin typeface="Times New Roman" panose="02020603050405020304" pitchFamily="18" charset="0"/>
                          <a:ea typeface="Times New Roman" panose="02020603050405020304" pitchFamily="18" charset="0"/>
                          <a:cs typeface="+mn-cs"/>
                        </a:rPr>
                        <a:t> </a:t>
                      </a:r>
                      <a:r>
                        <a:rPr lang="en-US" sz="2300" b="1" kern="1200" dirty="0" err="1" smtClean="0">
                          <a:solidFill>
                            <a:srgbClr val="1F497D"/>
                          </a:solidFill>
                          <a:effectLst/>
                          <a:latin typeface="Times New Roman" panose="02020603050405020304" pitchFamily="18" charset="0"/>
                          <a:ea typeface="Times New Roman" panose="02020603050405020304" pitchFamily="18" charset="0"/>
                          <a:cs typeface="+mn-cs"/>
                        </a:rPr>
                        <a:t>Enqueue</a:t>
                      </a:r>
                      <a:r>
                        <a:rPr lang="en-US" sz="2300" b="1" kern="1200" dirty="0" smtClean="0">
                          <a:solidFill>
                            <a:srgbClr val="1F497D"/>
                          </a:solidFill>
                          <a:effectLst/>
                          <a:latin typeface="Times New Roman" panose="02020603050405020304" pitchFamily="18" charset="0"/>
                          <a:ea typeface="Times New Roman" panose="02020603050405020304" pitchFamily="18" charset="0"/>
                          <a:cs typeface="+mn-cs"/>
                        </a:rPr>
                        <a:t>(2</a:t>
                      </a:r>
                      <a:r>
                        <a:rPr lang="en-US" sz="2300" b="1" kern="1200" dirty="0">
                          <a:solidFill>
                            <a:srgbClr val="1F497D"/>
                          </a:solidFill>
                          <a:effectLst/>
                          <a:latin typeface="Times New Roman" panose="02020603050405020304" pitchFamily="18" charset="0"/>
                          <a:ea typeface="Times New Roman" panose="02020603050405020304" pitchFamily="18" charset="0"/>
                          <a:cs typeface="+mn-cs"/>
                        </a:rPr>
                        <a:t>)</a:t>
                      </a:r>
                    </a:p>
                  </a:txBody>
                  <a:tcPr marL="0" marR="0" marT="7620" marB="0">
                    <a:solidFill>
                      <a:schemeClr val="bg1"/>
                    </a:solidFill>
                  </a:tcPr>
                </a:tc>
                <a:tc>
                  <a:txBody>
                    <a:bodyPr/>
                    <a:lstStyle/>
                    <a:p>
                      <a:pPr marL="342900" marR="0" lvl="0" indent="-342900" fontAlgn="base">
                        <a:lnSpc>
                          <a:spcPct val="107000"/>
                        </a:lnSpc>
                        <a:spcBef>
                          <a:spcPts val="0"/>
                        </a:spcBef>
                        <a:spcAft>
                          <a:spcPts val="160"/>
                        </a:spcAft>
                        <a:buClr>
                          <a:srgbClr val="000000"/>
                        </a:buClr>
                        <a:buSzPts val="2000"/>
                        <a:buFont typeface="Wingdings" panose="05000000000000000000" pitchFamily="2" charset="2"/>
                        <a:buChar char=""/>
                      </a:pPr>
                      <a:endParaRPr lang="en-US" sz="1100" u="none" strike="noStrike" dirty="0">
                        <a:solidFill>
                          <a:schemeClr val="tx1"/>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txBody>
                  <a:tcPr marL="0" marR="0" marT="7620" marB="0">
                    <a:solidFill>
                      <a:schemeClr val="bg1"/>
                    </a:solidFill>
                  </a:tcPr>
                </a:tc>
              </a:tr>
            </a:tbl>
          </a:graphicData>
        </a:graphic>
      </p:graphicFrame>
      <p:grpSp>
        <p:nvGrpSpPr>
          <p:cNvPr id="99" name="Group 98"/>
          <p:cNvGrpSpPr/>
          <p:nvPr/>
        </p:nvGrpSpPr>
        <p:grpSpPr>
          <a:xfrm>
            <a:off x="1711260" y="5647236"/>
            <a:ext cx="3922712" cy="968375"/>
            <a:chOff x="0" y="0"/>
            <a:chExt cx="3921887" cy="969201"/>
          </a:xfrm>
        </p:grpSpPr>
        <p:sp>
          <p:nvSpPr>
            <p:cNvPr id="100" name="Rectangle 99"/>
            <p:cNvSpPr/>
            <p:nvPr/>
          </p:nvSpPr>
          <p:spPr>
            <a:xfrm>
              <a:off x="0" y="101754"/>
              <a:ext cx="156843" cy="29058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750">
                  <a:solidFill>
                    <a:srgbClr val="000000"/>
                  </a:solidFill>
                  <a:effectLst/>
                  <a:latin typeface="Wingdings 3" panose="05040102010807070707" pitchFamily="18" charset="2"/>
                  <a:ea typeface="Wingdings 3" panose="05040102010807070707" pitchFamily="18" charset="2"/>
                  <a:cs typeface="Wingdings 3" panose="05040102010807070707" pitchFamily="18" charset="2"/>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101" name="Rectangle 100"/>
            <p:cNvSpPr/>
            <p:nvPr/>
          </p:nvSpPr>
          <p:spPr>
            <a:xfrm>
              <a:off x="274625" y="12590"/>
              <a:ext cx="1931379" cy="43081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300" dirty="0">
                  <a:solidFill>
                    <a:srgbClr val="1F497D"/>
                  </a:solidFill>
                  <a:effectLst/>
                  <a:latin typeface="Times New Roman" panose="02020603050405020304" pitchFamily="18" charset="0"/>
                  <a:ea typeface="Times New Roman" panose="02020603050405020304" pitchFamily="18" charset="0"/>
                </a:rPr>
                <a:t>Move to left</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02" name="Shape 44719"/>
            <p:cNvSpPr/>
            <p:nvPr/>
          </p:nvSpPr>
          <p:spPr>
            <a:xfrm>
              <a:off x="398653" y="547738"/>
              <a:ext cx="439610" cy="415112"/>
            </a:xfrm>
            <a:custGeom>
              <a:avLst/>
              <a:gdLst/>
              <a:ahLst/>
              <a:cxnLst/>
              <a:rect l="0" t="0" r="0" b="0"/>
              <a:pathLst>
                <a:path w="439610" h="415112">
                  <a:moveTo>
                    <a:pt x="0" y="0"/>
                  </a:moveTo>
                  <a:lnTo>
                    <a:pt x="439610" y="0"/>
                  </a:lnTo>
                  <a:lnTo>
                    <a:pt x="439610" y="415112"/>
                  </a:lnTo>
                  <a:lnTo>
                    <a:pt x="0" y="415112"/>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03" name="Shape 44720"/>
            <p:cNvSpPr/>
            <p:nvPr/>
          </p:nvSpPr>
          <p:spPr>
            <a:xfrm>
              <a:off x="838327" y="547738"/>
              <a:ext cx="439611" cy="415112"/>
            </a:xfrm>
            <a:custGeom>
              <a:avLst/>
              <a:gdLst/>
              <a:ahLst/>
              <a:cxnLst/>
              <a:rect l="0" t="0" r="0" b="0"/>
              <a:pathLst>
                <a:path w="439611" h="415112">
                  <a:moveTo>
                    <a:pt x="0" y="0"/>
                  </a:moveTo>
                  <a:lnTo>
                    <a:pt x="439611" y="0"/>
                  </a:lnTo>
                  <a:lnTo>
                    <a:pt x="439611" y="415112"/>
                  </a:lnTo>
                  <a:lnTo>
                    <a:pt x="0" y="415112"/>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04" name="Shape 44721"/>
            <p:cNvSpPr/>
            <p:nvPr/>
          </p:nvSpPr>
          <p:spPr>
            <a:xfrm>
              <a:off x="1277874" y="547738"/>
              <a:ext cx="439611" cy="415112"/>
            </a:xfrm>
            <a:custGeom>
              <a:avLst/>
              <a:gdLst/>
              <a:ahLst/>
              <a:cxnLst/>
              <a:rect l="0" t="0" r="0" b="0"/>
              <a:pathLst>
                <a:path w="439611" h="415112">
                  <a:moveTo>
                    <a:pt x="0" y="0"/>
                  </a:moveTo>
                  <a:lnTo>
                    <a:pt x="439611" y="0"/>
                  </a:lnTo>
                  <a:lnTo>
                    <a:pt x="439611" y="415112"/>
                  </a:lnTo>
                  <a:lnTo>
                    <a:pt x="0" y="415112"/>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05" name="Shape 44722"/>
            <p:cNvSpPr/>
            <p:nvPr/>
          </p:nvSpPr>
          <p:spPr>
            <a:xfrm>
              <a:off x="1717548" y="547738"/>
              <a:ext cx="439611" cy="415112"/>
            </a:xfrm>
            <a:custGeom>
              <a:avLst/>
              <a:gdLst/>
              <a:ahLst/>
              <a:cxnLst/>
              <a:rect l="0" t="0" r="0" b="0"/>
              <a:pathLst>
                <a:path w="439611" h="415112">
                  <a:moveTo>
                    <a:pt x="0" y="0"/>
                  </a:moveTo>
                  <a:lnTo>
                    <a:pt x="439611" y="0"/>
                  </a:lnTo>
                  <a:lnTo>
                    <a:pt x="439611" y="415112"/>
                  </a:lnTo>
                  <a:lnTo>
                    <a:pt x="0" y="415112"/>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06" name="Shape 44723"/>
            <p:cNvSpPr/>
            <p:nvPr/>
          </p:nvSpPr>
          <p:spPr>
            <a:xfrm>
              <a:off x="2157095" y="547738"/>
              <a:ext cx="439611" cy="415112"/>
            </a:xfrm>
            <a:custGeom>
              <a:avLst/>
              <a:gdLst/>
              <a:ahLst/>
              <a:cxnLst/>
              <a:rect l="0" t="0" r="0" b="0"/>
              <a:pathLst>
                <a:path w="439611" h="415112">
                  <a:moveTo>
                    <a:pt x="0" y="0"/>
                  </a:moveTo>
                  <a:lnTo>
                    <a:pt x="439611" y="0"/>
                  </a:lnTo>
                  <a:lnTo>
                    <a:pt x="439611" y="415112"/>
                  </a:lnTo>
                  <a:lnTo>
                    <a:pt x="0" y="415112"/>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07" name="Shape 44724"/>
            <p:cNvSpPr/>
            <p:nvPr/>
          </p:nvSpPr>
          <p:spPr>
            <a:xfrm>
              <a:off x="2596769" y="547738"/>
              <a:ext cx="439611" cy="415112"/>
            </a:xfrm>
            <a:custGeom>
              <a:avLst/>
              <a:gdLst/>
              <a:ahLst/>
              <a:cxnLst/>
              <a:rect l="0" t="0" r="0" b="0"/>
              <a:pathLst>
                <a:path w="439611" h="415112">
                  <a:moveTo>
                    <a:pt x="0" y="0"/>
                  </a:moveTo>
                  <a:lnTo>
                    <a:pt x="439611" y="0"/>
                  </a:lnTo>
                  <a:lnTo>
                    <a:pt x="439611" y="415112"/>
                  </a:lnTo>
                  <a:lnTo>
                    <a:pt x="0" y="415112"/>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08" name="Shape 44725"/>
            <p:cNvSpPr/>
            <p:nvPr/>
          </p:nvSpPr>
          <p:spPr>
            <a:xfrm>
              <a:off x="3036316" y="547738"/>
              <a:ext cx="439610" cy="415112"/>
            </a:xfrm>
            <a:custGeom>
              <a:avLst/>
              <a:gdLst/>
              <a:ahLst/>
              <a:cxnLst/>
              <a:rect l="0" t="0" r="0" b="0"/>
              <a:pathLst>
                <a:path w="439610" h="415112">
                  <a:moveTo>
                    <a:pt x="0" y="0"/>
                  </a:moveTo>
                  <a:lnTo>
                    <a:pt x="439610" y="0"/>
                  </a:lnTo>
                  <a:lnTo>
                    <a:pt x="439610" y="415112"/>
                  </a:lnTo>
                  <a:lnTo>
                    <a:pt x="0" y="415112"/>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09" name="Shape 44726"/>
            <p:cNvSpPr/>
            <p:nvPr/>
          </p:nvSpPr>
          <p:spPr>
            <a:xfrm>
              <a:off x="3475990" y="547738"/>
              <a:ext cx="439610" cy="415112"/>
            </a:xfrm>
            <a:custGeom>
              <a:avLst/>
              <a:gdLst/>
              <a:ahLst/>
              <a:cxnLst/>
              <a:rect l="0" t="0" r="0" b="0"/>
              <a:pathLst>
                <a:path w="439610" h="415112">
                  <a:moveTo>
                    <a:pt x="0" y="0"/>
                  </a:moveTo>
                  <a:lnTo>
                    <a:pt x="439610" y="0"/>
                  </a:lnTo>
                  <a:lnTo>
                    <a:pt x="439610" y="415112"/>
                  </a:lnTo>
                  <a:lnTo>
                    <a:pt x="0" y="415112"/>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10" name="Shape 5693"/>
            <p:cNvSpPr/>
            <p:nvPr/>
          </p:nvSpPr>
          <p:spPr>
            <a:xfrm>
              <a:off x="838327" y="541401"/>
              <a:ext cx="0" cy="427799"/>
            </a:xfrm>
            <a:custGeom>
              <a:avLst/>
              <a:gdLst/>
              <a:ahLst/>
              <a:cxnLst/>
              <a:rect l="0" t="0" r="0" b="0"/>
              <a:pathLst>
                <a:path h="427799">
                  <a:moveTo>
                    <a:pt x="0" y="0"/>
                  </a:moveTo>
                  <a:lnTo>
                    <a:pt x="0" y="427799"/>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11" name="Shape 5694"/>
            <p:cNvSpPr/>
            <p:nvPr/>
          </p:nvSpPr>
          <p:spPr>
            <a:xfrm>
              <a:off x="1277874" y="541401"/>
              <a:ext cx="0" cy="427799"/>
            </a:xfrm>
            <a:custGeom>
              <a:avLst/>
              <a:gdLst/>
              <a:ahLst/>
              <a:cxnLst/>
              <a:rect l="0" t="0" r="0" b="0"/>
              <a:pathLst>
                <a:path h="427799">
                  <a:moveTo>
                    <a:pt x="0" y="0"/>
                  </a:moveTo>
                  <a:lnTo>
                    <a:pt x="0" y="427799"/>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12" name="Shape 5695"/>
            <p:cNvSpPr/>
            <p:nvPr/>
          </p:nvSpPr>
          <p:spPr>
            <a:xfrm>
              <a:off x="1717548" y="541401"/>
              <a:ext cx="0" cy="427799"/>
            </a:xfrm>
            <a:custGeom>
              <a:avLst/>
              <a:gdLst/>
              <a:ahLst/>
              <a:cxnLst/>
              <a:rect l="0" t="0" r="0" b="0"/>
              <a:pathLst>
                <a:path h="427799">
                  <a:moveTo>
                    <a:pt x="0" y="0"/>
                  </a:moveTo>
                  <a:lnTo>
                    <a:pt x="0" y="427799"/>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13" name="Shape 5696"/>
            <p:cNvSpPr/>
            <p:nvPr/>
          </p:nvSpPr>
          <p:spPr>
            <a:xfrm>
              <a:off x="2157095" y="541401"/>
              <a:ext cx="0" cy="427799"/>
            </a:xfrm>
            <a:custGeom>
              <a:avLst/>
              <a:gdLst/>
              <a:ahLst/>
              <a:cxnLst/>
              <a:rect l="0" t="0" r="0" b="0"/>
              <a:pathLst>
                <a:path h="427799">
                  <a:moveTo>
                    <a:pt x="0" y="0"/>
                  </a:moveTo>
                  <a:lnTo>
                    <a:pt x="0" y="427799"/>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14" name="Shape 5697"/>
            <p:cNvSpPr/>
            <p:nvPr/>
          </p:nvSpPr>
          <p:spPr>
            <a:xfrm>
              <a:off x="2596769" y="541401"/>
              <a:ext cx="0" cy="427799"/>
            </a:xfrm>
            <a:custGeom>
              <a:avLst/>
              <a:gdLst/>
              <a:ahLst/>
              <a:cxnLst/>
              <a:rect l="0" t="0" r="0" b="0"/>
              <a:pathLst>
                <a:path h="427799">
                  <a:moveTo>
                    <a:pt x="0" y="0"/>
                  </a:moveTo>
                  <a:lnTo>
                    <a:pt x="0" y="427799"/>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15" name="Shape 5698"/>
            <p:cNvSpPr/>
            <p:nvPr/>
          </p:nvSpPr>
          <p:spPr>
            <a:xfrm>
              <a:off x="3036316" y="541401"/>
              <a:ext cx="0" cy="427799"/>
            </a:xfrm>
            <a:custGeom>
              <a:avLst/>
              <a:gdLst/>
              <a:ahLst/>
              <a:cxnLst/>
              <a:rect l="0" t="0" r="0" b="0"/>
              <a:pathLst>
                <a:path h="427799">
                  <a:moveTo>
                    <a:pt x="0" y="0"/>
                  </a:moveTo>
                  <a:lnTo>
                    <a:pt x="0" y="427799"/>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16" name="Shape 5699"/>
            <p:cNvSpPr/>
            <p:nvPr/>
          </p:nvSpPr>
          <p:spPr>
            <a:xfrm>
              <a:off x="3475990" y="541401"/>
              <a:ext cx="0" cy="427799"/>
            </a:xfrm>
            <a:custGeom>
              <a:avLst/>
              <a:gdLst/>
              <a:ahLst/>
              <a:cxnLst/>
              <a:rect l="0" t="0" r="0" b="0"/>
              <a:pathLst>
                <a:path h="427799">
                  <a:moveTo>
                    <a:pt x="0" y="0"/>
                  </a:moveTo>
                  <a:lnTo>
                    <a:pt x="0" y="427799"/>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17" name="Shape 5700"/>
            <p:cNvSpPr/>
            <p:nvPr/>
          </p:nvSpPr>
          <p:spPr>
            <a:xfrm>
              <a:off x="398653" y="541401"/>
              <a:ext cx="0" cy="427799"/>
            </a:xfrm>
            <a:custGeom>
              <a:avLst/>
              <a:gdLst/>
              <a:ahLst/>
              <a:cxnLst/>
              <a:rect l="0" t="0" r="0" b="0"/>
              <a:pathLst>
                <a:path h="427799">
                  <a:moveTo>
                    <a:pt x="0" y="0"/>
                  </a:moveTo>
                  <a:lnTo>
                    <a:pt x="0" y="427799"/>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18" name="Shape 5701"/>
            <p:cNvSpPr/>
            <p:nvPr/>
          </p:nvSpPr>
          <p:spPr>
            <a:xfrm>
              <a:off x="3915537" y="541401"/>
              <a:ext cx="0" cy="427799"/>
            </a:xfrm>
            <a:custGeom>
              <a:avLst/>
              <a:gdLst/>
              <a:ahLst/>
              <a:cxnLst/>
              <a:rect l="0" t="0" r="0" b="0"/>
              <a:pathLst>
                <a:path h="427799">
                  <a:moveTo>
                    <a:pt x="0" y="0"/>
                  </a:moveTo>
                  <a:lnTo>
                    <a:pt x="0" y="427799"/>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19" name="Shape 5702"/>
            <p:cNvSpPr/>
            <p:nvPr/>
          </p:nvSpPr>
          <p:spPr>
            <a:xfrm>
              <a:off x="392303" y="547751"/>
              <a:ext cx="3529584" cy="0"/>
            </a:xfrm>
            <a:custGeom>
              <a:avLst/>
              <a:gdLst/>
              <a:ahLst/>
              <a:cxnLst/>
              <a:rect l="0" t="0" r="0" b="0"/>
              <a:pathLst>
                <a:path w="3529584">
                  <a:moveTo>
                    <a:pt x="0" y="0"/>
                  </a:moveTo>
                  <a:lnTo>
                    <a:pt x="3529584" y="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20" name="Shape 5703"/>
            <p:cNvSpPr/>
            <p:nvPr/>
          </p:nvSpPr>
          <p:spPr>
            <a:xfrm>
              <a:off x="392303" y="962851"/>
              <a:ext cx="3529584" cy="0"/>
            </a:xfrm>
            <a:custGeom>
              <a:avLst/>
              <a:gdLst/>
              <a:ahLst/>
              <a:cxnLst/>
              <a:rect l="0" t="0" r="0" b="0"/>
              <a:pathLst>
                <a:path w="3529584">
                  <a:moveTo>
                    <a:pt x="0" y="0"/>
                  </a:moveTo>
                  <a:lnTo>
                    <a:pt x="3529584" y="0"/>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1" name="Rectangle 120"/>
            <p:cNvSpPr/>
            <p:nvPr/>
          </p:nvSpPr>
          <p:spPr>
            <a:xfrm>
              <a:off x="490474" y="612115"/>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3</a:t>
              </a:r>
              <a:endParaRPr lang="en-US" sz="1100">
                <a:solidFill>
                  <a:srgbClr val="000000"/>
                </a:solidFill>
                <a:effectLst/>
                <a:latin typeface="Calibri" panose="020F0502020204030204" pitchFamily="34" charset="0"/>
                <a:ea typeface="Calibri" panose="020F0502020204030204" pitchFamily="34" charset="0"/>
              </a:endParaRPr>
            </a:p>
          </p:txBody>
        </p:sp>
        <p:sp>
          <p:nvSpPr>
            <p:cNvPr id="122" name="Rectangle 121"/>
            <p:cNvSpPr/>
            <p:nvPr/>
          </p:nvSpPr>
          <p:spPr>
            <a:xfrm>
              <a:off x="929894" y="612115"/>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5</a:t>
              </a:r>
              <a:endParaRPr lang="en-US" sz="1100">
                <a:solidFill>
                  <a:srgbClr val="000000"/>
                </a:solidFill>
                <a:effectLst/>
                <a:latin typeface="Calibri" panose="020F0502020204030204" pitchFamily="34" charset="0"/>
                <a:ea typeface="Calibri" panose="020F0502020204030204" pitchFamily="34" charset="0"/>
              </a:endParaRPr>
            </a:p>
          </p:txBody>
        </p:sp>
        <p:sp>
          <p:nvSpPr>
            <p:cNvPr id="123" name="Rectangle 122"/>
            <p:cNvSpPr/>
            <p:nvPr/>
          </p:nvSpPr>
          <p:spPr>
            <a:xfrm>
              <a:off x="1369441" y="612115"/>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7</a:t>
              </a:r>
              <a:endParaRPr lang="en-US" sz="1100">
                <a:solidFill>
                  <a:srgbClr val="000000"/>
                </a:solidFill>
                <a:effectLst/>
                <a:latin typeface="Calibri" panose="020F0502020204030204" pitchFamily="34" charset="0"/>
                <a:ea typeface="Calibri" panose="020F0502020204030204" pitchFamily="34" charset="0"/>
              </a:endParaRPr>
            </a:p>
          </p:txBody>
        </p:sp>
        <p:sp>
          <p:nvSpPr>
            <p:cNvPr id="124" name="Rectangle 123"/>
            <p:cNvSpPr/>
            <p:nvPr/>
          </p:nvSpPr>
          <p:spPr>
            <a:xfrm>
              <a:off x="1809242" y="612115"/>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4</a:t>
              </a:r>
              <a:endParaRPr lang="en-US" sz="1100">
                <a:solidFill>
                  <a:srgbClr val="000000"/>
                </a:solidFill>
                <a:effectLst/>
                <a:latin typeface="Calibri" panose="020F0502020204030204" pitchFamily="34" charset="0"/>
                <a:ea typeface="Calibri" panose="020F0502020204030204" pitchFamily="34" charset="0"/>
              </a:endParaRPr>
            </a:p>
          </p:txBody>
        </p:sp>
        <p:sp>
          <p:nvSpPr>
            <p:cNvPr id="125" name="Rectangle 124"/>
            <p:cNvSpPr/>
            <p:nvPr/>
          </p:nvSpPr>
          <p:spPr>
            <a:xfrm>
              <a:off x="2248789" y="612115"/>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2</a:t>
              </a:r>
              <a:endParaRPr lang="en-US" sz="1100">
                <a:solidFill>
                  <a:srgbClr val="000000"/>
                </a:solidFill>
                <a:effectLst/>
                <a:latin typeface="Calibri" panose="020F0502020204030204" pitchFamily="34" charset="0"/>
                <a:ea typeface="Calibri" panose="020F0502020204030204" pitchFamily="34" charset="0"/>
              </a:endParaRPr>
            </a:p>
          </p:txBody>
        </p:sp>
        <p:pic>
          <p:nvPicPr>
            <p:cNvPr id="126" name="Picture 125"/>
            <p:cNvPicPr/>
            <p:nvPr/>
          </p:nvPicPr>
          <p:blipFill>
            <a:blip r:embed="rId2"/>
            <a:stretch>
              <a:fillRect/>
            </a:stretch>
          </p:blipFill>
          <p:spPr>
            <a:xfrm>
              <a:off x="1953768" y="-5333"/>
              <a:ext cx="917448" cy="277368"/>
            </a:xfrm>
            <a:prstGeom prst="rect">
              <a:avLst/>
            </a:prstGeom>
          </p:spPr>
        </p:pic>
        <p:sp>
          <p:nvSpPr>
            <p:cNvPr id="127" name="Shape 5710"/>
            <p:cNvSpPr/>
            <p:nvPr/>
          </p:nvSpPr>
          <p:spPr>
            <a:xfrm>
              <a:off x="1957578" y="0"/>
              <a:ext cx="914400" cy="274320"/>
            </a:xfrm>
            <a:custGeom>
              <a:avLst/>
              <a:gdLst/>
              <a:ahLst/>
              <a:cxnLst/>
              <a:rect l="0" t="0" r="0" b="0"/>
              <a:pathLst>
                <a:path w="914400" h="274320">
                  <a:moveTo>
                    <a:pt x="0" y="274320"/>
                  </a:moveTo>
                  <a:lnTo>
                    <a:pt x="914400" y="274320"/>
                  </a:lnTo>
                  <a:lnTo>
                    <a:pt x="914400" y="0"/>
                  </a:lnTo>
                  <a:lnTo>
                    <a:pt x="0" y="0"/>
                  </a:lnTo>
                  <a:close/>
                </a:path>
              </a:pathLst>
            </a:custGeom>
            <a:ln w="28956" cap="flat">
              <a:round/>
            </a:ln>
          </p:spPr>
          <p:style>
            <a:lnRef idx="1">
              <a:srgbClr val="279D57"/>
            </a:lnRef>
            <a:fillRef idx="0">
              <a:srgbClr val="BBE5C5"/>
            </a:fillRef>
            <a:effectRef idx="0">
              <a:scrgbClr r="0" g="0" b="0"/>
            </a:effectRef>
            <a:fontRef idx="none"/>
          </p:style>
          <p:txBody>
            <a:bodyPr/>
            <a:lstStyle/>
            <a:p>
              <a:endParaRPr lang="en-US"/>
            </a:p>
          </p:txBody>
        </p:sp>
        <p:sp>
          <p:nvSpPr>
            <p:cNvPr id="128" name="Shape 5711"/>
            <p:cNvSpPr/>
            <p:nvPr/>
          </p:nvSpPr>
          <p:spPr>
            <a:xfrm>
              <a:off x="2285111" y="279019"/>
              <a:ext cx="158369" cy="262255"/>
            </a:xfrm>
            <a:custGeom>
              <a:avLst/>
              <a:gdLst/>
              <a:ahLst/>
              <a:cxnLst/>
              <a:rect l="0" t="0" r="0" b="0"/>
              <a:pathLst>
                <a:path w="158369" h="262255">
                  <a:moveTo>
                    <a:pt x="133096" y="0"/>
                  </a:moveTo>
                  <a:lnTo>
                    <a:pt x="158369" y="14224"/>
                  </a:lnTo>
                  <a:lnTo>
                    <a:pt x="54970" y="197729"/>
                  </a:lnTo>
                  <a:lnTo>
                    <a:pt x="95504" y="173990"/>
                  </a:lnTo>
                  <a:cubicBezTo>
                    <a:pt x="102489" y="169926"/>
                    <a:pt x="111252" y="172212"/>
                    <a:pt x="115316" y="179197"/>
                  </a:cubicBezTo>
                  <a:cubicBezTo>
                    <a:pt x="119380" y="186055"/>
                    <a:pt x="117094" y="194945"/>
                    <a:pt x="110109" y="199009"/>
                  </a:cubicBezTo>
                  <a:lnTo>
                    <a:pt x="1905" y="262255"/>
                  </a:lnTo>
                  <a:lnTo>
                    <a:pt x="127" y="136906"/>
                  </a:lnTo>
                  <a:cubicBezTo>
                    <a:pt x="0" y="128905"/>
                    <a:pt x="6350" y="122428"/>
                    <a:pt x="14351" y="122301"/>
                  </a:cubicBezTo>
                  <a:cubicBezTo>
                    <a:pt x="22352" y="122174"/>
                    <a:pt x="28956" y="128524"/>
                    <a:pt x="29083" y="136525"/>
                  </a:cubicBezTo>
                  <a:lnTo>
                    <a:pt x="29734" y="183439"/>
                  </a:lnTo>
                  <a:lnTo>
                    <a:pt x="133096" y="0"/>
                  </a:lnTo>
                  <a:close/>
                </a:path>
              </a:pathLst>
            </a:custGeom>
            <a:ln w="0" cap="flat">
              <a:round/>
            </a:ln>
          </p:spPr>
          <p:style>
            <a:lnRef idx="0">
              <a:srgbClr val="000000">
                <a:alpha val="0"/>
              </a:srgbClr>
            </a:lnRef>
            <a:fillRef idx="1">
              <a:srgbClr val="279D57"/>
            </a:fillRef>
            <a:effectRef idx="0">
              <a:scrgbClr r="0" g="0" b="0"/>
            </a:effectRef>
            <a:fontRef idx="none"/>
          </p:style>
          <p:txBody>
            <a:bodyPr/>
            <a:lstStyle/>
            <a:p>
              <a:endParaRPr lang="en-US"/>
            </a:p>
          </p:txBody>
        </p:sp>
        <p:sp>
          <p:nvSpPr>
            <p:cNvPr id="129" name="Rectangle 128"/>
            <p:cNvSpPr/>
            <p:nvPr/>
          </p:nvSpPr>
          <p:spPr>
            <a:xfrm>
              <a:off x="2086102" y="31745"/>
              <a:ext cx="871823" cy="29842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a:solidFill>
                    <a:srgbClr val="000000"/>
                  </a:solidFill>
                  <a:effectLst/>
                  <a:latin typeface="Times New Roman" panose="02020603050405020304" pitchFamily="18" charset="0"/>
                  <a:ea typeface="Times New Roman" panose="02020603050405020304" pitchFamily="18" charset="0"/>
                </a:rPr>
                <a:t>Back=4</a:t>
              </a:r>
              <a:endParaRPr lang="en-US" sz="1100">
                <a:solidFill>
                  <a:srgbClr val="000000"/>
                </a:solidFill>
                <a:effectLst/>
                <a:latin typeface="Calibri" panose="020F0502020204030204" pitchFamily="34" charset="0"/>
                <a:ea typeface="Calibri" panose="020F0502020204030204" pitchFamily="34" charset="0"/>
              </a:endParaRPr>
            </a:p>
          </p:txBody>
        </p:sp>
      </p:grpSp>
      <p:grpSp>
        <p:nvGrpSpPr>
          <p:cNvPr id="130" name="Group 129"/>
          <p:cNvGrpSpPr/>
          <p:nvPr/>
        </p:nvGrpSpPr>
        <p:grpSpPr>
          <a:xfrm>
            <a:off x="8250071" y="5678954"/>
            <a:ext cx="3529012" cy="889000"/>
            <a:chOff x="0" y="0"/>
            <a:chExt cx="3529585" cy="889064"/>
          </a:xfrm>
        </p:grpSpPr>
        <p:pic>
          <p:nvPicPr>
            <p:cNvPr id="131" name="Picture 130"/>
            <p:cNvPicPr/>
            <p:nvPr/>
          </p:nvPicPr>
          <p:blipFill>
            <a:blip r:embed="rId3"/>
            <a:stretch>
              <a:fillRect/>
            </a:stretch>
          </p:blipFill>
          <p:spPr>
            <a:xfrm>
              <a:off x="719710" y="-6349"/>
              <a:ext cx="920496" cy="280416"/>
            </a:xfrm>
            <a:prstGeom prst="rect">
              <a:avLst/>
            </a:prstGeom>
          </p:spPr>
        </p:pic>
        <p:sp>
          <p:nvSpPr>
            <p:cNvPr id="132" name="Shape 5755"/>
            <p:cNvSpPr/>
            <p:nvPr/>
          </p:nvSpPr>
          <p:spPr>
            <a:xfrm>
              <a:off x="724536" y="0"/>
              <a:ext cx="914400" cy="274320"/>
            </a:xfrm>
            <a:custGeom>
              <a:avLst/>
              <a:gdLst/>
              <a:ahLst/>
              <a:cxnLst/>
              <a:rect l="0" t="0" r="0" b="0"/>
              <a:pathLst>
                <a:path w="914400" h="274320">
                  <a:moveTo>
                    <a:pt x="0" y="274320"/>
                  </a:moveTo>
                  <a:lnTo>
                    <a:pt x="914400" y="274320"/>
                  </a:lnTo>
                  <a:lnTo>
                    <a:pt x="914400" y="0"/>
                  </a:lnTo>
                  <a:lnTo>
                    <a:pt x="0" y="0"/>
                  </a:lnTo>
                  <a:close/>
                </a:path>
              </a:pathLst>
            </a:custGeom>
            <a:ln w="28956" cap="flat">
              <a:round/>
            </a:ln>
          </p:spPr>
          <p:style>
            <a:lnRef idx="1">
              <a:srgbClr val="279D57"/>
            </a:lnRef>
            <a:fillRef idx="0">
              <a:srgbClr val="BBE5C5"/>
            </a:fillRef>
            <a:effectRef idx="0">
              <a:scrgbClr r="0" g="0" b="0"/>
            </a:effectRef>
            <a:fontRef idx="none"/>
          </p:style>
          <p:txBody>
            <a:bodyPr/>
            <a:lstStyle/>
            <a:p>
              <a:endParaRPr lang="en-US"/>
            </a:p>
          </p:txBody>
        </p:sp>
        <p:sp>
          <p:nvSpPr>
            <p:cNvPr id="133" name="Shape 5756"/>
            <p:cNvSpPr/>
            <p:nvPr/>
          </p:nvSpPr>
          <p:spPr>
            <a:xfrm>
              <a:off x="1052068" y="279019"/>
              <a:ext cx="158369" cy="262255"/>
            </a:xfrm>
            <a:custGeom>
              <a:avLst/>
              <a:gdLst/>
              <a:ahLst/>
              <a:cxnLst/>
              <a:rect l="0" t="0" r="0" b="0"/>
              <a:pathLst>
                <a:path w="158369" h="262255">
                  <a:moveTo>
                    <a:pt x="133096" y="0"/>
                  </a:moveTo>
                  <a:lnTo>
                    <a:pt x="158369" y="14224"/>
                  </a:lnTo>
                  <a:lnTo>
                    <a:pt x="54970" y="197728"/>
                  </a:lnTo>
                  <a:lnTo>
                    <a:pt x="95504" y="173990"/>
                  </a:lnTo>
                  <a:cubicBezTo>
                    <a:pt x="102489" y="169926"/>
                    <a:pt x="111252" y="172212"/>
                    <a:pt x="115316" y="179197"/>
                  </a:cubicBezTo>
                  <a:cubicBezTo>
                    <a:pt x="119380" y="186055"/>
                    <a:pt x="117094" y="194945"/>
                    <a:pt x="110109" y="199009"/>
                  </a:cubicBezTo>
                  <a:lnTo>
                    <a:pt x="1905" y="262255"/>
                  </a:lnTo>
                  <a:lnTo>
                    <a:pt x="127" y="136906"/>
                  </a:lnTo>
                  <a:cubicBezTo>
                    <a:pt x="0" y="128905"/>
                    <a:pt x="6350" y="122428"/>
                    <a:pt x="14351" y="122301"/>
                  </a:cubicBezTo>
                  <a:cubicBezTo>
                    <a:pt x="22352" y="122174"/>
                    <a:pt x="28956" y="128524"/>
                    <a:pt x="29083" y="136525"/>
                  </a:cubicBezTo>
                  <a:lnTo>
                    <a:pt x="29734" y="183440"/>
                  </a:lnTo>
                  <a:lnTo>
                    <a:pt x="133096" y="0"/>
                  </a:lnTo>
                  <a:close/>
                </a:path>
              </a:pathLst>
            </a:custGeom>
            <a:ln w="0" cap="flat">
              <a:round/>
            </a:ln>
          </p:spPr>
          <p:style>
            <a:lnRef idx="0">
              <a:srgbClr val="000000">
                <a:alpha val="0"/>
              </a:srgbClr>
            </a:lnRef>
            <a:fillRef idx="1">
              <a:srgbClr val="279D57"/>
            </a:fillRef>
            <a:effectRef idx="0">
              <a:scrgbClr r="0" g="0" b="0"/>
            </a:effectRef>
            <a:fontRef idx="none"/>
          </p:style>
          <p:txBody>
            <a:bodyPr/>
            <a:lstStyle/>
            <a:p>
              <a:endParaRPr lang="en-US"/>
            </a:p>
          </p:txBody>
        </p:sp>
        <p:sp>
          <p:nvSpPr>
            <p:cNvPr id="134" name="Rectangle 133"/>
            <p:cNvSpPr/>
            <p:nvPr/>
          </p:nvSpPr>
          <p:spPr>
            <a:xfrm>
              <a:off x="852678" y="31745"/>
              <a:ext cx="871823" cy="29842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a:solidFill>
                    <a:srgbClr val="000000"/>
                  </a:solidFill>
                  <a:effectLst/>
                  <a:latin typeface="Times New Roman" panose="02020603050405020304" pitchFamily="18" charset="0"/>
                  <a:ea typeface="Times New Roman" panose="02020603050405020304" pitchFamily="18" charset="0"/>
                </a:rPr>
                <a:t>Back=3</a:t>
              </a:r>
              <a:endParaRPr lang="en-US" sz="1100">
                <a:solidFill>
                  <a:srgbClr val="000000"/>
                </a:solidFill>
                <a:effectLst/>
                <a:latin typeface="Calibri" panose="020F0502020204030204" pitchFamily="34" charset="0"/>
                <a:ea typeface="Calibri" panose="020F0502020204030204" pitchFamily="34" charset="0"/>
              </a:endParaRPr>
            </a:p>
          </p:txBody>
        </p:sp>
        <p:sp>
          <p:nvSpPr>
            <p:cNvPr id="135" name="Shape 44727"/>
            <p:cNvSpPr/>
            <p:nvPr/>
          </p:nvSpPr>
          <p:spPr>
            <a:xfrm>
              <a:off x="6350" y="511873"/>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36" name="Shape 44728"/>
            <p:cNvSpPr/>
            <p:nvPr/>
          </p:nvSpPr>
          <p:spPr>
            <a:xfrm>
              <a:off x="446024" y="511873"/>
              <a:ext cx="439611" cy="370840"/>
            </a:xfrm>
            <a:custGeom>
              <a:avLst/>
              <a:gdLst/>
              <a:ahLst/>
              <a:cxnLst/>
              <a:rect l="0" t="0" r="0" b="0"/>
              <a:pathLst>
                <a:path w="439611" h="370840">
                  <a:moveTo>
                    <a:pt x="0" y="0"/>
                  </a:moveTo>
                  <a:lnTo>
                    <a:pt x="439611" y="0"/>
                  </a:lnTo>
                  <a:lnTo>
                    <a:pt x="439611"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37" name="Shape 44729"/>
            <p:cNvSpPr/>
            <p:nvPr/>
          </p:nvSpPr>
          <p:spPr>
            <a:xfrm>
              <a:off x="885572" y="511873"/>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38" name="Shape 44730"/>
            <p:cNvSpPr/>
            <p:nvPr/>
          </p:nvSpPr>
          <p:spPr>
            <a:xfrm>
              <a:off x="1325246" y="511873"/>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39" name="Shape 44731"/>
            <p:cNvSpPr/>
            <p:nvPr/>
          </p:nvSpPr>
          <p:spPr>
            <a:xfrm>
              <a:off x="1764792" y="511873"/>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40" name="Shape 44732"/>
            <p:cNvSpPr/>
            <p:nvPr/>
          </p:nvSpPr>
          <p:spPr>
            <a:xfrm>
              <a:off x="2204466" y="511873"/>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41" name="Shape 44733"/>
            <p:cNvSpPr/>
            <p:nvPr/>
          </p:nvSpPr>
          <p:spPr>
            <a:xfrm>
              <a:off x="2644013" y="511873"/>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42" name="Shape 44734"/>
            <p:cNvSpPr/>
            <p:nvPr/>
          </p:nvSpPr>
          <p:spPr>
            <a:xfrm>
              <a:off x="3083687" y="511873"/>
              <a:ext cx="439611" cy="370840"/>
            </a:xfrm>
            <a:custGeom>
              <a:avLst/>
              <a:gdLst/>
              <a:ahLst/>
              <a:cxnLst/>
              <a:rect l="0" t="0" r="0" b="0"/>
              <a:pathLst>
                <a:path w="439611" h="370840">
                  <a:moveTo>
                    <a:pt x="0" y="0"/>
                  </a:moveTo>
                  <a:lnTo>
                    <a:pt x="439611" y="0"/>
                  </a:lnTo>
                  <a:lnTo>
                    <a:pt x="439611"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43" name="Shape 5766"/>
            <p:cNvSpPr/>
            <p:nvPr/>
          </p:nvSpPr>
          <p:spPr>
            <a:xfrm>
              <a:off x="446024" y="505587"/>
              <a:ext cx="0" cy="383477"/>
            </a:xfrm>
            <a:custGeom>
              <a:avLst/>
              <a:gdLst/>
              <a:ahLst/>
              <a:cxnLst/>
              <a:rect l="0" t="0" r="0" b="0"/>
              <a:pathLst>
                <a:path h="383477">
                  <a:moveTo>
                    <a:pt x="0" y="0"/>
                  </a:moveTo>
                  <a:lnTo>
                    <a:pt x="0" y="383477"/>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44" name="Shape 5767"/>
            <p:cNvSpPr/>
            <p:nvPr/>
          </p:nvSpPr>
          <p:spPr>
            <a:xfrm>
              <a:off x="885572" y="505587"/>
              <a:ext cx="0" cy="383477"/>
            </a:xfrm>
            <a:custGeom>
              <a:avLst/>
              <a:gdLst/>
              <a:ahLst/>
              <a:cxnLst/>
              <a:rect l="0" t="0" r="0" b="0"/>
              <a:pathLst>
                <a:path h="383477">
                  <a:moveTo>
                    <a:pt x="0" y="0"/>
                  </a:moveTo>
                  <a:lnTo>
                    <a:pt x="0" y="383477"/>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45" name="Shape 5768"/>
            <p:cNvSpPr/>
            <p:nvPr/>
          </p:nvSpPr>
          <p:spPr>
            <a:xfrm>
              <a:off x="1325246" y="505587"/>
              <a:ext cx="0" cy="383477"/>
            </a:xfrm>
            <a:custGeom>
              <a:avLst/>
              <a:gdLst/>
              <a:ahLst/>
              <a:cxnLst/>
              <a:rect l="0" t="0" r="0" b="0"/>
              <a:pathLst>
                <a:path h="383477">
                  <a:moveTo>
                    <a:pt x="0" y="0"/>
                  </a:moveTo>
                  <a:lnTo>
                    <a:pt x="0" y="383477"/>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46" name="Shape 5769"/>
            <p:cNvSpPr/>
            <p:nvPr/>
          </p:nvSpPr>
          <p:spPr>
            <a:xfrm>
              <a:off x="1764792" y="505587"/>
              <a:ext cx="0" cy="383477"/>
            </a:xfrm>
            <a:custGeom>
              <a:avLst/>
              <a:gdLst/>
              <a:ahLst/>
              <a:cxnLst/>
              <a:rect l="0" t="0" r="0" b="0"/>
              <a:pathLst>
                <a:path h="383477">
                  <a:moveTo>
                    <a:pt x="0" y="0"/>
                  </a:moveTo>
                  <a:lnTo>
                    <a:pt x="0" y="383477"/>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47" name="Shape 5770"/>
            <p:cNvSpPr/>
            <p:nvPr/>
          </p:nvSpPr>
          <p:spPr>
            <a:xfrm>
              <a:off x="2204466" y="505587"/>
              <a:ext cx="0" cy="383477"/>
            </a:xfrm>
            <a:custGeom>
              <a:avLst/>
              <a:gdLst/>
              <a:ahLst/>
              <a:cxnLst/>
              <a:rect l="0" t="0" r="0" b="0"/>
              <a:pathLst>
                <a:path h="383477">
                  <a:moveTo>
                    <a:pt x="0" y="0"/>
                  </a:moveTo>
                  <a:lnTo>
                    <a:pt x="0" y="383477"/>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48" name="Shape 5771"/>
            <p:cNvSpPr/>
            <p:nvPr/>
          </p:nvSpPr>
          <p:spPr>
            <a:xfrm>
              <a:off x="2644013" y="505587"/>
              <a:ext cx="0" cy="383477"/>
            </a:xfrm>
            <a:custGeom>
              <a:avLst/>
              <a:gdLst/>
              <a:ahLst/>
              <a:cxnLst/>
              <a:rect l="0" t="0" r="0" b="0"/>
              <a:pathLst>
                <a:path h="383477">
                  <a:moveTo>
                    <a:pt x="0" y="0"/>
                  </a:moveTo>
                  <a:lnTo>
                    <a:pt x="0" y="383477"/>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49" name="Shape 5772"/>
            <p:cNvSpPr/>
            <p:nvPr/>
          </p:nvSpPr>
          <p:spPr>
            <a:xfrm>
              <a:off x="3083687" y="505587"/>
              <a:ext cx="0" cy="383477"/>
            </a:xfrm>
            <a:custGeom>
              <a:avLst/>
              <a:gdLst/>
              <a:ahLst/>
              <a:cxnLst/>
              <a:rect l="0" t="0" r="0" b="0"/>
              <a:pathLst>
                <a:path h="383477">
                  <a:moveTo>
                    <a:pt x="0" y="0"/>
                  </a:moveTo>
                  <a:lnTo>
                    <a:pt x="0" y="383477"/>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50" name="Shape 5773"/>
            <p:cNvSpPr/>
            <p:nvPr/>
          </p:nvSpPr>
          <p:spPr>
            <a:xfrm>
              <a:off x="6350" y="505587"/>
              <a:ext cx="0" cy="383477"/>
            </a:xfrm>
            <a:custGeom>
              <a:avLst/>
              <a:gdLst/>
              <a:ahLst/>
              <a:cxnLst/>
              <a:rect l="0" t="0" r="0" b="0"/>
              <a:pathLst>
                <a:path h="383477">
                  <a:moveTo>
                    <a:pt x="0" y="0"/>
                  </a:moveTo>
                  <a:lnTo>
                    <a:pt x="0" y="383477"/>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51" name="Shape 5774"/>
            <p:cNvSpPr/>
            <p:nvPr/>
          </p:nvSpPr>
          <p:spPr>
            <a:xfrm>
              <a:off x="3523235" y="505587"/>
              <a:ext cx="0" cy="383477"/>
            </a:xfrm>
            <a:custGeom>
              <a:avLst/>
              <a:gdLst/>
              <a:ahLst/>
              <a:cxnLst/>
              <a:rect l="0" t="0" r="0" b="0"/>
              <a:pathLst>
                <a:path h="383477">
                  <a:moveTo>
                    <a:pt x="0" y="0"/>
                  </a:moveTo>
                  <a:lnTo>
                    <a:pt x="0" y="383477"/>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52" name="Shape 5775"/>
            <p:cNvSpPr/>
            <p:nvPr/>
          </p:nvSpPr>
          <p:spPr>
            <a:xfrm>
              <a:off x="0" y="511937"/>
              <a:ext cx="3529585" cy="0"/>
            </a:xfrm>
            <a:custGeom>
              <a:avLst/>
              <a:gdLst/>
              <a:ahLst/>
              <a:cxnLst/>
              <a:rect l="0" t="0" r="0" b="0"/>
              <a:pathLst>
                <a:path w="3529585">
                  <a:moveTo>
                    <a:pt x="0" y="0"/>
                  </a:moveTo>
                  <a:lnTo>
                    <a:pt x="3529585" y="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53" name="Shape 5776"/>
            <p:cNvSpPr/>
            <p:nvPr/>
          </p:nvSpPr>
          <p:spPr>
            <a:xfrm>
              <a:off x="0" y="882714"/>
              <a:ext cx="3529585" cy="0"/>
            </a:xfrm>
            <a:custGeom>
              <a:avLst/>
              <a:gdLst/>
              <a:ahLst/>
              <a:cxnLst/>
              <a:rect l="0" t="0" r="0" b="0"/>
              <a:pathLst>
                <a:path w="3529585">
                  <a:moveTo>
                    <a:pt x="0" y="0"/>
                  </a:moveTo>
                  <a:lnTo>
                    <a:pt x="3529585" y="0"/>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54" name="Rectangle 153"/>
            <p:cNvSpPr/>
            <p:nvPr/>
          </p:nvSpPr>
          <p:spPr>
            <a:xfrm>
              <a:off x="98679" y="576453"/>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5</a:t>
              </a:r>
              <a:endParaRPr lang="en-US" sz="1100">
                <a:solidFill>
                  <a:srgbClr val="000000"/>
                </a:solidFill>
                <a:effectLst/>
                <a:latin typeface="Calibri" panose="020F0502020204030204" pitchFamily="34" charset="0"/>
                <a:ea typeface="Calibri" panose="020F0502020204030204" pitchFamily="34" charset="0"/>
              </a:endParaRPr>
            </a:p>
          </p:txBody>
        </p:sp>
        <p:sp>
          <p:nvSpPr>
            <p:cNvPr id="155" name="Rectangle 154"/>
            <p:cNvSpPr/>
            <p:nvPr/>
          </p:nvSpPr>
          <p:spPr>
            <a:xfrm>
              <a:off x="538480" y="576453"/>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7</a:t>
              </a:r>
              <a:endParaRPr lang="en-US" sz="1100">
                <a:solidFill>
                  <a:srgbClr val="000000"/>
                </a:solidFill>
                <a:effectLst/>
                <a:latin typeface="Calibri" panose="020F0502020204030204" pitchFamily="34" charset="0"/>
                <a:ea typeface="Calibri" panose="020F0502020204030204" pitchFamily="34" charset="0"/>
              </a:endParaRPr>
            </a:p>
          </p:txBody>
        </p:sp>
        <p:sp>
          <p:nvSpPr>
            <p:cNvPr id="156" name="Rectangle 155"/>
            <p:cNvSpPr/>
            <p:nvPr/>
          </p:nvSpPr>
          <p:spPr>
            <a:xfrm>
              <a:off x="978027" y="576453"/>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4</a:t>
              </a:r>
              <a:endParaRPr lang="en-US" sz="1100">
                <a:solidFill>
                  <a:srgbClr val="000000"/>
                </a:solidFill>
                <a:effectLst/>
                <a:latin typeface="Calibri" panose="020F0502020204030204" pitchFamily="34" charset="0"/>
                <a:ea typeface="Calibri" panose="020F0502020204030204" pitchFamily="34" charset="0"/>
              </a:endParaRPr>
            </a:p>
          </p:txBody>
        </p:sp>
      </p:grpSp>
      <p:sp>
        <p:nvSpPr>
          <p:cNvPr id="158" name="Rectangle 180"/>
          <p:cNvSpPr>
            <a:spLocks noChangeArrowheads="1"/>
          </p:cNvSpPr>
          <p:nvPr/>
        </p:nvSpPr>
        <p:spPr bwMode="auto">
          <a:xfrm>
            <a:off x="1970088" y="3070980"/>
            <a:ext cx="184731"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1F497D"/>
              </a:solidFill>
              <a:effectLst/>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1F497D"/>
                </a:solidFill>
                <a:effectLst/>
                <a:latin typeface="Arial" panose="020B0604020202020204" pitchFamily="34" charset="0"/>
                <a:ea typeface="Arial" panose="020B0604020202020204" pitchFamily="34" charset="0"/>
              </a:rPr>
              <a:t/>
            </a:r>
            <a:br>
              <a:rPr kumimoji="0" lang="en-US" altLang="en-US" sz="3200" b="0" i="0" u="none" strike="noStrike" cap="none" normalizeH="0" baseline="0" dirty="0" smtClean="0">
                <a:ln>
                  <a:noFill/>
                </a:ln>
                <a:solidFill>
                  <a:srgbClr val="1F497D"/>
                </a:solidFill>
                <a:effectLst/>
                <a:latin typeface="Arial" panose="020B0604020202020204" pitchFamily="34" charset="0"/>
                <a:ea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159" name="Group 158"/>
          <p:cNvGrpSpPr/>
          <p:nvPr/>
        </p:nvGrpSpPr>
        <p:grpSpPr>
          <a:xfrm>
            <a:off x="1621113" y="3507194"/>
            <a:ext cx="3529328" cy="924462"/>
            <a:chOff x="0" y="-5841"/>
            <a:chExt cx="3529609" cy="924986"/>
          </a:xfrm>
        </p:grpSpPr>
        <p:pic>
          <p:nvPicPr>
            <p:cNvPr id="160" name="Picture 159"/>
            <p:cNvPicPr/>
            <p:nvPr/>
          </p:nvPicPr>
          <p:blipFill>
            <a:blip r:embed="rId4"/>
            <a:stretch>
              <a:fillRect/>
            </a:stretch>
          </p:blipFill>
          <p:spPr>
            <a:xfrm>
              <a:off x="2064538" y="-5841"/>
              <a:ext cx="917448" cy="280416"/>
            </a:xfrm>
            <a:prstGeom prst="rect">
              <a:avLst/>
            </a:prstGeom>
          </p:spPr>
        </p:pic>
        <p:sp>
          <p:nvSpPr>
            <p:cNvPr id="161" name="Shape 5657"/>
            <p:cNvSpPr/>
            <p:nvPr/>
          </p:nvSpPr>
          <p:spPr>
            <a:xfrm>
              <a:off x="2068347" y="0"/>
              <a:ext cx="914400" cy="274320"/>
            </a:xfrm>
            <a:custGeom>
              <a:avLst/>
              <a:gdLst/>
              <a:ahLst/>
              <a:cxnLst/>
              <a:rect l="0" t="0" r="0" b="0"/>
              <a:pathLst>
                <a:path w="914400" h="274320">
                  <a:moveTo>
                    <a:pt x="0" y="274320"/>
                  </a:moveTo>
                  <a:lnTo>
                    <a:pt x="914400" y="274320"/>
                  </a:lnTo>
                  <a:lnTo>
                    <a:pt x="914400" y="0"/>
                  </a:lnTo>
                  <a:lnTo>
                    <a:pt x="0" y="0"/>
                  </a:lnTo>
                  <a:close/>
                </a:path>
              </a:pathLst>
            </a:custGeom>
            <a:ln w="28956" cap="flat">
              <a:round/>
            </a:ln>
          </p:spPr>
          <p:style>
            <a:lnRef idx="1">
              <a:srgbClr val="279D57"/>
            </a:lnRef>
            <a:fillRef idx="0">
              <a:srgbClr val="BBE5C5"/>
            </a:fillRef>
            <a:effectRef idx="0">
              <a:scrgbClr r="0" g="0" b="0"/>
            </a:effectRef>
            <a:fontRef idx="none"/>
          </p:style>
          <p:txBody>
            <a:bodyPr/>
            <a:lstStyle/>
            <a:p>
              <a:endParaRPr lang="en-US"/>
            </a:p>
          </p:txBody>
        </p:sp>
        <p:sp>
          <p:nvSpPr>
            <p:cNvPr id="162" name="Shape 5658"/>
            <p:cNvSpPr/>
            <p:nvPr/>
          </p:nvSpPr>
          <p:spPr>
            <a:xfrm>
              <a:off x="2395881" y="279019"/>
              <a:ext cx="158369" cy="262255"/>
            </a:xfrm>
            <a:custGeom>
              <a:avLst/>
              <a:gdLst/>
              <a:ahLst/>
              <a:cxnLst/>
              <a:rect l="0" t="0" r="0" b="0"/>
              <a:pathLst>
                <a:path w="158369" h="262255">
                  <a:moveTo>
                    <a:pt x="133096" y="0"/>
                  </a:moveTo>
                  <a:lnTo>
                    <a:pt x="158369" y="14224"/>
                  </a:lnTo>
                  <a:lnTo>
                    <a:pt x="54970" y="197729"/>
                  </a:lnTo>
                  <a:lnTo>
                    <a:pt x="95504" y="173990"/>
                  </a:lnTo>
                  <a:cubicBezTo>
                    <a:pt x="102489" y="169926"/>
                    <a:pt x="111252" y="172212"/>
                    <a:pt x="115316" y="179197"/>
                  </a:cubicBezTo>
                  <a:cubicBezTo>
                    <a:pt x="119380" y="186055"/>
                    <a:pt x="117094" y="194945"/>
                    <a:pt x="110109" y="199009"/>
                  </a:cubicBezTo>
                  <a:lnTo>
                    <a:pt x="1905" y="262255"/>
                  </a:lnTo>
                  <a:lnTo>
                    <a:pt x="127" y="136906"/>
                  </a:lnTo>
                  <a:cubicBezTo>
                    <a:pt x="0" y="128905"/>
                    <a:pt x="6350" y="122428"/>
                    <a:pt x="14351" y="122301"/>
                  </a:cubicBezTo>
                  <a:cubicBezTo>
                    <a:pt x="22352" y="122174"/>
                    <a:pt x="28956" y="128524"/>
                    <a:pt x="29083" y="136525"/>
                  </a:cubicBezTo>
                  <a:lnTo>
                    <a:pt x="29735" y="183438"/>
                  </a:lnTo>
                  <a:lnTo>
                    <a:pt x="133096" y="0"/>
                  </a:lnTo>
                  <a:close/>
                </a:path>
              </a:pathLst>
            </a:custGeom>
            <a:ln w="0" cap="flat">
              <a:round/>
            </a:ln>
          </p:spPr>
          <p:style>
            <a:lnRef idx="0">
              <a:srgbClr val="000000">
                <a:alpha val="0"/>
              </a:srgbClr>
            </a:lnRef>
            <a:fillRef idx="1">
              <a:srgbClr val="279D57"/>
            </a:fillRef>
            <a:effectRef idx="0">
              <a:scrgbClr r="0" g="0" b="0"/>
            </a:effectRef>
            <a:fontRef idx="none"/>
          </p:style>
          <p:txBody>
            <a:bodyPr/>
            <a:lstStyle/>
            <a:p>
              <a:endParaRPr lang="en-US"/>
            </a:p>
          </p:txBody>
        </p:sp>
        <p:sp>
          <p:nvSpPr>
            <p:cNvPr id="163" name="Shape 44735"/>
            <p:cNvSpPr/>
            <p:nvPr/>
          </p:nvSpPr>
          <p:spPr>
            <a:xfrm>
              <a:off x="6350" y="518668"/>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64" name="Shape 44736"/>
            <p:cNvSpPr/>
            <p:nvPr/>
          </p:nvSpPr>
          <p:spPr>
            <a:xfrm>
              <a:off x="445922" y="518668"/>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65" name="Shape 44737"/>
            <p:cNvSpPr/>
            <p:nvPr/>
          </p:nvSpPr>
          <p:spPr>
            <a:xfrm>
              <a:off x="885596" y="518668"/>
              <a:ext cx="439611" cy="370840"/>
            </a:xfrm>
            <a:custGeom>
              <a:avLst/>
              <a:gdLst/>
              <a:ahLst/>
              <a:cxnLst/>
              <a:rect l="0" t="0" r="0" b="0"/>
              <a:pathLst>
                <a:path w="439611" h="370840">
                  <a:moveTo>
                    <a:pt x="0" y="0"/>
                  </a:moveTo>
                  <a:lnTo>
                    <a:pt x="439611" y="0"/>
                  </a:lnTo>
                  <a:lnTo>
                    <a:pt x="439611"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66" name="Shape 44738"/>
            <p:cNvSpPr/>
            <p:nvPr/>
          </p:nvSpPr>
          <p:spPr>
            <a:xfrm>
              <a:off x="1325143" y="518668"/>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67" name="Shape 44739"/>
            <p:cNvSpPr/>
            <p:nvPr/>
          </p:nvSpPr>
          <p:spPr>
            <a:xfrm>
              <a:off x="1764818" y="518668"/>
              <a:ext cx="439611" cy="370840"/>
            </a:xfrm>
            <a:custGeom>
              <a:avLst/>
              <a:gdLst/>
              <a:ahLst/>
              <a:cxnLst/>
              <a:rect l="0" t="0" r="0" b="0"/>
              <a:pathLst>
                <a:path w="439611" h="370840">
                  <a:moveTo>
                    <a:pt x="0" y="0"/>
                  </a:moveTo>
                  <a:lnTo>
                    <a:pt x="439611" y="0"/>
                  </a:lnTo>
                  <a:lnTo>
                    <a:pt x="439611"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68" name="Shape 44740"/>
            <p:cNvSpPr/>
            <p:nvPr/>
          </p:nvSpPr>
          <p:spPr>
            <a:xfrm>
              <a:off x="2204364" y="518668"/>
              <a:ext cx="439611" cy="370840"/>
            </a:xfrm>
            <a:custGeom>
              <a:avLst/>
              <a:gdLst/>
              <a:ahLst/>
              <a:cxnLst/>
              <a:rect l="0" t="0" r="0" b="0"/>
              <a:pathLst>
                <a:path w="439611" h="370840">
                  <a:moveTo>
                    <a:pt x="0" y="0"/>
                  </a:moveTo>
                  <a:lnTo>
                    <a:pt x="439611" y="0"/>
                  </a:lnTo>
                  <a:lnTo>
                    <a:pt x="439611"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69" name="Shape 44741"/>
            <p:cNvSpPr/>
            <p:nvPr/>
          </p:nvSpPr>
          <p:spPr>
            <a:xfrm>
              <a:off x="2644039" y="518668"/>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70" name="Shape 44742"/>
            <p:cNvSpPr/>
            <p:nvPr/>
          </p:nvSpPr>
          <p:spPr>
            <a:xfrm>
              <a:off x="3083586" y="518668"/>
              <a:ext cx="439611" cy="370840"/>
            </a:xfrm>
            <a:custGeom>
              <a:avLst/>
              <a:gdLst/>
              <a:ahLst/>
              <a:cxnLst/>
              <a:rect l="0" t="0" r="0" b="0"/>
              <a:pathLst>
                <a:path w="439611" h="370840">
                  <a:moveTo>
                    <a:pt x="0" y="0"/>
                  </a:moveTo>
                  <a:lnTo>
                    <a:pt x="439611" y="0"/>
                  </a:lnTo>
                  <a:lnTo>
                    <a:pt x="439611"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71" name="Shape 5668"/>
            <p:cNvSpPr/>
            <p:nvPr/>
          </p:nvSpPr>
          <p:spPr>
            <a:xfrm>
              <a:off x="445922" y="512318"/>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72" name="Shape 5669"/>
            <p:cNvSpPr/>
            <p:nvPr/>
          </p:nvSpPr>
          <p:spPr>
            <a:xfrm>
              <a:off x="885596" y="512318"/>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73" name="Shape 5670"/>
            <p:cNvSpPr/>
            <p:nvPr/>
          </p:nvSpPr>
          <p:spPr>
            <a:xfrm>
              <a:off x="1325143" y="512318"/>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74" name="Shape 5671"/>
            <p:cNvSpPr/>
            <p:nvPr/>
          </p:nvSpPr>
          <p:spPr>
            <a:xfrm>
              <a:off x="1764818" y="512318"/>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75" name="Shape 5672"/>
            <p:cNvSpPr/>
            <p:nvPr/>
          </p:nvSpPr>
          <p:spPr>
            <a:xfrm>
              <a:off x="2204364" y="512318"/>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76" name="Shape 5673"/>
            <p:cNvSpPr/>
            <p:nvPr/>
          </p:nvSpPr>
          <p:spPr>
            <a:xfrm>
              <a:off x="2644039" y="512318"/>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77" name="Shape 5674"/>
            <p:cNvSpPr/>
            <p:nvPr/>
          </p:nvSpPr>
          <p:spPr>
            <a:xfrm>
              <a:off x="3083586" y="512318"/>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78" name="Shape 5675"/>
            <p:cNvSpPr/>
            <p:nvPr/>
          </p:nvSpPr>
          <p:spPr>
            <a:xfrm>
              <a:off x="6350" y="512318"/>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79" name="Shape 5676"/>
            <p:cNvSpPr/>
            <p:nvPr/>
          </p:nvSpPr>
          <p:spPr>
            <a:xfrm>
              <a:off x="3523259" y="512318"/>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80" name="Shape 5677"/>
            <p:cNvSpPr/>
            <p:nvPr/>
          </p:nvSpPr>
          <p:spPr>
            <a:xfrm>
              <a:off x="0" y="518668"/>
              <a:ext cx="3529609" cy="0"/>
            </a:xfrm>
            <a:custGeom>
              <a:avLst/>
              <a:gdLst/>
              <a:ahLst/>
              <a:cxnLst/>
              <a:rect l="0" t="0" r="0" b="0"/>
              <a:pathLst>
                <a:path w="3529609">
                  <a:moveTo>
                    <a:pt x="0" y="0"/>
                  </a:moveTo>
                  <a:lnTo>
                    <a:pt x="3529609" y="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181" name="Shape 5678"/>
            <p:cNvSpPr/>
            <p:nvPr/>
          </p:nvSpPr>
          <p:spPr>
            <a:xfrm>
              <a:off x="0" y="889508"/>
              <a:ext cx="3529609" cy="0"/>
            </a:xfrm>
            <a:custGeom>
              <a:avLst/>
              <a:gdLst/>
              <a:ahLst/>
              <a:cxnLst/>
              <a:rect l="0" t="0" r="0" b="0"/>
              <a:pathLst>
                <a:path w="3529609">
                  <a:moveTo>
                    <a:pt x="0" y="0"/>
                  </a:moveTo>
                  <a:lnTo>
                    <a:pt x="3529609" y="0"/>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82" name="Rectangle 181"/>
            <p:cNvSpPr/>
            <p:nvPr/>
          </p:nvSpPr>
          <p:spPr>
            <a:xfrm>
              <a:off x="97968" y="582575"/>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3</a:t>
              </a:r>
              <a:endParaRPr lang="en-US" sz="1100">
                <a:solidFill>
                  <a:srgbClr val="000000"/>
                </a:solidFill>
                <a:effectLst/>
                <a:latin typeface="Calibri" panose="020F0502020204030204" pitchFamily="34" charset="0"/>
                <a:ea typeface="Calibri" panose="020F0502020204030204" pitchFamily="34" charset="0"/>
              </a:endParaRPr>
            </a:p>
          </p:txBody>
        </p:sp>
        <p:sp>
          <p:nvSpPr>
            <p:cNvPr id="183" name="Rectangle 182"/>
            <p:cNvSpPr/>
            <p:nvPr/>
          </p:nvSpPr>
          <p:spPr>
            <a:xfrm>
              <a:off x="537489" y="582575"/>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1</a:t>
              </a:r>
              <a:endParaRPr lang="en-US" sz="1100">
                <a:solidFill>
                  <a:srgbClr val="000000"/>
                </a:solidFill>
                <a:effectLst/>
                <a:latin typeface="Calibri" panose="020F0502020204030204" pitchFamily="34" charset="0"/>
                <a:ea typeface="Calibri" panose="020F0502020204030204" pitchFamily="34" charset="0"/>
              </a:endParaRPr>
            </a:p>
          </p:txBody>
        </p:sp>
        <p:sp>
          <p:nvSpPr>
            <p:cNvPr id="184" name="Rectangle 183"/>
            <p:cNvSpPr/>
            <p:nvPr/>
          </p:nvSpPr>
          <p:spPr>
            <a:xfrm>
              <a:off x="977290" y="582575"/>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5</a:t>
              </a:r>
              <a:endParaRPr lang="en-US" sz="1100">
                <a:solidFill>
                  <a:srgbClr val="000000"/>
                </a:solidFill>
                <a:effectLst/>
                <a:latin typeface="Calibri" panose="020F0502020204030204" pitchFamily="34" charset="0"/>
                <a:ea typeface="Calibri" panose="020F0502020204030204" pitchFamily="34" charset="0"/>
              </a:endParaRPr>
            </a:p>
          </p:txBody>
        </p:sp>
        <p:sp>
          <p:nvSpPr>
            <p:cNvPr id="185" name="Rectangle 184"/>
            <p:cNvSpPr/>
            <p:nvPr/>
          </p:nvSpPr>
          <p:spPr>
            <a:xfrm>
              <a:off x="1416838" y="582575"/>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7</a:t>
              </a:r>
              <a:endParaRPr lang="en-US" sz="1100">
                <a:solidFill>
                  <a:srgbClr val="000000"/>
                </a:solidFill>
                <a:effectLst/>
                <a:latin typeface="Calibri" panose="020F0502020204030204" pitchFamily="34" charset="0"/>
                <a:ea typeface="Calibri" panose="020F0502020204030204" pitchFamily="34" charset="0"/>
              </a:endParaRPr>
            </a:p>
          </p:txBody>
        </p:sp>
        <p:sp>
          <p:nvSpPr>
            <p:cNvPr id="186" name="Rectangle 185"/>
            <p:cNvSpPr/>
            <p:nvPr/>
          </p:nvSpPr>
          <p:spPr>
            <a:xfrm>
              <a:off x="1856638" y="582575"/>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4</a:t>
              </a:r>
              <a:endParaRPr lang="en-US" sz="1100">
                <a:solidFill>
                  <a:srgbClr val="000000"/>
                </a:solidFill>
                <a:effectLst/>
                <a:latin typeface="Calibri" panose="020F0502020204030204" pitchFamily="34" charset="0"/>
                <a:ea typeface="Calibri" panose="020F0502020204030204" pitchFamily="34" charset="0"/>
              </a:endParaRPr>
            </a:p>
          </p:txBody>
        </p:sp>
        <p:sp>
          <p:nvSpPr>
            <p:cNvPr id="187" name="Rectangle 186"/>
            <p:cNvSpPr/>
            <p:nvPr/>
          </p:nvSpPr>
          <p:spPr>
            <a:xfrm>
              <a:off x="2296186" y="582575"/>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2</a:t>
              </a:r>
              <a:endParaRPr lang="en-US" sz="1100">
                <a:solidFill>
                  <a:srgbClr val="000000"/>
                </a:solidFill>
                <a:effectLst/>
                <a:latin typeface="Calibri" panose="020F0502020204030204" pitchFamily="34" charset="0"/>
                <a:ea typeface="Calibri" panose="020F0502020204030204" pitchFamily="34" charset="0"/>
              </a:endParaRPr>
            </a:p>
          </p:txBody>
        </p:sp>
      </p:grpSp>
      <p:grpSp>
        <p:nvGrpSpPr>
          <p:cNvPr id="188" name="Group 187"/>
          <p:cNvGrpSpPr/>
          <p:nvPr/>
        </p:nvGrpSpPr>
        <p:grpSpPr>
          <a:xfrm>
            <a:off x="8030204" y="3635387"/>
            <a:ext cx="3529334" cy="919779"/>
            <a:chOff x="0" y="-7365"/>
            <a:chExt cx="3529584" cy="919779"/>
          </a:xfrm>
        </p:grpSpPr>
        <p:pic>
          <p:nvPicPr>
            <p:cNvPr id="189" name="Picture 188"/>
            <p:cNvPicPr/>
            <p:nvPr/>
          </p:nvPicPr>
          <p:blipFill>
            <a:blip r:embed="rId5"/>
            <a:stretch>
              <a:fillRect/>
            </a:stretch>
          </p:blipFill>
          <p:spPr>
            <a:xfrm>
              <a:off x="1132713" y="-7365"/>
              <a:ext cx="920496" cy="280416"/>
            </a:xfrm>
            <a:prstGeom prst="rect">
              <a:avLst/>
            </a:prstGeom>
          </p:spPr>
        </p:pic>
        <p:sp>
          <p:nvSpPr>
            <p:cNvPr id="190" name="Shape 5728"/>
            <p:cNvSpPr/>
            <p:nvPr/>
          </p:nvSpPr>
          <p:spPr>
            <a:xfrm>
              <a:off x="1140079" y="0"/>
              <a:ext cx="914400" cy="274320"/>
            </a:xfrm>
            <a:custGeom>
              <a:avLst/>
              <a:gdLst/>
              <a:ahLst/>
              <a:cxnLst/>
              <a:rect l="0" t="0" r="0" b="0"/>
              <a:pathLst>
                <a:path w="914400" h="274320">
                  <a:moveTo>
                    <a:pt x="0" y="274320"/>
                  </a:moveTo>
                  <a:lnTo>
                    <a:pt x="914400" y="274320"/>
                  </a:lnTo>
                  <a:lnTo>
                    <a:pt x="914400" y="0"/>
                  </a:lnTo>
                  <a:lnTo>
                    <a:pt x="0" y="0"/>
                  </a:lnTo>
                  <a:close/>
                </a:path>
              </a:pathLst>
            </a:custGeom>
            <a:ln w="28956" cap="flat">
              <a:round/>
            </a:ln>
          </p:spPr>
          <p:style>
            <a:lnRef idx="1">
              <a:srgbClr val="279D57"/>
            </a:lnRef>
            <a:fillRef idx="0">
              <a:srgbClr val="BBE5C5"/>
            </a:fillRef>
            <a:effectRef idx="0">
              <a:scrgbClr r="0" g="0" b="0"/>
            </a:effectRef>
            <a:fontRef idx="none"/>
          </p:style>
          <p:txBody>
            <a:bodyPr/>
            <a:lstStyle/>
            <a:p>
              <a:endParaRPr lang="en-US"/>
            </a:p>
          </p:txBody>
        </p:sp>
        <p:sp>
          <p:nvSpPr>
            <p:cNvPr id="191" name="Shape 5729"/>
            <p:cNvSpPr/>
            <p:nvPr/>
          </p:nvSpPr>
          <p:spPr>
            <a:xfrm>
              <a:off x="1467612" y="279019"/>
              <a:ext cx="158369" cy="262255"/>
            </a:xfrm>
            <a:custGeom>
              <a:avLst/>
              <a:gdLst/>
              <a:ahLst/>
              <a:cxnLst/>
              <a:rect l="0" t="0" r="0" b="0"/>
              <a:pathLst>
                <a:path w="158369" h="262255">
                  <a:moveTo>
                    <a:pt x="133096" y="0"/>
                  </a:moveTo>
                  <a:lnTo>
                    <a:pt x="158369" y="14224"/>
                  </a:lnTo>
                  <a:lnTo>
                    <a:pt x="54971" y="197728"/>
                  </a:lnTo>
                  <a:lnTo>
                    <a:pt x="95503" y="173990"/>
                  </a:lnTo>
                  <a:cubicBezTo>
                    <a:pt x="102489" y="169926"/>
                    <a:pt x="111252" y="172212"/>
                    <a:pt x="115315" y="179197"/>
                  </a:cubicBezTo>
                  <a:cubicBezTo>
                    <a:pt x="119380" y="186055"/>
                    <a:pt x="117094" y="194945"/>
                    <a:pt x="110109" y="199009"/>
                  </a:cubicBezTo>
                  <a:lnTo>
                    <a:pt x="1905" y="262255"/>
                  </a:lnTo>
                  <a:lnTo>
                    <a:pt x="127" y="136906"/>
                  </a:lnTo>
                  <a:cubicBezTo>
                    <a:pt x="0" y="128905"/>
                    <a:pt x="6350" y="122428"/>
                    <a:pt x="14351" y="122301"/>
                  </a:cubicBezTo>
                  <a:cubicBezTo>
                    <a:pt x="22352" y="122174"/>
                    <a:pt x="28956" y="128524"/>
                    <a:pt x="29083" y="136525"/>
                  </a:cubicBezTo>
                  <a:lnTo>
                    <a:pt x="29734" y="183438"/>
                  </a:lnTo>
                  <a:lnTo>
                    <a:pt x="133096" y="0"/>
                  </a:lnTo>
                  <a:close/>
                </a:path>
              </a:pathLst>
            </a:custGeom>
            <a:ln w="0" cap="flat">
              <a:round/>
            </a:ln>
          </p:spPr>
          <p:style>
            <a:lnRef idx="0">
              <a:srgbClr val="000000">
                <a:alpha val="0"/>
              </a:srgbClr>
            </a:lnRef>
            <a:fillRef idx="1">
              <a:srgbClr val="279D57"/>
            </a:fillRef>
            <a:effectRef idx="0">
              <a:scrgbClr r="0" g="0" b="0"/>
            </a:effectRef>
            <a:fontRef idx="none"/>
          </p:style>
          <p:txBody>
            <a:bodyPr/>
            <a:lstStyle/>
            <a:p>
              <a:endParaRPr lang="en-US"/>
            </a:p>
          </p:txBody>
        </p:sp>
        <p:sp>
          <p:nvSpPr>
            <p:cNvPr id="192" name="Rectangle 191"/>
            <p:cNvSpPr/>
            <p:nvPr/>
          </p:nvSpPr>
          <p:spPr>
            <a:xfrm>
              <a:off x="1269492" y="31111"/>
              <a:ext cx="871823" cy="29842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a:solidFill>
                    <a:srgbClr val="000000"/>
                  </a:solidFill>
                  <a:effectLst/>
                  <a:latin typeface="Times New Roman" panose="02020603050405020304" pitchFamily="18" charset="0"/>
                  <a:ea typeface="Times New Roman" panose="02020603050405020304" pitchFamily="18" charset="0"/>
                </a:rPr>
                <a:t>Back=3</a:t>
              </a:r>
              <a:endParaRPr lang="en-US" sz="1100">
                <a:solidFill>
                  <a:srgbClr val="000000"/>
                </a:solidFill>
                <a:effectLst/>
                <a:latin typeface="Calibri" panose="020F0502020204030204" pitchFamily="34" charset="0"/>
                <a:ea typeface="Calibri" panose="020F0502020204030204" pitchFamily="34" charset="0"/>
              </a:endParaRPr>
            </a:p>
          </p:txBody>
        </p:sp>
        <p:sp>
          <p:nvSpPr>
            <p:cNvPr id="193" name="Shape 44743"/>
            <p:cNvSpPr/>
            <p:nvPr/>
          </p:nvSpPr>
          <p:spPr>
            <a:xfrm>
              <a:off x="6350" y="511810"/>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94" name="Shape 44744"/>
            <p:cNvSpPr/>
            <p:nvPr/>
          </p:nvSpPr>
          <p:spPr>
            <a:xfrm>
              <a:off x="445897" y="511810"/>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95" name="Shape 44745"/>
            <p:cNvSpPr/>
            <p:nvPr/>
          </p:nvSpPr>
          <p:spPr>
            <a:xfrm>
              <a:off x="885571" y="511810"/>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96" name="Shape 44746"/>
            <p:cNvSpPr/>
            <p:nvPr/>
          </p:nvSpPr>
          <p:spPr>
            <a:xfrm>
              <a:off x="1325118" y="511810"/>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97" name="Shape 44747"/>
            <p:cNvSpPr/>
            <p:nvPr/>
          </p:nvSpPr>
          <p:spPr>
            <a:xfrm>
              <a:off x="1764792" y="511810"/>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98" name="Shape 44748"/>
            <p:cNvSpPr/>
            <p:nvPr/>
          </p:nvSpPr>
          <p:spPr>
            <a:xfrm>
              <a:off x="2204339" y="511810"/>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199" name="Shape 44749"/>
            <p:cNvSpPr/>
            <p:nvPr/>
          </p:nvSpPr>
          <p:spPr>
            <a:xfrm>
              <a:off x="2644013" y="511810"/>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200" name="Shape 44750"/>
            <p:cNvSpPr/>
            <p:nvPr/>
          </p:nvSpPr>
          <p:spPr>
            <a:xfrm>
              <a:off x="3083560" y="511810"/>
              <a:ext cx="439610" cy="370840"/>
            </a:xfrm>
            <a:custGeom>
              <a:avLst/>
              <a:gdLst/>
              <a:ahLst/>
              <a:cxnLst/>
              <a:rect l="0" t="0" r="0" b="0"/>
              <a:pathLst>
                <a:path w="439610" h="370840">
                  <a:moveTo>
                    <a:pt x="0" y="0"/>
                  </a:moveTo>
                  <a:lnTo>
                    <a:pt x="439610" y="0"/>
                  </a:lnTo>
                  <a:lnTo>
                    <a:pt x="439610" y="370840"/>
                  </a:lnTo>
                  <a:lnTo>
                    <a:pt x="0" y="370840"/>
                  </a:lnTo>
                  <a:lnTo>
                    <a:pt x="0" y="0"/>
                  </a:lnTo>
                </a:path>
              </a:pathLst>
            </a:custGeom>
            <a:ln w="0" cap="flat">
              <a:round/>
            </a:ln>
          </p:spPr>
          <p:style>
            <a:lnRef idx="0">
              <a:srgbClr val="000000">
                <a:alpha val="0"/>
              </a:srgbClr>
            </a:lnRef>
            <a:fillRef idx="1">
              <a:srgbClr val="E9F1F5"/>
            </a:fillRef>
            <a:effectRef idx="0">
              <a:scrgbClr r="0" g="0" b="0"/>
            </a:effectRef>
            <a:fontRef idx="none"/>
          </p:style>
          <p:txBody>
            <a:bodyPr/>
            <a:lstStyle/>
            <a:p>
              <a:endParaRPr lang="en-US"/>
            </a:p>
          </p:txBody>
        </p:sp>
        <p:sp>
          <p:nvSpPr>
            <p:cNvPr id="201" name="Shape 5739"/>
            <p:cNvSpPr/>
            <p:nvPr/>
          </p:nvSpPr>
          <p:spPr>
            <a:xfrm>
              <a:off x="445897" y="505460"/>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202" name="Shape 5740"/>
            <p:cNvSpPr/>
            <p:nvPr/>
          </p:nvSpPr>
          <p:spPr>
            <a:xfrm>
              <a:off x="885571" y="505460"/>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203" name="Shape 5741"/>
            <p:cNvSpPr/>
            <p:nvPr/>
          </p:nvSpPr>
          <p:spPr>
            <a:xfrm>
              <a:off x="1325118" y="505460"/>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204" name="Shape 5742"/>
            <p:cNvSpPr/>
            <p:nvPr/>
          </p:nvSpPr>
          <p:spPr>
            <a:xfrm>
              <a:off x="1764792" y="505460"/>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205" name="Shape 5743"/>
            <p:cNvSpPr/>
            <p:nvPr/>
          </p:nvSpPr>
          <p:spPr>
            <a:xfrm>
              <a:off x="2204339" y="505460"/>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206" name="Shape 5744"/>
            <p:cNvSpPr/>
            <p:nvPr/>
          </p:nvSpPr>
          <p:spPr>
            <a:xfrm>
              <a:off x="2644013" y="505460"/>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207" name="Shape 5745"/>
            <p:cNvSpPr/>
            <p:nvPr/>
          </p:nvSpPr>
          <p:spPr>
            <a:xfrm>
              <a:off x="3083560" y="505460"/>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208" name="Shape 5746"/>
            <p:cNvSpPr/>
            <p:nvPr/>
          </p:nvSpPr>
          <p:spPr>
            <a:xfrm>
              <a:off x="6350" y="505460"/>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209" name="Shape 5747"/>
            <p:cNvSpPr/>
            <p:nvPr/>
          </p:nvSpPr>
          <p:spPr>
            <a:xfrm>
              <a:off x="3523234" y="505460"/>
              <a:ext cx="0" cy="383540"/>
            </a:xfrm>
            <a:custGeom>
              <a:avLst/>
              <a:gdLst/>
              <a:ahLst/>
              <a:cxnLst/>
              <a:rect l="0" t="0" r="0" b="0"/>
              <a:pathLst>
                <a:path h="383540">
                  <a:moveTo>
                    <a:pt x="0" y="0"/>
                  </a:moveTo>
                  <a:lnTo>
                    <a:pt x="0" y="38354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210" name="Shape 5748"/>
            <p:cNvSpPr/>
            <p:nvPr/>
          </p:nvSpPr>
          <p:spPr>
            <a:xfrm>
              <a:off x="0" y="511810"/>
              <a:ext cx="3529584" cy="0"/>
            </a:xfrm>
            <a:custGeom>
              <a:avLst/>
              <a:gdLst/>
              <a:ahLst/>
              <a:cxnLst/>
              <a:rect l="0" t="0" r="0" b="0"/>
              <a:pathLst>
                <a:path w="3529584">
                  <a:moveTo>
                    <a:pt x="0" y="0"/>
                  </a:moveTo>
                  <a:lnTo>
                    <a:pt x="3529584" y="0"/>
                  </a:lnTo>
                </a:path>
              </a:pathLst>
            </a:custGeom>
            <a:ln w="12700" cap="flat">
              <a:round/>
            </a:ln>
          </p:spPr>
          <p:style>
            <a:lnRef idx="1">
              <a:srgbClr val="4BACC6"/>
            </a:lnRef>
            <a:fillRef idx="0">
              <a:srgbClr val="000000">
                <a:alpha val="0"/>
              </a:srgbClr>
            </a:fillRef>
            <a:effectRef idx="0">
              <a:scrgbClr r="0" g="0" b="0"/>
            </a:effectRef>
            <a:fontRef idx="none"/>
          </p:style>
          <p:txBody>
            <a:bodyPr/>
            <a:lstStyle/>
            <a:p>
              <a:endParaRPr lang="en-US"/>
            </a:p>
          </p:txBody>
        </p:sp>
        <p:sp>
          <p:nvSpPr>
            <p:cNvPr id="211" name="Shape 5749"/>
            <p:cNvSpPr/>
            <p:nvPr/>
          </p:nvSpPr>
          <p:spPr>
            <a:xfrm>
              <a:off x="0" y="882650"/>
              <a:ext cx="3529584" cy="0"/>
            </a:xfrm>
            <a:custGeom>
              <a:avLst/>
              <a:gdLst/>
              <a:ahLst/>
              <a:cxnLst/>
              <a:rect l="0" t="0" r="0" b="0"/>
              <a:pathLst>
                <a:path w="3529584">
                  <a:moveTo>
                    <a:pt x="0" y="0"/>
                  </a:moveTo>
                  <a:lnTo>
                    <a:pt x="3529584" y="0"/>
                  </a:lnTo>
                </a:path>
              </a:pathLst>
            </a:custGeom>
            <a:ln w="127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12" name="Rectangle 211"/>
            <p:cNvSpPr/>
            <p:nvPr/>
          </p:nvSpPr>
          <p:spPr>
            <a:xfrm>
              <a:off x="98425" y="575844"/>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3</a:t>
              </a:r>
              <a:endParaRPr lang="en-US" sz="1100">
                <a:solidFill>
                  <a:srgbClr val="000000"/>
                </a:solidFill>
                <a:effectLst/>
                <a:latin typeface="Calibri" panose="020F0502020204030204" pitchFamily="34" charset="0"/>
                <a:ea typeface="Calibri" panose="020F0502020204030204" pitchFamily="34" charset="0"/>
              </a:endParaRPr>
            </a:p>
          </p:txBody>
        </p:sp>
        <p:sp>
          <p:nvSpPr>
            <p:cNvPr id="213" name="Rectangle 212"/>
            <p:cNvSpPr/>
            <p:nvPr/>
          </p:nvSpPr>
          <p:spPr>
            <a:xfrm>
              <a:off x="538226" y="575844"/>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5</a:t>
              </a:r>
              <a:endParaRPr lang="en-US" sz="1100">
                <a:solidFill>
                  <a:srgbClr val="000000"/>
                </a:solidFill>
                <a:effectLst/>
                <a:latin typeface="Calibri" panose="020F0502020204030204" pitchFamily="34" charset="0"/>
                <a:ea typeface="Calibri" panose="020F0502020204030204" pitchFamily="34" charset="0"/>
              </a:endParaRPr>
            </a:p>
          </p:txBody>
        </p:sp>
        <p:sp>
          <p:nvSpPr>
            <p:cNvPr id="214" name="Rectangle 213"/>
            <p:cNvSpPr/>
            <p:nvPr/>
          </p:nvSpPr>
          <p:spPr>
            <a:xfrm>
              <a:off x="977773" y="575844"/>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7</a:t>
              </a:r>
              <a:endParaRPr lang="en-US" sz="1100">
                <a:solidFill>
                  <a:srgbClr val="000000"/>
                </a:solidFill>
                <a:effectLst/>
                <a:latin typeface="Calibri" panose="020F0502020204030204" pitchFamily="34" charset="0"/>
                <a:ea typeface="Calibri" panose="020F0502020204030204" pitchFamily="34" charset="0"/>
              </a:endParaRPr>
            </a:p>
          </p:txBody>
        </p:sp>
        <p:sp>
          <p:nvSpPr>
            <p:cNvPr id="215" name="Rectangle 214"/>
            <p:cNvSpPr/>
            <p:nvPr/>
          </p:nvSpPr>
          <p:spPr>
            <a:xfrm>
              <a:off x="1417574" y="575844"/>
              <a:ext cx="152019" cy="33657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rPr>
                <a:t>4</a:t>
              </a:r>
              <a:endParaRPr lang="en-US" sz="1100">
                <a:solidFill>
                  <a:srgbClr val="000000"/>
                </a:solidFill>
                <a:effectLst/>
                <a:latin typeface="Calibri" panose="020F0502020204030204" pitchFamily="34" charset="0"/>
                <a:ea typeface="Calibri" panose="020F0502020204030204" pitchFamily="34" charset="0"/>
              </a:endParaRPr>
            </a:p>
          </p:txBody>
        </p:sp>
      </p:grpSp>
      <p:sp>
        <p:nvSpPr>
          <p:cNvPr id="216" name="Rectangle 215"/>
          <p:cNvSpPr/>
          <p:nvPr/>
        </p:nvSpPr>
        <p:spPr>
          <a:xfrm>
            <a:off x="2071945" y="4848892"/>
            <a:ext cx="3115972" cy="43044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300" dirty="0" err="1" smtClean="0">
                <a:solidFill>
                  <a:srgbClr val="1F497D"/>
                </a:solidFill>
                <a:effectLst/>
                <a:latin typeface="Times New Roman" panose="02020603050405020304" pitchFamily="18" charset="0"/>
                <a:ea typeface="Times New Roman" panose="02020603050405020304" pitchFamily="18" charset="0"/>
              </a:rPr>
              <a:t>Dequeue</a:t>
            </a:r>
            <a:r>
              <a:rPr lang="en-US" sz="2300" dirty="0" smtClean="0">
                <a:solidFill>
                  <a:srgbClr val="1F497D"/>
                </a:solidFill>
                <a:effectLst/>
                <a:latin typeface="Times New Roman" panose="02020603050405020304" pitchFamily="18" charset="0"/>
                <a:ea typeface="Times New Roman" panose="02020603050405020304" pitchFamily="18" charset="0"/>
              </a:rPr>
              <a:t>()</a:t>
            </a:r>
          </a:p>
          <a:p>
            <a:pPr marL="0" marR="0">
              <a:lnSpc>
                <a:spcPct val="107000"/>
              </a:lnSpc>
              <a:spcBef>
                <a:spcPts val="0"/>
              </a:spcBef>
              <a:spcAft>
                <a:spcPts val="800"/>
              </a:spcAft>
            </a:pPr>
            <a:r>
              <a:rPr lang="en-US" sz="2300" dirty="0" smtClean="0">
                <a:solidFill>
                  <a:srgbClr val="1F497D"/>
                </a:solidFill>
                <a:latin typeface="Times New Roman" panose="02020603050405020304" pitchFamily="18" charset="0"/>
                <a:ea typeface="Times New Roman" panose="02020603050405020304" pitchFamily="18" charset="0"/>
              </a:rPr>
              <a:t>Find highest priority 1</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217" name="Rectangle 216"/>
          <p:cNvSpPr/>
          <p:nvPr/>
        </p:nvSpPr>
        <p:spPr>
          <a:xfrm>
            <a:off x="7669953" y="2579700"/>
            <a:ext cx="3115972" cy="43044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300" dirty="0" err="1" smtClean="0">
                <a:solidFill>
                  <a:srgbClr val="1F497D"/>
                </a:solidFill>
                <a:effectLst/>
                <a:latin typeface="Times New Roman" panose="02020603050405020304" pitchFamily="18" charset="0"/>
                <a:ea typeface="Times New Roman" panose="02020603050405020304" pitchFamily="18" charset="0"/>
              </a:rPr>
              <a:t>Dequeue</a:t>
            </a:r>
            <a:r>
              <a:rPr lang="en-US" sz="2300" dirty="0" smtClean="0">
                <a:solidFill>
                  <a:srgbClr val="1F497D"/>
                </a:solidFill>
                <a:effectLst/>
                <a:latin typeface="Times New Roman" panose="02020603050405020304" pitchFamily="18" charset="0"/>
                <a:ea typeface="Times New Roman" panose="02020603050405020304" pitchFamily="18" charset="0"/>
              </a:rPr>
              <a:t>()</a:t>
            </a:r>
          </a:p>
          <a:p>
            <a:pPr marL="0" marR="0">
              <a:lnSpc>
                <a:spcPct val="107000"/>
              </a:lnSpc>
              <a:spcBef>
                <a:spcPts val="0"/>
              </a:spcBef>
              <a:spcAft>
                <a:spcPts val="800"/>
              </a:spcAft>
            </a:pPr>
            <a:r>
              <a:rPr lang="en-US" sz="2300" dirty="0" smtClean="0">
                <a:solidFill>
                  <a:srgbClr val="1F497D"/>
                </a:solidFill>
                <a:latin typeface="Times New Roman" panose="02020603050405020304" pitchFamily="18" charset="0"/>
                <a:ea typeface="Times New Roman" panose="02020603050405020304" pitchFamily="18" charset="0"/>
              </a:rPr>
              <a:t>Find highest priority 2</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218" name="TextBox 217"/>
          <p:cNvSpPr txBox="1"/>
          <p:nvPr/>
        </p:nvSpPr>
        <p:spPr>
          <a:xfrm>
            <a:off x="3733632" y="3491152"/>
            <a:ext cx="853201" cy="369332"/>
          </a:xfrm>
          <a:prstGeom prst="rect">
            <a:avLst/>
          </a:prstGeom>
          <a:noFill/>
        </p:spPr>
        <p:txBody>
          <a:bodyPr wrap="square" rtlCol="0">
            <a:spAutoFit/>
          </a:bodyPr>
          <a:lstStyle/>
          <a:p>
            <a:r>
              <a:rPr lang="en-US" dirty="0" smtClean="0"/>
              <a:t>Back=5</a:t>
            </a:r>
            <a:endParaRPr lang="en-US" dirty="0"/>
          </a:p>
        </p:txBody>
      </p:sp>
    </p:spTree>
    <p:extLst>
      <p:ext uri="{BB962C8B-B14F-4D97-AF65-F5344CB8AC3E}">
        <p14:creationId xmlns:p14="http://schemas.microsoft.com/office/powerpoint/2010/main" val="1089557340"/>
      </p:ext>
    </p:extLst>
  </p:cSld>
  <p:clrMapOvr>
    <a:masterClrMapping/>
  </p:clrMapOvr>
  <p:transition>
    <p:pull dir="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pic>
        <p:nvPicPr>
          <p:cNvPr id="5" name="Picture 4"/>
          <p:cNvPicPr>
            <a:picLocks noChangeAspect="1"/>
          </p:cNvPicPr>
          <p:nvPr/>
        </p:nvPicPr>
        <p:blipFill rotWithShape="1">
          <a:blip r:embed="rId2"/>
          <a:srcRect l="13948" t="34613" r="11842" b="6410"/>
          <a:stretch/>
        </p:blipFill>
        <p:spPr>
          <a:xfrm>
            <a:off x="0" y="1614451"/>
            <a:ext cx="12192000" cy="5447488"/>
          </a:xfrm>
          <a:prstGeom prst="rect">
            <a:avLst/>
          </a:prstGeom>
        </p:spPr>
      </p:pic>
    </p:spTree>
    <p:extLst>
      <p:ext uri="{BB962C8B-B14F-4D97-AF65-F5344CB8AC3E}">
        <p14:creationId xmlns:p14="http://schemas.microsoft.com/office/powerpoint/2010/main" val="305009675"/>
      </p:ext>
    </p:extLst>
  </p:cSld>
  <p:clrMapOvr>
    <a:masterClrMapping/>
  </p:clrMapOvr>
  <p:transition>
    <p:pull dir="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Text Placeholder 2"/>
          <p:cNvSpPr>
            <a:spLocks noGrp="1"/>
          </p:cNvSpPr>
          <p:nvPr>
            <p:ph type="body"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rotWithShape="1">
          <a:blip r:embed="rId2"/>
          <a:srcRect l="14606" t="34613" r="11052" b="6410"/>
          <a:stretch/>
        </p:blipFill>
        <p:spPr>
          <a:xfrm>
            <a:off x="504848" y="1676401"/>
            <a:ext cx="11526729" cy="5141125"/>
          </a:xfrm>
          <a:prstGeom prst="rect">
            <a:avLst/>
          </a:prstGeom>
        </p:spPr>
      </p:pic>
    </p:spTree>
    <p:extLst>
      <p:ext uri="{BB962C8B-B14F-4D97-AF65-F5344CB8AC3E}">
        <p14:creationId xmlns:p14="http://schemas.microsoft.com/office/powerpoint/2010/main" val="3564133644"/>
      </p:ext>
    </p:extLst>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What about Prefix Notation?</a:t>
            </a:r>
          </a:p>
        </p:txBody>
      </p:sp>
      <p:sp>
        <p:nvSpPr>
          <p:cNvPr id="9219" name="Rectangle 3"/>
          <p:cNvSpPr>
            <a:spLocks noGrp="1" noChangeArrowheads="1"/>
          </p:cNvSpPr>
          <p:nvPr>
            <p:ph type="body" idx="1"/>
          </p:nvPr>
        </p:nvSpPr>
        <p:spPr/>
        <p:txBody>
          <a:bodyPr/>
          <a:lstStyle/>
          <a:p>
            <a:r>
              <a:rPr lang="en-US" altLang="en-US"/>
              <a:t> + 2 * 3 5 =</a:t>
            </a:r>
          </a:p>
          <a:p>
            <a:pPr>
              <a:buFont typeface="Monotype Sorts" pitchFamily="32" charset="2"/>
              <a:buNone/>
            </a:pPr>
            <a:r>
              <a:rPr lang="en-US" altLang="en-US"/>
              <a:t>			   = + 2 </a:t>
            </a:r>
            <a:r>
              <a:rPr lang="en-US" altLang="en-US" u="sng"/>
              <a:t>* 3 5</a:t>
            </a:r>
            <a:r>
              <a:rPr lang="en-US" altLang="en-US"/>
              <a:t> </a:t>
            </a:r>
          </a:p>
          <a:p>
            <a:pPr>
              <a:buFont typeface="Monotype Sorts" pitchFamily="32" charset="2"/>
              <a:buNone/>
            </a:pPr>
            <a:r>
              <a:rPr lang="en-US" altLang="en-US"/>
              <a:t>			   = </a:t>
            </a:r>
            <a:r>
              <a:rPr lang="en-US" altLang="en-US" u="sng"/>
              <a:t>+ 2 15</a:t>
            </a:r>
            <a:r>
              <a:rPr lang="en-US" altLang="en-US"/>
              <a:t> = 17</a:t>
            </a:r>
          </a:p>
          <a:p>
            <a:r>
              <a:rPr lang="en-US" altLang="en-US"/>
              <a:t> * + 2 3 5 =</a:t>
            </a:r>
          </a:p>
          <a:p>
            <a:pPr>
              <a:buFont typeface="Monotype Sorts" pitchFamily="32" charset="2"/>
              <a:buNone/>
            </a:pPr>
            <a:r>
              <a:rPr lang="en-US" altLang="en-US"/>
              <a:t>			   = * </a:t>
            </a:r>
            <a:r>
              <a:rPr lang="en-US" altLang="en-US" u="sng"/>
              <a:t>+ 2 3</a:t>
            </a:r>
            <a:r>
              <a:rPr lang="en-US" altLang="en-US"/>
              <a:t> 5</a:t>
            </a:r>
          </a:p>
          <a:p>
            <a:pPr>
              <a:buFont typeface="Monotype Sorts" pitchFamily="32" charset="2"/>
              <a:buNone/>
            </a:pPr>
            <a:r>
              <a:rPr lang="en-US" altLang="en-US"/>
              <a:t>			   = </a:t>
            </a:r>
            <a:r>
              <a:rPr lang="en-US" altLang="en-US" u="sng"/>
              <a:t>* 5 5</a:t>
            </a:r>
            <a:r>
              <a:rPr lang="en-US" altLang="en-US"/>
              <a:t>  = 25</a:t>
            </a:r>
          </a:p>
          <a:p>
            <a:r>
              <a:rPr lang="en-US" altLang="en-US"/>
              <a:t>No parentheses needed!</a:t>
            </a:r>
          </a:p>
        </p:txBody>
      </p:sp>
    </p:spTree>
    <p:extLst>
      <p:ext uri="{BB962C8B-B14F-4D97-AF65-F5344CB8AC3E}">
        <p14:creationId xmlns:p14="http://schemas.microsoft.com/office/powerpoint/2010/main" val="4051254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ssolve">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dissolve">
                                      <p:cBhvr>
                                        <p:cTn id="12" dur="500"/>
                                        <p:tgtEl>
                                          <p:spTgt spid="9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dissolve">
                                      <p:cBhvr>
                                        <p:cTn id="17" dur="500"/>
                                        <p:tgtEl>
                                          <p:spTgt spid="9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dissolve">
                                      <p:cBhvr>
                                        <p:cTn id="22" dur="500"/>
                                        <p:tgtEl>
                                          <p:spTgt spid="92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dissolve">
                                      <p:cBhvr>
                                        <p:cTn id="27" dur="500"/>
                                        <p:tgtEl>
                                          <p:spTgt spid="92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dissolve">
                                      <p:cBhvr>
                                        <p:cTn id="32" dur="500"/>
                                        <p:tgtEl>
                                          <p:spTgt spid="92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Effect transition="in" filter="dissolve">
                                      <p:cBhvr>
                                        <p:cTn id="37"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Approach</a:t>
            </a:r>
            <a:endParaRPr lang="en-US" dirty="0"/>
          </a:p>
        </p:txBody>
      </p:sp>
      <p:sp>
        <p:nvSpPr>
          <p:cNvPr id="3" name="Text Placeholder 2"/>
          <p:cNvSpPr>
            <a:spLocks noGrp="1"/>
          </p:cNvSpPr>
          <p:nvPr>
            <p:ph type="body"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rotWithShape="1">
          <a:blip r:embed="rId2"/>
          <a:srcRect l="13421" t="33676" r="12500" b="6412"/>
          <a:stretch/>
        </p:blipFill>
        <p:spPr>
          <a:xfrm>
            <a:off x="208547" y="1892969"/>
            <a:ext cx="11731569" cy="4946952"/>
          </a:xfrm>
          <a:prstGeom prst="rect">
            <a:avLst/>
          </a:prstGeom>
        </p:spPr>
      </p:pic>
    </p:spTree>
    <p:extLst>
      <p:ext uri="{BB962C8B-B14F-4D97-AF65-F5344CB8AC3E}">
        <p14:creationId xmlns:p14="http://schemas.microsoft.com/office/powerpoint/2010/main" val="100500255"/>
      </p:ext>
    </p:extLst>
  </p:cSld>
  <p:clrMapOvr>
    <a:masterClrMapping/>
  </p:clrMapOvr>
  <p:transition>
    <p:pull dir="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Text Placeholder 2"/>
          <p:cNvSpPr>
            <a:spLocks noGrp="1"/>
          </p:cNvSpPr>
          <p:nvPr>
            <p:ph type="body"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rotWithShape="1">
          <a:blip r:embed="rId2"/>
          <a:srcRect l="13552" t="34847" r="10526" b="7114"/>
          <a:stretch/>
        </p:blipFill>
        <p:spPr>
          <a:xfrm>
            <a:off x="-8570" y="1676401"/>
            <a:ext cx="12200570" cy="5243919"/>
          </a:xfrm>
          <a:prstGeom prst="rect">
            <a:avLst/>
          </a:prstGeom>
        </p:spPr>
      </p:pic>
    </p:spTree>
    <p:extLst>
      <p:ext uri="{BB962C8B-B14F-4D97-AF65-F5344CB8AC3E}">
        <p14:creationId xmlns:p14="http://schemas.microsoft.com/office/powerpoint/2010/main" val="2290826093"/>
      </p:ext>
    </p:extLst>
  </p:cSld>
  <p:clrMapOvr>
    <a:masterClrMapping/>
  </p:clrMapOvr>
  <p:transition>
    <p:pull dir="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Text Placeholder 2"/>
          <p:cNvSpPr>
            <a:spLocks noGrp="1"/>
          </p:cNvSpPr>
          <p:nvPr>
            <p:ph type="body"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rotWithShape="1">
          <a:blip r:embed="rId2"/>
          <a:srcRect l="12500" t="34145" r="11842" b="8284"/>
          <a:stretch/>
        </p:blipFill>
        <p:spPr>
          <a:xfrm>
            <a:off x="765666" y="2017713"/>
            <a:ext cx="10993197" cy="4703176"/>
          </a:xfrm>
          <a:prstGeom prst="rect">
            <a:avLst/>
          </a:prstGeom>
        </p:spPr>
      </p:pic>
    </p:spTree>
    <p:extLst>
      <p:ext uri="{BB962C8B-B14F-4D97-AF65-F5344CB8AC3E}">
        <p14:creationId xmlns:p14="http://schemas.microsoft.com/office/powerpoint/2010/main" val="3350099691"/>
      </p:ext>
    </p:extLst>
  </p:cSld>
  <p:clrMapOvr>
    <a:masterClrMapping/>
  </p:clrMapOvr>
  <p:transition>
    <p:pull dir="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2025</Words>
  <Application>Microsoft Office PowerPoint</Application>
  <PresentationFormat>Widescreen</PresentationFormat>
  <Paragraphs>648</Paragraphs>
  <Slides>92</Slides>
  <Notes>68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92</vt:i4>
      </vt:variant>
    </vt:vector>
  </HeadingPairs>
  <TitlesOfParts>
    <vt:vector size="103" baseType="lpstr">
      <vt:lpstr>Arial</vt:lpstr>
      <vt:lpstr>Calibri</vt:lpstr>
      <vt:lpstr>Calibri Light</vt:lpstr>
      <vt:lpstr>Courier New</vt:lpstr>
      <vt:lpstr>等线</vt:lpstr>
      <vt:lpstr>等线 Light</vt:lpstr>
      <vt:lpstr>Monotype Sorts</vt:lpstr>
      <vt:lpstr>Times New Roman</vt:lpstr>
      <vt:lpstr>Wingdings</vt:lpstr>
      <vt:lpstr>Wingdings 3</vt:lpstr>
      <vt:lpstr>Office Theme</vt:lpstr>
      <vt:lpstr>Applications of Stack</vt:lpstr>
      <vt:lpstr>Infix  Notation</vt:lpstr>
      <vt:lpstr>Prefix Notation</vt:lpstr>
      <vt:lpstr>Postfix Notation</vt:lpstr>
      <vt:lpstr>Infix, Prefix and Postfix</vt:lpstr>
      <vt:lpstr>Arithmetics Expression Evaluation</vt:lpstr>
      <vt:lpstr>Reverse-Polish Notation</vt:lpstr>
      <vt:lpstr>Parentheses</vt:lpstr>
      <vt:lpstr>What about Prefix Notation?</vt:lpstr>
      <vt:lpstr>Postfix Notation</vt:lpstr>
      <vt:lpstr>Conclusion:</vt:lpstr>
      <vt:lpstr>Fully Parenthesized Expression</vt:lpstr>
      <vt:lpstr>Reverse-Polish Notation</vt:lpstr>
      <vt:lpstr>Reverse-Polish Notation</vt:lpstr>
      <vt:lpstr>Reverse-Polish Notation</vt:lpstr>
      <vt:lpstr>Infix to Prefix Conversion </vt:lpstr>
      <vt:lpstr>Infix to Prefix Conversion </vt:lpstr>
      <vt:lpstr>Infix to Prefix Conversion </vt:lpstr>
      <vt:lpstr>Infix to Prefix Conversion </vt:lpstr>
      <vt:lpstr>Infix to Postfix</vt:lpstr>
      <vt:lpstr>Computer Algorithm  FPE Infix To Postfix</vt:lpstr>
      <vt:lpstr>FPE Infix To Postfix</vt:lpstr>
      <vt:lpstr>Infix to Postfix</vt:lpstr>
      <vt:lpstr>PowerPoint Presentation</vt:lpstr>
      <vt:lpstr>Infix to Postfix Algorithm</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FPE Infix to Postfix</vt:lpstr>
      <vt:lpstr>Postfix evaluation</vt:lpstr>
      <vt:lpstr>Problem with FPE</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The Queue ADT</vt:lpstr>
      <vt:lpstr>Array Implementation of Queues</vt:lpstr>
      <vt:lpstr>How Queue Works?</vt:lpstr>
      <vt:lpstr>Algorithm (array based)</vt:lpstr>
      <vt:lpstr>Array Implementation of Queues</vt:lpstr>
      <vt:lpstr>Circular Queues</vt:lpstr>
      <vt:lpstr>Circular Queue</vt:lpstr>
      <vt:lpstr>Queue Implementation (2)</vt:lpstr>
      <vt:lpstr>Circular Array Q Data Structure</vt:lpstr>
      <vt:lpstr>Algorithms</vt:lpstr>
      <vt:lpstr>Helper Functions</vt:lpstr>
      <vt:lpstr>Example Applications</vt:lpstr>
      <vt:lpstr>Priority Queue</vt:lpstr>
      <vt:lpstr>Priority Queue</vt:lpstr>
      <vt:lpstr>Priority Queue as ADT</vt:lpstr>
      <vt:lpstr>Priority Queue as ADT</vt:lpstr>
      <vt:lpstr>First Approach</vt:lpstr>
      <vt:lpstr>Algorithms</vt:lpstr>
      <vt:lpstr>Algorithms</vt:lpstr>
      <vt:lpstr>Second Approach</vt:lpstr>
      <vt:lpstr>Algorithm</vt:lpstr>
      <vt:lpstr>Algorithm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Queue ADT</dc:title>
  <dc:creator>Rizwan Qureshi</dc:creator>
  <cp:lastModifiedBy>Abdul</cp:lastModifiedBy>
  <cp:revision>50</cp:revision>
  <dcterms:created xsi:type="dcterms:W3CDTF">2017-09-26T03:15:41Z</dcterms:created>
  <dcterms:modified xsi:type="dcterms:W3CDTF">2021-03-02T10:06:20Z</dcterms:modified>
</cp:coreProperties>
</file>