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81" r:id="rId3"/>
    <p:sldId id="273" r:id="rId4"/>
    <p:sldId id="260" r:id="rId5"/>
    <p:sldId id="261" r:id="rId6"/>
    <p:sldId id="282" r:id="rId7"/>
    <p:sldId id="276" r:id="rId8"/>
    <p:sldId id="277" r:id="rId9"/>
    <p:sldId id="262" r:id="rId10"/>
    <p:sldId id="274" r:id="rId11"/>
    <p:sldId id="278" r:id="rId12"/>
    <p:sldId id="263" r:id="rId13"/>
    <p:sldId id="264" r:id="rId14"/>
    <p:sldId id="265" r:id="rId15"/>
    <p:sldId id="266" r:id="rId16"/>
    <p:sldId id="267" r:id="rId17"/>
    <p:sldId id="268" r:id="rId18"/>
    <p:sldId id="269" r:id="rId19"/>
    <p:sldId id="285" r:id="rId20"/>
    <p:sldId id="286" r:id="rId21"/>
    <p:sldId id="287" r:id="rId22"/>
    <p:sldId id="283" r:id="rId23"/>
    <p:sldId id="284" r:id="rId24"/>
    <p:sldId id="28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626A6-9760-4587-8122-552FF9E9029E}" type="datetimeFigureOut">
              <a:rPr lang="en-US" smtClean="0"/>
              <a:t>9/22/2022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927B2C-8003-4548-9989-70FC750B569B}" type="slidenum">
              <a:rPr lang="en-US" smtClean="0"/>
              <a:t>‹#›</a:t>
            </a:fld>
            <a:endParaRPr lang="en-US"/>
          </a:p>
        </p:txBody>
      </p:sp>
    </p:spTree>
    <p:extLst>
      <p:ext uri="{BB962C8B-B14F-4D97-AF65-F5344CB8AC3E}">
        <p14:creationId xmlns:p14="http://schemas.microsoft.com/office/powerpoint/2010/main" val="3691246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29F6CF-F38B-4107-A9F8-91A4EDACA5E7}" type="slidenum">
              <a:rPr lang="en-US" altLang="en-US"/>
              <a:pPr/>
              <a:t>8</a:t>
            </a:fld>
            <a:endParaRPr lang="en-US" altLang="en-US"/>
          </a:p>
        </p:txBody>
      </p:sp>
      <p:sp>
        <p:nvSpPr>
          <p:cNvPr id="112642" name="Rectangle 2"/>
          <p:cNvSpPr>
            <a:spLocks noGrp="1" noRot="1" noChangeAspect="1" noChangeArrowheads="1" noTextEdit="1"/>
          </p:cNvSpPr>
          <p:nvPr>
            <p:ph type="sldImg"/>
          </p:nvPr>
        </p:nvSpPr>
        <p:spPr bwMode="auto">
          <a:xfrm>
            <a:off x="371475" y="688975"/>
            <a:ext cx="6116638" cy="3441700"/>
          </a:xfrm>
          <a:prstGeom prst="rect">
            <a:avLst/>
          </a:prstGeom>
          <a:solidFill>
            <a:srgbClr val="FFFFFF"/>
          </a:solidFill>
          <a:ln>
            <a:solidFill>
              <a:srgbClr val="000000"/>
            </a:solidFill>
            <a:miter lim="800000"/>
            <a:headEnd/>
            <a:tailEnd/>
          </a:ln>
        </p:spPr>
      </p:sp>
      <p:sp>
        <p:nvSpPr>
          <p:cNvPr id="112643" name="Rectangle 3"/>
          <p:cNvSpPr>
            <a:spLocks noGrp="1" noChangeArrowheads="1"/>
          </p:cNvSpPr>
          <p:nvPr>
            <p:ph type="body" idx="1"/>
          </p:nvPr>
        </p:nvSpPr>
        <p:spPr bwMode="auto">
          <a:xfrm>
            <a:off x="914400" y="4360863"/>
            <a:ext cx="5029200" cy="4130675"/>
          </a:xfrm>
          <a:prstGeom prst="rect">
            <a:avLst/>
          </a:prstGeom>
          <a:solidFill>
            <a:srgbClr val="FFFFFF"/>
          </a:solidFill>
          <a:ln>
            <a:solidFill>
              <a:srgbClr val="000000"/>
            </a:solidFill>
            <a:miter lim="800000"/>
            <a:headEnd/>
            <a:tailEnd/>
          </a:ln>
        </p:spPr>
        <p:txBody>
          <a:bodyPr/>
          <a:lstStyle/>
          <a:p>
            <a:r>
              <a:rPr lang="en-US" altLang="en-US"/>
              <a:t>Students should already be familiar with lists.</a:t>
            </a:r>
          </a:p>
          <a:p>
            <a:endParaRPr lang="en-US" altLang="en-US"/>
          </a:p>
          <a:p>
            <a:r>
              <a:rPr lang="en-US" altLang="en-US"/>
              <a:t>Chapter objective: Use algorithm analysis in a familiar context to compare implementations.</a:t>
            </a:r>
          </a:p>
          <a:p>
            <a:endParaRPr lang="en-US" altLang="en-US"/>
          </a:p>
        </p:txBody>
      </p:sp>
    </p:spTree>
    <p:extLst>
      <p:ext uri="{BB962C8B-B14F-4D97-AF65-F5344CB8AC3E}">
        <p14:creationId xmlns:p14="http://schemas.microsoft.com/office/powerpoint/2010/main" val="2829909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C7A963-722B-4C3A-9327-89C2414839E0}" type="slidenum">
              <a:rPr lang="en-US" altLang="en-US"/>
              <a:pPr/>
              <a:t>11</a:t>
            </a:fld>
            <a:endParaRPr lang="en-US" altLang="en-US"/>
          </a:p>
        </p:txBody>
      </p:sp>
      <p:sp>
        <p:nvSpPr>
          <p:cNvPr id="124930" name="Rectangle 2"/>
          <p:cNvSpPr>
            <a:spLocks noGrp="1" noRot="1" noChangeAspect="1" noChangeArrowheads="1" noTextEdit="1"/>
          </p:cNvSpPr>
          <p:nvPr>
            <p:ph type="sldImg"/>
          </p:nvPr>
        </p:nvSpPr>
        <p:spPr bwMode="auto">
          <a:xfrm>
            <a:off x="371475" y="688975"/>
            <a:ext cx="6116638" cy="3441700"/>
          </a:xfrm>
          <a:prstGeom prst="rect">
            <a:avLst/>
          </a:prstGeom>
          <a:solidFill>
            <a:srgbClr val="FFFFFF"/>
          </a:solidFill>
          <a:ln>
            <a:solidFill>
              <a:srgbClr val="000000"/>
            </a:solidFill>
            <a:miter lim="800000"/>
            <a:headEnd/>
            <a:tailEnd/>
          </a:ln>
        </p:spPr>
      </p:sp>
      <p:sp>
        <p:nvSpPr>
          <p:cNvPr id="124931" name="Rectangle 3"/>
          <p:cNvSpPr>
            <a:spLocks noGrp="1" noChangeArrowheads="1"/>
          </p:cNvSpPr>
          <p:nvPr>
            <p:ph type="body" idx="1"/>
          </p:nvPr>
        </p:nvSpPr>
        <p:spPr bwMode="auto">
          <a:xfrm>
            <a:off x="914400" y="4360863"/>
            <a:ext cx="5029200" cy="4130675"/>
          </a:xfrm>
          <a:prstGeom prst="rect">
            <a:avLst/>
          </a:prstGeom>
          <a:solidFill>
            <a:srgbClr val="FFFFFF"/>
          </a:solidFill>
          <a:ln>
            <a:solidFill>
              <a:srgbClr val="000000"/>
            </a:solidFill>
            <a:miter lim="800000"/>
            <a:headEnd/>
            <a:tailEnd/>
          </a:ln>
        </p:spPr>
        <p:txBody>
          <a:bodyPr/>
          <a:lstStyle/>
          <a:p>
            <a:r>
              <a:rPr lang="en-US" altLang="en-US"/>
              <a:t>Push items up/down.  Cost: </a:t>
            </a:r>
            <a:r>
              <a:rPr lang="en-US" altLang="en-US">
                <a:sym typeface="Symbol" panose="05050102010706020507" pitchFamily="18" charset="2"/>
              </a:rPr>
              <a:t></a:t>
            </a:r>
            <a:r>
              <a:rPr lang="en-US" altLang="en-US"/>
              <a:t>(</a:t>
            </a:r>
            <a:r>
              <a:rPr lang="en-US" altLang="en-US" i="1"/>
              <a:t>n</a:t>
            </a:r>
            <a:r>
              <a:rPr lang="en-US" altLang="en-US"/>
              <a:t>).</a:t>
            </a:r>
          </a:p>
        </p:txBody>
      </p:sp>
    </p:spTree>
    <p:extLst>
      <p:ext uri="{BB962C8B-B14F-4D97-AF65-F5344CB8AC3E}">
        <p14:creationId xmlns:p14="http://schemas.microsoft.com/office/powerpoint/2010/main" val="2678607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EB05611-BA9F-4BB9-9670-DDED6ED9618A}"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306A5-9F87-478E-8D54-4F5A3BDEBF7E}" type="slidenum">
              <a:rPr lang="en-US" smtClean="0"/>
              <a:t>‹#›</a:t>
            </a:fld>
            <a:endParaRPr lang="en-US"/>
          </a:p>
        </p:txBody>
      </p:sp>
    </p:spTree>
    <p:extLst>
      <p:ext uri="{BB962C8B-B14F-4D97-AF65-F5344CB8AC3E}">
        <p14:creationId xmlns:p14="http://schemas.microsoft.com/office/powerpoint/2010/main" val="13026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B05611-BA9F-4BB9-9670-DDED6ED9618A}"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306A5-9F87-478E-8D54-4F5A3BDEBF7E}" type="slidenum">
              <a:rPr lang="en-US" smtClean="0"/>
              <a:t>‹#›</a:t>
            </a:fld>
            <a:endParaRPr lang="en-US"/>
          </a:p>
        </p:txBody>
      </p:sp>
    </p:spTree>
    <p:extLst>
      <p:ext uri="{BB962C8B-B14F-4D97-AF65-F5344CB8AC3E}">
        <p14:creationId xmlns:p14="http://schemas.microsoft.com/office/powerpoint/2010/main" val="2216665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B05611-BA9F-4BB9-9670-DDED6ED9618A}"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306A5-9F87-478E-8D54-4F5A3BDEBF7E}" type="slidenum">
              <a:rPr lang="en-US" smtClean="0"/>
              <a:t>‹#›</a:t>
            </a:fld>
            <a:endParaRPr lang="en-US"/>
          </a:p>
        </p:txBody>
      </p:sp>
    </p:spTree>
    <p:extLst>
      <p:ext uri="{BB962C8B-B14F-4D97-AF65-F5344CB8AC3E}">
        <p14:creationId xmlns:p14="http://schemas.microsoft.com/office/powerpoint/2010/main" val="395410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B05611-BA9F-4BB9-9670-DDED6ED9618A}"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306A5-9F87-478E-8D54-4F5A3BDEBF7E}" type="slidenum">
              <a:rPr lang="en-US" smtClean="0"/>
              <a:t>‹#›</a:t>
            </a:fld>
            <a:endParaRPr lang="en-US"/>
          </a:p>
        </p:txBody>
      </p:sp>
    </p:spTree>
    <p:extLst>
      <p:ext uri="{BB962C8B-B14F-4D97-AF65-F5344CB8AC3E}">
        <p14:creationId xmlns:p14="http://schemas.microsoft.com/office/powerpoint/2010/main" val="406457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B05611-BA9F-4BB9-9670-DDED6ED9618A}"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306A5-9F87-478E-8D54-4F5A3BDEBF7E}" type="slidenum">
              <a:rPr lang="en-US" smtClean="0"/>
              <a:t>‹#›</a:t>
            </a:fld>
            <a:endParaRPr lang="en-US"/>
          </a:p>
        </p:txBody>
      </p:sp>
    </p:spTree>
    <p:extLst>
      <p:ext uri="{BB962C8B-B14F-4D97-AF65-F5344CB8AC3E}">
        <p14:creationId xmlns:p14="http://schemas.microsoft.com/office/powerpoint/2010/main" val="216940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B05611-BA9F-4BB9-9670-DDED6ED9618A}"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F306A5-9F87-478E-8D54-4F5A3BDEBF7E}" type="slidenum">
              <a:rPr lang="en-US" smtClean="0"/>
              <a:t>‹#›</a:t>
            </a:fld>
            <a:endParaRPr lang="en-US"/>
          </a:p>
        </p:txBody>
      </p:sp>
    </p:spTree>
    <p:extLst>
      <p:ext uri="{BB962C8B-B14F-4D97-AF65-F5344CB8AC3E}">
        <p14:creationId xmlns:p14="http://schemas.microsoft.com/office/powerpoint/2010/main" val="362181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B05611-BA9F-4BB9-9670-DDED6ED9618A}" type="datetimeFigureOut">
              <a:rPr lang="en-US" smtClean="0"/>
              <a:t>9/22/2022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F306A5-9F87-478E-8D54-4F5A3BDEBF7E}" type="slidenum">
              <a:rPr lang="en-US" smtClean="0"/>
              <a:t>‹#›</a:t>
            </a:fld>
            <a:endParaRPr lang="en-US"/>
          </a:p>
        </p:txBody>
      </p:sp>
    </p:spTree>
    <p:extLst>
      <p:ext uri="{BB962C8B-B14F-4D97-AF65-F5344CB8AC3E}">
        <p14:creationId xmlns:p14="http://schemas.microsoft.com/office/powerpoint/2010/main" val="367609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B05611-BA9F-4BB9-9670-DDED6ED9618A}" type="datetimeFigureOut">
              <a:rPr lang="en-US" smtClean="0"/>
              <a:t>9/22/2022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F306A5-9F87-478E-8D54-4F5A3BDEBF7E}" type="slidenum">
              <a:rPr lang="en-US" smtClean="0"/>
              <a:t>‹#›</a:t>
            </a:fld>
            <a:endParaRPr lang="en-US"/>
          </a:p>
        </p:txBody>
      </p:sp>
    </p:spTree>
    <p:extLst>
      <p:ext uri="{BB962C8B-B14F-4D97-AF65-F5344CB8AC3E}">
        <p14:creationId xmlns:p14="http://schemas.microsoft.com/office/powerpoint/2010/main" val="495536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05611-BA9F-4BB9-9670-DDED6ED9618A}" type="datetimeFigureOut">
              <a:rPr lang="en-US" smtClean="0"/>
              <a:t>9/22/2022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F306A5-9F87-478E-8D54-4F5A3BDEBF7E}" type="slidenum">
              <a:rPr lang="en-US" smtClean="0"/>
              <a:t>‹#›</a:t>
            </a:fld>
            <a:endParaRPr lang="en-US"/>
          </a:p>
        </p:txBody>
      </p:sp>
    </p:spTree>
    <p:extLst>
      <p:ext uri="{BB962C8B-B14F-4D97-AF65-F5344CB8AC3E}">
        <p14:creationId xmlns:p14="http://schemas.microsoft.com/office/powerpoint/2010/main" val="3688346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B05611-BA9F-4BB9-9670-DDED6ED9618A}"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F306A5-9F87-478E-8D54-4F5A3BDEBF7E}" type="slidenum">
              <a:rPr lang="en-US" smtClean="0"/>
              <a:t>‹#›</a:t>
            </a:fld>
            <a:endParaRPr lang="en-US"/>
          </a:p>
        </p:txBody>
      </p:sp>
    </p:spTree>
    <p:extLst>
      <p:ext uri="{BB962C8B-B14F-4D97-AF65-F5344CB8AC3E}">
        <p14:creationId xmlns:p14="http://schemas.microsoft.com/office/powerpoint/2010/main" val="22280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B05611-BA9F-4BB9-9670-DDED6ED9618A}"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F306A5-9F87-478E-8D54-4F5A3BDEBF7E}" type="slidenum">
              <a:rPr lang="en-US" smtClean="0"/>
              <a:t>‹#›</a:t>
            </a:fld>
            <a:endParaRPr lang="en-US"/>
          </a:p>
        </p:txBody>
      </p:sp>
    </p:spTree>
    <p:extLst>
      <p:ext uri="{BB962C8B-B14F-4D97-AF65-F5344CB8AC3E}">
        <p14:creationId xmlns:p14="http://schemas.microsoft.com/office/powerpoint/2010/main" val="401669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05611-BA9F-4BB9-9670-DDED6ED9618A}" type="datetimeFigureOut">
              <a:rPr lang="en-US" smtClean="0"/>
              <a:t>9/22/2022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F306A5-9F87-478E-8D54-4F5A3BDEBF7E}" type="slidenum">
              <a:rPr lang="en-US" smtClean="0"/>
              <a:t>‹#›</a:t>
            </a:fld>
            <a:endParaRPr lang="en-US"/>
          </a:p>
        </p:txBody>
      </p:sp>
    </p:spTree>
    <p:extLst>
      <p:ext uri="{BB962C8B-B14F-4D97-AF65-F5344CB8AC3E}">
        <p14:creationId xmlns:p14="http://schemas.microsoft.com/office/powerpoint/2010/main" val="1586929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en-US" altLang="zh-CN"/>
              <a:t>Data Structures and Algorithm Analysis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63613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Array Implementation</a:t>
            </a:r>
          </a:p>
        </p:txBody>
      </p:sp>
      <p:sp>
        <p:nvSpPr>
          <p:cNvPr id="10" name="Content Placeholder 9"/>
          <p:cNvSpPr>
            <a:spLocks noGrp="1"/>
          </p:cNvSpPr>
          <p:nvPr>
            <p:ph idx="1"/>
          </p:nvPr>
        </p:nvSpPr>
        <p:spPr/>
        <p:txBody>
          <a:bodyPr/>
          <a:lstStyle/>
          <a:p>
            <a:r>
              <a:rPr lang="en-US" altLang="en-US"/>
              <a:t>List can be implemented as an array</a:t>
            </a:r>
          </a:p>
          <a:p>
            <a:r>
              <a:rPr lang="en-US" altLang="en-US"/>
              <a:t>Need to know the maximum number of elements in the list at the start of the program</a:t>
            </a:r>
          </a:p>
          <a:p>
            <a:endParaRPr lang="en-US" dirty="0"/>
          </a:p>
        </p:txBody>
      </p:sp>
    </p:spTree>
    <p:extLst>
      <p:ext uri="{BB962C8B-B14F-4D97-AF65-F5344CB8AC3E}">
        <p14:creationId xmlns:p14="http://schemas.microsoft.com/office/powerpoint/2010/main" val="1066370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en-US"/>
              <a:t>Array-Based List Insert</a:t>
            </a:r>
          </a:p>
        </p:txBody>
      </p:sp>
      <p:sp>
        <p:nvSpPr>
          <p:cNvPr id="3" name="Content Placeholder 2"/>
          <p:cNvSpPr>
            <a:spLocks noGrp="1"/>
          </p:cNvSpPr>
          <p:nvPr>
            <p:ph idx="1"/>
          </p:nvPr>
        </p:nvSpPr>
        <p:spPr/>
        <p:txBody>
          <a:bodyPr/>
          <a:lstStyle/>
          <a:p>
            <a:endParaRPr lang="en-US"/>
          </a:p>
        </p:txBody>
      </p:sp>
      <p:pic>
        <p:nvPicPr>
          <p:cNvPr id="123908" name="Picture 4" descr="C:\Shaffer\CS2604\Figs\ShiftLis.gif"/>
          <p:cNvPicPr>
            <a:picLocks noChangeAspect="1" noChangeArrowheads="1"/>
          </p:cNvPicPr>
          <p:nvPr/>
        </p:nvPicPr>
        <p:blipFill>
          <a:blip r:embed="rId3">
            <a:extLst>
              <a:ext uri="{28A0092B-C50C-407E-A947-70E740481C1C}">
                <a14:useLocalDpi xmlns:a14="http://schemas.microsoft.com/office/drawing/2010/main" val="0"/>
              </a:ext>
            </a:extLst>
          </a:blip>
          <a:srcRect l="1610" t="2377" r="4292" b="2377"/>
          <a:stretch>
            <a:fillRect/>
          </a:stretch>
        </p:blipFill>
        <p:spPr bwMode="auto">
          <a:xfrm>
            <a:off x="1905000" y="1600201"/>
            <a:ext cx="8458200" cy="386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194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3"/>
          <p:cNvSpPr>
            <a:spLocks noGrp="1" noChangeArrowheads="1"/>
          </p:cNvSpPr>
          <p:nvPr>
            <p:ph type="title"/>
          </p:nvPr>
        </p:nvSpPr>
        <p:spPr/>
        <p:txBody>
          <a:bodyPr/>
          <a:lstStyle/>
          <a:p>
            <a:r>
              <a:rPr lang="en-US" altLang="zh-CN"/>
              <a:t>Simple Array Implementation of Lists</a:t>
            </a:r>
          </a:p>
        </p:txBody>
      </p:sp>
      <p:sp>
        <p:nvSpPr>
          <p:cNvPr id="173058" name="Rectangle 2"/>
          <p:cNvSpPr>
            <a:spLocks noGrp="1" noChangeArrowheads="1"/>
          </p:cNvSpPr>
          <p:nvPr>
            <p:ph type="body" idx="1"/>
          </p:nvPr>
        </p:nvSpPr>
        <p:spPr/>
        <p:txBody>
          <a:bodyPr/>
          <a:lstStyle/>
          <a:p>
            <a:r>
              <a:rPr lang="en-US" altLang="zh-CN"/>
              <a:t>Disadvantages:</a:t>
            </a:r>
          </a:p>
        </p:txBody>
      </p:sp>
      <p:sp>
        <p:nvSpPr>
          <p:cNvPr id="173060" name="Rectangle 4"/>
          <p:cNvSpPr>
            <a:spLocks noChangeArrowheads="1"/>
          </p:cNvSpPr>
          <p:nvPr/>
        </p:nvSpPr>
        <p:spPr bwMode="auto">
          <a:xfrm>
            <a:off x="2743200" y="2474914"/>
            <a:ext cx="7772400" cy="392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80000"/>
              </a:lnSpc>
            </a:pPr>
            <a:r>
              <a:rPr lang="en-US" altLang="zh-CN" sz="2400"/>
              <a:t>An estimate of the maximum size of the list is required, even if the array is dynamically allocated. Usually this requires a high overestimate, which wastes considerable space.</a:t>
            </a:r>
          </a:p>
          <a:p>
            <a:pPr>
              <a:lnSpc>
                <a:spcPct val="80000"/>
              </a:lnSpc>
            </a:pPr>
            <a:endParaRPr lang="en-US" altLang="zh-CN" sz="2400"/>
          </a:p>
          <a:p>
            <a:pPr>
              <a:lnSpc>
                <a:spcPct val="80000"/>
              </a:lnSpc>
            </a:pPr>
            <a:r>
              <a:rPr lang="en-US" altLang="zh-CN" sz="2400"/>
              <a:t>Insertion and deletion are expensive. For example, inserting at position 0 requires first pushing the entire array down one spot to make room. </a:t>
            </a:r>
          </a:p>
        </p:txBody>
      </p:sp>
      <p:sp>
        <p:nvSpPr>
          <p:cNvPr id="173061" name="Rectangle 5"/>
          <p:cNvSpPr>
            <a:spLocks noChangeArrowheads="1"/>
          </p:cNvSpPr>
          <p:nvPr/>
        </p:nvSpPr>
        <p:spPr bwMode="auto">
          <a:xfrm>
            <a:off x="2743200" y="52578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54013">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822325"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230313"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383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80000"/>
              </a:lnSpc>
              <a:buFont typeface="Wingdings" panose="05000000000000000000" pitchFamily="2" charset="2"/>
              <a:buNone/>
            </a:pPr>
            <a:r>
              <a:rPr lang="en-US" altLang="zh-CN" sz="2400" i="1"/>
              <a:t>Because the running time for insertions and deletions is so slow and the list size must be known in advance, simple arrays are generally not used to implement lists.</a:t>
            </a:r>
          </a:p>
        </p:txBody>
      </p:sp>
    </p:spTree>
    <p:extLst>
      <p:ext uri="{BB962C8B-B14F-4D97-AF65-F5344CB8AC3E}">
        <p14:creationId xmlns:p14="http://schemas.microsoft.com/office/powerpoint/2010/main" val="82431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zh-CN"/>
              <a:t>Stack ADT</a:t>
            </a:r>
          </a:p>
        </p:txBody>
      </p:sp>
      <p:sp>
        <p:nvSpPr>
          <p:cNvPr id="159747" name="Rectangle 3"/>
          <p:cNvSpPr>
            <a:spLocks noGrp="1" noChangeArrowheads="1"/>
          </p:cNvSpPr>
          <p:nvPr>
            <p:ph type="body" idx="1"/>
          </p:nvPr>
        </p:nvSpPr>
        <p:spPr/>
        <p:txBody>
          <a:bodyPr>
            <a:normAutofit lnSpcReduction="10000"/>
          </a:bodyPr>
          <a:lstStyle/>
          <a:p>
            <a:r>
              <a:rPr lang="en-US" altLang="zh-CN"/>
              <a:t>A stack is a list with the restriction that insertions and deletions can be performed in only one position, namely, the end of the list, called the top.</a:t>
            </a:r>
          </a:p>
          <a:p>
            <a:endParaRPr lang="en-US" altLang="zh-CN"/>
          </a:p>
          <a:p>
            <a:r>
              <a:rPr lang="en-US" altLang="zh-CN"/>
              <a:t>The fundamental operations on a stack are Push, which is equivalent to an insert, and Pop, which deletes the most recently inserted element. </a:t>
            </a:r>
          </a:p>
          <a:p>
            <a:endParaRPr lang="en-US" altLang="zh-CN"/>
          </a:p>
          <a:p>
            <a:r>
              <a:rPr lang="en-US" altLang="zh-CN"/>
              <a:t>The most recently inserted element can be examined prior to performing a Pop by use of the Top routine. </a:t>
            </a:r>
            <a:endParaRPr lang="en-US" altLang="zh-CN" dirty="0"/>
          </a:p>
        </p:txBody>
      </p:sp>
    </p:spTree>
    <p:extLst>
      <p:ext uri="{BB962C8B-B14F-4D97-AF65-F5344CB8AC3E}">
        <p14:creationId xmlns:p14="http://schemas.microsoft.com/office/powerpoint/2010/main" val="633224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zh-CN"/>
              <a:t>Stack ADT</a:t>
            </a:r>
          </a:p>
        </p:txBody>
      </p:sp>
      <p:sp>
        <p:nvSpPr>
          <p:cNvPr id="175107" name="Rectangle 3"/>
          <p:cNvSpPr>
            <a:spLocks noGrp="1" noChangeArrowheads="1"/>
          </p:cNvSpPr>
          <p:nvPr>
            <p:ph type="body" idx="1"/>
          </p:nvPr>
        </p:nvSpPr>
        <p:spPr/>
        <p:txBody>
          <a:bodyPr/>
          <a:lstStyle/>
          <a:p>
            <a:r>
              <a:rPr lang="en-US" altLang="zh-CN" dirty="0"/>
              <a:t>A Pop or Top on an empty stack is generally considered an </a:t>
            </a:r>
            <a:r>
              <a:rPr lang="en-US" altLang="zh-CN" dirty="0" smtClean="0"/>
              <a:t>error (stack underflow error) </a:t>
            </a:r>
            <a:r>
              <a:rPr lang="en-US" altLang="zh-CN" dirty="0"/>
              <a:t>in the stack ADT. </a:t>
            </a:r>
          </a:p>
          <a:p>
            <a:endParaRPr lang="en-US" altLang="zh-CN" dirty="0"/>
          </a:p>
          <a:p>
            <a:r>
              <a:rPr lang="en-US" altLang="zh-CN" dirty="0"/>
              <a:t>Running out of space when performing a Push is an implementation </a:t>
            </a:r>
            <a:r>
              <a:rPr lang="en-US" altLang="zh-CN" dirty="0" smtClean="0"/>
              <a:t>error (stack overflow error) </a:t>
            </a:r>
            <a:r>
              <a:rPr lang="en-US" altLang="zh-CN" dirty="0"/>
              <a:t>but not an ADT error.</a:t>
            </a:r>
          </a:p>
          <a:p>
            <a:endParaRPr lang="en-US" altLang="zh-CN" dirty="0"/>
          </a:p>
          <a:p>
            <a:r>
              <a:rPr lang="en-US" altLang="zh-CN" dirty="0"/>
              <a:t>Stacks are sometimes known as LIFO (last in, first out) lists.</a:t>
            </a:r>
          </a:p>
        </p:txBody>
      </p:sp>
    </p:spTree>
    <p:extLst>
      <p:ext uri="{BB962C8B-B14F-4D97-AF65-F5344CB8AC3E}">
        <p14:creationId xmlns:p14="http://schemas.microsoft.com/office/powerpoint/2010/main" val="1180342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zh-CN"/>
              <a:t>Stack ADT</a:t>
            </a:r>
          </a:p>
        </p:txBody>
      </p:sp>
      <p:sp>
        <p:nvSpPr>
          <p:cNvPr id="3" name="Content Placeholder 2"/>
          <p:cNvSpPr>
            <a:spLocks noGrp="1"/>
          </p:cNvSpPr>
          <p:nvPr>
            <p:ph idx="1"/>
          </p:nvPr>
        </p:nvSpPr>
        <p:spPr/>
        <p:txBody>
          <a:bodyPr/>
          <a:lstStyle/>
          <a:p>
            <a:endParaRPr lang="en-US"/>
          </a:p>
        </p:txBody>
      </p:sp>
      <p:sp>
        <p:nvSpPr>
          <p:cNvPr id="160771" name="Line 3"/>
          <p:cNvSpPr>
            <a:spLocks noChangeShapeType="1"/>
          </p:cNvSpPr>
          <p:nvPr/>
        </p:nvSpPr>
        <p:spPr bwMode="auto">
          <a:xfrm>
            <a:off x="5006975" y="2376488"/>
            <a:ext cx="0" cy="3124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772" name="Line 4"/>
          <p:cNvSpPr>
            <a:spLocks noChangeShapeType="1"/>
          </p:cNvSpPr>
          <p:nvPr/>
        </p:nvSpPr>
        <p:spPr bwMode="auto">
          <a:xfrm>
            <a:off x="5006975" y="5500688"/>
            <a:ext cx="2819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773" name="Line 5"/>
          <p:cNvSpPr>
            <a:spLocks noChangeShapeType="1"/>
          </p:cNvSpPr>
          <p:nvPr/>
        </p:nvSpPr>
        <p:spPr bwMode="auto">
          <a:xfrm>
            <a:off x="7826375" y="2376488"/>
            <a:ext cx="0" cy="3124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774" name="Line 6"/>
          <p:cNvSpPr>
            <a:spLocks noChangeShapeType="1"/>
          </p:cNvSpPr>
          <p:nvPr/>
        </p:nvSpPr>
        <p:spPr bwMode="auto">
          <a:xfrm>
            <a:off x="5006975" y="5043488"/>
            <a:ext cx="2819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775" name="Line 7"/>
          <p:cNvSpPr>
            <a:spLocks noChangeShapeType="1"/>
          </p:cNvSpPr>
          <p:nvPr/>
        </p:nvSpPr>
        <p:spPr bwMode="auto">
          <a:xfrm>
            <a:off x="5006975" y="4586288"/>
            <a:ext cx="2819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776" name="Line 8"/>
          <p:cNvSpPr>
            <a:spLocks noChangeShapeType="1"/>
          </p:cNvSpPr>
          <p:nvPr/>
        </p:nvSpPr>
        <p:spPr bwMode="auto">
          <a:xfrm>
            <a:off x="5006975" y="4129088"/>
            <a:ext cx="2819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777" name="Line 9"/>
          <p:cNvSpPr>
            <a:spLocks noChangeShapeType="1"/>
          </p:cNvSpPr>
          <p:nvPr/>
        </p:nvSpPr>
        <p:spPr bwMode="auto">
          <a:xfrm>
            <a:off x="5006975" y="3671888"/>
            <a:ext cx="2819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778" name="Line 10"/>
          <p:cNvSpPr>
            <a:spLocks noChangeShapeType="1"/>
          </p:cNvSpPr>
          <p:nvPr/>
        </p:nvSpPr>
        <p:spPr bwMode="auto">
          <a:xfrm>
            <a:off x="5006975" y="3214688"/>
            <a:ext cx="2819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779" name="Text Box 11"/>
          <p:cNvSpPr txBox="1">
            <a:spLocks noChangeArrowheads="1"/>
          </p:cNvSpPr>
          <p:nvPr/>
        </p:nvSpPr>
        <p:spPr bwMode="auto">
          <a:xfrm>
            <a:off x="6226175" y="5133976"/>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6</a:t>
            </a:r>
          </a:p>
        </p:txBody>
      </p:sp>
      <p:sp>
        <p:nvSpPr>
          <p:cNvPr id="160780" name="Text Box 12"/>
          <p:cNvSpPr txBox="1">
            <a:spLocks noChangeArrowheads="1"/>
          </p:cNvSpPr>
          <p:nvPr/>
        </p:nvSpPr>
        <p:spPr bwMode="auto">
          <a:xfrm>
            <a:off x="6226175" y="4662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3</a:t>
            </a:r>
          </a:p>
        </p:txBody>
      </p:sp>
      <p:sp>
        <p:nvSpPr>
          <p:cNvPr id="160781" name="Text Box 13"/>
          <p:cNvSpPr txBox="1">
            <a:spLocks noChangeArrowheads="1"/>
          </p:cNvSpPr>
          <p:nvPr/>
        </p:nvSpPr>
        <p:spPr bwMode="auto">
          <a:xfrm>
            <a:off x="6226175" y="41290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a:t>
            </a:r>
          </a:p>
        </p:txBody>
      </p:sp>
      <p:sp>
        <p:nvSpPr>
          <p:cNvPr id="160782" name="Text Box 14"/>
          <p:cNvSpPr txBox="1">
            <a:spLocks noChangeArrowheads="1"/>
          </p:cNvSpPr>
          <p:nvPr/>
        </p:nvSpPr>
        <p:spPr bwMode="auto">
          <a:xfrm>
            <a:off x="6226175" y="3671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4</a:t>
            </a:r>
          </a:p>
        </p:txBody>
      </p:sp>
      <p:sp>
        <p:nvSpPr>
          <p:cNvPr id="160783" name="Text Box 15"/>
          <p:cNvSpPr txBox="1">
            <a:spLocks noChangeArrowheads="1"/>
          </p:cNvSpPr>
          <p:nvPr/>
        </p:nvSpPr>
        <p:spPr bwMode="auto">
          <a:xfrm>
            <a:off x="6226175" y="3214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9</a:t>
            </a:r>
          </a:p>
        </p:txBody>
      </p:sp>
      <p:sp>
        <p:nvSpPr>
          <p:cNvPr id="160784" name="Text Box 16"/>
          <p:cNvSpPr txBox="1">
            <a:spLocks noChangeArrowheads="1"/>
          </p:cNvSpPr>
          <p:nvPr/>
        </p:nvSpPr>
        <p:spPr bwMode="auto">
          <a:xfrm>
            <a:off x="6226175" y="2757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7</a:t>
            </a:r>
          </a:p>
        </p:txBody>
      </p:sp>
      <p:sp>
        <p:nvSpPr>
          <p:cNvPr id="160785" name="Line 17"/>
          <p:cNvSpPr>
            <a:spLocks noChangeShapeType="1"/>
          </p:cNvSpPr>
          <p:nvPr/>
        </p:nvSpPr>
        <p:spPr bwMode="auto">
          <a:xfrm>
            <a:off x="3863975" y="2909888"/>
            <a:ext cx="1143000"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786" name="Text Box 18"/>
          <p:cNvSpPr txBox="1">
            <a:spLocks noChangeArrowheads="1"/>
          </p:cNvSpPr>
          <p:nvPr/>
        </p:nvSpPr>
        <p:spPr bwMode="auto">
          <a:xfrm>
            <a:off x="3352800" y="2703513"/>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Top</a:t>
            </a:r>
          </a:p>
        </p:txBody>
      </p:sp>
      <p:sp>
        <p:nvSpPr>
          <p:cNvPr id="160787" name="Text Box 19"/>
          <p:cNvSpPr txBox="1">
            <a:spLocks noChangeArrowheads="1"/>
          </p:cNvSpPr>
          <p:nvPr/>
        </p:nvSpPr>
        <p:spPr bwMode="auto">
          <a:xfrm>
            <a:off x="3124200" y="5729288"/>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Stack model: only the top element is accessible</a:t>
            </a:r>
          </a:p>
        </p:txBody>
      </p:sp>
    </p:spTree>
    <p:extLst>
      <p:ext uri="{BB962C8B-B14F-4D97-AF65-F5344CB8AC3E}">
        <p14:creationId xmlns:p14="http://schemas.microsoft.com/office/powerpoint/2010/main" val="74558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zh-CN"/>
              <a:t>Implementation of Stacks</a:t>
            </a:r>
          </a:p>
        </p:txBody>
      </p:sp>
      <p:sp>
        <p:nvSpPr>
          <p:cNvPr id="161795" name="Rectangle 3"/>
          <p:cNvSpPr>
            <a:spLocks noGrp="1" noChangeArrowheads="1"/>
          </p:cNvSpPr>
          <p:nvPr>
            <p:ph type="body" idx="1"/>
          </p:nvPr>
        </p:nvSpPr>
        <p:spPr/>
        <p:txBody>
          <a:bodyPr/>
          <a:lstStyle/>
          <a:p>
            <a:r>
              <a:rPr lang="en-US" altLang="zh-CN"/>
              <a:t>Since a stack is a list, any list implementation will do.</a:t>
            </a:r>
          </a:p>
          <a:p>
            <a:endParaRPr lang="en-US" altLang="zh-CN"/>
          </a:p>
          <a:p>
            <a:r>
              <a:rPr lang="en-US" altLang="zh-CN"/>
              <a:t>We will give two popular implementations. One uses pointers and the other uses an array.</a:t>
            </a:r>
          </a:p>
          <a:p>
            <a:endParaRPr lang="en-US" altLang="zh-CN"/>
          </a:p>
          <a:p>
            <a:r>
              <a:rPr lang="en-US" altLang="zh-CN"/>
              <a:t>No matter in which case, if we use good programming principles, the calling routines do not need to know which method is being used.</a:t>
            </a:r>
          </a:p>
        </p:txBody>
      </p:sp>
    </p:spTree>
    <p:extLst>
      <p:ext uri="{BB962C8B-B14F-4D97-AF65-F5344CB8AC3E}">
        <p14:creationId xmlns:p14="http://schemas.microsoft.com/office/powerpoint/2010/main" val="2826515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zh-CN"/>
              <a:t>Array Implementation of Stacks</a:t>
            </a:r>
          </a:p>
        </p:txBody>
      </p:sp>
      <p:sp>
        <p:nvSpPr>
          <p:cNvPr id="163843" name="Rectangle 3"/>
          <p:cNvSpPr>
            <a:spLocks noGrp="1" noChangeArrowheads="1"/>
          </p:cNvSpPr>
          <p:nvPr>
            <p:ph type="body" idx="1"/>
          </p:nvPr>
        </p:nvSpPr>
        <p:spPr/>
        <p:txBody>
          <a:bodyPr/>
          <a:lstStyle/>
          <a:p>
            <a:r>
              <a:rPr lang="en-US" altLang="zh-CN"/>
              <a:t>A Stack is defined as a pointer to a structure. The structure contains the TopOfStack and Capacity fields. Once the maximum size is known, the stack array can be dynamically allocated.</a:t>
            </a:r>
          </a:p>
          <a:p>
            <a:endParaRPr lang="en-US" altLang="zh-CN"/>
          </a:p>
          <a:p>
            <a:r>
              <a:rPr lang="en-US" altLang="zh-CN"/>
              <a:t>Associated with each stack is TopOfStack, which is -1 for an empty stack (this is how an empty stack is initialized). </a:t>
            </a:r>
          </a:p>
        </p:txBody>
      </p:sp>
    </p:spTree>
    <p:extLst>
      <p:ext uri="{BB962C8B-B14F-4D97-AF65-F5344CB8AC3E}">
        <p14:creationId xmlns:p14="http://schemas.microsoft.com/office/powerpoint/2010/main" val="1311113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zh-CN"/>
              <a:t>Array Implementation of Stacks</a:t>
            </a:r>
          </a:p>
        </p:txBody>
      </p:sp>
      <p:sp>
        <p:nvSpPr>
          <p:cNvPr id="176131" name="Rectangle 3"/>
          <p:cNvSpPr>
            <a:spLocks noGrp="1" noChangeArrowheads="1"/>
          </p:cNvSpPr>
          <p:nvPr>
            <p:ph type="body" idx="1"/>
          </p:nvPr>
        </p:nvSpPr>
        <p:spPr/>
        <p:txBody>
          <a:bodyPr/>
          <a:lstStyle/>
          <a:p>
            <a:r>
              <a:rPr lang="en-US" altLang="zh-CN" dirty="0"/>
              <a:t>To push some element X onto the stack, we increment </a:t>
            </a:r>
            <a:r>
              <a:rPr lang="en-US" altLang="zh-CN" dirty="0" err="1"/>
              <a:t>TopOfStack</a:t>
            </a:r>
            <a:r>
              <a:rPr lang="en-US" altLang="zh-CN" dirty="0"/>
              <a:t> and then set Stack[</a:t>
            </a:r>
            <a:r>
              <a:rPr lang="en-US" altLang="zh-CN" dirty="0" err="1"/>
              <a:t>TopOfStack</a:t>
            </a:r>
            <a:r>
              <a:rPr lang="en-US" altLang="zh-CN" dirty="0"/>
              <a:t>]=X, where Stack is the array representing the actual stack.</a:t>
            </a:r>
          </a:p>
          <a:p>
            <a:endParaRPr lang="en-US" altLang="zh-CN" dirty="0"/>
          </a:p>
          <a:p>
            <a:r>
              <a:rPr lang="en-US" altLang="zh-CN" dirty="0"/>
              <a:t>To pop, we set the return value to Stack[</a:t>
            </a:r>
            <a:r>
              <a:rPr lang="en-US" altLang="zh-CN" dirty="0" err="1"/>
              <a:t>TopOfStack</a:t>
            </a:r>
            <a:r>
              <a:rPr lang="en-US" altLang="zh-CN" dirty="0"/>
              <a:t>] and then decrement </a:t>
            </a:r>
            <a:r>
              <a:rPr lang="en-US" altLang="zh-CN" dirty="0" err="1"/>
              <a:t>TopOfStack</a:t>
            </a:r>
            <a:r>
              <a:rPr lang="en-US" altLang="zh-CN" dirty="0"/>
              <a:t>.</a:t>
            </a:r>
          </a:p>
        </p:txBody>
      </p:sp>
    </p:spTree>
    <p:extLst>
      <p:ext uri="{BB962C8B-B14F-4D97-AF65-F5344CB8AC3E}">
        <p14:creationId xmlns:p14="http://schemas.microsoft.com/office/powerpoint/2010/main" val="353662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rotWithShape="1">
          <a:blip r:embed="rId2"/>
          <a:srcRect l="11718" t="33449" r="9749" b="6599"/>
          <a:stretch/>
        </p:blipFill>
        <p:spPr>
          <a:xfrm>
            <a:off x="532756" y="2164976"/>
            <a:ext cx="9848373" cy="4226959"/>
          </a:xfrm>
          <a:prstGeom prst="rect">
            <a:avLst/>
          </a:prstGeom>
        </p:spPr>
      </p:pic>
    </p:spTree>
    <p:extLst>
      <p:ext uri="{BB962C8B-B14F-4D97-AF65-F5344CB8AC3E}">
        <p14:creationId xmlns:p14="http://schemas.microsoft.com/office/powerpoint/2010/main" val="3770693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76450" y="3239294"/>
            <a:ext cx="8039100" cy="1524000"/>
          </a:xfrm>
        </p:spPr>
      </p:pic>
      <p:pic>
        <p:nvPicPr>
          <p:cNvPr id="307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92189"/>
            <a:ext cx="9144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0454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2132" t="35091" r="11104" b="8018"/>
          <a:stretch/>
        </p:blipFill>
        <p:spPr>
          <a:xfrm>
            <a:off x="556820" y="1560980"/>
            <a:ext cx="11078359" cy="4615983"/>
          </a:xfrm>
          <a:prstGeom prst="rect">
            <a:avLst/>
          </a:prstGeom>
        </p:spPr>
      </p:pic>
    </p:spTree>
    <p:extLst>
      <p:ext uri="{BB962C8B-B14F-4D97-AF65-F5344CB8AC3E}">
        <p14:creationId xmlns:p14="http://schemas.microsoft.com/office/powerpoint/2010/main" val="899066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(Array base)</a:t>
            </a:r>
            <a:endParaRPr lang="en-US" dirty="0"/>
          </a:p>
        </p:txBody>
      </p:sp>
      <p:pic>
        <p:nvPicPr>
          <p:cNvPr id="4" name="Picture 3"/>
          <p:cNvPicPr>
            <a:picLocks noChangeAspect="1"/>
          </p:cNvPicPr>
          <p:nvPr/>
        </p:nvPicPr>
        <p:blipFill rotWithShape="1">
          <a:blip r:embed="rId2"/>
          <a:srcRect l="13456" t="34110" r="10441" b="7038"/>
          <a:stretch/>
        </p:blipFill>
        <p:spPr>
          <a:xfrm>
            <a:off x="527124" y="1855694"/>
            <a:ext cx="10391887" cy="4518212"/>
          </a:xfrm>
          <a:prstGeom prst="rect">
            <a:avLst/>
          </a:prstGeom>
        </p:spPr>
      </p:pic>
    </p:spTree>
    <p:extLst>
      <p:ext uri="{BB962C8B-B14F-4D97-AF65-F5344CB8AC3E}">
        <p14:creationId xmlns:p14="http://schemas.microsoft.com/office/powerpoint/2010/main" val="1731426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zh-CN" dirty="0"/>
              <a:t>Array Implementation of Stacks</a:t>
            </a:r>
          </a:p>
        </p:txBody>
      </p:sp>
      <p:pic>
        <p:nvPicPr>
          <p:cNvPr id="176128" name="Picture 176127"/>
          <p:cNvPicPr>
            <a:picLocks noChangeAspect="1"/>
          </p:cNvPicPr>
          <p:nvPr/>
        </p:nvPicPr>
        <p:blipFill>
          <a:blip r:embed="rId2"/>
          <a:stretch>
            <a:fillRect/>
          </a:stretch>
        </p:blipFill>
        <p:spPr>
          <a:xfrm>
            <a:off x="363390" y="1879288"/>
            <a:ext cx="11465220" cy="3099424"/>
          </a:xfrm>
          <a:prstGeom prst="rect">
            <a:avLst/>
          </a:prstGeom>
        </p:spPr>
      </p:pic>
    </p:spTree>
    <p:extLst>
      <p:ext uri="{BB962C8B-B14F-4D97-AF65-F5344CB8AC3E}">
        <p14:creationId xmlns:p14="http://schemas.microsoft.com/office/powerpoint/2010/main" val="4278812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Array Implementation of Stacks</a:t>
            </a:r>
            <a:endParaRPr lang="en-US" dirty="0"/>
          </a:p>
        </p:txBody>
      </p:sp>
      <p:pic>
        <p:nvPicPr>
          <p:cNvPr id="89" name="Content Placeholder 88"/>
          <p:cNvPicPr>
            <a:picLocks noGrp="1" noChangeAspect="1"/>
          </p:cNvPicPr>
          <p:nvPr>
            <p:ph idx="1"/>
          </p:nvPr>
        </p:nvPicPr>
        <p:blipFill>
          <a:blip r:embed="rId2"/>
          <a:stretch>
            <a:fillRect/>
          </a:stretch>
        </p:blipFill>
        <p:spPr>
          <a:xfrm>
            <a:off x="838200" y="2784112"/>
            <a:ext cx="10515600" cy="2434363"/>
          </a:xfrm>
          <a:prstGeom prst="rect">
            <a:avLst/>
          </a:prstGeom>
        </p:spPr>
      </p:pic>
    </p:spTree>
    <p:extLst>
      <p:ext uri="{BB962C8B-B14F-4D97-AF65-F5344CB8AC3E}">
        <p14:creationId xmlns:p14="http://schemas.microsoft.com/office/powerpoint/2010/main" val="347731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Application of Stacks </a:t>
            </a:r>
          </a:p>
        </p:txBody>
      </p:sp>
      <p:sp>
        <p:nvSpPr>
          <p:cNvPr id="3" name="Content Placeholder 2"/>
          <p:cNvSpPr>
            <a:spLocks noGrp="1"/>
          </p:cNvSpPr>
          <p:nvPr>
            <p:ph idx="1"/>
          </p:nvPr>
        </p:nvSpPr>
        <p:spPr/>
        <p:txBody>
          <a:bodyPr>
            <a:normAutofit fontScale="62500" lnSpcReduction="20000"/>
          </a:bodyPr>
          <a:lstStyle/>
          <a:p>
            <a:r>
              <a:rPr lang="en-US" dirty="0"/>
              <a:t>Methods calls within a program, functions are called in order and data is stored</a:t>
            </a:r>
          </a:p>
          <a:p>
            <a:r>
              <a:rPr lang="en-US" dirty="0"/>
              <a:t>in activation stack</a:t>
            </a:r>
          </a:p>
          <a:p>
            <a:r>
              <a:rPr lang="en-US" dirty="0"/>
              <a:t>Back button on browser store page history</a:t>
            </a:r>
          </a:p>
          <a:p>
            <a:endParaRPr lang="en-US" dirty="0"/>
          </a:p>
          <a:p>
            <a:r>
              <a:rPr lang="en-US" dirty="0"/>
              <a:t>Undo/redo in editors</a:t>
            </a:r>
          </a:p>
          <a:p>
            <a:endParaRPr lang="en-US" dirty="0"/>
          </a:p>
          <a:p>
            <a:r>
              <a:rPr lang="en-US" dirty="0"/>
              <a:t>Used by compilers to check program syntax</a:t>
            </a:r>
          </a:p>
          <a:p>
            <a:endParaRPr lang="en-US" dirty="0"/>
          </a:p>
          <a:p>
            <a:r>
              <a:rPr lang="en-US" dirty="0"/>
              <a:t>Arithmetic Expression Evaluation</a:t>
            </a:r>
          </a:p>
          <a:p>
            <a:endParaRPr lang="en-US" dirty="0"/>
          </a:p>
          <a:p>
            <a:r>
              <a:rPr lang="en-US" dirty="0"/>
              <a:t>To reverse contents of something like string, array</a:t>
            </a:r>
          </a:p>
          <a:p>
            <a:endParaRPr lang="en-US" dirty="0"/>
          </a:p>
          <a:p>
            <a:r>
              <a:rPr lang="en-US" dirty="0"/>
              <a:t>Decimal to binary conversion</a:t>
            </a:r>
          </a:p>
          <a:p>
            <a:endParaRPr lang="en-US" dirty="0"/>
          </a:p>
        </p:txBody>
      </p:sp>
    </p:spTree>
    <p:extLst>
      <p:ext uri="{BB962C8B-B14F-4D97-AF65-F5344CB8AC3E}">
        <p14:creationId xmlns:p14="http://schemas.microsoft.com/office/powerpoint/2010/main" val="3106864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Usual Data Types</a:t>
            </a:r>
          </a:p>
        </p:txBody>
      </p:sp>
      <p:sp>
        <p:nvSpPr>
          <p:cNvPr id="10" name="Content Placeholder 9"/>
          <p:cNvSpPr>
            <a:spLocks noGrp="1"/>
          </p:cNvSpPr>
          <p:nvPr>
            <p:ph idx="1"/>
          </p:nvPr>
        </p:nvSpPr>
        <p:spPr/>
        <p:txBody>
          <a:bodyPr/>
          <a:lstStyle/>
          <a:p>
            <a:r>
              <a:rPr lang="en-US" altLang="en-US"/>
              <a:t>Integer, Double, Boolean</a:t>
            </a:r>
          </a:p>
          <a:p>
            <a:r>
              <a:rPr lang="en-US" altLang="en-US"/>
              <a:t>You do not know the implementation of these.</a:t>
            </a:r>
          </a:p>
          <a:p>
            <a:r>
              <a:rPr lang="en-US" altLang="en-US"/>
              <a:t>There are some operations which can be done with these (add, multiply, read, write)</a:t>
            </a:r>
          </a:p>
          <a:p>
            <a:r>
              <a:rPr lang="en-US" altLang="en-US"/>
              <a:t>Programmer just uses these operations without knowing their implementation.</a:t>
            </a:r>
          </a:p>
          <a:p>
            <a:endParaRPr lang="en-US" dirty="0"/>
          </a:p>
        </p:txBody>
      </p:sp>
    </p:spTree>
    <p:extLst>
      <p:ext uri="{BB962C8B-B14F-4D97-AF65-F5344CB8AC3E}">
        <p14:creationId xmlns:p14="http://schemas.microsoft.com/office/powerpoint/2010/main" val="1066474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zh-CN"/>
              <a:t>Abstract Data Types (ADTs)</a:t>
            </a:r>
          </a:p>
        </p:txBody>
      </p:sp>
      <p:sp>
        <p:nvSpPr>
          <p:cNvPr id="143363" name="Rectangle 3"/>
          <p:cNvSpPr>
            <a:spLocks noGrp="1" noChangeArrowheads="1"/>
          </p:cNvSpPr>
          <p:nvPr>
            <p:ph type="body" idx="1"/>
          </p:nvPr>
        </p:nvSpPr>
        <p:spPr/>
        <p:txBody>
          <a:bodyPr>
            <a:normAutofit lnSpcReduction="10000"/>
          </a:bodyPr>
          <a:lstStyle/>
          <a:p>
            <a:r>
              <a:rPr lang="en-US" altLang="zh-CN"/>
              <a:t>An abstract data type (ADT) is a set of operations.</a:t>
            </a:r>
          </a:p>
          <a:p>
            <a:endParaRPr lang="en-US" altLang="zh-CN"/>
          </a:p>
          <a:p>
            <a:r>
              <a:rPr lang="en-US" altLang="zh-CN"/>
              <a:t>Abstract data types are mathematical abstractions; nowhere in an ADT’s definition is there any mention of how the set of operations is implemented.</a:t>
            </a:r>
          </a:p>
          <a:p>
            <a:endParaRPr lang="en-US" altLang="zh-CN"/>
          </a:p>
          <a:p>
            <a:r>
              <a:rPr lang="en-US" altLang="zh-CN"/>
              <a:t>Objects such as lists, sets, and graphs, along with their operations, can be viewed as abstract data types, just as integers, reals, and booleans are data types. Integers, reals, and booleans have operations associated with them, and so do ADTs.</a:t>
            </a:r>
          </a:p>
        </p:txBody>
      </p:sp>
    </p:spTree>
    <p:extLst>
      <p:ext uri="{BB962C8B-B14F-4D97-AF65-F5344CB8AC3E}">
        <p14:creationId xmlns:p14="http://schemas.microsoft.com/office/powerpoint/2010/main" val="130080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zh-CN"/>
              <a:t>Abstract Data Types (ADTs)</a:t>
            </a:r>
          </a:p>
        </p:txBody>
      </p:sp>
      <p:sp>
        <p:nvSpPr>
          <p:cNvPr id="144387" name="Rectangle 3"/>
          <p:cNvSpPr>
            <a:spLocks noGrp="1" noChangeArrowheads="1"/>
          </p:cNvSpPr>
          <p:nvPr>
            <p:ph type="body" idx="1"/>
          </p:nvPr>
        </p:nvSpPr>
        <p:spPr/>
        <p:txBody>
          <a:bodyPr>
            <a:normAutofit fontScale="92500" lnSpcReduction="10000"/>
          </a:bodyPr>
          <a:lstStyle/>
          <a:p>
            <a:r>
              <a:rPr lang="en-US" altLang="zh-CN"/>
              <a:t>The basic idea is that the implementation of the operations related to ADTs is written once in the program, and any other part of the program that needs to perform an operation on the ADT can do so by calling the appropriate function. </a:t>
            </a:r>
          </a:p>
          <a:p>
            <a:endParaRPr lang="en-US" altLang="zh-CN"/>
          </a:p>
          <a:p>
            <a:r>
              <a:rPr lang="en-US" altLang="zh-CN"/>
              <a:t>If for some reason implementation details need to be changed, it should be easy to do so by merely changing the routings that perform the ADT operations. </a:t>
            </a:r>
          </a:p>
          <a:p>
            <a:endParaRPr lang="en-US" altLang="zh-CN"/>
          </a:p>
          <a:p>
            <a:r>
              <a:rPr lang="en-US" altLang="zh-CN"/>
              <a:t>There is no rule telling us which operations must be supported for each ADT; this is a design decision.</a:t>
            </a:r>
          </a:p>
        </p:txBody>
      </p:sp>
    </p:spTree>
    <p:extLst>
      <p:ext uri="{BB962C8B-B14F-4D97-AF65-F5344CB8AC3E}">
        <p14:creationId xmlns:p14="http://schemas.microsoft.com/office/powerpoint/2010/main" val="3755280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1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5562601"/>
            <a:ext cx="83058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3183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Data Structure</a:t>
            </a:r>
          </a:p>
        </p:txBody>
      </p:sp>
      <p:sp>
        <p:nvSpPr>
          <p:cNvPr id="23555" name="Rectangle 3"/>
          <p:cNvSpPr>
            <a:spLocks noGrp="1" noChangeArrowheads="1"/>
          </p:cNvSpPr>
          <p:nvPr>
            <p:ph type="body" idx="1"/>
          </p:nvPr>
        </p:nvSpPr>
        <p:spPr/>
        <p:txBody>
          <a:bodyPr/>
          <a:lstStyle/>
          <a:p>
            <a:r>
              <a:rPr lang="en-US" altLang="en-US"/>
              <a:t>A data structure is the physical implementation of an ADT.</a:t>
            </a:r>
          </a:p>
          <a:p>
            <a:pPr lvl="1"/>
            <a:r>
              <a:rPr lang="en-US" altLang="en-US"/>
              <a:t>Each operation associated with the ADT is implemented by one or more subroutines in the implementation.</a:t>
            </a:r>
          </a:p>
          <a:p>
            <a:endParaRPr lang="en-US" altLang="en-US"/>
          </a:p>
          <a:p>
            <a:r>
              <a:rPr lang="en-US" altLang="en-US"/>
              <a:t>Data structure usually refers to an organization for data in main memory.</a:t>
            </a:r>
          </a:p>
          <a:p>
            <a:endParaRPr lang="en-US" altLang="en-US" dirty="0"/>
          </a:p>
        </p:txBody>
      </p:sp>
    </p:spTree>
    <p:extLst>
      <p:ext uri="{BB962C8B-B14F-4D97-AF65-F5344CB8AC3E}">
        <p14:creationId xmlns:p14="http://schemas.microsoft.com/office/powerpoint/2010/main" val="633750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a:t>Lists</a:t>
            </a:r>
          </a:p>
        </p:txBody>
      </p:sp>
      <p:sp>
        <p:nvSpPr>
          <p:cNvPr id="111619" name="Rectangle 3"/>
          <p:cNvSpPr>
            <a:spLocks noGrp="1" noChangeArrowheads="1"/>
          </p:cNvSpPr>
          <p:nvPr>
            <p:ph type="body" idx="1"/>
          </p:nvPr>
        </p:nvSpPr>
        <p:spPr/>
        <p:txBody>
          <a:bodyPr/>
          <a:lstStyle/>
          <a:p>
            <a:r>
              <a:rPr lang="en-US" altLang="en-US"/>
              <a:t>A list is a finite, ordered sequence of data items.</a:t>
            </a:r>
          </a:p>
          <a:p>
            <a:endParaRPr lang="en-US" altLang="en-US"/>
          </a:p>
          <a:p>
            <a:r>
              <a:rPr lang="en-US" altLang="en-US"/>
              <a:t>Important concept: List elements have a position.</a:t>
            </a:r>
          </a:p>
          <a:p>
            <a:endParaRPr lang="en-US" altLang="en-US"/>
          </a:p>
          <a:p>
            <a:r>
              <a:rPr lang="en-US" altLang="en-US"/>
              <a:t>Notation: &lt;a0, a1, …, an-1&gt;</a:t>
            </a:r>
          </a:p>
          <a:p>
            <a:endParaRPr lang="en-US" altLang="en-US"/>
          </a:p>
          <a:p>
            <a:r>
              <a:rPr lang="en-US" altLang="en-US"/>
              <a:t>What operations should we implement?</a:t>
            </a:r>
          </a:p>
        </p:txBody>
      </p:sp>
    </p:spTree>
    <p:extLst>
      <p:ext uri="{BB962C8B-B14F-4D97-AF65-F5344CB8AC3E}">
        <p14:creationId xmlns:p14="http://schemas.microsoft.com/office/powerpoint/2010/main" val="3958021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zh-CN"/>
              <a:t>The List ADT</a:t>
            </a:r>
          </a:p>
        </p:txBody>
      </p:sp>
      <p:sp>
        <p:nvSpPr>
          <p:cNvPr id="145411" name="Rectangle 3"/>
          <p:cNvSpPr>
            <a:spLocks noGrp="1" noChangeArrowheads="1"/>
          </p:cNvSpPr>
          <p:nvPr>
            <p:ph type="body" idx="1"/>
          </p:nvPr>
        </p:nvSpPr>
        <p:spPr/>
        <p:txBody>
          <a:bodyPr/>
          <a:lstStyle/>
          <a:p>
            <a:r>
              <a:rPr lang="en-US" altLang="zh-CN"/>
              <a:t>There is a set of operations that we would like to perform on the list ADT:</a:t>
            </a:r>
          </a:p>
        </p:txBody>
      </p:sp>
      <p:sp>
        <p:nvSpPr>
          <p:cNvPr id="145412" name="Rectangle 4"/>
          <p:cNvSpPr>
            <a:spLocks noChangeArrowheads="1"/>
          </p:cNvSpPr>
          <p:nvPr/>
        </p:nvSpPr>
        <p:spPr bwMode="auto">
          <a:xfrm>
            <a:off x="2667000" y="2782888"/>
            <a:ext cx="77724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r>
              <a:rPr lang="en-US" altLang="zh-CN" sz="2400" i="1"/>
              <a:t>PrintList</a:t>
            </a:r>
          </a:p>
          <a:p>
            <a:r>
              <a:rPr lang="en-US" altLang="zh-CN" sz="2400" i="1"/>
              <a:t>MakeEmpty</a:t>
            </a:r>
          </a:p>
          <a:p>
            <a:r>
              <a:rPr lang="en-US" altLang="zh-CN" sz="2400" i="1"/>
              <a:t>Find</a:t>
            </a:r>
            <a:r>
              <a:rPr lang="en-US" altLang="zh-CN" sz="2400"/>
              <a:t>: return the position of the first occurrence of a key</a:t>
            </a:r>
          </a:p>
          <a:p>
            <a:r>
              <a:rPr lang="en-US" altLang="zh-CN" sz="2400" i="1"/>
              <a:t>Insert</a:t>
            </a:r>
            <a:r>
              <a:rPr lang="en-US" altLang="zh-CN" sz="2400"/>
              <a:t> and </a:t>
            </a:r>
            <a:r>
              <a:rPr lang="en-US" altLang="zh-CN" sz="2400" i="1"/>
              <a:t>Delete</a:t>
            </a:r>
            <a:r>
              <a:rPr lang="en-US" altLang="zh-CN" sz="2400"/>
              <a:t>: insert and delete some key from some position in the list</a:t>
            </a:r>
          </a:p>
          <a:p>
            <a:r>
              <a:rPr lang="en-US" altLang="zh-CN" sz="2400" i="1"/>
              <a:t>FindKth</a:t>
            </a:r>
            <a:r>
              <a:rPr lang="en-US" altLang="zh-CN" sz="2400"/>
              <a:t>: return the element in some position</a:t>
            </a:r>
          </a:p>
          <a:p>
            <a:r>
              <a:rPr lang="en-US" altLang="zh-CN" sz="2400" i="1"/>
              <a:t>Next</a:t>
            </a:r>
            <a:r>
              <a:rPr lang="en-US" altLang="zh-CN" sz="2400"/>
              <a:t> and </a:t>
            </a:r>
            <a:r>
              <a:rPr lang="en-US" altLang="zh-CN" sz="2400" i="1"/>
              <a:t>Previous</a:t>
            </a:r>
            <a:r>
              <a:rPr lang="en-US" altLang="zh-CN" sz="2400"/>
              <a:t>: take a position as argument and return the position of the successor and predecessor</a:t>
            </a:r>
          </a:p>
        </p:txBody>
      </p:sp>
    </p:spTree>
    <p:extLst>
      <p:ext uri="{BB962C8B-B14F-4D97-AF65-F5344CB8AC3E}">
        <p14:creationId xmlns:p14="http://schemas.microsoft.com/office/powerpoint/2010/main" val="1485544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963</Words>
  <Application>Microsoft Office PowerPoint</Application>
  <PresentationFormat>Widescreen</PresentationFormat>
  <Paragraphs>108</Paragraphs>
  <Slides>24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宋体</vt:lpstr>
      <vt:lpstr>Arial</vt:lpstr>
      <vt:lpstr>Calibri</vt:lpstr>
      <vt:lpstr>Calibri Light</vt:lpstr>
      <vt:lpstr>等线</vt:lpstr>
      <vt:lpstr>等线 Light</vt:lpstr>
      <vt:lpstr>Symbol</vt:lpstr>
      <vt:lpstr>Tahoma</vt:lpstr>
      <vt:lpstr>Wingdings</vt:lpstr>
      <vt:lpstr>Office Theme</vt:lpstr>
      <vt:lpstr>Data Structures and Algorithm Analysis</vt:lpstr>
      <vt:lpstr>PowerPoint Presentation</vt:lpstr>
      <vt:lpstr>Usual Data Types</vt:lpstr>
      <vt:lpstr>Abstract Data Types (ADTs)</vt:lpstr>
      <vt:lpstr>Abstract Data Types (ADTs)</vt:lpstr>
      <vt:lpstr>PowerPoint Presentation</vt:lpstr>
      <vt:lpstr>Data Structure</vt:lpstr>
      <vt:lpstr>Lists</vt:lpstr>
      <vt:lpstr>The List ADT</vt:lpstr>
      <vt:lpstr>Array Implementation</vt:lpstr>
      <vt:lpstr>Array-Based List Insert</vt:lpstr>
      <vt:lpstr>Simple Array Implementation of Lists</vt:lpstr>
      <vt:lpstr>Stack ADT</vt:lpstr>
      <vt:lpstr>Stack ADT</vt:lpstr>
      <vt:lpstr>Stack ADT</vt:lpstr>
      <vt:lpstr>Implementation of Stacks</vt:lpstr>
      <vt:lpstr>Array Implementation of Stacks</vt:lpstr>
      <vt:lpstr>Array Implementation of Stacks</vt:lpstr>
      <vt:lpstr>PowerPoint Presentation</vt:lpstr>
      <vt:lpstr>Implementation</vt:lpstr>
      <vt:lpstr>Algorithm (Array base)</vt:lpstr>
      <vt:lpstr>Array Implementation of Stacks</vt:lpstr>
      <vt:lpstr>Array Implementation of Stacks</vt:lpstr>
      <vt:lpstr> Application of Stacks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 Analysis</dc:title>
  <dc:creator>Rizwan Qureshi</dc:creator>
  <cp:lastModifiedBy>Windows User</cp:lastModifiedBy>
  <cp:revision>16</cp:revision>
  <dcterms:created xsi:type="dcterms:W3CDTF">2017-09-18T16:06:28Z</dcterms:created>
  <dcterms:modified xsi:type="dcterms:W3CDTF">2022-09-23T04:27:32Z</dcterms:modified>
</cp:coreProperties>
</file>