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75" r:id="rId15"/>
    <p:sldId id="273" r:id="rId16"/>
    <p:sldId id="274" r:id="rId17"/>
    <p:sldId id="276" r:id="rId18"/>
    <p:sldId id="277" r:id="rId19"/>
    <p:sldId id="278" r:id="rId20"/>
    <p:sldId id="281" r:id="rId21"/>
    <p:sldId id="271" r:id="rId22"/>
    <p:sldId id="269" r:id="rId23"/>
    <p:sldId id="270" r:id="rId24"/>
    <p:sldId id="272" r:id="rId25"/>
    <p:sldId id="279" r:id="rId26"/>
    <p:sldId id="280"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ED31-0FED-AA7C-F916-C6F39F847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A6CDCD4-9862-9ABE-7021-913A308CD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2B281C9-BC36-3FF9-A05D-3933488B8ECD}"/>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0E3E2A73-C14D-D3A5-EBFA-F2E277E0924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CC65AB-4068-3680-5367-7980FA084C5B}"/>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378293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D8E5-9F61-797E-0DBA-A41BD108F8F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397838B-5A43-0C27-B951-770CB5AFD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9355BC8-5292-EE45-D792-FE99D6B0A112}"/>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2DC69390-D9FB-E3AC-9197-F8DF5B7623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B6135D-EFA3-3334-BFAB-54CEDEE9BEE4}"/>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238398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774052-236A-20E3-D944-9C5D75E05F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F64E220-EE17-4EB4-313D-2E066BD68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C80A6BB-23C3-B030-0813-05BA8B99B36E}"/>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12D26A8D-C46D-F185-72B1-1B702D72CE4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C39C5F5-095F-A91F-E937-2233D953BDD2}"/>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330004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DF09-0E84-99CF-2294-DA79B567206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0CA712D-FCDC-DBC6-C896-1C15D22A5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935977A-61E2-7528-B928-69CD29889B70}"/>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F23A2E8B-A2EE-3915-53AA-9C13A6793D7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10E10B-64AB-F649-62DC-67E0A462AAF1}"/>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403080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D121-320A-F9B3-51B4-17A8520CE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8D589C7-C141-F776-D080-7E9098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DA270-55A5-D628-22A4-3B46D8ABF0B9}"/>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0F38EC16-A57E-7359-7603-9ED0EB6EF4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5D1D19C-BFCC-F388-1ECF-B5B293A6BB40}"/>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281762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35E9-24BC-D7AC-A61D-731B5447849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C910420-6260-1CDB-6010-5F1D299CF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930C342-0347-B837-A1EF-9BCD73BF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A60D56BF-23EE-3492-69AE-4FAAB9432A4D}"/>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6" name="Footer Placeholder 5">
            <a:extLst>
              <a:ext uri="{FF2B5EF4-FFF2-40B4-BE49-F238E27FC236}">
                <a16:creationId xmlns:a16="http://schemas.microsoft.com/office/drawing/2014/main" id="{1EDC0EA1-13E0-8008-865F-6FC6F0D41D5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D6B60B2-A2B9-5899-0D95-A3D2B6ABC125}"/>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160548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C2F-BD28-0371-7A3F-1EDF7BAE22B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742308D-FF1C-E2A7-7001-D22BC21CC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24F2F-6514-320D-6E14-D4BB85AA6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BD699A8-0906-FEB5-AE8A-4AA5E50A2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C4D47-488E-33BA-E47E-99F3C3476F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DA2AE77-2343-E152-438B-483D8677662E}"/>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8" name="Footer Placeholder 7">
            <a:extLst>
              <a:ext uri="{FF2B5EF4-FFF2-40B4-BE49-F238E27FC236}">
                <a16:creationId xmlns:a16="http://schemas.microsoft.com/office/drawing/2014/main" id="{8623F00A-DBFF-E9A4-0E73-A4A43E35D26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957B1AE-9EB7-49B2-38B5-F5E9426AEE7F}"/>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75091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1521-7016-311A-BEA0-B1BDD10C38D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F61A898-361D-7CAB-2CA3-EA7C9EFB14C9}"/>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4" name="Footer Placeholder 3">
            <a:extLst>
              <a:ext uri="{FF2B5EF4-FFF2-40B4-BE49-F238E27FC236}">
                <a16:creationId xmlns:a16="http://schemas.microsoft.com/office/drawing/2014/main" id="{330324FB-29BE-BAE9-4B4A-B6714FC0B88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59F489E-1C5A-BE97-83BD-B925849DE0F9}"/>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3133294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4B540B-F4A0-B41C-5DCC-F2EE94F0DA2E}"/>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3" name="Footer Placeholder 2">
            <a:extLst>
              <a:ext uri="{FF2B5EF4-FFF2-40B4-BE49-F238E27FC236}">
                <a16:creationId xmlns:a16="http://schemas.microsoft.com/office/drawing/2014/main" id="{026B2427-80E9-EC3A-471B-E9B8CD4A7A9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65A59DB-2006-BA28-1C88-A92683115C09}"/>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41559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6741-2F68-DB82-9E5C-BA70B7290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CC9879A-6181-ABFE-CFC5-A53953019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F835AAA-EC44-3482-1C87-10A32B4FA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86395-3969-F678-D47E-B9CE2BD2793A}"/>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6" name="Footer Placeholder 5">
            <a:extLst>
              <a:ext uri="{FF2B5EF4-FFF2-40B4-BE49-F238E27FC236}">
                <a16:creationId xmlns:a16="http://schemas.microsoft.com/office/drawing/2014/main" id="{7AE0EC14-35F0-19CB-9D00-BCE097ADB07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5383367-4A8E-44A5-4593-993E0E78982A}"/>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52700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41F9-5AAE-985B-999A-94C99E110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8009F5D-3887-C38F-CE6B-4FBE8BC2A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4218B3A-17F9-8605-7533-81D4339E0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B07C6-1623-1085-23EF-CA0023A9C9AC}"/>
              </a:ext>
            </a:extLst>
          </p:cNvPr>
          <p:cNvSpPr>
            <a:spLocks noGrp="1"/>
          </p:cNvSpPr>
          <p:nvPr>
            <p:ph type="dt" sz="half" idx="10"/>
          </p:nvPr>
        </p:nvSpPr>
        <p:spPr/>
        <p:txBody>
          <a:bodyPr/>
          <a:lstStyle/>
          <a:p>
            <a:fld id="{E59795A9-B88D-4FF5-8CF3-6D5D6A90CC35}" type="datetimeFigureOut">
              <a:rPr lang="en-PK" smtClean="0"/>
              <a:t>18/12/2023</a:t>
            </a:fld>
            <a:endParaRPr lang="en-PK"/>
          </a:p>
        </p:txBody>
      </p:sp>
      <p:sp>
        <p:nvSpPr>
          <p:cNvPr id="6" name="Footer Placeholder 5">
            <a:extLst>
              <a:ext uri="{FF2B5EF4-FFF2-40B4-BE49-F238E27FC236}">
                <a16:creationId xmlns:a16="http://schemas.microsoft.com/office/drawing/2014/main" id="{EFEC02FF-5C12-D55D-6ED8-84BBBD0E24C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583A08E-04E4-5601-E0DC-CAE50CB143FF}"/>
              </a:ext>
            </a:extLst>
          </p:cNvPr>
          <p:cNvSpPr>
            <a:spLocks noGrp="1"/>
          </p:cNvSpPr>
          <p:nvPr>
            <p:ph type="sldNum" sz="quarter" idx="12"/>
          </p:nvPr>
        </p:nvSpPr>
        <p:spPr/>
        <p:txBody>
          <a:bodyPr/>
          <a:lstStyle/>
          <a:p>
            <a:fld id="{7751F518-097B-4AE9-AE1B-91CBB30B4EA0}" type="slidenum">
              <a:rPr lang="en-PK" smtClean="0"/>
              <a:t>‹#›</a:t>
            </a:fld>
            <a:endParaRPr lang="en-PK"/>
          </a:p>
        </p:txBody>
      </p:sp>
    </p:spTree>
    <p:extLst>
      <p:ext uri="{BB962C8B-B14F-4D97-AF65-F5344CB8AC3E}">
        <p14:creationId xmlns:p14="http://schemas.microsoft.com/office/powerpoint/2010/main" val="205646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ED793-6C91-2F03-3084-5D2ED6A8D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AE3FE97-BF1E-500E-90DF-8C5A0B1DC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A05396E-D96E-514A-9FE6-EFFD3C887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795A9-B88D-4FF5-8CF3-6D5D6A90CC35}" type="datetimeFigureOut">
              <a:rPr lang="en-PK" smtClean="0"/>
              <a:t>18/12/2023</a:t>
            </a:fld>
            <a:endParaRPr lang="en-PK"/>
          </a:p>
        </p:txBody>
      </p:sp>
      <p:sp>
        <p:nvSpPr>
          <p:cNvPr id="5" name="Footer Placeholder 4">
            <a:extLst>
              <a:ext uri="{FF2B5EF4-FFF2-40B4-BE49-F238E27FC236}">
                <a16:creationId xmlns:a16="http://schemas.microsoft.com/office/drawing/2014/main" id="{1A137DAD-2276-183E-8345-B1CCFDCED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985CC3B-9B1A-2043-90C7-DFD2BEEBC7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1F518-097B-4AE9-AE1B-91CBB30B4EA0}" type="slidenum">
              <a:rPr lang="en-PK" smtClean="0"/>
              <a:t>‹#›</a:t>
            </a:fld>
            <a:endParaRPr lang="en-PK"/>
          </a:p>
        </p:txBody>
      </p:sp>
    </p:spTree>
    <p:extLst>
      <p:ext uri="{BB962C8B-B14F-4D97-AF65-F5344CB8AC3E}">
        <p14:creationId xmlns:p14="http://schemas.microsoft.com/office/powerpoint/2010/main" val="176191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rkiattisak/student-performance-in-mathema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1DFD-FD29-F8DB-EE9C-58693B8E1ECA}"/>
              </a:ext>
            </a:extLst>
          </p:cNvPr>
          <p:cNvSpPr>
            <a:spLocks noGrp="1"/>
          </p:cNvSpPr>
          <p:nvPr>
            <p:ph type="ctrTitle"/>
          </p:nvPr>
        </p:nvSpPr>
        <p:spPr>
          <a:xfrm>
            <a:off x="194930" y="883702"/>
            <a:ext cx="9144000" cy="2387600"/>
          </a:xfrm>
        </p:spPr>
        <p:txBody>
          <a:bodyPr>
            <a:noAutofit/>
          </a:bodyPr>
          <a:lstStyle/>
          <a:p>
            <a:pPr algn="l"/>
            <a:r>
              <a:rPr lang="en-US" sz="4000" dirty="0">
                <a:latin typeface="Comic Sans MS" panose="030F0702030302020204" pitchFamily="66" charset="0"/>
              </a:rPr>
              <a:t>CSC461 – Intro to Data Science</a:t>
            </a:r>
            <a:br>
              <a:rPr lang="en-US" sz="4000" dirty="0">
                <a:latin typeface="Comic Sans MS" panose="030F0702030302020204" pitchFamily="66" charset="0"/>
              </a:rPr>
            </a:br>
            <a:br>
              <a:rPr lang="en-US" sz="4000" dirty="0">
                <a:latin typeface="Comic Sans MS" panose="030F0702030302020204" pitchFamily="66" charset="0"/>
              </a:rPr>
            </a:br>
            <a:r>
              <a:rPr lang="en-US" sz="2000" dirty="0">
                <a:latin typeface="Times New Roman" panose="02020603050405020304" pitchFamily="18" charset="0"/>
                <a:cs typeface="Times New Roman" panose="02020603050405020304" pitchFamily="18" charset="0"/>
              </a:rPr>
              <a:t>CLO:&lt;4&gt; Bloom Taxonomy Level: &lt;</a:t>
            </a:r>
            <a:r>
              <a:rPr lang="en-US" sz="2000" i="1" dirty="0">
                <a:latin typeface="Times New Roman" panose="02020603050405020304" pitchFamily="18" charset="0"/>
                <a:cs typeface="Times New Roman" panose="02020603050405020304" pitchFamily="18" charset="0"/>
              </a:rPr>
              <a:t>Applying</a:t>
            </a:r>
            <a:r>
              <a:rPr lang="en-US" sz="2000" dirty="0">
                <a:latin typeface="Times New Roman" panose="02020603050405020304" pitchFamily="18" charset="0"/>
                <a:cs typeface="Times New Roman" panose="02020603050405020304" pitchFamily="18" charset="0"/>
              </a:rPr>
              <a:t>&gt;</a:t>
            </a:r>
            <a:br>
              <a:rPr lang="en-US" sz="3600" dirty="0">
                <a:latin typeface="Comic Sans MS" panose="030F0702030302020204" pitchFamily="66" charset="0"/>
              </a:rPr>
            </a:br>
            <a:br>
              <a:rPr lang="en-US" sz="3600" dirty="0">
                <a:latin typeface="Comic Sans MS" panose="030F0702030302020204" pitchFamily="66" charset="0"/>
              </a:rPr>
            </a:br>
            <a:r>
              <a:rPr lang="en-US" sz="2400" b="1" dirty="0">
                <a:latin typeface="Times New Roman" panose="02020603050405020304" pitchFamily="18" charset="0"/>
                <a:cs typeface="Times New Roman" panose="02020603050405020304" pitchFamily="18" charset="0"/>
              </a:rPr>
              <a:t>Project:</a:t>
            </a:r>
            <a:r>
              <a:rPr lang="en-US" sz="2400" dirty="0">
                <a:latin typeface="Times New Roman" panose="02020603050405020304" pitchFamily="18" charset="0"/>
                <a:cs typeface="Times New Roman" panose="02020603050405020304" pitchFamily="18" charset="0"/>
              </a:rPr>
              <a:t> Student Performance Prediction</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Instructor:</a:t>
            </a:r>
            <a:r>
              <a:rPr lang="en-US" sz="2400" dirty="0">
                <a:latin typeface="Times New Roman" panose="02020603050405020304" pitchFamily="18" charset="0"/>
                <a:cs typeface="Times New Roman" panose="02020603050405020304" pitchFamily="18" charset="0"/>
              </a:rPr>
              <a:t> Dr. Muhammad Tayyab Ch</a:t>
            </a:r>
            <a:endParaRPr lang="en-PK"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274221-C460-9540-A07F-0F8A34CD53BF}"/>
              </a:ext>
            </a:extLst>
          </p:cNvPr>
          <p:cNvSpPr>
            <a:spLocks noGrp="1"/>
          </p:cNvSpPr>
          <p:nvPr>
            <p:ph type="subTitle" idx="1"/>
          </p:nvPr>
        </p:nvSpPr>
        <p:spPr>
          <a:xfrm>
            <a:off x="311888" y="3984811"/>
            <a:ext cx="9144000" cy="1655762"/>
          </a:xfrm>
        </p:spPr>
        <p:txBody>
          <a:bodyPr/>
          <a:lstStyle/>
          <a:p>
            <a:pPr algn="l"/>
            <a:r>
              <a:rPr lang="en-US" b="1" dirty="0">
                <a:latin typeface="Times New Roman" panose="02020603050405020304" pitchFamily="18" charset="0"/>
                <a:cs typeface="Times New Roman" panose="02020603050405020304" pitchFamily="18" charset="0"/>
              </a:rPr>
              <a:t>Group Members:</a:t>
            </a:r>
          </a:p>
          <a:p>
            <a:pPr algn="l"/>
            <a:r>
              <a:rPr lang="en-US" dirty="0">
                <a:latin typeface="Times New Roman" panose="02020603050405020304" pitchFamily="18" charset="0"/>
                <a:cs typeface="Times New Roman" panose="02020603050405020304" pitchFamily="18" charset="0"/>
              </a:rPr>
              <a:t>Mr. Aoun-Haider [FA21-BSE-133]</a:t>
            </a:r>
          </a:p>
          <a:p>
            <a:pPr algn="l"/>
            <a:r>
              <a:rPr lang="en-US" dirty="0">
                <a:latin typeface="Times New Roman" panose="02020603050405020304" pitchFamily="18" charset="0"/>
                <a:cs typeface="Times New Roman" panose="02020603050405020304" pitchFamily="18" charset="0"/>
              </a:rPr>
              <a:t>Mr. Dawood-Imran [FA21-BSE-152]</a:t>
            </a:r>
          </a:p>
          <a:p>
            <a:endParaRPr lang="en-US" dirty="0"/>
          </a:p>
        </p:txBody>
      </p:sp>
      <p:pic>
        <p:nvPicPr>
          <p:cNvPr id="5" name="Picture 4" descr="A logo of a university&#10;&#10;Description automatically generated">
            <a:extLst>
              <a:ext uri="{FF2B5EF4-FFF2-40B4-BE49-F238E27FC236}">
                <a16:creationId xmlns:a16="http://schemas.microsoft.com/office/drawing/2014/main" id="{AAB209BD-E12A-5EA5-047C-39F92AB41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08" y="575912"/>
            <a:ext cx="1316683" cy="1316683"/>
          </a:xfrm>
          <a:prstGeom prst="rect">
            <a:avLst/>
          </a:prstGeom>
        </p:spPr>
      </p:pic>
    </p:spTree>
    <p:extLst>
      <p:ext uri="{BB962C8B-B14F-4D97-AF65-F5344CB8AC3E}">
        <p14:creationId xmlns:p14="http://schemas.microsoft.com/office/powerpoint/2010/main" val="169829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down)">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5C1E2-9A59-FFB8-52D8-9954098274CC}"/>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dirty="0">
                <a:solidFill>
                  <a:schemeClr val="tx1"/>
                </a:solidFill>
                <a:latin typeface="Comic Sans MS" panose="030F0702030302020204" pitchFamily="66" charset="0"/>
              </a:rPr>
              <a:t>Cont.</a:t>
            </a:r>
          </a:p>
        </p:txBody>
      </p:sp>
      <p:sp>
        <p:nvSpPr>
          <p:cNvPr id="5" name="TextBox 4">
            <a:extLst>
              <a:ext uri="{FF2B5EF4-FFF2-40B4-BE49-F238E27FC236}">
                <a16:creationId xmlns:a16="http://schemas.microsoft.com/office/drawing/2014/main" id="{ED56171F-8498-3431-0DC3-830A4D9C10B5}"/>
              </a:ext>
            </a:extLst>
          </p:cNvPr>
          <p:cNvSpPr txBox="1"/>
          <p:nvPr/>
        </p:nvSpPr>
        <p:spPr>
          <a:xfrm>
            <a:off x="838199" y="2686323"/>
            <a:ext cx="4783697" cy="3433583"/>
          </a:xfrm>
          <a:prstGeom prst="rect">
            <a:avLst/>
          </a:prstGeom>
        </p:spPr>
        <p:txBody>
          <a:bodyPr vert="horz" lIns="91440" tIns="45720" rIns="91440" bIns="45720" rtlCol="0">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Handling Missing Data &amp; Duplicates:</a:t>
            </a:r>
          </a:p>
        </p:txBody>
      </p:sp>
      <p:pic>
        <p:nvPicPr>
          <p:cNvPr id="7" name="Content Placeholder 6" descr="A screenshot of a computer program&#10;&#10;Description automatically generated">
            <a:extLst>
              <a:ext uri="{FF2B5EF4-FFF2-40B4-BE49-F238E27FC236}">
                <a16:creationId xmlns:a16="http://schemas.microsoft.com/office/drawing/2014/main" id="{5712A1FF-B58C-8E31-E087-97F1DA908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4063" y="321512"/>
            <a:ext cx="5709738" cy="5989780"/>
          </a:xfrm>
          <a:prstGeom prst="rect">
            <a:avLst/>
          </a:prstGeom>
        </p:spPr>
      </p:pic>
    </p:spTree>
    <p:extLst>
      <p:ext uri="{BB962C8B-B14F-4D97-AF65-F5344CB8AC3E}">
        <p14:creationId xmlns:p14="http://schemas.microsoft.com/office/powerpoint/2010/main" val="56577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A120-00A7-6932-0632-CDEA1D0B0A20}"/>
              </a:ext>
            </a:extLst>
          </p:cNvPr>
          <p:cNvSpPr>
            <a:spLocks noGrp="1"/>
          </p:cNvSpPr>
          <p:nvPr>
            <p:ph type="title"/>
          </p:nvPr>
        </p:nvSpPr>
        <p:spPr/>
        <p:txBody>
          <a:bodyPr/>
          <a:lstStyle/>
          <a:p>
            <a:r>
              <a:rPr lang="en-US" dirty="0">
                <a:latin typeface="Comic Sans MS" panose="030F0702030302020204" pitchFamily="66" charset="0"/>
              </a:rPr>
              <a:t>Cont.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8BFFD86A-C6BB-E04F-E148-DA092BB2BB31}"/>
              </a:ext>
            </a:extLst>
          </p:cNvPr>
          <p:cNvSpPr>
            <a:spLocks noGrp="1"/>
          </p:cNvSpPr>
          <p:nvPr>
            <p:ph idx="1"/>
          </p:nvPr>
        </p:nvSpPr>
        <p:spPr>
          <a:xfrm>
            <a:off x="838199" y="1524683"/>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Data Transformation:</a:t>
            </a:r>
          </a:p>
          <a:p>
            <a:pPr marL="0" indent="0">
              <a:buNone/>
            </a:pPr>
            <a:r>
              <a:rPr lang="en-US" sz="2400" dirty="0">
                <a:latin typeface="Times New Roman" panose="02020603050405020304" pitchFamily="18" charset="0"/>
                <a:cs typeface="Times New Roman" panose="02020603050405020304" pitchFamily="18" charset="0"/>
              </a:rPr>
              <a:t>Overall, 5 columns are categorical and need to be assigned a numerical value. Technique used for this purpose is ‘Label Encoding’.</a:t>
            </a:r>
          </a:p>
        </p:txBody>
      </p:sp>
      <p:pic>
        <p:nvPicPr>
          <p:cNvPr id="5" name="Picture 4" descr="A screenshot of a computer&#10;&#10;Description automatically generated">
            <a:extLst>
              <a:ext uri="{FF2B5EF4-FFF2-40B4-BE49-F238E27FC236}">
                <a16:creationId xmlns:a16="http://schemas.microsoft.com/office/drawing/2014/main" id="{800FD292-4F1F-D422-5245-3EF1B2F46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009418"/>
            <a:ext cx="10724504" cy="3668060"/>
          </a:xfrm>
          <a:prstGeom prst="rect">
            <a:avLst/>
          </a:prstGeom>
        </p:spPr>
      </p:pic>
    </p:spTree>
    <p:extLst>
      <p:ext uri="{BB962C8B-B14F-4D97-AF65-F5344CB8AC3E}">
        <p14:creationId xmlns:p14="http://schemas.microsoft.com/office/powerpoint/2010/main" val="34517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4BA0-1107-2504-66F0-FEF53D800F12}"/>
              </a:ext>
            </a:extLst>
          </p:cNvPr>
          <p:cNvSpPr>
            <a:spLocks noGrp="1"/>
          </p:cNvSpPr>
          <p:nvPr>
            <p:ph type="title"/>
          </p:nvPr>
        </p:nvSpPr>
        <p:spPr/>
        <p:txBody>
          <a:bodyPr/>
          <a:lstStyle/>
          <a:p>
            <a:r>
              <a:rPr lang="en-US" dirty="0">
                <a:latin typeface="Comic Sans MS" panose="030F0702030302020204" pitchFamily="66" charset="0"/>
              </a:rPr>
              <a:t>Feature Engineering:</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15CF4F5-8F1A-E091-3870-4BC3BCF0E25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can be another feature ‘</a:t>
            </a:r>
            <a:r>
              <a:rPr lang="en-US" i="1" dirty="0" err="1">
                <a:latin typeface="Times New Roman" panose="02020603050405020304" pitchFamily="18" charset="0"/>
                <a:cs typeface="Times New Roman" panose="02020603050405020304" pitchFamily="18" charset="0"/>
              </a:rPr>
              <a:t>test_score</a:t>
            </a:r>
            <a:r>
              <a:rPr lang="en-US" dirty="0">
                <a:latin typeface="Times New Roman" panose="02020603050405020304" pitchFamily="18" charset="0"/>
                <a:cs typeface="Times New Roman" panose="02020603050405020304" pitchFamily="18" charset="0"/>
              </a:rPr>
              <a:t>’ which will provide overall score among math, reading and writing and will be more general and other feature ‘</a:t>
            </a:r>
            <a:r>
              <a:rPr lang="en-US" i="1" dirty="0">
                <a:latin typeface="Times New Roman" panose="02020603050405020304" pitchFamily="18" charset="0"/>
                <a:cs typeface="Times New Roman" panose="02020603050405020304" pitchFamily="18" charset="0"/>
              </a:rPr>
              <a:t>average</a:t>
            </a:r>
            <a:r>
              <a:rPr lang="en-US" dirty="0">
                <a:latin typeface="Times New Roman" panose="02020603050405020304" pitchFamily="18" charset="0"/>
                <a:cs typeface="Times New Roman" panose="02020603050405020304" pitchFamily="18" charset="0"/>
              </a:rPr>
              <a:t>’ will provide overall estimate of score of individual.</a:t>
            </a:r>
          </a:p>
          <a:p>
            <a:r>
              <a:rPr lang="en-US" dirty="0">
                <a:latin typeface="Times New Roman" panose="02020603050405020304" pitchFamily="18" charset="0"/>
                <a:cs typeface="Times New Roman" panose="02020603050405020304" pitchFamily="18" charset="0"/>
              </a:rPr>
              <a:t>The extended features help in getting more accurate result.</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0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63B0-4324-2AE8-0E97-902917F434D8}"/>
              </a:ext>
            </a:extLst>
          </p:cNvPr>
          <p:cNvSpPr>
            <a:spLocks noGrp="1"/>
          </p:cNvSpPr>
          <p:nvPr>
            <p:ph type="title"/>
          </p:nvPr>
        </p:nvSpPr>
        <p:spPr/>
        <p:txBody>
          <a:bodyPr/>
          <a:lstStyle/>
          <a:p>
            <a:r>
              <a:rPr lang="en-US" dirty="0">
                <a:latin typeface="Comic Sans MS" panose="030F0702030302020204" pitchFamily="66" charset="0"/>
              </a:rPr>
              <a:t>Implementation:</a:t>
            </a:r>
            <a:endParaRPr lang="en-PK" dirty="0">
              <a:latin typeface="Comic Sans MS" panose="030F0702030302020204" pitchFamily="66" charset="0"/>
            </a:endParaRPr>
          </a:p>
        </p:txBody>
      </p:sp>
      <p:pic>
        <p:nvPicPr>
          <p:cNvPr id="4" name="Picture 3" descr="A screenshot of a computer&#10;&#10;Description automatically generated">
            <a:extLst>
              <a:ext uri="{FF2B5EF4-FFF2-40B4-BE49-F238E27FC236}">
                <a16:creationId xmlns:a16="http://schemas.microsoft.com/office/drawing/2014/main" id="{69A82418-FC85-8F05-B346-8B656324F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152" y="1325755"/>
            <a:ext cx="10657106" cy="5338961"/>
          </a:xfrm>
          <a:prstGeom prst="rect">
            <a:avLst/>
          </a:prstGeom>
        </p:spPr>
      </p:pic>
    </p:spTree>
    <p:extLst>
      <p:ext uri="{BB962C8B-B14F-4D97-AF65-F5344CB8AC3E}">
        <p14:creationId xmlns:p14="http://schemas.microsoft.com/office/powerpoint/2010/main" val="32676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39EFD-143C-F9B6-7789-3C5CCAA6BA3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Comic Sans MS" panose="030F0702030302020204" pitchFamily="66" charset="0"/>
                <a:cs typeface="Times New Roman" panose="02020603050405020304" pitchFamily="18" charset="0"/>
              </a:rPr>
              <a:t>EDA </a:t>
            </a:r>
          </a:p>
        </p:txBody>
      </p:sp>
      <p:sp>
        <p:nvSpPr>
          <p:cNvPr id="3" name="Text Placeholder 2">
            <a:extLst>
              <a:ext uri="{FF2B5EF4-FFF2-40B4-BE49-F238E27FC236}">
                <a16:creationId xmlns:a16="http://schemas.microsoft.com/office/drawing/2014/main" id="{DA959336-C888-154E-0606-910A7E3D8AE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2000" kern="1200" dirty="0">
                <a:solidFill>
                  <a:schemeClr val="tx1"/>
                </a:solidFill>
                <a:latin typeface="Times New Roman" panose="02020603050405020304" pitchFamily="18" charset="0"/>
                <a:cs typeface="Times New Roman" panose="02020603050405020304" pitchFamily="18" charset="0"/>
              </a:rPr>
              <a:t>Exploratory Data Analysis</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people&#10;&#10;Description automatically generated">
            <a:extLst>
              <a:ext uri="{FF2B5EF4-FFF2-40B4-BE49-F238E27FC236}">
                <a16:creationId xmlns:a16="http://schemas.microsoft.com/office/drawing/2014/main" id="{3BC18812-5EFB-7325-9B51-D1FF461C5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866903"/>
            <a:ext cx="5536001" cy="5065440"/>
          </a:xfrm>
          <a:prstGeom prst="rect">
            <a:avLst/>
          </a:prstGeom>
        </p:spPr>
      </p:pic>
    </p:spTree>
    <p:extLst>
      <p:ext uri="{BB962C8B-B14F-4D97-AF65-F5344CB8AC3E}">
        <p14:creationId xmlns:p14="http://schemas.microsoft.com/office/powerpoint/2010/main" val="354873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xtBox 17">
            <a:extLst>
              <a:ext uri="{FF2B5EF4-FFF2-40B4-BE49-F238E27FC236}">
                <a16:creationId xmlns:a16="http://schemas.microsoft.com/office/drawing/2014/main" id="{64394EDD-6822-3A9D-83CA-4827CA15D9BC}"/>
              </a:ext>
            </a:extLst>
          </p:cNvPr>
          <p:cNvSpPr txBox="1"/>
          <p:nvPr/>
        </p:nvSpPr>
        <p:spPr>
          <a:xfrm>
            <a:off x="0" y="248194"/>
            <a:ext cx="4912703" cy="5909310"/>
          </a:xfrm>
          <a:prstGeom prst="rect">
            <a:avLst/>
          </a:prstGeom>
          <a:noFill/>
        </p:spPr>
        <p:txBody>
          <a:bodyPr wrap="square" rtlCol="0">
            <a:spAutoFit/>
          </a:bodyPr>
          <a:lstStyle/>
          <a:p>
            <a:pPr marL="342900" indent="-342900" algn="ctr">
              <a:buFont typeface="Wingdings" panose="05000000000000000000" pitchFamily="2" charset="2"/>
              <a:buChar char="§"/>
            </a:pPr>
            <a:r>
              <a:rPr lang="en-GB" sz="2000" b="1" i="0" dirty="0">
                <a:effectLst/>
                <a:latin typeface="Times New Roman" panose="02020603050405020304" pitchFamily="18" charset="0"/>
                <a:cs typeface="Times New Roman" panose="02020603050405020304" pitchFamily="18" charset="0"/>
              </a:rPr>
              <a:t>Gender distribution</a:t>
            </a:r>
            <a:r>
              <a:rPr lang="en-GB" sz="2000" b="0" i="0" dirty="0">
                <a:effectLst/>
                <a:latin typeface="Times New Roman" panose="02020603050405020304" pitchFamily="18" charset="0"/>
                <a:cs typeface="Times New Roman" panose="02020603050405020304" pitchFamily="18" charset="0"/>
              </a:rPr>
              <a:t>: There is a roughly                                      equal split between genders.</a:t>
            </a:r>
          </a:p>
          <a:p>
            <a:pPr marL="342900" indent="-342900" algn="ctr">
              <a:buFont typeface="Wingdings" panose="05000000000000000000" pitchFamily="2" charset="2"/>
              <a:buChar char="§"/>
            </a:pPr>
            <a:r>
              <a:rPr lang="en-GB" sz="2000" b="1" i="0" dirty="0">
                <a:effectLst/>
                <a:latin typeface="Times New Roman" panose="02020603050405020304" pitchFamily="18" charset="0"/>
                <a:cs typeface="Times New Roman" panose="02020603050405020304" pitchFamily="18" charset="0"/>
              </a:rPr>
              <a:t>Race/ethnicity distribution</a:t>
            </a:r>
            <a:r>
              <a:rPr lang="en-GB" sz="2000" b="0" i="0" dirty="0">
                <a:effectLst/>
                <a:latin typeface="Times New Roman" panose="02020603050405020304" pitchFamily="18" charset="0"/>
                <a:cs typeface="Times New Roman" panose="02020603050405020304" pitchFamily="18" charset="0"/>
              </a:rPr>
              <a:t>: The most common race/ethnicity is "group D", followed by "group B" and "group C".</a:t>
            </a:r>
            <a:endParaRPr lang="en-GB" sz="2000" dirty="0">
              <a:latin typeface="Times New Roman" panose="02020603050405020304" pitchFamily="18" charset="0"/>
              <a:cs typeface="Times New Roman" panose="02020603050405020304" pitchFamily="18" charset="0"/>
            </a:endParaRPr>
          </a:p>
          <a:p>
            <a:pPr algn="ctr"/>
            <a:r>
              <a:rPr lang="en-GB" sz="2000" b="1" i="0" dirty="0">
                <a:effectLst/>
                <a:latin typeface="Times New Roman" panose="02020603050405020304" pitchFamily="18" charset="0"/>
                <a:cs typeface="Times New Roman" panose="02020603050405020304" pitchFamily="18" charset="0"/>
              </a:rPr>
              <a:t>Parental level of education distribution</a:t>
            </a:r>
            <a:r>
              <a:rPr lang="en-GB" sz="2000" b="0" i="0" dirty="0">
                <a:effectLst/>
                <a:latin typeface="Times New Roman" panose="02020603050405020304" pitchFamily="18" charset="0"/>
                <a:cs typeface="Times New Roman" panose="02020603050405020304" pitchFamily="18" charset="0"/>
              </a:rPr>
              <a:t>: The most common level of education for parents is "bachelor's degree", followed by "associate's degree" and "master's degree".</a:t>
            </a:r>
          </a:p>
          <a:p>
            <a:pPr algn="ctr"/>
            <a:endParaRPr lang="en-GB" sz="2000" b="0" i="0" dirty="0">
              <a:effectLst/>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Lunch distribution: </a:t>
            </a:r>
            <a:r>
              <a:rPr lang="en-GB" sz="2000" b="0" i="0" dirty="0">
                <a:effectLst/>
                <a:latin typeface="Times New Roman" panose="02020603050405020304" pitchFamily="18" charset="0"/>
                <a:cs typeface="Times New Roman" panose="02020603050405020304" pitchFamily="18" charset="0"/>
              </a:rPr>
              <a:t>The most common lunch option is "standard", followed by "free/reduced" and "group A".</a:t>
            </a:r>
          </a:p>
          <a:p>
            <a:pPr algn="ctr"/>
            <a:endParaRPr lang="en-GB" sz="2000" b="0" i="0" dirty="0">
              <a:effectLst/>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r>
              <a:rPr lang="en-GB" sz="2000" b="1" i="0" dirty="0">
                <a:effectLst/>
                <a:latin typeface="Times New Roman" panose="02020603050405020304" pitchFamily="18" charset="0"/>
                <a:cs typeface="Times New Roman" panose="02020603050405020304" pitchFamily="18" charset="0"/>
              </a:rPr>
              <a:t>Test preparation course distribution</a:t>
            </a:r>
            <a:r>
              <a:rPr lang="en-GB" sz="2000" b="0" i="0" dirty="0">
                <a:effectLst/>
                <a:latin typeface="Times New Roman" panose="02020603050405020304" pitchFamily="18" charset="0"/>
                <a:cs typeface="Times New Roman" panose="02020603050405020304" pitchFamily="18" charset="0"/>
              </a:rPr>
              <a:t>: The most common response is that students did not take a test preparation course.</a:t>
            </a:r>
          </a:p>
          <a:p>
            <a:endParaRPr lang="en-GB" dirty="0">
              <a:latin typeface="Times New Roman" panose="02020603050405020304" pitchFamily="18" charset="0"/>
              <a:cs typeface="Times New Roman" panose="02020603050405020304" pitchFamily="18" charset="0"/>
            </a:endParaRPr>
          </a:p>
        </p:txBody>
      </p:sp>
      <p:pic>
        <p:nvPicPr>
          <p:cNvPr id="3" name="Picture 2" descr="A blue and orange pie chart&#10;&#10;Description automatically generated">
            <a:extLst>
              <a:ext uri="{FF2B5EF4-FFF2-40B4-BE49-F238E27FC236}">
                <a16:creationId xmlns:a16="http://schemas.microsoft.com/office/drawing/2014/main" id="{90046237-3E9A-4BA8-C19F-602CBC65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534" y="167072"/>
            <a:ext cx="2905530" cy="2419688"/>
          </a:xfrm>
          <a:prstGeom prst="rect">
            <a:avLst/>
          </a:prstGeom>
        </p:spPr>
      </p:pic>
      <p:pic>
        <p:nvPicPr>
          <p:cNvPr id="5" name="Picture 4" descr="A pie chart with numbers and text&#10;&#10;Description automatically generated">
            <a:extLst>
              <a:ext uri="{FF2B5EF4-FFF2-40B4-BE49-F238E27FC236}">
                <a16:creationId xmlns:a16="http://schemas.microsoft.com/office/drawing/2014/main" id="{135F8317-C736-E692-6036-CA976F732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064" y="167072"/>
            <a:ext cx="3162741" cy="2543530"/>
          </a:xfrm>
          <a:prstGeom prst="rect">
            <a:avLst/>
          </a:prstGeom>
        </p:spPr>
      </p:pic>
      <p:pic>
        <p:nvPicPr>
          <p:cNvPr id="8" name="Picture 7" descr="A colorful pie chart with text&#10;&#10;Description automatically generated">
            <a:extLst>
              <a:ext uri="{FF2B5EF4-FFF2-40B4-BE49-F238E27FC236}">
                <a16:creationId xmlns:a16="http://schemas.microsoft.com/office/drawing/2014/main" id="{DA4BD98A-6F79-15EC-683C-EB10809F8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310" y="2524949"/>
            <a:ext cx="4229690" cy="2562583"/>
          </a:xfrm>
          <a:prstGeom prst="rect">
            <a:avLst/>
          </a:prstGeom>
        </p:spPr>
      </p:pic>
      <p:pic>
        <p:nvPicPr>
          <p:cNvPr id="12" name="Picture 11" descr="A pie chart with text&#10;&#10;Description automatically generated">
            <a:extLst>
              <a:ext uri="{FF2B5EF4-FFF2-40B4-BE49-F238E27FC236}">
                <a16:creationId xmlns:a16="http://schemas.microsoft.com/office/drawing/2014/main" id="{2AD81914-D68C-D9F0-2180-4CAE0CB8C1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9448" y="4801974"/>
            <a:ext cx="2907013" cy="2088919"/>
          </a:xfrm>
          <a:prstGeom prst="rect">
            <a:avLst/>
          </a:prstGeom>
        </p:spPr>
      </p:pic>
      <p:pic>
        <p:nvPicPr>
          <p:cNvPr id="15" name="Picture 14" descr="A blue and orange pie chart&#10;&#10;Description automatically generated">
            <a:extLst>
              <a:ext uri="{FF2B5EF4-FFF2-40B4-BE49-F238E27FC236}">
                <a16:creationId xmlns:a16="http://schemas.microsoft.com/office/drawing/2014/main" id="{254F11EA-0ACD-AF86-14D1-6D8AE92DAF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4642" y="4600176"/>
            <a:ext cx="3544044" cy="2257824"/>
          </a:xfrm>
          <a:prstGeom prst="rect">
            <a:avLst/>
          </a:prstGeom>
        </p:spPr>
      </p:pic>
    </p:spTree>
    <p:extLst>
      <p:ext uri="{BB962C8B-B14F-4D97-AF65-F5344CB8AC3E}">
        <p14:creationId xmlns:p14="http://schemas.microsoft.com/office/powerpoint/2010/main" val="10855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8B565A-4C58-6242-1F20-1890BBFDE3BE}"/>
              </a:ext>
            </a:extLst>
          </p:cNvPr>
          <p:cNvSpPr txBox="1"/>
          <p:nvPr/>
        </p:nvSpPr>
        <p:spPr>
          <a:xfrm>
            <a:off x="590718" y="357447"/>
            <a:ext cx="5417917" cy="5952643"/>
          </a:xfrm>
          <a:prstGeom prst="rect">
            <a:avLst/>
          </a:prstGeom>
        </p:spPr>
        <p:txBody>
          <a:bodyPr vert="horz" lIns="91440" tIns="45720" rIns="91440" bIns="45720" rtlCol="0" anchor="ctr">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Race/Ethnicity VS Math Score</a:t>
            </a:r>
            <a:r>
              <a:rPr lang="en-US" dirty="0">
                <a:latin typeface="Times New Roman" panose="02020603050405020304" pitchFamily="18" charset="0"/>
                <a:cs typeface="Times New Roman" panose="02020603050405020304" pitchFamily="18" charset="0"/>
              </a:rPr>
              <a:t>:</a:t>
            </a:r>
          </a:p>
          <a:p>
            <a:pPr>
              <a:lnSpc>
                <a:spcPct val="90000"/>
              </a:lnSpc>
              <a:spcAft>
                <a:spcPts val="600"/>
              </a:spcAft>
            </a:pPr>
            <a:r>
              <a:rPr lang="en-US" dirty="0">
                <a:latin typeface="Times New Roman" panose="02020603050405020304" pitchFamily="18" charset="0"/>
                <a:cs typeface="Times New Roman" panose="02020603050405020304" pitchFamily="18" charset="0"/>
              </a:rPr>
              <a:t>	The average math score for group E is higher than the average score. The difference is due to some factors including socioeconomic status, access to quality education, and cultural differences.</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sz="2000" b="1" dirty="0">
                <a:latin typeface="Times New Roman" panose="02020603050405020304" pitchFamily="18" charset="0"/>
                <a:cs typeface="Times New Roman" panose="02020603050405020304" pitchFamily="18" charset="0"/>
              </a:rPr>
              <a:t>Parental level of Education vs Math Score </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Students whose parents have higher levels of education tend to score higher on the math test.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Anomalies:</a:t>
            </a:r>
          </a:p>
          <a:p>
            <a:pPr>
              <a:lnSpc>
                <a:spcPct val="90000"/>
              </a:lnSpc>
              <a:spcAft>
                <a:spcPts val="600"/>
              </a:spcAft>
            </a:pPr>
            <a:r>
              <a:rPr lang="en-US" dirty="0">
                <a:latin typeface="Times New Roman" panose="02020603050405020304" pitchFamily="18" charset="0"/>
                <a:cs typeface="Times New Roman" panose="02020603050405020304" pitchFamily="18" charset="0"/>
              </a:rPr>
              <a:t>The anomalies in these graph may be due to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Disparities in income </a:t>
            </a: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Educational support</a:t>
            </a: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to resources</a:t>
            </a:r>
          </a:p>
          <a:p>
            <a:pPr marL="34290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Size</a:t>
            </a:r>
          </a:p>
          <a:p>
            <a:pPr indent="-228600">
              <a:lnSpc>
                <a:spcPct val="90000"/>
              </a:lnSpc>
              <a:spcAft>
                <a:spcPts val="600"/>
              </a:spcAft>
              <a:buFont typeface="Arial" panose="020B0604020202020204" pitchFamily="34" charset="0"/>
              <a:buChar char="•"/>
            </a:pPr>
            <a:endParaRPr lang="en-US" sz="1100" dirty="0"/>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showing different colored squares&#10;&#10;Description automatically generated">
            <a:extLst>
              <a:ext uri="{FF2B5EF4-FFF2-40B4-BE49-F238E27FC236}">
                <a16:creationId xmlns:a16="http://schemas.microsoft.com/office/drawing/2014/main" id="{4A7AD774-332A-365C-F60A-C4E539C0D870}"/>
              </a:ext>
            </a:extLst>
          </p:cNvPr>
          <p:cNvPicPr>
            <a:picLocks noChangeAspect="1"/>
          </p:cNvPicPr>
          <p:nvPr/>
        </p:nvPicPr>
        <p:blipFill rotWithShape="1">
          <a:blip r:embed="rId2">
            <a:extLst>
              <a:ext uri="{28A0092B-C50C-407E-A947-70E740481C1C}">
                <a14:useLocalDpi xmlns:a14="http://schemas.microsoft.com/office/drawing/2010/main" val="0"/>
              </a:ext>
            </a:extLst>
          </a:blip>
          <a:srcRect r="4" b="10156"/>
          <a:stretch/>
        </p:blipFill>
        <p:spPr>
          <a:xfrm>
            <a:off x="7083423" y="581892"/>
            <a:ext cx="4397433" cy="2518756"/>
          </a:xfrm>
          <a:prstGeom prst="rect">
            <a:avLst/>
          </a:prstGeom>
        </p:spPr>
      </p:pic>
      <p:sp>
        <p:nvSpPr>
          <p:cNvPr id="41" name="Rectangle 4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different colored squares&#10;&#10;Description automatically generated">
            <a:extLst>
              <a:ext uri="{FF2B5EF4-FFF2-40B4-BE49-F238E27FC236}">
                <a16:creationId xmlns:a16="http://schemas.microsoft.com/office/drawing/2014/main" id="{E143D922-1438-10A9-3CA4-6D04BA2B6E6E}"/>
              </a:ext>
            </a:extLst>
          </p:cNvPr>
          <p:cNvPicPr>
            <a:picLocks noChangeAspect="1"/>
          </p:cNvPicPr>
          <p:nvPr/>
        </p:nvPicPr>
        <p:blipFill rotWithShape="1">
          <a:blip r:embed="rId3">
            <a:extLst>
              <a:ext uri="{28A0092B-C50C-407E-A947-70E740481C1C}">
                <a14:useLocalDpi xmlns:a14="http://schemas.microsoft.com/office/drawing/2010/main" val="0"/>
              </a:ext>
            </a:extLst>
          </a:blip>
          <a:srcRect r="1" b="20690"/>
          <a:stretch/>
        </p:blipFill>
        <p:spPr>
          <a:xfrm>
            <a:off x="7083423" y="3707894"/>
            <a:ext cx="4395569" cy="2518756"/>
          </a:xfrm>
          <a:prstGeom prst="rect">
            <a:avLst/>
          </a:prstGeom>
        </p:spPr>
      </p:pic>
    </p:spTree>
    <p:extLst>
      <p:ext uri="{BB962C8B-B14F-4D97-AF65-F5344CB8AC3E}">
        <p14:creationId xmlns:p14="http://schemas.microsoft.com/office/powerpoint/2010/main" val="10219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4E39DF-DF16-F33E-0B22-15B52381B646}"/>
              </a:ext>
            </a:extLst>
          </p:cNvPr>
          <p:cNvSpPr txBox="1"/>
          <p:nvPr/>
        </p:nvSpPr>
        <p:spPr>
          <a:xfrm>
            <a:off x="589560" y="856180"/>
            <a:ext cx="4560584" cy="1128068"/>
          </a:xfrm>
          <a:prstGeom prst="rect">
            <a:avLst/>
          </a:prstGeom>
        </p:spPr>
        <p:txBody>
          <a:bodyPr vert="horz" lIns="91440" tIns="45720" rIns="91440" bIns="45720" rtlCol="0" anchor="ctr">
            <a:normAutofit fontScale="92500" lnSpcReduction="20000"/>
          </a:bodyPr>
          <a:lstStyle/>
          <a:p>
            <a:pPr>
              <a:lnSpc>
                <a:spcPct val="90000"/>
              </a:lnSpc>
              <a:spcBef>
                <a:spcPct val="0"/>
              </a:spcBef>
              <a:spcAft>
                <a:spcPts val="600"/>
              </a:spcAft>
            </a:pPr>
            <a:r>
              <a:rPr lang="en-US" sz="3100" dirty="0">
                <a:latin typeface="Comic Sans MS" panose="030F0702030302020204" pitchFamily="66" charset="0"/>
                <a:ea typeface="+mj-ea"/>
                <a:cs typeface="Times New Roman" panose="02020603050405020304" pitchFamily="18" charset="0"/>
              </a:rPr>
              <a:t>Distribution of Math Score on Parental Education Level</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990EC6-860F-0550-6BD9-04B2B52B0D93}"/>
              </a:ext>
            </a:extLst>
          </p:cNvPr>
          <p:cNvSpPr txBox="1"/>
          <p:nvPr/>
        </p:nvSpPr>
        <p:spPr>
          <a:xfrm>
            <a:off x="647174" y="1256617"/>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Times New Roman" panose="02020603050405020304" pitchFamily="18" charset="0"/>
                <a:cs typeface="Times New Roman" panose="02020603050405020304" pitchFamily="18" charset="0"/>
              </a:rPr>
              <a:t>Parental education level has a moderate influence on average math scores, with a slight bump for students with parents who have higher levels of education. Females exhibit a wider spread of scores compared to males.</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bars&#10;&#10;Description automatically generated">
            <a:extLst>
              <a:ext uri="{FF2B5EF4-FFF2-40B4-BE49-F238E27FC236}">
                <a16:creationId xmlns:a16="http://schemas.microsoft.com/office/drawing/2014/main" id="{9F69978B-FE15-3EA1-1C56-4E95F921587B}"/>
              </a:ext>
            </a:extLst>
          </p:cNvPr>
          <p:cNvPicPr>
            <a:picLocks noChangeAspect="1"/>
          </p:cNvPicPr>
          <p:nvPr/>
        </p:nvPicPr>
        <p:blipFill rotWithShape="1">
          <a:blip r:embed="rId2">
            <a:extLst>
              <a:ext uri="{28A0092B-C50C-407E-A947-70E740481C1C}">
                <a14:useLocalDpi xmlns:a14="http://schemas.microsoft.com/office/drawing/2010/main" val="0"/>
              </a:ext>
            </a:extLst>
          </a:blip>
          <a:srcRect l="6863" r="5193" b="-1"/>
          <a:stretch/>
        </p:blipFill>
        <p:spPr>
          <a:xfrm>
            <a:off x="5977788" y="799352"/>
            <a:ext cx="5425410" cy="5259296"/>
          </a:xfrm>
          <a:prstGeom prst="rect">
            <a:avLst/>
          </a:prstGeom>
        </p:spPr>
      </p:pic>
    </p:spTree>
    <p:extLst>
      <p:ext uri="{BB962C8B-B14F-4D97-AF65-F5344CB8AC3E}">
        <p14:creationId xmlns:p14="http://schemas.microsoft.com/office/powerpoint/2010/main" val="238503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7CC5B4-77D0-9A48-0B49-5310DBB83FE1}"/>
              </a:ext>
            </a:extLst>
          </p:cNvPr>
          <p:cNvSpPr txBox="1"/>
          <p:nvPr/>
        </p:nvSpPr>
        <p:spPr>
          <a:xfrm>
            <a:off x="589560" y="856180"/>
            <a:ext cx="4560584" cy="1128068"/>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700" dirty="0">
                <a:latin typeface="Comic Sans MS" panose="030F0702030302020204" pitchFamily="66" charset="0"/>
                <a:ea typeface="+mj-ea"/>
                <a:cs typeface="Times New Roman" panose="02020603050405020304" pitchFamily="18" charset="0"/>
              </a:rPr>
              <a:t>Distribution Math Score on the groups</a:t>
            </a:r>
          </a:p>
        </p:txBody>
      </p:sp>
      <p:grpSp>
        <p:nvGrpSpPr>
          <p:cNvPr id="29" name="Group 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656FF24-2B1D-550B-3CCD-CA5EE277543D}"/>
              </a:ext>
            </a:extLst>
          </p:cNvPr>
          <p:cNvSpPr txBox="1"/>
          <p:nvPr/>
        </p:nvSpPr>
        <p:spPr>
          <a:xfrm>
            <a:off x="623029" y="1341677"/>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The distribution of math scores seems to vary across different racial/ethnic groups, with some potential overlaps and gaps between the density curves. Notably, Group C appears to have a higher concentration of students scoring around the 60-80 range compared to other groups.</a:t>
            </a:r>
            <a:endParaRPr lang="en-US" sz="2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bars&#10;&#10;Description automatically generated with medium confidence">
            <a:extLst>
              <a:ext uri="{FF2B5EF4-FFF2-40B4-BE49-F238E27FC236}">
                <a16:creationId xmlns:a16="http://schemas.microsoft.com/office/drawing/2014/main" id="{A7B580CF-1066-0D09-9346-829F3626A523}"/>
              </a:ext>
            </a:extLst>
          </p:cNvPr>
          <p:cNvPicPr>
            <a:picLocks noChangeAspect="1"/>
          </p:cNvPicPr>
          <p:nvPr/>
        </p:nvPicPr>
        <p:blipFill rotWithShape="1">
          <a:blip r:embed="rId2">
            <a:extLst>
              <a:ext uri="{28A0092B-C50C-407E-A947-70E740481C1C}">
                <a14:useLocalDpi xmlns:a14="http://schemas.microsoft.com/office/drawing/2010/main" val="0"/>
              </a:ext>
            </a:extLst>
          </a:blip>
          <a:srcRect l="17474" r="-2" b="-2"/>
          <a:stretch/>
        </p:blipFill>
        <p:spPr>
          <a:xfrm>
            <a:off x="5977788" y="799352"/>
            <a:ext cx="5425410" cy="5259296"/>
          </a:xfrm>
          <a:prstGeom prst="rect">
            <a:avLst/>
          </a:prstGeom>
        </p:spPr>
      </p:pic>
    </p:spTree>
    <p:extLst>
      <p:ext uri="{BB962C8B-B14F-4D97-AF65-F5344CB8AC3E}">
        <p14:creationId xmlns:p14="http://schemas.microsoft.com/office/powerpoint/2010/main" val="77888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0E22F63-557C-3128-C743-88B6CAB965AC}"/>
              </a:ext>
            </a:extLst>
          </p:cNvPr>
          <p:cNvSpPr txBox="1"/>
          <p:nvPr/>
        </p:nvSpPr>
        <p:spPr>
          <a:xfrm>
            <a:off x="539798" y="979713"/>
            <a:ext cx="4559425" cy="5695407"/>
          </a:xfrm>
          <a:prstGeom prst="rect">
            <a:avLst/>
          </a:prstGeom>
        </p:spPr>
        <p:txBody>
          <a:bodyPr vert="horz" lIns="91440" tIns="45720" rIns="91440" bIns="45720" rtlCol="0" anchor="ctr">
            <a:normAutofit/>
          </a:bodyPr>
          <a:lstStyle/>
          <a:p>
            <a:pPr algn="ctr">
              <a:lnSpc>
                <a:spcPct val="90000"/>
              </a:lnSpc>
              <a:spcAft>
                <a:spcPts val="600"/>
              </a:spcAft>
            </a:pPr>
            <a:r>
              <a:rPr lang="en-US" sz="2400" b="1">
                <a:latin typeface="Comic Sans MS" panose="030F0702030302020204" pitchFamily="66" charset="0"/>
                <a:cs typeface="Times New Roman" panose="02020603050405020304" pitchFamily="18" charset="0"/>
              </a:rPr>
              <a:t>Effect of features on math Score:</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b="1"/>
          </a:p>
          <a:p>
            <a:pPr indent="-228600">
              <a:lnSpc>
                <a:spcPct val="90000"/>
              </a:lnSpc>
              <a:spcAft>
                <a:spcPts val="600"/>
              </a:spcAft>
              <a:buFont typeface="Arial" panose="020B0604020202020204" pitchFamily="34" charset="0"/>
              <a:buChar char="•"/>
            </a:pPr>
            <a:r>
              <a:rPr lang="en-US" b="1">
                <a:latin typeface="Times New Roman" panose="02020603050405020304" pitchFamily="18" charset="0"/>
                <a:cs typeface="Times New Roman" panose="02020603050405020304" pitchFamily="18" charset="0"/>
              </a:rPr>
              <a:t>Test preparation: </a:t>
            </a:r>
            <a:r>
              <a:rPr lang="en-US">
                <a:latin typeface="Times New Roman" panose="02020603050405020304" pitchFamily="18" charset="0"/>
                <a:cs typeface="Times New Roman" panose="02020603050405020304" pitchFamily="18" charset="0"/>
              </a:rPr>
              <a:t>has negative association with math score. In other words, students who prepare didn't score significantly higher on average than those who didn't.</a:t>
            </a:r>
          </a:p>
          <a:p>
            <a:pPr indent="-228600">
              <a:lnSpc>
                <a:spcPct val="90000"/>
              </a:lnSpc>
              <a:spcAft>
                <a:spcPts val="600"/>
              </a:spcAf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b="1">
                <a:latin typeface="Times New Roman" panose="02020603050405020304" pitchFamily="18" charset="0"/>
                <a:cs typeface="Times New Roman" panose="02020603050405020304" pitchFamily="18" charset="0"/>
              </a:rPr>
              <a:t>Parental level of education: </a:t>
            </a:r>
            <a:r>
              <a:rPr lang="en-US">
                <a:latin typeface="Times New Roman" panose="02020603050405020304" pitchFamily="18" charset="0"/>
                <a:cs typeface="Times New Roman" panose="02020603050405020304" pitchFamily="18" charset="0"/>
              </a:rPr>
              <a:t>only has a very slight negative impact on student math performance.</a:t>
            </a:r>
          </a:p>
          <a:p>
            <a:pPr indent="-228600">
              <a:lnSpc>
                <a:spcPct val="90000"/>
              </a:lnSpc>
              <a:spcAft>
                <a:spcPts val="600"/>
              </a:spcAf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b="1">
                <a:latin typeface="Times New Roman" panose="02020603050405020304" pitchFamily="18" charset="0"/>
                <a:cs typeface="Times New Roman" panose="02020603050405020304" pitchFamily="18" charset="0"/>
              </a:rPr>
              <a:t>Race/ethnicity: </a:t>
            </a:r>
            <a:r>
              <a:rPr lang="en-US">
                <a:latin typeface="Times New Roman" panose="02020603050405020304" pitchFamily="18" charset="0"/>
                <a:cs typeface="Times New Roman" panose="02020603050405020304" pitchFamily="18" charset="0"/>
              </a:rPr>
              <a:t>A positive correlation of 0.24 shows a moderate positive association between race/ethnicity and math scores.</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lorful chart&#10;&#10;Description automatically generated">
            <a:extLst>
              <a:ext uri="{FF2B5EF4-FFF2-40B4-BE49-F238E27FC236}">
                <a16:creationId xmlns:a16="http://schemas.microsoft.com/office/drawing/2014/main" id="{FBB26592-07B0-72D0-8B84-C48EDA807CE3}"/>
              </a:ext>
            </a:extLst>
          </p:cNvPr>
          <p:cNvPicPr>
            <a:picLocks noChangeAspect="1"/>
          </p:cNvPicPr>
          <p:nvPr/>
        </p:nvPicPr>
        <p:blipFill rotWithShape="1">
          <a:blip r:embed="rId2">
            <a:extLst>
              <a:ext uri="{28A0092B-C50C-407E-A947-70E740481C1C}">
                <a14:useLocalDpi xmlns:a14="http://schemas.microsoft.com/office/drawing/2010/main" val="0"/>
              </a:ext>
            </a:extLst>
          </a:blip>
          <a:srcRect l="5803" r="19149" b="-1"/>
          <a:stretch/>
        </p:blipFill>
        <p:spPr>
          <a:xfrm>
            <a:off x="5977788" y="799352"/>
            <a:ext cx="5425410" cy="5259296"/>
          </a:xfrm>
          <a:prstGeom prst="rect">
            <a:avLst/>
          </a:prstGeom>
        </p:spPr>
      </p:pic>
    </p:spTree>
    <p:extLst>
      <p:ext uri="{BB962C8B-B14F-4D97-AF65-F5344CB8AC3E}">
        <p14:creationId xmlns:p14="http://schemas.microsoft.com/office/powerpoint/2010/main" val="422652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386D-2B03-D188-A885-3D3175AD2CD6}"/>
              </a:ext>
            </a:extLst>
          </p:cNvPr>
          <p:cNvSpPr>
            <a:spLocks noGrp="1"/>
          </p:cNvSpPr>
          <p:nvPr>
            <p:ph type="title"/>
          </p:nvPr>
        </p:nvSpPr>
        <p:spPr/>
        <p:txBody>
          <a:bodyPr/>
          <a:lstStyle/>
          <a:p>
            <a:r>
              <a:rPr lang="en-US" dirty="0">
                <a:latin typeface="Comic Sans MS" panose="030F0702030302020204" pitchFamily="66" charset="0"/>
              </a:rPr>
              <a:t>Table of content: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963E55B-5D69-7F1F-79B1-C0E71C685E08}"/>
              </a:ext>
            </a:extLst>
          </p:cNvPr>
          <p:cNvSpPr>
            <a:spLocks noGrp="1"/>
          </p:cNvSpPr>
          <p:nvPr>
            <p:ph idx="1"/>
          </p:nvPr>
        </p:nvSpPr>
        <p:spPr/>
        <p:txBody>
          <a:bodyPr>
            <a:normAutofit/>
          </a:bodyPr>
          <a:lstStyle/>
          <a:p>
            <a:r>
              <a:rPr lang="en-US" dirty="0">
                <a:latin typeface="Abadi" panose="020B0604020104020204" pitchFamily="34" charset="0"/>
              </a:rPr>
              <a:t>Introduction</a:t>
            </a:r>
          </a:p>
          <a:p>
            <a:r>
              <a:rPr lang="en-US" dirty="0">
                <a:latin typeface="Abadi" panose="020B0604020104020204" pitchFamily="34" charset="0"/>
              </a:rPr>
              <a:t>Data Overview</a:t>
            </a:r>
          </a:p>
          <a:p>
            <a:r>
              <a:rPr lang="en-US" dirty="0">
                <a:latin typeface="Abadi" panose="020B0604020104020204" pitchFamily="34" charset="0"/>
              </a:rPr>
              <a:t>Feature Selection</a:t>
            </a:r>
          </a:p>
          <a:p>
            <a:r>
              <a:rPr lang="en-US" dirty="0">
                <a:latin typeface="Abadi" panose="020B0604020104020204" pitchFamily="34" charset="0"/>
              </a:rPr>
              <a:t>Data Pre-processing</a:t>
            </a:r>
          </a:p>
          <a:p>
            <a:r>
              <a:rPr lang="en-US" dirty="0">
                <a:latin typeface="Abadi" panose="020B0604020104020204" pitchFamily="34" charset="0"/>
              </a:rPr>
              <a:t>Exploratory Data Analysis</a:t>
            </a:r>
          </a:p>
          <a:p>
            <a:r>
              <a:rPr lang="en-US" dirty="0">
                <a:latin typeface="Abadi" panose="020B0604020104020204" pitchFamily="34" charset="0"/>
              </a:rPr>
              <a:t>Model Selection &amp; Training</a:t>
            </a:r>
          </a:p>
          <a:p>
            <a:r>
              <a:rPr lang="en-US" dirty="0">
                <a:latin typeface="Abadi" panose="020B0604020104020204" pitchFamily="34" charset="0"/>
              </a:rPr>
              <a:t>Results &amp; Interpretation</a:t>
            </a:r>
          </a:p>
          <a:p>
            <a:r>
              <a:rPr lang="en-US" dirty="0">
                <a:latin typeface="Abadi" panose="020B0604020104020204" pitchFamily="34" charset="0"/>
              </a:rPr>
              <a:t>Conclusion</a:t>
            </a:r>
          </a:p>
        </p:txBody>
      </p:sp>
    </p:spTree>
    <p:extLst>
      <p:ext uri="{BB962C8B-B14F-4D97-AF65-F5344CB8AC3E}">
        <p14:creationId xmlns:p14="http://schemas.microsoft.com/office/powerpoint/2010/main" val="209584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53ED87-788B-A468-79CE-A5895E21217E}"/>
              </a:ext>
            </a:extLst>
          </p:cNvPr>
          <p:cNvSpPr>
            <a:spLocks noGrp="1"/>
          </p:cNvSpPr>
          <p:nvPr>
            <p:ph type="title"/>
          </p:nvPr>
        </p:nvSpPr>
        <p:spPr>
          <a:xfrm>
            <a:off x="838200" y="609600"/>
            <a:ext cx="3739341" cy="1330839"/>
          </a:xfrm>
        </p:spPr>
        <p:txBody>
          <a:bodyPr>
            <a:normAutofit/>
          </a:bodyPr>
          <a:lstStyle/>
          <a:p>
            <a:r>
              <a:rPr lang="en-US" dirty="0">
                <a:latin typeface="Comic Sans MS" panose="030F0702030302020204" pitchFamily="66" charset="0"/>
              </a:rPr>
              <a:t>Statistical Analysis:</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4BF966CC-5371-79F2-8741-DDC086DF95F5}"/>
              </a:ext>
            </a:extLst>
          </p:cNvPr>
          <p:cNvSpPr>
            <a:spLocks noGrp="1"/>
          </p:cNvSpPr>
          <p:nvPr>
            <p:ph idx="1"/>
          </p:nvPr>
        </p:nvSpPr>
        <p:spPr>
          <a:xfrm>
            <a:off x="862366" y="2194102"/>
            <a:ext cx="3427001" cy="3908586"/>
          </a:xfrm>
        </p:spPr>
        <p:txBody>
          <a:bodyPr>
            <a:normAutofit/>
          </a:bodyPr>
          <a:lstStyle/>
          <a:p>
            <a:r>
              <a:rPr lang="en-US" sz="2000" dirty="0">
                <a:latin typeface="Times New Roman" panose="02020603050405020304" pitchFamily="18" charset="0"/>
                <a:cs typeface="Times New Roman" panose="02020603050405020304" pitchFamily="18" charset="0"/>
              </a:rPr>
              <a:t>On average, math score is 67.8100. Most of the data lies in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quartile.</a:t>
            </a:r>
            <a:endParaRPr lang="en-PK" sz="2000" dirty="0">
              <a:latin typeface="Times New Roman" panose="02020603050405020304" pitchFamily="18" charset="0"/>
              <a:cs typeface="Times New Roman" panose="02020603050405020304" pitchFamily="18" charset="0"/>
            </a:endParaRPr>
          </a:p>
        </p:txBody>
      </p:sp>
      <p:pic>
        <p:nvPicPr>
          <p:cNvPr id="5" name="Picture 4" descr="A table with numbers and text&#10;&#10;Description automatically generated">
            <a:extLst>
              <a:ext uri="{FF2B5EF4-FFF2-40B4-BE49-F238E27FC236}">
                <a16:creationId xmlns:a16="http://schemas.microsoft.com/office/drawing/2014/main" id="{D4D7F87C-4BCB-2CC6-907F-8C2A41BE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457" y="841012"/>
            <a:ext cx="6155141" cy="5199716"/>
          </a:xfrm>
          <a:prstGeom prst="rect">
            <a:avLst/>
          </a:prstGeom>
        </p:spPr>
      </p:pic>
    </p:spTree>
    <p:extLst>
      <p:ext uri="{BB962C8B-B14F-4D97-AF65-F5344CB8AC3E}">
        <p14:creationId xmlns:p14="http://schemas.microsoft.com/office/powerpoint/2010/main" val="1208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EB47-A117-7180-9574-1A55C103876E}"/>
              </a:ext>
            </a:extLst>
          </p:cNvPr>
          <p:cNvSpPr>
            <a:spLocks noGrp="1"/>
          </p:cNvSpPr>
          <p:nvPr>
            <p:ph type="title"/>
          </p:nvPr>
        </p:nvSpPr>
        <p:spPr/>
        <p:txBody>
          <a:bodyPr/>
          <a:lstStyle/>
          <a:p>
            <a:r>
              <a:rPr lang="en-US" dirty="0">
                <a:latin typeface="Comic Sans MS" panose="030F0702030302020204" pitchFamily="66" charset="0"/>
              </a:rPr>
              <a:t>Choosing input and output variables:</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563DA19-CC60-930F-32D9-4F589E10924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gender, race/ethnicity, parental level of education, lunch, test preparation course, reading score, writing score</a:t>
            </a:r>
          </a:p>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math score</a:t>
            </a:r>
          </a:p>
          <a:p>
            <a:endParaRPr lang="en-PK" dirty="0">
              <a:latin typeface="Times New Roman" panose="02020603050405020304" pitchFamily="18" charset="0"/>
              <a:cs typeface="Times New Roman" panose="02020603050405020304" pitchFamily="18" charset="0"/>
            </a:endParaRPr>
          </a:p>
        </p:txBody>
      </p:sp>
      <p:pic>
        <p:nvPicPr>
          <p:cNvPr id="9" name="Picture 8" descr="A close up of a text&#10;&#10;Description automatically generated">
            <a:extLst>
              <a:ext uri="{FF2B5EF4-FFF2-40B4-BE49-F238E27FC236}">
                <a16:creationId xmlns:a16="http://schemas.microsoft.com/office/drawing/2014/main" id="{60BABB53-63FF-60E2-42CA-147670FA4A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48" y="3429000"/>
            <a:ext cx="4417751" cy="842058"/>
          </a:xfrm>
          <a:prstGeom prst="rect">
            <a:avLst/>
          </a:prstGeom>
        </p:spPr>
      </p:pic>
    </p:spTree>
    <p:extLst>
      <p:ext uri="{BB962C8B-B14F-4D97-AF65-F5344CB8AC3E}">
        <p14:creationId xmlns:p14="http://schemas.microsoft.com/office/powerpoint/2010/main" val="237448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3032-92E3-5CD2-DE1D-09F9466A2594}"/>
              </a:ext>
            </a:extLst>
          </p:cNvPr>
          <p:cNvSpPr>
            <a:spLocks noGrp="1"/>
          </p:cNvSpPr>
          <p:nvPr>
            <p:ph type="title"/>
          </p:nvPr>
        </p:nvSpPr>
        <p:spPr/>
        <p:txBody>
          <a:bodyPr/>
          <a:lstStyle/>
          <a:p>
            <a:r>
              <a:rPr lang="en-US" dirty="0">
                <a:latin typeface="Comic Sans MS" panose="030F0702030302020204" pitchFamily="66" charset="0"/>
              </a:rPr>
              <a:t>Data Splitting:</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DBE36BA3-EB90-0CD9-BCA3-70FFFD10855D}"/>
              </a:ext>
            </a:extLst>
          </p:cNvPr>
          <p:cNvSpPr>
            <a:spLocks noGrp="1"/>
          </p:cNvSpPr>
          <p:nvPr>
            <p:ph idx="1"/>
          </p:nvPr>
        </p:nvSpPr>
        <p:spPr/>
        <p:txBody>
          <a:bodyPr/>
          <a:lstStyle/>
          <a:p>
            <a:r>
              <a:rPr lang="en-US" dirty="0"/>
              <a:t>To predict the result, we have divided data into two parts, one for training and remaining for testing purpose.</a:t>
            </a:r>
          </a:p>
          <a:p>
            <a:r>
              <a:rPr lang="en-US" dirty="0"/>
              <a:t>In this project, 75% data is used for training and 25% for testing purpose.</a:t>
            </a:r>
            <a:endParaRPr lang="en-PK" dirty="0"/>
          </a:p>
        </p:txBody>
      </p:sp>
      <p:pic>
        <p:nvPicPr>
          <p:cNvPr id="5" name="Picture 4" descr="A screenshot of a computer code&#10;&#10;Description automatically generated">
            <a:extLst>
              <a:ext uri="{FF2B5EF4-FFF2-40B4-BE49-F238E27FC236}">
                <a16:creationId xmlns:a16="http://schemas.microsoft.com/office/drawing/2014/main" id="{B90994FF-21F0-496F-098E-A04DD7F4A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721" y="3641943"/>
            <a:ext cx="8092557" cy="2850932"/>
          </a:xfrm>
          <a:prstGeom prst="rect">
            <a:avLst/>
          </a:prstGeom>
        </p:spPr>
      </p:pic>
    </p:spTree>
    <p:extLst>
      <p:ext uri="{BB962C8B-B14F-4D97-AF65-F5344CB8AC3E}">
        <p14:creationId xmlns:p14="http://schemas.microsoft.com/office/powerpoint/2010/main" val="159558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AAFC-65F2-6C5F-20F0-7B506B464620}"/>
              </a:ext>
            </a:extLst>
          </p:cNvPr>
          <p:cNvSpPr>
            <a:spLocks noGrp="1"/>
          </p:cNvSpPr>
          <p:nvPr>
            <p:ph type="title"/>
          </p:nvPr>
        </p:nvSpPr>
        <p:spPr/>
        <p:txBody>
          <a:bodyPr/>
          <a:lstStyle/>
          <a:p>
            <a:r>
              <a:rPr lang="en-US" dirty="0">
                <a:latin typeface="Comic Sans MS" panose="030F0702030302020204" pitchFamily="66" charset="0"/>
              </a:rPr>
              <a:t>Prediction: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617B447B-38A6-46BA-DA48-D49335E8ADE5}"/>
              </a:ext>
            </a:extLst>
          </p:cNvPr>
          <p:cNvSpPr>
            <a:spLocks noGrp="1"/>
          </p:cNvSpPr>
          <p:nvPr>
            <p:ph idx="1"/>
          </p:nvPr>
        </p:nvSpPr>
        <p:spPr/>
        <p:txBody>
          <a:bodyPr/>
          <a:lstStyle/>
          <a:p>
            <a:r>
              <a:rPr lang="en-US" dirty="0"/>
              <a:t>To predict student performance, we have chosen ensemble learning technique. The model which gives more accurate result will be the model for given data.</a:t>
            </a:r>
          </a:p>
          <a:p>
            <a:r>
              <a:rPr lang="en-US" b="1" i="1" dirty="0"/>
              <a:t>Chosen Models:</a:t>
            </a:r>
            <a:r>
              <a:rPr lang="en-US" dirty="0"/>
              <a:t> [</a:t>
            </a:r>
            <a:r>
              <a:rPr lang="en-US" dirty="0" err="1"/>
              <a:t>LinearRegression</a:t>
            </a:r>
            <a:r>
              <a:rPr lang="en-US" dirty="0"/>
              <a:t>(), Lasso(), Ridge(), </a:t>
            </a:r>
            <a:r>
              <a:rPr lang="en-US" dirty="0" err="1"/>
              <a:t>KNeighborsRegressor</a:t>
            </a:r>
            <a:r>
              <a:rPr lang="en-US" dirty="0"/>
              <a:t>(), SVR(), </a:t>
            </a:r>
            <a:r>
              <a:rPr lang="en-US" dirty="0" err="1"/>
              <a:t>DecisionTreeRegressor</a:t>
            </a:r>
            <a:r>
              <a:rPr lang="en-US" dirty="0"/>
              <a:t>(),         </a:t>
            </a:r>
            <a:r>
              <a:rPr lang="en-US" dirty="0" err="1"/>
              <a:t>RandomForestRegressor</a:t>
            </a:r>
            <a:r>
              <a:rPr lang="en-US" dirty="0"/>
              <a:t>(), </a:t>
            </a:r>
            <a:r>
              <a:rPr lang="en-US" dirty="0" err="1"/>
              <a:t>ExtraTreesRegressor</a:t>
            </a:r>
            <a:r>
              <a:rPr lang="en-US" dirty="0"/>
              <a:t>()]</a:t>
            </a:r>
            <a:endParaRPr lang="en-PK" dirty="0"/>
          </a:p>
        </p:txBody>
      </p:sp>
    </p:spTree>
    <p:extLst>
      <p:ext uri="{BB962C8B-B14F-4D97-AF65-F5344CB8AC3E}">
        <p14:creationId xmlns:p14="http://schemas.microsoft.com/office/powerpoint/2010/main" val="17173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AA5D-E50C-36D4-238E-A7649F857E58}"/>
              </a:ext>
            </a:extLst>
          </p:cNvPr>
          <p:cNvSpPr>
            <a:spLocks noGrp="1"/>
          </p:cNvSpPr>
          <p:nvPr>
            <p:ph type="title"/>
          </p:nvPr>
        </p:nvSpPr>
        <p:spPr/>
        <p:txBody>
          <a:bodyPr/>
          <a:lstStyle/>
          <a:p>
            <a:r>
              <a:rPr lang="en-US" dirty="0">
                <a:latin typeface="Comic Sans MS" panose="030F0702030302020204" pitchFamily="66" charset="0"/>
              </a:rPr>
              <a:t>Outcome:</a:t>
            </a:r>
            <a:endParaRPr lang="en-PK" dirty="0">
              <a:latin typeface="Comic Sans MS" panose="030F0702030302020204" pitchFamily="66" charset="0"/>
            </a:endParaRPr>
          </a:p>
        </p:txBody>
      </p:sp>
      <p:graphicFrame>
        <p:nvGraphicFramePr>
          <p:cNvPr id="4" name="Content Placeholder 3">
            <a:extLst>
              <a:ext uri="{FF2B5EF4-FFF2-40B4-BE49-F238E27FC236}">
                <a16:creationId xmlns:a16="http://schemas.microsoft.com/office/drawing/2014/main" id="{33215C92-2553-3CD7-C54E-26D2C729D9C3}"/>
              </a:ext>
            </a:extLst>
          </p:cNvPr>
          <p:cNvGraphicFramePr>
            <a:graphicFrameLocks noGrp="1"/>
          </p:cNvGraphicFramePr>
          <p:nvPr>
            <p:ph idx="1"/>
            <p:extLst>
              <p:ext uri="{D42A27DB-BD31-4B8C-83A1-F6EECF244321}">
                <p14:modId xmlns:p14="http://schemas.microsoft.com/office/powerpoint/2010/main" val="224798516"/>
              </p:ext>
            </p:extLst>
          </p:nvPr>
        </p:nvGraphicFramePr>
        <p:xfrm>
          <a:off x="838200" y="1825625"/>
          <a:ext cx="10515600" cy="3337560"/>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2725336252"/>
                    </a:ext>
                  </a:extLst>
                </a:gridCol>
                <a:gridCol w="5257800">
                  <a:extLst>
                    <a:ext uri="{9D8B030D-6E8A-4147-A177-3AD203B41FA5}">
                      <a16:colId xmlns:a16="http://schemas.microsoft.com/office/drawing/2014/main" val="2567630507"/>
                    </a:ext>
                  </a:extLst>
                </a:gridCol>
              </a:tblGrid>
              <a:tr h="370840">
                <a:tc>
                  <a:txBody>
                    <a:bodyPr/>
                    <a:lstStyle/>
                    <a:p>
                      <a:r>
                        <a:rPr lang="en-US" dirty="0"/>
                        <a:t>Model</a:t>
                      </a:r>
                      <a:endParaRPr lang="en-PK" dirty="0"/>
                    </a:p>
                  </a:txBody>
                  <a:tcPr/>
                </a:tc>
                <a:tc>
                  <a:txBody>
                    <a:bodyPr/>
                    <a:lstStyle/>
                    <a:p>
                      <a:r>
                        <a:rPr lang="en-US" dirty="0"/>
                        <a:t>Accuracy (R2_Score)</a:t>
                      </a:r>
                      <a:endParaRPr lang="en-PK" dirty="0"/>
                    </a:p>
                  </a:txBody>
                  <a:tcPr/>
                </a:tc>
                <a:extLst>
                  <a:ext uri="{0D108BD9-81ED-4DB2-BD59-A6C34878D82A}">
                    <a16:rowId xmlns:a16="http://schemas.microsoft.com/office/drawing/2014/main" val="114515828"/>
                  </a:ext>
                </a:extLst>
              </a:tr>
              <a:tr h="370840">
                <a:tc>
                  <a:txBody>
                    <a:bodyPr/>
                    <a:lstStyle/>
                    <a:p>
                      <a:r>
                        <a:rPr lang="en-US" dirty="0"/>
                        <a:t>Linear Regression</a:t>
                      </a:r>
                      <a:endParaRPr lang="en-PK" dirty="0"/>
                    </a:p>
                  </a:txBody>
                  <a:tcPr/>
                </a:tc>
                <a:tc>
                  <a:txBody>
                    <a:bodyPr/>
                    <a:lstStyle/>
                    <a:p>
                      <a:r>
                        <a:rPr lang="en-US" dirty="0"/>
                        <a:t>0.874</a:t>
                      </a:r>
                      <a:endParaRPr lang="en-PK" dirty="0"/>
                    </a:p>
                  </a:txBody>
                  <a:tcPr/>
                </a:tc>
                <a:extLst>
                  <a:ext uri="{0D108BD9-81ED-4DB2-BD59-A6C34878D82A}">
                    <a16:rowId xmlns:a16="http://schemas.microsoft.com/office/drawing/2014/main" val="3163169770"/>
                  </a:ext>
                </a:extLst>
              </a:tr>
              <a:tr h="370840">
                <a:tc>
                  <a:txBody>
                    <a:bodyPr/>
                    <a:lstStyle/>
                    <a:p>
                      <a:r>
                        <a:rPr lang="en-US" dirty="0"/>
                        <a:t>Lasso Regression</a:t>
                      </a:r>
                      <a:endParaRPr lang="en-PK" dirty="0"/>
                    </a:p>
                  </a:txBody>
                  <a:tcPr/>
                </a:tc>
                <a:tc>
                  <a:txBody>
                    <a:bodyPr/>
                    <a:lstStyle/>
                    <a:p>
                      <a:r>
                        <a:rPr lang="en-US" dirty="0"/>
                        <a:t>0.806</a:t>
                      </a:r>
                      <a:endParaRPr lang="en-PK" dirty="0"/>
                    </a:p>
                  </a:txBody>
                  <a:tcPr/>
                </a:tc>
                <a:extLst>
                  <a:ext uri="{0D108BD9-81ED-4DB2-BD59-A6C34878D82A}">
                    <a16:rowId xmlns:a16="http://schemas.microsoft.com/office/drawing/2014/main" val="3242718463"/>
                  </a:ext>
                </a:extLst>
              </a:tr>
              <a:tr h="370840">
                <a:tc>
                  <a:txBody>
                    <a:bodyPr/>
                    <a:lstStyle/>
                    <a:p>
                      <a:r>
                        <a:rPr lang="en-US" dirty="0"/>
                        <a:t>Ridge Regression</a:t>
                      </a:r>
                      <a:endParaRPr lang="en-PK" dirty="0"/>
                    </a:p>
                  </a:txBody>
                  <a:tcPr/>
                </a:tc>
                <a:tc>
                  <a:txBody>
                    <a:bodyPr/>
                    <a:lstStyle/>
                    <a:p>
                      <a:r>
                        <a:rPr lang="en-US" dirty="0"/>
                        <a:t>0.873</a:t>
                      </a:r>
                      <a:endParaRPr lang="en-PK" dirty="0"/>
                    </a:p>
                  </a:txBody>
                  <a:tcPr/>
                </a:tc>
                <a:extLst>
                  <a:ext uri="{0D108BD9-81ED-4DB2-BD59-A6C34878D82A}">
                    <a16:rowId xmlns:a16="http://schemas.microsoft.com/office/drawing/2014/main" val="846044330"/>
                  </a:ext>
                </a:extLst>
              </a:tr>
              <a:tr h="370840">
                <a:tc>
                  <a:txBody>
                    <a:bodyPr/>
                    <a:lstStyle/>
                    <a:p>
                      <a:r>
                        <a:rPr lang="en-US" dirty="0"/>
                        <a:t>K-Nearest neighbor </a:t>
                      </a:r>
                      <a:endParaRPr lang="en-PK" dirty="0"/>
                    </a:p>
                  </a:txBody>
                  <a:tcPr/>
                </a:tc>
                <a:tc>
                  <a:txBody>
                    <a:bodyPr/>
                    <a:lstStyle/>
                    <a:p>
                      <a:r>
                        <a:rPr lang="en-US" dirty="0"/>
                        <a:t>0.641</a:t>
                      </a:r>
                      <a:endParaRPr lang="en-PK" dirty="0"/>
                    </a:p>
                  </a:txBody>
                  <a:tcPr/>
                </a:tc>
                <a:extLst>
                  <a:ext uri="{0D108BD9-81ED-4DB2-BD59-A6C34878D82A}">
                    <a16:rowId xmlns:a16="http://schemas.microsoft.com/office/drawing/2014/main" val="4145848627"/>
                  </a:ext>
                </a:extLst>
              </a:tr>
              <a:tr h="370840">
                <a:tc>
                  <a:txBody>
                    <a:bodyPr/>
                    <a:lstStyle/>
                    <a:p>
                      <a:r>
                        <a:rPr lang="en-US" dirty="0"/>
                        <a:t>State Vector Regressor (SVR)</a:t>
                      </a:r>
                      <a:endParaRPr lang="en-PK" dirty="0"/>
                    </a:p>
                  </a:txBody>
                  <a:tcPr/>
                </a:tc>
                <a:tc>
                  <a:txBody>
                    <a:bodyPr/>
                    <a:lstStyle/>
                    <a:p>
                      <a:r>
                        <a:rPr lang="en-US" dirty="0"/>
                        <a:t>0.595</a:t>
                      </a:r>
                      <a:endParaRPr lang="en-PK" dirty="0"/>
                    </a:p>
                  </a:txBody>
                  <a:tcPr/>
                </a:tc>
                <a:extLst>
                  <a:ext uri="{0D108BD9-81ED-4DB2-BD59-A6C34878D82A}">
                    <a16:rowId xmlns:a16="http://schemas.microsoft.com/office/drawing/2014/main" val="208492685"/>
                  </a:ext>
                </a:extLst>
              </a:tr>
              <a:tr h="370840">
                <a:tc>
                  <a:txBody>
                    <a:bodyPr/>
                    <a:lstStyle/>
                    <a:p>
                      <a:r>
                        <a:rPr lang="en-US" dirty="0"/>
                        <a:t>Decision Tree Regressor</a:t>
                      </a:r>
                      <a:endParaRPr lang="en-PK" dirty="0"/>
                    </a:p>
                  </a:txBody>
                  <a:tcPr/>
                </a:tc>
                <a:tc>
                  <a:txBody>
                    <a:bodyPr/>
                    <a:lstStyle/>
                    <a:p>
                      <a:r>
                        <a:rPr lang="en-US" dirty="0"/>
                        <a:t>0.716</a:t>
                      </a:r>
                      <a:endParaRPr lang="en-PK" dirty="0"/>
                    </a:p>
                  </a:txBody>
                  <a:tcPr/>
                </a:tc>
                <a:extLst>
                  <a:ext uri="{0D108BD9-81ED-4DB2-BD59-A6C34878D82A}">
                    <a16:rowId xmlns:a16="http://schemas.microsoft.com/office/drawing/2014/main" val="783602467"/>
                  </a:ext>
                </a:extLst>
              </a:tr>
              <a:tr h="370840">
                <a:tc>
                  <a:txBody>
                    <a:bodyPr/>
                    <a:lstStyle/>
                    <a:p>
                      <a:r>
                        <a:rPr lang="en-US" dirty="0"/>
                        <a:t>Random Forest Regressor</a:t>
                      </a:r>
                      <a:endParaRPr lang="en-PK" dirty="0"/>
                    </a:p>
                  </a:txBody>
                  <a:tcPr/>
                </a:tc>
                <a:tc>
                  <a:txBody>
                    <a:bodyPr/>
                    <a:lstStyle/>
                    <a:p>
                      <a:r>
                        <a:rPr lang="en-US" dirty="0"/>
                        <a:t>0.853</a:t>
                      </a:r>
                      <a:endParaRPr lang="en-PK" dirty="0"/>
                    </a:p>
                  </a:txBody>
                  <a:tcPr/>
                </a:tc>
                <a:extLst>
                  <a:ext uri="{0D108BD9-81ED-4DB2-BD59-A6C34878D82A}">
                    <a16:rowId xmlns:a16="http://schemas.microsoft.com/office/drawing/2014/main" val="449708364"/>
                  </a:ext>
                </a:extLst>
              </a:tr>
              <a:tr h="370840">
                <a:tc>
                  <a:txBody>
                    <a:bodyPr/>
                    <a:lstStyle/>
                    <a:p>
                      <a:r>
                        <a:rPr lang="en-US" dirty="0"/>
                        <a:t>Extra Tree Regressor</a:t>
                      </a:r>
                      <a:endParaRPr lang="en-PK" dirty="0"/>
                    </a:p>
                  </a:txBody>
                  <a:tcPr/>
                </a:tc>
                <a:tc>
                  <a:txBody>
                    <a:bodyPr/>
                    <a:lstStyle/>
                    <a:p>
                      <a:r>
                        <a:rPr lang="en-US" dirty="0"/>
                        <a:t>0.851</a:t>
                      </a:r>
                      <a:endParaRPr lang="en-PK" dirty="0"/>
                    </a:p>
                  </a:txBody>
                  <a:tcPr/>
                </a:tc>
                <a:extLst>
                  <a:ext uri="{0D108BD9-81ED-4DB2-BD59-A6C34878D82A}">
                    <a16:rowId xmlns:a16="http://schemas.microsoft.com/office/drawing/2014/main" val="1349798834"/>
                  </a:ext>
                </a:extLst>
              </a:tr>
            </a:tbl>
          </a:graphicData>
        </a:graphic>
      </p:graphicFrame>
      <p:sp>
        <p:nvSpPr>
          <p:cNvPr id="5" name="TextBox 4">
            <a:extLst>
              <a:ext uri="{FF2B5EF4-FFF2-40B4-BE49-F238E27FC236}">
                <a16:creationId xmlns:a16="http://schemas.microsoft.com/office/drawing/2014/main" id="{C6AEBE4B-FE12-63F4-D88B-CBEF4306174B}"/>
              </a:ext>
            </a:extLst>
          </p:cNvPr>
          <p:cNvSpPr txBox="1"/>
          <p:nvPr/>
        </p:nvSpPr>
        <p:spPr>
          <a:xfrm>
            <a:off x="999460" y="5645888"/>
            <a:ext cx="4478790"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So, Linear Regression model is the winner!!</a:t>
            </a:r>
            <a:endParaRPr lang="en-PK"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20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BA1-0F22-3179-D9B8-32A8B72D4186}"/>
              </a:ext>
            </a:extLst>
          </p:cNvPr>
          <p:cNvSpPr>
            <a:spLocks noGrp="1"/>
          </p:cNvSpPr>
          <p:nvPr>
            <p:ph type="title"/>
          </p:nvPr>
        </p:nvSpPr>
        <p:spPr/>
        <p:txBody>
          <a:bodyPr/>
          <a:lstStyle/>
          <a:p>
            <a:r>
              <a:rPr lang="en-US" dirty="0">
                <a:latin typeface="Comic Sans MS" panose="030F0702030302020204" pitchFamily="66" charset="0"/>
              </a:rPr>
              <a:t>Conclusion: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78B833F-8DFB-42F8-2078-299FE0DA0A1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conclusion, the implementation of a linear model for predicting student performance has proven to be highly effective in this project. Through rigorous analysis and experimentation, we have explored various predictive models, and the linear model has emerged as the frontrunner, achieving the maximum accuracy with an impressive R2 score.</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61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C2F8E-308D-FDBE-9801-0D1CC60C3E97}"/>
              </a:ext>
            </a:extLst>
          </p:cNvPr>
          <p:cNvSpPr txBox="1"/>
          <p:nvPr/>
        </p:nvSpPr>
        <p:spPr>
          <a:xfrm>
            <a:off x="3466214" y="2573079"/>
            <a:ext cx="4631396" cy="1200329"/>
          </a:xfrm>
          <a:prstGeom prst="rect">
            <a:avLst/>
          </a:prstGeom>
          <a:noFill/>
        </p:spPr>
        <p:txBody>
          <a:bodyPr wrap="none" rtlCol="0">
            <a:spAutoFit/>
          </a:bodyPr>
          <a:lstStyle/>
          <a:p>
            <a:r>
              <a:rPr lang="en-US" sz="7200" dirty="0">
                <a:latin typeface="Comic Sans MS" panose="030F0702030302020204" pitchFamily="66" charset="0"/>
              </a:rPr>
              <a:t>Thank You</a:t>
            </a:r>
            <a:endParaRPr lang="en-PK" sz="7200" dirty="0">
              <a:latin typeface="Comic Sans MS" panose="030F0702030302020204" pitchFamily="66" charset="0"/>
            </a:endParaRPr>
          </a:p>
        </p:txBody>
      </p:sp>
    </p:spTree>
    <p:extLst>
      <p:ext uri="{BB962C8B-B14F-4D97-AF65-F5344CB8AC3E}">
        <p14:creationId xmlns:p14="http://schemas.microsoft.com/office/powerpoint/2010/main" val="231428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F090-A37E-96E6-796C-98419EC1474D}"/>
              </a:ext>
            </a:extLst>
          </p:cNvPr>
          <p:cNvSpPr>
            <a:spLocks noGrp="1"/>
          </p:cNvSpPr>
          <p:nvPr>
            <p:ph type="title"/>
          </p:nvPr>
        </p:nvSpPr>
        <p:spPr/>
        <p:txBody>
          <a:bodyPr/>
          <a:lstStyle/>
          <a:p>
            <a:r>
              <a:rPr lang="en-US" dirty="0">
                <a:latin typeface="Comic Sans MS" panose="030F0702030302020204" pitchFamily="66" charset="0"/>
              </a:rPr>
              <a:t>Introduction: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EE002998-C186-A32E-67D5-E94C19A064B4}"/>
              </a:ext>
            </a:extLst>
          </p:cNvPr>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In this project, we aim to harness the power of machine learning to predict student performance based on a comprehensive analysis of diverse factors. Our dataset encompasses essential attributes such as gender, race/ethnicity, parental level of education, lunch status, and completion of test preparation courses, alongside students' scores in standardized mathematics, reading, and writing tests. </a:t>
            </a:r>
          </a:p>
          <a:p>
            <a:pPr marL="0" indent="0" algn="just">
              <a:buNone/>
            </a:pPr>
            <a:r>
              <a:rPr lang="en-US" dirty="0">
                <a:latin typeface="Times New Roman" panose="02020603050405020304" pitchFamily="18" charset="0"/>
                <a:cs typeface="Times New Roman" panose="02020603050405020304" pitchFamily="18" charset="0"/>
              </a:rPr>
              <a:t>By delving into this rich dataset, we seek to uncover patterns and relationships that contribute to academic success. This predictive endeavor holds significance for educators, policymakers, and parents alike, offering valuable insights into the multifaceted dynamics influencing student achievement. As we embark on this journey, we strive not only to build an accurate predictive model but also to address ethical considerations associated with sensitive attributes such as race and ethnicity, ensuring a responsible and equitable approach to leveraging machine learning for educational insights.</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3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3733-65C0-4E7A-6137-0A98D370F277}"/>
              </a:ext>
            </a:extLst>
          </p:cNvPr>
          <p:cNvSpPr>
            <a:spLocks noGrp="1"/>
          </p:cNvSpPr>
          <p:nvPr>
            <p:ph type="title"/>
          </p:nvPr>
        </p:nvSpPr>
        <p:spPr/>
        <p:txBody>
          <a:bodyPr/>
          <a:lstStyle/>
          <a:p>
            <a:r>
              <a:rPr lang="en-US" dirty="0">
                <a:latin typeface="Comic Sans MS" panose="030F0702030302020204" pitchFamily="66" charset="0"/>
              </a:rPr>
              <a:t>Data Overview:</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1EEAB237-89A4-1AD8-360F-0BB2DFCC7975}"/>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dataset under scrutiny encapsulates a detailed profile of student information crucial for our predictive analysis. Comprising columns such as </a:t>
            </a:r>
            <a:r>
              <a:rPr lang="en-US" b="1" i="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race/ethnicity</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parental level of education</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lunch status</a:t>
            </a:r>
            <a:r>
              <a:rPr lang="en-US"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completion of test preparation courses</a:t>
            </a:r>
            <a:r>
              <a:rPr lang="en-US" dirty="0">
                <a:latin typeface="Times New Roman" panose="02020603050405020304" pitchFamily="18" charset="0"/>
                <a:cs typeface="Times New Roman" panose="02020603050405020304" pitchFamily="18" charset="0"/>
              </a:rPr>
              <a:t>, the dataset offers a panoramic view of the diverse factors that may influence student performance. Each entry includes scores from standardized tests in mathematics, reading, and writing, providing a comprehensive snapshot of academic capabilities. Sourced meticulously, this data enables us to explore the intricate interplay of various variables and their potential impact on educational outcomes. As we delve into the data, we anticipate uncovering meaningful patterns and correlations, ultimately enhancing our understanding of the myriad factors contributing to student success.</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73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5554-7553-2B6B-E78A-AF1E8726872F}"/>
              </a:ext>
            </a:extLst>
          </p:cNvPr>
          <p:cNvSpPr>
            <a:spLocks noGrp="1"/>
          </p:cNvSpPr>
          <p:nvPr>
            <p:ph type="title"/>
          </p:nvPr>
        </p:nvSpPr>
        <p:spPr/>
        <p:txBody>
          <a:bodyPr/>
          <a:lstStyle/>
          <a:p>
            <a:r>
              <a:rPr lang="en-US" dirty="0">
                <a:latin typeface="Comic Sans MS" panose="030F0702030302020204" pitchFamily="66" charset="0"/>
              </a:rPr>
              <a:t>Cont.</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A50A766B-954F-7EB0-AB4F-4C54F322D3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understands how the student's performance (test scores) is affected by other variables such as Gender, Ethnicity, Parental level of education, Lunch and Test preparation course.</a:t>
            </a:r>
          </a:p>
          <a:p>
            <a:r>
              <a:rPr lang="en-US" dirty="0">
                <a:latin typeface="Times New Roman" panose="02020603050405020304" pitchFamily="18" charset="0"/>
                <a:cs typeface="Times New Roman" panose="02020603050405020304" pitchFamily="18" charset="0"/>
              </a:rPr>
              <a:t>Data consist of 8 columns and 1000 rows.</a:t>
            </a:r>
          </a:p>
          <a:p>
            <a:r>
              <a:rPr lang="en-US" dirty="0">
                <a:latin typeface="Times New Roman" panose="02020603050405020304" pitchFamily="18" charset="0"/>
                <a:cs typeface="Times New Roman" panose="02020603050405020304" pitchFamily="18" charset="0"/>
              </a:rPr>
              <a:t>Data collection Source: </a:t>
            </a:r>
            <a:r>
              <a:rPr lang="en-US" dirty="0">
                <a:latin typeface="Times New Roman" panose="02020603050405020304" pitchFamily="18" charset="0"/>
                <a:cs typeface="Times New Roman" panose="02020603050405020304" pitchFamily="18" charset="0"/>
                <a:hlinkClick r:id="rId2"/>
              </a:rPr>
              <a:t>https://www.kaggle.com/datasets/rkiattisak/student-performance-in-mathematics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13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6A28-CE16-EB91-2ADC-2FE815130F9D}"/>
              </a:ext>
            </a:extLst>
          </p:cNvPr>
          <p:cNvSpPr>
            <a:spLocks noGrp="1"/>
          </p:cNvSpPr>
          <p:nvPr>
            <p:ph type="title"/>
          </p:nvPr>
        </p:nvSpPr>
        <p:spPr/>
        <p:txBody>
          <a:bodyPr/>
          <a:lstStyle/>
          <a:p>
            <a:r>
              <a:rPr lang="en-US" dirty="0">
                <a:latin typeface="Comic Sans MS" panose="030F0702030302020204" pitchFamily="66" charset="0"/>
              </a:rPr>
              <a:t>Cont.</a:t>
            </a:r>
            <a:endParaRPr lang="en-PK" dirty="0">
              <a:latin typeface="Comic Sans MS" panose="030F0702030302020204" pitchFamily="66" charset="0"/>
            </a:endParaRPr>
          </a:p>
        </p:txBody>
      </p:sp>
      <p:graphicFrame>
        <p:nvGraphicFramePr>
          <p:cNvPr id="4" name="Content Placeholder 3">
            <a:extLst>
              <a:ext uri="{FF2B5EF4-FFF2-40B4-BE49-F238E27FC236}">
                <a16:creationId xmlns:a16="http://schemas.microsoft.com/office/drawing/2014/main" id="{CBDBF1FB-B9E7-6CB9-BF87-3711F11B8E1F}"/>
              </a:ext>
            </a:extLst>
          </p:cNvPr>
          <p:cNvGraphicFramePr>
            <a:graphicFrameLocks noGrp="1"/>
          </p:cNvGraphicFramePr>
          <p:nvPr>
            <p:ph idx="1"/>
            <p:extLst>
              <p:ext uri="{D42A27DB-BD31-4B8C-83A1-F6EECF244321}">
                <p14:modId xmlns:p14="http://schemas.microsoft.com/office/powerpoint/2010/main" val="1561494802"/>
              </p:ext>
            </p:extLst>
          </p:nvPr>
        </p:nvGraphicFramePr>
        <p:xfrm>
          <a:off x="838200" y="1825625"/>
          <a:ext cx="10515600" cy="2494280"/>
        </p:xfrm>
        <a:graphic>
          <a:graphicData uri="http://schemas.openxmlformats.org/drawingml/2006/table">
            <a:tbl>
              <a:tblPr firstRow="1" bandRow="1">
                <a:tableStyleId>{7E9639D4-E3E2-4D34-9284-5A2195B3D0D7}</a:tableStyleId>
              </a:tblPr>
              <a:tblGrid>
                <a:gridCol w="5257800">
                  <a:extLst>
                    <a:ext uri="{9D8B030D-6E8A-4147-A177-3AD203B41FA5}">
                      <a16:colId xmlns:a16="http://schemas.microsoft.com/office/drawing/2014/main" val="2510275149"/>
                    </a:ext>
                  </a:extLst>
                </a:gridCol>
                <a:gridCol w="5257800">
                  <a:extLst>
                    <a:ext uri="{9D8B030D-6E8A-4147-A177-3AD203B41FA5}">
                      <a16:colId xmlns:a16="http://schemas.microsoft.com/office/drawing/2014/main" val="3823258245"/>
                    </a:ext>
                  </a:extLst>
                </a:gridCol>
              </a:tblGrid>
              <a:tr h="370840">
                <a:tc>
                  <a:txBody>
                    <a:bodyPr/>
                    <a:lstStyle/>
                    <a:p>
                      <a:r>
                        <a:rPr lang="en-US" dirty="0">
                          <a:latin typeface="Times New Roman" panose="02020603050405020304" pitchFamily="18" charset="0"/>
                          <a:cs typeface="Times New Roman" panose="02020603050405020304" pitchFamily="18" charset="0"/>
                        </a:rPr>
                        <a:t>Column</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0942"/>
                  </a:ext>
                </a:extLst>
              </a:tr>
              <a:tr h="370840">
                <a:tc>
                  <a:txBody>
                    <a:bodyPr/>
                    <a:lstStyle/>
                    <a:p>
                      <a:r>
                        <a:rPr lang="en-US" dirty="0">
                          <a:latin typeface="Times New Roman" panose="02020603050405020304" pitchFamily="18" charset="0"/>
                          <a:cs typeface="Times New Roman" panose="02020603050405020304" pitchFamily="18" charset="0"/>
                        </a:rPr>
                        <a:t>Gender</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Male/Female</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5871953"/>
                  </a:ext>
                </a:extLst>
              </a:tr>
              <a:tr h="370840">
                <a:tc>
                  <a:txBody>
                    <a:bodyPr/>
                    <a:lstStyle/>
                    <a:p>
                      <a:r>
                        <a:rPr lang="en-US" dirty="0">
                          <a:latin typeface="Times New Roman" panose="02020603050405020304" pitchFamily="18" charset="0"/>
                          <a:cs typeface="Times New Roman" panose="02020603050405020304" pitchFamily="18" charset="0"/>
                        </a:rPr>
                        <a:t>Race/Ethnicity</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Group A, B, C, D</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0609317"/>
                  </a:ext>
                </a:extLst>
              </a:tr>
              <a:tr h="370840">
                <a:tc>
                  <a:txBody>
                    <a:bodyPr/>
                    <a:lstStyle/>
                    <a:p>
                      <a:r>
                        <a:rPr lang="en-US" dirty="0">
                          <a:latin typeface="Times New Roman" panose="02020603050405020304" pitchFamily="18" charset="0"/>
                          <a:cs typeface="Times New Roman" panose="02020603050405020304" pitchFamily="18" charset="0"/>
                        </a:rPr>
                        <a:t>Parental Level of Education</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Bachelor’s degree, Some College, Master’s degree, Associate’s degree, High school</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5641959"/>
                  </a:ext>
                </a:extLst>
              </a:tr>
              <a:tr h="370840">
                <a:tc>
                  <a:txBody>
                    <a:bodyPr/>
                    <a:lstStyle/>
                    <a:p>
                      <a:r>
                        <a:rPr lang="en-US" dirty="0">
                          <a:latin typeface="Times New Roman" panose="02020603050405020304" pitchFamily="18" charset="0"/>
                          <a:cs typeface="Times New Roman" panose="02020603050405020304" pitchFamily="18" charset="0"/>
                        </a:rPr>
                        <a:t>Lunch</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Standard, Free/reduced</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184240"/>
                  </a:ext>
                </a:extLst>
              </a:tr>
              <a:tr h="370840">
                <a:tc>
                  <a:txBody>
                    <a:bodyPr/>
                    <a:lstStyle/>
                    <a:p>
                      <a:r>
                        <a:rPr lang="en-US" dirty="0">
                          <a:latin typeface="Times New Roman" panose="02020603050405020304" pitchFamily="18" charset="0"/>
                          <a:cs typeface="Times New Roman" panose="02020603050405020304" pitchFamily="18" charset="0"/>
                        </a:rPr>
                        <a:t>Test Preparation</a:t>
                      </a:r>
                      <a:endParaRPr lang="en-PK"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Yes/No</a:t>
                      </a:r>
                      <a:endParaRPr lang="en-PK"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7277285"/>
                  </a:ext>
                </a:extLst>
              </a:tr>
            </a:tbl>
          </a:graphicData>
        </a:graphic>
      </p:graphicFrame>
    </p:spTree>
    <p:extLst>
      <p:ext uri="{BB962C8B-B14F-4D97-AF65-F5344CB8AC3E}">
        <p14:creationId xmlns:p14="http://schemas.microsoft.com/office/powerpoint/2010/main" val="56216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C834-3110-E185-8E39-364EFB6E3287}"/>
              </a:ext>
            </a:extLst>
          </p:cNvPr>
          <p:cNvSpPr>
            <a:spLocks noGrp="1"/>
          </p:cNvSpPr>
          <p:nvPr>
            <p:ph type="title"/>
          </p:nvPr>
        </p:nvSpPr>
        <p:spPr/>
        <p:txBody>
          <a:bodyPr/>
          <a:lstStyle/>
          <a:p>
            <a:r>
              <a:rPr lang="en-US" dirty="0">
                <a:latin typeface="Comic Sans MS" panose="030F0702030302020204" pitchFamily="66" charset="0"/>
              </a:rPr>
              <a:t>Feature Selection:</a:t>
            </a:r>
            <a:endParaRPr lang="en-PK"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F4661590-9A66-34F5-AC7A-95C96D98B386}"/>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Feature selection plays a pivotal role in refining the predictive power of our model by identifying and prioritizing the most influential variables in the dataset. </a:t>
            </a:r>
          </a:p>
          <a:p>
            <a:pPr marL="0" indent="0" algn="just">
              <a:buNone/>
            </a:pPr>
            <a:r>
              <a:rPr lang="en-US" dirty="0">
                <a:latin typeface="Times New Roman" panose="02020603050405020304" pitchFamily="18" charset="0"/>
                <a:cs typeface="Times New Roman" panose="02020603050405020304" pitchFamily="18" charset="0"/>
              </a:rPr>
              <a:t>In this project, we employ rigorous feature selection techniques to distill the myriad attributes down to a subset that significantly contributes to predicting student performance. By scrutinizing the relevance and importance of each feature, we aim to streamline the model's complexity while preserving its ability to capture essential patterns in the data. This process not only enhances the model's efficiency but also allows for a more interpretable and actionable understanding of the factors driving academic success. Through careful consideration of feature importance, we aim to distill meaningful insights that empower educators, policymakers, and parents to make informed decisions for the benefit of student learning outcomes.</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98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0D7A7-81FD-A5B2-5BE9-FA765AA39E06}"/>
              </a:ext>
            </a:extLst>
          </p:cNvPr>
          <p:cNvSpPr>
            <a:spLocks noGrp="1"/>
          </p:cNvSpPr>
          <p:nvPr>
            <p:ph type="title"/>
          </p:nvPr>
        </p:nvSpPr>
        <p:spPr>
          <a:xfrm>
            <a:off x="1008184" y="174032"/>
            <a:ext cx="10175631" cy="1111843"/>
          </a:xfrm>
        </p:spPr>
        <p:txBody>
          <a:bodyPr anchor="ctr">
            <a:normAutofit/>
          </a:bodyPr>
          <a:lstStyle/>
          <a:p>
            <a:pPr algn="ctr"/>
            <a:r>
              <a:rPr lang="en-US" sz="4000" dirty="0">
                <a:latin typeface="Comic Sans MS" panose="030F0702030302020204" pitchFamily="66" charset="0"/>
              </a:rPr>
              <a:t>Data Pre-Processing:</a:t>
            </a:r>
            <a:endParaRPr lang="en-PK" sz="4000"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93FAFD57-8EA0-8AF3-6986-569641CF17D3}"/>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b="1" dirty="0">
                <a:latin typeface="Times New Roman" panose="02020603050405020304" pitchFamily="18" charset="0"/>
                <a:cs typeface="Times New Roman" panose="02020603050405020304" pitchFamily="18" charset="0"/>
              </a:rPr>
              <a:t>Importing Basic Libraries:</a:t>
            </a:r>
          </a:p>
          <a:p>
            <a:pPr algn="ctr"/>
            <a:endParaRPr lang="en-PK" sz="2000" dirty="0"/>
          </a:p>
        </p:txBody>
      </p:sp>
      <p:pic>
        <p:nvPicPr>
          <p:cNvPr id="5" name="Picture 4" descr="A screen shot of a computer program&#10;&#10;Description automatically generated">
            <a:extLst>
              <a:ext uri="{FF2B5EF4-FFF2-40B4-BE49-F238E27FC236}">
                <a16:creationId xmlns:a16="http://schemas.microsoft.com/office/drawing/2014/main" id="{228E635F-D5D5-EA64-9BFC-0846B5C3A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480" y="2405149"/>
            <a:ext cx="9008942" cy="3899393"/>
          </a:xfrm>
          <a:prstGeom prst="rect">
            <a:avLst/>
          </a:prstGeom>
        </p:spPr>
      </p:pic>
    </p:spTree>
    <p:extLst>
      <p:ext uri="{BB962C8B-B14F-4D97-AF65-F5344CB8AC3E}">
        <p14:creationId xmlns:p14="http://schemas.microsoft.com/office/powerpoint/2010/main" val="266358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D960-4E7A-D177-A060-17F76A32E799}"/>
              </a:ext>
            </a:extLst>
          </p:cNvPr>
          <p:cNvSpPr>
            <a:spLocks noGrp="1"/>
          </p:cNvSpPr>
          <p:nvPr>
            <p:ph type="title"/>
          </p:nvPr>
        </p:nvSpPr>
        <p:spPr>
          <a:xfrm>
            <a:off x="838200" y="0"/>
            <a:ext cx="10515600" cy="1325563"/>
          </a:xfrm>
        </p:spPr>
        <p:txBody>
          <a:bodyPr/>
          <a:lstStyle/>
          <a:p>
            <a:r>
              <a:rPr lang="en-US" dirty="0">
                <a:latin typeface="Comic Sans MS" panose="030F0702030302020204" pitchFamily="66" charset="0"/>
              </a:rPr>
              <a:t>Cont.</a:t>
            </a:r>
            <a:endParaRPr lang="en-PK"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93EC1EA8-9917-4616-ACB7-419B40DFB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120" y="1690688"/>
            <a:ext cx="6193423" cy="523643"/>
          </a:xfrm>
        </p:spPr>
      </p:pic>
      <p:pic>
        <p:nvPicPr>
          <p:cNvPr id="7" name="Picture 6" descr="A screenshot of a computer&#10;&#10;Description automatically generated">
            <a:extLst>
              <a:ext uri="{FF2B5EF4-FFF2-40B4-BE49-F238E27FC236}">
                <a16:creationId xmlns:a16="http://schemas.microsoft.com/office/drawing/2014/main" id="{87B3DFA4-B42D-AA64-6914-E32AC111B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439" y="2363113"/>
            <a:ext cx="9472783" cy="4332842"/>
          </a:xfrm>
          <a:prstGeom prst="rect">
            <a:avLst/>
          </a:prstGeom>
        </p:spPr>
      </p:pic>
      <p:sp>
        <p:nvSpPr>
          <p:cNvPr id="8" name="TextBox 7">
            <a:extLst>
              <a:ext uri="{FF2B5EF4-FFF2-40B4-BE49-F238E27FC236}">
                <a16:creationId xmlns:a16="http://schemas.microsoft.com/office/drawing/2014/main" id="{23FDF943-1538-939C-EBD4-8D7046BE9109}"/>
              </a:ext>
            </a:extLst>
          </p:cNvPr>
          <p:cNvSpPr txBox="1"/>
          <p:nvPr/>
        </p:nvSpPr>
        <p:spPr>
          <a:xfrm>
            <a:off x="1010093" y="1095153"/>
            <a:ext cx="236635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Data Inspection:</a:t>
            </a:r>
            <a:endParaRPr lang="en-PK"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50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1364</Words>
  <Application>Microsoft Office PowerPoint</Application>
  <PresentationFormat>Widescreen</PresentationFormat>
  <Paragraphs>122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vt:lpstr>
      <vt:lpstr>Arial</vt:lpstr>
      <vt:lpstr>Calibri</vt:lpstr>
      <vt:lpstr>Calibri Light</vt:lpstr>
      <vt:lpstr>Comic Sans MS</vt:lpstr>
      <vt:lpstr>Times New Roman</vt:lpstr>
      <vt:lpstr>Wingdings</vt:lpstr>
      <vt:lpstr>Office Theme</vt:lpstr>
      <vt:lpstr>CSC461 – Intro to Data Science  CLO:&lt;4&gt; Bloom Taxonomy Level: &lt;Applying&gt;  Project: Student Performance Prediction Instructor: Dr. Muhammad Tayyab Ch</vt:lpstr>
      <vt:lpstr>Table of content:</vt:lpstr>
      <vt:lpstr>Introduction:</vt:lpstr>
      <vt:lpstr>Data Overview:</vt:lpstr>
      <vt:lpstr>Cont.</vt:lpstr>
      <vt:lpstr>Cont.</vt:lpstr>
      <vt:lpstr>Feature Selection:</vt:lpstr>
      <vt:lpstr>Data Pre-Processing:</vt:lpstr>
      <vt:lpstr>Cont.</vt:lpstr>
      <vt:lpstr>Cont.</vt:lpstr>
      <vt:lpstr>Cont.</vt:lpstr>
      <vt:lpstr>Feature Engineering:</vt:lpstr>
      <vt:lpstr>Implementation:</vt:lpstr>
      <vt:lpstr>EDA </vt:lpstr>
      <vt:lpstr>PowerPoint Presentation</vt:lpstr>
      <vt:lpstr>PowerPoint Presentation</vt:lpstr>
      <vt:lpstr>PowerPoint Presentation</vt:lpstr>
      <vt:lpstr>PowerPoint Presentation</vt:lpstr>
      <vt:lpstr>PowerPoint Presentation</vt:lpstr>
      <vt:lpstr>Statistical Analysis:</vt:lpstr>
      <vt:lpstr>Choosing input and output variables:</vt:lpstr>
      <vt:lpstr>Data Splitting:</vt:lpstr>
      <vt:lpstr>Prediction:</vt:lpstr>
      <vt:lpstr>Outcome: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Prediction</dc:title>
  <dc:creator>SP22-BSE-122 (MUHAMMAD UMAR)</dc:creator>
  <cp:lastModifiedBy>SP22-BSE-122 (MUHAMMAD UMAR)</cp:lastModifiedBy>
  <cp:revision>37</cp:revision>
  <dcterms:created xsi:type="dcterms:W3CDTF">2023-12-17T08:13:43Z</dcterms:created>
  <dcterms:modified xsi:type="dcterms:W3CDTF">2023-12-18T19:14:36Z</dcterms:modified>
</cp:coreProperties>
</file>