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58" r:id="rId5"/>
    <p:sldId id="259" r:id="rId6"/>
    <p:sldId id="260" r:id="rId7"/>
    <p:sldId id="261" r:id="rId8"/>
    <p:sldId id="266" r:id="rId9"/>
    <p:sldId id="262" r:id="rId10"/>
    <p:sldId id="263" r:id="rId11"/>
    <p:sldId id="264" r:id="rId12"/>
    <p:sldId id="265" r:id="rId13"/>
    <p:sldId id="267" r:id="rId14"/>
    <p:sldId id="270" r:id="rId15"/>
    <p:sldId id="274" r:id="rId16"/>
    <p:sldId id="273" r:id="rId17"/>
    <p:sldId id="268" r:id="rId18"/>
    <p:sldId id="269" r:id="rId19"/>
    <p:sldId id="271" r:id="rId20"/>
    <p:sldId id="272"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Ullah" initials="SU" lastIdx="2" clrIdx="0">
    <p:extLst>
      <p:ext uri="{19B8F6BF-5375-455C-9EA6-DF929625EA0E}">
        <p15:presenceInfo xmlns:p15="http://schemas.microsoft.com/office/powerpoint/2012/main" userId="88c955ad0268b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66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7D05-2C90-4AF6-9F48-F1C1F7702DE8}"/>
              </a:ext>
            </a:extLst>
          </p:cNvPr>
          <p:cNvSpPr>
            <a:spLocks noGrp="1"/>
          </p:cNvSpPr>
          <p:nvPr>
            <p:ph type="ctrTitle"/>
          </p:nvPr>
        </p:nvSpPr>
        <p:spPr>
          <a:xfrm>
            <a:off x="1371600" y="1135380"/>
            <a:ext cx="9448800" cy="2493121"/>
          </a:xfrm>
        </p:spPr>
        <p:txBody>
          <a:bodyPr>
            <a:normAutofit fontScale="90000"/>
          </a:bodyPr>
          <a:lstStyle/>
          <a:p>
            <a:pPr algn="ctr"/>
            <a:r>
              <a:rPr lang="en-US" dirty="0"/>
              <a:t>INFORMATION TO COMMUNICATION AND TECHNOLOGY</a:t>
            </a:r>
          </a:p>
        </p:txBody>
      </p:sp>
      <p:sp>
        <p:nvSpPr>
          <p:cNvPr id="3" name="Subtitle 2">
            <a:extLst>
              <a:ext uri="{FF2B5EF4-FFF2-40B4-BE49-F238E27FC236}">
                <a16:creationId xmlns:a16="http://schemas.microsoft.com/office/drawing/2014/main" id="{11688412-BCEE-4DBB-ACE0-CBBC98C587B5}"/>
              </a:ext>
            </a:extLst>
          </p:cNvPr>
          <p:cNvSpPr>
            <a:spLocks noGrp="1"/>
          </p:cNvSpPr>
          <p:nvPr>
            <p:ph type="subTitle" idx="1"/>
          </p:nvPr>
        </p:nvSpPr>
        <p:spPr>
          <a:xfrm>
            <a:off x="1371600" y="4013940"/>
            <a:ext cx="9448800" cy="2324715"/>
          </a:xfrm>
        </p:spPr>
        <p:txBody>
          <a:bodyPr/>
          <a:lstStyle/>
          <a:p>
            <a:r>
              <a:rPr lang="en-US" dirty="0"/>
              <a:t>  Presentation </a:t>
            </a:r>
          </a:p>
          <a:p>
            <a:pPr algn="ctr"/>
            <a:r>
              <a:rPr lang="en-US" dirty="0"/>
              <a:t>                             </a:t>
            </a:r>
          </a:p>
          <a:p>
            <a:r>
              <a:rPr lang="en-US" dirty="0"/>
              <a:t>  Presented To:</a:t>
            </a:r>
          </a:p>
          <a:p>
            <a:pPr algn="ctr"/>
            <a:r>
              <a:rPr lang="en-US" dirty="0">
                <a:solidFill>
                  <a:schemeClr val="accent6">
                    <a:lumMod val="60000"/>
                    <a:lumOff val="40000"/>
                  </a:schemeClr>
                </a:solidFill>
              </a:rPr>
              <a:t>MAAM SAMAN SAFDAR :                            </a:t>
            </a:r>
          </a:p>
        </p:txBody>
      </p:sp>
    </p:spTree>
    <p:extLst>
      <p:ext uri="{BB962C8B-B14F-4D97-AF65-F5344CB8AC3E}">
        <p14:creationId xmlns:p14="http://schemas.microsoft.com/office/powerpoint/2010/main" val="164529027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6DC1-C884-4B47-9570-EC18F866FEE7}"/>
              </a:ext>
            </a:extLst>
          </p:cNvPr>
          <p:cNvSpPr>
            <a:spLocks noGrp="1"/>
          </p:cNvSpPr>
          <p:nvPr>
            <p:ph type="title"/>
          </p:nvPr>
        </p:nvSpPr>
        <p:spPr>
          <a:xfrm>
            <a:off x="2594113" y="316211"/>
            <a:ext cx="7496092" cy="1441028"/>
          </a:xfrm>
        </p:spPr>
        <p:txBody>
          <a:bodyPr/>
          <a:lstStyle/>
          <a:p>
            <a:r>
              <a:rPr lang="en-US" dirty="0"/>
              <a:t>Tianhe-2(super computer):</a:t>
            </a:r>
          </a:p>
        </p:txBody>
      </p:sp>
      <p:sp>
        <p:nvSpPr>
          <p:cNvPr id="3" name="Text Placeholder 2">
            <a:extLst>
              <a:ext uri="{FF2B5EF4-FFF2-40B4-BE49-F238E27FC236}">
                <a16:creationId xmlns:a16="http://schemas.microsoft.com/office/drawing/2014/main" id="{B12E0427-32A7-45C1-AD2D-935D1F32DCBA}"/>
              </a:ext>
            </a:extLst>
          </p:cNvPr>
          <p:cNvSpPr>
            <a:spLocks noGrp="1"/>
          </p:cNvSpPr>
          <p:nvPr>
            <p:ph type="body" sz="half" idx="2"/>
          </p:nvPr>
        </p:nvSpPr>
        <p:spPr>
          <a:xfrm>
            <a:off x="242590" y="1553559"/>
            <a:ext cx="5924972" cy="2962781"/>
          </a:xfrm>
        </p:spPr>
        <p:txBody>
          <a:bodyPr/>
          <a:lstStyle/>
          <a:p>
            <a:r>
              <a:rPr lang="en-US" dirty="0">
                <a:solidFill>
                  <a:schemeClr val="tx1">
                    <a:lumMod val="65000"/>
                  </a:schemeClr>
                </a:solidFill>
              </a:rPr>
              <a:t>China’s National University of Defence Technology</a:t>
            </a:r>
            <a:r>
              <a:rPr lang="en-US" dirty="0"/>
              <a:t> </a:t>
            </a:r>
            <a:r>
              <a:rPr lang="en-US" dirty="0">
                <a:solidFill>
                  <a:srgbClr val="00B0F0"/>
                </a:solidFill>
              </a:rPr>
              <a:t>TIANHE-2 </a:t>
            </a:r>
            <a:r>
              <a:rPr lang="en-US" dirty="0">
                <a:solidFill>
                  <a:schemeClr val="tx1">
                    <a:lumMod val="65000"/>
                  </a:schemeClr>
                </a:solidFill>
              </a:rPr>
              <a:t>super computer can perform over 33 quadrillion calculations per second (33.86 petaflops). To put that in perspective , the </a:t>
            </a:r>
            <a:r>
              <a:rPr lang="en-US" dirty="0">
                <a:solidFill>
                  <a:srgbClr val="00B0F0"/>
                </a:solidFill>
              </a:rPr>
              <a:t>Tianhe-2</a:t>
            </a:r>
            <a:r>
              <a:rPr lang="en-US" dirty="0">
                <a:solidFill>
                  <a:schemeClr val="tx1">
                    <a:lumMod val="65000"/>
                  </a:schemeClr>
                </a:solidFill>
              </a:rPr>
              <a:t> super computer can perform in one second about 3 million calculations for every person on the planet.</a:t>
            </a:r>
          </a:p>
        </p:txBody>
      </p:sp>
      <p:pic>
        <p:nvPicPr>
          <p:cNvPr id="7" name="Picture 6">
            <a:extLst>
              <a:ext uri="{FF2B5EF4-FFF2-40B4-BE49-F238E27FC236}">
                <a16:creationId xmlns:a16="http://schemas.microsoft.com/office/drawing/2014/main" id="{DC0A01A0-35D0-4F5F-ABFB-B624D39D4970}"/>
              </a:ext>
            </a:extLst>
          </p:cNvPr>
          <p:cNvPicPr>
            <a:picLocks noChangeAspect="1"/>
          </p:cNvPicPr>
          <p:nvPr/>
        </p:nvPicPr>
        <p:blipFill>
          <a:blip r:embed="rId2"/>
          <a:stretch>
            <a:fillRect/>
          </a:stretch>
        </p:blipFill>
        <p:spPr>
          <a:xfrm>
            <a:off x="6663192" y="1429986"/>
            <a:ext cx="5286217" cy="3209925"/>
          </a:xfrm>
          <a:prstGeom prst="rect">
            <a:avLst/>
          </a:prstGeom>
        </p:spPr>
      </p:pic>
      <p:sp>
        <p:nvSpPr>
          <p:cNvPr id="9" name="TextBox 8">
            <a:extLst>
              <a:ext uri="{FF2B5EF4-FFF2-40B4-BE49-F238E27FC236}">
                <a16:creationId xmlns:a16="http://schemas.microsoft.com/office/drawing/2014/main" id="{7FA4EFB3-E23F-4635-809B-E24B82845260}"/>
              </a:ext>
            </a:extLst>
          </p:cNvPr>
          <p:cNvSpPr txBox="1"/>
          <p:nvPr/>
        </p:nvSpPr>
        <p:spPr>
          <a:xfrm>
            <a:off x="6583680" y="4795194"/>
            <a:ext cx="2631882" cy="646331"/>
          </a:xfrm>
          <a:prstGeom prst="rect">
            <a:avLst/>
          </a:prstGeom>
          <a:noFill/>
        </p:spPr>
        <p:txBody>
          <a:bodyPr wrap="square" rtlCol="0">
            <a:spAutoFit/>
          </a:bodyPr>
          <a:lstStyle/>
          <a:p>
            <a:r>
              <a:rPr lang="en-US" dirty="0">
                <a:solidFill>
                  <a:srgbClr val="FF66CC"/>
                </a:solidFill>
              </a:rPr>
              <a:t>CHINA’s TIANHE-2 SUPER COMUTER</a:t>
            </a:r>
          </a:p>
        </p:txBody>
      </p:sp>
      <p:sp>
        <p:nvSpPr>
          <p:cNvPr id="10" name="TextBox 9">
            <a:extLst>
              <a:ext uri="{FF2B5EF4-FFF2-40B4-BE49-F238E27FC236}">
                <a16:creationId xmlns:a16="http://schemas.microsoft.com/office/drawing/2014/main" id="{FB54D4AC-723E-4D89-832B-B07319A79008}"/>
              </a:ext>
            </a:extLst>
          </p:cNvPr>
          <p:cNvSpPr txBox="1"/>
          <p:nvPr/>
        </p:nvSpPr>
        <p:spPr>
          <a:xfrm>
            <a:off x="1222514" y="4270579"/>
            <a:ext cx="4158534" cy="369332"/>
          </a:xfrm>
          <a:prstGeom prst="rect">
            <a:avLst/>
          </a:prstGeom>
          <a:noFill/>
        </p:spPr>
        <p:txBody>
          <a:bodyPr wrap="square" rtlCol="0">
            <a:spAutoFit/>
          </a:bodyPr>
          <a:lstStyle/>
          <a:p>
            <a:r>
              <a:rPr lang="en-US" dirty="0">
                <a:solidFill>
                  <a:srgbClr val="FF5050"/>
                </a:solidFill>
              </a:rPr>
              <a:t>Isn’t it that amazing!</a:t>
            </a:r>
          </a:p>
        </p:txBody>
      </p:sp>
      <p:pic>
        <p:nvPicPr>
          <p:cNvPr id="12" name="Picture 11">
            <a:extLst>
              <a:ext uri="{FF2B5EF4-FFF2-40B4-BE49-F238E27FC236}">
                <a16:creationId xmlns:a16="http://schemas.microsoft.com/office/drawing/2014/main" id="{3946C8E6-1FDC-4776-BFD7-C9A59E785C93}"/>
              </a:ext>
            </a:extLst>
          </p:cNvPr>
          <p:cNvPicPr>
            <a:picLocks noChangeAspect="1"/>
          </p:cNvPicPr>
          <p:nvPr/>
        </p:nvPicPr>
        <p:blipFill>
          <a:blip r:embed="rId3"/>
          <a:stretch>
            <a:fillRect/>
          </a:stretch>
        </p:blipFill>
        <p:spPr>
          <a:xfrm>
            <a:off x="413469" y="758614"/>
            <a:ext cx="1618090" cy="1205358"/>
          </a:xfrm>
          <a:prstGeom prst="rect">
            <a:avLst/>
          </a:prstGeom>
        </p:spPr>
      </p:pic>
    </p:spTree>
    <p:extLst>
      <p:ext uri="{BB962C8B-B14F-4D97-AF65-F5344CB8AC3E}">
        <p14:creationId xmlns:p14="http://schemas.microsoft.com/office/powerpoint/2010/main" val="22879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heel(1)">
                                      <p:cBhvr>
                                        <p:cTn id="37" dur="20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circle(in)">
                                      <p:cBhvr>
                                        <p:cTn id="4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276D-12F1-47C3-AA8F-D217DE312D72}"/>
              </a:ext>
            </a:extLst>
          </p:cNvPr>
          <p:cNvSpPr>
            <a:spLocks noGrp="1"/>
          </p:cNvSpPr>
          <p:nvPr>
            <p:ph type="title"/>
          </p:nvPr>
        </p:nvSpPr>
        <p:spPr>
          <a:xfrm>
            <a:off x="670560" y="623993"/>
            <a:ext cx="4434840" cy="907627"/>
          </a:xfrm>
        </p:spPr>
        <p:txBody>
          <a:bodyPr/>
          <a:lstStyle/>
          <a:p>
            <a:r>
              <a:rPr lang="en-US" dirty="0"/>
              <a:t>Characteristics:</a:t>
            </a:r>
          </a:p>
        </p:txBody>
      </p:sp>
      <p:sp>
        <p:nvSpPr>
          <p:cNvPr id="3" name="Text Placeholder 2">
            <a:extLst>
              <a:ext uri="{FF2B5EF4-FFF2-40B4-BE49-F238E27FC236}">
                <a16:creationId xmlns:a16="http://schemas.microsoft.com/office/drawing/2014/main" id="{9034A0CB-3D61-495F-BC2A-D7823E30B753}"/>
              </a:ext>
            </a:extLst>
          </p:cNvPr>
          <p:cNvSpPr>
            <a:spLocks noGrp="1"/>
          </p:cNvSpPr>
          <p:nvPr>
            <p:ph type="body" sz="half" idx="2"/>
          </p:nvPr>
        </p:nvSpPr>
        <p:spPr>
          <a:xfrm>
            <a:off x="261141" y="1661160"/>
            <a:ext cx="6916899" cy="3794760"/>
          </a:xfrm>
        </p:spPr>
        <p:txBody>
          <a:bodyPr>
            <a:normAutofit/>
          </a:bodyPr>
          <a:lstStyle/>
          <a:p>
            <a:pPr marL="285750" indent="-285750">
              <a:buFont typeface="Wingdings" panose="05000000000000000000" pitchFamily="2" charset="2"/>
              <a:buChar char="v"/>
            </a:pPr>
            <a:r>
              <a:rPr lang="en-US" sz="1800" dirty="0">
                <a:solidFill>
                  <a:schemeClr val="tx1">
                    <a:lumMod val="65000"/>
                  </a:schemeClr>
                </a:solidFill>
              </a:rPr>
              <a:t>They can support more than a hundred users at a time.</a:t>
            </a:r>
          </a:p>
          <a:p>
            <a:pPr marL="285750" indent="-285750">
              <a:buFont typeface="Wingdings" panose="05000000000000000000" pitchFamily="2" charset="2"/>
              <a:buChar char="v"/>
            </a:pPr>
            <a:r>
              <a:rPr lang="en-US" sz="1800" dirty="0">
                <a:solidFill>
                  <a:schemeClr val="tx1">
                    <a:lumMod val="65000"/>
                  </a:schemeClr>
                </a:solidFill>
              </a:rPr>
              <a:t>This machine is also faster than the imagination of humans.</a:t>
            </a:r>
          </a:p>
          <a:p>
            <a:pPr marL="285750" indent="-285750">
              <a:buFont typeface="Wingdings" panose="05000000000000000000" pitchFamily="2" charset="2"/>
              <a:buChar char="v"/>
            </a:pPr>
            <a:r>
              <a:rPr lang="en-US" sz="1800" dirty="0">
                <a:solidFill>
                  <a:schemeClr val="tx1">
                    <a:lumMod val="65000"/>
                  </a:schemeClr>
                </a:solidFill>
              </a:rPr>
              <a:t>These computers are capable of doing all kinds of work.</a:t>
            </a:r>
          </a:p>
          <a:p>
            <a:pPr marL="285750" indent="-285750">
              <a:buFont typeface="Wingdings" panose="05000000000000000000" pitchFamily="2" charset="2"/>
              <a:buChar char="v"/>
            </a:pPr>
            <a:r>
              <a:rPr lang="en-US" sz="1800" dirty="0">
                <a:solidFill>
                  <a:schemeClr val="tx1">
                    <a:lumMod val="65000"/>
                  </a:schemeClr>
                </a:solidFill>
              </a:rPr>
              <a:t>Many people can work at the same time on a supercomputer.</a:t>
            </a:r>
          </a:p>
          <a:p>
            <a:pPr marL="285750" indent="-285750">
              <a:buFont typeface="Wingdings" panose="05000000000000000000" pitchFamily="2" charset="2"/>
              <a:buChar char="v"/>
            </a:pPr>
            <a:r>
              <a:rPr lang="en-US" sz="1800" dirty="0">
                <a:solidFill>
                  <a:schemeClr val="tx1">
                    <a:lumMod val="65000"/>
                  </a:schemeClr>
                </a:solidFill>
              </a:rPr>
              <a:t>These are the most expensive computers and can be made anytime.</a:t>
            </a:r>
          </a:p>
          <a:p>
            <a:pPr marL="285750" indent="-285750">
              <a:buFont typeface="Wingdings" panose="05000000000000000000" pitchFamily="2" charset="2"/>
              <a:buChar char="v"/>
            </a:pPr>
            <a:r>
              <a:rPr lang="en-US" sz="1800" dirty="0">
                <a:solidFill>
                  <a:schemeClr val="tx1">
                    <a:lumMod val="65000"/>
                  </a:schemeClr>
                </a:solidFill>
              </a:rPr>
              <a:t>Supercomputers have huge storage capacities.</a:t>
            </a:r>
          </a:p>
          <a:p>
            <a:pPr marL="285750" indent="-285750">
              <a:buFont typeface="Wingdings" panose="05000000000000000000" pitchFamily="2" charset="2"/>
              <a:buChar char="v"/>
            </a:pPr>
            <a:r>
              <a:rPr lang="en-US" sz="1800" dirty="0">
                <a:solidFill>
                  <a:schemeClr val="tx1">
                    <a:lumMod val="65000"/>
                  </a:schemeClr>
                </a:solidFill>
              </a:rPr>
              <a:t>Minimum 4000-8000 ordinary computers can be combined to form a supercomputer.</a:t>
            </a:r>
          </a:p>
        </p:txBody>
      </p:sp>
    </p:spTree>
    <p:extLst>
      <p:ext uri="{BB962C8B-B14F-4D97-AF65-F5344CB8AC3E}">
        <p14:creationId xmlns:p14="http://schemas.microsoft.com/office/powerpoint/2010/main" val="8617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heel(1)">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heel(1)">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heel(1)">
                                      <p:cBhvr>
                                        <p:cTn id="45" dur="20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heel(1)">
                                      <p:cBhvr>
                                        <p:cTn id="50" dur="2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heel(1)">
                                      <p:cBhvr>
                                        <p:cTn id="5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EFC0-230E-436D-A38B-56405A471912}"/>
              </a:ext>
            </a:extLst>
          </p:cNvPr>
          <p:cNvSpPr>
            <a:spLocks noGrp="1"/>
          </p:cNvSpPr>
          <p:nvPr>
            <p:ph type="title"/>
          </p:nvPr>
        </p:nvSpPr>
        <p:spPr>
          <a:xfrm>
            <a:off x="440405" y="548640"/>
            <a:ext cx="4878355" cy="956808"/>
          </a:xfrm>
        </p:spPr>
        <p:txBody>
          <a:bodyPr/>
          <a:lstStyle/>
          <a:p>
            <a:r>
              <a:rPr lang="en-US" dirty="0"/>
              <a:t>Features:</a:t>
            </a:r>
          </a:p>
        </p:txBody>
      </p:sp>
      <p:sp>
        <p:nvSpPr>
          <p:cNvPr id="3" name="Text Placeholder 2">
            <a:extLst>
              <a:ext uri="{FF2B5EF4-FFF2-40B4-BE49-F238E27FC236}">
                <a16:creationId xmlns:a16="http://schemas.microsoft.com/office/drawing/2014/main" id="{05AB3DEE-272F-40DA-9B8E-FF037A86CC07}"/>
              </a:ext>
            </a:extLst>
          </p:cNvPr>
          <p:cNvSpPr>
            <a:spLocks noGrp="1"/>
          </p:cNvSpPr>
          <p:nvPr>
            <p:ph type="body" sz="half" idx="2"/>
          </p:nvPr>
        </p:nvSpPr>
        <p:spPr>
          <a:xfrm>
            <a:off x="286555" y="1676400"/>
            <a:ext cx="8754077" cy="5181599"/>
          </a:xfrm>
        </p:spPr>
        <p:txBody>
          <a:bodyPr>
            <a:normAutofit/>
          </a:bodyPr>
          <a:lstStyle/>
          <a:p>
            <a:pPr marL="285750" indent="-285750">
              <a:buFont typeface="Wingdings" panose="05000000000000000000" pitchFamily="2" charset="2"/>
              <a:buChar char="v"/>
            </a:pPr>
            <a:r>
              <a:rPr lang="en-US" dirty="0">
                <a:solidFill>
                  <a:schemeClr val="tx1">
                    <a:lumMod val="65000"/>
                  </a:schemeClr>
                </a:solidFill>
              </a:rPr>
              <a:t>They have more than 1 CPU (Central Processing Unit) which has instructions so that it can interpret instructions and perform arithmetic and logic tasks.</a:t>
            </a:r>
          </a:p>
          <a:p>
            <a:pPr marL="285750" indent="-285750">
              <a:buFont typeface="Wingdings" panose="05000000000000000000" pitchFamily="2" charset="2"/>
              <a:buChar char="v"/>
            </a:pPr>
            <a:r>
              <a:rPr lang="en-US" dirty="0">
                <a:solidFill>
                  <a:schemeClr val="tx1">
                    <a:lumMod val="65000"/>
                  </a:schemeClr>
                </a:solidFill>
              </a:rPr>
              <a:t>The supercomputers can support extremely high computation speed of CPU’s.</a:t>
            </a:r>
          </a:p>
          <a:p>
            <a:pPr marL="285750" indent="-285750">
              <a:buFont typeface="Wingdings" panose="05000000000000000000" pitchFamily="2" charset="2"/>
              <a:buChar char="v"/>
            </a:pPr>
            <a:r>
              <a:rPr lang="en-US" dirty="0">
                <a:solidFill>
                  <a:schemeClr val="tx1">
                    <a:lumMod val="65000"/>
                  </a:schemeClr>
                </a:solidFill>
              </a:rPr>
              <a:t>Super computers having more than one CPU are very fast and very easily able to perform arithematic and logic tasks.</a:t>
            </a:r>
          </a:p>
          <a:p>
            <a:pPr marL="285750" indent="-285750">
              <a:buFont typeface="Wingdings" panose="05000000000000000000" pitchFamily="2" charset="2"/>
              <a:buChar char="v"/>
            </a:pPr>
            <a:r>
              <a:rPr lang="en-US" dirty="0">
                <a:solidFill>
                  <a:schemeClr val="tx1">
                    <a:lumMod val="65000"/>
                  </a:schemeClr>
                </a:solidFill>
              </a:rPr>
              <a:t>They are highly used in following :</a:t>
            </a:r>
          </a:p>
          <a:p>
            <a:pPr marL="400050" indent="-400050">
              <a:buFont typeface="+mj-lt"/>
              <a:buAutoNum type="romanLcPeriod"/>
            </a:pPr>
            <a:r>
              <a:rPr lang="en-US" dirty="0">
                <a:solidFill>
                  <a:schemeClr val="tx1">
                    <a:lumMod val="65000"/>
                  </a:schemeClr>
                </a:solidFill>
              </a:rPr>
              <a:t>National security</a:t>
            </a:r>
          </a:p>
          <a:p>
            <a:pPr marL="400050" indent="-400050">
              <a:buFont typeface="+mj-lt"/>
              <a:buAutoNum type="romanLcPeriod"/>
            </a:pPr>
            <a:r>
              <a:rPr lang="en-US" dirty="0">
                <a:solidFill>
                  <a:schemeClr val="tx1">
                    <a:lumMod val="65000"/>
                  </a:schemeClr>
                </a:solidFill>
              </a:rPr>
              <a:t>Nuclear weapon designs</a:t>
            </a:r>
          </a:p>
          <a:p>
            <a:pPr marL="400050" indent="-400050">
              <a:buFont typeface="+mj-lt"/>
              <a:buAutoNum type="romanLcPeriod"/>
            </a:pPr>
            <a:r>
              <a:rPr lang="en-US" dirty="0">
                <a:solidFill>
                  <a:schemeClr val="tx1">
                    <a:lumMod val="65000"/>
                  </a:schemeClr>
                </a:solidFill>
              </a:rPr>
              <a:t>Cryptography</a:t>
            </a:r>
          </a:p>
          <a:p>
            <a:pPr marL="400050" indent="-400050">
              <a:buFont typeface="+mj-lt"/>
              <a:buAutoNum type="romanLcPeriod"/>
            </a:pPr>
            <a:r>
              <a:rPr lang="en-US" dirty="0">
                <a:solidFill>
                  <a:schemeClr val="tx1">
                    <a:lumMod val="65000"/>
                  </a:schemeClr>
                </a:solidFill>
              </a:rPr>
              <a:t>Aerospace</a:t>
            </a:r>
          </a:p>
          <a:p>
            <a:pPr marL="400050" indent="-400050">
              <a:buFont typeface="+mj-lt"/>
              <a:buAutoNum type="romanLcPeriod"/>
            </a:pPr>
            <a:r>
              <a:rPr lang="en-US" dirty="0">
                <a:solidFill>
                  <a:schemeClr val="tx1">
                    <a:lumMod val="65000"/>
                  </a:schemeClr>
                </a:solidFill>
              </a:rPr>
              <a:t>Automotive </a:t>
            </a:r>
          </a:p>
          <a:p>
            <a:pPr marL="400050" indent="-400050">
              <a:buFont typeface="+mj-lt"/>
              <a:buAutoNum type="romanLcPeriod"/>
            </a:pPr>
            <a:r>
              <a:rPr lang="en-US" dirty="0">
                <a:solidFill>
                  <a:schemeClr val="tx1">
                    <a:lumMod val="65000"/>
                  </a:schemeClr>
                </a:solidFill>
              </a:rPr>
              <a:t>Petroleum industries</a:t>
            </a:r>
          </a:p>
          <a:p>
            <a:pPr marL="400050" indent="-400050">
              <a:buFont typeface="+mj-lt"/>
              <a:buAutoNum type="romanLcPeriod"/>
            </a:pPr>
            <a:r>
              <a:rPr lang="en-US" dirty="0">
                <a:solidFill>
                  <a:schemeClr val="tx1">
                    <a:lumMod val="65000"/>
                  </a:schemeClr>
                </a:solidFill>
              </a:rPr>
              <a:t>Space stations </a:t>
            </a:r>
          </a:p>
          <a:p>
            <a:pPr marL="400050" indent="-400050">
              <a:buFont typeface="+mj-lt"/>
              <a:buAutoNum type="romanLcPeriod"/>
            </a:pPr>
            <a:r>
              <a:rPr lang="en-US" dirty="0">
                <a:solidFill>
                  <a:schemeClr val="tx1">
                    <a:lumMod val="65000"/>
                  </a:schemeClr>
                </a:solidFill>
              </a:rPr>
              <a:t>And many more places  </a:t>
            </a:r>
          </a:p>
          <a:p>
            <a:pPr marL="400050" indent="-400050">
              <a:buFont typeface="+mj-lt"/>
              <a:buAutoNum type="romanLcPeriod"/>
            </a:pPr>
            <a:endParaRPr lang="en-US" dirty="0">
              <a:solidFill>
                <a:schemeClr val="tx1">
                  <a:lumMod val="65000"/>
                </a:schemeClr>
              </a:solidFill>
            </a:endParaRPr>
          </a:p>
          <a:p>
            <a:pPr marL="400050" indent="-400050">
              <a:buFont typeface="+mj-lt"/>
              <a:buAutoNum type="romanLcPeriod"/>
            </a:pPr>
            <a:endParaRPr lang="en-US" dirty="0">
              <a:solidFill>
                <a:schemeClr val="tx1">
                  <a:lumMod val="65000"/>
                </a:schemeClr>
              </a:solidFill>
            </a:endParaRPr>
          </a:p>
          <a:p>
            <a:pPr marL="400050" indent="-400050">
              <a:buFont typeface="+mj-lt"/>
              <a:buAutoNum type="romanLcPeriod"/>
            </a:pPr>
            <a:endParaRPr lang="en-US" dirty="0">
              <a:solidFill>
                <a:schemeClr val="tx1">
                  <a:lumMod val="65000"/>
                </a:schemeClr>
              </a:solidFill>
            </a:endParaRPr>
          </a:p>
        </p:txBody>
      </p:sp>
    </p:spTree>
    <p:extLst>
      <p:ext uri="{BB962C8B-B14F-4D97-AF65-F5344CB8AC3E}">
        <p14:creationId xmlns:p14="http://schemas.microsoft.com/office/powerpoint/2010/main" val="35896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arn(inVertical)">
                                      <p:cBhvr>
                                        <p:cTn id="46" dur="500"/>
                                        <p:tgtEl>
                                          <p:spTgt spid="3">
                                            <p:txEl>
                                              <p:pRg st="10" end="10"/>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barn(inVertical)">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100A-A43D-48FB-9007-8B6A3F8BB109}"/>
              </a:ext>
            </a:extLst>
          </p:cNvPr>
          <p:cNvSpPr>
            <a:spLocks noGrp="1"/>
          </p:cNvSpPr>
          <p:nvPr>
            <p:ph type="title"/>
          </p:nvPr>
        </p:nvSpPr>
        <p:spPr>
          <a:xfrm>
            <a:off x="452001" y="822551"/>
            <a:ext cx="6902955" cy="999885"/>
          </a:xfrm>
        </p:spPr>
        <p:txBody>
          <a:bodyPr/>
          <a:lstStyle/>
          <a:p>
            <a:r>
              <a:rPr lang="en-US" dirty="0"/>
              <a:t>Uses of super computers:</a:t>
            </a:r>
          </a:p>
        </p:txBody>
      </p:sp>
      <p:sp>
        <p:nvSpPr>
          <p:cNvPr id="3" name="Text Placeholder 2">
            <a:extLst>
              <a:ext uri="{FF2B5EF4-FFF2-40B4-BE49-F238E27FC236}">
                <a16:creationId xmlns:a16="http://schemas.microsoft.com/office/drawing/2014/main" id="{93BF1717-1F5A-4DF3-BD39-C71DC2ED5018}"/>
              </a:ext>
            </a:extLst>
          </p:cNvPr>
          <p:cNvSpPr>
            <a:spLocks noGrp="1"/>
          </p:cNvSpPr>
          <p:nvPr>
            <p:ph type="body" sz="half" idx="2"/>
          </p:nvPr>
        </p:nvSpPr>
        <p:spPr>
          <a:xfrm>
            <a:off x="332704" y="1948070"/>
            <a:ext cx="6743957" cy="4794637"/>
          </a:xfrm>
        </p:spPr>
        <p:txBody>
          <a:bodyPr/>
          <a:lstStyle/>
          <a:p>
            <a:r>
              <a:rPr lang="en-US" dirty="0">
                <a:solidFill>
                  <a:schemeClr val="tx1">
                    <a:lumMod val="65000"/>
                  </a:schemeClr>
                </a:solidFill>
              </a:rPr>
              <a:t>Super computers are used in following aspects of life:</a:t>
            </a:r>
          </a:p>
          <a:p>
            <a:pPr marL="285750" indent="-285750">
              <a:buFont typeface="Wingdings" panose="05000000000000000000" pitchFamily="2" charset="2"/>
              <a:buChar char="v"/>
            </a:pPr>
            <a:r>
              <a:rPr lang="en-US" dirty="0">
                <a:solidFill>
                  <a:schemeClr val="tx1">
                    <a:lumMod val="65000"/>
                  </a:schemeClr>
                </a:solidFill>
              </a:rPr>
              <a:t>Film Making</a:t>
            </a:r>
          </a:p>
          <a:p>
            <a:pPr marL="285750" indent="-285750">
              <a:buFont typeface="Wingdings" panose="05000000000000000000" pitchFamily="2" charset="2"/>
              <a:buChar char="v"/>
            </a:pPr>
            <a:r>
              <a:rPr lang="en-US" dirty="0">
                <a:solidFill>
                  <a:schemeClr val="tx1">
                    <a:lumMod val="65000"/>
                  </a:schemeClr>
                </a:solidFill>
              </a:rPr>
              <a:t>Military and Defence</a:t>
            </a:r>
          </a:p>
          <a:p>
            <a:pPr marL="285750" indent="-285750">
              <a:buFont typeface="Wingdings" panose="05000000000000000000" pitchFamily="2" charset="2"/>
              <a:buChar char="v"/>
            </a:pPr>
            <a:r>
              <a:rPr lang="en-US" dirty="0">
                <a:solidFill>
                  <a:schemeClr val="tx1">
                    <a:lumMod val="65000"/>
                  </a:schemeClr>
                </a:solidFill>
              </a:rPr>
              <a:t>Weather Department</a:t>
            </a:r>
          </a:p>
          <a:p>
            <a:pPr marL="285750" indent="-285750">
              <a:buFont typeface="Wingdings" panose="05000000000000000000" pitchFamily="2" charset="2"/>
              <a:buChar char="v"/>
            </a:pPr>
            <a:r>
              <a:rPr lang="en-US" dirty="0">
                <a:solidFill>
                  <a:schemeClr val="tx1">
                    <a:lumMod val="65000"/>
                  </a:schemeClr>
                </a:solidFill>
              </a:rPr>
              <a:t>Scientific Research Departments </a:t>
            </a:r>
          </a:p>
          <a:p>
            <a:pPr marL="285750" indent="-285750">
              <a:buFont typeface="Wingdings" panose="05000000000000000000" pitchFamily="2" charset="2"/>
              <a:buChar char="v"/>
            </a:pPr>
            <a:r>
              <a:rPr lang="en-US" dirty="0">
                <a:solidFill>
                  <a:schemeClr val="tx1">
                    <a:lumMod val="65000"/>
                  </a:schemeClr>
                </a:solidFill>
              </a:rPr>
              <a:t>Store Database</a:t>
            </a:r>
          </a:p>
          <a:p>
            <a:pPr marL="285750" indent="-285750">
              <a:buFont typeface="Wingdings" panose="05000000000000000000" pitchFamily="2" charset="2"/>
              <a:buChar char="v"/>
            </a:pPr>
            <a:r>
              <a:rPr lang="en-US" dirty="0">
                <a:solidFill>
                  <a:schemeClr val="tx1">
                    <a:lumMod val="65000"/>
                  </a:schemeClr>
                </a:solidFill>
              </a:rPr>
              <a:t>Smog Control System</a:t>
            </a:r>
          </a:p>
          <a:p>
            <a:pPr marL="285750" indent="-285750">
              <a:buFont typeface="Wingdings" panose="05000000000000000000" pitchFamily="2" charset="2"/>
              <a:buChar char="v"/>
            </a:pPr>
            <a:r>
              <a:rPr lang="en-US" dirty="0">
                <a:solidFill>
                  <a:schemeClr val="tx1">
                    <a:lumMod val="65000"/>
                  </a:schemeClr>
                </a:solidFill>
              </a:rPr>
              <a:t>Play Game</a:t>
            </a:r>
          </a:p>
          <a:p>
            <a:pPr marL="285750" indent="-285750">
              <a:buFont typeface="Wingdings" panose="05000000000000000000" pitchFamily="2" charset="2"/>
              <a:buChar char="v"/>
            </a:pPr>
            <a:r>
              <a:rPr lang="en-US" dirty="0">
                <a:solidFill>
                  <a:schemeClr val="tx1">
                    <a:lumMod val="65000"/>
                  </a:schemeClr>
                </a:solidFill>
              </a:rPr>
              <a:t>Data Encrypt and Mining</a:t>
            </a:r>
          </a:p>
        </p:txBody>
      </p:sp>
    </p:spTree>
    <p:extLst>
      <p:ext uri="{BB962C8B-B14F-4D97-AF65-F5344CB8AC3E}">
        <p14:creationId xmlns:p14="http://schemas.microsoft.com/office/powerpoint/2010/main" val="12955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heel(1)">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heel(1)">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heel(1)">
                                      <p:cBhvr>
                                        <p:cTn id="45" dur="2000"/>
                                        <p:tgtEl>
                                          <p:spTgt spid="3">
                                            <p:txEl>
                                              <p:pRg st="4" end="4"/>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wheel(1)">
                                      <p:cBhvr>
                                        <p:cTn id="48" dur="20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heel(1)">
                                      <p:cBhvr>
                                        <p:cTn id="53" dur="20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wheel(1)">
                                      <p:cBhvr>
                                        <p:cTn id="58" dur="2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wheel(1)">
                                      <p:cBhvr>
                                        <p:cTn id="6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391E-9499-4222-B690-BEF0AE0DB5E8}"/>
              </a:ext>
            </a:extLst>
          </p:cNvPr>
          <p:cNvSpPr>
            <a:spLocks noGrp="1"/>
          </p:cNvSpPr>
          <p:nvPr>
            <p:ph type="title"/>
          </p:nvPr>
        </p:nvSpPr>
        <p:spPr>
          <a:xfrm>
            <a:off x="216775" y="458301"/>
            <a:ext cx="7227965" cy="829480"/>
          </a:xfrm>
        </p:spPr>
        <p:txBody>
          <a:bodyPr/>
          <a:lstStyle/>
          <a:p>
            <a:r>
              <a:rPr lang="en-US" dirty="0"/>
              <a:t>Uses of supercomputers:</a:t>
            </a:r>
          </a:p>
        </p:txBody>
      </p:sp>
      <p:sp>
        <p:nvSpPr>
          <p:cNvPr id="3" name="Text Placeholder 2">
            <a:extLst>
              <a:ext uri="{FF2B5EF4-FFF2-40B4-BE49-F238E27FC236}">
                <a16:creationId xmlns:a16="http://schemas.microsoft.com/office/drawing/2014/main" id="{A6770DCD-7E73-425C-8E28-60F33B1E96B6}"/>
              </a:ext>
            </a:extLst>
          </p:cNvPr>
          <p:cNvSpPr>
            <a:spLocks noGrp="1"/>
          </p:cNvSpPr>
          <p:nvPr>
            <p:ph type="body" sz="half" idx="2"/>
          </p:nvPr>
        </p:nvSpPr>
        <p:spPr>
          <a:xfrm>
            <a:off x="140575" y="1424941"/>
            <a:ext cx="7037465" cy="4634625"/>
          </a:xfrm>
        </p:spPr>
        <p:txBody>
          <a:bodyPr>
            <a:normAutofit/>
          </a:bodyPr>
          <a:lstStyle/>
          <a:p>
            <a:r>
              <a:rPr lang="en-US" dirty="0">
                <a:solidFill>
                  <a:schemeClr val="tx1">
                    <a:lumMod val="65000"/>
                  </a:schemeClr>
                </a:solidFill>
              </a:rPr>
              <a:t>Today super computers are used in film industry for imaginary computerized scenes in films.</a:t>
            </a:r>
          </a:p>
          <a:p>
            <a:pPr marL="285750" indent="-285750">
              <a:buFont typeface="Wingdings" panose="05000000000000000000" pitchFamily="2" charset="2"/>
              <a:buChar char="v"/>
            </a:pPr>
            <a:r>
              <a:rPr lang="en-US" dirty="0">
                <a:solidFill>
                  <a:schemeClr val="tx1">
                    <a:lumMod val="65000"/>
                  </a:schemeClr>
                </a:solidFill>
              </a:rPr>
              <a:t>Super computers are used to conduct virtual tests of nuclear explosions and weapon ballistics.</a:t>
            </a:r>
          </a:p>
          <a:p>
            <a:pPr marL="285750" indent="-285750">
              <a:buFont typeface="Wingdings" panose="05000000000000000000" pitchFamily="2" charset="2"/>
              <a:buChar char="v"/>
            </a:pPr>
            <a:r>
              <a:rPr lang="en-US" dirty="0">
                <a:solidFill>
                  <a:schemeClr val="tx1">
                    <a:lumMod val="65000"/>
                  </a:schemeClr>
                </a:solidFill>
              </a:rPr>
              <a:t>Weather is predicted by Super computers .</a:t>
            </a:r>
          </a:p>
          <a:p>
            <a:pPr marL="285750" indent="-285750">
              <a:buFont typeface="Wingdings" panose="05000000000000000000" pitchFamily="2" charset="2"/>
              <a:buChar char="v"/>
            </a:pPr>
            <a:r>
              <a:rPr lang="en-US" dirty="0">
                <a:solidFill>
                  <a:schemeClr val="tx1">
                    <a:lumMod val="65000"/>
                  </a:schemeClr>
                </a:solidFill>
              </a:rPr>
              <a:t>In large organizations such as </a:t>
            </a:r>
            <a:r>
              <a:rPr lang="en-US" dirty="0">
                <a:solidFill>
                  <a:srgbClr val="00B0F0"/>
                </a:solidFill>
              </a:rPr>
              <a:t>ISRO</a:t>
            </a:r>
            <a:r>
              <a:rPr lang="en-US" dirty="0">
                <a:solidFill>
                  <a:schemeClr val="tx1">
                    <a:lumMod val="65000"/>
                  </a:schemeClr>
                </a:solidFill>
              </a:rPr>
              <a:t> and </a:t>
            </a:r>
            <a:r>
              <a:rPr lang="en-US" dirty="0">
                <a:solidFill>
                  <a:srgbClr val="00B0F0"/>
                </a:solidFill>
              </a:rPr>
              <a:t>NASA</a:t>
            </a:r>
            <a:r>
              <a:rPr lang="en-US" dirty="0">
                <a:solidFill>
                  <a:schemeClr val="tx1">
                    <a:lumMod val="65000"/>
                  </a:schemeClr>
                </a:solidFill>
              </a:rPr>
              <a:t> , Super computers are used.</a:t>
            </a:r>
          </a:p>
          <a:p>
            <a:pPr marL="285750" indent="-285750">
              <a:buFont typeface="Wingdings" panose="05000000000000000000" pitchFamily="2" charset="2"/>
              <a:buChar char="v"/>
            </a:pPr>
            <a:r>
              <a:rPr lang="en-US" dirty="0">
                <a:solidFill>
                  <a:schemeClr val="tx1">
                    <a:lumMod val="65000"/>
                  </a:schemeClr>
                </a:solidFill>
              </a:rPr>
              <a:t>Websites like</a:t>
            </a:r>
            <a:r>
              <a:rPr lang="en-US" dirty="0">
                <a:solidFill>
                  <a:srgbClr val="00B0F0"/>
                </a:solidFill>
              </a:rPr>
              <a:t> Google, Bing, Web Hosting</a:t>
            </a:r>
            <a:r>
              <a:rPr lang="en-US" dirty="0">
                <a:solidFill>
                  <a:schemeClr val="tx1">
                    <a:lumMod val="65000"/>
                  </a:schemeClr>
                </a:solidFill>
              </a:rPr>
              <a:t> providers , these all are using Super computers today. </a:t>
            </a:r>
          </a:p>
          <a:p>
            <a:pPr marL="285750" indent="-285750">
              <a:buFont typeface="Wingdings" panose="05000000000000000000" pitchFamily="2" charset="2"/>
              <a:buChar char="v"/>
            </a:pPr>
            <a:r>
              <a:rPr lang="en-US" dirty="0">
                <a:solidFill>
                  <a:schemeClr val="tx1">
                    <a:lumMod val="65000"/>
                  </a:schemeClr>
                </a:solidFill>
              </a:rPr>
              <a:t>Super computers are being used to play visual and graphic   games. </a:t>
            </a:r>
          </a:p>
          <a:p>
            <a:pPr marL="285750" indent="-285750">
              <a:buFont typeface="Wingdings" panose="05000000000000000000" pitchFamily="2" charset="2"/>
              <a:buChar char="v"/>
            </a:pPr>
            <a:r>
              <a:rPr lang="en-US" dirty="0">
                <a:solidFill>
                  <a:schemeClr val="tx1">
                    <a:lumMod val="65000"/>
                  </a:schemeClr>
                </a:solidFill>
              </a:rPr>
              <a:t>Super computers super computers are also used for encrypting data and mining the data.</a:t>
            </a:r>
          </a:p>
          <a:p>
            <a:endParaRPr lang="en-US" dirty="0">
              <a:solidFill>
                <a:schemeClr val="tx1">
                  <a:lumMod val="65000"/>
                </a:schemeClr>
              </a:solidFill>
            </a:endParaRPr>
          </a:p>
          <a:p>
            <a:endParaRPr lang="en-US" dirty="0"/>
          </a:p>
          <a:p>
            <a:endParaRPr lang="en-US" dirty="0"/>
          </a:p>
        </p:txBody>
      </p:sp>
    </p:spTree>
    <p:extLst>
      <p:ext uri="{BB962C8B-B14F-4D97-AF65-F5344CB8AC3E}">
        <p14:creationId xmlns:p14="http://schemas.microsoft.com/office/powerpoint/2010/main" val="38389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3">
                                            <p:txEl>
                                              <p:pRg st="5" end="5"/>
                                            </p:txEl>
                                          </p:spTgt>
                                        </p:tgtEl>
                                        <p:attrNameLst>
                                          <p:attrName>style.visibility</p:attrName>
                                        </p:attrNameLst>
                                      </p:cBhvr>
                                      <p:to>
                                        <p:strVal val="visible"/>
                                      </p:to>
                                    </p:set>
                                    <p:animEffect transition="in" filter="wipe(down)">
                                      <p:cBhvr>
                                        <p:cTn id="115" dur="580">
                                          <p:stCondLst>
                                            <p:cond delay="0"/>
                                          </p:stCondLst>
                                        </p:cTn>
                                        <p:tgtEl>
                                          <p:spTgt spid="3">
                                            <p:txEl>
                                              <p:pRg st="5" end="5"/>
                                            </p:txEl>
                                          </p:spTgt>
                                        </p:tgtEl>
                                      </p:cBhvr>
                                    </p:animEffect>
                                    <p:anim calcmode="lin" valueType="num">
                                      <p:cBhvr>
                                        <p:cTn id="11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5" end="5"/>
                                            </p:txEl>
                                          </p:spTgt>
                                        </p:tgtEl>
                                      </p:cBhvr>
                                      <p:to x="100000" y="60000"/>
                                    </p:animScale>
                                    <p:animScale>
                                      <p:cBhvr>
                                        <p:cTn id="122" dur="166" decel="50000">
                                          <p:stCondLst>
                                            <p:cond delay="676"/>
                                          </p:stCondLst>
                                        </p:cTn>
                                        <p:tgtEl>
                                          <p:spTgt spid="3">
                                            <p:txEl>
                                              <p:pRg st="5" end="5"/>
                                            </p:txEl>
                                          </p:spTgt>
                                        </p:tgtEl>
                                      </p:cBhvr>
                                      <p:to x="100000" y="100000"/>
                                    </p:animScale>
                                    <p:animScale>
                                      <p:cBhvr>
                                        <p:cTn id="123" dur="26">
                                          <p:stCondLst>
                                            <p:cond delay="1312"/>
                                          </p:stCondLst>
                                        </p:cTn>
                                        <p:tgtEl>
                                          <p:spTgt spid="3">
                                            <p:txEl>
                                              <p:pRg st="5" end="5"/>
                                            </p:txEl>
                                          </p:spTgt>
                                        </p:tgtEl>
                                      </p:cBhvr>
                                      <p:to x="100000" y="80000"/>
                                    </p:animScale>
                                    <p:animScale>
                                      <p:cBhvr>
                                        <p:cTn id="124" dur="166" decel="50000">
                                          <p:stCondLst>
                                            <p:cond delay="1338"/>
                                          </p:stCondLst>
                                        </p:cTn>
                                        <p:tgtEl>
                                          <p:spTgt spid="3">
                                            <p:txEl>
                                              <p:pRg st="5" end="5"/>
                                            </p:txEl>
                                          </p:spTgt>
                                        </p:tgtEl>
                                      </p:cBhvr>
                                      <p:to x="100000" y="100000"/>
                                    </p:animScale>
                                    <p:animScale>
                                      <p:cBhvr>
                                        <p:cTn id="125" dur="26">
                                          <p:stCondLst>
                                            <p:cond delay="1642"/>
                                          </p:stCondLst>
                                        </p:cTn>
                                        <p:tgtEl>
                                          <p:spTgt spid="3">
                                            <p:txEl>
                                              <p:pRg st="5" end="5"/>
                                            </p:txEl>
                                          </p:spTgt>
                                        </p:tgtEl>
                                      </p:cBhvr>
                                      <p:to x="100000" y="90000"/>
                                    </p:animScale>
                                    <p:animScale>
                                      <p:cBhvr>
                                        <p:cTn id="126" dur="166" decel="50000">
                                          <p:stCondLst>
                                            <p:cond delay="1668"/>
                                          </p:stCondLst>
                                        </p:cTn>
                                        <p:tgtEl>
                                          <p:spTgt spid="3">
                                            <p:txEl>
                                              <p:pRg st="5" end="5"/>
                                            </p:txEl>
                                          </p:spTgt>
                                        </p:tgtEl>
                                      </p:cBhvr>
                                      <p:to x="100000" y="100000"/>
                                    </p:animScale>
                                    <p:animScale>
                                      <p:cBhvr>
                                        <p:cTn id="127" dur="26">
                                          <p:stCondLst>
                                            <p:cond delay="1808"/>
                                          </p:stCondLst>
                                        </p:cTn>
                                        <p:tgtEl>
                                          <p:spTgt spid="3">
                                            <p:txEl>
                                              <p:pRg st="5" end="5"/>
                                            </p:txEl>
                                          </p:spTgt>
                                        </p:tgtEl>
                                      </p:cBhvr>
                                      <p:to x="100000" y="95000"/>
                                    </p:animScale>
                                    <p:animScale>
                                      <p:cBhvr>
                                        <p:cTn id="128" dur="166" decel="50000">
                                          <p:stCondLst>
                                            <p:cond delay="1834"/>
                                          </p:stCondLst>
                                        </p:cTn>
                                        <p:tgtEl>
                                          <p:spTgt spid="3">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3">
                                            <p:txEl>
                                              <p:pRg st="6" end="6"/>
                                            </p:txEl>
                                          </p:spTgt>
                                        </p:tgtEl>
                                        <p:attrNameLst>
                                          <p:attrName>style.visibility</p:attrName>
                                        </p:attrNameLst>
                                      </p:cBhvr>
                                      <p:to>
                                        <p:strVal val="visible"/>
                                      </p:to>
                                    </p:set>
                                    <p:animEffect transition="in" filter="wipe(down)">
                                      <p:cBhvr>
                                        <p:cTn id="133" dur="580">
                                          <p:stCondLst>
                                            <p:cond delay="0"/>
                                          </p:stCondLst>
                                        </p:cTn>
                                        <p:tgtEl>
                                          <p:spTgt spid="3">
                                            <p:txEl>
                                              <p:pRg st="6" end="6"/>
                                            </p:txEl>
                                          </p:spTgt>
                                        </p:tgtEl>
                                      </p:cBhvr>
                                    </p:animEffect>
                                    <p:anim calcmode="lin" valueType="num">
                                      <p:cBhvr>
                                        <p:cTn id="13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6" end="6"/>
                                            </p:txEl>
                                          </p:spTgt>
                                        </p:tgtEl>
                                      </p:cBhvr>
                                      <p:to x="100000" y="60000"/>
                                    </p:animScale>
                                    <p:animScale>
                                      <p:cBhvr>
                                        <p:cTn id="140" dur="166" decel="50000">
                                          <p:stCondLst>
                                            <p:cond delay="676"/>
                                          </p:stCondLst>
                                        </p:cTn>
                                        <p:tgtEl>
                                          <p:spTgt spid="3">
                                            <p:txEl>
                                              <p:pRg st="6" end="6"/>
                                            </p:txEl>
                                          </p:spTgt>
                                        </p:tgtEl>
                                      </p:cBhvr>
                                      <p:to x="100000" y="100000"/>
                                    </p:animScale>
                                    <p:animScale>
                                      <p:cBhvr>
                                        <p:cTn id="141" dur="26">
                                          <p:stCondLst>
                                            <p:cond delay="1312"/>
                                          </p:stCondLst>
                                        </p:cTn>
                                        <p:tgtEl>
                                          <p:spTgt spid="3">
                                            <p:txEl>
                                              <p:pRg st="6" end="6"/>
                                            </p:txEl>
                                          </p:spTgt>
                                        </p:tgtEl>
                                      </p:cBhvr>
                                      <p:to x="100000" y="80000"/>
                                    </p:animScale>
                                    <p:animScale>
                                      <p:cBhvr>
                                        <p:cTn id="142" dur="166" decel="50000">
                                          <p:stCondLst>
                                            <p:cond delay="1338"/>
                                          </p:stCondLst>
                                        </p:cTn>
                                        <p:tgtEl>
                                          <p:spTgt spid="3">
                                            <p:txEl>
                                              <p:pRg st="6" end="6"/>
                                            </p:txEl>
                                          </p:spTgt>
                                        </p:tgtEl>
                                      </p:cBhvr>
                                      <p:to x="100000" y="100000"/>
                                    </p:animScale>
                                    <p:animScale>
                                      <p:cBhvr>
                                        <p:cTn id="143" dur="26">
                                          <p:stCondLst>
                                            <p:cond delay="1642"/>
                                          </p:stCondLst>
                                        </p:cTn>
                                        <p:tgtEl>
                                          <p:spTgt spid="3">
                                            <p:txEl>
                                              <p:pRg st="6" end="6"/>
                                            </p:txEl>
                                          </p:spTgt>
                                        </p:tgtEl>
                                      </p:cBhvr>
                                      <p:to x="100000" y="90000"/>
                                    </p:animScale>
                                    <p:animScale>
                                      <p:cBhvr>
                                        <p:cTn id="144" dur="166" decel="50000">
                                          <p:stCondLst>
                                            <p:cond delay="1668"/>
                                          </p:stCondLst>
                                        </p:cTn>
                                        <p:tgtEl>
                                          <p:spTgt spid="3">
                                            <p:txEl>
                                              <p:pRg st="6" end="6"/>
                                            </p:txEl>
                                          </p:spTgt>
                                        </p:tgtEl>
                                      </p:cBhvr>
                                      <p:to x="100000" y="100000"/>
                                    </p:animScale>
                                    <p:animScale>
                                      <p:cBhvr>
                                        <p:cTn id="145" dur="26">
                                          <p:stCondLst>
                                            <p:cond delay="1808"/>
                                          </p:stCondLst>
                                        </p:cTn>
                                        <p:tgtEl>
                                          <p:spTgt spid="3">
                                            <p:txEl>
                                              <p:pRg st="6" end="6"/>
                                            </p:txEl>
                                          </p:spTgt>
                                        </p:tgtEl>
                                      </p:cBhvr>
                                      <p:to x="100000" y="95000"/>
                                    </p:animScale>
                                    <p:animScale>
                                      <p:cBhvr>
                                        <p:cTn id="14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E2F7CC-DEB2-4919-8B29-BC798CD7C0E5}"/>
              </a:ext>
            </a:extLst>
          </p:cNvPr>
          <p:cNvPicPr>
            <a:picLocks noChangeAspect="1"/>
          </p:cNvPicPr>
          <p:nvPr/>
        </p:nvPicPr>
        <p:blipFill>
          <a:blip r:embed="rId2"/>
          <a:stretch>
            <a:fillRect/>
          </a:stretch>
        </p:blipFill>
        <p:spPr>
          <a:xfrm>
            <a:off x="5829300" y="1280160"/>
            <a:ext cx="5440680" cy="33223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E160C61B-8C11-4B8E-9714-B54210DF1E16}"/>
              </a:ext>
            </a:extLst>
          </p:cNvPr>
          <p:cNvSpPr txBox="1"/>
          <p:nvPr/>
        </p:nvSpPr>
        <p:spPr>
          <a:xfrm>
            <a:off x="922020" y="2545080"/>
            <a:ext cx="3985260" cy="646331"/>
          </a:xfrm>
          <a:prstGeom prst="rect">
            <a:avLst/>
          </a:prstGeom>
          <a:noFill/>
        </p:spPr>
        <p:txBody>
          <a:bodyPr wrap="square" rtlCol="0">
            <a:spAutoFit/>
          </a:bodyPr>
          <a:lstStyle/>
          <a:p>
            <a:r>
              <a:rPr lang="en-US" dirty="0"/>
              <a:t>Is it easy to buy a super computer</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36381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heel(1)">
                                      <p:cBhvr>
                                        <p:cTn id="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F6B9-6A9A-4C28-89EA-EE79F24B167B}"/>
              </a:ext>
            </a:extLst>
          </p:cNvPr>
          <p:cNvSpPr>
            <a:spLocks noGrp="1"/>
          </p:cNvSpPr>
          <p:nvPr>
            <p:ph type="title"/>
          </p:nvPr>
        </p:nvSpPr>
        <p:spPr>
          <a:xfrm>
            <a:off x="376795" y="621781"/>
            <a:ext cx="6816485" cy="999885"/>
          </a:xfrm>
        </p:spPr>
        <p:txBody>
          <a:bodyPr/>
          <a:lstStyle/>
          <a:p>
            <a:r>
              <a:rPr lang="en-US" dirty="0"/>
              <a:t>Rates and prices of super computer:</a:t>
            </a:r>
          </a:p>
        </p:txBody>
      </p:sp>
      <p:sp>
        <p:nvSpPr>
          <p:cNvPr id="3" name="Text Placeholder 2">
            <a:extLst>
              <a:ext uri="{FF2B5EF4-FFF2-40B4-BE49-F238E27FC236}">
                <a16:creationId xmlns:a16="http://schemas.microsoft.com/office/drawing/2014/main" id="{D811EF90-3C09-46EB-A43B-4E3E76EFFF12}"/>
              </a:ext>
            </a:extLst>
          </p:cNvPr>
          <p:cNvSpPr>
            <a:spLocks noGrp="1"/>
          </p:cNvSpPr>
          <p:nvPr>
            <p:ph type="body" sz="half" idx="2"/>
          </p:nvPr>
        </p:nvSpPr>
        <p:spPr>
          <a:xfrm>
            <a:off x="216747" y="2010847"/>
            <a:ext cx="9125373" cy="3872625"/>
          </a:xfrm>
        </p:spPr>
        <p:txBody>
          <a:bodyPr>
            <a:normAutofit/>
          </a:bodyPr>
          <a:lstStyle/>
          <a:p>
            <a:pPr marL="285750" indent="-285750" algn="l">
              <a:buFont typeface="Wingdings" panose="05000000000000000000" pitchFamily="2" charset="2"/>
              <a:buChar char="v"/>
            </a:pPr>
            <a:r>
              <a:rPr lang="en-US" sz="1800" b="0" i="0" u="none" strike="noStrike" dirty="0">
                <a:solidFill>
                  <a:schemeClr val="tx1">
                    <a:lumMod val="65000"/>
                  </a:schemeClr>
                </a:solidFill>
                <a:effectLst/>
              </a:rPr>
              <a:t>Supercomputers are very expensive. Some of world top supercomputer rates are:</a:t>
            </a:r>
          </a:p>
          <a:p>
            <a:pPr marL="285750" indent="-285750" algn="l">
              <a:buFont typeface="Wingdings" panose="05000000000000000000" pitchFamily="2" charset="2"/>
              <a:buChar char="v"/>
            </a:pPr>
            <a:r>
              <a:rPr lang="en-US" sz="1800" b="0" i="0" u="none" strike="noStrike" dirty="0">
                <a:solidFill>
                  <a:schemeClr val="tx1">
                    <a:lumMod val="65000"/>
                  </a:schemeClr>
                </a:solidFill>
                <a:effectLst/>
              </a:rPr>
              <a:t>The </a:t>
            </a:r>
            <a:r>
              <a:rPr lang="en-US" sz="1800" b="0" i="0" u="none" strike="noStrike" dirty="0">
                <a:solidFill>
                  <a:srgbClr val="00B0F0"/>
                </a:solidFill>
                <a:effectLst/>
              </a:rPr>
              <a:t>Jaguar</a:t>
            </a:r>
            <a:r>
              <a:rPr lang="en-US" sz="1800" b="0" i="0" u="none" strike="noStrike" dirty="0">
                <a:solidFill>
                  <a:schemeClr val="tx1">
                    <a:lumMod val="65000"/>
                  </a:schemeClr>
                </a:solidFill>
                <a:effectLst/>
              </a:rPr>
              <a:t> </a:t>
            </a:r>
            <a:r>
              <a:rPr lang="en-US" sz="1800" b="1" i="0" u="none" strike="noStrike" dirty="0">
                <a:solidFill>
                  <a:schemeClr val="tx1">
                    <a:lumMod val="65000"/>
                  </a:schemeClr>
                </a:solidFill>
                <a:effectLst/>
              </a:rPr>
              <a:t>supercomputer price</a:t>
            </a:r>
            <a:r>
              <a:rPr lang="en-US" sz="1800" b="0" i="0" u="none" strike="noStrike" dirty="0">
                <a:solidFill>
                  <a:schemeClr val="tx1">
                    <a:lumMod val="65000"/>
                  </a:schemeClr>
                </a:solidFill>
                <a:effectLst/>
              </a:rPr>
              <a:t> </a:t>
            </a:r>
            <a:r>
              <a:rPr lang="en-US" sz="1800" b="0" i="0" u="none" strike="noStrike" dirty="0">
                <a:solidFill>
                  <a:srgbClr val="00B0F0"/>
                </a:solidFill>
                <a:effectLst/>
              </a:rPr>
              <a:t>104 million US Dollar</a:t>
            </a:r>
            <a:r>
              <a:rPr lang="en-US" sz="1800" b="0" i="0" u="none" strike="noStrike" dirty="0">
                <a:solidFill>
                  <a:schemeClr val="tx1">
                    <a:lumMod val="65000"/>
                  </a:schemeClr>
                </a:solidFill>
                <a:effectLst/>
              </a:rPr>
              <a:t>.</a:t>
            </a:r>
          </a:p>
          <a:p>
            <a:pPr marL="285750" indent="-285750" algn="l">
              <a:buFont typeface="Wingdings" panose="05000000000000000000" pitchFamily="2" charset="2"/>
              <a:buChar char="v"/>
            </a:pPr>
            <a:r>
              <a:rPr lang="en-US" sz="1800" b="0" i="0" u="none" strike="noStrike" dirty="0">
                <a:solidFill>
                  <a:srgbClr val="00B0F0"/>
                </a:solidFill>
                <a:effectLst/>
              </a:rPr>
              <a:t>Titan </a:t>
            </a:r>
            <a:r>
              <a:rPr lang="en-US" sz="1800" b="1" i="0" u="none" strike="noStrike" dirty="0">
                <a:solidFill>
                  <a:schemeClr val="tx1">
                    <a:lumMod val="65000"/>
                  </a:schemeClr>
                </a:solidFill>
                <a:effectLst/>
              </a:rPr>
              <a:t>supercomputer price </a:t>
            </a:r>
            <a:r>
              <a:rPr lang="en-US" sz="1800" b="0" i="0" u="none" strike="noStrike" dirty="0">
                <a:solidFill>
                  <a:schemeClr val="tx1">
                    <a:lumMod val="65000"/>
                  </a:schemeClr>
                </a:solidFill>
                <a:effectLst/>
              </a:rPr>
              <a:t>is </a:t>
            </a:r>
            <a:r>
              <a:rPr lang="en-US" sz="1800" b="1" i="0" u="none" strike="noStrike" dirty="0">
                <a:solidFill>
                  <a:srgbClr val="00B0F0"/>
                </a:solidFill>
                <a:effectLst/>
              </a:rPr>
              <a:t>90 million</a:t>
            </a:r>
            <a:r>
              <a:rPr lang="en-US" sz="1800" b="0" i="0" u="none" strike="noStrike" dirty="0">
                <a:solidFill>
                  <a:srgbClr val="00B0F0"/>
                </a:solidFill>
                <a:effectLst/>
              </a:rPr>
              <a:t> US dollars.</a:t>
            </a:r>
          </a:p>
          <a:p>
            <a:pPr marL="285750" indent="-285750">
              <a:buFont typeface="Wingdings" panose="05000000000000000000" pitchFamily="2" charset="2"/>
              <a:buChar char="v"/>
            </a:pPr>
            <a:r>
              <a:rPr lang="en-US" sz="1800" dirty="0">
                <a:solidFill>
                  <a:schemeClr val="tx1">
                    <a:lumMod val="65000"/>
                  </a:schemeClr>
                </a:solidFill>
              </a:rPr>
              <a:t>The </a:t>
            </a:r>
            <a:r>
              <a:rPr lang="en-US" sz="1800" dirty="0">
                <a:solidFill>
                  <a:srgbClr val="00B0F0"/>
                </a:solidFill>
              </a:rPr>
              <a:t>Roadrunner</a:t>
            </a:r>
            <a:r>
              <a:rPr lang="en-US" sz="1800" dirty="0">
                <a:solidFill>
                  <a:schemeClr val="tx1">
                    <a:lumMod val="65000"/>
                  </a:schemeClr>
                </a:solidFill>
              </a:rPr>
              <a:t> </a:t>
            </a:r>
            <a:r>
              <a:rPr lang="en-US" sz="1800" b="1" i="0" u="none" strike="noStrike" dirty="0">
                <a:solidFill>
                  <a:schemeClr val="tx1">
                    <a:lumMod val="65000"/>
                  </a:schemeClr>
                </a:solidFill>
                <a:effectLst/>
              </a:rPr>
              <a:t>supercomputer price</a:t>
            </a:r>
            <a:r>
              <a:rPr lang="en-US" sz="1800" b="0" i="0" u="none" strike="noStrike" dirty="0">
                <a:solidFill>
                  <a:schemeClr val="tx1">
                    <a:lumMod val="65000"/>
                  </a:schemeClr>
                </a:solidFill>
                <a:effectLst/>
              </a:rPr>
              <a:t> is </a:t>
            </a:r>
            <a:r>
              <a:rPr lang="en-US" sz="1800" b="0" i="0" u="none" strike="noStrike" dirty="0">
                <a:solidFill>
                  <a:srgbClr val="00B0F0"/>
                </a:solidFill>
                <a:effectLst/>
              </a:rPr>
              <a:t>100 million US Dollar.</a:t>
            </a:r>
          </a:p>
          <a:p>
            <a:pPr marL="285750" indent="-285750" algn="l">
              <a:buFont typeface="Wingdings" panose="05000000000000000000" pitchFamily="2" charset="2"/>
              <a:buChar char="v"/>
            </a:pPr>
            <a:r>
              <a:rPr lang="en-US" sz="1800" b="0" i="0" u="none" strike="noStrike" dirty="0">
                <a:solidFill>
                  <a:srgbClr val="00B0F0"/>
                </a:solidFill>
                <a:effectLst/>
              </a:rPr>
              <a:t>Fugaku </a:t>
            </a:r>
            <a:r>
              <a:rPr lang="en-US" sz="1800" b="0" i="0" u="none" strike="noStrike" dirty="0">
                <a:solidFill>
                  <a:schemeClr val="tx1">
                    <a:lumMod val="65000"/>
                  </a:schemeClr>
                </a:solidFill>
                <a:effectLst/>
              </a:rPr>
              <a:t>supercomputer price is </a:t>
            </a:r>
            <a:r>
              <a:rPr lang="en-US" sz="1800" b="0" i="0" u="none" strike="noStrike" dirty="0">
                <a:solidFill>
                  <a:srgbClr val="00B0F0"/>
                </a:solidFill>
                <a:effectLst/>
              </a:rPr>
              <a:t>1 billion US dollars</a:t>
            </a:r>
            <a:r>
              <a:rPr lang="en-US" sz="1800" b="0" i="0" u="none" strike="noStrike" dirty="0">
                <a:solidFill>
                  <a:schemeClr val="tx1">
                    <a:lumMod val="65000"/>
                  </a:schemeClr>
                </a:solidFill>
                <a:effectLst/>
              </a:rPr>
              <a:t> (total programme cost).</a:t>
            </a:r>
          </a:p>
          <a:p>
            <a:pPr marL="285750" indent="-285750">
              <a:buFont typeface="Wingdings" panose="05000000000000000000" pitchFamily="2" charset="2"/>
              <a:buChar char="v"/>
            </a:pPr>
            <a:endParaRPr lang="en-US" sz="1800" dirty="0">
              <a:solidFill>
                <a:schemeClr val="tx1">
                  <a:lumMod val="65000"/>
                </a:schemeClr>
              </a:solidFill>
            </a:endParaRPr>
          </a:p>
        </p:txBody>
      </p:sp>
    </p:spTree>
    <p:extLst>
      <p:ext uri="{BB962C8B-B14F-4D97-AF65-F5344CB8AC3E}">
        <p14:creationId xmlns:p14="http://schemas.microsoft.com/office/powerpoint/2010/main" val="35533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wipe(down)">
                                      <p:cBhvr>
                                        <p:cTn id="59" dur="580">
                                          <p:stCondLst>
                                            <p:cond delay="0"/>
                                          </p:stCondLst>
                                        </p:cTn>
                                        <p:tgtEl>
                                          <p:spTgt spid="3">
                                            <p:txEl>
                                              <p:pRg st="2" end="2"/>
                                            </p:txEl>
                                          </p:spTgt>
                                        </p:tgtEl>
                                      </p:cBhvr>
                                    </p:animEffect>
                                    <p:anim calcmode="lin" valueType="num">
                                      <p:cBhvr>
                                        <p:cTn id="6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2" end="2"/>
                                            </p:txEl>
                                          </p:spTgt>
                                        </p:tgtEl>
                                      </p:cBhvr>
                                      <p:to x="100000" y="60000"/>
                                    </p:animScale>
                                    <p:animScale>
                                      <p:cBhvr>
                                        <p:cTn id="66" dur="166" decel="50000">
                                          <p:stCondLst>
                                            <p:cond delay="676"/>
                                          </p:stCondLst>
                                        </p:cTn>
                                        <p:tgtEl>
                                          <p:spTgt spid="3">
                                            <p:txEl>
                                              <p:pRg st="2" end="2"/>
                                            </p:txEl>
                                          </p:spTgt>
                                        </p:tgtEl>
                                      </p:cBhvr>
                                      <p:to x="100000" y="100000"/>
                                    </p:animScale>
                                    <p:animScale>
                                      <p:cBhvr>
                                        <p:cTn id="67" dur="26">
                                          <p:stCondLst>
                                            <p:cond delay="1312"/>
                                          </p:stCondLst>
                                        </p:cTn>
                                        <p:tgtEl>
                                          <p:spTgt spid="3">
                                            <p:txEl>
                                              <p:pRg st="2" end="2"/>
                                            </p:txEl>
                                          </p:spTgt>
                                        </p:tgtEl>
                                      </p:cBhvr>
                                      <p:to x="100000" y="80000"/>
                                    </p:animScale>
                                    <p:animScale>
                                      <p:cBhvr>
                                        <p:cTn id="68" dur="166" decel="50000">
                                          <p:stCondLst>
                                            <p:cond delay="1338"/>
                                          </p:stCondLst>
                                        </p:cTn>
                                        <p:tgtEl>
                                          <p:spTgt spid="3">
                                            <p:txEl>
                                              <p:pRg st="2" end="2"/>
                                            </p:txEl>
                                          </p:spTgt>
                                        </p:tgtEl>
                                      </p:cBhvr>
                                      <p:to x="100000" y="100000"/>
                                    </p:animScale>
                                    <p:animScale>
                                      <p:cBhvr>
                                        <p:cTn id="69" dur="26">
                                          <p:stCondLst>
                                            <p:cond delay="1642"/>
                                          </p:stCondLst>
                                        </p:cTn>
                                        <p:tgtEl>
                                          <p:spTgt spid="3">
                                            <p:txEl>
                                              <p:pRg st="2" end="2"/>
                                            </p:txEl>
                                          </p:spTgt>
                                        </p:tgtEl>
                                      </p:cBhvr>
                                      <p:to x="100000" y="90000"/>
                                    </p:animScale>
                                    <p:animScale>
                                      <p:cBhvr>
                                        <p:cTn id="70" dur="166" decel="50000">
                                          <p:stCondLst>
                                            <p:cond delay="1668"/>
                                          </p:stCondLst>
                                        </p:cTn>
                                        <p:tgtEl>
                                          <p:spTgt spid="3">
                                            <p:txEl>
                                              <p:pRg st="2" end="2"/>
                                            </p:txEl>
                                          </p:spTgt>
                                        </p:tgtEl>
                                      </p:cBhvr>
                                      <p:to x="100000" y="100000"/>
                                    </p:animScale>
                                    <p:animScale>
                                      <p:cBhvr>
                                        <p:cTn id="71" dur="26">
                                          <p:stCondLst>
                                            <p:cond delay="1808"/>
                                          </p:stCondLst>
                                        </p:cTn>
                                        <p:tgtEl>
                                          <p:spTgt spid="3">
                                            <p:txEl>
                                              <p:pRg st="2" end="2"/>
                                            </p:txEl>
                                          </p:spTgt>
                                        </p:tgtEl>
                                      </p:cBhvr>
                                      <p:to x="100000" y="95000"/>
                                    </p:animScale>
                                    <p:animScale>
                                      <p:cBhvr>
                                        <p:cTn id="72" dur="166" decel="50000">
                                          <p:stCondLst>
                                            <p:cond delay="1834"/>
                                          </p:stCondLst>
                                        </p:cTn>
                                        <p:tgtEl>
                                          <p:spTgt spid="3">
                                            <p:txEl>
                                              <p:pRg st="2" end="2"/>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down)">
                                      <p:cBhvr>
                                        <p:cTn id="75" dur="580">
                                          <p:stCondLst>
                                            <p:cond delay="0"/>
                                          </p:stCondLst>
                                        </p:cTn>
                                        <p:tgtEl>
                                          <p:spTgt spid="3">
                                            <p:txEl>
                                              <p:pRg st="3" end="3"/>
                                            </p:txEl>
                                          </p:spTgt>
                                        </p:tgtEl>
                                      </p:cBhvr>
                                    </p:animEffect>
                                    <p:anim calcmode="lin" valueType="num">
                                      <p:cBhvr>
                                        <p:cTn id="7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3" end="3"/>
                                            </p:txEl>
                                          </p:spTgt>
                                        </p:tgtEl>
                                      </p:cBhvr>
                                      <p:to x="100000" y="60000"/>
                                    </p:animScale>
                                    <p:animScale>
                                      <p:cBhvr>
                                        <p:cTn id="82" dur="166" decel="50000">
                                          <p:stCondLst>
                                            <p:cond delay="676"/>
                                          </p:stCondLst>
                                        </p:cTn>
                                        <p:tgtEl>
                                          <p:spTgt spid="3">
                                            <p:txEl>
                                              <p:pRg st="3" end="3"/>
                                            </p:txEl>
                                          </p:spTgt>
                                        </p:tgtEl>
                                      </p:cBhvr>
                                      <p:to x="100000" y="100000"/>
                                    </p:animScale>
                                    <p:animScale>
                                      <p:cBhvr>
                                        <p:cTn id="83" dur="26">
                                          <p:stCondLst>
                                            <p:cond delay="1312"/>
                                          </p:stCondLst>
                                        </p:cTn>
                                        <p:tgtEl>
                                          <p:spTgt spid="3">
                                            <p:txEl>
                                              <p:pRg st="3" end="3"/>
                                            </p:txEl>
                                          </p:spTgt>
                                        </p:tgtEl>
                                      </p:cBhvr>
                                      <p:to x="100000" y="80000"/>
                                    </p:animScale>
                                    <p:animScale>
                                      <p:cBhvr>
                                        <p:cTn id="84" dur="166" decel="50000">
                                          <p:stCondLst>
                                            <p:cond delay="1338"/>
                                          </p:stCondLst>
                                        </p:cTn>
                                        <p:tgtEl>
                                          <p:spTgt spid="3">
                                            <p:txEl>
                                              <p:pRg st="3" end="3"/>
                                            </p:txEl>
                                          </p:spTgt>
                                        </p:tgtEl>
                                      </p:cBhvr>
                                      <p:to x="100000" y="100000"/>
                                    </p:animScale>
                                    <p:animScale>
                                      <p:cBhvr>
                                        <p:cTn id="85" dur="26">
                                          <p:stCondLst>
                                            <p:cond delay="1642"/>
                                          </p:stCondLst>
                                        </p:cTn>
                                        <p:tgtEl>
                                          <p:spTgt spid="3">
                                            <p:txEl>
                                              <p:pRg st="3" end="3"/>
                                            </p:txEl>
                                          </p:spTgt>
                                        </p:tgtEl>
                                      </p:cBhvr>
                                      <p:to x="100000" y="90000"/>
                                    </p:animScale>
                                    <p:animScale>
                                      <p:cBhvr>
                                        <p:cTn id="86" dur="166" decel="50000">
                                          <p:stCondLst>
                                            <p:cond delay="1668"/>
                                          </p:stCondLst>
                                        </p:cTn>
                                        <p:tgtEl>
                                          <p:spTgt spid="3">
                                            <p:txEl>
                                              <p:pRg st="3" end="3"/>
                                            </p:txEl>
                                          </p:spTgt>
                                        </p:tgtEl>
                                      </p:cBhvr>
                                      <p:to x="100000" y="100000"/>
                                    </p:animScale>
                                    <p:animScale>
                                      <p:cBhvr>
                                        <p:cTn id="87" dur="26">
                                          <p:stCondLst>
                                            <p:cond delay="1808"/>
                                          </p:stCondLst>
                                        </p:cTn>
                                        <p:tgtEl>
                                          <p:spTgt spid="3">
                                            <p:txEl>
                                              <p:pRg st="3" end="3"/>
                                            </p:txEl>
                                          </p:spTgt>
                                        </p:tgtEl>
                                      </p:cBhvr>
                                      <p:to x="100000" y="95000"/>
                                    </p:animScale>
                                    <p:animScale>
                                      <p:cBhvr>
                                        <p:cTn id="88" dur="166" decel="50000">
                                          <p:stCondLst>
                                            <p:cond delay="1834"/>
                                          </p:stCondLst>
                                        </p:cTn>
                                        <p:tgtEl>
                                          <p:spTgt spid="3">
                                            <p:txEl>
                                              <p:pRg st="3" end="3"/>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wipe(down)">
                                      <p:cBhvr>
                                        <p:cTn id="91" dur="580">
                                          <p:stCondLst>
                                            <p:cond delay="0"/>
                                          </p:stCondLst>
                                        </p:cTn>
                                        <p:tgtEl>
                                          <p:spTgt spid="3">
                                            <p:txEl>
                                              <p:pRg st="4" end="4"/>
                                            </p:txEl>
                                          </p:spTgt>
                                        </p:tgtEl>
                                      </p:cBhvr>
                                    </p:animEffect>
                                    <p:anim calcmode="lin" valueType="num">
                                      <p:cBhvr>
                                        <p:cTn id="9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4" end="4"/>
                                            </p:txEl>
                                          </p:spTgt>
                                        </p:tgtEl>
                                      </p:cBhvr>
                                      <p:to x="100000" y="60000"/>
                                    </p:animScale>
                                    <p:animScale>
                                      <p:cBhvr>
                                        <p:cTn id="98" dur="166" decel="50000">
                                          <p:stCondLst>
                                            <p:cond delay="676"/>
                                          </p:stCondLst>
                                        </p:cTn>
                                        <p:tgtEl>
                                          <p:spTgt spid="3">
                                            <p:txEl>
                                              <p:pRg st="4" end="4"/>
                                            </p:txEl>
                                          </p:spTgt>
                                        </p:tgtEl>
                                      </p:cBhvr>
                                      <p:to x="100000" y="100000"/>
                                    </p:animScale>
                                    <p:animScale>
                                      <p:cBhvr>
                                        <p:cTn id="99" dur="26">
                                          <p:stCondLst>
                                            <p:cond delay="1312"/>
                                          </p:stCondLst>
                                        </p:cTn>
                                        <p:tgtEl>
                                          <p:spTgt spid="3">
                                            <p:txEl>
                                              <p:pRg st="4" end="4"/>
                                            </p:txEl>
                                          </p:spTgt>
                                        </p:tgtEl>
                                      </p:cBhvr>
                                      <p:to x="100000" y="80000"/>
                                    </p:animScale>
                                    <p:animScale>
                                      <p:cBhvr>
                                        <p:cTn id="100" dur="166" decel="50000">
                                          <p:stCondLst>
                                            <p:cond delay="1338"/>
                                          </p:stCondLst>
                                        </p:cTn>
                                        <p:tgtEl>
                                          <p:spTgt spid="3">
                                            <p:txEl>
                                              <p:pRg st="4" end="4"/>
                                            </p:txEl>
                                          </p:spTgt>
                                        </p:tgtEl>
                                      </p:cBhvr>
                                      <p:to x="100000" y="100000"/>
                                    </p:animScale>
                                    <p:animScale>
                                      <p:cBhvr>
                                        <p:cTn id="101" dur="26">
                                          <p:stCondLst>
                                            <p:cond delay="1642"/>
                                          </p:stCondLst>
                                        </p:cTn>
                                        <p:tgtEl>
                                          <p:spTgt spid="3">
                                            <p:txEl>
                                              <p:pRg st="4" end="4"/>
                                            </p:txEl>
                                          </p:spTgt>
                                        </p:tgtEl>
                                      </p:cBhvr>
                                      <p:to x="100000" y="90000"/>
                                    </p:animScale>
                                    <p:animScale>
                                      <p:cBhvr>
                                        <p:cTn id="102" dur="166" decel="50000">
                                          <p:stCondLst>
                                            <p:cond delay="1668"/>
                                          </p:stCondLst>
                                        </p:cTn>
                                        <p:tgtEl>
                                          <p:spTgt spid="3">
                                            <p:txEl>
                                              <p:pRg st="4" end="4"/>
                                            </p:txEl>
                                          </p:spTgt>
                                        </p:tgtEl>
                                      </p:cBhvr>
                                      <p:to x="100000" y="100000"/>
                                    </p:animScale>
                                    <p:animScale>
                                      <p:cBhvr>
                                        <p:cTn id="103" dur="26">
                                          <p:stCondLst>
                                            <p:cond delay="1808"/>
                                          </p:stCondLst>
                                        </p:cTn>
                                        <p:tgtEl>
                                          <p:spTgt spid="3">
                                            <p:txEl>
                                              <p:pRg st="4" end="4"/>
                                            </p:txEl>
                                          </p:spTgt>
                                        </p:tgtEl>
                                      </p:cBhvr>
                                      <p:to x="100000" y="95000"/>
                                    </p:animScale>
                                    <p:animScale>
                                      <p:cBhvr>
                                        <p:cTn id="10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2BA7-1091-40E3-9AD7-54ADBAB838D6}"/>
              </a:ext>
            </a:extLst>
          </p:cNvPr>
          <p:cNvSpPr>
            <a:spLocks noGrp="1"/>
          </p:cNvSpPr>
          <p:nvPr>
            <p:ph type="title"/>
          </p:nvPr>
        </p:nvSpPr>
        <p:spPr>
          <a:xfrm>
            <a:off x="285024" y="932283"/>
            <a:ext cx="8334190" cy="807466"/>
          </a:xfrm>
        </p:spPr>
        <p:txBody>
          <a:bodyPr/>
          <a:lstStyle/>
          <a:p>
            <a:r>
              <a:rPr lang="en-US" dirty="0"/>
              <a:t>Why does really need that</a:t>
            </a:r>
            <a:r>
              <a:rPr lang="en-US" dirty="0">
                <a:sym typeface="Symbol" panose="05050102010706020507" pitchFamily="18" charset="2"/>
              </a:rPr>
              <a:t></a:t>
            </a:r>
            <a:endParaRPr lang="en-US" dirty="0"/>
          </a:p>
        </p:txBody>
      </p:sp>
      <p:sp>
        <p:nvSpPr>
          <p:cNvPr id="3" name="Text Placeholder 2">
            <a:extLst>
              <a:ext uri="{FF2B5EF4-FFF2-40B4-BE49-F238E27FC236}">
                <a16:creationId xmlns:a16="http://schemas.microsoft.com/office/drawing/2014/main" id="{F27CAC27-B172-44F6-BEAE-E8FB59505439}"/>
              </a:ext>
            </a:extLst>
          </p:cNvPr>
          <p:cNvSpPr>
            <a:spLocks noGrp="1"/>
          </p:cNvSpPr>
          <p:nvPr>
            <p:ph type="body" sz="half" idx="2"/>
          </p:nvPr>
        </p:nvSpPr>
        <p:spPr>
          <a:xfrm>
            <a:off x="285024" y="1922882"/>
            <a:ext cx="7737842" cy="4935118"/>
          </a:xfrm>
        </p:spPr>
        <p:txBody>
          <a:bodyPr>
            <a:normAutofit/>
          </a:bodyPr>
          <a:lstStyle/>
          <a:p>
            <a:r>
              <a:rPr lang="en-US" dirty="0"/>
              <a:t>We have computers working in our station, schools , hospitals etc.</a:t>
            </a:r>
          </a:p>
          <a:p>
            <a:endParaRPr lang="en-US" dirty="0"/>
          </a:p>
          <a:p>
            <a:endParaRPr lang="en-US" dirty="0"/>
          </a:p>
          <a:p>
            <a:endParaRPr lang="en-US" dirty="0"/>
          </a:p>
          <a:p>
            <a:endParaRPr lang="en-US" dirty="0"/>
          </a:p>
          <a:p>
            <a:endParaRPr lang="en-US" dirty="0"/>
          </a:p>
          <a:p>
            <a:r>
              <a:rPr lang="en-US" dirty="0"/>
              <a:t>Think and observe</a:t>
            </a:r>
            <a:r>
              <a:rPr lang="en-US" dirty="0">
                <a:sym typeface="Symbol" panose="05050102010706020507" pitchFamily="18" charset="2"/>
              </a:rPr>
              <a:t></a:t>
            </a:r>
            <a:endParaRPr lang="en-US" dirty="0"/>
          </a:p>
        </p:txBody>
      </p:sp>
      <p:pic>
        <p:nvPicPr>
          <p:cNvPr id="5" name="Picture 4">
            <a:extLst>
              <a:ext uri="{FF2B5EF4-FFF2-40B4-BE49-F238E27FC236}">
                <a16:creationId xmlns:a16="http://schemas.microsoft.com/office/drawing/2014/main" id="{0BDC8914-3B09-439A-9EB9-5D5EBC21DB53}"/>
              </a:ext>
            </a:extLst>
          </p:cNvPr>
          <p:cNvPicPr>
            <a:picLocks noChangeAspect="1"/>
          </p:cNvPicPr>
          <p:nvPr/>
        </p:nvPicPr>
        <p:blipFill>
          <a:blip r:embed="rId2"/>
          <a:stretch>
            <a:fillRect/>
          </a:stretch>
        </p:blipFill>
        <p:spPr>
          <a:xfrm>
            <a:off x="8275320" y="1739749"/>
            <a:ext cx="3314700" cy="29672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096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80">
                                          <p:stCondLst>
                                            <p:cond delay="0"/>
                                          </p:stCondLst>
                                        </p:cTn>
                                        <p:tgtEl>
                                          <p:spTgt spid="3">
                                            <p:txEl>
                                              <p:pRg st="6" end="6"/>
                                            </p:txEl>
                                          </p:spTgt>
                                        </p:tgtEl>
                                      </p:cBhvr>
                                    </p:animEffect>
                                    <p:anim calcmode="lin" valueType="num">
                                      <p:cBhvr>
                                        <p:cTn id="2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6" end="6"/>
                                            </p:txEl>
                                          </p:spTgt>
                                        </p:tgtEl>
                                      </p:cBhvr>
                                      <p:to x="100000" y="60000"/>
                                    </p:animScale>
                                    <p:animScale>
                                      <p:cBhvr>
                                        <p:cTn id="29" dur="166" decel="50000">
                                          <p:stCondLst>
                                            <p:cond delay="676"/>
                                          </p:stCondLst>
                                        </p:cTn>
                                        <p:tgtEl>
                                          <p:spTgt spid="3">
                                            <p:txEl>
                                              <p:pRg st="6" end="6"/>
                                            </p:txEl>
                                          </p:spTgt>
                                        </p:tgtEl>
                                      </p:cBhvr>
                                      <p:to x="100000" y="100000"/>
                                    </p:animScale>
                                    <p:animScale>
                                      <p:cBhvr>
                                        <p:cTn id="30" dur="26">
                                          <p:stCondLst>
                                            <p:cond delay="1312"/>
                                          </p:stCondLst>
                                        </p:cTn>
                                        <p:tgtEl>
                                          <p:spTgt spid="3">
                                            <p:txEl>
                                              <p:pRg st="6" end="6"/>
                                            </p:txEl>
                                          </p:spTgt>
                                        </p:tgtEl>
                                      </p:cBhvr>
                                      <p:to x="100000" y="80000"/>
                                    </p:animScale>
                                    <p:animScale>
                                      <p:cBhvr>
                                        <p:cTn id="31" dur="166" decel="50000">
                                          <p:stCondLst>
                                            <p:cond delay="1338"/>
                                          </p:stCondLst>
                                        </p:cTn>
                                        <p:tgtEl>
                                          <p:spTgt spid="3">
                                            <p:txEl>
                                              <p:pRg st="6" end="6"/>
                                            </p:txEl>
                                          </p:spTgt>
                                        </p:tgtEl>
                                      </p:cBhvr>
                                      <p:to x="100000" y="100000"/>
                                    </p:animScale>
                                    <p:animScale>
                                      <p:cBhvr>
                                        <p:cTn id="32" dur="26">
                                          <p:stCondLst>
                                            <p:cond delay="1642"/>
                                          </p:stCondLst>
                                        </p:cTn>
                                        <p:tgtEl>
                                          <p:spTgt spid="3">
                                            <p:txEl>
                                              <p:pRg st="6" end="6"/>
                                            </p:txEl>
                                          </p:spTgt>
                                        </p:tgtEl>
                                      </p:cBhvr>
                                      <p:to x="100000" y="90000"/>
                                    </p:animScale>
                                    <p:animScale>
                                      <p:cBhvr>
                                        <p:cTn id="33" dur="166" decel="50000">
                                          <p:stCondLst>
                                            <p:cond delay="1668"/>
                                          </p:stCondLst>
                                        </p:cTn>
                                        <p:tgtEl>
                                          <p:spTgt spid="3">
                                            <p:txEl>
                                              <p:pRg st="6" end="6"/>
                                            </p:txEl>
                                          </p:spTgt>
                                        </p:tgtEl>
                                      </p:cBhvr>
                                      <p:to x="100000" y="100000"/>
                                    </p:animScale>
                                    <p:animScale>
                                      <p:cBhvr>
                                        <p:cTn id="34" dur="26">
                                          <p:stCondLst>
                                            <p:cond delay="1808"/>
                                          </p:stCondLst>
                                        </p:cTn>
                                        <p:tgtEl>
                                          <p:spTgt spid="3">
                                            <p:txEl>
                                              <p:pRg st="6" end="6"/>
                                            </p:txEl>
                                          </p:spTgt>
                                        </p:tgtEl>
                                      </p:cBhvr>
                                      <p:to x="100000" y="95000"/>
                                    </p:animScale>
                                    <p:animScale>
                                      <p:cBhvr>
                                        <p:cTn id="35"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028A-382C-4785-B488-3302EB7C5004}"/>
              </a:ext>
            </a:extLst>
          </p:cNvPr>
          <p:cNvSpPr>
            <a:spLocks noGrp="1"/>
          </p:cNvSpPr>
          <p:nvPr>
            <p:ph type="title"/>
          </p:nvPr>
        </p:nvSpPr>
        <p:spPr>
          <a:xfrm>
            <a:off x="241737" y="256021"/>
            <a:ext cx="7784225" cy="1260359"/>
          </a:xfrm>
        </p:spPr>
        <p:txBody>
          <a:bodyPr/>
          <a:lstStyle/>
          <a:p>
            <a:r>
              <a:rPr lang="en-US" dirty="0"/>
              <a:t>Advantages of super computer:</a:t>
            </a:r>
          </a:p>
        </p:txBody>
      </p:sp>
      <p:sp>
        <p:nvSpPr>
          <p:cNvPr id="3" name="Text Placeholder 2">
            <a:extLst>
              <a:ext uri="{FF2B5EF4-FFF2-40B4-BE49-F238E27FC236}">
                <a16:creationId xmlns:a16="http://schemas.microsoft.com/office/drawing/2014/main" id="{39A32033-1B56-4504-969F-B9B3C0E31C22}"/>
              </a:ext>
            </a:extLst>
          </p:cNvPr>
          <p:cNvSpPr>
            <a:spLocks noGrp="1"/>
          </p:cNvSpPr>
          <p:nvPr>
            <p:ph type="body" sz="half" idx="2"/>
          </p:nvPr>
        </p:nvSpPr>
        <p:spPr>
          <a:xfrm>
            <a:off x="83819" y="1691641"/>
            <a:ext cx="8100059" cy="3947160"/>
          </a:xfrm>
        </p:spPr>
        <p:txBody>
          <a:bodyPr>
            <a:normAutofit/>
          </a:bodyPr>
          <a:lstStyle/>
          <a:p>
            <a:pPr marL="285750" indent="-285750" algn="l">
              <a:buFont typeface="Wingdings" panose="05000000000000000000" pitchFamily="2" charset="2"/>
              <a:buChar char="v"/>
            </a:pPr>
            <a:r>
              <a:rPr lang="en-US" sz="1800" b="0" i="0" dirty="0">
                <a:solidFill>
                  <a:schemeClr val="tx1">
                    <a:lumMod val="65000"/>
                  </a:schemeClr>
                </a:solidFill>
                <a:effectLst/>
              </a:rPr>
              <a:t>Supercomputers have more than one CPU and ten thousand processors.</a:t>
            </a:r>
          </a:p>
          <a:p>
            <a:pPr marL="285750" indent="-285750" algn="l">
              <a:buFont typeface="Wingdings" panose="05000000000000000000" pitchFamily="2" charset="2"/>
              <a:buChar char="v"/>
            </a:pPr>
            <a:r>
              <a:rPr lang="en-US" sz="1800" b="0" i="0" dirty="0">
                <a:solidFill>
                  <a:schemeClr val="tx1">
                    <a:lumMod val="65000"/>
                  </a:schemeClr>
                </a:solidFill>
                <a:effectLst/>
              </a:rPr>
              <a:t>A supercomputer can decode any password because the speed of the supercomputer is very fast, so it finds the password immediately.</a:t>
            </a:r>
          </a:p>
          <a:p>
            <a:pPr marL="285750" indent="-285750" algn="l">
              <a:buFont typeface="Wingdings" panose="05000000000000000000" pitchFamily="2" charset="2"/>
              <a:buChar char="v"/>
            </a:pPr>
            <a:r>
              <a:rPr lang="en-US" sz="1800" b="0" i="0" dirty="0">
                <a:solidFill>
                  <a:schemeClr val="tx1">
                    <a:lumMod val="65000"/>
                  </a:schemeClr>
                </a:solidFill>
                <a:effectLst/>
              </a:rPr>
              <a:t>Today big companies are using supercomputers because other computers take ten to fifteen days to do any work, same supercomputer takes one to two days to do their work, which saves both time and money.</a:t>
            </a:r>
          </a:p>
          <a:p>
            <a:pPr marL="285750" indent="-285750" algn="l">
              <a:buFont typeface="Wingdings" panose="05000000000000000000" pitchFamily="2" charset="2"/>
              <a:buChar char="v"/>
            </a:pPr>
            <a:r>
              <a:rPr lang="en-US" sz="1800" b="0" i="0" dirty="0">
                <a:solidFill>
                  <a:schemeClr val="tx1">
                    <a:lumMod val="65000"/>
                  </a:schemeClr>
                </a:solidFill>
                <a:effectLst/>
              </a:rPr>
              <a:t>Supercomputers can run many types of operating systems.</a:t>
            </a:r>
          </a:p>
          <a:p>
            <a:endParaRPr lang="en-US" dirty="0">
              <a:solidFill>
                <a:schemeClr val="tx1">
                  <a:lumMod val="65000"/>
                </a:schemeClr>
              </a:solidFill>
            </a:endParaRPr>
          </a:p>
        </p:txBody>
      </p:sp>
    </p:spTree>
    <p:extLst>
      <p:ext uri="{BB962C8B-B14F-4D97-AF65-F5344CB8AC3E}">
        <p14:creationId xmlns:p14="http://schemas.microsoft.com/office/powerpoint/2010/main" val="358289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0339-A5A0-47C7-9FA8-AF5AB4AEF8CF}"/>
              </a:ext>
            </a:extLst>
          </p:cNvPr>
          <p:cNvSpPr>
            <a:spLocks noGrp="1"/>
          </p:cNvSpPr>
          <p:nvPr>
            <p:ph type="title"/>
          </p:nvPr>
        </p:nvSpPr>
        <p:spPr>
          <a:xfrm>
            <a:off x="414895" y="614162"/>
            <a:ext cx="6305945" cy="833639"/>
          </a:xfrm>
        </p:spPr>
        <p:txBody>
          <a:bodyPr/>
          <a:lstStyle/>
          <a:p>
            <a:r>
              <a:rPr lang="en-US" dirty="0"/>
              <a:t>Disadvantages:</a:t>
            </a:r>
          </a:p>
        </p:txBody>
      </p:sp>
      <p:sp>
        <p:nvSpPr>
          <p:cNvPr id="3" name="Text Placeholder 2">
            <a:extLst>
              <a:ext uri="{FF2B5EF4-FFF2-40B4-BE49-F238E27FC236}">
                <a16:creationId xmlns:a16="http://schemas.microsoft.com/office/drawing/2014/main" id="{F55BE4A4-D2B6-4C23-84F3-7BEFC69F5289}"/>
              </a:ext>
            </a:extLst>
          </p:cNvPr>
          <p:cNvSpPr>
            <a:spLocks noGrp="1"/>
          </p:cNvSpPr>
          <p:nvPr>
            <p:ph type="body" sz="half" idx="2"/>
          </p:nvPr>
        </p:nvSpPr>
        <p:spPr>
          <a:xfrm>
            <a:off x="198121" y="1752601"/>
            <a:ext cx="8252460" cy="3200400"/>
          </a:xfrm>
        </p:spPr>
        <p:txBody>
          <a:bodyPr>
            <a:normAutofit/>
          </a:bodyPr>
          <a:lstStyle/>
          <a:p>
            <a:pPr marL="285750" indent="-285750" algn="l">
              <a:buFont typeface="Wingdings" panose="05000000000000000000" pitchFamily="2" charset="2"/>
              <a:buChar char="v"/>
            </a:pPr>
            <a:r>
              <a:rPr lang="en-US" sz="1800" b="0" i="0" dirty="0">
                <a:solidFill>
                  <a:schemeClr val="tx1">
                    <a:lumMod val="65000"/>
                  </a:schemeClr>
                </a:solidFill>
                <a:effectLst/>
              </a:rPr>
              <a:t>A supercomputer needs a lot of electricity to run.</a:t>
            </a:r>
          </a:p>
          <a:p>
            <a:pPr marL="285750" indent="-285750" algn="l">
              <a:buFont typeface="Wingdings" panose="05000000000000000000" pitchFamily="2" charset="2"/>
              <a:buChar char="v"/>
            </a:pPr>
            <a:r>
              <a:rPr lang="en-US" sz="1800" b="0" i="0" dirty="0">
                <a:solidFill>
                  <a:schemeClr val="tx1">
                    <a:lumMod val="65000"/>
                  </a:schemeClr>
                </a:solidFill>
                <a:effectLst/>
              </a:rPr>
              <a:t>To install a supercomputer, a lot of land is required.</a:t>
            </a:r>
          </a:p>
          <a:p>
            <a:pPr marL="285750" indent="-285750" algn="l">
              <a:buFont typeface="Wingdings" panose="05000000000000000000" pitchFamily="2" charset="2"/>
              <a:buChar char="v"/>
            </a:pPr>
            <a:r>
              <a:rPr lang="en-US" sz="1800" b="0" i="0" dirty="0">
                <a:solidFill>
                  <a:schemeClr val="tx1">
                    <a:lumMod val="65000"/>
                  </a:schemeClr>
                </a:solidFill>
                <a:effectLst/>
              </a:rPr>
              <a:t>Approximately 500 or 550 square land required to install a supercomputer it occurs.</a:t>
            </a:r>
          </a:p>
          <a:p>
            <a:pPr marL="285750" indent="-285750" algn="l">
              <a:buFont typeface="Wingdings" panose="05000000000000000000" pitchFamily="2" charset="2"/>
              <a:buChar char="v"/>
            </a:pPr>
            <a:r>
              <a:rPr lang="en-US" sz="1800" b="0" i="0" dirty="0">
                <a:solidFill>
                  <a:schemeClr val="tx1">
                    <a:lumMod val="65000"/>
                  </a:schemeClr>
                </a:solidFill>
                <a:effectLst/>
              </a:rPr>
              <a:t>A supercomputer has a lot of processors due to which the supercomputer heats up very quickly.</a:t>
            </a:r>
          </a:p>
          <a:p>
            <a:pPr marL="285750" indent="-285750">
              <a:buFont typeface="Wingdings" panose="05000000000000000000" pitchFamily="2" charset="2"/>
              <a:buChar char="v"/>
            </a:pPr>
            <a:r>
              <a:rPr lang="en-US" sz="1800" b="0" i="0" dirty="0">
                <a:solidFill>
                  <a:schemeClr val="tx1">
                    <a:lumMod val="65000"/>
                  </a:schemeClr>
                </a:solidFill>
                <a:effectLst/>
              </a:rPr>
              <a:t>Supercomputers are so expensive that no ordinary person can afford it.</a:t>
            </a:r>
          </a:p>
          <a:p>
            <a:endParaRPr lang="en-US" dirty="0">
              <a:solidFill>
                <a:schemeClr val="tx1">
                  <a:lumMod val="65000"/>
                </a:schemeClr>
              </a:solidFill>
            </a:endParaRPr>
          </a:p>
        </p:txBody>
      </p:sp>
    </p:spTree>
    <p:extLst>
      <p:ext uri="{BB962C8B-B14F-4D97-AF65-F5344CB8AC3E}">
        <p14:creationId xmlns:p14="http://schemas.microsoft.com/office/powerpoint/2010/main" val="49841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B375A2-1172-4ADA-A143-18D3F1BA869F}"/>
              </a:ext>
            </a:extLst>
          </p:cNvPr>
          <p:cNvSpPr>
            <a:spLocks noGrp="1"/>
          </p:cNvSpPr>
          <p:nvPr>
            <p:ph type="body" sz="half" idx="2"/>
          </p:nvPr>
        </p:nvSpPr>
        <p:spPr>
          <a:xfrm>
            <a:off x="780627" y="533400"/>
            <a:ext cx="10144654" cy="5189219"/>
          </a:xfrm>
        </p:spPr>
        <p:txBody>
          <a:bodyPr/>
          <a:lstStyle/>
          <a:p>
            <a:r>
              <a:rPr lang="en-US" sz="2800" dirty="0"/>
              <a:t>Topic Name</a:t>
            </a:r>
            <a:r>
              <a:rPr lang="en-US" dirty="0"/>
              <a:t>:</a:t>
            </a:r>
          </a:p>
          <a:p>
            <a:endParaRPr lang="en-US" dirty="0"/>
          </a:p>
          <a:p>
            <a:endParaRPr lang="en-US" dirty="0"/>
          </a:p>
          <a:p>
            <a:endParaRPr lang="en-US" dirty="0"/>
          </a:p>
          <a:p>
            <a:pPr algn="ctr"/>
            <a:r>
              <a:rPr lang="en-US" sz="5400" dirty="0"/>
              <a:t>SUPER COMPUTERS                                                         </a:t>
            </a:r>
            <a:endParaRPr lang="en-US" sz="5400" spc="600" dirty="0"/>
          </a:p>
          <a:p>
            <a:endParaRPr lang="en-US" dirty="0"/>
          </a:p>
        </p:txBody>
      </p:sp>
    </p:spTree>
    <p:extLst>
      <p:ext uri="{BB962C8B-B14F-4D97-AF65-F5344CB8AC3E}">
        <p14:creationId xmlns:p14="http://schemas.microsoft.com/office/powerpoint/2010/main" val="344624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0337F-8875-4224-A3EF-C8271F48C502}"/>
              </a:ext>
            </a:extLst>
          </p:cNvPr>
          <p:cNvPicPr>
            <a:picLocks noChangeAspect="1"/>
          </p:cNvPicPr>
          <p:nvPr/>
        </p:nvPicPr>
        <p:blipFill rotWithShape="1">
          <a:blip r:embed="rId2"/>
          <a:srcRect b="7201"/>
          <a:stretch/>
        </p:blipFill>
        <p:spPr>
          <a:xfrm>
            <a:off x="4008120" y="1219200"/>
            <a:ext cx="6616065" cy="4191001"/>
          </a:xfrm>
          <a:prstGeom prst="rect">
            <a:avLst/>
          </a:prstGeom>
        </p:spPr>
      </p:pic>
      <p:sp>
        <p:nvSpPr>
          <p:cNvPr id="7" name="TextBox 6">
            <a:extLst>
              <a:ext uri="{FF2B5EF4-FFF2-40B4-BE49-F238E27FC236}">
                <a16:creationId xmlns:a16="http://schemas.microsoft.com/office/drawing/2014/main" id="{DF379068-D522-4019-B5FA-1FD4810E7FD5}"/>
              </a:ext>
            </a:extLst>
          </p:cNvPr>
          <p:cNvSpPr txBox="1"/>
          <p:nvPr/>
        </p:nvSpPr>
        <p:spPr>
          <a:xfrm>
            <a:off x="6195060" y="2200870"/>
            <a:ext cx="2621280" cy="923330"/>
          </a:xfrm>
          <a:prstGeom prst="rect">
            <a:avLst/>
          </a:prstGeom>
          <a:noFill/>
        </p:spPr>
        <p:txBody>
          <a:bodyPr wrap="square" rtlCol="0">
            <a:spAutoFit/>
          </a:bodyPr>
          <a:lstStyle/>
          <a:p>
            <a:r>
              <a:rPr lang="en-US" dirty="0"/>
              <a:t>Doesn’t it means our information is in wrong hands</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155839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78D7-705B-482B-A4B7-2C4D90AA401E}"/>
              </a:ext>
            </a:extLst>
          </p:cNvPr>
          <p:cNvSpPr>
            <a:spLocks noGrp="1"/>
          </p:cNvSpPr>
          <p:nvPr>
            <p:ph type="title"/>
          </p:nvPr>
        </p:nvSpPr>
        <p:spPr>
          <a:xfrm>
            <a:off x="331075" y="324601"/>
            <a:ext cx="7403225" cy="1168919"/>
          </a:xfrm>
        </p:spPr>
        <p:txBody>
          <a:bodyPr/>
          <a:lstStyle/>
          <a:p>
            <a:r>
              <a:rPr lang="en-US" dirty="0"/>
              <a:t>Is it easy to hack a super computer</a:t>
            </a:r>
            <a:r>
              <a:rPr lang="en-US" dirty="0">
                <a:sym typeface="Symbol" panose="05050102010706020507" pitchFamily="18" charset="2"/>
              </a:rPr>
              <a:t></a:t>
            </a:r>
            <a:endParaRPr lang="en-US" dirty="0"/>
          </a:p>
        </p:txBody>
      </p:sp>
      <p:sp>
        <p:nvSpPr>
          <p:cNvPr id="3" name="Text Placeholder 2">
            <a:extLst>
              <a:ext uri="{FF2B5EF4-FFF2-40B4-BE49-F238E27FC236}">
                <a16:creationId xmlns:a16="http://schemas.microsoft.com/office/drawing/2014/main" id="{519D34EE-D3BA-40FF-A4BA-30C811CFE510}"/>
              </a:ext>
            </a:extLst>
          </p:cNvPr>
          <p:cNvSpPr>
            <a:spLocks noGrp="1"/>
          </p:cNvSpPr>
          <p:nvPr>
            <p:ph type="body" sz="half" idx="2"/>
          </p:nvPr>
        </p:nvSpPr>
        <p:spPr>
          <a:xfrm>
            <a:off x="460587" y="1743315"/>
            <a:ext cx="6747933" cy="4025025"/>
          </a:xfrm>
        </p:spPr>
        <p:txBody>
          <a:bodyPr/>
          <a:lstStyle/>
          <a:p>
            <a:pPr algn="ctr"/>
            <a:r>
              <a:rPr lang="en-US" sz="1800" dirty="0"/>
              <a:t>ANSWER:</a:t>
            </a:r>
          </a:p>
          <a:p>
            <a:endParaRPr lang="en-US" sz="1800" dirty="0"/>
          </a:p>
          <a:p>
            <a:r>
              <a:rPr lang="en-US" sz="1800" dirty="0"/>
              <a:t>No , it is not that easy. But possible in a manner.</a:t>
            </a:r>
          </a:p>
          <a:p>
            <a:r>
              <a:rPr lang="en-US" sz="1800" dirty="0"/>
              <a:t>Basically super computers consists of large organizations of computers. Moreover to crack or hack them we need a large and combined network of humans with computers equipments ,softwares and one satellite connections .</a:t>
            </a:r>
          </a:p>
          <a:p>
            <a:endParaRPr lang="en-US" sz="1800" dirty="0"/>
          </a:p>
          <a:p>
            <a:pPr algn="ctr"/>
            <a:r>
              <a:rPr lang="en-US" sz="1800" dirty="0"/>
              <a:t>HEADLINE:</a:t>
            </a:r>
          </a:p>
          <a:p>
            <a:r>
              <a:rPr lang="en-US" sz="1800" dirty="0"/>
              <a:t>In covid-19, hackers target supercomputers researching on covid vaccines in SWITZERLAND , GERMANY , UK.</a:t>
            </a:r>
          </a:p>
          <a:p>
            <a:endParaRPr lang="en-US" dirty="0"/>
          </a:p>
        </p:txBody>
      </p:sp>
      <p:pic>
        <p:nvPicPr>
          <p:cNvPr id="5" name="Picture 4">
            <a:extLst>
              <a:ext uri="{FF2B5EF4-FFF2-40B4-BE49-F238E27FC236}">
                <a16:creationId xmlns:a16="http://schemas.microsoft.com/office/drawing/2014/main" id="{0B92D628-97F4-4CCD-B81F-EB19A2F7EB4F}"/>
              </a:ext>
            </a:extLst>
          </p:cNvPr>
          <p:cNvPicPr>
            <a:picLocks noChangeAspect="1"/>
          </p:cNvPicPr>
          <p:nvPr/>
        </p:nvPicPr>
        <p:blipFill>
          <a:blip r:embed="rId2"/>
          <a:stretch>
            <a:fillRect/>
          </a:stretch>
        </p:blipFill>
        <p:spPr>
          <a:xfrm>
            <a:off x="7475220" y="1325880"/>
            <a:ext cx="4256193" cy="3002280"/>
          </a:xfrm>
          <a:prstGeom prst="rect">
            <a:avLst/>
          </a:prstGeom>
        </p:spPr>
      </p:pic>
    </p:spTree>
    <p:extLst>
      <p:ext uri="{BB962C8B-B14F-4D97-AF65-F5344CB8AC3E}">
        <p14:creationId xmlns:p14="http://schemas.microsoft.com/office/powerpoint/2010/main" val="3100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80">
                                          <p:stCondLst>
                                            <p:cond delay="0"/>
                                          </p:stCondLst>
                                        </p:cTn>
                                        <p:tgtEl>
                                          <p:spTgt spid="3">
                                            <p:txEl>
                                              <p:pRg st="3" end="3"/>
                                            </p:txEl>
                                          </p:spTgt>
                                        </p:tgtEl>
                                      </p:cBhvr>
                                    </p:animEffect>
                                    <p:anim calcmode="lin" valueType="num">
                                      <p:cBhvr>
                                        <p:cTn id="4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3" end="3"/>
                                            </p:txEl>
                                          </p:spTgt>
                                        </p:tgtEl>
                                      </p:cBhvr>
                                      <p:to x="100000" y="60000"/>
                                    </p:animScale>
                                    <p:animScale>
                                      <p:cBhvr>
                                        <p:cTn id="53" dur="166" decel="50000">
                                          <p:stCondLst>
                                            <p:cond delay="676"/>
                                          </p:stCondLst>
                                        </p:cTn>
                                        <p:tgtEl>
                                          <p:spTgt spid="3">
                                            <p:txEl>
                                              <p:pRg st="3" end="3"/>
                                            </p:txEl>
                                          </p:spTgt>
                                        </p:tgtEl>
                                      </p:cBhvr>
                                      <p:to x="100000" y="100000"/>
                                    </p:animScale>
                                    <p:animScale>
                                      <p:cBhvr>
                                        <p:cTn id="54" dur="26">
                                          <p:stCondLst>
                                            <p:cond delay="1312"/>
                                          </p:stCondLst>
                                        </p:cTn>
                                        <p:tgtEl>
                                          <p:spTgt spid="3">
                                            <p:txEl>
                                              <p:pRg st="3" end="3"/>
                                            </p:txEl>
                                          </p:spTgt>
                                        </p:tgtEl>
                                      </p:cBhvr>
                                      <p:to x="100000" y="80000"/>
                                    </p:animScale>
                                    <p:animScale>
                                      <p:cBhvr>
                                        <p:cTn id="55" dur="166" decel="50000">
                                          <p:stCondLst>
                                            <p:cond delay="1338"/>
                                          </p:stCondLst>
                                        </p:cTn>
                                        <p:tgtEl>
                                          <p:spTgt spid="3">
                                            <p:txEl>
                                              <p:pRg st="3" end="3"/>
                                            </p:txEl>
                                          </p:spTgt>
                                        </p:tgtEl>
                                      </p:cBhvr>
                                      <p:to x="100000" y="100000"/>
                                    </p:animScale>
                                    <p:animScale>
                                      <p:cBhvr>
                                        <p:cTn id="56" dur="26">
                                          <p:stCondLst>
                                            <p:cond delay="1642"/>
                                          </p:stCondLst>
                                        </p:cTn>
                                        <p:tgtEl>
                                          <p:spTgt spid="3">
                                            <p:txEl>
                                              <p:pRg st="3" end="3"/>
                                            </p:txEl>
                                          </p:spTgt>
                                        </p:tgtEl>
                                      </p:cBhvr>
                                      <p:to x="100000" y="90000"/>
                                    </p:animScale>
                                    <p:animScale>
                                      <p:cBhvr>
                                        <p:cTn id="57" dur="166" decel="50000">
                                          <p:stCondLst>
                                            <p:cond delay="1668"/>
                                          </p:stCondLst>
                                        </p:cTn>
                                        <p:tgtEl>
                                          <p:spTgt spid="3">
                                            <p:txEl>
                                              <p:pRg st="3" end="3"/>
                                            </p:txEl>
                                          </p:spTgt>
                                        </p:tgtEl>
                                      </p:cBhvr>
                                      <p:to x="100000" y="100000"/>
                                    </p:animScale>
                                    <p:animScale>
                                      <p:cBhvr>
                                        <p:cTn id="58" dur="26">
                                          <p:stCondLst>
                                            <p:cond delay="1808"/>
                                          </p:stCondLst>
                                        </p:cTn>
                                        <p:tgtEl>
                                          <p:spTgt spid="3">
                                            <p:txEl>
                                              <p:pRg st="3" end="3"/>
                                            </p:txEl>
                                          </p:spTgt>
                                        </p:tgtEl>
                                      </p:cBhvr>
                                      <p:to x="100000" y="95000"/>
                                    </p:animScale>
                                    <p:animScale>
                                      <p:cBhvr>
                                        <p:cTn id="59" dur="166" decel="50000">
                                          <p:stCondLst>
                                            <p:cond delay="1834"/>
                                          </p:stCondLst>
                                        </p:cTn>
                                        <p:tgtEl>
                                          <p:spTgt spid="3">
                                            <p:txEl>
                                              <p:pRg st="3" end="3"/>
                                            </p:tx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heel(1)">
                                      <p:cBhvr>
                                        <p:cTn id="64" dur="2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Effect transition="in" filter="wipe(down)">
                                      <p:cBhvr>
                                        <p:cTn id="69" dur="580">
                                          <p:stCondLst>
                                            <p:cond delay="0"/>
                                          </p:stCondLst>
                                        </p:cTn>
                                        <p:tgtEl>
                                          <p:spTgt spid="3">
                                            <p:txEl>
                                              <p:pRg st="5" end="5"/>
                                            </p:txEl>
                                          </p:spTgt>
                                        </p:tgtEl>
                                      </p:cBhvr>
                                    </p:animEffect>
                                    <p:anim calcmode="lin" valueType="num">
                                      <p:cBhvr>
                                        <p:cTn id="7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5" end="5"/>
                                            </p:txEl>
                                          </p:spTgt>
                                        </p:tgtEl>
                                      </p:cBhvr>
                                      <p:to x="100000" y="60000"/>
                                    </p:animScale>
                                    <p:animScale>
                                      <p:cBhvr>
                                        <p:cTn id="76" dur="166" decel="50000">
                                          <p:stCondLst>
                                            <p:cond delay="676"/>
                                          </p:stCondLst>
                                        </p:cTn>
                                        <p:tgtEl>
                                          <p:spTgt spid="3">
                                            <p:txEl>
                                              <p:pRg st="5" end="5"/>
                                            </p:txEl>
                                          </p:spTgt>
                                        </p:tgtEl>
                                      </p:cBhvr>
                                      <p:to x="100000" y="100000"/>
                                    </p:animScale>
                                    <p:animScale>
                                      <p:cBhvr>
                                        <p:cTn id="77" dur="26">
                                          <p:stCondLst>
                                            <p:cond delay="1312"/>
                                          </p:stCondLst>
                                        </p:cTn>
                                        <p:tgtEl>
                                          <p:spTgt spid="3">
                                            <p:txEl>
                                              <p:pRg st="5" end="5"/>
                                            </p:txEl>
                                          </p:spTgt>
                                        </p:tgtEl>
                                      </p:cBhvr>
                                      <p:to x="100000" y="80000"/>
                                    </p:animScale>
                                    <p:animScale>
                                      <p:cBhvr>
                                        <p:cTn id="78" dur="166" decel="50000">
                                          <p:stCondLst>
                                            <p:cond delay="1338"/>
                                          </p:stCondLst>
                                        </p:cTn>
                                        <p:tgtEl>
                                          <p:spTgt spid="3">
                                            <p:txEl>
                                              <p:pRg st="5" end="5"/>
                                            </p:txEl>
                                          </p:spTgt>
                                        </p:tgtEl>
                                      </p:cBhvr>
                                      <p:to x="100000" y="100000"/>
                                    </p:animScale>
                                    <p:animScale>
                                      <p:cBhvr>
                                        <p:cTn id="79" dur="26">
                                          <p:stCondLst>
                                            <p:cond delay="1642"/>
                                          </p:stCondLst>
                                        </p:cTn>
                                        <p:tgtEl>
                                          <p:spTgt spid="3">
                                            <p:txEl>
                                              <p:pRg st="5" end="5"/>
                                            </p:txEl>
                                          </p:spTgt>
                                        </p:tgtEl>
                                      </p:cBhvr>
                                      <p:to x="100000" y="90000"/>
                                    </p:animScale>
                                    <p:animScale>
                                      <p:cBhvr>
                                        <p:cTn id="80" dur="166" decel="50000">
                                          <p:stCondLst>
                                            <p:cond delay="1668"/>
                                          </p:stCondLst>
                                        </p:cTn>
                                        <p:tgtEl>
                                          <p:spTgt spid="3">
                                            <p:txEl>
                                              <p:pRg st="5" end="5"/>
                                            </p:txEl>
                                          </p:spTgt>
                                        </p:tgtEl>
                                      </p:cBhvr>
                                      <p:to x="100000" y="100000"/>
                                    </p:animScale>
                                    <p:animScale>
                                      <p:cBhvr>
                                        <p:cTn id="81" dur="26">
                                          <p:stCondLst>
                                            <p:cond delay="1808"/>
                                          </p:stCondLst>
                                        </p:cTn>
                                        <p:tgtEl>
                                          <p:spTgt spid="3">
                                            <p:txEl>
                                              <p:pRg st="5" end="5"/>
                                            </p:txEl>
                                          </p:spTgt>
                                        </p:tgtEl>
                                      </p:cBhvr>
                                      <p:to x="100000" y="95000"/>
                                    </p:animScale>
                                    <p:animScale>
                                      <p:cBhvr>
                                        <p:cTn id="82" dur="166" decel="50000">
                                          <p:stCondLst>
                                            <p:cond delay="1834"/>
                                          </p:stCondLst>
                                        </p:cTn>
                                        <p:tgtEl>
                                          <p:spTgt spid="3">
                                            <p:txEl>
                                              <p:pRg st="5" end="5"/>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nodeType="click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heel(1)">
                                      <p:cBhvr>
                                        <p:cTn id="8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DA3B-86C1-4510-AF3C-0E17B285AC57}"/>
              </a:ext>
            </a:extLst>
          </p:cNvPr>
          <p:cNvSpPr>
            <a:spLocks noGrp="1"/>
          </p:cNvSpPr>
          <p:nvPr>
            <p:ph type="title"/>
          </p:nvPr>
        </p:nvSpPr>
        <p:spPr>
          <a:xfrm>
            <a:off x="1024495" y="1124701"/>
            <a:ext cx="6405005" cy="1184159"/>
          </a:xfrm>
        </p:spPr>
        <p:txBody>
          <a:bodyPr/>
          <a:lstStyle/>
          <a:p>
            <a:r>
              <a:rPr lang="en-US" dirty="0"/>
              <a:t>How to prevent data from hacking</a:t>
            </a:r>
            <a:r>
              <a:rPr lang="en-US" dirty="0">
                <a:sym typeface="Symbol" panose="05050102010706020507" pitchFamily="18" charset="2"/>
              </a:rPr>
              <a:t></a:t>
            </a:r>
            <a:endParaRPr lang="en-US" dirty="0"/>
          </a:p>
        </p:txBody>
      </p:sp>
      <p:sp>
        <p:nvSpPr>
          <p:cNvPr id="3" name="Text Placeholder 2">
            <a:extLst>
              <a:ext uri="{FF2B5EF4-FFF2-40B4-BE49-F238E27FC236}">
                <a16:creationId xmlns:a16="http://schemas.microsoft.com/office/drawing/2014/main" id="{03CB7D46-20E8-47C7-A48B-D099E67E0429}"/>
              </a:ext>
            </a:extLst>
          </p:cNvPr>
          <p:cNvSpPr>
            <a:spLocks noGrp="1"/>
          </p:cNvSpPr>
          <p:nvPr>
            <p:ph type="body" sz="half" idx="2"/>
          </p:nvPr>
        </p:nvSpPr>
        <p:spPr>
          <a:xfrm>
            <a:off x="773007" y="2604375"/>
            <a:ext cx="7822353" cy="3128924"/>
          </a:xfrm>
        </p:spPr>
        <p:txBody>
          <a:bodyPr/>
          <a:lstStyle/>
          <a:p>
            <a:r>
              <a:rPr lang="en-US" sz="1800" dirty="0">
                <a:solidFill>
                  <a:schemeClr val="tx1">
                    <a:lumMod val="65000"/>
                  </a:schemeClr>
                </a:solidFill>
              </a:rPr>
              <a:t>There are some steps for you to save your data :</a:t>
            </a:r>
          </a:p>
          <a:p>
            <a:pPr marL="285750" indent="-285750">
              <a:buFont typeface="Wingdings" panose="05000000000000000000" pitchFamily="2" charset="2"/>
              <a:buChar char="v"/>
            </a:pPr>
            <a:r>
              <a:rPr lang="en-US" sz="1800" dirty="0">
                <a:solidFill>
                  <a:schemeClr val="tx1">
                    <a:lumMod val="65000"/>
                  </a:schemeClr>
                </a:solidFill>
              </a:rPr>
              <a:t>If there is hacker who enters in your data your computer will tell you.</a:t>
            </a:r>
          </a:p>
          <a:p>
            <a:pPr marL="285750" indent="-285750">
              <a:buFont typeface="Wingdings" panose="05000000000000000000" pitchFamily="2" charset="2"/>
              <a:buChar char="v"/>
            </a:pPr>
            <a:r>
              <a:rPr lang="en-US" sz="1800" dirty="0">
                <a:solidFill>
                  <a:schemeClr val="tx1">
                    <a:lumMod val="65000"/>
                  </a:schemeClr>
                </a:solidFill>
              </a:rPr>
              <a:t>Firstly in this case, you need to be offline so that your data migration would be stopped.</a:t>
            </a:r>
          </a:p>
          <a:p>
            <a:pPr marL="285750" indent="-285750">
              <a:buFont typeface="Wingdings" panose="05000000000000000000" pitchFamily="2" charset="2"/>
              <a:buChar char="v"/>
            </a:pPr>
            <a:r>
              <a:rPr lang="en-US" sz="1800" dirty="0">
                <a:solidFill>
                  <a:schemeClr val="tx1">
                    <a:lumMod val="65000"/>
                  </a:schemeClr>
                </a:solidFill>
              </a:rPr>
              <a:t>Second you need to shut down your computer. This will sometimes cause your current data to lose and save your overall data.</a:t>
            </a:r>
          </a:p>
          <a:p>
            <a:pPr marL="285750" indent="-285750">
              <a:buFont typeface="Wingdings" panose="05000000000000000000" pitchFamily="2" charset="2"/>
              <a:buChar char="v"/>
            </a:pPr>
            <a:endParaRPr lang="en-US" dirty="0"/>
          </a:p>
        </p:txBody>
      </p:sp>
      <p:pic>
        <p:nvPicPr>
          <p:cNvPr id="5" name="Picture 4">
            <a:extLst>
              <a:ext uri="{FF2B5EF4-FFF2-40B4-BE49-F238E27FC236}">
                <a16:creationId xmlns:a16="http://schemas.microsoft.com/office/drawing/2014/main" id="{8528A689-2C21-4269-959F-378CCE601A82}"/>
              </a:ext>
            </a:extLst>
          </p:cNvPr>
          <p:cNvPicPr>
            <a:picLocks noChangeAspect="1"/>
          </p:cNvPicPr>
          <p:nvPr/>
        </p:nvPicPr>
        <p:blipFill>
          <a:blip r:embed="rId2"/>
          <a:stretch>
            <a:fillRect/>
          </a:stretch>
        </p:blipFill>
        <p:spPr>
          <a:xfrm>
            <a:off x="8534400" y="1455420"/>
            <a:ext cx="3375660" cy="2910840"/>
          </a:xfrm>
          <a:prstGeom prst="rect">
            <a:avLst/>
          </a:prstGeom>
        </p:spPr>
      </p:pic>
    </p:spTree>
    <p:extLst>
      <p:ext uri="{BB962C8B-B14F-4D97-AF65-F5344CB8AC3E}">
        <p14:creationId xmlns:p14="http://schemas.microsoft.com/office/powerpoint/2010/main" val="305453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heel(1)">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wheel(1)">
                                      <p:cBhvr>
                                        <p:cTn id="4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4AE7-4BED-4341-B3DD-36A41DD33207}"/>
              </a:ext>
            </a:extLst>
          </p:cNvPr>
          <p:cNvSpPr>
            <a:spLocks noGrp="1"/>
          </p:cNvSpPr>
          <p:nvPr>
            <p:ph type="title"/>
          </p:nvPr>
        </p:nvSpPr>
        <p:spPr>
          <a:xfrm>
            <a:off x="1024495" y="1203960"/>
            <a:ext cx="10146186" cy="2773680"/>
          </a:xfrm>
        </p:spPr>
        <p:txBody>
          <a:bodyPr>
            <a:noAutofit/>
          </a:bodyPr>
          <a:lstStyle/>
          <a:p>
            <a:pPr algn="ctr"/>
            <a:r>
              <a:rPr lang="en-US" sz="9600" dirty="0"/>
              <a:t>THANK YOU</a:t>
            </a:r>
          </a:p>
        </p:txBody>
      </p:sp>
    </p:spTree>
    <p:extLst>
      <p:ext uri="{BB962C8B-B14F-4D97-AF65-F5344CB8AC3E}">
        <p14:creationId xmlns:p14="http://schemas.microsoft.com/office/powerpoint/2010/main" val="2498157256"/>
      </p:ext>
    </p:extLst>
  </p:cSld>
  <p:clrMapOvr>
    <a:masterClrMapping/>
  </p:clrMapOvr>
  <mc:AlternateContent xmlns:mc="http://schemas.openxmlformats.org/markup-compatibility/2006" xmlns:p14="http://schemas.microsoft.com/office/powerpoint/2010/main">
    <mc:Choice Requires="p14">
      <p:transition spd="slow" p14:dur="375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F266FE-4DCA-444B-88A5-CEA36FDDEE05}"/>
              </a:ext>
            </a:extLst>
          </p:cNvPr>
          <p:cNvSpPr>
            <a:spLocks noGrp="1"/>
          </p:cNvSpPr>
          <p:nvPr>
            <p:ph type="body" sz="half" idx="2"/>
          </p:nvPr>
        </p:nvSpPr>
        <p:spPr>
          <a:xfrm>
            <a:off x="426721" y="716281"/>
            <a:ext cx="10751820" cy="2827020"/>
          </a:xfrm>
        </p:spPr>
        <p:txBody>
          <a:bodyPr>
            <a:normAutofit/>
          </a:bodyPr>
          <a:lstStyle/>
          <a:p>
            <a:r>
              <a:rPr lang="en-US" dirty="0"/>
              <a:t>GROUP MEMBERS:</a:t>
            </a:r>
          </a:p>
          <a:p>
            <a:endParaRPr lang="en-US" dirty="0"/>
          </a:p>
          <a:p>
            <a:r>
              <a:rPr lang="en-US" dirty="0">
                <a:solidFill>
                  <a:srgbClr val="00B0F0"/>
                </a:solidFill>
              </a:rPr>
              <a:t>SYED MEHDI HAIDER                              FA21-BSE-010</a:t>
            </a:r>
          </a:p>
          <a:p>
            <a:r>
              <a:rPr lang="en-US" dirty="0">
                <a:solidFill>
                  <a:srgbClr val="00B0F0"/>
                </a:solidFill>
              </a:rPr>
              <a:t>DAWOOD IMRAN                                  FA21-BSE-142</a:t>
            </a:r>
          </a:p>
          <a:p>
            <a:r>
              <a:rPr lang="en-US" dirty="0">
                <a:solidFill>
                  <a:srgbClr val="00B0F0"/>
                </a:solidFill>
              </a:rPr>
              <a:t>AOUN HAIDER                                        FA21-BSE-133</a:t>
            </a:r>
          </a:p>
          <a:p>
            <a:r>
              <a:rPr lang="en-US" dirty="0">
                <a:solidFill>
                  <a:srgbClr val="00B0F0"/>
                </a:solidFill>
              </a:rPr>
              <a:t>SAMI ULLAH SHEIKH                                FA21-BSE-085</a:t>
            </a:r>
          </a:p>
        </p:txBody>
      </p:sp>
    </p:spTree>
    <p:extLst>
      <p:ext uri="{BB962C8B-B14F-4D97-AF65-F5344CB8AC3E}">
        <p14:creationId xmlns:p14="http://schemas.microsoft.com/office/powerpoint/2010/main" val="12898146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80">
                                          <p:stCondLst>
                                            <p:cond delay="0"/>
                                          </p:stCondLst>
                                        </p:cTn>
                                        <p:tgtEl>
                                          <p:spTgt spid="3">
                                            <p:txEl>
                                              <p:pRg st="2" end="2"/>
                                            </p:txEl>
                                          </p:spTgt>
                                        </p:tgtEl>
                                      </p:cBhvr>
                                    </p:animEffect>
                                    <p:anim calcmode="lin" valueType="num">
                                      <p:cBhvr>
                                        <p:cTn id="1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2" end="2"/>
                                            </p:txEl>
                                          </p:spTgt>
                                        </p:tgtEl>
                                      </p:cBhvr>
                                      <p:to x="100000" y="60000"/>
                                    </p:animScale>
                                    <p:animScale>
                                      <p:cBhvr>
                                        <p:cTn id="19" dur="166" decel="50000">
                                          <p:stCondLst>
                                            <p:cond delay="676"/>
                                          </p:stCondLst>
                                        </p:cTn>
                                        <p:tgtEl>
                                          <p:spTgt spid="3">
                                            <p:txEl>
                                              <p:pRg st="2" end="2"/>
                                            </p:txEl>
                                          </p:spTgt>
                                        </p:tgtEl>
                                      </p:cBhvr>
                                      <p:to x="100000" y="100000"/>
                                    </p:animScale>
                                    <p:animScale>
                                      <p:cBhvr>
                                        <p:cTn id="20" dur="26">
                                          <p:stCondLst>
                                            <p:cond delay="1312"/>
                                          </p:stCondLst>
                                        </p:cTn>
                                        <p:tgtEl>
                                          <p:spTgt spid="3">
                                            <p:txEl>
                                              <p:pRg st="2" end="2"/>
                                            </p:txEl>
                                          </p:spTgt>
                                        </p:tgtEl>
                                      </p:cBhvr>
                                      <p:to x="100000" y="80000"/>
                                    </p:animScale>
                                    <p:animScale>
                                      <p:cBhvr>
                                        <p:cTn id="21" dur="166" decel="50000">
                                          <p:stCondLst>
                                            <p:cond delay="1338"/>
                                          </p:stCondLst>
                                        </p:cTn>
                                        <p:tgtEl>
                                          <p:spTgt spid="3">
                                            <p:txEl>
                                              <p:pRg st="2" end="2"/>
                                            </p:txEl>
                                          </p:spTgt>
                                        </p:tgtEl>
                                      </p:cBhvr>
                                      <p:to x="100000" y="100000"/>
                                    </p:animScale>
                                    <p:animScale>
                                      <p:cBhvr>
                                        <p:cTn id="22" dur="26">
                                          <p:stCondLst>
                                            <p:cond delay="1642"/>
                                          </p:stCondLst>
                                        </p:cTn>
                                        <p:tgtEl>
                                          <p:spTgt spid="3">
                                            <p:txEl>
                                              <p:pRg st="2" end="2"/>
                                            </p:txEl>
                                          </p:spTgt>
                                        </p:tgtEl>
                                      </p:cBhvr>
                                      <p:to x="100000" y="90000"/>
                                    </p:animScale>
                                    <p:animScale>
                                      <p:cBhvr>
                                        <p:cTn id="23" dur="166" decel="50000">
                                          <p:stCondLst>
                                            <p:cond delay="1668"/>
                                          </p:stCondLst>
                                        </p:cTn>
                                        <p:tgtEl>
                                          <p:spTgt spid="3">
                                            <p:txEl>
                                              <p:pRg st="2" end="2"/>
                                            </p:txEl>
                                          </p:spTgt>
                                        </p:tgtEl>
                                      </p:cBhvr>
                                      <p:to x="100000" y="100000"/>
                                    </p:animScale>
                                    <p:animScale>
                                      <p:cBhvr>
                                        <p:cTn id="24" dur="26">
                                          <p:stCondLst>
                                            <p:cond delay="1808"/>
                                          </p:stCondLst>
                                        </p:cTn>
                                        <p:tgtEl>
                                          <p:spTgt spid="3">
                                            <p:txEl>
                                              <p:pRg st="2" end="2"/>
                                            </p:txEl>
                                          </p:spTgt>
                                        </p:tgtEl>
                                      </p:cBhvr>
                                      <p:to x="100000" y="95000"/>
                                    </p:animScale>
                                    <p:animScale>
                                      <p:cBhvr>
                                        <p:cTn id="25" dur="166" decel="50000">
                                          <p:stCondLst>
                                            <p:cond delay="1834"/>
                                          </p:stCondLst>
                                        </p:cTn>
                                        <p:tgtEl>
                                          <p:spTgt spid="3">
                                            <p:txEl>
                                              <p:pRg st="2" end="2"/>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80">
                                          <p:stCondLst>
                                            <p:cond delay="0"/>
                                          </p:stCondLst>
                                        </p:cTn>
                                        <p:tgtEl>
                                          <p:spTgt spid="3">
                                            <p:txEl>
                                              <p:pRg st="3" end="3"/>
                                            </p:txEl>
                                          </p:spTgt>
                                        </p:tgtEl>
                                      </p:cBhvr>
                                    </p:animEffect>
                                    <p:anim calcmode="lin" valueType="num">
                                      <p:cBhvr>
                                        <p:cTn id="3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3" end="3"/>
                                            </p:txEl>
                                          </p:spTgt>
                                        </p:tgtEl>
                                      </p:cBhvr>
                                      <p:to x="100000" y="60000"/>
                                    </p:animScale>
                                    <p:animScale>
                                      <p:cBhvr>
                                        <p:cTn id="37" dur="166" decel="50000">
                                          <p:stCondLst>
                                            <p:cond delay="676"/>
                                          </p:stCondLst>
                                        </p:cTn>
                                        <p:tgtEl>
                                          <p:spTgt spid="3">
                                            <p:txEl>
                                              <p:pRg st="3" end="3"/>
                                            </p:txEl>
                                          </p:spTgt>
                                        </p:tgtEl>
                                      </p:cBhvr>
                                      <p:to x="100000" y="100000"/>
                                    </p:animScale>
                                    <p:animScale>
                                      <p:cBhvr>
                                        <p:cTn id="38" dur="26">
                                          <p:stCondLst>
                                            <p:cond delay="1312"/>
                                          </p:stCondLst>
                                        </p:cTn>
                                        <p:tgtEl>
                                          <p:spTgt spid="3">
                                            <p:txEl>
                                              <p:pRg st="3" end="3"/>
                                            </p:txEl>
                                          </p:spTgt>
                                        </p:tgtEl>
                                      </p:cBhvr>
                                      <p:to x="100000" y="80000"/>
                                    </p:animScale>
                                    <p:animScale>
                                      <p:cBhvr>
                                        <p:cTn id="39" dur="166" decel="50000">
                                          <p:stCondLst>
                                            <p:cond delay="1338"/>
                                          </p:stCondLst>
                                        </p:cTn>
                                        <p:tgtEl>
                                          <p:spTgt spid="3">
                                            <p:txEl>
                                              <p:pRg st="3" end="3"/>
                                            </p:txEl>
                                          </p:spTgt>
                                        </p:tgtEl>
                                      </p:cBhvr>
                                      <p:to x="100000" y="100000"/>
                                    </p:animScale>
                                    <p:animScale>
                                      <p:cBhvr>
                                        <p:cTn id="40" dur="26">
                                          <p:stCondLst>
                                            <p:cond delay="1642"/>
                                          </p:stCondLst>
                                        </p:cTn>
                                        <p:tgtEl>
                                          <p:spTgt spid="3">
                                            <p:txEl>
                                              <p:pRg st="3" end="3"/>
                                            </p:txEl>
                                          </p:spTgt>
                                        </p:tgtEl>
                                      </p:cBhvr>
                                      <p:to x="100000" y="90000"/>
                                    </p:animScale>
                                    <p:animScale>
                                      <p:cBhvr>
                                        <p:cTn id="41" dur="166" decel="50000">
                                          <p:stCondLst>
                                            <p:cond delay="1668"/>
                                          </p:stCondLst>
                                        </p:cTn>
                                        <p:tgtEl>
                                          <p:spTgt spid="3">
                                            <p:txEl>
                                              <p:pRg st="3" end="3"/>
                                            </p:txEl>
                                          </p:spTgt>
                                        </p:tgtEl>
                                      </p:cBhvr>
                                      <p:to x="100000" y="100000"/>
                                    </p:animScale>
                                    <p:animScale>
                                      <p:cBhvr>
                                        <p:cTn id="42" dur="26">
                                          <p:stCondLst>
                                            <p:cond delay="1808"/>
                                          </p:stCondLst>
                                        </p:cTn>
                                        <p:tgtEl>
                                          <p:spTgt spid="3">
                                            <p:txEl>
                                              <p:pRg st="3" end="3"/>
                                            </p:txEl>
                                          </p:spTgt>
                                        </p:tgtEl>
                                      </p:cBhvr>
                                      <p:to x="100000" y="95000"/>
                                    </p:animScale>
                                    <p:animScale>
                                      <p:cBhvr>
                                        <p:cTn id="43" dur="166" decel="50000">
                                          <p:stCondLst>
                                            <p:cond delay="1834"/>
                                          </p:stCondLst>
                                        </p:cTn>
                                        <p:tgtEl>
                                          <p:spTgt spid="3">
                                            <p:txEl>
                                              <p:pRg st="3" end="3"/>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wipe(down)">
                                      <p:cBhvr>
                                        <p:cTn id="48" dur="580">
                                          <p:stCondLst>
                                            <p:cond delay="0"/>
                                          </p:stCondLst>
                                        </p:cTn>
                                        <p:tgtEl>
                                          <p:spTgt spid="3">
                                            <p:txEl>
                                              <p:pRg st="4" end="4"/>
                                            </p:txEl>
                                          </p:spTgt>
                                        </p:tgtEl>
                                      </p:cBhvr>
                                    </p:animEffect>
                                    <p:anim calcmode="lin" valueType="num">
                                      <p:cBhvr>
                                        <p:cTn id="4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4" end="4"/>
                                            </p:txEl>
                                          </p:spTgt>
                                        </p:tgtEl>
                                      </p:cBhvr>
                                      <p:to x="100000" y="60000"/>
                                    </p:animScale>
                                    <p:animScale>
                                      <p:cBhvr>
                                        <p:cTn id="55" dur="166" decel="50000">
                                          <p:stCondLst>
                                            <p:cond delay="676"/>
                                          </p:stCondLst>
                                        </p:cTn>
                                        <p:tgtEl>
                                          <p:spTgt spid="3">
                                            <p:txEl>
                                              <p:pRg st="4" end="4"/>
                                            </p:txEl>
                                          </p:spTgt>
                                        </p:tgtEl>
                                      </p:cBhvr>
                                      <p:to x="100000" y="100000"/>
                                    </p:animScale>
                                    <p:animScale>
                                      <p:cBhvr>
                                        <p:cTn id="56" dur="26">
                                          <p:stCondLst>
                                            <p:cond delay="1312"/>
                                          </p:stCondLst>
                                        </p:cTn>
                                        <p:tgtEl>
                                          <p:spTgt spid="3">
                                            <p:txEl>
                                              <p:pRg st="4" end="4"/>
                                            </p:txEl>
                                          </p:spTgt>
                                        </p:tgtEl>
                                      </p:cBhvr>
                                      <p:to x="100000" y="80000"/>
                                    </p:animScale>
                                    <p:animScale>
                                      <p:cBhvr>
                                        <p:cTn id="57" dur="166" decel="50000">
                                          <p:stCondLst>
                                            <p:cond delay="1338"/>
                                          </p:stCondLst>
                                        </p:cTn>
                                        <p:tgtEl>
                                          <p:spTgt spid="3">
                                            <p:txEl>
                                              <p:pRg st="4" end="4"/>
                                            </p:txEl>
                                          </p:spTgt>
                                        </p:tgtEl>
                                      </p:cBhvr>
                                      <p:to x="100000" y="100000"/>
                                    </p:animScale>
                                    <p:animScale>
                                      <p:cBhvr>
                                        <p:cTn id="58" dur="26">
                                          <p:stCondLst>
                                            <p:cond delay="1642"/>
                                          </p:stCondLst>
                                        </p:cTn>
                                        <p:tgtEl>
                                          <p:spTgt spid="3">
                                            <p:txEl>
                                              <p:pRg st="4" end="4"/>
                                            </p:txEl>
                                          </p:spTgt>
                                        </p:tgtEl>
                                      </p:cBhvr>
                                      <p:to x="100000" y="90000"/>
                                    </p:animScale>
                                    <p:animScale>
                                      <p:cBhvr>
                                        <p:cTn id="59" dur="166" decel="50000">
                                          <p:stCondLst>
                                            <p:cond delay="1668"/>
                                          </p:stCondLst>
                                        </p:cTn>
                                        <p:tgtEl>
                                          <p:spTgt spid="3">
                                            <p:txEl>
                                              <p:pRg st="4" end="4"/>
                                            </p:txEl>
                                          </p:spTgt>
                                        </p:tgtEl>
                                      </p:cBhvr>
                                      <p:to x="100000" y="100000"/>
                                    </p:animScale>
                                    <p:animScale>
                                      <p:cBhvr>
                                        <p:cTn id="60" dur="26">
                                          <p:stCondLst>
                                            <p:cond delay="1808"/>
                                          </p:stCondLst>
                                        </p:cTn>
                                        <p:tgtEl>
                                          <p:spTgt spid="3">
                                            <p:txEl>
                                              <p:pRg st="4" end="4"/>
                                            </p:txEl>
                                          </p:spTgt>
                                        </p:tgtEl>
                                      </p:cBhvr>
                                      <p:to x="100000" y="95000"/>
                                    </p:animScale>
                                    <p:animScale>
                                      <p:cBhvr>
                                        <p:cTn id="61" dur="166" decel="50000">
                                          <p:stCondLst>
                                            <p:cond delay="1834"/>
                                          </p:stCondLst>
                                        </p:cTn>
                                        <p:tgtEl>
                                          <p:spTgt spid="3">
                                            <p:txEl>
                                              <p:pRg st="4" end="4"/>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wipe(down)">
                                      <p:cBhvr>
                                        <p:cTn id="66" dur="580">
                                          <p:stCondLst>
                                            <p:cond delay="0"/>
                                          </p:stCondLst>
                                        </p:cTn>
                                        <p:tgtEl>
                                          <p:spTgt spid="3">
                                            <p:txEl>
                                              <p:pRg st="5" end="5"/>
                                            </p:txEl>
                                          </p:spTgt>
                                        </p:tgtEl>
                                      </p:cBhvr>
                                    </p:animEffect>
                                    <p:anim calcmode="lin" valueType="num">
                                      <p:cBhvr>
                                        <p:cTn id="67"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5" end="5"/>
                                            </p:txEl>
                                          </p:spTgt>
                                        </p:tgtEl>
                                      </p:cBhvr>
                                      <p:to x="100000" y="60000"/>
                                    </p:animScale>
                                    <p:animScale>
                                      <p:cBhvr>
                                        <p:cTn id="73" dur="166" decel="50000">
                                          <p:stCondLst>
                                            <p:cond delay="676"/>
                                          </p:stCondLst>
                                        </p:cTn>
                                        <p:tgtEl>
                                          <p:spTgt spid="3">
                                            <p:txEl>
                                              <p:pRg st="5" end="5"/>
                                            </p:txEl>
                                          </p:spTgt>
                                        </p:tgtEl>
                                      </p:cBhvr>
                                      <p:to x="100000" y="100000"/>
                                    </p:animScale>
                                    <p:animScale>
                                      <p:cBhvr>
                                        <p:cTn id="74" dur="26">
                                          <p:stCondLst>
                                            <p:cond delay="1312"/>
                                          </p:stCondLst>
                                        </p:cTn>
                                        <p:tgtEl>
                                          <p:spTgt spid="3">
                                            <p:txEl>
                                              <p:pRg st="5" end="5"/>
                                            </p:txEl>
                                          </p:spTgt>
                                        </p:tgtEl>
                                      </p:cBhvr>
                                      <p:to x="100000" y="80000"/>
                                    </p:animScale>
                                    <p:animScale>
                                      <p:cBhvr>
                                        <p:cTn id="75" dur="166" decel="50000">
                                          <p:stCondLst>
                                            <p:cond delay="1338"/>
                                          </p:stCondLst>
                                        </p:cTn>
                                        <p:tgtEl>
                                          <p:spTgt spid="3">
                                            <p:txEl>
                                              <p:pRg st="5" end="5"/>
                                            </p:txEl>
                                          </p:spTgt>
                                        </p:tgtEl>
                                      </p:cBhvr>
                                      <p:to x="100000" y="100000"/>
                                    </p:animScale>
                                    <p:animScale>
                                      <p:cBhvr>
                                        <p:cTn id="76" dur="26">
                                          <p:stCondLst>
                                            <p:cond delay="1642"/>
                                          </p:stCondLst>
                                        </p:cTn>
                                        <p:tgtEl>
                                          <p:spTgt spid="3">
                                            <p:txEl>
                                              <p:pRg st="5" end="5"/>
                                            </p:txEl>
                                          </p:spTgt>
                                        </p:tgtEl>
                                      </p:cBhvr>
                                      <p:to x="100000" y="90000"/>
                                    </p:animScale>
                                    <p:animScale>
                                      <p:cBhvr>
                                        <p:cTn id="77" dur="166" decel="50000">
                                          <p:stCondLst>
                                            <p:cond delay="1668"/>
                                          </p:stCondLst>
                                        </p:cTn>
                                        <p:tgtEl>
                                          <p:spTgt spid="3">
                                            <p:txEl>
                                              <p:pRg st="5" end="5"/>
                                            </p:txEl>
                                          </p:spTgt>
                                        </p:tgtEl>
                                      </p:cBhvr>
                                      <p:to x="100000" y="100000"/>
                                    </p:animScale>
                                    <p:animScale>
                                      <p:cBhvr>
                                        <p:cTn id="78" dur="26">
                                          <p:stCondLst>
                                            <p:cond delay="1808"/>
                                          </p:stCondLst>
                                        </p:cTn>
                                        <p:tgtEl>
                                          <p:spTgt spid="3">
                                            <p:txEl>
                                              <p:pRg st="5" end="5"/>
                                            </p:txEl>
                                          </p:spTgt>
                                        </p:tgtEl>
                                      </p:cBhvr>
                                      <p:to x="100000" y="95000"/>
                                    </p:animScale>
                                    <p:animScale>
                                      <p:cBhvr>
                                        <p:cTn id="79"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247F-3BAB-4A34-9199-B3B252A5676F}"/>
              </a:ext>
            </a:extLst>
          </p:cNvPr>
          <p:cNvSpPr>
            <a:spLocks noGrp="1"/>
          </p:cNvSpPr>
          <p:nvPr>
            <p:ph type="title"/>
          </p:nvPr>
        </p:nvSpPr>
        <p:spPr>
          <a:xfrm>
            <a:off x="685800" y="275208"/>
            <a:ext cx="10820399" cy="955675"/>
          </a:xfrm>
        </p:spPr>
        <p:txBody>
          <a:bodyPr/>
          <a:lstStyle/>
          <a:p>
            <a:pPr algn="ctr"/>
            <a:r>
              <a:rPr lang="en-US" dirty="0"/>
              <a:t>what Are computers </a:t>
            </a:r>
            <a:r>
              <a:rPr lang="en-US" dirty="0">
                <a:sym typeface="Symbol" panose="05050102010706020507" pitchFamily="18" charset="2"/>
              </a:rPr>
              <a:t></a:t>
            </a:r>
            <a:endParaRPr lang="en-US" dirty="0"/>
          </a:p>
        </p:txBody>
      </p:sp>
      <p:sp>
        <p:nvSpPr>
          <p:cNvPr id="3" name="Text Placeholder 2">
            <a:extLst>
              <a:ext uri="{FF2B5EF4-FFF2-40B4-BE49-F238E27FC236}">
                <a16:creationId xmlns:a16="http://schemas.microsoft.com/office/drawing/2014/main" id="{4D92B1CD-C5F7-4D4D-84AE-F7F9114C71E8}"/>
              </a:ext>
            </a:extLst>
          </p:cNvPr>
          <p:cNvSpPr>
            <a:spLocks noGrp="1"/>
          </p:cNvSpPr>
          <p:nvPr>
            <p:ph type="body" idx="1"/>
          </p:nvPr>
        </p:nvSpPr>
        <p:spPr>
          <a:xfrm>
            <a:off x="456296" y="1582105"/>
            <a:ext cx="8600240" cy="4135114"/>
          </a:xfrm>
        </p:spPr>
        <p:txBody>
          <a:bodyPr/>
          <a:lstStyle/>
          <a:p>
            <a:pPr marL="342900" indent="-342900" algn="l">
              <a:buFont typeface="Wingdings" panose="05000000000000000000" pitchFamily="2" charset="2"/>
              <a:buChar char="v"/>
            </a:pPr>
            <a:r>
              <a:rPr lang="en-US" dirty="0">
                <a:solidFill>
                  <a:schemeClr val="tx1">
                    <a:lumMod val="65000"/>
                  </a:schemeClr>
                </a:solidFill>
              </a:rPr>
              <a:t>In past, commuters were generally invented to do basic                            operations e.g. addition ,  subtraction , multiplication , division.</a:t>
            </a:r>
          </a:p>
          <a:p>
            <a:pPr marL="342900" indent="-342900" algn="l">
              <a:buFont typeface="Wingdings" panose="05000000000000000000" pitchFamily="2" charset="2"/>
              <a:buChar char="v"/>
            </a:pPr>
            <a:r>
              <a:rPr lang="en-US" dirty="0">
                <a:solidFill>
                  <a:schemeClr val="tx1">
                    <a:lumMod val="65000"/>
                  </a:schemeClr>
                </a:solidFill>
              </a:rPr>
              <a:t>Computer is invented by great scientist Charles Babbage.</a:t>
            </a:r>
          </a:p>
          <a:p>
            <a:pPr marL="342900" indent="-342900" algn="l">
              <a:buFont typeface="Wingdings" panose="05000000000000000000" pitchFamily="2" charset="2"/>
              <a:buChar char="v"/>
            </a:pPr>
            <a:r>
              <a:rPr lang="en-US" dirty="0">
                <a:solidFill>
                  <a:schemeClr val="tx1">
                    <a:lumMod val="65000"/>
                  </a:schemeClr>
                </a:solidFill>
              </a:rPr>
              <a:t>The first personal computer was introduced in 1975 i.e. that                                        is accessible to individuals.</a:t>
            </a:r>
          </a:p>
          <a:p>
            <a:pPr marL="342900" indent="-342900" algn="l">
              <a:buFont typeface="Wingdings" panose="05000000000000000000" pitchFamily="2" charset="2"/>
              <a:buChar char="v"/>
            </a:pPr>
            <a:r>
              <a:rPr lang="en-US" dirty="0">
                <a:solidFill>
                  <a:schemeClr val="tx1">
                    <a:lumMod val="65000"/>
                  </a:schemeClr>
                </a:solidFill>
              </a:rPr>
              <a:t>Computers can store and process information , calculating                             algorithms.</a:t>
            </a:r>
          </a:p>
          <a:p>
            <a:pPr marL="342900" indent="-342900" algn="l">
              <a:buFont typeface="Wingdings" panose="05000000000000000000" pitchFamily="2" charset="2"/>
              <a:buChar char="v"/>
            </a:pPr>
            <a:r>
              <a:rPr lang="en-US" dirty="0">
                <a:solidFill>
                  <a:schemeClr val="tx1">
                    <a:lumMod val="65000"/>
                  </a:schemeClr>
                </a:solidFill>
              </a:rPr>
              <a:t>In today’s era computers are a necessity of life.</a:t>
            </a:r>
          </a:p>
          <a:p>
            <a:pPr algn="l"/>
            <a:r>
              <a:rPr lang="en-US" dirty="0">
                <a:solidFill>
                  <a:schemeClr val="tx1">
                    <a:lumMod val="65000"/>
                  </a:schemeClr>
                </a:solidFill>
              </a:rPr>
              <a:t>                                          </a:t>
            </a:r>
          </a:p>
          <a:p>
            <a:pPr algn="l"/>
            <a:endParaRPr lang="en-US" dirty="0">
              <a:solidFill>
                <a:schemeClr val="tx1">
                  <a:lumMod val="65000"/>
                </a:schemeClr>
              </a:solidFill>
            </a:endParaRPr>
          </a:p>
        </p:txBody>
      </p:sp>
      <p:pic>
        <p:nvPicPr>
          <p:cNvPr id="8" name="Picture 7">
            <a:extLst>
              <a:ext uri="{FF2B5EF4-FFF2-40B4-BE49-F238E27FC236}">
                <a16:creationId xmlns:a16="http://schemas.microsoft.com/office/drawing/2014/main" id="{A881B0D9-6AE9-4FA8-BF17-2883868E3803}"/>
              </a:ext>
            </a:extLst>
          </p:cNvPr>
          <p:cNvPicPr>
            <a:picLocks noChangeAspect="1"/>
          </p:cNvPicPr>
          <p:nvPr/>
        </p:nvPicPr>
        <p:blipFill>
          <a:blip r:embed="rId2"/>
          <a:stretch>
            <a:fillRect/>
          </a:stretch>
        </p:blipFill>
        <p:spPr>
          <a:xfrm>
            <a:off x="8937266" y="1582105"/>
            <a:ext cx="3254734" cy="2537709"/>
          </a:xfrm>
          <a:prstGeom prst="rect">
            <a:avLst/>
          </a:prstGeom>
        </p:spPr>
      </p:pic>
    </p:spTree>
    <p:extLst>
      <p:ext uri="{BB962C8B-B14F-4D97-AF65-F5344CB8AC3E}">
        <p14:creationId xmlns:p14="http://schemas.microsoft.com/office/powerpoint/2010/main" val="42589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wipe(down)">
                                      <p:cBhvr>
                                        <p:cTn id="115" dur="580">
                                          <p:stCondLst>
                                            <p:cond delay="0"/>
                                          </p:stCondLst>
                                        </p:cTn>
                                        <p:tgtEl>
                                          <p:spTgt spid="8"/>
                                        </p:tgtEl>
                                      </p:cBhvr>
                                    </p:animEffect>
                                    <p:anim calcmode="lin" valueType="num">
                                      <p:cBhvr>
                                        <p:cTn id="1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21" dur="26">
                                          <p:stCondLst>
                                            <p:cond delay="650"/>
                                          </p:stCondLst>
                                        </p:cTn>
                                        <p:tgtEl>
                                          <p:spTgt spid="8"/>
                                        </p:tgtEl>
                                      </p:cBhvr>
                                      <p:to x="100000" y="60000"/>
                                    </p:animScale>
                                    <p:animScale>
                                      <p:cBhvr>
                                        <p:cTn id="122" dur="166" decel="50000">
                                          <p:stCondLst>
                                            <p:cond delay="676"/>
                                          </p:stCondLst>
                                        </p:cTn>
                                        <p:tgtEl>
                                          <p:spTgt spid="8"/>
                                        </p:tgtEl>
                                      </p:cBhvr>
                                      <p:to x="100000" y="100000"/>
                                    </p:animScale>
                                    <p:animScale>
                                      <p:cBhvr>
                                        <p:cTn id="123" dur="26">
                                          <p:stCondLst>
                                            <p:cond delay="1312"/>
                                          </p:stCondLst>
                                        </p:cTn>
                                        <p:tgtEl>
                                          <p:spTgt spid="8"/>
                                        </p:tgtEl>
                                      </p:cBhvr>
                                      <p:to x="100000" y="80000"/>
                                    </p:animScale>
                                    <p:animScale>
                                      <p:cBhvr>
                                        <p:cTn id="124" dur="166" decel="50000">
                                          <p:stCondLst>
                                            <p:cond delay="1338"/>
                                          </p:stCondLst>
                                        </p:cTn>
                                        <p:tgtEl>
                                          <p:spTgt spid="8"/>
                                        </p:tgtEl>
                                      </p:cBhvr>
                                      <p:to x="100000" y="100000"/>
                                    </p:animScale>
                                    <p:animScale>
                                      <p:cBhvr>
                                        <p:cTn id="125" dur="26">
                                          <p:stCondLst>
                                            <p:cond delay="1642"/>
                                          </p:stCondLst>
                                        </p:cTn>
                                        <p:tgtEl>
                                          <p:spTgt spid="8"/>
                                        </p:tgtEl>
                                      </p:cBhvr>
                                      <p:to x="100000" y="90000"/>
                                    </p:animScale>
                                    <p:animScale>
                                      <p:cBhvr>
                                        <p:cTn id="126" dur="166" decel="50000">
                                          <p:stCondLst>
                                            <p:cond delay="1668"/>
                                          </p:stCondLst>
                                        </p:cTn>
                                        <p:tgtEl>
                                          <p:spTgt spid="8"/>
                                        </p:tgtEl>
                                      </p:cBhvr>
                                      <p:to x="100000" y="100000"/>
                                    </p:animScale>
                                    <p:animScale>
                                      <p:cBhvr>
                                        <p:cTn id="127" dur="26">
                                          <p:stCondLst>
                                            <p:cond delay="1808"/>
                                          </p:stCondLst>
                                        </p:cTn>
                                        <p:tgtEl>
                                          <p:spTgt spid="8"/>
                                        </p:tgtEl>
                                      </p:cBhvr>
                                      <p:to x="100000" y="95000"/>
                                    </p:animScale>
                                    <p:animScale>
                                      <p:cBhvr>
                                        <p:cTn id="12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9A51-0C23-415C-8F34-4C630C8C03BC}"/>
              </a:ext>
            </a:extLst>
          </p:cNvPr>
          <p:cNvSpPr>
            <a:spLocks noGrp="1"/>
          </p:cNvSpPr>
          <p:nvPr>
            <p:ph type="title"/>
          </p:nvPr>
        </p:nvSpPr>
        <p:spPr>
          <a:xfrm>
            <a:off x="685800" y="1524000"/>
            <a:ext cx="4114800" cy="769620"/>
          </a:xfrm>
        </p:spPr>
        <p:txBody>
          <a:bodyPr/>
          <a:lstStyle/>
          <a:p>
            <a:pPr algn="l"/>
            <a:r>
              <a:rPr lang="en-US" dirty="0"/>
              <a:t>Super computers</a:t>
            </a:r>
          </a:p>
        </p:txBody>
      </p:sp>
      <p:sp>
        <p:nvSpPr>
          <p:cNvPr id="3" name="Text Placeholder 2">
            <a:extLst>
              <a:ext uri="{FF2B5EF4-FFF2-40B4-BE49-F238E27FC236}">
                <a16:creationId xmlns:a16="http://schemas.microsoft.com/office/drawing/2014/main" id="{BAA1EBD7-66FD-47EE-94AC-95F7A8109FE5}"/>
              </a:ext>
            </a:extLst>
          </p:cNvPr>
          <p:cNvSpPr>
            <a:spLocks noGrp="1"/>
          </p:cNvSpPr>
          <p:nvPr>
            <p:ph type="body" sz="half" idx="2"/>
          </p:nvPr>
        </p:nvSpPr>
        <p:spPr>
          <a:xfrm>
            <a:off x="548640" y="2293620"/>
            <a:ext cx="5547360" cy="4061460"/>
          </a:xfrm>
        </p:spPr>
        <p:txBody>
          <a:bodyPr/>
          <a:lstStyle/>
          <a:p>
            <a:pPr marL="342900" indent="-342900" algn="l">
              <a:buFont typeface="Wingdings" panose="05000000000000000000" pitchFamily="2" charset="2"/>
              <a:buChar char="v"/>
            </a:pPr>
            <a:r>
              <a:rPr lang="en-US" dirty="0">
                <a:solidFill>
                  <a:schemeClr val="tx1">
                    <a:lumMod val="65000"/>
                  </a:schemeClr>
                </a:solidFill>
              </a:rPr>
              <a:t>The term super computer arose in the late 1920’s in the United States of California University.</a:t>
            </a:r>
          </a:p>
          <a:p>
            <a:pPr marL="342900" indent="-342900" algn="l">
              <a:buFont typeface="Wingdings" panose="05000000000000000000" pitchFamily="2" charset="2"/>
              <a:buChar char="v"/>
            </a:pPr>
            <a:r>
              <a:rPr lang="en-US" dirty="0">
                <a:solidFill>
                  <a:schemeClr val="tx1">
                    <a:lumMod val="65000"/>
                  </a:schemeClr>
                </a:solidFill>
              </a:rPr>
              <a:t>As by name supercomputers are highly advanced in terms of simple computers.</a:t>
            </a:r>
          </a:p>
          <a:p>
            <a:pPr marL="342900" indent="-342900" algn="l">
              <a:buFont typeface="Wingdings" panose="05000000000000000000" pitchFamily="2" charset="2"/>
              <a:buChar char="v"/>
            </a:pPr>
            <a:r>
              <a:rPr lang="en-US" dirty="0">
                <a:solidFill>
                  <a:schemeClr val="tx1">
                    <a:lumMod val="65000"/>
                  </a:schemeClr>
                </a:solidFill>
              </a:rPr>
              <a:t>They have great memory and speed.</a:t>
            </a:r>
          </a:p>
          <a:p>
            <a:pPr marL="342900" indent="-342900" algn="l">
              <a:buFont typeface="Wingdings" panose="05000000000000000000" pitchFamily="2" charset="2"/>
              <a:buChar char="v"/>
            </a:pPr>
            <a:r>
              <a:rPr lang="en-US" dirty="0">
                <a:solidFill>
                  <a:schemeClr val="tx1">
                    <a:lumMod val="65000"/>
                  </a:schemeClr>
                </a:solidFill>
              </a:rPr>
              <a:t>These computers can alone  used to do work of 64 computers.</a:t>
            </a:r>
          </a:p>
          <a:p>
            <a:pPr algn="l"/>
            <a:endParaRPr lang="en-US" dirty="0">
              <a:solidFill>
                <a:schemeClr val="tx1">
                  <a:lumMod val="65000"/>
                </a:schemeClr>
              </a:solidFill>
            </a:endParaRPr>
          </a:p>
        </p:txBody>
      </p:sp>
      <p:pic>
        <p:nvPicPr>
          <p:cNvPr id="7" name="Picture 6">
            <a:extLst>
              <a:ext uri="{FF2B5EF4-FFF2-40B4-BE49-F238E27FC236}">
                <a16:creationId xmlns:a16="http://schemas.microsoft.com/office/drawing/2014/main" id="{755C74FB-189B-440E-9583-A7F4EA1978E4}"/>
              </a:ext>
            </a:extLst>
          </p:cNvPr>
          <p:cNvPicPr>
            <a:picLocks noChangeAspect="1"/>
          </p:cNvPicPr>
          <p:nvPr/>
        </p:nvPicPr>
        <p:blipFill>
          <a:blip r:embed="rId2"/>
          <a:stretch>
            <a:fillRect/>
          </a:stretch>
        </p:blipFill>
        <p:spPr>
          <a:xfrm>
            <a:off x="7284723" y="670561"/>
            <a:ext cx="4581888" cy="4946226"/>
          </a:xfrm>
          <a:prstGeom prst="rect">
            <a:avLst/>
          </a:prstGeom>
        </p:spPr>
      </p:pic>
    </p:spTree>
    <p:extLst>
      <p:ext uri="{BB962C8B-B14F-4D97-AF65-F5344CB8AC3E}">
        <p14:creationId xmlns:p14="http://schemas.microsoft.com/office/powerpoint/2010/main" val="172377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80">
                                          <p:stCondLst>
                                            <p:cond delay="0"/>
                                          </p:stCondLst>
                                        </p:cTn>
                                        <p:tgtEl>
                                          <p:spTgt spid="7"/>
                                        </p:tgtEl>
                                      </p:cBhvr>
                                    </p:animEffect>
                                    <p:anim calcmode="lin" valueType="num">
                                      <p:cBhvr>
                                        <p:cTn id="6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gtEl>
                                      </p:cBhvr>
                                      <p:to x="100000" y="60000"/>
                                    </p:animScale>
                                    <p:animScale>
                                      <p:cBhvr>
                                        <p:cTn id="68" dur="166" decel="50000">
                                          <p:stCondLst>
                                            <p:cond delay="676"/>
                                          </p:stCondLst>
                                        </p:cTn>
                                        <p:tgtEl>
                                          <p:spTgt spid="7"/>
                                        </p:tgtEl>
                                      </p:cBhvr>
                                      <p:to x="100000" y="100000"/>
                                    </p:animScale>
                                    <p:animScale>
                                      <p:cBhvr>
                                        <p:cTn id="69" dur="26">
                                          <p:stCondLst>
                                            <p:cond delay="1312"/>
                                          </p:stCondLst>
                                        </p:cTn>
                                        <p:tgtEl>
                                          <p:spTgt spid="7"/>
                                        </p:tgtEl>
                                      </p:cBhvr>
                                      <p:to x="100000" y="80000"/>
                                    </p:animScale>
                                    <p:animScale>
                                      <p:cBhvr>
                                        <p:cTn id="70" dur="166" decel="50000">
                                          <p:stCondLst>
                                            <p:cond delay="1338"/>
                                          </p:stCondLst>
                                        </p:cTn>
                                        <p:tgtEl>
                                          <p:spTgt spid="7"/>
                                        </p:tgtEl>
                                      </p:cBhvr>
                                      <p:to x="100000" y="100000"/>
                                    </p:animScale>
                                    <p:animScale>
                                      <p:cBhvr>
                                        <p:cTn id="71" dur="26">
                                          <p:stCondLst>
                                            <p:cond delay="1642"/>
                                          </p:stCondLst>
                                        </p:cTn>
                                        <p:tgtEl>
                                          <p:spTgt spid="7"/>
                                        </p:tgtEl>
                                      </p:cBhvr>
                                      <p:to x="100000" y="90000"/>
                                    </p:animScale>
                                    <p:animScale>
                                      <p:cBhvr>
                                        <p:cTn id="72" dur="166" decel="50000">
                                          <p:stCondLst>
                                            <p:cond delay="1668"/>
                                          </p:stCondLst>
                                        </p:cTn>
                                        <p:tgtEl>
                                          <p:spTgt spid="7"/>
                                        </p:tgtEl>
                                      </p:cBhvr>
                                      <p:to x="100000" y="100000"/>
                                    </p:animScale>
                                    <p:animScale>
                                      <p:cBhvr>
                                        <p:cTn id="73" dur="26">
                                          <p:stCondLst>
                                            <p:cond delay="1808"/>
                                          </p:stCondLst>
                                        </p:cTn>
                                        <p:tgtEl>
                                          <p:spTgt spid="7"/>
                                        </p:tgtEl>
                                      </p:cBhvr>
                                      <p:to x="100000" y="95000"/>
                                    </p:animScale>
                                    <p:animScale>
                                      <p:cBhvr>
                                        <p:cTn id="74" dur="166" decel="50000">
                                          <p:stCondLst>
                                            <p:cond delay="1834"/>
                                          </p:stCondLst>
                                        </p:cTn>
                                        <p:tgtEl>
                                          <p:spTgt spid="7"/>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wipe(down)">
                                      <p:cBhvr>
                                        <p:cTn id="79" dur="580">
                                          <p:stCondLst>
                                            <p:cond delay="0"/>
                                          </p:stCondLst>
                                        </p:cTn>
                                        <p:tgtEl>
                                          <p:spTgt spid="3">
                                            <p:txEl>
                                              <p:pRg st="2" end="2"/>
                                            </p:txEl>
                                          </p:spTgt>
                                        </p:tgtEl>
                                      </p:cBhvr>
                                    </p:animEffect>
                                    <p:anim calcmode="lin" valueType="num">
                                      <p:cBhvr>
                                        <p:cTn id="8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2" end="2"/>
                                            </p:txEl>
                                          </p:spTgt>
                                        </p:tgtEl>
                                      </p:cBhvr>
                                      <p:to x="100000" y="60000"/>
                                    </p:animScale>
                                    <p:animScale>
                                      <p:cBhvr>
                                        <p:cTn id="86" dur="166" decel="50000">
                                          <p:stCondLst>
                                            <p:cond delay="676"/>
                                          </p:stCondLst>
                                        </p:cTn>
                                        <p:tgtEl>
                                          <p:spTgt spid="3">
                                            <p:txEl>
                                              <p:pRg st="2" end="2"/>
                                            </p:txEl>
                                          </p:spTgt>
                                        </p:tgtEl>
                                      </p:cBhvr>
                                      <p:to x="100000" y="100000"/>
                                    </p:animScale>
                                    <p:animScale>
                                      <p:cBhvr>
                                        <p:cTn id="87" dur="26">
                                          <p:stCondLst>
                                            <p:cond delay="1312"/>
                                          </p:stCondLst>
                                        </p:cTn>
                                        <p:tgtEl>
                                          <p:spTgt spid="3">
                                            <p:txEl>
                                              <p:pRg st="2" end="2"/>
                                            </p:txEl>
                                          </p:spTgt>
                                        </p:tgtEl>
                                      </p:cBhvr>
                                      <p:to x="100000" y="80000"/>
                                    </p:animScale>
                                    <p:animScale>
                                      <p:cBhvr>
                                        <p:cTn id="88" dur="166" decel="50000">
                                          <p:stCondLst>
                                            <p:cond delay="1338"/>
                                          </p:stCondLst>
                                        </p:cTn>
                                        <p:tgtEl>
                                          <p:spTgt spid="3">
                                            <p:txEl>
                                              <p:pRg st="2" end="2"/>
                                            </p:txEl>
                                          </p:spTgt>
                                        </p:tgtEl>
                                      </p:cBhvr>
                                      <p:to x="100000" y="100000"/>
                                    </p:animScale>
                                    <p:animScale>
                                      <p:cBhvr>
                                        <p:cTn id="89" dur="26">
                                          <p:stCondLst>
                                            <p:cond delay="1642"/>
                                          </p:stCondLst>
                                        </p:cTn>
                                        <p:tgtEl>
                                          <p:spTgt spid="3">
                                            <p:txEl>
                                              <p:pRg st="2" end="2"/>
                                            </p:txEl>
                                          </p:spTgt>
                                        </p:tgtEl>
                                      </p:cBhvr>
                                      <p:to x="100000" y="90000"/>
                                    </p:animScale>
                                    <p:animScale>
                                      <p:cBhvr>
                                        <p:cTn id="90" dur="166" decel="50000">
                                          <p:stCondLst>
                                            <p:cond delay="1668"/>
                                          </p:stCondLst>
                                        </p:cTn>
                                        <p:tgtEl>
                                          <p:spTgt spid="3">
                                            <p:txEl>
                                              <p:pRg st="2" end="2"/>
                                            </p:txEl>
                                          </p:spTgt>
                                        </p:tgtEl>
                                      </p:cBhvr>
                                      <p:to x="100000" y="100000"/>
                                    </p:animScale>
                                    <p:animScale>
                                      <p:cBhvr>
                                        <p:cTn id="91" dur="26">
                                          <p:stCondLst>
                                            <p:cond delay="1808"/>
                                          </p:stCondLst>
                                        </p:cTn>
                                        <p:tgtEl>
                                          <p:spTgt spid="3">
                                            <p:txEl>
                                              <p:pRg st="2" end="2"/>
                                            </p:txEl>
                                          </p:spTgt>
                                        </p:tgtEl>
                                      </p:cBhvr>
                                      <p:to x="100000" y="95000"/>
                                    </p:animScale>
                                    <p:animScale>
                                      <p:cBhvr>
                                        <p:cTn id="92" dur="166" decel="50000">
                                          <p:stCondLst>
                                            <p:cond delay="1834"/>
                                          </p:stCondLst>
                                        </p:cTn>
                                        <p:tgtEl>
                                          <p:spTgt spid="3">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Effect transition="in" filter="wipe(down)">
                                      <p:cBhvr>
                                        <p:cTn id="97" dur="580">
                                          <p:stCondLst>
                                            <p:cond delay="0"/>
                                          </p:stCondLst>
                                        </p:cTn>
                                        <p:tgtEl>
                                          <p:spTgt spid="3">
                                            <p:txEl>
                                              <p:pRg st="3" end="3"/>
                                            </p:txEl>
                                          </p:spTgt>
                                        </p:tgtEl>
                                      </p:cBhvr>
                                    </p:animEffect>
                                    <p:anim calcmode="lin" valueType="num">
                                      <p:cBhvr>
                                        <p:cTn id="9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3" end="3"/>
                                            </p:txEl>
                                          </p:spTgt>
                                        </p:tgtEl>
                                      </p:cBhvr>
                                      <p:to x="100000" y="60000"/>
                                    </p:animScale>
                                    <p:animScale>
                                      <p:cBhvr>
                                        <p:cTn id="104" dur="166" decel="50000">
                                          <p:stCondLst>
                                            <p:cond delay="676"/>
                                          </p:stCondLst>
                                        </p:cTn>
                                        <p:tgtEl>
                                          <p:spTgt spid="3">
                                            <p:txEl>
                                              <p:pRg st="3" end="3"/>
                                            </p:txEl>
                                          </p:spTgt>
                                        </p:tgtEl>
                                      </p:cBhvr>
                                      <p:to x="100000" y="100000"/>
                                    </p:animScale>
                                    <p:animScale>
                                      <p:cBhvr>
                                        <p:cTn id="105" dur="26">
                                          <p:stCondLst>
                                            <p:cond delay="1312"/>
                                          </p:stCondLst>
                                        </p:cTn>
                                        <p:tgtEl>
                                          <p:spTgt spid="3">
                                            <p:txEl>
                                              <p:pRg st="3" end="3"/>
                                            </p:txEl>
                                          </p:spTgt>
                                        </p:tgtEl>
                                      </p:cBhvr>
                                      <p:to x="100000" y="80000"/>
                                    </p:animScale>
                                    <p:animScale>
                                      <p:cBhvr>
                                        <p:cTn id="106" dur="166" decel="50000">
                                          <p:stCondLst>
                                            <p:cond delay="1338"/>
                                          </p:stCondLst>
                                        </p:cTn>
                                        <p:tgtEl>
                                          <p:spTgt spid="3">
                                            <p:txEl>
                                              <p:pRg st="3" end="3"/>
                                            </p:txEl>
                                          </p:spTgt>
                                        </p:tgtEl>
                                      </p:cBhvr>
                                      <p:to x="100000" y="100000"/>
                                    </p:animScale>
                                    <p:animScale>
                                      <p:cBhvr>
                                        <p:cTn id="107" dur="26">
                                          <p:stCondLst>
                                            <p:cond delay="1642"/>
                                          </p:stCondLst>
                                        </p:cTn>
                                        <p:tgtEl>
                                          <p:spTgt spid="3">
                                            <p:txEl>
                                              <p:pRg st="3" end="3"/>
                                            </p:txEl>
                                          </p:spTgt>
                                        </p:tgtEl>
                                      </p:cBhvr>
                                      <p:to x="100000" y="90000"/>
                                    </p:animScale>
                                    <p:animScale>
                                      <p:cBhvr>
                                        <p:cTn id="108" dur="166" decel="50000">
                                          <p:stCondLst>
                                            <p:cond delay="1668"/>
                                          </p:stCondLst>
                                        </p:cTn>
                                        <p:tgtEl>
                                          <p:spTgt spid="3">
                                            <p:txEl>
                                              <p:pRg st="3" end="3"/>
                                            </p:txEl>
                                          </p:spTgt>
                                        </p:tgtEl>
                                      </p:cBhvr>
                                      <p:to x="100000" y="100000"/>
                                    </p:animScale>
                                    <p:animScale>
                                      <p:cBhvr>
                                        <p:cTn id="109" dur="26">
                                          <p:stCondLst>
                                            <p:cond delay="1808"/>
                                          </p:stCondLst>
                                        </p:cTn>
                                        <p:tgtEl>
                                          <p:spTgt spid="3">
                                            <p:txEl>
                                              <p:pRg st="3" end="3"/>
                                            </p:txEl>
                                          </p:spTgt>
                                        </p:tgtEl>
                                      </p:cBhvr>
                                      <p:to x="100000" y="95000"/>
                                    </p:animScale>
                                    <p:animScale>
                                      <p:cBhvr>
                                        <p:cTn id="11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8B75-6B5F-477F-B61F-5A31500A1937}"/>
              </a:ext>
            </a:extLst>
          </p:cNvPr>
          <p:cNvSpPr>
            <a:spLocks noGrp="1"/>
          </p:cNvSpPr>
          <p:nvPr>
            <p:ph type="title"/>
          </p:nvPr>
        </p:nvSpPr>
        <p:spPr>
          <a:xfrm>
            <a:off x="685800" y="740482"/>
            <a:ext cx="4732020" cy="861060"/>
          </a:xfrm>
        </p:spPr>
        <p:txBody>
          <a:bodyPr/>
          <a:lstStyle/>
          <a:p>
            <a:r>
              <a:rPr lang="en-US" dirty="0"/>
              <a:t>inventors:</a:t>
            </a:r>
          </a:p>
        </p:txBody>
      </p:sp>
      <p:pic>
        <p:nvPicPr>
          <p:cNvPr id="6" name="Picture Placeholder 5">
            <a:extLst>
              <a:ext uri="{FF2B5EF4-FFF2-40B4-BE49-F238E27FC236}">
                <a16:creationId xmlns:a16="http://schemas.microsoft.com/office/drawing/2014/main" id="{C80AC927-F972-4665-ABBF-F18191DC9690}"/>
              </a:ext>
            </a:extLst>
          </p:cNvPr>
          <p:cNvPicPr>
            <a:picLocks noGrp="1" noChangeAspect="1"/>
          </p:cNvPicPr>
          <p:nvPr>
            <p:ph type="pic" idx="1"/>
          </p:nvPr>
        </p:nvPicPr>
        <p:blipFill>
          <a:blip r:embed="rId2"/>
          <a:srcRect l="16667" r="16667"/>
          <a:stretch>
            <a:fillRect/>
          </a:stretch>
        </p:blipFill>
        <p:spPr>
          <a:xfrm>
            <a:off x="8801100" y="413184"/>
            <a:ext cx="2758440" cy="2461259"/>
          </a:xfrm>
        </p:spPr>
      </p:pic>
      <p:sp>
        <p:nvSpPr>
          <p:cNvPr id="4" name="Text Placeholder 3">
            <a:extLst>
              <a:ext uri="{FF2B5EF4-FFF2-40B4-BE49-F238E27FC236}">
                <a16:creationId xmlns:a16="http://schemas.microsoft.com/office/drawing/2014/main" id="{7D5CA1A4-A979-45F3-802C-4602C40DE7DC}"/>
              </a:ext>
            </a:extLst>
          </p:cNvPr>
          <p:cNvSpPr>
            <a:spLocks noGrp="1"/>
          </p:cNvSpPr>
          <p:nvPr>
            <p:ph type="body" sz="half" idx="2"/>
          </p:nvPr>
        </p:nvSpPr>
        <p:spPr>
          <a:xfrm>
            <a:off x="434340" y="1643814"/>
            <a:ext cx="6873240" cy="2631006"/>
          </a:xfrm>
        </p:spPr>
        <p:txBody>
          <a:bodyPr/>
          <a:lstStyle/>
          <a:p>
            <a:r>
              <a:rPr lang="en-US" dirty="0">
                <a:solidFill>
                  <a:schemeClr val="tx1">
                    <a:lumMod val="65000"/>
                  </a:schemeClr>
                </a:solidFill>
              </a:rPr>
              <a:t>There are many scientists who played an important role in the invention of supercomputers. Some of them are mentioned below: </a:t>
            </a:r>
          </a:p>
          <a:p>
            <a:pPr marL="285750" indent="-285750">
              <a:buFont typeface="Wingdings" panose="05000000000000000000" pitchFamily="2" charset="2"/>
              <a:buChar char="v"/>
            </a:pPr>
            <a:r>
              <a:rPr lang="en-US" dirty="0">
                <a:solidFill>
                  <a:schemeClr val="tx1">
                    <a:lumMod val="65000"/>
                  </a:schemeClr>
                </a:solidFill>
              </a:rPr>
              <a:t>“</a:t>
            </a:r>
            <a:r>
              <a:rPr lang="en-US" dirty="0">
                <a:solidFill>
                  <a:srgbClr val="00B0F0"/>
                </a:solidFill>
              </a:rPr>
              <a:t>Boris Babayan</a:t>
            </a:r>
            <a:r>
              <a:rPr lang="en-US" dirty="0">
                <a:solidFill>
                  <a:schemeClr val="tx1">
                    <a:lumMod val="65000"/>
                  </a:schemeClr>
                </a:solidFill>
              </a:rPr>
              <a:t>” is a Russian scientist which is also known as the “Creator of Super Computers”. He also received a Lenin Prize in 1987.</a:t>
            </a:r>
          </a:p>
          <a:p>
            <a:pPr marL="285750" indent="-285750">
              <a:buFont typeface="Wingdings" panose="05000000000000000000" pitchFamily="2" charset="2"/>
              <a:buChar char="v"/>
            </a:pPr>
            <a:r>
              <a:rPr lang="en-US" dirty="0">
                <a:solidFill>
                  <a:schemeClr val="tx1">
                    <a:lumMod val="65000"/>
                  </a:schemeClr>
                </a:solidFill>
              </a:rPr>
              <a:t>The design manufacturer of first supercomputer is “</a:t>
            </a:r>
            <a:r>
              <a:rPr lang="en-US" dirty="0">
                <a:solidFill>
                  <a:srgbClr val="00B0F0"/>
                </a:solidFill>
              </a:rPr>
              <a:t>Seymour Cray</a:t>
            </a:r>
            <a:r>
              <a:rPr lang="en-US" dirty="0">
                <a:solidFill>
                  <a:schemeClr val="tx1">
                    <a:lumMod val="65000"/>
                  </a:schemeClr>
                </a:solidFill>
              </a:rPr>
              <a:t>”.</a:t>
            </a:r>
          </a:p>
          <a:p>
            <a:pPr marL="285750" indent="-285750">
              <a:buFont typeface="Wingdings" panose="05000000000000000000" pitchFamily="2" charset="2"/>
              <a:buChar char="v"/>
            </a:pPr>
            <a:r>
              <a:rPr lang="en-US" dirty="0">
                <a:solidFill>
                  <a:schemeClr val="tx1">
                    <a:lumMod val="65000"/>
                  </a:schemeClr>
                </a:solidFill>
              </a:rPr>
              <a:t>July 8,1957 was a memorable date in the history of super computers.</a:t>
            </a:r>
          </a:p>
          <a:p>
            <a:endParaRPr lang="en-US" dirty="0">
              <a:solidFill>
                <a:schemeClr val="tx1">
                  <a:lumMod val="65000"/>
                </a:schemeClr>
              </a:solidFill>
            </a:endParaRPr>
          </a:p>
        </p:txBody>
      </p:sp>
      <p:sp>
        <p:nvSpPr>
          <p:cNvPr id="8" name="TextBox 7">
            <a:extLst>
              <a:ext uri="{FF2B5EF4-FFF2-40B4-BE49-F238E27FC236}">
                <a16:creationId xmlns:a16="http://schemas.microsoft.com/office/drawing/2014/main" id="{BC9E89CB-DC55-414C-BD6F-91E3EEFEB072}"/>
              </a:ext>
            </a:extLst>
          </p:cNvPr>
          <p:cNvSpPr txBox="1"/>
          <p:nvPr/>
        </p:nvSpPr>
        <p:spPr>
          <a:xfrm>
            <a:off x="9268804" y="2874443"/>
            <a:ext cx="2150691" cy="369332"/>
          </a:xfrm>
          <a:prstGeom prst="rect">
            <a:avLst/>
          </a:prstGeom>
          <a:noFill/>
        </p:spPr>
        <p:txBody>
          <a:bodyPr wrap="square" rtlCol="0">
            <a:spAutoFit/>
          </a:bodyPr>
          <a:lstStyle/>
          <a:p>
            <a:r>
              <a:rPr lang="en-US" dirty="0">
                <a:solidFill>
                  <a:srgbClr val="00B0F0"/>
                </a:solidFill>
              </a:rPr>
              <a:t>BORIS BABAYAN</a:t>
            </a:r>
          </a:p>
        </p:txBody>
      </p:sp>
      <p:pic>
        <p:nvPicPr>
          <p:cNvPr id="10" name="Picture 9">
            <a:extLst>
              <a:ext uri="{FF2B5EF4-FFF2-40B4-BE49-F238E27FC236}">
                <a16:creationId xmlns:a16="http://schemas.microsoft.com/office/drawing/2014/main" id="{9A34FC41-1D3D-47AC-9B5D-5622E2EBC833}"/>
              </a:ext>
            </a:extLst>
          </p:cNvPr>
          <p:cNvPicPr>
            <a:picLocks noChangeAspect="1"/>
          </p:cNvPicPr>
          <p:nvPr/>
        </p:nvPicPr>
        <p:blipFill>
          <a:blip r:embed="rId3"/>
          <a:stretch>
            <a:fillRect/>
          </a:stretch>
        </p:blipFill>
        <p:spPr>
          <a:xfrm>
            <a:off x="8897275" y="3537382"/>
            <a:ext cx="2522220" cy="17983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78188929-0383-4AF7-9CD3-D44FCBC71D6E}"/>
              </a:ext>
            </a:extLst>
          </p:cNvPr>
          <p:cNvSpPr txBox="1"/>
          <p:nvPr/>
        </p:nvSpPr>
        <p:spPr>
          <a:xfrm>
            <a:off x="9268804" y="5614069"/>
            <a:ext cx="2247900" cy="369332"/>
          </a:xfrm>
          <a:prstGeom prst="rect">
            <a:avLst/>
          </a:prstGeom>
          <a:noFill/>
        </p:spPr>
        <p:txBody>
          <a:bodyPr wrap="square" rtlCol="0">
            <a:spAutoFit/>
          </a:bodyPr>
          <a:lstStyle/>
          <a:p>
            <a:r>
              <a:rPr lang="en-US" dirty="0">
                <a:solidFill>
                  <a:srgbClr val="00B0F0"/>
                </a:solidFill>
              </a:rPr>
              <a:t>SEYMOUR CRAY</a:t>
            </a:r>
          </a:p>
        </p:txBody>
      </p:sp>
    </p:spTree>
    <p:extLst>
      <p:ext uri="{BB962C8B-B14F-4D97-AF65-F5344CB8AC3E}">
        <p14:creationId xmlns:p14="http://schemas.microsoft.com/office/powerpoint/2010/main" val="267436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down)">
                                      <p:cBhvr>
                                        <p:cTn id="32" dur="580">
                                          <p:stCondLst>
                                            <p:cond delay="0"/>
                                          </p:stCondLst>
                                        </p:cTn>
                                        <p:tgtEl>
                                          <p:spTgt spid="4">
                                            <p:txEl>
                                              <p:pRg st="1" end="1"/>
                                            </p:txEl>
                                          </p:spTgt>
                                        </p:tgtEl>
                                      </p:cBhvr>
                                    </p:animEffect>
                                    <p:anim calcmode="lin" valueType="num">
                                      <p:cBhvr>
                                        <p:cTn id="33"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xEl>
                                              <p:pRg st="1" end="1"/>
                                            </p:txEl>
                                          </p:spTgt>
                                        </p:tgtEl>
                                      </p:cBhvr>
                                      <p:to x="100000" y="60000"/>
                                    </p:animScale>
                                    <p:animScale>
                                      <p:cBhvr>
                                        <p:cTn id="39" dur="166" decel="50000">
                                          <p:stCondLst>
                                            <p:cond delay="676"/>
                                          </p:stCondLst>
                                        </p:cTn>
                                        <p:tgtEl>
                                          <p:spTgt spid="4">
                                            <p:txEl>
                                              <p:pRg st="1" end="1"/>
                                            </p:txEl>
                                          </p:spTgt>
                                        </p:tgtEl>
                                      </p:cBhvr>
                                      <p:to x="100000" y="100000"/>
                                    </p:animScale>
                                    <p:animScale>
                                      <p:cBhvr>
                                        <p:cTn id="40" dur="26">
                                          <p:stCondLst>
                                            <p:cond delay="1312"/>
                                          </p:stCondLst>
                                        </p:cTn>
                                        <p:tgtEl>
                                          <p:spTgt spid="4">
                                            <p:txEl>
                                              <p:pRg st="1" end="1"/>
                                            </p:txEl>
                                          </p:spTgt>
                                        </p:tgtEl>
                                      </p:cBhvr>
                                      <p:to x="100000" y="80000"/>
                                    </p:animScale>
                                    <p:animScale>
                                      <p:cBhvr>
                                        <p:cTn id="41" dur="166" decel="50000">
                                          <p:stCondLst>
                                            <p:cond delay="1338"/>
                                          </p:stCondLst>
                                        </p:cTn>
                                        <p:tgtEl>
                                          <p:spTgt spid="4">
                                            <p:txEl>
                                              <p:pRg st="1" end="1"/>
                                            </p:txEl>
                                          </p:spTgt>
                                        </p:tgtEl>
                                      </p:cBhvr>
                                      <p:to x="100000" y="100000"/>
                                    </p:animScale>
                                    <p:animScale>
                                      <p:cBhvr>
                                        <p:cTn id="42" dur="26">
                                          <p:stCondLst>
                                            <p:cond delay="1642"/>
                                          </p:stCondLst>
                                        </p:cTn>
                                        <p:tgtEl>
                                          <p:spTgt spid="4">
                                            <p:txEl>
                                              <p:pRg st="1" end="1"/>
                                            </p:txEl>
                                          </p:spTgt>
                                        </p:tgtEl>
                                      </p:cBhvr>
                                      <p:to x="100000" y="90000"/>
                                    </p:animScale>
                                    <p:animScale>
                                      <p:cBhvr>
                                        <p:cTn id="43" dur="166" decel="50000">
                                          <p:stCondLst>
                                            <p:cond delay="1668"/>
                                          </p:stCondLst>
                                        </p:cTn>
                                        <p:tgtEl>
                                          <p:spTgt spid="4">
                                            <p:txEl>
                                              <p:pRg st="1" end="1"/>
                                            </p:txEl>
                                          </p:spTgt>
                                        </p:tgtEl>
                                      </p:cBhvr>
                                      <p:to x="100000" y="100000"/>
                                    </p:animScale>
                                    <p:animScale>
                                      <p:cBhvr>
                                        <p:cTn id="44" dur="26">
                                          <p:stCondLst>
                                            <p:cond delay="1808"/>
                                          </p:stCondLst>
                                        </p:cTn>
                                        <p:tgtEl>
                                          <p:spTgt spid="4">
                                            <p:txEl>
                                              <p:pRg st="1" end="1"/>
                                            </p:txEl>
                                          </p:spTgt>
                                        </p:tgtEl>
                                      </p:cBhvr>
                                      <p:to x="100000" y="95000"/>
                                    </p:animScale>
                                    <p:animScale>
                                      <p:cBhvr>
                                        <p:cTn id="45" dur="166" decel="50000">
                                          <p:stCondLst>
                                            <p:cond delay="1834"/>
                                          </p:stCondLst>
                                        </p:cTn>
                                        <p:tgtEl>
                                          <p:spTgt spid="4">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animEffect transition="in" filter="wipe(down)">
                                      <p:cBhvr>
                                        <p:cTn id="57" dur="580">
                                          <p:stCondLst>
                                            <p:cond delay="0"/>
                                          </p:stCondLst>
                                        </p:cTn>
                                        <p:tgtEl>
                                          <p:spTgt spid="8">
                                            <p:txEl>
                                              <p:pRg st="0" end="0"/>
                                            </p:txEl>
                                          </p:spTgt>
                                        </p:tgtEl>
                                      </p:cBhvr>
                                    </p:animEffect>
                                    <p:anim calcmode="lin" valueType="num">
                                      <p:cBhvr>
                                        <p:cTn id="5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xEl>
                                              <p:pRg st="0" end="0"/>
                                            </p:txEl>
                                          </p:spTgt>
                                        </p:tgtEl>
                                      </p:cBhvr>
                                      <p:to x="100000" y="60000"/>
                                    </p:animScale>
                                    <p:animScale>
                                      <p:cBhvr>
                                        <p:cTn id="64" dur="166" decel="50000">
                                          <p:stCondLst>
                                            <p:cond delay="676"/>
                                          </p:stCondLst>
                                        </p:cTn>
                                        <p:tgtEl>
                                          <p:spTgt spid="8">
                                            <p:txEl>
                                              <p:pRg st="0" end="0"/>
                                            </p:txEl>
                                          </p:spTgt>
                                        </p:tgtEl>
                                      </p:cBhvr>
                                      <p:to x="100000" y="100000"/>
                                    </p:animScale>
                                    <p:animScale>
                                      <p:cBhvr>
                                        <p:cTn id="65" dur="26">
                                          <p:stCondLst>
                                            <p:cond delay="1312"/>
                                          </p:stCondLst>
                                        </p:cTn>
                                        <p:tgtEl>
                                          <p:spTgt spid="8">
                                            <p:txEl>
                                              <p:pRg st="0" end="0"/>
                                            </p:txEl>
                                          </p:spTgt>
                                        </p:tgtEl>
                                      </p:cBhvr>
                                      <p:to x="100000" y="80000"/>
                                    </p:animScale>
                                    <p:animScale>
                                      <p:cBhvr>
                                        <p:cTn id="66" dur="166" decel="50000">
                                          <p:stCondLst>
                                            <p:cond delay="1338"/>
                                          </p:stCondLst>
                                        </p:cTn>
                                        <p:tgtEl>
                                          <p:spTgt spid="8">
                                            <p:txEl>
                                              <p:pRg st="0" end="0"/>
                                            </p:txEl>
                                          </p:spTgt>
                                        </p:tgtEl>
                                      </p:cBhvr>
                                      <p:to x="100000" y="100000"/>
                                    </p:animScale>
                                    <p:animScale>
                                      <p:cBhvr>
                                        <p:cTn id="67" dur="26">
                                          <p:stCondLst>
                                            <p:cond delay="1642"/>
                                          </p:stCondLst>
                                        </p:cTn>
                                        <p:tgtEl>
                                          <p:spTgt spid="8">
                                            <p:txEl>
                                              <p:pRg st="0" end="0"/>
                                            </p:txEl>
                                          </p:spTgt>
                                        </p:tgtEl>
                                      </p:cBhvr>
                                      <p:to x="100000" y="90000"/>
                                    </p:animScale>
                                    <p:animScale>
                                      <p:cBhvr>
                                        <p:cTn id="68" dur="166" decel="50000">
                                          <p:stCondLst>
                                            <p:cond delay="1668"/>
                                          </p:stCondLst>
                                        </p:cTn>
                                        <p:tgtEl>
                                          <p:spTgt spid="8">
                                            <p:txEl>
                                              <p:pRg st="0" end="0"/>
                                            </p:txEl>
                                          </p:spTgt>
                                        </p:tgtEl>
                                      </p:cBhvr>
                                      <p:to x="100000" y="100000"/>
                                    </p:animScale>
                                    <p:animScale>
                                      <p:cBhvr>
                                        <p:cTn id="69" dur="26">
                                          <p:stCondLst>
                                            <p:cond delay="1808"/>
                                          </p:stCondLst>
                                        </p:cTn>
                                        <p:tgtEl>
                                          <p:spTgt spid="8">
                                            <p:txEl>
                                              <p:pRg st="0" end="0"/>
                                            </p:txEl>
                                          </p:spTgt>
                                        </p:tgtEl>
                                      </p:cBhvr>
                                      <p:to x="100000" y="95000"/>
                                    </p:animScale>
                                    <p:animScale>
                                      <p:cBhvr>
                                        <p:cTn id="70" dur="166" decel="50000">
                                          <p:stCondLst>
                                            <p:cond delay="1834"/>
                                          </p:stCondLst>
                                        </p:cTn>
                                        <p:tgtEl>
                                          <p:spTgt spid="8">
                                            <p:txEl>
                                              <p:pRg st="0" end="0"/>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wipe(down)">
                                      <p:cBhvr>
                                        <p:cTn id="75" dur="580">
                                          <p:stCondLst>
                                            <p:cond delay="0"/>
                                          </p:stCondLst>
                                        </p:cTn>
                                        <p:tgtEl>
                                          <p:spTgt spid="4">
                                            <p:txEl>
                                              <p:pRg st="2" end="2"/>
                                            </p:txEl>
                                          </p:spTgt>
                                        </p:tgtEl>
                                      </p:cBhvr>
                                    </p:animEffect>
                                    <p:anim calcmode="lin" valueType="num">
                                      <p:cBhvr>
                                        <p:cTn id="76"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4">
                                            <p:txEl>
                                              <p:pRg st="2" end="2"/>
                                            </p:txEl>
                                          </p:spTgt>
                                        </p:tgtEl>
                                      </p:cBhvr>
                                      <p:to x="100000" y="60000"/>
                                    </p:animScale>
                                    <p:animScale>
                                      <p:cBhvr>
                                        <p:cTn id="82" dur="166" decel="50000">
                                          <p:stCondLst>
                                            <p:cond delay="676"/>
                                          </p:stCondLst>
                                        </p:cTn>
                                        <p:tgtEl>
                                          <p:spTgt spid="4">
                                            <p:txEl>
                                              <p:pRg st="2" end="2"/>
                                            </p:txEl>
                                          </p:spTgt>
                                        </p:tgtEl>
                                      </p:cBhvr>
                                      <p:to x="100000" y="100000"/>
                                    </p:animScale>
                                    <p:animScale>
                                      <p:cBhvr>
                                        <p:cTn id="83" dur="26">
                                          <p:stCondLst>
                                            <p:cond delay="1312"/>
                                          </p:stCondLst>
                                        </p:cTn>
                                        <p:tgtEl>
                                          <p:spTgt spid="4">
                                            <p:txEl>
                                              <p:pRg st="2" end="2"/>
                                            </p:txEl>
                                          </p:spTgt>
                                        </p:tgtEl>
                                      </p:cBhvr>
                                      <p:to x="100000" y="80000"/>
                                    </p:animScale>
                                    <p:animScale>
                                      <p:cBhvr>
                                        <p:cTn id="84" dur="166" decel="50000">
                                          <p:stCondLst>
                                            <p:cond delay="1338"/>
                                          </p:stCondLst>
                                        </p:cTn>
                                        <p:tgtEl>
                                          <p:spTgt spid="4">
                                            <p:txEl>
                                              <p:pRg st="2" end="2"/>
                                            </p:txEl>
                                          </p:spTgt>
                                        </p:tgtEl>
                                      </p:cBhvr>
                                      <p:to x="100000" y="100000"/>
                                    </p:animScale>
                                    <p:animScale>
                                      <p:cBhvr>
                                        <p:cTn id="85" dur="26">
                                          <p:stCondLst>
                                            <p:cond delay="1642"/>
                                          </p:stCondLst>
                                        </p:cTn>
                                        <p:tgtEl>
                                          <p:spTgt spid="4">
                                            <p:txEl>
                                              <p:pRg st="2" end="2"/>
                                            </p:txEl>
                                          </p:spTgt>
                                        </p:tgtEl>
                                      </p:cBhvr>
                                      <p:to x="100000" y="90000"/>
                                    </p:animScale>
                                    <p:animScale>
                                      <p:cBhvr>
                                        <p:cTn id="86" dur="166" decel="50000">
                                          <p:stCondLst>
                                            <p:cond delay="1668"/>
                                          </p:stCondLst>
                                        </p:cTn>
                                        <p:tgtEl>
                                          <p:spTgt spid="4">
                                            <p:txEl>
                                              <p:pRg st="2" end="2"/>
                                            </p:txEl>
                                          </p:spTgt>
                                        </p:tgtEl>
                                      </p:cBhvr>
                                      <p:to x="100000" y="100000"/>
                                    </p:animScale>
                                    <p:animScale>
                                      <p:cBhvr>
                                        <p:cTn id="87" dur="26">
                                          <p:stCondLst>
                                            <p:cond delay="1808"/>
                                          </p:stCondLst>
                                        </p:cTn>
                                        <p:tgtEl>
                                          <p:spTgt spid="4">
                                            <p:txEl>
                                              <p:pRg st="2" end="2"/>
                                            </p:txEl>
                                          </p:spTgt>
                                        </p:tgtEl>
                                      </p:cBhvr>
                                      <p:to x="100000" y="95000"/>
                                    </p:animScale>
                                    <p:animScale>
                                      <p:cBhvr>
                                        <p:cTn id="88" dur="166" decel="50000">
                                          <p:stCondLst>
                                            <p:cond delay="1834"/>
                                          </p:stCondLst>
                                        </p:cTn>
                                        <p:tgtEl>
                                          <p:spTgt spid="4">
                                            <p:txEl>
                                              <p:pRg st="2" end="2"/>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Effect transition="in" filter="fade">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wipe(down)">
                                      <p:cBhvr>
                                        <p:cTn id="100" dur="580">
                                          <p:stCondLst>
                                            <p:cond delay="0"/>
                                          </p:stCondLst>
                                        </p:cTn>
                                        <p:tgtEl>
                                          <p:spTgt spid="11">
                                            <p:txEl>
                                              <p:pRg st="0" end="0"/>
                                            </p:txEl>
                                          </p:spTgt>
                                        </p:tgtEl>
                                      </p:cBhvr>
                                    </p:animEffect>
                                    <p:anim calcmode="lin" valueType="num">
                                      <p:cBhvr>
                                        <p:cTn id="101"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106" dur="26">
                                          <p:stCondLst>
                                            <p:cond delay="650"/>
                                          </p:stCondLst>
                                        </p:cTn>
                                        <p:tgtEl>
                                          <p:spTgt spid="11">
                                            <p:txEl>
                                              <p:pRg st="0" end="0"/>
                                            </p:txEl>
                                          </p:spTgt>
                                        </p:tgtEl>
                                      </p:cBhvr>
                                      <p:to x="100000" y="60000"/>
                                    </p:animScale>
                                    <p:animScale>
                                      <p:cBhvr>
                                        <p:cTn id="107" dur="166" decel="50000">
                                          <p:stCondLst>
                                            <p:cond delay="676"/>
                                          </p:stCondLst>
                                        </p:cTn>
                                        <p:tgtEl>
                                          <p:spTgt spid="11">
                                            <p:txEl>
                                              <p:pRg st="0" end="0"/>
                                            </p:txEl>
                                          </p:spTgt>
                                        </p:tgtEl>
                                      </p:cBhvr>
                                      <p:to x="100000" y="100000"/>
                                    </p:animScale>
                                    <p:animScale>
                                      <p:cBhvr>
                                        <p:cTn id="108" dur="26">
                                          <p:stCondLst>
                                            <p:cond delay="1312"/>
                                          </p:stCondLst>
                                        </p:cTn>
                                        <p:tgtEl>
                                          <p:spTgt spid="11">
                                            <p:txEl>
                                              <p:pRg st="0" end="0"/>
                                            </p:txEl>
                                          </p:spTgt>
                                        </p:tgtEl>
                                      </p:cBhvr>
                                      <p:to x="100000" y="80000"/>
                                    </p:animScale>
                                    <p:animScale>
                                      <p:cBhvr>
                                        <p:cTn id="109" dur="166" decel="50000">
                                          <p:stCondLst>
                                            <p:cond delay="1338"/>
                                          </p:stCondLst>
                                        </p:cTn>
                                        <p:tgtEl>
                                          <p:spTgt spid="11">
                                            <p:txEl>
                                              <p:pRg st="0" end="0"/>
                                            </p:txEl>
                                          </p:spTgt>
                                        </p:tgtEl>
                                      </p:cBhvr>
                                      <p:to x="100000" y="100000"/>
                                    </p:animScale>
                                    <p:animScale>
                                      <p:cBhvr>
                                        <p:cTn id="110" dur="26">
                                          <p:stCondLst>
                                            <p:cond delay="1642"/>
                                          </p:stCondLst>
                                        </p:cTn>
                                        <p:tgtEl>
                                          <p:spTgt spid="11">
                                            <p:txEl>
                                              <p:pRg st="0" end="0"/>
                                            </p:txEl>
                                          </p:spTgt>
                                        </p:tgtEl>
                                      </p:cBhvr>
                                      <p:to x="100000" y="90000"/>
                                    </p:animScale>
                                    <p:animScale>
                                      <p:cBhvr>
                                        <p:cTn id="111" dur="166" decel="50000">
                                          <p:stCondLst>
                                            <p:cond delay="1668"/>
                                          </p:stCondLst>
                                        </p:cTn>
                                        <p:tgtEl>
                                          <p:spTgt spid="11">
                                            <p:txEl>
                                              <p:pRg st="0" end="0"/>
                                            </p:txEl>
                                          </p:spTgt>
                                        </p:tgtEl>
                                      </p:cBhvr>
                                      <p:to x="100000" y="100000"/>
                                    </p:animScale>
                                    <p:animScale>
                                      <p:cBhvr>
                                        <p:cTn id="112" dur="26">
                                          <p:stCondLst>
                                            <p:cond delay="1808"/>
                                          </p:stCondLst>
                                        </p:cTn>
                                        <p:tgtEl>
                                          <p:spTgt spid="11">
                                            <p:txEl>
                                              <p:pRg st="0" end="0"/>
                                            </p:txEl>
                                          </p:spTgt>
                                        </p:tgtEl>
                                      </p:cBhvr>
                                      <p:to x="100000" y="95000"/>
                                    </p:animScale>
                                    <p:animScale>
                                      <p:cBhvr>
                                        <p:cTn id="113" dur="166" decel="50000">
                                          <p:stCondLst>
                                            <p:cond delay="1834"/>
                                          </p:stCondLst>
                                        </p:cTn>
                                        <p:tgtEl>
                                          <p:spTgt spid="11">
                                            <p:txEl>
                                              <p:pRg st="0" end="0"/>
                                            </p:txEl>
                                          </p:spTgt>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26" presetClass="entr" presetSubtype="0" fill="hold" nodeType="clickEffect">
                                  <p:stCondLst>
                                    <p:cond delay="0"/>
                                  </p:stCondLst>
                                  <p:childTnLst>
                                    <p:set>
                                      <p:cBhvr>
                                        <p:cTn id="117" dur="1" fill="hold">
                                          <p:stCondLst>
                                            <p:cond delay="0"/>
                                          </p:stCondLst>
                                        </p:cTn>
                                        <p:tgtEl>
                                          <p:spTgt spid="4">
                                            <p:txEl>
                                              <p:pRg st="3" end="3"/>
                                            </p:txEl>
                                          </p:spTgt>
                                        </p:tgtEl>
                                        <p:attrNameLst>
                                          <p:attrName>style.visibility</p:attrName>
                                        </p:attrNameLst>
                                      </p:cBhvr>
                                      <p:to>
                                        <p:strVal val="visible"/>
                                      </p:to>
                                    </p:set>
                                    <p:animEffect transition="in" filter="wipe(down)">
                                      <p:cBhvr>
                                        <p:cTn id="118" dur="580">
                                          <p:stCondLst>
                                            <p:cond delay="0"/>
                                          </p:stCondLst>
                                        </p:cTn>
                                        <p:tgtEl>
                                          <p:spTgt spid="4">
                                            <p:txEl>
                                              <p:pRg st="3" end="3"/>
                                            </p:txEl>
                                          </p:spTgt>
                                        </p:tgtEl>
                                      </p:cBhvr>
                                    </p:animEffect>
                                    <p:anim calcmode="lin" valueType="num">
                                      <p:cBhvr>
                                        <p:cTn id="119"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4">
                                            <p:txEl>
                                              <p:pRg st="3" end="3"/>
                                            </p:txEl>
                                          </p:spTgt>
                                        </p:tgtEl>
                                      </p:cBhvr>
                                      <p:to x="100000" y="60000"/>
                                    </p:animScale>
                                    <p:animScale>
                                      <p:cBhvr>
                                        <p:cTn id="125" dur="166" decel="50000">
                                          <p:stCondLst>
                                            <p:cond delay="676"/>
                                          </p:stCondLst>
                                        </p:cTn>
                                        <p:tgtEl>
                                          <p:spTgt spid="4">
                                            <p:txEl>
                                              <p:pRg st="3" end="3"/>
                                            </p:txEl>
                                          </p:spTgt>
                                        </p:tgtEl>
                                      </p:cBhvr>
                                      <p:to x="100000" y="100000"/>
                                    </p:animScale>
                                    <p:animScale>
                                      <p:cBhvr>
                                        <p:cTn id="126" dur="26">
                                          <p:stCondLst>
                                            <p:cond delay="1312"/>
                                          </p:stCondLst>
                                        </p:cTn>
                                        <p:tgtEl>
                                          <p:spTgt spid="4">
                                            <p:txEl>
                                              <p:pRg st="3" end="3"/>
                                            </p:txEl>
                                          </p:spTgt>
                                        </p:tgtEl>
                                      </p:cBhvr>
                                      <p:to x="100000" y="80000"/>
                                    </p:animScale>
                                    <p:animScale>
                                      <p:cBhvr>
                                        <p:cTn id="127" dur="166" decel="50000">
                                          <p:stCondLst>
                                            <p:cond delay="1338"/>
                                          </p:stCondLst>
                                        </p:cTn>
                                        <p:tgtEl>
                                          <p:spTgt spid="4">
                                            <p:txEl>
                                              <p:pRg st="3" end="3"/>
                                            </p:txEl>
                                          </p:spTgt>
                                        </p:tgtEl>
                                      </p:cBhvr>
                                      <p:to x="100000" y="100000"/>
                                    </p:animScale>
                                    <p:animScale>
                                      <p:cBhvr>
                                        <p:cTn id="128" dur="26">
                                          <p:stCondLst>
                                            <p:cond delay="1642"/>
                                          </p:stCondLst>
                                        </p:cTn>
                                        <p:tgtEl>
                                          <p:spTgt spid="4">
                                            <p:txEl>
                                              <p:pRg st="3" end="3"/>
                                            </p:txEl>
                                          </p:spTgt>
                                        </p:tgtEl>
                                      </p:cBhvr>
                                      <p:to x="100000" y="90000"/>
                                    </p:animScale>
                                    <p:animScale>
                                      <p:cBhvr>
                                        <p:cTn id="129" dur="166" decel="50000">
                                          <p:stCondLst>
                                            <p:cond delay="1668"/>
                                          </p:stCondLst>
                                        </p:cTn>
                                        <p:tgtEl>
                                          <p:spTgt spid="4">
                                            <p:txEl>
                                              <p:pRg st="3" end="3"/>
                                            </p:txEl>
                                          </p:spTgt>
                                        </p:tgtEl>
                                      </p:cBhvr>
                                      <p:to x="100000" y="100000"/>
                                    </p:animScale>
                                    <p:animScale>
                                      <p:cBhvr>
                                        <p:cTn id="130" dur="26">
                                          <p:stCondLst>
                                            <p:cond delay="1808"/>
                                          </p:stCondLst>
                                        </p:cTn>
                                        <p:tgtEl>
                                          <p:spTgt spid="4">
                                            <p:txEl>
                                              <p:pRg st="3" end="3"/>
                                            </p:txEl>
                                          </p:spTgt>
                                        </p:tgtEl>
                                      </p:cBhvr>
                                      <p:to x="100000" y="95000"/>
                                    </p:animScale>
                                    <p:animScale>
                                      <p:cBhvr>
                                        <p:cTn id="131"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804E-DEFF-4198-B5FA-2B4052A71C43}"/>
              </a:ext>
            </a:extLst>
          </p:cNvPr>
          <p:cNvSpPr>
            <a:spLocks noGrp="1"/>
          </p:cNvSpPr>
          <p:nvPr>
            <p:ph type="title"/>
          </p:nvPr>
        </p:nvSpPr>
        <p:spPr>
          <a:xfrm>
            <a:off x="327660" y="1066800"/>
            <a:ext cx="6873240" cy="1127760"/>
          </a:xfrm>
        </p:spPr>
        <p:txBody>
          <a:bodyPr/>
          <a:lstStyle/>
          <a:p>
            <a:r>
              <a:rPr lang="en-US" dirty="0"/>
              <a:t>What and why was the need of supercomputer</a:t>
            </a:r>
            <a:r>
              <a:rPr lang="en-US" dirty="0">
                <a:sym typeface="Symbol" panose="05050102010706020507" pitchFamily="18" charset="2"/>
              </a:rPr>
              <a:t></a:t>
            </a:r>
            <a:endParaRPr lang="en-US" dirty="0"/>
          </a:p>
        </p:txBody>
      </p:sp>
      <p:pic>
        <p:nvPicPr>
          <p:cNvPr id="6" name="Picture Placeholder 5">
            <a:extLst>
              <a:ext uri="{FF2B5EF4-FFF2-40B4-BE49-F238E27FC236}">
                <a16:creationId xmlns:a16="http://schemas.microsoft.com/office/drawing/2014/main" id="{4E2A2DF7-1C5F-4A0F-A687-DCFEBF4C682A}"/>
              </a:ext>
            </a:extLst>
          </p:cNvPr>
          <p:cNvPicPr>
            <a:picLocks noGrp="1" noChangeAspect="1"/>
          </p:cNvPicPr>
          <p:nvPr>
            <p:ph type="pic" idx="1"/>
          </p:nvPr>
        </p:nvPicPr>
        <p:blipFill>
          <a:blip r:embed="rId2"/>
          <a:srcRect l="16667" r="16667"/>
          <a:stretch>
            <a:fillRect/>
          </a:stretch>
        </p:blipFill>
        <p:spPr>
          <a:xfrm>
            <a:off x="8450580" y="751757"/>
            <a:ext cx="3147060" cy="28856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340DBEE0-83B8-4F61-A14E-FC5339195FEA}"/>
              </a:ext>
            </a:extLst>
          </p:cNvPr>
          <p:cNvSpPr>
            <a:spLocks noGrp="1"/>
          </p:cNvSpPr>
          <p:nvPr>
            <p:ph type="body" sz="half" idx="2"/>
          </p:nvPr>
        </p:nvSpPr>
        <p:spPr>
          <a:xfrm>
            <a:off x="327660" y="2301239"/>
            <a:ext cx="6873240" cy="3413761"/>
          </a:xfrm>
        </p:spPr>
        <p:txBody>
          <a:bodyPr/>
          <a:lstStyle/>
          <a:p>
            <a:pPr marL="285750" indent="-285750">
              <a:buFont typeface="Wingdings" panose="05000000000000000000" pitchFamily="2" charset="2"/>
              <a:buChar char="v"/>
            </a:pPr>
            <a:r>
              <a:rPr lang="en-US" dirty="0">
                <a:solidFill>
                  <a:schemeClr val="tx1">
                    <a:lumMod val="65000"/>
                  </a:schemeClr>
                </a:solidFill>
              </a:rPr>
              <a:t>For testing complex mathematical models.</a:t>
            </a:r>
          </a:p>
          <a:p>
            <a:pPr marL="285750" indent="-285750">
              <a:buFont typeface="Wingdings" panose="05000000000000000000" pitchFamily="2" charset="2"/>
              <a:buChar char="v"/>
            </a:pPr>
            <a:r>
              <a:rPr lang="en-US" dirty="0">
                <a:solidFill>
                  <a:schemeClr val="tx1">
                    <a:lumMod val="65000"/>
                  </a:schemeClr>
                </a:solidFill>
              </a:rPr>
              <a:t>Physical phenomenon and design.</a:t>
            </a:r>
          </a:p>
          <a:p>
            <a:pPr marL="285750" indent="-285750">
              <a:buFont typeface="Wingdings" panose="05000000000000000000" pitchFamily="2" charset="2"/>
              <a:buChar char="v"/>
            </a:pPr>
            <a:r>
              <a:rPr lang="en-US" dirty="0">
                <a:solidFill>
                  <a:schemeClr val="tx1">
                    <a:lumMod val="65000"/>
                  </a:schemeClr>
                </a:solidFill>
              </a:rPr>
              <a:t>Climate and weather changes.</a:t>
            </a:r>
          </a:p>
          <a:p>
            <a:pPr marL="285750" indent="-285750">
              <a:buFont typeface="Wingdings" panose="05000000000000000000" pitchFamily="2" charset="2"/>
              <a:buChar char="v"/>
            </a:pPr>
            <a:r>
              <a:rPr lang="en-US" dirty="0">
                <a:solidFill>
                  <a:schemeClr val="tx1">
                    <a:lumMod val="65000"/>
                  </a:schemeClr>
                </a:solidFill>
              </a:rPr>
              <a:t>Fast processing speeds.</a:t>
            </a:r>
          </a:p>
          <a:p>
            <a:pPr marL="285750" indent="-285750">
              <a:buFont typeface="Wingdings" panose="05000000000000000000" pitchFamily="2" charset="2"/>
              <a:buChar char="v"/>
            </a:pPr>
            <a:r>
              <a:rPr lang="en-US" dirty="0">
                <a:solidFill>
                  <a:schemeClr val="tx1">
                    <a:lumMod val="65000"/>
                  </a:schemeClr>
                </a:solidFill>
              </a:rPr>
              <a:t>Extra and super sized storage capacities.</a:t>
            </a:r>
          </a:p>
          <a:p>
            <a:pPr marL="285750" indent="-285750">
              <a:buFont typeface="Wingdings" panose="05000000000000000000" pitchFamily="2" charset="2"/>
              <a:buChar char="v"/>
            </a:pPr>
            <a:endParaRPr lang="en-US" dirty="0">
              <a:solidFill>
                <a:schemeClr val="tx1">
                  <a:lumMod val="65000"/>
                </a:schemeClr>
              </a:solidFill>
            </a:endParaRPr>
          </a:p>
        </p:txBody>
      </p:sp>
    </p:spTree>
    <p:extLst>
      <p:ext uri="{BB962C8B-B14F-4D97-AF65-F5344CB8AC3E}">
        <p14:creationId xmlns:p14="http://schemas.microsoft.com/office/powerpoint/2010/main" val="100810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80">
                                          <p:stCondLst>
                                            <p:cond delay="0"/>
                                          </p:stCondLst>
                                        </p:cTn>
                                        <p:tgtEl>
                                          <p:spTgt spid="4">
                                            <p:txEl>
                                              <p:pRg st="0" end="0"/>
                                            </p:txEl>
                                          </p:spTgt>
                                        </p:tgtEl>
                                      </p:cBhvr>
                                    </p:animEffect>
                                    <p:anim calcmode="lin" valueType="num">
                                      <p:cBhvr>
                                        <p:cTn id="3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0" end="0"/>
                                            </p:txEl>
                                          </p:spTgt>
                                        </p:tgtEl>
                                      </p:cBhvr>
                                      <p:to x="100000" y="60000"/>
                                    </p:animScale>
                                    <p:animScale>
                                      <p:cBhvr>
                                        <p:cTn id="37" dur="166" decel="50000">
                                          <p:stCondLst>
                                            <p:cond delay="676"/>
                                          </p:stCondLst>
                                        </p:cTn>
                                        <p:tgtEl>
                                          <p:spTgt spid="4">
                                            <p:txEl>
                                              <p:pRg st="0" end="0"/>
                                            </p:txEl>
                                          </p:spTgt>
                                        </p:tgtEl>
                                      </p:cBhvr>
                                      <p:to x="100000" y="100000"/>
                                    </p:animScale>
                                    <p:animScale>
                                      <p:cBhvr>
                                        <p:cTn id="38" dur="26">
                                          <p:stCondLst>
                                            <p:cond delay="1312"/>
                                          </p:stCondLst>
                                        </p:cTn>
                                        <p:tgtEl>
                                          <p:spTgt spid="4">
                                            <p:txEl>
                                              <p:pRg st="0" end="0"/>
                                            </p:txEl>
                                          </p:spTgt>
                                        </p:tgtEl>
                                      </p:cBhvr>
                                      <p:to x="100000" y="80000"/>
                                    </p:animScale>
                                    <p:animScale>
                                      <p:cBhvr>
                                        <p:cTn id="39" dur="166" decel="50000">
                                          <p:stCondLst>
                                            <p:cond delay="1338"/>
                                          </p:stCondLst>
                                        </p:cTn>
                                        <p:tgtEl>
                                          <p:spTgt spid="4">
                                            <p:txEl>
                                              <p:pRg st="0" end="0"/>
                                            </p:txEl>
                                          </p:spTgt>
                                        </p:tgtEl>
                                      </p:cBhvr>
                                      <p:to x="100000" y="100000"/>
                                    </p:animScale>
                                    <p:animScale>
                                      <p:cBhvr>
                                        <p:cTn id="40" dur="26">
                                          <p:stCondLst>
                                            <p:cond delay="1642"/>
                                          </p:stCondLst>
                                        </p:cTn>
                                        <p:tgtEl>
                                          <p:spTgt spid="4">
                                            <p:txEl>
                                              <p:pRg st="0" end="0"/>
                                            </p:txEl>
                                          </p:spTgt>
                                        </p:tgtEl>
                                      </p:cBhvr>
                                      <p:to x="100000" y="90000"/>
                                    </p:animScale>
                                    <p:animScale>
                                      <p:cBhvr>
                                        <p:cTn id="41" dur="166" decel="50000">
                                          <p:stCondLst>
                                            <p:cond delay="1668"/>
                                          </p:stCondLst>
                                        </p:cTn>
                                        <p:tgtEl>
                                          <p:spTgt spid="4">
                                            <p:txEl>
                                              <p:pRg st="0" end="0"/>
                                            </p:txEl>
                                          </p:spTgt>
                                        </p:tgtEl>
                                      </p:cBhvr>
                                      <p:to x="100000" y="100000"/>
                                    </p:animScale>
                                    <p:animScale>
                                      <p:cBhvr>
                                        <p:cTn id="42" dur="26">
                                          <p:stCondLst>
                                            <p:cond delay="1808"/>
                                          </p:stCondLst>
                                        </p:cTn>
                                        <p:tgtEl>
                                          <p:spTgt spid="4">
                                            <p:txEl>
                                              <p:pRg st="0" end="0"/>
                                            </p:txEl>
                                          </p:spTgt>
                                        </p:tgtEl>
                                      </p:cBhvr>
                                      <p:to x="100000" y="95000"/>
                                    </p:animScale>
                                    <p:animScale>
                                      <p:cBhvr>
                                        <p:cTn id="43" dur="166" decel="50000">
                                          <p:stCondLst>
                                            <p:cond delay="1834"/>
                                          </p:stCondLst>
                                        </p:cTn>
                                        <p:tgtEl>
                                          <p:spTgt spid="4">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wipe(down)">
                                      <p:cBhvr>
                                        <p:cTn id="48" dur="580">
                                          <p:stCondLst>
                                            <p:cond delay="0"/>
                                          </p:stCondLst>
                                        </p:cTn>
                                        <p:tgtEl>
                                          <p:spTgt spid="4">
                                            <p:txEl>
                                              <p:pRg st="1" end="1"/>
                                            </p:txEl>
                                          </p:spTgt>
                                        </p:tgtEl>
                                      </p:cBhvr>
                                    </p:animEffect>
                                    <p:anim calcmode="lin" valueType="num">
                                      <p:cBhvr>
                                        <p:cTn id="49"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1" end="1"/>
                                            </p:txEl>
                                          </p:spTgt>
                                        </p:tgtEl>
                                      </p:cBhvr>
                                      <p:to x="100000" y="60000"/>
                                    </p:animScale>
                                    <p:animScale>
                                      <p:cBhvr>
                                        <p:cTn id="55" dur="166" decel="50000">
                                          <p:stCondLst>
                                            <p:cond delay="676"/>
                                          </p:stCondLst>
                                        </p:cTn>
                                        <p:tgtEl>
                                          <p:spTgt spid="4">
                                            <p:txEl>
                                              <p:pRg st="1" end="1"/>
                                            </p:txEl>
                                          </p:spTgt>
                                        </p:tgtEl>
                                      </p:cBhvr>
                                      <p:to x="100000" y="100000"/>
                                    </p:animScale>
                                    <p:animScale>
                                      <p:cBhvr>
                                        <p:cTn id="56" dur="26">
                                          <p:stCondLst>
                                            <p:cond delay="1312"/>
                                          </p:stCondLst>
                                        </p:cTn>
                                        <p:tgtEl>
                                          <p:spTgt spid="4">
                                            <p:txEl>
                                              <p:pRg st="1" end="1"/>
                                            </p:txEl>
                                          </p:spTgt>
                                        </p:tgtEl>
                                      </p:cBhvr>
                                      <p:to x="100000" y="80000"/>
                                    </p:animScale>
                                    <p:animScale>
                                      <p:cBhvr>
                                        <p:cTn id="57" dur="166" decel="50000">
                                          <p:stCondLst>
                                            <p:cond delay="1338"/>
                                          </p:stCondLst>
                                        </p:cTn>
                                        <p:tgtEl>
                                          <p:spTgt spid="4">
                                            <p:txEl>
                                              <p:pRg st="1" end="1"/>
                                            </p:txEl>
                                          </p:spTgt>
                                        </p:tgtEl>
                                      </p:cBhvr>
                                      <p:to x="100000" y="100000"/>
                                    </p:animScale>
                                    <p:animScale>
                                      <p:cBhvr>
                                        <p:cTn id="58" dur="26">
                                          <p:stCondLst>
                                            <p:cond delay="1642"/>
                                          </p:stCondLst>
                                        </p:cTn>
                                        <p:tgtEl>
                                          <p:spTgt spid="4">
                                            <p:txEl>
                                              <p:pRg st="1" end="1"/>
                                            </p:txEl>
                                          </p:spTgt>
                                        </p:tgtEl>
                                      </p:cBhvr>
                                      <p:to x="100000" y="90000"/>
                                    </p:animScale>
                                    <p:animScale>
                                      <p:cBhvr>
                                        <p:cTn id="59" dur="166" decel="50000">
                                          <p:stCondLst>
                                            <p:cond delay="1668"/>
                                          </p:stCondLst>
                                        </p:cTn>
                                        <p:tgtEl>
                                          <p:spTgt spid="4">
                                            <p:txEl>
                                              <p:pRg st="1" end="1"/>
                                            </p:txEl>
                                          </p:spTgt>
                                        </p:tgtEl>
                                      </p:cBhvr>
                                      <p:to x="100000" y="100000"/>
                                    </p:animScale>
                                    <p:animScale>
                                      <p:cBhvr>
                                        <p:cTn id="60" dur="26">
                                          <p:stCondLst>
                                            <p:cond delay="1808"/>
                                          </p:stCondLst>
                                        </p:cTn>
                                        <p:tgtEl>
                                          <p:spTgt spid="4">
                                            <p:txEl>
                                              <p:pRg st="1" end="1"/>
                                            </p:txEl>
                                          </p:spTgt>
                                        </p:tgtEl>
                                      </p:cBhvr>
                                      <p:to x="100000" y="95000"/>
                                    </p:animScale>
                                    <p:animScale>
                                      <p:cBhvr>
                                        <p:cTn id="61" dur="166" decel="50000">
                                          <p:stCondLst>
                                            <p:cond delay="1834"/>
                                          </p:stCondLst>
                                        </p:cTn>
                                        <p:tgtEl>
                                          <p:spTgt spid="4">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wipe(down)">
                                      <p:cBhvr>
                                        <p:cTn id="66" dur="580">
                                          <p:stCondLst>
                                            <p:cond delay="0"/>
                                          </p:stCondLst>
                                        </p:cTn>
                                        <p:tgtEl>
                                          <p:spTgt spid="4">
                                            <p:txEl>
                                              <p:pRg st="2" end="2"/>
                                            </p:txEl>
                                          </p:spTgt>
                                        </p:tgtEl>
                                      </p:cBhvr>
                                    </p:animEffect>
                                    <p:anim calcmode="lin" valueType="num">
                                      <p:cBhvr>
                                        <p:cTn id="67"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2" end="2"/>
                                            </p:txEl>
                                          </p:spTgt>
                                        </p:tgtEl>
                                      </p:cBhvr>
                                      <p:to x="100000" y="60000"/>
                                    </p:animScale>
                                    <p:animScale>
                                      <p:cBhvr>
                                        <p:cTn id="73" dur="166" decel="50000">
                                          <p:stCondLst>
                                            <p:cond delay="676"/>
                                          </p:stCondLst>
                                        </p:cTn>
                                        <p:tgtEl>
                                          <p:spTgt spid="4">
                                            <p:txEl>
                                              <p:pRg st="2" end="2"/>
                                            </p:txEl>
                                          </p:spTgt>
                                        </p:tgtEl>
                                      </p:cBhvr>
                                      <p:to x="100000" y="100000"/>
                                    </p:animScale>
                                    <p:animScale>
                                      <p:cBhvr>
                                        <p:cTn id="74" dur="26">
                                          <p:stCondLst>
                                            <p:cond delay="1312"/>
                                          </p:stCondLst>
                                        </p:cTn>
                                        <p:tgtEl>
                                          <p:spTgt spid="4">
                                            <p:txEl>
                                              <p:pRg st="2" end="2"/>
                                            </p:txEl>
                                          </p:spTgt>
                                        </p:tgtEl>
                                      </p:cBhvr>
                                      <p:to x="100000" y="80000"/>
                                    </p:animScale>
                                    <p:animScale>
                                      <p:cBhvr>
                                        <p:cTn id="75" dur="166" decel="50000">
                                          <p:stCondLst>
                                            <p:cond delay="1338"/>
                                          </p:stCondLst>
                                        </p:cTn>
                                        <p:tgtEl>
                                          <p:spTgt spid="4">
                                            <p:txEl>
                                              <p:pRg st="2" end="2"/>
                                            </p:txEl>
                                          </p:spTgt>
                                        </p:tgtEl>
                                      </p:cBhvr>
                                      <p:to x="100000" y="100000"/>
                                    </p:animScale>
                                    <p:animScale>
                                      <p:cBhvr>
                                        <p:cTn id="76" dur="26">
                                          <p:stCondLst>
                                            <p:cond delay="1642"/>
                                          </p:stCondLst>
                                        </p:cTn>
                                        <p:tgtEl>
                                          <p:spTgt spid="4">
                                            <p:txEl>
                                              <p:pRg st="2" end="2"/>
                                            </p:txEl>
                                          </p:spTgt>
                                        </p:tgtEl>
                                      </p:cBhvr>
                                      <p:to x="100000" y="90000"/>
                                    </p:animScale>
                                    <p:animScale>
                                      <p:cBhvr>
                                        <p:cTn id="77" dur="166" decel="50000">
                                          <p:stCondLst>
                                            <p:cond delay="1668"/>
                                          </p:stCondLst>
                                        </p:cTn>
                                        <p:tgtEl>
                                          <p:spTgt spid="4">
                                            <p:txEl>
                                              <p:pRg st="2" end="2"/>
                                            </p:txEl>
                                          </p:spTgt>
                                        </p:tgtEl>
                                      </p:cBhvr>
                                      <p:to x="100000" y="100000"/>
                                    </p:animScale>
                                    <p:animScale>
                                      <p:cBhvr>
                                        <p:cTn id="78" dur="26">
                                          <p:stCondLst>
                                            <p:cond delay="1808"/>
                                          </p:stCondLst>
                                        </p:cTn>
                                        <p:tgtEl>
                                          <p:spTgt spid="4">
                                            <p:txEl>
                                              <p:pRg st="2" end="2"/>
                                            </p:txEl>
                                          </p:spTgt>
                                        </p:tgtEl>
                                      </p:cBhvr>
                                      <p:to x="100000" y="95000"/>
                                    </p:animScale>
                                    <p:animScale>
                                      <p:cBhvr>
                                        <p:cTn id="79" dur="166" decel="50000">
                                          <p:stCondLst>
                                            <p:cond delay="1834"/>
                                          </p:stCondLst>
                                        </p:cTn>
                                        <p:tgtEl>
                                          <p:spTgt spid="4">
                                            <p:txEl>
                                              <p:pRg st="2" end="2"/>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wipe(down)">
                                      <p:cBhvr>
                                        <p:cTn id="84" dur="580">
                                          <p:stCondLst>
                                            <p:cond delay="0"/>
                                          </p:stCondLst>
                                        </p:cTn>
                                        <p:tgtEl>
                                          <p:spTgt spid="4">
                                            <p:txEl>
                                              <p:pRg st="3" end="3"/>
                                            </p:txEl>
                                          </p:spTgt>
                                        </p:tgtEl>
                                      </p:cBhvr>
                                    </p:animEffect>
                                    <p:anim calcmode="lin" valueType="num">
                                      <p:cBhvr>
                                        <p:cTn id="85"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3" end="3"/>
                                            </p:txEl>
                                          </p:spTgt>
                                        </p:tgtEl>
                                      </p:cBhvr>
                                      <p:to x="100000" y="60000"/>
                                    </p:animScale>
                                    <p:animScale>
                                      <p:cBhvr>
                                        <p:cTn id="91" dur="166" decel="50000">
                                          <p:stCondLst>
                                            <p:cond delay="676"/>
                                          </p:stCondLst>
                                        </p:cTn>
                                        <p:tgtEl>
                                          <p:spTgt spid="4">
                                            <p:txEl>
                                              <p:pRg st="3" end="3"/>
                                            </p:txEl>
                                          </p:spTgt>
                                        </p:tgtEl>
                                      </p:cBhvr>
                                      <p:to x="100000" y="100000"/>
                                    </p:animScale>
                                    <p:animScale>
                                      <p:cBhvr>
                                        <p:cTn id="92" dur="26">
                                          <p:stCondLst>
                                            <p:cond delay="1312"/>
                                          </p:stCondLst>
                                        </p:cTn>
                                        <p:tgtEl>
                                          <p:spTgt spid="4">
                                            <p:txEl>
                                              <p:pRg st="3" end="3"/>
                                            </p:txEl>
                                          </p:spTgt>
                                        </p:tgtEl>
                                      </p:cBhvr>
                                      <p:to x="100000" y="80000"/>
                                    </p:animScale>
                                    <p:animScale>
                                      <p:cBhvr>
                                        <p:cTn id="93" dur="166" decel="50000">
                                          <p:stCondLst>
                                            <p:cond delay="1338"/>
                                          </p:stCondLst>
                                        </p:cTn>
                                        <p:tgtEl>
                                          <p:spTgt spid="4">
                                            <p:txEl>
                                              <p:pRg st="3" end="3"/>
                                            </p:txEl>
                                          </p:spTgt>
                                        </p:tgtEl>
                                      </p:cBhvr>
                                      <p:to x="100000" y="100000"/>
                                    </p:animScale>
                                    <p:animScale>
                                      <p:cBhvr>
                                        <p:cTn id="94" dur="26">
                                          <p:stCondLst>
                                            <p:cond delay="1642"/>
                                          </p:stCondLst>
                                        </p:cTn>
                                        <p:tgtEl>
                                          <p:spTgt spid="4">
                                            <p:txEl>
                                              <p:pRg st="3" end="3"/>
                                            </p:txEl>
                                          </p:spTgt>
                                        </p:tgtEl>
                                      </p:cBhvr>
                                      <p:to x="100000" y="90000"/>
                                    </p:animScale>
                                    <p:animScale>
                                      <p:cBhvr>
                                        <p:cTn id="95" dur="166" decel="50000">
                                          <p:stCondLst>
                                            <p:cond delay="1668"/>
                                          </p:stCondLst>
                                        </p:cTn>
                                        <p:tgtEl>
                                          <p:spTgt spid="4">
                                            <p:txEl>
                                              <p:pRg st="3" end="3"/>
                                            </p:txEl>
                                          </p:spTgt>
                                        </p:tgtEl>
                                      </p:cBhvr>
                                      <p:to x="100000" y="100000"/>
                                    </p:animScale>
                                    <p:animScale>
                                      <p:cBhvr>
                                        <p:cTn id="96" dur="26">
                                          <p:stCondLst>
                                            <p:cond delay="1808"/>
                                          </p:stCondLst>
                                        </p:cTn>
                                        <p:tgtEl>
                                          <p:spTgt spid="4">
                                            <p:txEl>
                                              <p:pRg st="3" end="3"/>
                                            </p:txEl>
                                          </p:spTgt>
                                        </p:tgtEl>
                                      </p:cBhvr>
                                      <p:to x="100000" y="95000"/>
                                    </p:animScale>
                                    <p:animScale>
                                      <p:cBhvr>
                                        <p:cTn id="97" dur="166" decel="50000">
                                          <p:stCondLst>
                                            <p:cond delay="1834"/>
                                          </p:stCondLst>
                                        </p:cTn>
                                        <p:tgtEl>
                                          <p:spTgt spid="4">
                                            <p:txEl>
                                              <p:pRg st="3" end="3"/>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4">
                                            <p:txEl>
                                              <p:pRg st="4" end="4"/>
                                            </p:txEl>
                                          </p:spTgt>
                                        </p:tgtEl>
                                        <p:attrNameLst>
                                          <p:attrName>style.visibility</p:attrName>
                                        </p:attrNameLst>
                                      </p:cBhvr>
                                      <p:to>
                                        <p:strVal val="visible"/>
                                      </p:to>
                                    </p:set>
                                    <p:animEffect transition="in" filter="wipe(down)">
                                      <p:cBhvr>
                                        <p:cTn id="102" dur="580">
                                          <p:stCondLst>
                                            <p:cond delay="0"/>
                                          </p:stCondLst>
                                        </p:cTn>
                                        <p:tgtEl>
                                          <p:spTgt spid="4">
                                            <p:txEl>
                                              <p:pRg st="4" end="4"/>
                                            </p:txEl>
                                          </p:spTgt>
                                        </p:tgtEl>
                                      </p:cBhvr>
                                    </p:animEffect>
                                    <p:anim calcmode="lin" valueType="num">
                                      <p:cBhvr>
                                        <p:cTn id="103"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4" end="4"/>
                                            </p:txEl>
                                          </p:spTgt>
                                        </p:tgtEl>
                                      </p:cBhvr>
                                      <p:to x="100000" y="60000"/>
                                    </p:animScale>
                                    <p:animScale>
                                      <p:cBhvr>
                                        <p:cTn id="109" dur="166" decel="50000">
                                          <p:stCondLst>
                                            <p:cond delay="676"/>
                                          </p:stCondLst>
                                        </p:cTn>
                                        <p:tgtEl>
                                          <p:spTgt spid="4">
                                            <p:txEl>
                                              <p:pRg st="4" end="4"/>
                                            </p:txEl>
                                          </p:spTgt>
                                        </p:tgtEl>
                                      </p:cBhvr>
                                      <p:to x="100000" y="100000"/>
                                    </p:animScale>
                                    <p:animScale>
                                      <p:cBhvr>
                                        <p:cTn id="110" dur="26">
                                          <p:stCondLst>
                                            <p:cond delay="1312"/>
                                          </p:stCondLst>
                                        </p:cTn>
                                        <p:tgtEl>
                                          <p:spTgt spid="4">
                                            <p:txEl>
                                              <p:pRg st="4" end="4"/>
                                            </p:txEl>
                                          </p:spTgt>
                                        </p:tgtEl>
                                      </p:cBhvr>
                                      <p:to x="100000" y="80000"/>
                                    </p:animScale>
                                    <p:animScale>
                                      <p:cBhvr>
                                        <p:cTn id="111" dur="166" decel="50000">
                                          <p:stCondLst>
                                            <p:cond delay="1338"/>
                                          </p:stCondLst>
                                        </p:cTn>
                                        <p:tgtEl>
                                          <p:spTgt spid="4">
                                            <p:txEl>
                                              <p:pRg st="4" end="4"/>
                                            </p:txEl>
                                          </p:spTgt>
                                        </p:tgtEl>
                                      </p:cBhvr>
                                      <p:to x="100000" y="100000"/>
                                    </p:animScale>
                                    <p:animScale>
                                      <p:cBhvr>
                                        <p:cTn id="112" dur="26">
                                          <p:stCondLst>
                                            <p:cond delay="1642"/>
                                          </p:stCondLst>
                                        </p:cTn>
                                        <p:tgtEl>
                                          <p:spTgt spid="4">
                                            <p:txEl>
                                              <p:pRg st="4" end="4"/>
                                            </p:txEl>
                                          </p:spTgt>
                                        </p:tgtEl>
                                      </p:cBhvr>
                                      <p:to x="100000" y="90000"/>
                                    </p:animScale>
                                    <p:animScale>
                                      <p:cBhvr>
                                        <p:cTn id="113" dur="166" decel="50000">
                                          <p:stCondLst>
                                            <p:cond delay="1668"/>
                                          </p:stCondLst>
                                        </p:cTn>
                                        <p:tgtEl>
                                          <p:spTgt spid="4">
                                            <p:txEl>
                                              <p:pRg st="4" end="4"/>
                                            </p:txEl>
                                          </p:spTgt>
                                        </p:tgtEl>
                                      </p:cBhvr>
                                      <p:to x="100000" y="100000"/>
                                    </p:animScale>
                                    <p:animScale>
                                      <p:cBhvr>
                                        <p:cTn id="114" dur="26">
                                          <p:stCondLst>
                                            <p:cond delay="1808"/>
                                          </p:stCondLst>
                                        </p:cTn>
                                        <p:tgtEl>
                                          <p:spTgt spid="4">
                                            <p:txEl>
                                              <p:pRg st="4" end="4"/>
                                            </p:txEl>
                                          </p:spTgt>
                                        </p:tgtEl>
                                      </p:cBhvr>
                                      <p:to x="100000" y="95000"/>
                                    </p:animScale>
                                    <p:animScale>
                                      <p:cBhvr>
                                        <p:cTn id="115" dur="166" decel="50000">
                                          <p:stCondLst>
                                            <p:cond delay="1834"/>
                                          </p:stCondLst>
                                        </p:cTn>
                                        <p:tgtEl>
                                          <p:spTgt spid="4">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2B91-C32D-40A1-8650-C0F2FF6AC7B0}"/>
              </a:ext>
            </a:extLst>
          </p:cNvPr>
          <p:cNvSpPr>
            <a:spLocks noGrp="1"/>
          </p:cNvSpPr>
          <p:nvPr>
            <p:ph type="title"/>
          </p:nvPr>
        </p:nvSpPr>
        <p:spPr>
          <a:xfrm>
            <a:off x="1024495" y="1124701"/>
            <a:ext cx="7737842" cy="999885"/>
          </a:xfrm>
        </p:spPr>
        <p:txBody>
          <a:bodyPr/>
          <a:lstStyle/>
          <a:p>
            <a:r>
              <a:rPr lang="en-US" dirty="0"/>
              <a:t>What makes a computer a supercomputer</a:t>
            </a:r>
            <a:r>
              <a:rPr lang="en-US" dirty="0">
                <a:sym typeface="Symbol" panose="05050102010706020507" pitchFamily="18" charset="2"/>
              </a:rPr>
              <a:t></a:t>
            </a:r>
            <a:endParaRPr lang="en-US" dirty="0"/>
          </a:p>
        </p:txBody>
      </p:sp>
      <p:sp>
        <p:nvSpPr>
          <p:cNvPr id="3" name="Text Placeholder 2">
            <a:extLst>
              <a:ext uri="{FF2B5EF4-FFF2-40B4-BE49-F238E27FC236}">
                <a16:creationId xmlns:a16="http://schemas.microsoft.com/office/drawing/2014/main" id="{B4A09FD7-5616-42C1-9BD8-219486042FA1}"/>
              </a:ext>
            </a:extLst>
          </p:cNvPr>
          <p:cNvSpPr>
            <a:spLocks noGrp="1"/>
          </p:cNvSpPr>
          <p:nvPr>
            <p:ph type="body" sz="half" idx="2"/>
          </p:nvPr>
        </p:nvSpPr>
        <p:spPr>
          <a:xfrm>
            <a:off x="380413" y="2210131"/>
            <a:ext cx="5967048" cy="4190669"/>
          </a:xfrm>
        </p:spPr>
        <p:txBody>
          <a:bodyPr>
            <a:normAutofit/>
          </a:bodyPr>
          <a:lstStyle/>
          <a:p>
            <a:r>
              <a:rPr lang="en-US" sz="2400" dirty="0">
                <a:solidFill>
                  <a:schemeClr val="tx1">
                    <a:lumMod val="65000"/>
                  </a:schemeClr>
                </a:solidFill>
              </a:rPr>
              <a:t>A super computer is a computer with a high level of performance as compared to a general-purpose computer. The performance of a super computer is commonly measured in floating point operations per second (FLOPS) instead of million instructions per second (MIPS).</a:t>
            </a:r>
          </a:p>
        </p:txBody>
      </p:sp>
      <p:pic>
        <p:nvPicPr>
          <p:cNvPr id="5" name="Picture 4">
            <a:extLst>
              <a:ext uri="{FF2B5EF4-FFF2-40B4-BE49-F238E27FC236}">
                <a16:creationId xmlns:a16="http://schemas.microsoft.com/office/drawing/2014/main" id="{91410F2E-4C0A-4F29-877A-D61D14D628D9}"/>
              </a:ext>
            </a:extLst>
          </p:cNvPr>
          <p:cNvPicPr>
            <a:picLocks noChangeAspect="1"/>
          </p:cNvPicPr>
          <p:nvPr/>
        </p:nvPicPr>
        <p:blipFill>
          <a:blip r:embed="rId2"/>
          <a:stretch>
            <a:fillRect/>
          </a:stretch>
        </p:blipFill>
        <p:spPr>
          <a:xfrm>
            <a:off x="7094220" y="1371600"/>
            <a:ext cx="4907280" cy="3147060"/>
          </a:xfrm>
          <a:prstGeom prst="rect">
            <a:avLst/>
          </a:prstGeom>
        </p:spPr>
      </p:pic>
    </p:spTree>
    <p:extLst>
      <p:ext uri="{BB962C8B-B14F-4D97-AF65-F5344CB8AC3E}">
        <p14:creationId xmlns:p14="http://schemas.microsoft.com/office/powerpoint/2010/main" val="127802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E149-6C69-40E7-9F2D-91A2846A891A}"/>
              </a:ext>
            </a:extLst>
          </p:cNvPr>
          <p:cNvSpPr>
            <a:spLocks noGrp="1"/>
          </p:cNvSpPr>
          <p:nvPr>
            <p:ph type="title"/>
          </p:nvPr>
        </p:nvSpPr>
        <p:spPr>
          <a:xfrm>
            <a:off x="419100" y="876300"/>
            <a:ext cx="6873240" cy="982980"/>
          </a:xfrm>
        </p:spPr>
        <p:txBody>
          <a:bodyPr/>
          <a:lstStyle/>
          <a:p>
            <a:r>
              <a:rPr lang="en-US" dirty="0"/>
              <a:t>Types:</a:t>
            </a:r>
          </a:p>
        </p:txBody>
      </p:sp>
      <p:sp>
        <p:nvSpPr>
          <p:cNvPr id="4" name="Text Placeholder 3">
            <a:extLst>
              <a:ext uri="{FF2B5EF4-FFF2-40B4-BE49-F238E27FC236}">
                <a16:creationId xmlns:a16="http://schemas.microsoft.com/office/drawing/2014/main" id="{AD3E0ACA-C1E2-40F4-816A-85AF5B36C78B}"/>
              </a:ext>
            </a:extLst>
          </p:cNvPr>
          <p:cNvSpPr>
            <a:spLocks noGrp="1"/>
          </p:cNvSpPr>
          <p:nvPr>
            <p:ph type="body" sz="half" idx="2"/>
          </p:nvPr>
        </p:nvSpPr>
        <p:spPr>
          <a:xfrm>
            <a:off x="265043" y="1997686"/>
            <a:ext cx="6873240" cy="3817621"/>
          </a:xfrm>
        </p:spPr>
        <p:txBody>
          <a:bodyPr/>
          <a:lstStyle/>
          <a:p>
            <a:r>
              <a:rPr lang="en-US" dirty="0">
                <a:solidFill>
                  <a:schemeClr val="tx1">
                    <a:lumMod val="65000"/>
                  </a:schemeClr>
                </a:solidFill>
              </a:rPr>
              <a:t>There are many types of supercomputers. Some of them are stated below:</a:t>
            </a:r>
          </a:p>
          <a:p>
            <a:pPr marL="285750" indent="-285750">
              <a:buFont typeface="Wingdings" panose="05000000000000000000" pitchFamily="2" charset="2"/>
              <a:buChar char="v"/>
            </a:pPr>
            <a:r>
              <a:rPr lang="en-US" dirty="0">
                <a:solidFill>
                  <a:schemeClr val="tx1">
                    <a:lumMod val="65000"/>
                  </a:schemeClr>
                </a:solidFill>
              </a:rPr>
              <a:t>Jaguar</a:t>
            </a:r>
          </a:p>
          <a:p>
            <a:pPr marL="285750" indent="-285750">
              <a:buFont typeface="Wingdings" panose="05000000000000000000" pitchFamily="2" charset="2"/>
              <a:buChar char="v"/>
            </a:pPr>
            <a:r>
              <a:rPr lang="en-US" dirty="0">
                <a:solidFill>
                  <a:schemeClr val="tx1">
                    <a:lumMod val="65000"/>
                  </a:schemeClr>
                </a:solidFill>
              </a:rPr>
              <a:t>Titan</a:t>
            </a:r>
          </a:p>
          <a:p>
            <a:pPr marL="285750" indent="-285750">
              <a:buFont typeface="Wingdings" panose="05000000000000000000" pitchFamily="2" charset="2"/>
              <a:buChar char="v"/>
            </a:pPr>
            <a:r>
              <a:rPr lang="en-US" dirty="0">
                <a:solidFill>
                  <a:schemeClr val="tx1">
                    <a:lumMod val="65000"/>
                  </a:schemeClr>
                </a:solidFill>
              </a:rPr>
              <a:t>Nebula</a:t>
            </a:r>
          </a:p>
          <a:p>
            <a:pPr marL="285750" indent="-285750">
              <a:buFont typeface="Wingdings" panose="05000000000000000000" pitchFamily="2" charset="2"/>
              <a:buChar char="v"/>
            </a:pPr>
            <a:r>
              <a:rPr lang="en-US" dirty="0">
                <a:solidFill>
                  <a:schemeClr val="tx1">
                    <a:lumMod val="65000"/>
                  </a:schemeClr>
                </a:solidFill>
              </a:rPr>
              <a:t>K Computer</a:t>
            </a:r>
          </a:p>
          <a:p>
            <a:pPr marL="285750" indent="-285750">
              <a:buFont typeface="Wingdings" panose="05000000000000000000" pitchFamily="2" charset="2"/>
              <a:buChar char="v"/>
            </a:pPr>
            <a:r>
              <a:rPr lang="en-US" dirty="0">
                <a:solidFill>
                  <a:schemeClr val="tx1">
                    <a:lumMod val="65000"/>
                  </a:schemeClr>
                </a:solidFill>
              </a:rPr>
              <a:t>Plelades</a:t>
            </a:r>
          </a:p>
          <a:p>
            <a:pPr marL="285750" indent="-285750">
              <a:buFont typeface="Wingdings" panose="05000000000000000000" pitchFamily="2" charset="2"/>
              <a:buChar char="v"/>
            </a:pPr>
            <a:r>
              <a:rPr lang="en-US" dirty="0">
                <a:solidFill>
                  <a:schemeClr val="tx1">
                    <a:lumMod val="65000"/>
                  </a:schemeClr>
                </a:solidFill>
              </a:rPr>
              <a:t>Kraken</a:t>
            </a:r>
          </a:p>
          <a:p>
            <a:pPr marL="285750" indent="-285750">
              <a:buFont typeface="Wingdings" panose="05000000000000000000" pitchFamily="2" charset="2"/>
              <a:buChar char="v"/>
            </a:pPr>
            <a:r>
              <a:rPr lang="en-US" dirty="0">
                <a:solidFill>
                  <a:schemeClr val="tx1">
                    <a:lumMod val="65000"/>
                  </a:schemeClr>
                </a:solidFill>
              </a:rPr>
              <a:t>Tianhe-1</a:t>
            </a:r>
          </a:p>
          <a:p>
            <a:pPr marL="285750" indent="-285750">
              <a:buFont typeface="Wingdings" panose="05000000000000000000" pitchFamily="2" charset="2"/>
              <a:buChar char="v"/>
            </a:pPr>
            <a:r>
              <a:rPr lang="en-US" dirty="0">
                <a:solidFill>
                  <a:schemeClr val="tx1">
                    <a:lumMod val="65000"/>
                  </a:schemeClr>
                </a:solidFill>
              </a:rPr>
              <a:t>IBM Sequoia</a:t>
            </a:r>
          </a:p>
          <a:p>
            <a:pPr marL="285750" indent="-285750">
              <a:buFont typeface="Wingdings" panose="05000000000000000000" pitchFamily="2" charset="2"/>
              <a:buChar char="v"/>
            </a:pPr>
            <a:r>
              <a:rPr lang="en-US" dirty="0">
                <a:solidFill>
                  <a:schemeClr val="tx1">
                    <a:lumMod val="65000"/>
                  </a:schemeClr>
                </a:solidFill>
              </a:rPr>
              <a:t>Jugene</a:t>
            </a:r>
          </a:p>
        </p:txBody>
      </p:sp>
      <p:pic>
        <p:nvPicPr>
          <p:cNvPr id="14" name="Picture Placeholder 13">
            <a:extLst>
              <a:ext uri="{FF2B5EF4-FFF2-40B4-BE49-F238E27FC236}">
                <a16:creationId xmlns:a16="http://schemas.microsoft.com/office/drawing/2014/main" id="{0507ADF3-8D8A-4B88-A30E-8DFC948BA78B}"/>
              </a:ext>
            </a:extLst>
          </p:cNvPr>
          <p:cNvPicPr>
            <a:picLocks noGrp="1" noChangeAspect="1"/>
          </p:cNvPicPr>
          <p:nvPr>
            <p:ph type="pic" idx="1"/>
          </p:nvPr>
        </p:nvPicPr>
        <p:blipFill>
          <a:blip r:embed="rId2"/>
          <a:srcRect l="25429" r="25429"/>
          <a:stretch>
            <a:fillRect/>
          </a:stretch>
        </p:blipFill>
        <p:spPr>
          <a:xfrm>
            <a:off x="7861238" y="1117001"/>
            <a:ext cx="3644962" cy="2492891"/>
          </a:xfrm>
          <a:prstGeom prst="rect">
            <a:avLst/>
          </a:prstGeom>
          <a:ln w="88900" cap="sq" cmpd="thickThin">
            <a:solidFill>
              <a:srgbClr val="000000"/>
            </a:solidFill>
            <a:prstDash val="solid"/>
            <a:miter lim="800000"/>
          </a:ln>
          <a:effectLst>
            <a:innerShdw blurRad="76200">
              <a:srgbClr val="000000"/>
            </a:innerShdw>
          </a:effectLst>
        </p:spPr>
      </p:pic>
      <p:pic>
        <p:nvPicPr>
          <p:cNvPr id="16" name="Picture 15">
            <a:extLst>
              <a:ext uri="{FF2B5EF4-FFF2-40B4-BE49-F238E27FC236}">
                <a16:creationId xmlns:a16="http://schemas.microsoft.com/office/drawing/2014/main" id="{4152EDAF-69C6-4482-8667-0580CC03DF0E}"/>
              </a:ext>
            </a:extLst>
          </p:cNvPr>
          <p:cNvPicPr>
            <a:picLocks noChangeAspect="1"/>
          </p:cNvPicPr>
          <p:nvPr/>
        </p:nvPicPr>
        <p:blipFill>
          <a:blip r:embed="rId3"/>
          <a:stretch>
            <a:fillRect/>
          </a:stretch>
        </p:blipFill>
        <p:spPr>
          <a:xfrm>
            <a:off x="7861238" y="3796991"/>
            <a:ext cx="3644962" cy="2730203"/>
          </a:xfrm>
          <a:prstGeom prst="rect">
            <a:avLst/>
          </a:prstGeom>
        </p:spPr>
      </p:pic>
    </p:spTree>
    <p:extLst>
      <p:ext uri="{BB962C8B-B14F-4D97-AF65-F5344CB8AC3E}">
        <p14:creationId xmlns:p14="http://schemas.microsoft.com/office/powerpoint/2010/main" val="267848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heel(1)">
                                      <p:cBhvr>
                                        <p:cTn id="43" dur="2000"/>
                                        <p:tgtEl>
                                          <p:spTgt spid="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heel(1)">
                                      <p:cBhvr>
                                        <p:cTn id="48" dur="2000"/>
                                        <p:tgtEl>
                                          <p:spTgt spid="4">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wheel(1)">
                                      <p:cBhvr>
                                        <p:cTn id="53" dur="2000"/>
                                        <p:tgtEl>
                                          <p:spTgt spid="4">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20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wheel(1)">
                                      <p:cBhvr>
                                        <p:cTn id="63" dur="2000"/>
                                        <p:tgtEl>
                                          <p:spTgt spid="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Effect transition="in" filter="wheel(1)">
                                      <p:cBhvr>
                                        <p:cTn id="68" dur="2000"/>
                                        <p:tgtEl>
                                          <p:spTgt spid="4">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wheel(1)">
                                      <p:cBhvr>
                                        <p:cTn id="73" dur="2000"/>
                                        <p:tgtEl>
                                          <p:spTgt spid="4">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heel(1)">
                                      <p:cBhvr>
                                        <p:cTn id="78" dur="20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nodeType="clickEffect">
                                  <p:stCondLst>
                                    <p:cond delay="0"/>
                                  </p:stCondLst>
                                  <p:childTnLst>
                                    <p:set>
                                      <p:cBhvr>
                                        <p:cTn id="82" dur="1" fill="hold">
                                          <p:stCondLst>
                                            <p:cond delay="0"/>
                                          </p:stCondLst>
                                        </p:cTn>
                                        <p:tgtEl>
                                          <p:spTgt spid="4">
                                            <p:txEl>
                                              <p:pRg st="7" end="7"/>
                                            </p:txEl>
                                          </p:spTgt>
                                        </p:tgtEl>
                                        <p:attrNameLst>
                                          <p:attrName>style.visibility</p:attrName>
                                        </p:attrNameLst>
                                      </p:cBhvr>
                                      <p:to>
                                        <p:strVal val="visible"/>
                                      </p:to>
                                    </p:set>
                                    <p:animEffect transition="in" filter="wheel(1)">
                                      <p:cBhvr>
                                        <p:cTn id="83" dur="2000"/>
                                        <p:tgtEl>
                                          <p:spTgt spid="4">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nodeType="clickEffect">
                                  <p:stCondLst>
                                    <p:cond delay="0"/>
                                  </p:stCondLst>
                                  <p:childTnLst>
                                    <p:set>
                                      <p:cBhvr>
                                        <p:cTn id="87" dur="1" fill="hold">
                                          <p:stCondLst>
                                            <p:cond delay="0"/>
                                          </p:stCondLst>
                                        </p:cTn>
                                        <p:tgtEl>
                                          <p:spTgt spid="4">
                                            <p:txEl>
                                              <p:pRg st="8" end="8"/>
                                            </p:txEl>
                                          </p:spTgt>
                                        </p:tgtEl>
                                        <p:attrNameLst>
                                          <p:attrName>style.visibility</p:attrName>
                                        </p:attrNameLst>
                                      </p:cBhvr>
                                      <p:to>
                                        <p:strVal val="visible"/>
                                      </p:to>
                                    </p:set>
                                    <p:animEffect transition="in" filter="wheel(1)">
                                      <p:cBhvr>
                                        <p:cTn id="88" dur="2000"/>
                                        <p:tgtEl>
                                          <p:spTgt spid="4">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nodeType="click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animEffect transition="in" filter="wheel(1)">
                                      <p:cBhvr>
                                        <p:cTn id="93"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374</TotalTime>
  <Words>1133</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vt:lpstr>
      <vt:lpstr>Vapor Trail</vt:lpstr>
      <vt:lpstr>INFORMATION TO COMMUNICATION AND TECHNOLOGY</vt:lpstr>
      <vt:lpstr>PowerPoint Presentation</vt:lpstr>
      <vt:lpstr>PowerPoint Presentation</vt:lpstr>
      <vt:lpstr>what Are computers </vt:lpstr>
      <vt:lpstr>Super computers</vt:lpstr>
      <vt:lpstr>inventors:</vt:lpstr>
      <vt:lpstr>What and why was the need of supercomputer</vt:lpstr>
      <vt:lpstr>What makes a computer a supercomputer</vt:lpstr>
      <vt:lpstr>Types:</vt:lpstr>
      <vt:lpstr>Tianhe-2(super computer):</vt:lpstr>
      <vt:lpstr>Characteristics:</vt:lpstr>
      <vt:lpstr>Features:</vt:lpstr>
      <vt:lpstr>Uses of super computers:</vt:lpstr>
      <vt:lpstr>Uses of supercomputers:</vt:lpstr>
      <vt:lpstr>PowerPoint Presentation</vt:lpstr>
      <vt:lpstr>Rates and prices of super computer:</vt:lpstr>
      <vt:lpstr>Why does really need that</vt:lpstr>
      <vt:lpstr>Advantages of super computer:</vt:lpstr>
      <vt:lpstr>Disadvantages:</vt:lpstr>
      <vt:lpstr>PowerPoint Presentation</vt:lpstr>
      <vt:lpstr>Is it easy to hack a super computer</vt:lpstr>
      <vt:lpstr>How to prevent data from hacking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TO COMMUNICATION AND TECHNOLOGY</dc:title>
  <dc:creator>Saad Ullah</dc:creator>
  <cp:lastModifiedBy>Aoun Haider</cp:lastModifiedBy>
  <cp:revision>44</cp:revision>
  <dcterms:created xsi:type="dcterms:W3CDTF">2021-12-11T11:18:49Z</dcterms:created>
  <dcterms:modified xsi:type="dcterms:W3CDTF">2021-12-13T05:29:29Z</dcterms:modified>
</cp:coreProperties>
</file>