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20"/>
  </p:notesMasterIdLst>
  <p:sldIdLst>
    <p:sldId id="256" r:id="rId2"/>
    <p:sldId id="257" r:id="rId3"/>
    <p:sldId id="258" r:id="rId4"/>
    <p:sldId id="259" r:id="rId5"/>
    <p:sldId id="274"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14" autoAdjust="0"/>
    <p:restoredTop sz="94660"/>
  </p:normalViewPr>
  <p:slideViewPr>
    <p:cSldViewPr snapToGrid="0">
      <p:cViewPr varScale="1">
        <p:scale>
          <a:sx n="106" d="100"/>
          <a:sy n="106" d="100"/>
        </p:scale>
        <p:origin x="3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C9305-A380-4B1F-98BE-5FAA8453B9DB}" type="datetimeFigureOut">
              <a:rPr lang="en-PK" smtClean="0"/>
              <a:t>12/10/2021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FDF5F-B523-4AB3-B30A-A10AF3AABCDB}" type="slidenum">
              <a:rPr lang="en-PK" smtClean="0"/>
              <a:t>‹#›</a:t>
            </a:fld>
            <a:endParaRPr lang="en-PK"/>
          </a:p>
        </p:txBody>
      </p:sp>
    </p:spTree>
    <p:extLst>
      <p:ext uri="{BB962C8B-B14F-4D97-AF65-F5344CB8AC3E}">
        <p14:creationId xmlns:p14="http://schemas.microsoft.com/office/powerpoint/2010/main" val="43760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E0C086-E533-46A1-BFB6-8F3E257F0A13}" type="datetime8">
              <a:rPr lang="en-PK" smtClean="0"/>
              <a:t>12/10/2021 00:26</a:t>
            </a:fld>
            <a:endParaRPr lang="en-PK"/>
          </a:p>
        </p:txBody>
      </p:sp>
      <p:sp>
        <p:nvSpPr>
          <p:cNvPr id="5" name="Footer Placeholder 4"/>
          <p:cNvSpPr>
            <a:spLocks noGrp="1"/>
          </p:cNvSpPr>
          <p:nvPr>
            <p:ph type="ftr" sz="quarter" idx="11"/>
          </p:nvPr>
        </p:nvSpPr>
        <p:spPr>
          <a:xfrm>
            <a:off x="2416500" y="329307"/>
            <a:ext cx="4973915" cy="309201"/>
          </a:xfrm>
        </p:spPr>
        <p:txBody>
          <a:bodyPr/>
          <a:lstStyle/>
          <a:p>
            <a:r>
              <a:rPr lang="en-US"/>
              <a:t>BSE-133</a:t>
            </a:r>
            <a:endParaRPr lang="en-PK"/>
          </a:p>
        </p:txBody>
      </p:sp>
      <p:sp>
        <p:nvSpPr>
          <p:cNvPr id="6" name="Slide Number Placeholder 5"/>
          <p:cNvSpPr>
            <a:spLocks noGrp="1"/>
          </p:cNvSpPr>
          <p:nvPr>
            <p:ph type="sldNum" sz="quarter" idx="12"/>
          </p:nvPr>
        </p:nvSpPr>
        <p:spPr>
          <a:xfrm>
            <a:off x="1437664" y="798973"/>
            <a:ext cx="811019" cy="503578"/>
          </a:xfrm>
        </p:spPr>
        <p:txBody>
          <a:bodyPr/>
          <a:lstStyle/>
          <a:p>
            <a:fld id="{73482825-1DDB-49D8-9192-3EDAE8739117}" type="slidenum">
              <a:rPr lang="en-PK" smtClean="0"/>
              <a:t>‹#›</a:t>
            </a:fld>
            <a:endParaRPr lang="en-P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303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ABAB9-FB72-40FB-92EC-1A2798E81D94}" type="datetime8">
              <a:rPr lang="en-PK" smtClean="0"/>
              <a:t>12/10/2021 00:26</a:t>
            </a:fld>
            <a:endParaRPr lang="en-PK"/>
          </a:p>
        </p:txBody>
      </p:sp>
      <p:sp>
        <p:nvSpPr>
          <p:cNvPr id="5" name="Footer Placeholder 4"/>
          <p:cNvSpPr>
            <a:spLocks noGrp="1"/>
          </p:cNvSpPr>
          <p:nvPr>
            <p:ph type="ftr" sz="quarter" idx="11"/>
          </p:nvPr>
        </p:nvSpPr>
        <p:spPr/>
        <p:txBody>
          <a:bodyPr/>
          <a:lstStyle/>
          <a:p>
            <a:r>
              <a:rPr lang="en-US"/>
              <a:t>BSE-133</a:t>
            </a:r>
            <a:endParaRPr lang="en-PK"/>
          </a:p>
        </p:txBody>
      </p:sp>
      <p:sp>
        <p:nvSpPr>
          <p:cNvPr id="6" name="Slide Number Placeholder 5"/>
          <p:cNvSpPr>
            <a:spLocks noGrp="1"/>
          </p:cNvSpPr>
          <p:nvPr>
            <p:ph type="sldNum" sz="quarter" idx="12"/>
          </p:nvPr>
        </p:nvSpPr>
        <p:spPr/>
        <p:txBody>
          <a:bodyPr/>
          <a:lstStyle/>
          <a:p>
            <a:fld id="{73482825-1DDB-49D8-9192-3EDAE8739117}" type="slidenum">
              <a:rPr lang="en-PK" smtClean="0"/>
              <a:t>‹#›</a:t>
            </a:fld>
            <a:endParaRPr lang="en-P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2466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6B3D8-78B4-4C70-9F33-576BDBD40503}" type="datetime8">
              <a:rPr lang="en-PK" smtClean="0"/>
              <a:t>12/10/2021 00:26</a:t>
            </a:fld>
            <a:endParaRPr lang="en-PK"/>
          </a:p>
        </p:txBody>
      </p:sp>
      <p:sp>
        <p:nvSpPr>
          <p:cNvPr id="5" name="Footer Placeholder 4"/>
          <p:cNvSpPr>
            <a:spLocks noGrp="1"/>
          </p:cNvSpPr>
          <p:nvPr>
            <p:ph type="ftr" sz="quarter" idx="11"/>
          </p:nvPr>
        </p:nvSpPr>
        <p:spPr/>
        <p:txBody>
          <a:bodyPr/>
          <a:lstStyle/>
          <a:p>
            <a:r>
              <a:rPr lang="en-US"/>
              <a:t>BSE-133</a:t>
            </a:r>
            <a:endParaRPr lang="en-PK"/>
          </a:p>
        </p:txBody>
      </p:sp>
      <p:sp>
        <p:nvSpPr>
          <p:cNvPr id="6" name="Slide Number Placeholder 5"/>
          <p:cNvSpPr>
            <a:spLocks noGrp="1"/>
          </p:cNvSpPr>
          <p:nvPr>
            <p:ph type="sldNum" sz="quarter" idx="12"/>
          </p:nvPr>
        </p:nvSpPr>
        <p:spPr/>
        <p:txBody>
          <a:bodyPr/>
          <a:lstStyle/>
          <a:p>
            <a:fld id="{73482825-1DDB-49D8-9192-3EDAE8739117}" type="slidenum">
              <a:rPr lang="en-PK" smtClean="0"/>
              <a:t>‹#›</a:t>
            </a:fld>
            <a:endParaRPr lang="en-P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887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p:cNvSpPr>
            <a:spLocks noGrp="1"/>
          </p:cNvSpPr>
          <p:nvPr>
            <p:ph type="ftr" sz="quarter" idx="11"/>
          </p:nvPr>
        </p:nvSpPr>
        <p:spPr/>
        <p:txBody>
          <a:bodyPr/>
          <a:lstStyle/>
          <a:p>
            <a:r>
              <a:rPr lang="en-US"/>
              <a:t>BSE-133</a:t>
            </a:r>
            <a:endParaRPr lang="en-PK"/>
          </a:p>
        </p:txBody>
      </p:sp>
      <p:sp>
        <p:nvSpPr>
          <p:cNvPr id="6" name="Slide Number Placeholder 5"/>
          <p:cNvSpPr>
            <a:spLocks noGrp="1"/>
          </p:cNvSpPr>
          <p:nvPr>
            <p:ph type="sldNum" sz="quarter" idx="12"/>
          </p:nvPr>
        </p:nvSpPr>
        <p:spPr/>
        <p:txBody>
          <a:bodyPr/>
          <a:lstStyle/>
          <a:p>
            <a:fld id="{73482825-1DDB-49D8-9192-3EDAE8739117}" type="slidenum">
              <a:rPr lang="en-PK" smtClean="0"/>
              <a:t>‹#›</a:t>
            </a:fld>
            <a:endParaRPr lang="en-P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83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95E86-3EB8-47E3-9806-20B180CC4CC0}" type="datetime8">
              <a:rPr lang="en-PK" smtClean="0"/>
              <a:t>12/10/2021 00:26</a:t>
            </a:fld>
            <a:endParaRPr lang="en-PK"/>
          </a:p>
        </p:txBody>
      </p:sp>
      <p:sp>
        <p:nvSpPr>
          <p:cNvPr id="5" name="Footer Placeholder 4"/>
          <p:cNvSpPr>
            <a:spLocks noGrp="1"/>
          </p:cNvSpPr>
          <p:nvPr>
            <p:ph type="ftr" sz="quarter" idx="11"/>
          </p:nvPr>
        </p:nvSpPr>
        <p:spPr/>
        <p:txBody>
          <a:bodyPr/>
          <a:lstStyle/>
          <a:p>
            <a:r>
              <a:rPr lang="en-US"/>
              <a:t>BSE-133</a:t>
            </a:r>
            <a:endParaRPr lang="en-PK"/>
          </a:p>
        </p:txBody>
      </p:sp>
      <p:sp>
        <p:nvSpPr>
          <p:cNvPr id="6" name="Slide Number Placeholder 5"/>
          <p:cNvSpPr>
            <a:spLocks noGrp="1"/>
          </p:cNvSpPr>
          <p:nvPr>
            <p:ph type="sldNum" sz="quarter" idx="12"/>
          </p:nvPr>
        </p:nvSpPr>
        <p:spPr/>
        <p:txBody>
          <a:bodyPr/>
          <a:lstStyle/>
          <a:p>
            <a:fld id="{73482825-1DDB-49D8-9192-3EDAE8739117}" type="slidenum">
              <a:rPr lang="en-PK" smtClean="0"/>
              <a:t>‹#›</a:t>
            </a:fld>
            <a:endParaRPr lang="en-P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54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9AED6-F668-4424-82C9-039CE700A632}" type="datetime8">
              <a:rPr lang="en-PK" smtClean="0"/>
              <a:t>12/10/2021 00:26</a:t>
            </a:fld>
            <a:endParaRPr lang="en-PK"/>
          </a:p>
        </p:txBody>
      </p:sp>
      <p:sp>
        <p:nvSpPr>
          <p:cNvPr id="6" name="Footer Placeholder 5"/>
          <p:cNvSpPr>
            <a:spLocks noGrp="1"/>
          </p:cNvSpPr>
          <p:nvPr>
            <p:ph type="ftr" sz="quarter" idx="11"/>
          </p:nvPr>
        </p:nvSpPr>
        <p:spPr/>
        <p:txBody>
          <a:bodyPr/>
          <a:lstStyle/>
          <a:p>
            <a:r>
              <a:rPr lang="en-US"/>
              <a:t>BSE-133</a:t>
            </a:r>
            <a:endParaRPr lang="en-PK"/>
          </a:p>
        </p:txBody>
      </p:sp>
      <p:sp>
        <p:nvSpPr>
          <p:cNvPr id="7" name="Slide Number Placeholder 6"/>
          <p:cNvSpPr>
            <a:spLocks noGrp="1"/>
          </p:cNvSpPr>
          <p:nvPr>
            <p:ph type="sldNum" sz="quarter" idx="12"/>
          </p:nvPr>
        </p:nvSpPr>
        <p:spPr/>
        <p:txBody>
          <a:bodyPr/>
          <a:lstStyle/>
          <a:p>
            <a:fld id="{73482825-1DDB-49D8-9192-3EDAE8739117}" type="slidenum">
              <a:rPr lang="en-PK" smtClean="0"/>
              <a:t>‹#›</a:t>
            </a:fld>
            <a:endParaRPr lang="en-P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226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91737-352C-41BC-ACB7-CD1E75128435}" type="datetime8">
              <a:rPr lang="en-PK" smtClean="0"/>
              <a:t>12/10/2021 00:26</a:t>
            </a:fld>
            <a:endParaRPr lang="en-PK"/>
          </a:p>
        </p:txBody>
      </p:sp>
      <p:sp>
        <p:nvSpPr>
          <p:cNvPr id="8" name="Footer Placeholder 7"/>
          <p:cNvSpPr>
            <a:spLocks noGrp="1"/>
          </p:cNvSpPr>
          <p:nvPr>
            <p:ph type="ftr" sz="quarter" idx="11"/>
          </p:nvPr>
        </p:nvSpPr>
        <p:spPr/>
        <p:txBody>
          <a:bodyPr/>
          <a:lstStyle/>
          <a:p>
            <a:r>
              <a:rPr lang="en-US"/>
              <a:t>BSE-133</a:t>
            </a:r>
            <a:endParaRPr lang="en-PK"/>
          </a:p>
        </p:txBody>
      </p:sp>
      <p:sp>
        <p:nvSpPr>
          <p:cNvPr id="9" name="Slide Number Placeholder 8"/>
          <p:cNvSpPr>
            <a:spLocks noGrp="1"/>
          </p:cNvSpPr>
          <p:nvPr>
            <p:ph type="sldNum" sz="quarter" idx="12"/>
          </p:nvPr>
        </p:nvSpPr>
        <p:spPr/>
        <p:txBody>
          <a:bodyPr/>
          <a:lstStyle/>
          <a:p>
            <a:fld id="{73482825-1DDB-49D8-9192-3EDAE8739117}" type="slidenum">
              <a:rPr lang="en-PK" smtClean="0"/>
              <a:t>‹#›</a:t>
            </a:fld>
            <a:endParaRPr lang="en-P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076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8E737-5456-49FA-90DB-8BC58EC728A7}" type="datetime8">
              <a:rPr lang="en-PK" smtClean="0"/>
              <a:t>12/10/2021 00:26</a:t>
            </a:fld>
            <a:endParaRPr lang="en-PK"/>
          </a:p>
        </p:txBody>
      </p:sp>
      <p:sp>
        <p:nvSpPr>
          <p:cNvPr id="4" name="Footer Placeholder 3"/>
          <p:cNvSpPr>
            <a:spLocks noGrp="1"/>
          </p:cNvSpPr>
          <p:nvPr>
            <p:ph type="ftr" sz="quarter" idx="11"/>
          </p:nvPr>
        </p:nvSpPr>
        <p:spPr/>
        <p:txBody>
          <a:bodyPr/>
          <a:lstStyle/>
          <a:p>
            <a:r>
              <a:rPr lang="en-US"/>
              <a:t>BSE-133</a:t>
            </a:r>
            <a:endParaRPr lang="en-PK"/>
          </a:p>
        </p:txBody>
      </p:sp>
      <p:sp>
        <p:nvSpPr>
          <p:cNvPr id="5" name="Slide Number Placeholder 4"/>
          <p:cNvSpPr>
            <a:spLocks noGrp="1"/>
          </p:cNvSpPr>
          <p:nvPr>
            <p:ph type="sldNum" sz="quarter" idx="12"/>
          </p:nvPr>
        </p:nvSpPr>
        <p:spPr/>
        <p:txBody>
          <a:bodyPr/>
          <a:lstStyle/>
          <a:p>
            <a:fld id="{73482825-1DDB-49D8-9192-3EDAE8739117}" type="slidenum">
              <a:rPr lang="en-PK" smtClean="0"/>
              <a:t>‹#›</a:t>
            </a:fld>
            <a:endParaRPr lang="en-P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83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F43A0-D1C7-4B7F-9C32-00819F92D03B}" type="datetime8">
              <a:rPr lang="en-PK" smtClean="0"/>
              <a:t>12/10/2021 00:26</a:t>
            </a:fld>
            <a:endParaRPr lang="en-PK"/>
          </a:p>
        </p:txBody>
      </p:sp>
      <p:sp>
        <p:nvSpPr>
          <p:cNvPr id="3" name="Footer Placeholder 2"/>
          <p:cNvSpPr>
            <a:spLocks noGrp="1"/>
          </p:cNvSpPr>
          <p:nvPr>
            <p:ph type="ftr" sz="quarter" idx="11"/>
          </p:nvPr>
        </p:nvSpPr>
        <p:spPr/>
        <p:txBody>
          <a:bodyPr/>
          <a:lstStyle/>
          <a:p>
            <a:r>
              <a:rPr lang="en-US"/>
              <a:t>BSE-133</a:t>
            </a:r>
            <a:endParaRPr lang="en-PK"/>
          </a:p>
        </p:txBody>
      </p:sp>
      <p:sp>
        <p:nvSpPr>
          <p:cNvPr id="4" name="Slide Number Placeholder 3"/>
          <p:cNvSpPr>
            <a:spLocks noGrp="1"/>
          </p:cNvSpPr>
          <p:nvPr>
            <p:ph type="sldNum" sz="quarter" idx="12"/>
          </p:nvPr>
        </p:nvSpPr>
        <p:spPr/>
        <p:txBody>
          <a:bodyPr/>
          <a:lstStyle/>
          <a:p>
            <a:fld id="{73482825-1DDB-49D8-9192-3EDAE8739117}" type="slidenum">
              <a:rPr lang="en-PK" smtClean="0"/>
              <a:t>‹#›</a:t>
            </a:fld>
            <a:endParaRPr lang="en-PK"/>
          </a:p>
        </p:txBody>
      </p:sp>
    </p:spTree>
    <p:extLst>
      <p:ext uri="{BB962C8B-B14F-4D97-AF65-F5344CB8AC3E}">
        <p14:creationId xmlns:p14="http://schemas.microsoft.com/office/powerpoint/2010/main" val="103304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FC757-7489-4870-AA64-586778917036}" type="datetime8">
              <a:rPr lang="en-PK" smtClean="0"/>
              <a:t>12/10/2021 00:26</a:t>
            </a:fld>
            <a:endParaRPr lang="en-PK"/>
          </a:p>
        </p:txBody>
      </p:sp>
      <p:sp>
        <p:nvSpPr>
          <p:cNvPr id="6" name="Footer Placeholder 5"/>
          <p:cNvSpPr>
            <a:spLocks noGrp="1"/>
          </p:cNvSpPr>
          <p:nvPr>
            <p:ph type="ftr" sz="quarter" idx="11"/>
          </p:nvPr>
        </p:nvSpPr>
        <p:spPr/>
        <p:txBody>
          <a:bodyPr/>
          <a:lstStyle/>
          <a:p>
            <a:r>
              <a:rPr lang="en-US"/>
              <a:t>BSE-133</a:t>
            </a:r>
            <a:endParaRPr lang="en-PK"/>
          </a:p>
        </p:txBody>
      </p:sp>
      <p:sp>
        <p:nvSpPr>
          <p:cNvPr id="7" name="Slide Number Placeholder 6"/>
          <p:cNvSpPr>
            <a:spLocks noGrp="1"/>
          </p:cNvSpPr>
          <p:nvPr>
            <p:ph type="sldNum" sz="quarter" idx="12"/>
          </p:nvPr>
        </p:nvSpPr>
        <p:spPr/>
        <p:txBody>
          <a:bodyPr/>
          <a:lstStyle/>
          <a:p>
            <a:fld id="{73482825-1DDB-49D8-9192-3EDAE8739117}" type="slidenum">
              <a:rPr lang="en-PK" smtClean="0"/>
              <a:t>‹#›</a:t>
            </a:fld>
            <a:endParaRPr lang="en-P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48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90604B-E86E-46F8-A065-8D3115A0708C}" type="datetime8">
              <a:rPr lang="en-PK" smtClean="0"/>
              <a:t>12/10/2021 00:26</a:t>
            </a:fld>
            <a:endParaRPr lang="en-PK"/>
          </a:p>
        </p:txBody>
      </p:sp>
      <p:sp>
        <p:nvSpPr>
          <p:cNvPr id="6" name="Footer Placeholder 5"/>
          <p:cNvSpPr>
            <a:spLocks noGrp="1"/>
          </p:cNvSpPr>
          <p:nvPr>
            <p:ph type="ftr" sz="quarter" idx="11"/>
          </p:nvPr>
        </p:nvSpPr>
        <p:spPr>
          <a:xfrm>
            <a:off x="1447382" y="318640"/>
            <a:ext cx="5541004" cy="320931"/>
          </a:xfrm>
        </p:spPr>
        <p:txBody>
          <a:bodyPr/>
          <a:lstStyle/>
          <a:p>
            <a:r>
              <a:rPr lang="en-US"/>
              <a:t>BSE-133</a:t>
            </a:r>
            <a:endParaRPr lang="en-PK"/>
          </a:p>
        </p:txBody>
      </p:sp>
      <p:sp>
        <p:nvSpPr>
          <p:cNvPr id="7" name="Slide Number Placeholder 6"/>
          <p:cNvSpPr>
            <a:spLocks noGrp="1"/>
          </p:cNvSpPr>
          <p:nvPr>
            <p:ph type="sldNum" sz="quarter" idx="12"/>
          </p:nvPr>
        </p:nvSpPr>
        <p:spPr/>
        <p:txBody>
          <a:bodyPr/>
          <a:lstStyle/>
          <a:p>
            <a:fld id="{73482825-1DDB-49D8-9192-3EDAE8739117}" type="slidenum">
              <a:rPr lang="en-PK" smtClean="0"/>
              <a:t>‹#›</a:t>
            </a:fld>
            <a:endParaRPr lang="en-P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642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34B4B4-2B4A-4F3B-B198-05F46A0CF7B0}" type="datetime8">
              <a:rPr lang="en-PK" smtClean="0"/>
              <a:t>12/10/2021 00:26</a:t>
            </a:fld>
            <a:endParaRPr lang="en-P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BSE-133</a:t>
            </a:r>
            <a:endParaRPr lang="en-P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482825-1DDB-49D8-9192-3EDAE8739117}" type="slidenum">
              <a:rPr lang="en-PK" smtClean="0"/>
              <a:t>‹#›</a:t>
            </a:fld>
            <a:endParaRPr lang="en-P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87346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8000" b="-12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5F06-2DBA-4893-A918-3F5E60D21868}"/>
              </a:ext>
            </a:extLst>
          </p:cNvPr>
          <p:cNvSpPr>
            <a:spLocks noGrp="1"/>
          </p:cNvSpPr>
          <p:nvPr>
            <p:ph type="ctrTitle"/>
          </p:nvPr>
        </p:nvSpPr>
        <p:spPr/>
        <p:txBody>
          <a:bodyPr/>
          <a:lstStyle/>
          <a:p>
            <a:r>
              <a:rPr lang="en-US" dirty="0"/>
              <a:t>Super computers</a:t>
            </a:r>
            <a:endParaRPr lang="en-PK" dirty="0"/>
          </a:p>
        </p:txBody>
      </p:sp>
      <p:sp>
        <p:nvSpPr>
          <p:cNvPr id="3" name="Subtitle 2">
            <a:extLst>
              <a:ext uri="{FF2B5EF4-FFF2-40B4-BE49-F238E27FC236}">
                <a16:creationId xmlns:a16="http://schemas.microsoft.com/office/drawing/2014/main" id="{3BAA480D-FA9E-4A63-8C35-3348D4FDD092}"/>
              </a:ext>
            </a:extLst>
          </p:cNvPr>
          <p:cNvSpPr>
            <a:spLocks noGrp="1"/>
          </p:cNvSpPr>
          <p:nvPr>
            <p:ph type="subTitle" idx="1"/>
          </p:nvPr>
        </p:nvSpPr>
        <p:spPr/>
        <p:txBody>
          <a:bodyPr/>
          <a:lstStyle/>
          <a:p>
            <a:r>
              <a:rPr lang="en-US" dirty="0"/>
              <a:t>Presented by Aoun </a:t>
            </a:r>
            <a:r>
              <a:rPr lang="en-US" dirty="0" err="1"/>
              <a:t>haider</a:t>
            </a:r>
            <a:endParaRPr lang="en-PK" dirty="0"/>
          </a:p>
        </p:txBody>
      </p:sp>
      <p:sp>
        <p:nvSpPr>
          <p:cNvPr id="4" name="Date Placeholder 3">
            <a:extLst>
              <a:ext uri="{FF2B5EF4-FFF2-40B4-BE49-F238E27FC236}">
                <a16:creationId xmlns:a16="http://schemas.microsoft.com/office/drawing/2014/main" id="{288B93DF-E769-4753-8624-54E101A8FDEB}"/>
              </a:ext>
            </a:extLst>
          </p:cNvPr>
          <p:cNvSpPr>
            <a:spLocks noGrp="1"/>
          </p:cNvSpPr>
          <p:nvPr>
            <p:ph type="dt" sz="half" idx="10"/>
          </p:nvPr>
        </p:nvSpPr>
        <p:spPr/>
        <p:txBody>
          <a:bodyPr/>
          <a:lstStyle/>
          <a:p>
            <a:fld id="{E866493C-16BC-4A5F-AF29-6EC19B07EAE4}" type="datetime8">
              <a:rPr lang="en-PK" smtClean="0"/>
              <a:t>12/10/2021 00:26</a:t>
            </a:fld>
            <a:endParaRPr lang="en-PK"/>
          </a:p>
        </p:txBody>
      </p:sp>
      <p:sp>
        <p:nvSpPr>
          <p:cNvPr id="6" name="Footer Placeholder 5">
            <a:extLst>
              <a:ext uri="{FF2B5EF4-FFF2-40B4-BE49-F238E27FC236}">
                <a16:creationId xmlns:a16="http://schemas.microsoft.com/office/drawing/2014/main" id="{00DF4E58-1BBB-4FC8-885F-92D29D95CD47}"/>
              </a:ext>
            </a:extLst>
          </p:cNvPr>
          <p:cNvSpPr>
            <a:spLocks noGrp="1"/>
          </p:cNvSpPr>
          <p:nvPr>
            <p:ph type="ftr" sz="quarter" idx="11"/>
          </p:nvPr>
        </p:nvSpPr>
        <p:spPr/>
        <p:txBody>
          <a:bodyPr/>
          <a:lstStyle/>
          <a:p>
            <a:r>
              <a:rPr lang="en-US"/>
              <a:t>BSE-133</a:t>
            </a:r>
            <a:endParaRPr lang="en-PK"/>
          </a:p>
        </p:txBody>
      </p:sp>
      <p:sp>
        <p:nvSpPr>
          <p:cNvPr id="5" name="Slide Number Placeholder 4">
            <a:extLst>
              <a:ext uri="{FF2B5EF4-FFF2-40B4-BE49-F238E27FC236}">
                <a16:creationId xmlns:a16="http://schemas.microsoft.com/office/drawing/2014/main" id="{D22A5B51-852E-4BDD-B7A1-226CE95DC404}"/>
              </a:ext>
            </a:extLst>
          </p:cNvPr>
          <p:cNvSpPr>
            <a:spLocks noGrp="1"/>
          </p:cNvSpPr>
          <p:nvPr>
            <p:ph type="sldNum" sz="quarter" idx="12"/>
          </p:nvPr>
        </p:nvSpPr>
        <p:spPr>
          <a:xfrm>
            <a:off x="-521013" y="-105878"/>
            <a:ext cx="811019" cy="503578"/>
          </a:xfrm>
        </p:spPr>
        <p:txBody>
          <a:bodyPr/>
          <a:lstStyle/>
          <a:p>
            <a:r>
              <a:rPr lang="en-US" dirty="0"/>
              <a:t>1</a:t>
            </a:r>
            <a:endParaRPr lang="en-PK" dirty="0"/>
          </a:p>
        </p:txBody>
      </p:sp>
    </p:spTree>
    <p:extLst>
      <p:ext uri="{BB962C8B-B14F-4D97-AF65-F5344CB8AC3E}">
        <p14:creationId xmlns:p14="http://schemas.microsoft.com/office/powerpoint/2010/main" val="34593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B2A1-768A-40D0-9EBD-5261EAAD6C94}"/>
              </a:ext>
            </a:extLst>
          </p:cNvPr>
          <p:cNvSpPr>
            <a:spLocks noGrp="1"/>
          </p:cNvSpPr>
          <p:nvPr>
            <p:ph type="title"/>
          </p:nvPr>
        </p:nvSpPr>
        <p:spPr>
          <a:xfrm>
            <a:off x="0" y="804519"/>
            <a:ext cx="9603275" cy="1049235"/>
          </a:xfrm>
        </p:spPr>
        <p:txBody>
          <a:bodyPr/>
          <a:lstStyle/>
          <a:p>
            <a:r>
              <a:rPr lang="en-US" dirty="0"/>
              <a:t>Features:</a:t>
            </a:r>
            <a:endParaRPr lang="en-PK" dirty="0"/>
          </a:p>
        </p:txBody>
      </p:sp>
      <p:sp>
        <p:nvSpPr>
          <p:cNvPr id="3" name="Content Placeholder 2">
            <a:extLst>
              <a:ext uri="{FF2B5EF4-FFF2-40B4-BE49-F238E27FC236}">
                <a16:creationId xmlns:a16="http://schemas.microsoft.com/office/drawing/2014/main" id="{455D6191-A6F5-4146-898D-79A1570AE23A}"/>
              </a:ext>
            </a:extLst>
          </p:cNvPr>
          <p:cNvSpPr>
            <a:spLocks noGrp="1"/>
          </p:cNvSpPr>
          <p:nvPr>
            <p:ph idx="1"/>
          </p:nvPr>
        </p:nvSpPr>
        <p:spPr>
          <a:xfrm>
            <a:off x="0" y="1853754"/>
            <a:ext cx="9603275" cy="3450613"/>
          </a:xfrm>
        </p:spPr>
        <p:txBody>
          <a:bodyPr>
            <a:normAutofit/>
          </a:bodyPr>
          <a:lstStyle/>
          <a:p>
            <a:pPr algn="l">
              <a:buFont typeface="+mj-lt"/>
              <a:buAutoNum type="arabicPeriod"/>
            </a:pPr>
            <a:r>
              <a:rPr lang="en-US" b="0" i="0" dirty="0">
                <a:solidFill>
                  <a:srgbClr val="00000A"/>
                </a:solidFill>
                <a:effectLst/>
                <a:latin typeface="-apple-system"/>
              </a:rPr>
              <a:t>They have more than 1 CPU (Central Processing Unit) which has instructions so that it can interpret instructions and perform arithmetic and logical tasks.</a:t>
            </a:r>
          </a:p>
          <a:p>
            <a:pPr algn="l">
              <a:buFont typeface="+mj-lt"/>
              <a:buAutoNum type="arabicPeriod"/>
            </a:pPr>
            <a:r>
              <a:rPr lang="en-US" b="0" i="0" dirty="0">
                <a:solidFill>
                  <a:srgbClr val="00000A"/>
                </a:solidFill>
                <a:effectLst/>
                <a:latin typeface="-apple-system"/>
              </a:rPr>
              <a:t>The supercomputer can support extremely high computation speeds of CPU's.</a:t>
            </a:r>
          </a:p>
          <a:p>
            <a:pPr algn="l">
              <a:buFont typeface="+mj-lt"/>
              <a:buAutoNum type="arabicPeriod"/>
            </a:pPr>
            <a:r>
              <a:rPr lang="en-US" b="0" i="0" dirty="0">
                <a:solidFill>
                  <a:srgbClr val="00000A"/>
                </a:solidFill>
                <a:effectLst/>
                <a:latin typeface="-apple-system"/>
              </a:rPr>
              <a:t>Supercomputers having more than one CPU are very fast and very easily able to perform arithmetic and logic tasks.</a:t>
            </a:r>
          </a:p>
          <a:p>
            <a:pPr algn="l">
              <a:buFont typeface="+mj-lt"/>
              <a:buAutoNum type="arabicPeriod"/>
            </a:pPr>
            <a:r>
              <a:rPr lang="en-US" b="0" i="0" dirty="0">
                <a:solidFill>
                  <a:srgbClr val="00000A"/>
                </a:solidFill>
                <a:effectLst/>
                <a:latin typeface="-apple-system"/>
              </a:rPr>
              <a:t>They were initially used in national security, nuclear weapon design and cryptography and are still used today. But nowadays they are also employed in aerospace, automotive and petroleum industries.</a:t>
            </a:r>
          </a:p>
          <a:p>
            <a:endParaRPr lang="en-PK" dirty="0"/>
          </a:p>
        </p:txBody>
      </p:sp>
      <p:sp>
        <p:nvSpPr>
          <p:cNvPr id="4" name="Date Placeholder 3">
            <a:extLst>
              <a:ext uri="{FF2B5EF4-FFF2-40B4-BE49-F238E27FC236}">
                <a16:creationId xmlns:a16="http://schemas.microsoft.com/office/drawing/2014/main" id="{8D93A407-AD14-4527-8CF3-043CE63E0FB3}"/>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8C5E1F08-5FB6-46B3-969B-D533F690DD8C}"/>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B8DB7DD4-B359-4486-A52E-B7A3BF256F97}"/>
              </a:ext>
            </a:extLst>
          </p:cNvPr>
          <p:cNvSpPr>
            <a:spLocks noGrp="1"/>
          </p:cNvSpPr>
          <p:nvPr>
            <p:ph type="sldNum" sz="quarter" idx="12"/>
          </p:nvPr>
        </p:nvSpPr>
        <p:spPr>
          <a:xfrm>
            <a:off x="-540217" y="-155441"/>
            <a:ext cx="811019" cy="503578"/>
          </a:xfrm>
        </p:spPr>
        <p:txBody>
          <a:bodyPr/>
          <a:lstStyle/>
          <a:p>
            <a:fld id="{73482825-1DDB-49D8-9192-3EDAE8739117}" type="slidenum">
              <a:rPr lang="en-PK" smtClean="0"/>
              <a:t>10</a:t>
            </a:fld>
            <a:endParaRPr lang="en-PK" dirty="0"/>
          </a:p>
        </p:txBody>
      </p:sp>
    </p:spTree>
    <p:extLst>
      <p:ext uri="{BB962C8B-B14F-4D97-AF65-F5344CB8AC3E}">
        <p14:creationId xmlns:p14="http://schemas.microsoft.com/office/powerpoint/2010/main" val="32584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21C-3A2C-4C88-BA14-9BD408D047B9}"/>
              </a:ext>
            </a:extLst>
          </p:cNvPr>
          <p:cNvSpPr>
            <a:spLocks noGrp="1"/>
          </p:cNvSpPr>
          <p:nvPr>
            <p:ph type="title"/>
          </p:nvPr>
        </p:nvSpPr>
        <p:spPr/>
        <p:txBody>
          <a:bodyPr/>
          <a:lstStyle/>
          <a:p>
            <a:r>
              <a:rPr lang="en-US" dirty="0"/>
              <a:t>Uses:</a:t>
            </a:r>
            <a:endParaRPr lang="en-PK" dirty="0"/>
          </a:p>
        </p:txBody>
      </p:sp>
      <p:sp>
        <p:nvSpPr>
          <p:cNvPr id="3" name="Content Placeholder 2">
            <a:extLst>
              <a:ext uri="{FF2B5EF4-FFF2-40B4-BE49-F238E27FC236}">
                <a16:creationId xmlns:a16="http://schemas.microsoft.com/office/drawing/2014/main" id="{49217F64-6B81-4795-9E41-DC45FF786D1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00000A"/>
                </a:solidFill>
                <a:effectLst/>
                <a:latin typeface="-apple-system"/>
              </a:rPr>
              <a:t>Film Making</a:t>
            </a:r>
          </a:p>
          <a:p>
            <a:pPr algn="l">
              <a:buFont typeface="Arial" panose="020B0604020202020204" pitchFamily="34" charset="0"/>
              <a:buChar char="•"/>
            </a:pPr>
            <a:r>
              <a:rPr lang="en-US" b="0" i="0" dirty="0">
                <a:solidFill>
                  <a:srgbClr val="00000A"/>
                </a:solidFill>
                <a:effectLst/>
                <a:latin typeface="-apple-system"/>
              </a:rPr>
              <a:t>Military and Defense</a:t>
            </a:r>
          </a:p>
          <a:p>
            <a:pPr algn="l">
              <a:buFont typeface="Arial" panose="020B0604020202020204" pitchFamily="34" charset="0"/>
              <a:buChar char="•"/>
            </a:pPr>
            <a:r>
              <a:rPr lang="en-US" b="0" i="0" dirty="0">
                <a:solidFill>
                  <a:srgbClr val="00000A"/>
                </a:solidFill>
                <a:effectLst/>
                <a:latin typeface="-apple-system"/>
              </a:rPr>
              <a:t>Weather Department</a:t>
            </a:r>
          </a:p>
          <a:p>
            <a:pPr algn="l">
              <a:buFont typeface="Arial" panose="020B0604020202020204" pitchFamily="34" charset="0"/>
              <a:buChar char="•"/>
            </a:pPr>
            <a:r>
              <a:rPr lang="en-US" b="0" i="0" dirty="0">
                <a:solidFill>
                  <a:srgbClr val="00000A"/>
                </a:solidFill>
                <a:effectLst/>
                <a:latin typeface="-apple-system"/>
              </a:rPr>
              <a:t>Scientific Research Department</a:t>
            </a:r>
          </a:p>
          <a:p>
            <a:pPr algn="l">
              <a:buFont typeface="Arial" panose="020B0604020202020204" pitchFamily="34" charset="0"/>
              <a:buChar char="•"/>
            </a:pPr>
            <a:r>
              <a:rPr lang="en-US" b="0" i="0" dirty="0">
                <a:solidFill>
                  <a:srgbClr val="00000A"/>
                </a:solidFill>
                <a:effectLst/>
                <a:latin typeface="-apple-system"/>
              </a:rPr>
              <a:t>Store Database</a:t>
            </a:r>
          </a:p>
          <a:p>
            <a:pPr algn="l">
              <a:buFont typeface="Arial" panose="020B0604020202020204" pitchFamily="34" charset="0"/>
              <a:buChar char="•"/>
            </a:pPr>
            <a:r>
              <a:rPr lang="en-US" b="0" i="0" dirty="0">
                <a:solidFill>
                  <a:srgbClr val="00000A"/>
                </a:solidFill>
                <a:effectLst/>
                <a:latin typeface="-apple-system"/>
              </a:rPr>
              <a:t>Smog Control System</a:t>
            </a:r>
          </a:p>
          <a:p>
            <a:pPr algn="l">
              <a:buFont typeface="Arial" panose="020B0604020202020204" pitchFamily="34" charset="0"/>
              <a:buChar char="•"/>
            </a:pPr>
            <a:r>
              <a:rPr lang="en-US" b="0" i="0" dirty="0">
                <a:solidFill>
                  <a:srgbClr val="00000A"/>
                </a:solidFill>
                <a:effectLst/>
                <a:latin typeface="-apple-system"/>
              </a:rPr>
              <a:t>Play Game</a:t>
            </a:r>
          </a:p>
          <a:p>
            <a:pPr algn="l">
              <a:buFont typeface="Arial" panose="020B0604020202020204" pitchFamily="34" charset="0"/>
              <a:buChar char="•"/>
            </a:pPr>
            <a:r>
              <a:rPr lang="en-US" b="0" i="0" dirty="0">
                <a:solidFill>
                  <a:srgbClr val="00000A"/>
                </a:solidFill>
                <a:effectLst/>
                <a:latin typeface="-apple-system"/>
              </a:rPr>
              <a:t>Data Encrypt or Mining</a:t>
            </a:r>
          </a:p>
          <a:p>
            <a:endParaRPr lang="en-PK" dirty="0"/>
          </a:p>
        </p:txBody>
      </p:sp>
      <p:sp>
        <p:nvSpPr>
          <p:cNvPr id="4" name="Date Placeholder 3">
            <a:extLst>
              <a:ext uri="{FF2B5EF4-FFF2-40B4-BE49-F238E27FC236}">
                <a16:creationId xmlns:a16="http://schemas.microsoft.com/office/drawing/2014/main" id="{B8F7DA1D-968A-4E2E-A0E1-DB2A837B06F2}"/>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34E0DC6D-8A63-4CB6-8344-527BA2941E46}"/>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8C26FB5B-17B5-4DA0-B3A6-2A40A047772E}"/>
              </a:ext>
            </a:extLst>
          </p:cNvPr>
          <p:cNvSpPr>
            <a:spLocks noGrp="1"/>
          </p:cNvSpPr>
          <p:nvPr>
            <p:ph type="sldNum" sz="quarter" idx="12"/>
          </p:nvPr>
        </p:nvSpPr>
        <p:spPr>
          <a:xfrm>
            <a:off x="-405510" y="-126145"/>
            <a:ext cx="811019" cy="503578"/>
          </a:xfrm>
        </p:spPr>
        <p:txBody>
          <a:bodyPr/>
          <a:lstStyle/>
          <a:p>
            <a:fld id="{73482825-1DDB-49D8-9192-3EDAE8739117}" type="slidenum">
              <a:rPr lang="en-PK" smtClean="0"/>
              <a:t>11</a:t>
            </a:fld>
            <a:endParaRPr lang="en-PK" dirty="0"/>
          </a:p>
        </p:txBody>
      </p:sp>
      <p:pic>
        <p:nvPicPr>
          <p:cNvPr id="8" name="Picture 7">
            <a:extLst>
              <a:ext uri="{FF2B5EF4-FFF2-40B4-BE49-F238E27FC236}">
                <a16:creationId xmlns:a16="http://schemas.microsoft.com/office/drawing/2014/main" id="{008261A2-8A57-4E7F-88D8-EA75BD388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5" y="1885949"/>
            <a:ext cx="5454316" cy="4167532"/>
          </a:xfrm>
          <a:prstGeom prst="rect">
            <a:avLst/>
          </a:prstGeom>
        </p:spPr>
      </p:pic>
    </p:spTree>
    <p:extLst>
      <p:ext uri="{BB962C8B-B14F-4D97-AF65-F5344CB8AC3E}">
        <p14:creationId xmlns:p14="http://schemas.microsoft.com/office/powerpoint/2010/main" val="147145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FDD3-6D2F-4040-8A3B-6DE062456A41}"/>
              </a:ext>
            </a:extLst>
          </p:cNvPr>
          <p:cNvSpPr>
            <a:spLocks noGrp="1"/>
          </p:cNvSpPr>
          <p:nvPr>
            <p:ph type="title"/>
          </p:nvPr>
        </p:nvSpPr>
        <p:spPr/>
        <p:txBody>
          <a:bodyPr/>
          <a:lstStyle/>
          <a:p>
            <a:r>
              <a:rPr lang="en-US" dirty="0"/>
              <a:t>Uses:</a:t>
            </a:r>
            <a:endParaRPr lang="en-PK" dirty="0"/>
          </a:p>
        </p:txBody>
      </p:sp>
      <p:sp>
        <p:nvSpPr>
          <p:cNvPr id="3" name="Content Placeholder 2">
            <a:extLst>
              <a:ext uri="{FF2B5EF4-FFF2-40B4-BE49-F238E27FC236}">
                <a16:creationId xmlns:a16="http://schemas.microsoft.com/office/drawing/2014/main" id="{06F91B06-26ED-44AD-B824-A72269F09323}"/>
              </a:ext>
            </a:extLst>
          </p:cNvPr>
          <p:cNvSpPr>
            <a:spLocks noGrp="1"/>
          </p:cNvSpPr>
          <p:nvPr>
            <p:ph idx="1"/>
          </p:nvPr>
        </p:nvSpPr>
        <p:spPr/>
        <p:txBody>
          <a:bodyPr>
            <a:normAutofit/>
          </a:bodyPr>
          <a:lstStyle/>
          <a:p>
            <a:pPr algn="l"/>
            <a:r>
              <a:rPr lang="en-US" b="1" i="0" dirty="0">
                <a:effectLst/>
                <a:latin typeface="ABeeZee"/>
              </a:rPr>
              <a:t>1.) Film Making</a:t>
            </a:r>
            <a:endParaRPr lang="en-US" b="0" i="0" dirty="0">
              <a:effectLst/>
              <a:latin typeface="ABeeZee"/>
            </a:endParaRPr>
          </a:p>
          <a:p>
            <a:pPr algn="l"/>
            <a:r>
              <a:rPr lang="en-US" b="0" i="0" u="none" strike="noStrike" dirty="0">
                <a:solidFill>
                  <a:srgbClr val="00000A"/>
                </a:solidFill>
                <a:effectLst/>
                <a:latin typeface="-apple-system"/>
              </a:rPr>
              <a:t>Today, supercomputers are also being used in the film industry.</a:t>
            </a:r>
          </a:p>
          <a:p>
            <a:pPr algn="l"/>
            <a:r>
              <a:rPr lang="en-US" b="0" i="0" u="none" strike="noStrike" dirty="0">
                <a:solidFill>
                  <a:srgbClr val="00000A"/>
                </a:solidFill>
                <a:effectLst/>
                <a:latin typeface="-apple-system"/>
              </a:rPr>
              <a:t>It is used to create imaginary scenes in the film.</a:t>
            </a:r>
          </a:p>
          <a:p>
            <a:pPr algn="l"/>
            <a:r>
              <a:rPr lang="en-US" b="0" i="0" u="none" strike="noStrike" dirty="0">
                <a:solidFill>
                  <a:srgbClr val="00000A"/>
                </a:solidFill>
                <a:effectLst/>
                <a:latin typeface="-apple-system"/>
              </a:rPr>
              <a:t>Supercomputers are also used to make </a:t>
            </a:r>
            <a:r>
              <a:rPr lang="en-US" b="1" i="0" u="none" strike="noStrike" dirty="0">
                <a:solidFill>
                  <a:srgbClr val="00000A"/>
                </a:solidFill>
                <a:effectLst/>
                <a:latin typeface="-apple-system"/>
              </a:rPr>
              <a:t>FVX</a:t>
            </a:r>
            <a:r>
              <a:rPr lang="en-US" b="0" i="0" u="none" strike="noStrike" dirty="0">
                <a:solidFill>
                  <a:srgbClr val="00000A"/>
                </a:solidFill>
                <a:effectLst/>
                <a:latin typeface="-apple-system"/>
              </a:rPr>
              <a:t> and animation in Hollywood and Bollywood.</a:t>
            </a:r>
          </a:p>
          <a:p>
            <a:pPr algn="l"/>
            <a:r>
              <a:rPr lang="en-US" b="1" i="0" dirty="0">
                <a:effectLst/>
                <a:latin typeface="ABeeZee"/>
              </a:rPr>
              <a:t>2.) Military and Defense</a:t>
            </a:r>
            <a:endParaRPr lang="en-US" b="0" i="0" dirty="0">
              <a:effectLst/>
              <a:latin typeface="ABeeZee"/>
            </a:endParaRPr>
          </a:p>
          <a:p>
            <a:pPr algn="l"/>
            <a:r>
              <a:rPr lang="en-US" b="0" i="0" u="none" strike="noStrike" dirty="0">
                <a:solidFill>
                  <a:srgbClr val="00000A"/>
                </a:solidFill>
                <a:effectLst/>
                <a:latin typeface="-apple-system"/>
              </a:rPr>
              <a:t>Today supercomputer is used to conduct virtual tests of nuclear explosions and weapon ballistics.</a:t>
            </a:r>
          </a:p>
          <a:p>
            <a:pPr algn="l"/>
            <a:endParaRPr lang="en-US" b="0" i="0" u="none" strike="noStrike" dirty="0">
              <a:solidFill>
                <a:srgbClr val="00000A"/>
              </a:solidFill>
              <a:effectLst/>
              <a:latin typeface="-apple-system"/>
            </a:endParaRPr>
          </a:p>
          <a:p>
            <a:endParaRPr lang="en-PK" dirty="0"/>
          </a:p>
        </p:txBody>
      </p:sp>
      <p:sp>
        <p:nvSpPr>
          <p:cNvPr id="4" name="Date Placeholder 3">
            <a:extLst>
              <a:ext uri="{FF2B5EF4-FFF2-40B4-BE49-F238E27FC236}">
                <a16:creationId xmlns:a16="http://schemas.microsoft.com/office/drawing/2014/main" id="{F7B07E51-0FE9-4592-A5EB-B037AC8A63B1}"/>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2B43C231-4532-417B-B320-B700A18FCD5C}"/>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A85CB225-0E94-445D-94BD-F1E32C8F5A33}"/>
              </a:ext>
            </a:extLst>
          </p:cNvPr>
          <p:cNvSpPr>
            <a:spLocks noGrp="1"/>
          </p:cNvSpPr>
          <p:nvPr>
            <p:ph type="sldNum" sz="quarter" idx="12"/>
          </p:nvPr>
        </p:nvSpPr>
        <p:spPr>
          <a:xfrm>
            <a:off x="-405510" y="-149398"/>
            <a:ext cx="811019" cy="503578"/>
          </a:xfrm>
        </p:spPr>
        <p:txBody>
          <a:bodyPr/>
          <a:lstStyle/>
          <a:p>
            <a:fld id="{73482825-1DDB-49D8-9192-3EDAE8739117}" type="slidenum">
              <a:rPr lang="en-PK" smtClean="0"/>
              <a:t>12</a:t>
            </a:fld>
            <a:endParaRPr lang="en-PK" dirty="0"/>
          </a:p>
        </p:txBody>
      </p:sp>
    </p:spTree>
    <p:extLst>
      <p:ext uri="{BB962C8B-B14F-4D97-AF65-F5344CB8AC3E}">
        <p14:creationId xmlns:p14="http://schemas.microsoft.com/office/powerpoint/2010/main" val="3069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4777-F186-41A5-8A5C-4017C69C6BEB}"/>
              </a:ext>
            </a:extLst>
          </p:cNvPr>
          <p:cNvSpPr>
            <a:spLocks noGrp="1"/>
          </p:cNvSpPr>
          <p:nvPr>
            <p:ph type="title"/>
          </p:nvPr>
        </p:nvSpPr>
        <p:spPr/>
        <p:txBody>
          <a:bodyPr/>
          <a:lstStyle/>
          <a:p>
            <a:r>
              <a:rPr lang="en-US" dirty="0"/>
              <a:t>Uses:</a:t>
            </a:r>
            <a:endParaRPr lang="en-PK" dirty="0"/>
          </a:p>
        </p:txBody>
      </p:sp>
      <p:sp>
        <p:nvSpPr>
          <p:cNvPr id="3" name="Content Placeholder 2">
            <a:extLst>
              <a:ext uri="{FF2B5EF4-FFF2-40B4-BE49-F238E27FC236}">
                <a16:creationId xmlns:a16="http://schemas.microsoft.com/office/drawing/2014/main" id="{3BD0F532-8E46-44E9-B086-BC94AE9A8178}"/>
              </a:ext>
            </a:extLst>
          </p:cNvPr>
          <p:cNvSpPr>
            <a:spLocks noGrp="1"/>
          </p:cNvSpPr>
          <p:nvPr>
            <p:ph idx="1"/>
          </p:nvPr>
        </p:nvSpPr>
        <p:spPr>
          <a:xfrm>
            <a:off x="0" y="1853754"/>
            <a:ext cx="9603275" cy="3450613"/>
          </a:xfrm>
        </p:spPr>
        <p:txBody>
          <a:bodyPr>
            <a:normAutofit fontScale="92500" lnSpcReduction="10000"/>
          </a:bodyPr>
          <a:lstStyle/>
          <a:p>
            <a:pPr algn="l"/>
            <a:r>
              <a:rPr lang="en-US" b="1" i="0" dirty="0">
                <a:effectLst/>
                <a:latin typeface="ABeeZee"/>
              </a:rPr>
              <a:t>3.) Weather Department</a:t>
            </a:r>
            <a:endParaRPr lang="en-US" b="0" i="0" dirty="0">
              <a:effectLst/>
              <a:latin typeface="ABeeZee"/>
            </a:endParaRPr>
          </a:p>
          <a:p>
            <a:pPr algn="l"/>
            <a:r>
              <a:rPr lang="en-US" b="0" i="0" u="none" strike="noStrike" dirty="0">
                <a:solidFill>
                  <a:srgbClr val="00000A"/>
                </a:solidFill>
                <a:effectLst/>
                <a:latin typeface="-apple-system"/>
              </a:rPr>
              <a:t>Today, supercomputers are used in almost every weather department in the world.</a:t>
            </a:r>
          </a:p>
          <a:p>
            <a:pPr algn="l"/>
            <a:r>
              <a:rPr lang="en-US" b="0" i="0" u="none" strike="noStrike" dirty="0">
                <a:solidFill>
                  <a:srgbClr val="00000A"/>
                </a:solidFill>
                <a:effectLst/>
                <a:latin typeface="-apple-system"/>
              </a:rPr>
              <a:t>Weather is predicted with the help of a supercomputer.</a:t>
            </a:r>
          </a:p>
          <a:p>
            <a:pPr algn="l"/>
            <a:r>
              <a:rPr lang="en-US" b="0" i="0" u="none" strike="noStrike" dirty="0">
                <a:solidFill>
                  <a:srgbClr val="00000A"/>
                </a:solidFill>
                <a:effectLst/>
                <a:latin typeface="-apple-system"/>
              </a:rPr>
              <a:t>Let us know how the weather will be today, on what day and how much rain is going to happen.</a:t>
            </a:r>
          </a:p>
          <a:p>
            <a:pPr algn="l"/>
            <a:r>
              <a:rPr lang="en-US" b="0" i="0" u="none" strike="noStrike" dirty="0">
                <a:solidFill>
                  <a:srgbClr val="00000A"/>
                </a:solidFill>
                <a:effectLst/>
                <a:latin typeface="-apple-system"/>
              </a:rPr>
              <a:t>All information about the weather is available through the help of a supercomputer.</a:t>
            </a:r>
          </a:p>
          <a:p>
            <a:pPr algn="l"/>
            <a:r>
              <a:rPr lang="en-US" b="1" i="0" dirty="0">
                <a:effectLst/>
                <a:latin typeface="ABeeZee"/>
              </a:rPr>
              <a:t>4.) Scientific Research Department</a:t>
            </a:r>
            <a:endParaRPr lang="en-US" b="0" i="0" dirty="0">
              <a:effectLst/>
              <a:latin typeface="ABeeZee"/>
            </a:endParaRPr>
          </a:p>
          <a:p>
            <a:pPr algn="l"/>
            <a:r>
              <a:rPr lang="en-US" b="0" i="0" u="none" strike="noStrike" dirty="0">
                <a:solidFill>
                  <a:srgbClr val="00000A"/>
                </a:solidFill>
                <a:effectLst/>
                <a:latin typeface="-apple-system"/>
              </a:rPr>
              <a:t>In large space organizations such as </a:t>
            </a:r>
            <a:r>
              <a:rPr lang="en-US" b="1" i="0" u="none" strike="noStrike" dirty="0">
                <a:solidFill>
                  <a:srgbClr val="00000A"/>
                </a:solidFill>
                <a:effectLst/>
                <a:latin typeface="-apple-system"/>
              </a:rPr>
              <a:t>ISRO</a:t>
            </a:r>
            <a:r>
              <a:rPr lang="en-US" b="0" i="0" u="none" strike="noStrike" dirty="0">
                <a:solidFill>
                  <a:srgbClr val="00000A"/>
                </a:solidFill>
                <a:effectLst/>
                <a:latin typeface="-apple-system"/>
              </a:rPr>
              <a:t> and</a:t>
            </a:r>
            <a:r>
              <a:rPr lang="en-US" b="1" i="0" u="none" strike="noStrike" dirty="0">
                <a:solidFill>
                  <a:srgbClr val="00000A"/>
                </a:solidFill>
                <a:effectLst/>
                <a:latin typeface="-apple-system"/>
              </a:rPr>
              <a:t> NASA</a:t>
            </a:r>
            <a:r>
              <a:rPr lang="en-US" b="0" i="0" u="none" strike="noStrike" dirty="0">
                <a:solidFill>
                  <a:srgbClr val="00000A"/>
                </a:solidFill>
                <a:effectLst/>
                <a:latin typeface="-apple-system"/>
              </a:rPr>
              <a:t>, supercomputers are used.</a:t>
            </a:r>
          </a:p>
          <a:p>
            <a:pPr marL="0" indent="0" algn="l">
              <a:buNone/>
            </a:pPr>
            <a:endParaRPr lang="en-US" b="0" i="0" u="none" strike="noStrike" dirty="0">
              <a:solidFill>
                <a:srgbClr val="00000A"/>
              </a:solidFill>
              <a:effectLst/>
              <a:latin typeface="-apple-system"/>
            </a:endParaRPr>
          </a:p>
          <a:p>
            <a:endParaRPr lang="en-PK" dirty="0"/>
          </a:p>
        </p:txBody>
      </p:sp>
      <p:sp>
        <p:nvSpPr>
          <p:cNvPr id="4" name="Date Placeholder 3">
            <a:extLst>
              <a:ext uri="{FF2B5EF4-FFF2-40B4-BE49-F238E27FC236}">
                <a16:creationId xmlns:a16="http://schemas.microsoft.com/office/drawing/2014/main" id="{A285C8A0-0228-445A-8B1E-86AB4D3F918D}"/>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DD8B72B5-ADF7-4CC0-BDDA-38EEA6F13FFA}"/>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6ECBAC0B-0CE1-42B2-B002-BC9EA949C768}"/>
              </a:ext>
            </a:extLst>
          </p:cNvPr>
          <p:cNvSpPr>
            <a:spLocks noGrp="1"/>
          </p:cNvSpPr>
          <p:nvPr>
            <p:ph type="sldNum" sz="quarter" idx="12"/>
          </p:nvPr>
        </p:nvSpPr>
        <p:spPr>
          <a:xfrm>
            <a:off x="-405510" y="-125110"/>
            <a:ext cx="811019" cy="503578"/>
          </a:xfrm>
        </p:spPr>
        <p:txBody>
          <a:bodyPr/>
          <a:lstStyle/>
          <a:p>
            <a:fld id="{73482825-1DDB-49D8-9192-3EDAE8739117}" type="slidenum">
              <a:rPr lang="en-PK" smtClean="0"/>
              <a:t>13</a:t>
            </a:fld>
            <a:endParaRPr lang="en-PK" dirty="0"/>
          </a:p>
        </p:txBody>
      </p:sp>
      <p:pic>
        <p:nvPicPr>
          <p:cNvPr id="8" name="Picture 7">
            <a:extLst>
              <a:ext uri="{FF2B5EF4-FFF2-40B4-BE49-F238E27FC236}">
                <a16:creationId xmlns:a16="http://schemas.microsoft.com/office/drawing/2014/main" id="{15780DD8-77A8-4F24-866B-E20FCA565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997" y="1853753"/>
            <a:ext cx="3202004" cy="4267913"/>
          </a:xfrm>
          <a:prstGeom prst="rect">
            <a:avLst/>
          </a:prstGeom>
        </p:spPr>
      </p:pic>
    </p:spTree>
    <p:extLst>
      <p:ext uri="{BB962C8B-B14F-4D97-AF65-F5344CB8AC3E}">
        <p14:creationId xmlns:p14="http://schemas.microsoft.com/office/powerpoint/2010/main" val="143510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00B6-AACB-4585-9CEC-0D9E6387235B}"/>
              </a:ext>
            </a:extLst>
          </p:cNvPr>
          <p:cNvSpPr>
            <a:spLocks noGrp="1"/>
          </p:cNvSpPr>
          <p:nvPr>
            <p:ph type="title"/>
          </p:nvPr>
        </p:nvSpPr>
        <p:spPr/>
        <p:txBody>
          <a:bodyPr/>
          <a:lstStyle/>
          <a:p>
            <a:r>
              <a:rPr lang="en-US" dirty="0"/>
              <a:t>Uses:</a:t>
            </a:r>
            <a:endParaRPr lang="en-PK" dirty="0"/>
          </a:p>
        </p:txBody>
      </p:sp>
      <p:sp>
        <p:nvSpPr>
          <p:cNvPr id="3" name="Content Placeholder 2">
            <a:extLst>
              <a:ext uri="{FF2B5EF4-FFF2-40B4-BE49-F238E27FC236}">
                <a16:creationId xmlns:a16="http://schemas.microsoft.com/office/drawing/2014/main" id="{2D756D85-83DB-43FD-A932-D1671D0EAE08}"/>
              </a:ext>
            </a:extLst>
          </p:cNvPr>
          <p:cNvSpPr>
            <a:spLocks noGrp="1"/>
          </p:cNvSpPr>
          <p:nvPr>
            <p:ph idx="1"/>
          </p:nvPr>
        </p:nvSpPr>
        <p:spPr>
          <a:xfrm>
            <a:off x="0" y="1853754"/>
            <a:ext cx="9603275" cy="3450613"/>
          </a:xfrm>
        </p:spPr>
        <p:txBody>
          <a:bodyPr>
            <a:normAutofit/>
          </a:bodyPr>
          <a:lstStyle/>
          <a:p>
            <a:pPr algn="l"/>
            <a:r>
              <a:rPr lang="en-US" b="1" i="0" dirty="0">
                <a:effectLst/>
                <a:latin typeface="ABeeZee"/>
              </a:rPr>
              <a:t>5.) Store Database</a:t>
            </a:r>
            <a:endParaRPr lang="en-US" b="0" i="0" dirty="0">
              <a:effectLst/>
              <a:latin typeface="ABeeZee"/>
            </a:endParaRPr>
          </a:p>
          <a:p>
            <a:pPr algn="l"/>
            <a:r>
              <a:rPr lang="en-US" b="0" i="0" u="none" strike="noStrike" dirty="0">
                <a:solidFill>
                  <a:srgbClr val="00000A"/>
                </a:solidFill>
                <a:effectLst/>
                <a:latin typeface="-apple-system"/>
              </a:rPr>
              <a:t>Some large-scale companies require supercomputers to extract useful information from data storage houses or cloud systems and to hold massive amounts of data.</a:t>
            </a:r>
          </a:p>
          <a:p>
            <a:pPr algn="l"/>
            <a:r>
              <a:rPr lang="en-US" b="0" i="0" u="none" strike="noStrike" dirty="0">
                <a:solidFill>
                  <a:srgbClr val="00000A"/>
                </a:solidFill>
                <a:effectLst/>
                <a:latin typeface="-apple-system"/>
              </a:rPr>
              <a:t>Such as </a:t>
            </a:r>
            <a:r>
              <a:rPr lang="en-US" b="1" i="0" u="none" strike="noStrike" dirty="0">
                <a:solidFill>
                  <a:srgbClr val="00000A"/>
                </a:solidFill>
                <a:effectLst/>
                <a:latin typeface="-apple-system"/>
              </a:rPr>
              <a:t>Google</a:t>
            </a:r>
            <a:r>
              <a:rPr lang="en-US" b="0" i="0" u="none" strike="noStrike" dirty="0">
                <a:solidFill>
                  <a:srgbClr val="00000A"/>
                </a:solidFill>
                <a:effectLst/>
                <a:latin typeface="-apple-system"/>
              </a:rPr>
              <a:t>, </a:t>
            </a:r>
            <a:r>
              <a:rPr lang="en-US" b="1" i="0" u="none" strike="noStrike" dirty="0">
                <a:solidFill>
                  <a:srgbClr val="00000A"/>
                </a:solidFill>
                <a:effectLst/>
                <a:latin typeface="-apple-system"/>
              </a:rPr>
              <a:t>Bing,</a:t>
            </a:r>
            <a:r>
              <a:rPr lang="en-US" b="0" i="0" u="none" strike="noStrike" dirty="0">
                <a:solidFill>
                  <a:srgbClr val="00000A"/>
                </a:solidFill>
                <a:effectLst/>
                <a:latin typeface="-apple-system"/>
              </a:rPr>
              <a:t> </a:t>
            </a:r>
            <a:r>
              <a:rPr lang="en-US" b="1" i="0" u="none" strike="noStrike" dirty="0">
                <a:solidFill>
                  <a:srgbClr val="00000A"/>
                </a:solidFill>
                <a:effectLst/>
                <a:latin typeface="-apple-system"/>
              </a:rPr>
              <a:t>web hosting</a:t>
            </a:r>
            <a:r>
              <a:rPr lang="en-US" b="0" i="0" u="none" strike="noStrike" dirty="0">
                <a:solidFill>
                  <a:srgbClr val="00000A"/>
                </a:solidFill>
                <a:effectLst/>
                <a:latin typeface="-apple-system"/>
              </a:rPr>
              <a:t> provider these all companies used </a:t>
            </a:r>
            <a:r>
              <a:rPr lang="en-US" b="1" i="0" u="none" strike="noStrike" dirty="0">
                <a:solidFill>
                  <a:srgbClr val="00000A"/>
                </a:solidFill>
                <a:effectLst/>
                <a:latin typeface="-apple-system"/>
              </a:rPr>
              <a:t>supercomputers</a:t>
            </a:r>
            <a:r>
              <a:rPr lang="en-US" b="0" i="0" u="none" strike="noStrike" dirty="0">
                <a:solidFill>
                  <a:srgbClr val="00000A"/>
                </a:solidFill>
                <a:effectLst/>
                <a:latin typeface="-apple-system"/>
              </a:rPr>
              <a:t>.</a:t>
            </a:r>
          </a:p>
          <a:p>
            <a:pPr algn="l"/>
            <a:r>
              <a:rPr lang="en-US" b="1" i="0" dirty="0">
                <a:effectLst/>
                <a:latin typeface="ABeeZee"/>
              </a:rPr>
              <a:t>6.) Smog Control System</a:t>
            </a:r>
            <a:endParaRPr lang="en-US" b="0" i="0" dirty="0">
              <a:effectLst/>
              <a:latin typeface="ABeeZee"/>
            </a:endParaRPr>
          </a:p>
          <a:p>
            <a:pPr algn="l"/>
            <a:r>
              <a:rPr lang="en-US" b="0" i="0" u="none" strike="noStrike" dirty="0">
                <a:solidFill>
                  <a:srgbClr val="00000A"/>
                </a:solidFill>
                <a:effectLst/>
                <a:latin typeface="-apple-system"/>
              </a:rPr>
              <a:t>Supercomputers are also used in these departments.</a:t>
            </a:r>
          </a:p>
          <a:p>
            <a:pPr algn="l"/>
            <a:r>
              <a:rPr lang="en-US" b="0" i="0" u="none" strike="noStrike" dirty="0">
                <a:solidFill>
                  <a:srgbClr val="00000A"/>
                </a:solidFill>
                <a:effectLst/>
                <a:latin typeface="-apple-system"/>
              </a:rPr>
              <a:t>Today, air pollution has arisen in almost all major cities of the world.</a:t>
            </a:r>
          </a:p>
          <a:p>
            <a:pPr marL="0" indent="0" algn="l">
              <a:buNone/>
            </a:pPr>
            <a:endParaRPr lang="en-US" b="0" i="0" u="none" strike="noStrike" dirty="0">
              <a:solidFill>
                <a:srgbClr val="00000A"/>
              </a:solidFill>
              <a:effectLst/>
              <a:latin typeface="-apple-system"/>
            </a:endParaRPr>
          </a:p>
          <a:p>
            <a:endParaRPr lang="en-PK" dirty="0"/>
          </a:p>
        </p:txBody>
      </p:sp>
      <p:sp>
        <p:nvSpPr>
          <p:cNvPr id="4" name="Date Placeholder 3">
            <a:extLst>
              <a:ext uri="{FF2B5EF4-FFF2-40B4-BE49-F238E27FC236}">
                <a16:creationId xmlns:a16="http://schemas.microsoft.com/office/drawing/2014/main" id="{75D13B05-D017-4D2D-A53A-6859C4F32EC5}"/>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E12E21F7-F112-496E-8300-AB083D79EBF1}"/>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DEB00DA5-F3F8-4390-BACD-9C2930830D70}"/>
              </a:ext>
            </a:extLst>
          </p:cNvPr>
          <p:cNvSpPr>
            <a:spLocks noGrp="1"/>
          </p:cNvSpPr>
          <p:nvPr>
            <p:ph type="sldNum" sz="quarter" idx="12"/>
          </p:nvPr>
        </p:nvSpPr>
        <p:spPr>
          <a:xfrm>
            <a:off x="-405510" y="-98323"/>
            <a:ext cx="811019" cy="503578"/>
          </a:xfrm>
        </p:spPr>
        <p:txBody>
          <a:bodyPr/>
          <a:lstStyle/>
          <a:p>
            <a:fld id="{73482825-1DDB-49D8-9192-3EDAE8739117}" type="slidenum">
              <a:rPr lang="en-PK" smtClean="0"/>
              <a:t>14</a:t>
            </a:fld>
            <a:endParaRPr lang="en-PK"/>
          </a:p>
        </p:txBody>
      </p:sp>
      <p:pic>
        <p:nvPicPr>
          <p:cNvPr id="8" name="Picture 7">
            <a:extLst>
              <a:ext uri="{FF2B5EF4-FFF2-40B4-BE49-F238E27FC236}">
                <a16:creationId xmlns:a16="http://schemas.microsoft.com/office/drawing/2014/main" id="{50DCAA72-B41F-41B7-B836-6B519B02E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209" y="3647975"/>
            <a:ext cx="4568792" cy="2405506"/>
          </a:xfrm>
          <a:prstGeom prst="rect">
            <a:avLst/>
          </a:prstGeom>
        </p:spPr>
      </p:pic>
    </p:spTree>
    <p:extLst>
      <p:ext uri="{BB962C8B-B14F-4D97-AF65-F5344CB8AC3E}">
        <p14:creationId xmlns:p14="http://schemas.microsoft.com/office/powerpoint/2010/main" val="736617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A701-FE10-4485-B814-5E876117A73E}"/>
              </a:ext>
            </a:extLst>
          </p:cNvPr>
          <p:cNvSpPr>
            <a:spLocks noGrp="1"/>
          </p:cNvSpPr>
          <p:nvPr>
            <p:ph type="title"/>
          </p:nvPr>
        </p:nvSpPr>
        <p:spPr/>
        <p:txBody>
          <a:bodyPr/>
          <a:lstStyle/>
          <a:p>
            <a:r>
              <a:rPr lang="en-US" dirty="0"/>
              <a:t>Uses:</a:t>
            </a:r>
            <a:endParaRPr lang="en-PK" dirty="0"/>
          </a:p>
        </p:txBody>
      </p:sp>
      <p:sp>
        <p:nvSpPr>
          <p:cNvPr id="3" name="Content Placeholder 2">
            <a:extLst>
              <a:ext uri="{FF2B5EF4-FFF2-40B4-BE49-F238E27FC236}">
                <a16:creationId xmlns:a16="http://schemas.microsoft.com/office/drawing/2014/main" id="{0DFA39FE-2A5A-40CB-A0DD-7E656066E902}"/>
              </a:ext>
            </a:extLst>
          </p:cNvPr>
          <p:cNvSpPr>
            <a:spLocks noGrp="1"/>
          </p:cNvSpPr>
          <p:nvPr>
            <p:ph idx="1"/>
          </p:nvPr>
        </p:nvSpPr>
        <p:spPr>
          <a:xfrm>
            <a:off x="0" y="1944324"/>
            <a:ext cx="9603275" cy="3450613"/>
          </a:xfrm>
        </p:spPr>
        <p:txBody>
          <a:bodyPr>
            <a:normAutofit/>
          </a:bodyPr>
          <a:lstStyle/>
          <a:p>
            <a:pPr algn="l"/>
            <a:r>
              <a:rPr lang="en-US" b="0" i="0" u="none" strike="noStrike" dirty="0">
                <a:solidFill>
                  <a:srgbClr val="00000A"/>
                </a:solidFill>
                <a:effectLst/>
                <a:latin typeface="-apple-system"/>
              </a:rPr>
              <a:t>These departments check fog and pollution with the help of supercomputers, what today’s air pollution is and how to reduce it.</a:t>
            </a:r>
          </a:p>
          <a:p>
            <a:pPr algn="l"/>
            <a:r>
              <a:rPr lang="en-US" b="1" i="0" dirty="0">
                <a:effectLst/>
                <a:latin typeface="ABeeZee"/>
              </a:rPr>
              <a:t>7.) Play Game</a:t>
            </a:r>
            <a:endParaRPr lang="en-US" b="0" i="0" dirty="0">
              <a:effectLst/>
              <a:latin typeface="ABeeZee"/>
            </a:endParaRPr>
          </a:p>
          <a:p>
            <a:pPr algn="l"/>
            <a:r>
              <a:rPr lang="en-US" b="0" i="0" u="none" strike="noStrike" dirty="0">
                <a:solidFill>
                  <a:srgbClr val="00000A"/>
                </a:solidFill>
                <a:effectLst/>
                <a:latin typeface="-apple-system"/>
              </a:rPr>
              <a:t>In today’s world, super computers are being used to </a:t>
            </a:r>
            <a:r>
              <a:rPr lang="en-US" dirty="0">
                <a:solidFill>
                  <a:srgbClr val="00000A"/>
                </a:solidFill>
                <a:latin typeface="-apple-system"/>
              </a:rPr>
              <a:t>play </a:t>
            </a:r>
            <a:r>
              <a:rPr lang="en-US" b="0" i="0" u="none" strike="noStrike" dirty="0">
                <a:solidFill>
                  <a:srgbClr val="00000A"/>
                </a:solidFill>
                <a:effectLst/>
                <a:latin typeface="-apple-system"/>
              </a:rPr>
              <a:t>visual and graphics games.</a:t>
            </a:r>
          </a:p>
          <a:p>
            <a:pPr algn="l"/>
            <a:r>
              <a:rPr lang="en-US" b="1" i="0" dirty="0">
                <a:effectLst/>
                <a:latin typeface="ABeeZee"/>
              </a:rPr>
              <a:t>8.) Data Encrypt or Mining</a:t>
            </a:r>
            <a:endParaRPr lang="en-US" b="0" i="0" dirty="0">
              <a:effectLst/>
              <a:latin typeface="ABeeZee"/>
            </a:endParaRPr>
          </a:p>
          <a:p>
            <a:pPr algn="l"/>
            <a:r>
              <a:rPr lang="en-US" b="0" i="0" u="none" strike="noStrike" dirty="0">
                <a:solidFill>
                  <a:srgbClr val="00000A"/>
                </a:solidFill>
                <a:effectLst/>
                <a:latin typeface="-apple-system"/>
              </a:rPr>
              <a:t>These </a:t>
            </a:r>
            <a:r>
              <a:rPr lang="en-US" b="0" i="0" u="none" strike="noStrike" dirty="0">
                <a:solidFill>
                  <a:srgbClr val="ED003B"/>
                </a:solidFill>
                <a:effectLst/>
                <a:latin typeface="-apple-system"/>
              </a:rPr>
              <a:t>super computers</a:t>
            </a:r>
            <a:r>
              <a:rPr lang="en-US" b="0" i="0" u="none" strike="noStrike" dirty="0">
                <a:solidFill>
                  <a:srgbClr val="00000A"/>
                </a:solidFill>
                <a:effectLst/>
                <a:latin typeface="-apple-system"/>
              </a:rPr>
              <a:t> are also used for encrypting the data or mining the data.</a:t>
            </a:r>
          </a:p>
          <a:p>
            <a:endParaRPr lang="en-PK" dirty="0"/>
          </a:p>
        </p:txBody>
      </p:sp>
      <p:sp>
        <p:nvSpPr>
          <p:cNvPr id="4" name="Date Placeholder 3">
            <a:extLst>
              <a:ext uri="{FF2B5EF4-FFF2-40B4-BE49-F238E27FC236}">
                <a16:creationId xmlns:a16="http://schemas.microsoft.com/office/drawing/2014/main" id="{95468D26-0CCE-4E0B-846B-F3E13B540767}"/>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1C09B572-4E79-4580-9D72-F205721332DD}"/>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C67259D5-E132-4FD9-B607-B29BF4D2CC08}"/>
              </a:ext>
            </a:extLst>
          </p:cNvPr>
          <p:cNvSpPr>
            <a:spLocks noGrp="1"/>
          </p:cNvSpPr>
          <p:nvPr>
            <p:ph type="sldNum" sz="quarter" idx="12"/>
          </p:nvPr>
        </p:nvSpPr>
        <p:spPr>
          <a:xfrm>
            <a:off x="-405510" y="-88497"/>
            <a:ext cx="811019" cy="503578"/>
          </a:xfrm>
        </p:spPr>
        <p:txBody>
          <a:bodyPr/>
          <a:lstStyle/>
          <a:p>
            <a:fld id="{73482825-1DDB-49D8-9192-3EDAE8739117}" type="slidenum">
              <a:rPr lang="en-PK" smtClean="0"/>
              <a:t>15</a:t>
            </a:fld>
            <a:endParaRPr lang="en-PK" dirty="0"/>
          </a:p>
        </p:txBody>
      </p:sp>
      <p:pic>
        <p:nvPicPr>
          <p:cNvPr id="8" name="Picture 7">
            <a:extLst>
              <a:ext uri="{FF2B5EF4-FFF2-40B4-BE49-F238E27FC236}">
                <a16:creationId xmlns:a16="http://schemas.microsoft.com/office/drawing/2014/main" id="{C94FDE85-28A3-474A-BB05-815730ABC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495" y="3669630"/>
            <a:ext cx="3144353" cy="2452037"/>
          </a:xfrm>
          <a:prstGeom prst="rect">
            <a:avLst/>
          </a:prstGeom>
        </p:spPr>
      </p:pic>
    </p:spTree>
    <p:extLst>
      <p:ext uri="{BB962C8B-B14F-4D97-AF65-F5344CB8AC3E}">
        <p14:creationId xmlns:p14="http://schemas.microsoft.com/office/powerpoint/2010/main" val="66653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33B1-C852-4FA1-B34C-64AFA4B8B14B}"/>
              </a:ext>
            </a:extLst>
          </p:cNvPr>
          <p:cNvSpPr>
            <a:spLocks noGrp="1"/>
          </p:cNvSpPr>
          <p:nvPr>
            <p:ph type="title"/>
          </p:nvPr>
        </p:nvSpPr>
        <p:spPr/>
        <p:txBody>
          <a:bodyPr/>
          <a:lstStyle/>
          <a:p>
            <a:r>
              <a:rPr lang="en-US" dirty="0"/>
              <a:t>Advantages:</a:t>
            </a:r>
            <a:endParaRPr lang="en-PK" dirty="0"/>
          </a:p>
        </p:txBody>
      </p:sp>
      <p:sp>
        <p:nvSpPr>
          <p:cNvPr id="3" name="Content Placeholder 2">
            <a:extLst>
              <a:ext uri="{FF2B5EF4-FFF2-40B4-BE49-F238E27FC236}">
                <a16:creationId xmlns:a16="http://schemas.microsoft.com/office/drawing/2014/main" id="{23B8D884-F8F3-48F4-AF84-B6E23F94F41F}"/>
              </a:ext>
            </a:extLst>
          </p:cNvPr>
          <p:cNvSpPr>
            <a:spLocks noGrp="1"/>
          </p:cNvSpPr>
          <p:nvPr>
            <p:ph idx="1"/>
          </p:nvPr>
        </p:nvSpPr>
        <p:spPr/>
        <p:txBody>
          <a:bodyPr/>
          <a:lstStyle/>
          <a:p>
            <a:pPr algn="l">
              <a:buFont typeface="Arial" panose="020B0604020202020204" pitchFamily="34" charset="0"/>
              <a:buChar char="•"/>
            </a:pPr>
            <a:r>
              <a:rPr lang="en-US" b="0" i="0" dirty="0">
                <a:solidFill>
                  <a:srgbClr val="00000A"/>
                </a:solidFill>
                <a:effectLst/>
                <a:latin typeface="-apple-system"/>
              </a:rPr>
              <a:t>Supercomputers have more than one CPU and ten thousand processors.</a:t>
            </a:r>
          </a:p>
          <a:p>
            <a:pPr algn="l">
              <a:buFont typeface="Arial" panose="020B0604020202020204" pitchFamily="34" charset="0"/>
              <a:buChar char="•"/>
            </a:pPr>
            <a:r>
              <a:rPr lang="en-US" b="0" i="0" dirty="0">
                <a:solidFill>
                  <a:srgbClr val="00000A"/>
                </a:solidFill>
                <a:effectLst/>
                <a:latin typeface="-apple-system"/>
              </a:rPr>
              <a:t>A supercomputer can decode any password because the speed of the supercomputer is very fast, so it finds the password immediately.</a:t>
            </a:r>
          </a:p>
          <a:p>
            <a:pPr algn="l">
              <a:buFont typeface="Arial" panose="020B0604020202020204" pitchFamily="34" charset="0"/>
              <a:buChar char="•"/>
            </a:pPr>
            <a:r>
              <a:rPr lang="en-US" b="0" i="0" dirty="0">
                <a:solidFill>
                  <a:srgbClr val="00000A"/>
                </a:solidFill>
                <a:effectLst/>
                <a:latin typeface="-apple-system"/>
              </a:rPr>
              <a:t>Today big companies are using supercomputers because other computers take ten to fifteen days to do any work, same supercomputer takes one to two days to do their work, which saves both time and money.</a:t>
            </a:r>
          </a:p>
          <a:p>
            <a:pPr algn="l">
              <a:buFont typeface="Arial" panose="020B0604020202020204" pitchFamily="34" charset="0"/>
              <a:buChar char="•"/>
            </a:pPr>
            <a:r>
              <a:rPr lang="en-US" b="0" i="0" dirty="0">
                <a:solidFill>
                  <a:srgbClr val="00000A"/>
                </a:solidFill>
                <a:effectLst/>
                <a:latin typeface="-apple-system"/>
              </a:rPr>
              <a:t>Supercomputers can run many types of operating systems.</a:t>
            </a:r>
          </a:p>
          <a:p>
            <a:endParaRPr lang="en-PK" dirty="0"/>
          </a:p>
        </p:txBody>
      </p:sp>
      <p:sp>
        <p:nvSpPr>
          <p:cNvPr id="4" name="Date Placeholder 3">
            <a:extLst>
              <a:ext uri="{FF2B5EF4-FFF2-40B4-BE49-F238E27FC236}">
                <a16:creationId xmlns:a16="http://schemas.microsoft.com/office/drawing/2014/main" id="{113D43C8-5EA8-4273-9973-DEC39226D2AC}"/>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B9F02385-0C44-4A71-997B-EC4614C93C70}"/>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5C74F28F-A85A-49B3-8792-E1F85A5BABE0}"/>
              </a:ext>
            </a:extLst>
          </p:cNvPr>
          <p:cNvSpPr>
            <a:spLocks noGrp="1"/>
          </p:cNvSpPr>
          <p:nvPr>
            <p:ph type="sldNum" sz="quarter" idx="12"/>
          </p:nvPr>
        </p:nvSpPr>
        <p:spPr>
          <a:xfrm>
            <a:off x="-405510" y="-106298"/>
            <a:ext cx="811019" cy="503578"/>
          </a:xfrm>
        </p:spPr>
        <p:txBody>
          <a:bodyPr/>
          <a:lstStyle/>
          <a:p>
            <a:fld id="{73482825-1DDB-49D8-9192-3EDAE8739117}" type="slidenum">
              <a:rPr lang="en-PK" smtClean="0"/>
              <a:t>16</a:t>
            </a:fld>
            <a:endParaRPr lang="en-PK"/>
          </a:p>
        </p:txBody>
      </p:sp>
      <p:pic>
        <p:nvPicPr>
          <p:cNvPr id="8" name="Picture 7">
            <a:extLst>
              <a:ext uri="{FF2B5EF4-FFF2-40B4-BE49-F238E27FC236}">
                <a16:creationId xmlns:a16="http://schemas.microsoft.com/office/drawing/2014/main" id="{C24E1156-E747-4AF1-95F9-05A5EDF48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843" y="4109988"/>
            <a:ext cx="4251158" cy="2028976"/>
          </a:xfrm>
          <a:prstGeom prst="rect">
            <a:avLst/>
          </a:prstGeom>
        </p:spPr>
      </p:pic>
    </p:spTree>
    <p:extLst>
      <p:ext uri="{BB962C8B-B14F-4D97-AF65-F5344CB8AC3E}">
        <p14:creationId xmlns:p14="http://schemas.microsoft.com/office/powerpoint/2010/main" val="3456472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0B55-6771-4514-B629-063DCC1EF088}"/>
              </a:ext>
            </a:extLst>
          </p:cNvPr>
          <p:cNvSpPr>
            <a:spLocks noGrp="1"/>
          </p:cNvSpPr>
          <p:nvPr>
            <p:ph type="title"/>
          </p:nvPr>
        </p:nvSpPr>
        <p:spPr/>
        <p:txBody>
          <a:bodyPr/>
          <a:lstStyle/>
          <a:p>
            <a:r>
              <a:rPr lang="en-US" dirty="0"/>
              <a:t>Disadvantages:</a:t>
            </a:r>
            <a:endParaRPr lang="en-PK" dirty="0"/>
          </a:p>
        </p:txBody>
      </p:sp>
      <p:sp>
        <p:nvSpPr>
          <p:cNvPr id="3" name="Content Placeholder 2">
            <a:extLst>
              <a:ext uri="{FF2B5EF4-FFF2-40B4-BE49-F238E27FC236}">
                <a16:creationId xmlns:a16="http://schemas.microsoft.com/office/drawing/2014/main" id="{4AA1E0B8-D9F1-45A7-99F1-B48B404B366E}"/>
              </a:ext>
            </a:extLst>
          </p:cNvPr>
          <p:cNvSpPr>
            <a:spLocks noGrp="1"/>
          </p:cNvSpPr>
          <p:nvPr>
            <p:ph idx="1"/>
          </p:nvPr>
        </p:nvSpPr>
        <p:spPr>
          <a:xfrm>
            <a:off x="0" y="1853754"/>
            <a:ext cx="9603275" cy="3450613"/>
          </a:xfrm>
        </p:spPr>
        <p:txBody>
          <a:bodyPr/>
          <a:lstStyle/>
          <a:p>
            <a:pPr algn="l">
              <a:buFont typeface="Wingdings" panose="05000000000000000000" pitchFamily="2" charset="2"/>
              <a:buChar char="Ø"/>
            </a:pPr>
            <a:r>
              <a:rPr lang="en-US" b="0" i="0" dirty="0">
                <a:solidFill>
                  <a:srgbClr val="00000A"/>
                </a:solidFill>
                <a:effectLst/>
                <a:latin typeface="-apple-system"/>
              </a:rPr>
              <a:t>A supercomputer needs a lot of electricity to run.</a:t>
            </a:r>
          </a:p>
          <a:p>
            <a:pPr algn="l">
              <a:buFont typeface="Wingdings" panose="05000000000000000000" pitchFamily="2" charset="2"/>
              <a:buChar char="Ø"/>
            </a:pPr>
            <a:r>
              <a:rPr lang="en-US" b="0" i="0" dirty="0">
                <a:solidFill>
                  <a:srgbClr val="00000A"/>
                </a:solidFill>
                <a:effectLst/>
                <a:latin typeface="-apple-system"/>
              </a:rPr>
              <a:t>To install a supercomputer, a lot of land is required.</a:t>
            </a:r>
          </a:p>
          <a:p>
            <a:pPr algn="l">
              <a:buFont typeface="Wingdings" panose="05000000000000000000" pitchFamily="2" charset="2"/>
              <a:buChar char="Ø"/>
            </a:pPr>
            <a:r>
              <a:rPr lang="en-US" b="0" i="0" dirty="0">
                <a:solidFill>
                  <a:srgbClr val="00000A"/>
                </a:solidFill>
                <a:effectLst/>
                <a:latin typeface="-apple-system"/>
              </a:rPr>
              <a:t>Approximately 500 or 550 square land required to install a supercomputer it occurs.</a:t>
            </a:r>
          </a:p>
          <a:p>
            <a:pPr algn="l">
              <a:buFont typeface="Wingdings" panose="05000000000000000000" pitchFamily="2" charset="2"/>
              <a:buChar char="Ø"/>
            </a:pPr>
            <a:r>
              <a:rPr lang="en-US" b="0" i="0" dirty="0">
                <a:solidFill>
                  <a:srgbClr val="00000A"/>
                </a:solidFill>
                <a:effectLst/>
                <a:latin typeface="-apple-system"/>
              </a:rPr>
              <a:t>A supercomputer has a lot of processors due to which the supercomputer heats up very quickly.</a:t>
            </a:r>
          </a:p>
          <a:p>
            <a:pPr>
              <a:buFont typeface="Wingdings" panose="05000000000000000000" pitchFamily="2" charset="2"/>
              <a:buChar char="Ø"/>
            </a:pPr>
            <a:r>
              <a:rPr lang="en-US" b="0" i="0" dirty="0">
                <a:solidFill>
                  <a:srgbClr val="00000A"/>
                </a:solidFill>
                <a:effectLst/>
                <a:latin typeface="-apple-system"/>
              </a:rPr>
              <a:t>Supercomputers are so expensive that no ordinary person can afford it.</a:t>
            </a:r>
          </a:p>
          <a:p>
            <a:pPr algn="l">
              <a:buFont typeface="Arial" panose="020B0604020202020204" pitchFamily="34" charset="0"/>
              <a:buChar char="•"/>
            </a:pPr>
            <a:endParaRPr lang="en-US" b="0" i="0" dirty="0">
              <a:solidFill>
                <a:srgbClr val="00000A"/>
              </a:solidFill>
              <a:effectLst/>
              <a:latin typeface="-apple-system"/>
            </a:endParaRPr>
          </a:p>
          <a:p>
            <a:endParaRPr lang="en-PK" dirty="0"/>
          </a:p>
        </p:txBody>
      </p:sp>
      <p:sp>
        <p:nvSpPr>
          <p:cNvPr id="4" name="Date Placeholder 3">
            <a:extLst>
              <a:ext uri="{FF2B5EF4-FFF2-40B4-BE49-F238E27FC236}">
                <a16:creationId xmlns:a16="http://schemas.microsoft.com/office/drawing/2014/main" id="{CA81040E-9BF7-4FC2-8D39-4A18825BD350}"/>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287A7AE6-1413-46DE-A43B-28DF845E64C7}"/>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B7238D9C-481B-469A-9107-6467393D34FF}"/>
              </a:ext>
            </a:extLst>
          </p:cNvPr>
          <p:cNvSpPr>
            <a:spLocks noGrp="1"/>
          </p:cNvSpPr>
          <p:nvPr>
            <p:ph type="sldNum" sz="quarter" idx="12"/>
          </p:nvPr>
        </p:nvSpPr>
        <p:spPr>
          <a:xfrm>
            <a:off x="-405510" y="-96177"/>
            <a:ext cx="811019" cy="503578"/>
          </a:xfrm>
        </p:spPr>
        <p:txBody>
          <a:bodyPr/>
          <a:lstStyle/>
          <a:p>
            <a:fld id="{73482825-1DDB-49D8-9192-3EDAE8739117}" type="slidenum">
              <a:rPr lang="en-PK" smtClean="0"/>
              <a:t>17</a:t>
            </a:fld>
            <a:endParaRPr lang="en-PK"/>
          </a:p>
        </p:txBody>
      </p:sp>
    </p:spTree>
    <p:extLst>
      <p:ext uri="{BB962C8B-B14F-4D97-AF65-F5344CB8AC3E}">
        <p14:creationId xmlns:p14="http://schemas.microsoft.com/office/powerpoint/2010/main" val="152540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99B3-1880-408B-978D-89D405CDE45A}"/>
              </a:ext>
            </a:extLst>
          </p:cNvPr>
          <p:cNvSpPr>
            <a:spLocks noGrp="1"/>
          </p:cNvSpPr>
          <p:nvPr>
            <p:ph type="title"/>
          </p:nvPr>
        </p:nvSpPr>
        <p:spPr/>
        <p:txBody>
          <a:bodyPr/>
          <a:lstStyle/>
          <a:p>
            <a:r>
              <a:rPr lang="en-US" dirty="0"/>
              <a:t>Rates:</a:t>
            </a:r>
            <a:endParaRPr lang="en-PK" dirty="0"/>
          </a:p>
        </p:txBody>
      </p:sp>
      <p:sp>
        <p:nvSpPr>
          <p:cNvPr id="3" name="Content Placeholder 2">
            <a:extLst>
              <a:ext uri="{FF2B5EF4-FFF2-40B4-BE49-F238E27FC236}">
                <a16:creationId xmlns:a16="http://schemas.microsoft.com/office/drawing/2014/main" id="{0F1A2A6C-7C46-43DA-B1C3-34B1A1862C26}"/>
              </a:ext>
            </a:extLst>
          </p:cNvPr>
          <p:cNvSpPr>
            <a:spLocks noGrp="1"/>
          </p:cNvSpPr>
          <p:nvPr>
            <p:ph idx="1"/>
          </p:nvPr>
        </p:nvSpPr>
        <p:spPr>
          <a:xfrm>
            <a:off x="0" y="1870401"/>
            <a:ext cx="9603275" cy="3450613"/>
          </a:xfrm>
        </p:spPr>
        <p:txBody>
          <a:bodyPr/>
          <a:lstStyle/>
          <a:p>
            <a:pPr marL="0" indent="0" algn="l">
              <a:buNone/>
            </a:pPr>
            <a:r>
              <a:rPr lang="en-US" b="0" i="0" u="none" strike="noStrike" dirty="0">
                <a:solidFill>
                  <a:srgbClr val="00000A"/>
                </a:solidFill>
                <a:effectLst/>
                <a:latin typeface="-apple-system"/>
              </a:rPr>
              <a:t>Supercomputers are very expensive. Some of world top supercomputer rates are:</a:t>
            </a:r>
          </a:p>
          <a:p>
            <a:pPr algn="l">
              <a:buFont typeface="Wingdings" panose="05000000000000000000" pitchFamily="2" charset="2"/>
              <a:buChar char="Ø"/>
            </a:pPr>
            <a:r>
              <a:rPr lang="en-US" b="0" i="0" u="none" strike="noStrike" dirty="0">
                <a:solidFill>
                  <a:srgbClr val="00000A"/>
                </a:solidFill>
                <a:effectLst/>
                <a:latin typeface="-apple-system"/>
              </a:rPr>
              <a:t>The Jaguar </a:t>
            </a:r>
            <a:r>
              <a:rPr lang="en-US" b="1" i="0" u="none" strike="noStrike" dirty="0">
                <a:solidFill>
                  <a:srgbClr val="00000A"/>
                </a:solidFill>
                <a:effectLst/>
                <a:latin typeface="-apple-system"/>
              </a:rPr>
              <a:t>supercomputer price</a:t>
            </a:r>
            <a:r>
              <a:rPr lang="en-US" b="0" i="0" u="none" strike="noStrike" dirty="0">
                <a:solidFill>
                  <a:srgbClr val="00000A"/>
                </a:solidFill>
                <a:effectLst/>
                <a:latin typeface="-apple-system"/>
              </a:rPr>
              <a:t> 104 million US Dollar.</a:t>
            </a:r>
          </a:p>
          <a:p>
            <a:pPr algn="l">
              <a:buFont typeface="Wingdings" panose="05000000000000000000" pitchFamily="2" charset="2"/>
              <a:buChar char="Ø"/>
            </a:pPr>
            <a:r>
              <a:rPr lang="en-US" b="0" i="0" u="none" strike="noStrike" dirty="0">
                <a:solidFill>
                  <a:srgbClr val="00000A"/>
                </a:solidFill>
                <a:effectLst/>
                <a:latin typeface="-apple-system"/>
              </a:rPr>
              <a:t>Titan </a:t>
            </a:r>
            <a:r>
              <a:rPr lang="en-US" b="1" i="0" u="none" strike="noStrike" dirty="0">
                <a:solidFill>
                  <a:srgbClr val="00000A"/>
                </a:solidFill>
                <a:effectLst/>
                <a:latin typeface="-apple-system"/>
              </a:rPr>
              <a:t>supercomputer price </a:t>
            </a:r>
            <a:r>
              <a:rPr lang="en-US" b="0" i="0" u="none" strike="noStrike" dirty="0">
                <a:solidFill>
                  <a:srgbClr val="00000A"/>
                </a:solidFill>
                <a:effectLst/>
                <a:latin typeface="-apple-system"/>
              </a:rPr>
              <a:t>is </a:t>
            </a:r>
            <a:r>
              <a:rPr lang="en-US" b="1" i="0" u="none" strike="noStrike" dirty="0">
                <a:solidFill>
                  <a:srgbClr val="00000A"/>
                </a:solidFill>
                <a:effectLst/>
                <a:latin typeface="-apple-system"/>
              </a:rPr>
              <a:t>90 million</a:t>
            </a:r>
            <a:r>
              <a:rPr lang="en-US" b="0" i="0" u="none" strike="noStrike" dirty="0">
                <a:solidFill>
                  <a:srgbClr val="00000A"/>
                </a:solidFill>
                <a:effectLst/>
                <a:latin typeface="-apple-system"/>
              </a:rPr>
              <a:t> US dollars.</a:t>
            </a:r>
          </a:p>
          <a:p>
            <a:pPr algn="l">
              <a:buFont typeface="Wingdings" panose="05000000000000000000" pitchFamily="2" charset="2"/>
              <a:buChar char="Ø"/>
            </a:pPr>
            <a:r>
              <a:rPr lang="en-US" b="0" i="0" u="none" strike="noStrike" dirty="0">
                <a:solidFill>
                  <a:srgbClr val="00000A"/>
                </a:solidFill>
                <a:effectLst/>
                <a:latin typeface="-apple-system"/>
              </a:rPr>
              <a:t>The Roadrunner </a:t>
            </a:r>
            <a:r>
              <a:rPr lang="en-US" b="1" i="0" u="none" strike="noStrike" dirty="0">
                <a:solidFill>
                  <a:srgbClr val="00000A"/>
                </a:solidFill>
                <a:effectLst/>
                <a:latin typeface="-apple-system"/>
              </a:rPr>
              <a:t>supercomputer price</a:t>
            </a:r>
            <a:r>
              <a:rPr lang="en-US" b="0" i="0" u="none" strike="noStrike" dirty="0">
                <a:solidFill>
                  <a:srgbClr val="00000A"/>
                </a:solidFill>
                <a:effectLst/>
                <a:latin typeface="-apple-system"/>
              </a:rPr>
              <a:t> is 100 million US Dollar.</a:t>
            </a:r>
          </a:p>
          <a:p>
            <a:pPr algn="l">
              <a:buFont typeface="Wingdings" panose="05000000000000000000" pitchFamily="2" charset="2"/>
              <a:buChar char="Ø"/>
            </a:pPr>
            <a:r>
              <a:rPr lang="en-US" b="0" i="0" u="none" strike="noStrike" dirty="0">
                <a:solidFill>
                  <a:srgbClr val="00000A"/>
                </a:solidFill>
                <a:effectLst/>
                <a:latin typeface="-apple-system"/>
              </a:rPr>
              <a:t>Fugaku supercomputer price is 1 billion US dollars (total </a:t>
            </a:r>
            <a:r>
              <a:rPr lang="en-US" b="0" i="0" u="none" strike="noStrike" dirty="0" err="1">
                <a:solidFill>
                  <a:srgbClr val="00000A"/>
                </a:solidFill>
                <a:effectLst/>
                <a:latin typeface="-apple-system"/>
              </a:rPr>
              <a:t>programe</a:t>
            </a:r>
            <a:r>
              <a:rPr lang="en-US" b="0" i="0" u="none" strike="noStrike" dirty="0">
                <a:solidFill>
                  <a:srgbClr val="00000A"/>
                </a:solidFill>
                <a:effectLst/>
                <a:latin typeface="-apple-system"/>
              </a:rPr>
              <a:t> cost).</a:t>
            </a:r>
          </a:p>
          <a:p>
            <a:endParaRPr lang="en-PK" dirty="0"/>
          </a:p>
        </p:txBody>
      </p:sp>
      <p:sp>
        <p:nvSpPr>
          <p:cNvPr id="4" name="Date Placeholder 3">
            <a:extLst>
              <a:ext uri="{FF2B5EF4-FFF2-40B4-BE49-F238E27FC236}">
                <a16:creationId xmlns:a16="http://schemas.microsoft.com/office/drawing/2014/main" id="{950C090D-BA84-494F-9316-A05191A0CC33}"/>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95109AF3-273A-41D9-A5A2-5384069B1EEA}"/>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D543FD7E-D293-4EC8-A2DB-E19DB16FFCBB}"/>
              </a:ext>
            </a:extLst>
          </p:cNvPr>
          <p:cNvSpPr>
            <a:spLocks noGrp="1"/>
          </p:cNvSpPr>
          <p:nvPr>
            <p:ph type="sldNum" sz="quarter" idx="12"/>
          </p:nvPr>
        </p:nvSpPr>
        <p:spPr>
          <a:xfrm>
            <a:off x="-405510" y="-96177"/>
            <a:ext cx="811019" cy="503578"/>
          </a:xfrm>
        </p:spPr>
        <p:txBody>
          <a:bodyPr/>
          <a:lstStyle/>
          <a:p>
            <a:fld id="{73482825-1DDB-49D8-9192-3EDAE8739117}" type="slidenum">
              <a:rPr lang="en-PK" smtClean="0"/>
              <a:t>18</a:t>
            </a:fld>
            <a:endParaRPr lang="en-PK" dirty="0"/>
          </a:p>
        </p:txBody>
      </p:sp>
      <p:pic>
        <p:nvPicPr>
          <p:cNvPr id="8" name="Picture 7">
            <a:extLst>
              <a:ext uri="{FF2B5EF4-FFF2-40B4-BE49-F238E27FC236}">
                <a16:creationId xmlns:a16="http://schemas.microsoft.com/office/drawing/2014/main" id="{5F946586-DCAE-4E6D-88E0-CF990CF8E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304" y="2802194"/>
            <a:ext cx="4147830" cy="3251287"/>
          </a:xfrm>
          <a:prstGeom prst="rect">
            <a:avLst/>
          </a:prstGeom>
        </p:spPr>
      </p:pic>
    </p:spTree>
    <p:extLst>
      <p:ext uri="{BB962C8B-B14F-4D97-AF65-F5344CB8AC3E}">
        <p14:creationId xmlns:p14="http://schemas.microsoft.com/office/powerpoint/2010/main" val="270777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C6E3-6DCE-4111-8CE1-817D6F5662AD}"/>
              </a:ext>
            </a:extLst>
          </p:cNvPr>
          <p:cNvSpPr>
            <a:spLocks noGrp="1"/>
          </p:cNvSpPr>
          <p:nvPr>
            <p:ph type="title"/>
          </p:nvPr>
        </p:nvSpPr>
        <p:spPr>
          <a:xfrm>
            <a:off x="1460457" y="813397"/>
            <a:ext cx="9603275" cy="1049235"/>
          </a:xfrm>
        </p:spPr>
        <p:txBody>
          <a:bodyPr/>
          <a:lstStyle/>
          <a:p>
            <a:r>
              <a:rPr lang="en-US" dirty="0"/>
              <a:t>History:</a:t>
            </a:r>
            <a:endParaRPr lang="en-PK" dirty="0"/>
          </a:p>
        </p:txBody>
      </p:sp>
      <p:sp>
        <p:nvSpPr>
          <p:cNvPr id="3" name="Content Placeholder 2">
            <a:extLst>
              <a:ext uri="{FF2B5EF4-FFF2-40B4-BE49-F238E27FC236}">
                <a16:creationId xmlns:a16="http://schemas.microsoft.com/office/drawing/2014/main" id="{EB705AB1-C7C8-440D-AB57-FCAFDC678341}"/>
              </a:ext>
            </a:extLst>
          </p:cNvPr>
          <p:cNvSpPr>
            <a:spLocks noGrp="1"/>
          </p:cNvSpPr>
          <p:nvPr>
            <p:ph idx="1"/>
          </p:nvPr>
        </p:nvSpPr>
        <p:spPr>
          <a:xfrm>
            <a:off x="417251" y="1862632"/>
            <a:ext cx="9019712" cy="3450613"/>
          </a:xfrm>
        </p:spPr>
        <p:txBody>
          <a:bodyPr>
            <a:normAutofit lnSpcReduction="10000"/>
          </a:bodyPr>
          <a:lstStyle/>
          <a:p>
            <a:pPr algn="just">
              <a:buFont typeface="Wingdings" panose="05000000000000000000" pitchFamily="2" charset="2"/>
              <a:buChar char="Ø"/>
            </a:pPr>
            <a:r>
              <a:rPr lang="en-US" b="0" i="0" u="none" strike="noStrike" dirty="0">
                <a:solidFill>
                  <a:srgbClr val="00000A"/>
                </a:solidFill>
                <a:effectLst/>
                <a:latin typeface="-apple-system"/>
              </a:rPr>
              <a:t> The term supercomputing arose in the late 1920’s in the United States at Columbia University.</a:t>
            </a:r>
          </a:p>
          <a:p>
            <a:pPr algn="just">
              <a:buFont typeface="Wingdings" panose="05000000000000000000" pitchFamily="2" charset="2"/>
              <a:buChar char="Ø"/>
            </a:pPr>
            <a:r>
              <a:rPr lang="en-US" b="0" i="0" u="none" strike="noStrike" dirty="0">
                <a:solidFill>
                  <a:srgbClr val="00000A"/>
                </a:solidFill>
                <a:effectLst/>
                <a:latin typeface="-apple-system"/>
              </a:rPr>
              <a:t> These computers alone work used to do 64 computers.</a:t>
            </a:r>
          </a:p>
          <a:p>
            <a:pPr algn="just">
              <a:buFont typeface="Wingdings" panose="05000000000000000000" pitchFamily="2" charset="2"/>
              <a:buChar char="Ø"/>
            </a:pPr>
            <a:r>
              <a:rPr lang="en-US" b="0" i="0" u="none" strike="noStrike" dirty="0">
                <a:solidFill>
                  <a:srgbClr val="00000A"/>
                </a:solidFill>
                <a:effectLst/>
                <a:latin typeface="-apple-system"/>
              </a:rPr>
              <a:t> The working speed of these computers were 300 million calculation operations per second.</a:t>
            </a:r>
          </a:p>
          <a:p>
            <a:pPr algn="just">
              <a:buFont typeface="Wingdings" panose="05000000000000000000" pitchFamily="2" charset="2"/>
              <a:buChar char="Ø"/>
            </a:pPr>
            <a:r>
              <a:rPr lang="en-US" b="0" i="0" u="none" strike="noStrike" dirty="0">
                <a:solidFill>
                  <a:srgbClr val="00000A"/>
                </a:solidFill>
                <a:effectLst/>
                <a:latin typeface="-apple-system"/>
              </a:rPr>
              <a:t> As long as it takes us to count to 8, this supercomputer could solve 300 million questions of  arithmetic and logic questions.</a:t>
            </a:r>
          </a:p>
          <a:p>
            <a:pPr algn="just">
              <a:buFont typeface="Wingdings" panose="05000000000000000000" pitchFamily="2" charset="2"/>
              <a:buChar char="Ø"/>
            </a:pPr>
            <a:r>
              <a:rPr lang="en-US" b="0" i="0" u="none" strike="noStrike" dirty="0">
                <a:solidFill>
                  <a:srgbClr val="00000A"/>
                </a:solidFill>
                <a:effectLst/>
                <a:latin typeface="-apple-system"/>
              </a:rPr>
              <a:t> The supercomputers were faster than we thought.</a:t>
            </a:r>
          </a:p>
          <a:p>
            <a:endParaRPr lang="en-PK" dirty="0"/>
          </a:p>
        </p:txBody>
      </p:sp>
      <p:sp>
        <p:nvSpPr>
          <p:cNvPr id="4" name="Date Placeholder 3">
            <a:extLst>
              <a:ext uri="{FF2B5EF4-FFF2-40B4-BE49-F238E27FC236}">
                <a16:creationId xmlns:a16="http://schemas.microsoft.com/office/drawing/2014/main" id="{CD44268B-6B78-41E0-AEF2-86B8EC3846CC}"/>
              </a:ext>
            </a:extLst>
          </p:cNvPr>
          <p:cNvSpPr>
            <a:spLocks noGrp="1"/>
          </p:cNvSpPr>
          <p:nvPr>
            <p:ph type="dt" sz="half" idx="10"/>
          </p:nvPr>
        </p:nvSpPr>
        <p:spPr/>
        <p:txBody>
          <a:bodyPr/>
          <a:lstStyle/>
          <a:p>
            <a:fld id="{94B6D268-86D0-43E3-87F1-535F1772FEDC}" type="datetime8">
              <a:rPr lang="en-PK" smtClean="0"/>
              <a:t>12/10/2021 00:26</a:t>
            </a:fld>
            <a:endParaRPr lang="en-PK"/>
          </a:p>
        </p:txBody>
      </p:sp>
      <p:sp>
        <p:nvSpPr>
          <p:cNvPr id="6" name="Footer Placeholder 5">
            <a:extLst>
              <a:ext uri="{FF2B5EF4-FFF2-40B4-BE49-F238E27FC236}">
                <a16:creationId xmlns:a16="http://schemas.microsoft.com/office/drawing/2014/main" id="{B82998EF-C6A3-4E3A-8C36-8833C20F491E}"/>
              </a:ext>
            </a:extLst>
          </p:cNvPr>
          <p:cNvSpPr>
            <a:spLocks noGrp="1"/>
          </p:cNvSpPr>
          <p:nvPr>
            <p:ph type="ftr" sz="quarter" idx="11"/>
          </p:nvPr>
        </p:nvSpPr>
        <p:spPr/>
        <p:txBody>
          <a:bodyPr/>
          <a:lstStyle/>
          <a:p>
            <a:r>
              <a:rPr lang="en-US" dirty="0"/>
              <a:t>BSE:</a:t>
            </a:r>
            <a:endParaRPr lang="en-PK" dirty="0"/>
          </a:p>
        </p:txBody>
      </p:sp>
      <p:sp>
        <p:nvSpPr>
          <p:cNvPr id="5" name="Slide Number Placeholder 4">
            <a:extLst>
              <a:ext uri="{FF2B5EF4-FFF2-40B4-BE49-F238E27FC236}">
                <a16:creationId xmlns:a16="http://schemas.microsoft.com/office/drawing/2014/main" id="{4DB94BF9-D919-4E21-BCBB-E415BAFD7FF0}"/>
              </a:ext>
            </a:extLst>
          </p:cNvPr>
          <p:cNvSpPr>
            <a:spLocks noGrp="1"/>
          </p:cNvSpPr>
          <p:nvPr>
            <p:ph type="sldNum" sz="quarter" idx="12"/>
          </p:nvPr>
        </p:nvSpPr>
        <p:spPr>
          <a:xfrm>
            <a:off x="-530638" y="-106894"/>
            <a:ext cx="811019" cy="503578"/>
          </a:xfrm>
        </p:spPr>
        <p:txBody>
          <a:bodyPr/>
          <a:lstStyle/>
          <a:p>
            <a:fld id="{73482825-1DDB-49D8-9192-3EDAE8739117}" type="slidenum">
              <a:rPr lang="en-PK" smtClean="0"/>
              <a:t>2</a:t>
            </a:fld>
            <a:endParaRPr lang="en-PK"/>
          </a:p>
        </p:txBody>
      </p:sp>
    </p:spTree>
    <p:extLst>
      <p:ext uri="{BB962C8B-B14F-4D97-AF65-F5344CB8AC3E}">
        <p14:creationId xmlns:p14="http://schemas.microsoft.com/office/powerpoint/2010/main" val="369589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2F20-E0DB-4F38-A027-EFA3AD533E97}"/>
              </a:ext>
            </a:extLst>
          </p:cNvPr>
          <p:cNvSpPr>
            <a:spLocks noGrp="1"/>
          </p:cNvSpPr>
          <p:nvPr>
            <p:ph type="title"/>
          </p:nvPr>
        </p:nvSpPr>
        <p:spPr/>
        <p:txBody>
          <a:bodyPr/>
          <a:lstStyle/>
          <a:p>
            <a:r>
              <a:rPr lang="en-US" dirty="0"/>
              <a:t>Inventor:</a:t>
            </a:r>
            <a:endParaRPr lang="en-PK" dirty="0"/>
          </a:p>
        </p:txBody>
      </p:sp>
      <p:sp>
        <p:nvSpPr>
          <p:cNvPr id="3" name="Content Placeholder 2">
            <a:extLst>
              <a:ext uri="{FF2B5EF4-FFF2-40B4-BE49-F238E27FC236}">
                <a16:creationId xmlns:a16="http://schemas.microsoft.com/office/drawing/2014/main" id="{25DA6AAE-18EB-4DF7-9BD9-096381DC35E1}"/>
              </a:ext>
            </a:extLst>
          </p:cNvPr>
          <p:cNvSpPr>
            <a:spLocks noGrp="1"/>
          </p:cNvSpPr>
          <p:nvPr>
            <p:ph idx="1"/>
          </p:nvPr>
        </p:nvSpPr>
        <p:spPr/>
        <p:txBody>
          <a:bodyPr/>
          <a:lstStyle/>
          <a:p>
            <a:r>
              <a:rPr lang="en-US" dirty="0"/>
              <a:t>The CDC(control data crop) 6600 is generally recognized as the first supercomputer built in 1964, it was designed by “Seymour Cray”, and ran at about 1 megaflop(a million floating point operations per</a:t>
            </a:r>
            <a:r>
              <a:rPr lang="en-US" b="1" dirty="0"/>
              <a:t> </a:t>
            </a:r>
            <a:r>
              <a:rPr lang="en-US" dirty="0"/>
              <a:t>second).   </a:t>
            </a:r>
            <a:endParaRPr lang="en-PK" dirty="0"/>
          </a:p>
        </p:txBody>
      </p:sp>
      <p:sp>
        <p:nvSpPr>
          <p:cNvPr id="5" name="Date Placeholder 4">
            <a:extLst>
              <a:ext uri="{FF2B5EF4-FFF2-40B4-BE49-F238E27FC236}">
                <a16:creationId xmlns:a16="http://schemas.microsoft.com/office/drawing/2014/main" id="{91B778C1-4BA3-45DE-A691-AE3F66060C5F}"/>
              </a:ext>
            </a:extLst>
          </p:cNvPr>
          <p:cNvSpPr>
            <a:spLocks noGrp="1"/>
          </p:cNvSpPr>
          <p:nvPr>
            <p:ph type="dt" sz="half" idx="10"/>
          </p:nvPr>
        </p:nvSpPr>
        <p:spPr/>
        <p:txBody>
          <a:bodyPr/>
          <a:lstStyle/>
          <a:p>
            <a:fld id="{D3D12167-1465-4F18-B2C5-1FCD3F00E286}" type="datetime8">
              <a:rPr lang="en-PK" smtClean="0"/>
              <a:t>12/10/2021 00:26</a:t>
            </a:fld>
            <a:endParaRPr lang="en-PK"/>
          </a:p>
        </p:txBody>
      </p:sp>
      <p:sp>
        <p:nvSpPr>
          <p:cNvPr id="7" name="Footer Placeholder 6">
            <a:extLst>
              <a:ext uri="{FF2B5EF4-FFF2-40B4-BE49-F238E27FC236}">
                <a16:creationId xmlns:a16="http://schemas.microsoft.com/office/drawing/2014/main" id="{5A37FCA4-9622-43C3-8142-DA888866E3F1}"/>
              </a:ext>
            </a:extLst>
          </p:cNvPr>
          <p:cNvSpPr>
            <a:spLocks noGrp="1"/>
          </p:cNvSpPr>
          <p:nvPr>
            <p:ph type="ftr" sz="quarter" idx="11"/>
          </p:nvPr>
        </p:nvSpPr>
        <p:spPr/>
        <p:txBody>
          <a:bodyPr/>
          <a:lstStyle/>
          <a:p>
            <a:r>
              <a:rPr lang="en-US" dirty="0"/>
              <a:t>BSE:</a:t>
            </a:r>
            <a:endParaRPr lang="en-PK" dirty="0"/>
          </a:p>
        </p:txBody>
      </p:sp>
      <p:sp>
        <p:nvSpPr>
          <p:cNvPr id="6" name="Slide Number Placeholder 5">
            <a:extLst>
              <a:ext uri="{FF2B5EF4-FFF2-40B4-BE49-F238E27FC236}">
                <a16:creationId xmlns:a16="http://schemas.microsoft.com/office/drawing/2014/main" id="{4562D2EB-60D3-471F-8749-B305B107D323}"/>
              </a:ext>
            </a:extLst>
          </p:cNvPr>
          <p:cNvSpPr>
            <a:spLocks noGrp="1"/>
          </p:cNvSpPr>
          <p:nvPr>
            <p:ph type="sldNum" sz="quarter" idx="12"/>
          </p:nvPr>
        </p:nvSpPr>
        <p:spPr>
          <a:xfrm>
            <a:off x="-520968" y="-19671"/>
            <a:ext cx="811019" cy="503578"/>
          </a:xfrm>
        </p:spPr>
        <p:txBody>
          <a:bodyPr/>
          <a:lstStyle/>
          <a:p>
            <a:fld id="{73482825-1DDB-49D8-9192-3EDAE8739117}" type="slidenum">
              <a:rPr lang="en-PK" smtClean="0"/>
              <a:t>3</a:t>
            </a:fld>
            <a:endParaRPr lang="en-PK" dirty="0"/>
          </a:p>
        </p:txBody>
      </p:sp>
      <p:pic>
        <p:nvPicPr>
          <p:cNvPr id="9" name="Picture 8">
            <a:extLst>
              <a:ext uri="{FF2B5EF4-FFF2-40B4-BE49-F238E27FC236}">
                <a16:creationId xmlns:a16="http://schemas.microsoft.com/office/drawing/2014/main" id="{1F0DD49C-03E9-42EB-A2C3-166F6B729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77" y="2995353"/>
            <a:ext cx="3577389" cy="3253437"/>
          </a:xfrm>
          <a:prstGeom prst="rect">
            <a:avLst/>
          </a:prstGeom>
        </p:spPr>
      </p:pic>
    </p:spTree>
    <p:extLst>
      <p:ext uri="{BB962C8B-B14F-4D97-AF65-F5344CB8AC3E}">
        <p14:creationId xmlns:p14="http://schemas.microsoft.com/office/powerpoint/2010/main" val="178959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53B99-BA30-482E-805A-BF6FDD5C9D55}"/>
              </a:ext>
            </a:extLst>
          </p:cNvPr>
          <p:cNvSpPr>
            <a:spLocks noGrp="1"/>
          </p:cNvSpPr>
          <p:nvPr>
            <p:ph type="title"/>
          </p:nvPr>
        </p:nvSpPr>
        <p:spPr/>
        <p:txBody>
          <a:bodyPr/>
          <a:lstStyle/>
          <a:p>
            <a:r>
              <a:rPr lang="en-US" dirty="0"/>
              <a:t>Inventors:</a:t>
            </a:r>
            <a:endParaRPr lang="en-PK" dirty="0"/>
          </a:p>
        </p:txBody>
      </p:sp>
      <p:sp>
        <p:nvSpPr>
          <p:cNvPr id="6" name="Text Placeholder 5">
            <a:extLst>
              <a:ext uri="{FF2B5EF4-FFF2-40B4-BE49-F238E27FC236}">
                <a16:creationId xmlns:a16="http://schemas.microsoft.com/office/drawing/2014/main" id="{FB347C33-D691-498B-8B82-55C155BB1B8D}"/>
              </a:ext>
            </a:extLst>
          </p:cNvPr>
          <p:cNvSpPr>
            <a:spLocks noGrp="1"/>
          </p:cNvSpPr>
          <p:nvPr>
            <p:ph type="body" sz="half" idx="2"/>
          </p:nvPr>
        </p:nvSpPr>
        <p:spPr>
          <a:xfrm>
            <a:off x="1394086" y="3071674"/>
            <a:ext cx="6231832" cy="2086937"/>
          </a:xfrm>
        </p:spPr>
        <p:txBody>
          <a:bodyPr/>
          <a:lstStyle/>
          <a:p>
            <a:r>
              <a:rPr lang="en-US" dirty="0"/>
              <a:t>“Boris Babayan” is a Russian scientist who is also known as a creator of supercomputers. He also receive a Lenin prize in 1987. </a:t>
            </a:r>
            <a:endParaRPr lang="en-PK" dirty="0"/>
          </a:p>
        </p:txBody>
      </p:sp>
      <p:sp>
        <p:nvSpPr>
          <p:cNvPr id="2" name="Date Placeholder 1">
            <a:extLst>
              <a:ext uri="{FF2B5EF4-FFF2-40B4-BE49-F238E27FC236}">
                <a16:creationId xmlns:a16="http://schemas.microsoft.com/office/drawing/2014/main" id="{D9A24CDF-7704-497F-8D88-D1F7E73EF6F3}"/>
              </a:ext>
            </a:extLst>
          </p:cNvPr>
          <p:cNvSpPr>
            <a:spLocks noGrp="1"/>
          </p:cNvSpPr>
          <p:nvPr>
            <p:ph type="dt" sz="half" idx="10"/>
          </p:nvPr>
        </p:nvSpPr>
        <p:spPr/>
        <p:txBody>
          <a:bodyPr/>
          <a:lstStyle/>
          <a:p>
            <a:fld id="{8059DF79-FE43-4A84-8552-04888257C18C}" type="datetime8">
              <a:rPr lang="en-PK" smtClean="0"/>
              <a:t>12/10/2021 00:26</a:t>
            </a:fld>
            <a:endParaRPr lang="en-PK"/>
          </a:p>
        </p:txBody>
      </p:sp>
      <p:sp>
        <p:nvSpPr>
          <p:cNvPr id="7" name="Footer Placeholder 6">
            <a:extLst>
              <a:ext uri="{FF2B5EF4-FFF2-40B4-BE49-F238E27FC236}">
                <a16:creationId xmlns:a16="http://schemas.microsoft.com/office/drawing/2014/main" id="{8B568F0B-064B-4E65-A917-E2BC69E3633C}"/>
              </a:ext>
            </a:extLst>
          </p:cNvPr>
          <p:cNvSpPr>
            <a:spLocks noGrp="1"/>
          </p:cNvSpPr>
          <p:nvPr>
            <p:ph type="ftr" sz="quarter" idx="11"/>
          </p:nvPr>
        </p:nvSpPr>
        <p:spPr/>
        <p:txBody>
          <a:bodyPr/>
          <a:lstStyle/>
          <a:p>
            <a:r>
              <a:rPr lang="en-US" dirty="0"/>
              <a:t>BSE:</a:t>
            </a:r>
            <a:endParaRPr lang="en-PK" dirty="0"/>
          </a:p>
        </p:txBody>
      </p:sp>
      <p:sp>
        <p:nvSpPr>
          <p:cNvPr id="3" name="Slide Number Placeholder 2">
            <a:extLst>
              <a:ext uri="{FF2B5EF4-FFF2-40B4-BE49-F238E27FC236}">
                <a16:creationId xmlns:a16="http://schemas.microsoft.com/office/drawing/2014/main" id="{E5D44F82-6BC2-4172-A610-AD947FAF9451}"/>
              </a:ext>
            </a:extLst>
          </p:cNvPr>
          <p:cNvSpPr>
            <a:spLocks noGrp="1"/>
          </p:cNvSpPr>
          <p:nvPr>
            <p:ph type="sldNum" sz="quarter" idx="12"/>
          </p:nvPr>
        </p:nvSpPr>
        <p:spPr>
          <a:xfrm>
            <a:off x="-405510" y="0"/>
            <a:ext cx="811019" cy="503578"/>
          </a:xfrm>
        </p:spPr>
        <p:txBody>
          <a:bodyPr/>
          <a:lstStyle/>
          <a:p>
            <a:fld id="{73482825-1DDB-49D8-9192-3EDAE8739117}" type="slidenum">
              <a:rPr lang="en-PK" smtClean="0"/>
              <a:t>4</a:t>
            </a:fld>
            <a:endParaRPr lang="en-PK"/>
          </a:p>
        </p:txBody>
      </p:sp>
      <p:pic>
        <p:nvPicPr>
          <p:cNvPr id="12" name="Picture Placeholder 11">
            <a:extLst>
              <a:ext uri="{FF2B5EF4-FFF2-40B4-BE49-F238E27FC236}">
                <a16:creationId xmlns:a16="http://schemas.microsoft.com/office/drawing/2014/main" id="{68B77F57-4650-499A-B7C1-93508BA3F7A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916" r="13916"/>
          <a:stretch>
            <a:fillRect/>
          </a:stretch>
        </p:blipFill>
        <p:spPr>
          <a:xfrm>
            <a:off x="7963271" y="503579"/>
            <a:ext cx="2858160" cy="4002320"/>
          </a:xfrm>
        </p:spPr>
      </p:pic>
    </p:spTree>
    <p:extLst>
      <p:ext uri="{BB962C8B-B14F-4D97-AF65-F5344CB8AC3E}">
        <p14:creationId xmlns:p14="http://schemas.microsoft.com/office/powerpoint/2010/main" val="245358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1175709-A6CB-49EF-818C-DEB0BB958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5059" y="727969"/>
            <a:ext cx="3052270" cy="29400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34A24AB7-4E0B-4C54-B8F2-C74C41F1F752}"/>
              </a:ext>
            </a:extLst>
          </p:cNvPr>
          <p:cNvSpPr>
            <a:spLocks noGrp="1"/>
          </p:cNvSpPr>
          <p:nvPr>
            <p:ph type="title"/>
          </p:nvPr>
        </p:nvSpPr>
        <p:spPr>
          <a:xfrm>
            <a:off x="1924065" y="1127464"/>
            <a:ext cx="4405714" cy="1012054"/>
          </a:xfrm>
        </p:spPr>
        <p:txBody>
          <a:bodyPr/>
          <a:lstStyle/>
          <a:p>
            <a:r>
              <a:rPr lang="en-US" cap="none" dirty="0"/>
              <a:t>Why And What Was The Need For Super Computers ?</a:t>
            </a:r>
          </a:p>
        </p:txBody>
      </p:sp>
      <p:sp>
        <p:nvSpPr>
          <p:cNvPr id="4" name="Text Placeholder 3">
            <a:extLst>
              <a:ext uri="{FF2B5EF4-FFF2-40B4-BE49-F238E27FC236}">
                <a16:creationId xmlns:a16="http://schemas.microsoft.com/office/drawing/2014/main" id="{9A062240-481E-48D3-A471-353CCAE94910}"/>
              </a:ext>
            </a:extLst>
          </p:cNvPr>
          <p:cNvSpPr>
            <a:spLocks noGrp="1"/>
          </p:cNvSpPr>
          <p:nvPr>
            <p:ph type="body" sz="half" idx="2"/>
          </p:nvPr>
        </p:nvSpPr>
        <p:spPr>
          <a:xfrm>
            <a:off x="1291079" y="3428999"/>
            <a:ext cx="4690599" cy="2448017"/>
          </a:xfrm>
        </p:spPr>
        <p:txBody>
          <a:bodyPr>
            <a:normAutofit/>
          </a:bodyPr>
          <a:lstStyle/>
          <a:p>
            <a:pPr marL="285750" indent="-285750">
              <a:buFont typeface="Wingdings" panose="05000000000000000000" pitchFamily="2" charset="2"/>
              <a:buChar char="Ø"/>
            </a:pPr>
            <a:r>
              <a:rPr lang="en-US" dirty="0"/>
              <a:t>For testing complex mathematical models.</a:t>
            </a:r>
          </a:p>
          <a:p>
            <a:pPr marL="285750" indent="-285750">
              <a:buFont typeface="Wingdings" panose="05000000000000000000" pitchFamily="2" charset="2"/>
              <a:buChar char="Ø"/>
            </a:pPr>
            <a:r>
              <a:rPr lang="en-US" dirty="0"/>
              <a:t>Physical phenomena and design.</a:t>
            </a:r>
          </a:p>
          <a:p>
            <a:pPr marL="285750" indent="-285750">
              <a:buFont typeface="Wingdings" panose="05000000000000000000" pitchFamily="2" charset="2"/>
              <a:buChar char="Ø"/>
            </a:pPr>
            <a:r>
              <a:rPr lang="en-US" dirty="0"/>
              <a:t>Climate and weather changes.</a:t>
            </a:r>
          </a:p>
          <a:p>
            <a:pPr marL="285750" indent="-285750">
              <a:buFont typeface="Wingdings" panose="05000000000000000000" pitchFamily="2" charset="2"/>
              <a:buChar char="Ø"/>
            </a:pPr>
            <a:r>
              <a:rPr lang="en-US" dirty="0"/>
              <a:t>Fast processing speeds.</a:t>
            </a:r>
          </a:p>
          <a:p>
            <a:pPr marL="285750" indent="-285750">
              <a:buFont typeface="Wingdings" panose="05000000000000000000" pitchFamily="2" charset="2"/>
              <a:buChar char="Ø"/>
            </a:pPr>
            <a:r>
              <a:rPr lang="en-US" dirty="0"/>
              <a:t>Extra and super sized storage capacities.</a:t>
            </a:r>
          </a:p>
          <a:p>
            <a:pPr marL="285750" indent="-285750">
              <a:buFont typeface="Wingdings" panose="05000000000000000000" pitchFamily="2" charset="2"/>
              <a:buChar char="Ø"/>
            </a:pPr>
            <a:endParaRPr lang="en-US" dirty="0"/>
          </a:p>
        </p:txBody>
      </p:sp>
      <p:sp>
        <p:nvSpPr>
          <p:cNvPr id="5" name="Date Placeholder 4">
            <a:extLst>
              <a:ext uri="{FF2B5EF4-FFF2-40B4-BE49-F238E27FC236}">
                <a16:creationId xmlns:a16="http://schemas.microsoft.com/office/drawing/2014/main" id="{BD1766C6-B56F-47E7-A495-800D1825B0B7}"/>
              </a:ext>
            </a:extLst>
          </p:cNvPr>
          <p:cNvSpPr>
            <a:spLocks noGrp="1"/>
          </p:cNvSpPr>
          <p:nvPr>
            <p:ph type="dt" sz="half" idx="10"/>
          </p:nvPr>
        </p:nvSpPr>
        <p:spPr/>
        <p:txBody>
          <a:bodyPr/>
          <a:lstStyle/>
          <a:p>
            <a:fld id="{C50FC757-7489-4870-AA64-586778917036}" type="datetime8">
              <a:rPr lang="en-PK" smtClean="0"/>
              <a:t>12/10/2021 00:58</a:t>
            </a:fld>
            <a:endParaRPr lang="en-PK"/>
          </a:p>
        </p:txBody>
      </p:sp>
      <p:sp>
        <p:nvSpPr>
          <p:cNvPr id="6" name="Footer Placeholder 5">
            <a:extLst>
              <a:ext uri="{FF2B5EF4-FFF2-40B4-BE49-F238E27FC236}">
                <a16:creationId xmlns:a16="http://schemas.microsoft.com/office/drawing/2014/main" id="{B439079A-F5E9-441C-AB94-9389F296A0F7}"/>
              </a:ext>
            </a:extLst>
          </p:cNvPr>
          <p:cNvSpPr>
            <a:spLocks noGrp="1"/>
          </p:cNvSpPr>
          <p:nvPr>
            <p:ph type="ftr" sz="quarter" idx="11"/>
          </p:nvPr>
        </p:nvSpPr>
        <p:spPr>
          <a:xfrm>
            <a:off x="1444671" y="328588"/>
            <a:ext cx="5938836" cy="309201"/>
          </a:xfrm>
        </p:spPr>
        <p:txBody>
          <a:bodyPr/>
          <a:lstStyle/>
          <a:p>
            <a:r>
              <a:rPr lang="en-US" dirty="0"/>
              <a:t>BSE:</a:t>
            </a:r>
            <a:endParaRPr lang="en-PK" dirty="0"/>
          </a:p>
        </p:txBody>
      </p:sp>
      <p:sp>
        <p:nvSpPr>
          <p:cNvPr id="7" name="Slide Number Placeholder 6">
            <a:extLst>
              <a:ext uri="{FF2B5EF4-FFF2-40B4-BE49-F238E27FC236}">
                <a16:creationId xmlns:a16="http://schemas.microsoft.com/office/drawing/2014/main" id="{CD297D19-90F6-4030-8D13-C97FF5BB3C68}"/>
              </a:ext>
            </a:extLst>
          </p:cNvPr>
          <p:cNvSpPr>
            <a:spLocks noGrp="1"/>
          </p:cNvSpPr>
          <p:nvPr>
            <p:ph type="sldNum" sz="quarter" idx="12"/>
          </p:nvPr>
        </p:nvSpPr>
        <p:spPr/>
        <p:txBody>
          <a:bodyPr/>
          <a:lstStyle/>
          <a:p>
            <a:fld id="{73482825-1DDB-49D8-9192-3EDAE8739117}" type="slidenum">
              <a:rPr lang="en-PK" smtClean="0"/>
              <a:t>5</a:t>
            </a:fld>
            <a:endParaRPr lang="en-PK"/>
          </a:p>
        </p:txBody>
      </p:sp>
    </p:spTree>
    <p:extLst>
      <p:ext uri="{BB962C8B-B14F-4D97-AF65-F5344CB8AC3E}">
        <p14:creationId xmlns:p14="http://schemas.microsoft.com/office/powerpoint/2010/main" val="290880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5CD2BC-D2B4-4753-87F5-F1C925F667A8}"/>
              </a:ext>
            </a:extLst>
          </p:cNvPr>
          <p:cNvSpPr>
            <a:spLocks noGrp="1"/>
          </p:cNvSpPr>
          <p:nvPr>
            <p:ph type="title"/>
          </p:nvPr>
        </p:nvSpPr>
        <p:spPr/>
        <p:txBody>
          <a:bodyPr/>
          <a:lstStyle/>
          <a:p>
            <a:r>
              <a:rPr lang="en-US" dirty="0"/>
              <a:t>Introduction:</a:t>
            </a:r>
            <a:endParaRPr lang="en-PK" dirty="0"/>
          </a:p>
        </p:txBody>
      </p:sp>
      <p:sp>
        <p:nvSpPr>
          <p:cNvPr id="8" name="Content Placeholder 7">
            <a:extLst>
              <a:ext uri="{FF2B5EF4-FFF2-40B4-BE49-F238E27FC236}">
                <a16:creationId xmlns:a16="http://schemas.microsoft.com/office/drawing/2014/main" id="{C8A575F9-4E9E-4E0A-B81B-5A1771CE538E}"/>
              </a:ext>
            </a:extLst>
          </p:cNvPr>
          <p:cNvSpPr>
            <a:spLocks noGrp="1"/>
          </p:cNvSpPr>
          <p:nvPr>
            <p:ph idx="1"/>
          </p:nvPr>
        </p:nvSpPr>
        <p:spPr/>
        <p:txBody>
          <a:bodyPr>
            <a:normAutofit/>
          </a:bodyPr>
          <a:lstStyle/>
          <a:p>
            <a:r>
              <a:rPr lang="en-US" sz="2800" dirty="0"/>
              <a:t>A supercomputer is a computer with great speed and memory. They are usually thousands of time more faster than ordinary personal computers. Supercomputer with distributed memory consist of many(100-10000)nodes. These computers have high level computing performance and its performance is measured in FLOPS(floating point operations per second).</a:t>
            </a:r>
            <a:endParaRPr lang="en-PK" sz="2800" dirty="0"/>
          </a:p>
        </p:txBody>
      </p:sp>
      <p:sp>
        <p:nvSpPr>
          <p:cNvPr id="2" name="Date Placeholder 1">
            <a:extLst>
              <a:ext uri="{FF2B5EF4-FFF2-40B4-BE49-F238E27FC236}">
                <a16:creationId xmlns:a16="http://schemas.microsoft.com/office/drawing/2014/main" id="{8A840E2D-8668-4551-BC87-C67A25F66DBC}"/>
              </a:ext>
            </a:extLst>
          </p:cNvPr>
          <p:cNvSpPr>
            <a:spLocks noGrp="1"/>
          </p:cNvSpPr>
          <p:nvPr>
            <p:ph type="dt" sz="half" idx="10"/>
          </p:nvPr>
        </p:nvSpPr>
        <p:spPr/>
        <p:txBody>
          <a:bodyPr/>
          <a:lstStyle/>
          <a:p>
            <a:fld id="{E5FCECB4-01EA-4E0C-810D-FDF231BBA20E}" type="datetime8">
              <a:rPr lang="en-PK" smtClean="0"/>
              <a:t>12/10/2021 00:26</a:t>
            </a:fld>
            <a:endParaRPr lang="en-PK"/>
          </a:p>
        </p:txBody>
      </p:sp>
      <p:sp>
        <p:nvSpPr>
          <p:cNvPr id="4" name="Footer Placeholder 3">
            <a:extLst>
              <a:ext uri="{FF2B5EF4-FFF2-40B4-BE49-F238E27FC236}">
                <a16:creationId xmlns:a16="http://schemas.microsoft.com/office/drawing/2014/main" id="{9A9DD973-D287-4492-91BD-0DCC449D2D9B}"/>
              </a:ext>
            </a:extLst>
          </p:cNvPr>
          <p:cNvSpPr>
            <a:spLocks noGrp="1"/>
          </p:cNvSpPr>
          <p:nvPr>
            <p:ph type="ftr" sz="quarter" idx="11"/>
          </p:nvPr>
        </p:nvSpPr>
        <p:spPr/>
        <p:txBody>
          <a:bodyPr/>
          <a:lstStyle/>
          <a:p>
            <a:r>
              <a:rPr lang="en-US"/>
              <a:t>BSE-133</a:t>
            </a:r>
            <a:endParaRPr lang="en-PK"/>
          </a:p>
        </p:txBody>
      </p:sp>
      <p:sp>
        <p:nvSpPr>
          <p:cNvPr id="3" name="Slide Number Placeholder 2">
            <a:extLst>
              <a:ext uri="{FF2B5EF4-FFF2-40B4-BE49-F238E27FC236}">
                <a16:creationId xmlns:a16="http://schemas.microsoft.com/office/drawing/2014/main" id="{F0A46570-EB48-48C3-AC21-5AE79B400612}"/>
              </a:ext>
            </a:extLst>
          </p:cNvPr>
          <p:cNvSpPr>
            <a:spLocks noGrp="1"/>
          </p:cNvSpPr>
          <p:nvPr>
            <p:ph type="sldNum" sz="quarter" idx="12"/>
          </p:nvPr>
        </p:nvSpPr>
        <p:spPr>
          <a:xfrm>
            <a:off x="-405510" y="0"/>
            <a:ext cx="811019" cy="503578"/>
          </a:xfrm>
        </p:spPr>
        <p:txBody>
          <a:bodyPr/>
          <a:lstStyle/>
          <a:p>
            <a:fld id="{73482825-1DDB-49D8-9192-3EDAE8739117}" type="slidenum">
              <a:rPr lang="en-PK" smtClean="0"/>
              <a:t>6</a:t>
            </a:fld>
            <a:endParaRPr lang="en-PK" dirty="0"/>
          </a:p>
        </p:txBody>
      </p:sp>
    </p:spTree>
    <p:extLst>
      <p:ext uri="{BB962C8B-B14F-4D97-AF65-F5344CB8AC3E}">
        <p14:creationId xmlns:p14="http://schemas.microsoft.com/office/powerpoint/2010/main" val="209905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482A-0B34-4207-9466-65553E004AE1}"/>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A80C66D2-A206-41CF-BA47-87F3722C2200}"/>
              </a:ext>
            </a:extLst>
          </p:cNvPr>
          <p:cNvSpPr>
            <a:spLocks noGrp="1"/>
          </p:cNvSpPr>
          <p:nvPr>
            <p:ph idx="1"/>
          </p:nvPr>
        </p:nvSpPr>
        <p:spPr>
          <a:xfrm>
            <a:off x="1451579" y="2018702"/>
            <a:ext cx="6778021" cy="3447643"/>
          </a:xfrm>
        </p:spPr>
        <p:txBody>
          <a:bodyPr/>
          <a:lstStyle/>
          <a:p>
            <a:pPr marL="0" indent="0">
              <a:buNone/>
            </a:pPr>
            <a:endParaRPr lang="en-PK" dirty="0"/>
          </a:p>
        </p:txBody>
      </p:sp>
      <p:sp>
        <p:nvSpPr>
          <p:cNvPr id="4" name="Date Placeholder 3">
            <a:extLst>
              <a:ext uri="{FF2B5EF4-FFF2-40B4-BE49-F238E27FC236}">
                <a16:creationId xmlns:a16="http://schemas.microsoft.com/office/drawing/2014/main" id="{AB382C05-38A7-4649-B574-9299FE05D978}"/>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5952EA61-6150-4878-A4B6-2D01637E7A31}"/>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C2F5F499-05D8-410E-872B-1D325E2F88F6}"/>
              </a:ext>
            </a:extLst>
          </p:cNvPr>
          <p:cNvSpPr>
            <a:spLocks noGrp="1"/>
          </p:cNvSpPr>
          <p:nvPr>
            <p:ph type="sldNum" sz="quarter" idx="12"/>
          </p:nvPr>
        </p:nvSpPr>
        <p:spPr>
          <a:xfrm>
            <a:off x="-520967" y="-19671"/>
            <a:ext cx="811019" cy="503578"/>
          </a:xfrm>
        </p:spPr>
        <p:txBody>
          <a:bodyPr/>
          <a:lstStyle/>
          <a:p>
            <a:fld id="{73482825-1DDB-49D8-9192-3EDAE8739117}" type="slidenum">
              <a:rPr lang="en-PK" smtClean="0"/>
              <a:t>7</a:t>
            </a:fld>
            <a:endParaRPr lang="en-PK" dirty="0"/>
          </a:p>
        </p:txBody>
      </p:sp>
      <p:pic>
        <p:nvPicPr>
          <p:cNvPr id="9" name="Picture 8">
            <a:extLst>
              <a:ext uri="{FF2B5EF4-FFF2-40B4-BE49-F238E27FC236}">
                <a16:creationId xmlns:a16="http://schemas.microsoft.com/office/drawing/2014/main" id="{35F1E0FC-4059-45D1-9EDA-5E441212A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105694"/>
            <a:ext cx="3586073" cy="3447643"/>
          </a:xfrm>
          <a:prstGeom prst="rect">
            <a:avLst/>
          </a:prstGeom>
          <a:ln>
            <a:noFill/>
          </a:ln>
          <a:effectLst>
            <a:softEdge rad="112500"/>
          </a:effectLst>
        </p:spPr>
      </p:pic>
    </p:spTree>
    <p:extLst>
      <p:ext uri="{BB962C8B-B14F-4D97-AF65-F5344CB8AC3E}">
        <p14:creationId xmlns:p14="http://schemas.microsoft.com/office/powerpoint/2010/main" val="17344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7165-E4E5-40FE-A0C0-A651EE26BB82}"/>
              </a:ext>
            </a:extLst>
          </p:cNvPr>
          <p:cNvSpPr>
            <a:spLocks noGrp="1"/>
          </p:cNvSpPr>
          <p:nvPr>
            <p:ph type="title"/>
          </p:nvPr>
        </p:nvSpPr>
        <p:spPr>
          <a:xfrm>
            <a:off x="-1" y="827987"/>
            <a:ext cx="9603275" cy="1049235"/>
          </a:xfrm>
        </p:spPr>
        <p:txBody>
          <a:bodyPr/>
          <a:lstStyle/>
          <a:p>
            <a:r>
              <a:rPr lang="en-US" dirty="0"/>
              <a:t>Types:</a:t>
            </a:r>
            <a:endParaRPr lang="en-PK" dirty="0"/>
          </a:p>
        </p:txBody>
      </p:sp>
      <p:sp>
        <p:nvSpPr>
          <p:cNvPr id="3" name="Content Placeholder 2">
            <a:extLst>
              <a:ext uri="{FF2B5EF4-FFF2-40B4-BE49-F238E27FC236}">
                <a16:creationId xmlns:a16="http://schemas.microsoft.com/office/drawing/2014/main" id="{F004C58F-48C8-4253-B20B-4F8288E13505}"/>
              </a:ext>
            </a:extLst>
          </p:cNvPr>
          <p:cNvSpPr>
            <a:spLocks noGrp="1"/>
          </p:cNvSpPr>
          <p:nvPr>
            <p:ph idx="1"/>
          </p:nvPr>
        </p:nvSpPr>
        <p:spPr>
          <a:xfrm>
            <a:off x="0" y="2018702"/>
            <a:ext cx="9603275" cy="3450613"/>
          </a:xfrm>
        </p:spPr>
        <p:txBody>
          <a:bodyPr>
            <a:normAutofit/>
          </a:bodyPr>
          <a:lstStyle/>
          <a:p>
            <a:r>
              <a:rPr lang="en-US" dirty="0"/>
              <a:t>There are many types of supercomputers. Few of them are discus below. </a:t>
            </a:r>
          </a:p>
          <a:p>
            <a:pPr marL="0" indent="0">
              <a:buNone/>
            </a:pPr>
            <a:r>
              <a:rPr lang="en-US" b="0" i="0" dirty="0">
                <a:solidFill>
                  <a:srgbClr val="00000A"/>
                </a:solidFill>
                <a:effectLst/>
                <a:latin typeface="-apple-system"/>
              </a:rPr>
              <a:t> 1. Jaguar                                                      7. Jugene </a:t>
            </a:r>
          </a:p>
          <a:p>
            <a:pPr marL="0" indent="0" algn="l">
              <a:buNone/>
            </a:pPr>
            <a:r>
              <a:rPr lang="en-US" b="0" i="0" dirty="0">
                <a:solidFill>
                  <a:srgbClr val="00000A"/>
                </a:solidFill>
                <a:effectLst/>
                <a:latin typeface="-apple-system"/>
              </a:rPr>
              <a:t> 2. Titan                                                        8. Kraken</a:t>
            </a:r>
          </a:p>
          <a:p>
            <a:pPr marL="0" indent="0" algn="l">
              <a:buNone/>
            </a:pPr>
            <a:r>
              <a:rPr lang="en-US" dirty="0">
                <a:solidFill>
                  <a:srgbClr val="00000A"/>
                </a:solidFill>
                <a:latin typeface="-apple-system"/>
              </a:rPr>
              <a:t> 3. </a:t>
            </a:r>
            <a:r>
              <a:rPr lang="en-US" b="0" i="0" dirty="0">
                <a:solidFill>
                  <a:srgbClr val="00000A"/>
                </a:solidFill>
                <a:effectLst/>
                <a:latin typeface="-apple-system"/>
              </a:rPr>
              <a:t>Nebulae                                                  9. Plelades</a:t>
            </a:r>
          </a:p>
          <a:p>
            <a:pPr marL="0" indent="0" algn="l">
              <a:buNone/>
            </a:pPr>
            <a:r>
              <a:rPr lang="en-US" b="0" i="0" dirty="0">
                <a:solidFill>
                  <a:srgbClr val="00000A"/>
                </a:solidFill>
                <a:effectLst/>
                <a:latin typeface="-apple-system"/>
              </a:rPr>
              <a:t> 4. IBM Roadrunner                                   10. IBM Sequoia</a:t>
            </a:r>
          </a:p>
          <a:p>
            <a:pPr marL="0" indent="0" algn="l">
              <a:buNone/>
            </a:pPr>
            <a:r>
              <a:rPr lang="en-US" dirty="0">
                <a:solidFill>
                  <a:srgbClr val="00000A"/>
                </a:solidFill>
                <a:latin typeface="-apple-system"/>
              </a:rPr>
              <a:t> 5. K Computer</a:t>
            </a:r>
          </a:p>
          <a:p>
            <a:pPr marL="0" indent="0" algn="l">
              <a:buNone/>
            </a:pPr>
            <a:r>
              <a:rPr lang="en-US" b="0" i="0" dirty="0">
                <a:solidFill>
                  <a:srgbClr val="00000A"/>
                </a:solidFill>
                <a:effectLst/>
                <a:latin typeface="-apple-system"/>
              </a:rPr>
              <a:t> 6. Tianhe-1</a:t>
            </a:r>
          </a:p>
          <a:p>
            <a:endParaRPr lang="en-PK" dirty="0"/>
          </a:p>
        </p:txBody>
      </p:sp>
      <p:sp>
        <p:nvSpPr>
          <p:cNvPr id="4" name="Date Placeholder 3">
            <a:extLst>
              <a:ext uri="{FF2B5EF4-FFF2-40B4-BE49-F238E27FC236}">
                <a16:creationId xmlns:a16="http://schemas.microsoft.com/office/drawing/2014/main" id="{848FE490-5196-40D7-8F75-84B267128B56}"/>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615DF188-BF19-440C-A9AF-3897E0B92E59}"/>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EC901130-C2BF-4D49-BD80-22D40869FE85}"/>
              </a:ext>
            </a:extLst>
          </p:cNvPr>
          <p:cNvSpPr>
            <a:spLocks noGrp="1"/>
          </p:cNvSpPr>
          <p:nvPr>
            <p:ph type="sldNum" sz="quarter" idx="12"/>
          </p:nvPr>
        </p:nvSpPr>
        <p:spPr>
          <a:xfrm>
            <a:off x="-549889" y="-46983"/>
            <a:ext cx="811019" cy="503578"/>
          </a:xfrm>
        </p:spPr>
        <p:txBody>
          <a:bodyPr/>
          <a:lstStyle/>
          <a:p>
            <a:fld id="{73482825-1DDB-49D8-9192-3EDAE8739117}" type="slidenum">
              <a:rPr lang="en-PK" smtClean="0"/>
              <a:t>8</a:t>
            </a:fld>
            <a:endParaRPr lang="en-PK" dirty="0"/>
          </a:p>
        </p:txBody>
      </p:sp>
      <p:pic>
        <p:nvPicPr>
          <p:cNvPr id="8" name="Picture 7">
            <a:extLst>
              <a:ext uri="{FF2B5EF4-FFF2-40B4-BE49-F238E27FC236}">
                <a16:creationId xmlns:a16="http://schemas.microsoft.com/office/drawing/2014/main" id="{27D2FB68-BA26-4BD5-BC27-FC818E63A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858" y="1877222"/>
            <a:ext cx="3742792" cy="2107637"/>
          </a:xfrm>
          <a:prstGeom prst="rect">
            <a:avLst/>
          </a:prstGeom>
        </p:spPr>
      </p:pic>
      <p:pic>
        <p:nvPicPr>
          <p:cNvPr id="10" name="Picture 9">
            <a:extLst>
              <a:ext uri="{FF2B5EF4-FFF2-40B4-BE49-F238E27FC236}">
                <a16:creationId xmlns:a16="http://schemas.microsoft.com/office/drawing/2014/main" id="{E27F54D3-0A91-41F1-AB51-0F151BEC2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859" y="3984859"/>
            <a:ext cx="3712142" cy="2107637"/>
          </a:xfrm>
          <a:prstGeom prst="rect">
            <a:avLst/>
          </a:prstGeom>
        </p:spPr>
      </p:pic>
    </p:spTree>
    <p:extLst>
      <p:ext uri="{BB962C8B-B14F-4D97-AF65-F5344CB8AC3E}">
        <p14:creationId xmlns:p14="http://schemas.microsoft.com/office/powerpoint/2010/main" val="241719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6077-DF5E-429A-B987-F435112A4211}"/>
              </a:ext>
            </a:extLst>
          </p:cNvPr>
          <p:cNvSpPr>
            <a:spLocks noGrp="1"/>
          </p:cNvSpPr>
          <p:nvPr>
            <p:ph type="title"/>
          </p:nvPr>
        </p:nvSpPr>
        <p:spPr>
          <a:xfrm>
            <a:off x="-1" y="770335"/>
            <a:ext cx="9603275" cy="1049235"/>
          </a:xfrm>
        </p:spPr>
        <p:txBody>
          <a:bodyPr/>
          <a:lstStyle/>
          <a:p>
            <a:r>
              <a:rPr lang="en-US" dirty="0"/>
              <a:t>Characteristics:</a:t>
            </a:r>
            <a:endParaRPr lang="en-PK" dirty="0"/>
          </a:p>
        </p:txBody>
      </p:sp>
      <p:sp>
        <p:nvSpPr>
          <p:cNvPr id="3" name="Content Placeholder 2">
            <a:extLst>
              <a:ext uri="{FF2B5EF4-FFF2-40B4-BE49-F238E27FC236}">
                <a16:creationId xmlns:a16="http://schemas.microsoft.com/office/drawing/2014/main" id="{7659F1C2-131E-4DF4-881B-821FDDC7C857}"/>
              </a:ext>
            </a:extLst>
          </p:cNvPr>
          <p:cNvSpPr>
            <a:spLocks noGrp="1"/>
          </p:cNvSpPr>
          <p:nvPr>
            <p:ph idx="1"/>
          </p:nvPr>
        </p:nvSpPr>
        <p:spPr>
          <a:xfrm>
            <a:off x="0" y="1703693"/>
            <a:ext cx="9603275" cy="3450613"/>
          </a:xfrm>
        </p:spPr>
        <p:txBody>
          <a:bodyPr>
            <a:normAutofit/>
          </a:bodyPr>
          <a:lstStyle/>
          <a:p>
            <a:pPr algn="l">
              <a:buFont typeface="Wingdings" panose="05000000000000000000" pitchFamily="2" charset="2"/>
              <a:buChar char="Ø"/>
            </a:pPr>
            <a:r>
              <a:rPr lang="en-US" b="0" i="0" dirty="0">
                <a:solidFill>
                  <a:srgbClr val="00000A"/>
                </a:solidFill>
                <a:effectLst/>
                <a:latin typeface="-apple-system"/>
              </a:rPr>
              <a:t>They can support more than a hundred users at a time.</a:t>
            </a:r>
          </a:p>
          <a:p>
            <a:pPr algn="l">
              <a:buFont typeface="Wingdings" panose="05000000000000000000" pitchFamily="2" charset="2"/>
              <a:buChar char="Ø"/>
            </a:pPr>
            <a:r>
              <a:rPr lang="en-US" b="0" i="0" dirty="0">
                <a:solidFill>
                  <a:srgbClr val="00000A"/>
                </a:solidFill>
                <a:effectLst/>
                <a:latin typeface="-apple-system"/>
              </a:rPr>
              <a:t>This machine is also faster than the imagination of humans.</a:t>
            </a:r>
          </a:p>
          <a:p>
            <a:pPr algn="l">
              <a:buFont typeface="Wingdings" panose="05000000000000000000" pitchFamily="2" charset="2"/>
              <a:buChar char="Ø"/>
            </a:pPr>
            <a:r>
              <a:rPr lang="en-US" b="0" i="0" dirty="0">
                <a:solidFill>
                  <a:srgbClr val="00000A"/>
                </a:solidFill>
                <a:effectLst/>
                <a:latin typeface="-apple-system"/>
              </a:rPr>
              <a:t>These computers are capable of doing all kinds of work.</a:t>
            </a:r>
          </a:p>
          <a:p>
            <a:pPr algn="l">
              <a:buFont typeface="Wingdings" panose="05000000000000000000" pitchFamily="2" charset="2"/>
              <a:buChar char="Ø"/>
            </a:pPr>
            <a:r>
              <a:rPr lang="en-US" b="0" i="0" dirty="0">
                <a:solidFill>
                  <a:srgbClr val="00000A"/>
                </a:solidFill>
                <a:effectLst/>
                <a:latin typeface="-apple-system"/>
              </a:rPr>
              <a:t>Many people can work at the same time on a supercomputer.</a:t>
            </a:r>
          </a:p>
          <a:p>
            <a:pPr algn="l">
              <a:buFont typeface="Wingdings" panose="05000000000000000000" pitchFamily="2" charset="2"/>
              <a:buChar char="Ø"/>
            </a:pPr>
            <a:r>
              <a:rPr lang="en-US" b="0" i="0" dirty="0">
                <a:solidFill>
                  <a:srgbClr val="00000A"/>
                </a:solidFill>
                <a:effectLst/>
                <a:latin typeface="-apple-system"/>
              </a:rPr>
              <a:t>These are the most expensive computers and can be made anytime.</a:t>
            </a:r>
          </a:p>
          <a:p>
            <a:pPr algn="l">
              <a:buFont typeface="Wingdings" panose="05000000000000000000" pitchFamily="2" charset="2"/>
              <a:buChar char="Ø"/>
            </a:pPr>
            <a:r>
              <a:rPr lang="en-US" b="0" i="0" dirty="0">
                <a:solidFill>
                  <a:srgbClr val="00000A"/>
                </a:solidFill>
                <a:effectLst/>
                <a:latin typeface="-apple-system"/>
              </a:rPr>
              <a:t>Supercomputers have huge storage capacity.</a:t>
            </a:r>
            <a:endParaRPr lang="en-US" dirty="0"/>
          </a:p>
          <a:p>
            <a:pPr marL="0" indent="0">
              <a:buNone/>
            </a:pPr>
            <a:endParaRPr lang="en-PK" dirty="0"/>
          </a:p>
        </p:txBody>
      </p:sp>
      <p:sp>
        <p:nvSpPr>
          <p:cNvPr id="4" name="Date Placeholder 3">
            <a:extLst>
              <a:ext uri="{FF2B5EF4-FFF2-40B4-BE49-F238E27FC236}">
                <a16:creationId xmlns:a16="http://schemas.microsoft.com/office/drawing/2014/main" id="{87581CD3-24FD-4858-A295-7AE42F0901BE}"/>
              </a:ext>
            </a:extLst>
          </p:cNvPr>
          <p:cNvSpPr>
            <a:spLocks noGrp="1"/>
          </p:cNvSpPr>
          <p:nvPr>
            <p:ph type="dt" sz="half" idx="10"/>
          </p:nvPr>
        </p:nvSpPr>
        <p:spPr/>
        <p:txBody>
          <a:bodyPr/>
          <a:lstStyle/>
          <a:p>
            <a:fld id="{FF0BABAF-5621-4865-9908-7B748B0B5093}" type="datetime8">
              <a:rPr lang="en-PK" smtClean="0"/>
              <a:t>12/10/2021 00:26</a:t>
            </a:fld>
            <a:endParaRPr lang="en-PK"/>
          </a:p>
        </p:txBody>
      </p:sp>
      <p:sp>
        <p:nvSpPr>
          <p:cNvPr id="5" name="Footer Placeholder 4">
            <a:extLst>
              <a:ext uri="{FF2B5EF4-FFF2-40B4-BE49-F238E27FC236}">
                <a16:creationId xmlns:a16="http://schemas.microsoft.com/office/drawing/2014/main" id="{49CDBEF2-2277-4B59-BFE9-A2AC166F7DAA}"/>
              </a:ext>
            </a:extLst>
          </p:cNvPr>
          <p:cNvSpPr>
            <a:spLocks noGrp="1"/>
          </p:cNvSpPr>
          <p:nvPr>
            <p:ph type="ftr" sz="quarter" idx="11"/>
          </p:nvPr>
        </p:nvSpPr>
        <p:spPr/>
        <p:txBody>
          <a:bodyPr/>
          <a:lstStyle/>
          <a:p>
            <a:r>
              <a:rPr lang="en-US"/>
              <a:t>BSE-133</a:t>
            </a:r>
            <a:endParaRPr lang="en-PK"/>
          </a:p>
        </p:txBody>
      </p:sp>
      <p:sp>
        <p:nvSpPr>
          <p:cNvPr id="6" name="Slide Number Placeholder 5">
            <a:extLst>
              <a:ext uri="{FF2B5EF4-FFF2-40B4-BE49-F238E27FC236}">
                <a16:creationId xmlns:a16="http://schemas.microsoft.com/office/drawing/2014/main" id="{CF69F8C9-5CD3-44EF-8137-F43FF510220F}"/>
              </a:ext>
            </a:extLst>
          </p:cNvPr>
          <p:cNvSpPr>
            <a:spLocks noGrp="1"/>
          </p:cNvSpPr>
          <p:nvPr>
            <p:ph type="sldNum" sz="quarter" idx="12"/>
          </p:nvPr>
        </p:nvSpPr>
        <p:spPr>
          <a:xfrm>
            <a:off x="-530638" y="-145395"/>
            <a:ext cx="811019" cy="503578"/>
          </a:xfrm>
        </p:spPr>
        <p:txBody>
          <a:bodyPr/>
          <a:lstStyle/>
          <a:p>
            <a:fld id="{73482825-1DDB-49D8-9192-3EDAE8739117}" type="slidenum">
              <a:rPr lang="en-PK" smtClean="0"/>
              <a:t>9</a:t>
            </a:fld>
            <a:endParaRPr lang="en-PK" dirty="0"/>
          </a:p>
        </p:txBody>
      </p:sp>
      <p:pic>
        <p:nvPicPr>
          <p:cNvPr id="8" name="Picture 7">
            <a:extLst>
              <a:ext uri="{FF2B5EF4-FFF2-40B4-BE49-F238E27FC236}">
                <a16:creationId xmlns:a16="http://schemas.microsoft.com/office/drawing/2014/main" id="{1A3D409F-741C-466F-B0F5-0E7F0B8FC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093" y="1819570"/>
            <a:ext cx="4231907" cy="3570577"/>
          </a:xfrm>
          <a:prstGeom prst="rect">
            <a:avLst/>
          </a:prstGeom>
        </p:spPr>
      </p:pic>
    </p:spTree>
    <p:extLst>
      <p:ext uri="{BB962C8B-B14F-4D97-AF65-F5344CB8AC3E}">
        <p14:creationId xmlns:p14="http://schemas.microsoft.com/office/powerpoint/2010/main" val="32071481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276</TotalTime>
  <Words>1044</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ABeeZee</vt:lpstr>
      <vt:lpstr>-apple-system</vt:lpstr>
      <vt:lpstr>Arial</vt:lpstr>
      <vt:lpstr>Calibri</vt:lpstr>
      <vt:lpstr>Gill Sans MT</vt:lpstr>
      <vt:lpstr>Wingdings</vt:lpstr>
      <vt:lpstr>Gallery</vt:lpstr>
      <vt:lpstr>Super computers</vt:lpstr>
      <vt:lpstr>History:</vt:lpstr>
      <vt:lpstr>Inventor:</vt:lpstr>
      <vt:lpstr>Inventors:</vt:lpstr>
      <vt:lpstr>Why And What Was The Need For Super Computers ?</vt:lpstr>
      <vt:lpstr>Introduction:</vt:lpstr>
      <vt:lpstr>Introduction:</vt:lpstr>
      <vt:lpstr>Types:</vt:lpstr>
      <vt:lpstr>Characteristics:</vt:lpstr>
      <vt:lpstr>Features:</vt:lpstr>
      <vt:lpstr>Uses:</vt:lpstr>
      <vt:lpstr>Uses:</vt:lpstr>
      <vt:lpstr>Uses:</vt:lpstr>
      <vt:lpstr>Uses:</vt:lpstr>
      <vt:lpstr>Uses:</vt:lpstr>
      <vt:lpstr>Advantages:</vt:lpstr>
      <vt:lpstr>Disadvantages:</vt:lpstr>
      <vt:lpstr>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computers</dc:title>
  <dc:creator>Aoun Haider</dc:creator>
  <cp:lastModifiedBy>Saad Ullah</cp:lastModifiedBy>
  <cp:revision>21</cp:revision>
  <dcterms:created xsi:type="dcterms:W3CDTF">2021-12-08T15:15:01Z</dcterms:created>
  <dcterms:modified xsi:type="dcterms:W3CDTF">2021-12-09T21:02:48Z</dcterms:modified>
</cp:coreProperties>
</file>