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 id="2147483725" r:id="rId2"/>
  </p:sldMasterIdLst>
  <p:notesMasterIdLst>
    <p:notesMasterId r:id="rId38"/>
  </p:notesMasterIdLst>
  <p:sldIdLst>
    <p:sldId id="370" r:id="rId3"/>
    <p:sldId id="894" r:id="rId4"/>
    <p:sldId id="882" r:id="rId5"/>
    <p:sldId id="921" r:id="rId6"/>
    <p:sldId id="922" r:id="rId7"/>
    <p:sldId id="923" r:id="rId8"/>
    <p:sldId id="924" r:id="rId9"/>
    <p:sldId id="925" r:id="rId10"/>
    <p:sldId id="926" r:id="rId11"/>
    <p:sldId id="927" r:id="rId12"/>
    <p:sldId id="928" r:id="rId13"/>
    <p:sldId id="929" r:id="rId14"/>
    <p:sldId id="930" r:id="rId15"/>
    <p:sldId id="931" r:id="rId16"/>
    <p:sldId id="934" r:id="rId17"/>
    <p:sldId id="935" r:id="rId18"/>
    <p:sldId id="936" r:id="rId19"/>
    <p:sldId id="937" r:id="rId20"/>
    <p:sldId id="938" r:id="rId21"/>
    <p:sldId id="939" r:id="rId22"/>
    <p:sldId id="940" r:id="rId23"/>
    <p:sldId id="941" r:id="rId24"/>
    <p:sldId id="942" r:id="rId25"/>
    <p:sldId id="943" r:id="rId26"/>
    <p:sldId id="944" r:id="rId27"/>
    <p:sldId id="945" r:id="rId28"/>
    <p:sldId id="946" r:id="rId29"/>
    <p:sldId id="947" r:id="rId30"/>
    <p:sldId id="948" r:id="rId31"/>
    <p:sldId id="949" r:id="rId32"/>
    <p:sldId id="950" r:id="rId33"/>
    <p:sldId id="951" r:id="rId34"/>
    <p:sldId id="952" r:id="rId35"/>
    <p:sldId id="892" r:id="rId36"/>
    <p:sldId id="636" r:id="rId37"/>
  </p:sldIdLst>
  <p:sldSz cx="9144000" cy="6858000" type="screen4x3"/>
  <p:notesSz cx="6954838"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0000"/>
    <a:srgbClr val="CBCBCB"/>
    <a:srgbClr val="D3F3FF"/>
    <a:srgbClr val="FFDFDF"/>
    <a:srgbClr val="FFE1E1"/>
    <a:srgbClr val="D5F4FF"/>
    <a:srgbClr val="2F5395"/>
    <a:srgbClr val="FFFFB3"/>
    <a:srgbClr val="7F9ED7"/>
    <a:srgbClr val="FAE9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32" autoAdjust="0"/>
    <p:restoredTop sz="94280" autoAdjust="0"/>
  </p:normalViewPr>
  <p:slideViewPr>
    <p:cSldViewPr>
      <p:cViewPr varScale="1">
        <p:scale>
          <a:sx n="68" d="100"/>
          <a:sy n="68" d="100"/>
        </p:scale>
        <p:origin x="1566" y="72"/>
      </p:cViewPr>
      <p:guideLst>
        <p:guide orient="horz" pos="2160"/>
        <p:guide pos="2880"/>
      </p:guideLst>
    </p:cSldViewPr>
  </p:slideViewPr>
  <p:notesTextViewPr>
    <p:cViewPr>
      <p:scale>
        <a:sx n="25" d="100"/>
        <a:sy n="25"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0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40175" y="0"/>
            <a:ext cx="3013075" cy="466725"/>
          </a:xfrm>
          <a:prstGeom prst="rect">
            <a:avLst/>
          </a:prstGeom>
        </p:spPr>
        <p:txBody>
          <a:bodyPr vert="horz" lIns="91440" tIns="45720" rIns="91440" bIns="45720" rtlCol="0"/>
          <a:lstStyle>
            <a:lvl1pPr algn="r">
              <a:defRPr sz="1200"/>
            </a:lvl1pPr>
          </a:lstStyle>
          <a:p>
            <a:fld id="{5838515F-6EC2-437A-BB7E-FAEE704D1F72}" type="datetimeFigureOut">
              <a:rPr lang="en-US" smtClean="0"/>
              <a:pPr/>
              <a:t>06-Nov-17</a:t>
            </a:fld>
            <a:endParaRPr lang="en-US"/>
          </a:p>
        </p:txBody>
      </p:sp>
      <p:sp>
        <p:nvSpPr>
          <p:cNvPr id="4" name="Slide Image Placeholder 3"/>
          <p:cNvSpPr>
            <a:spLocks noGrp="1" noRot="1" noChangeAspect="1"/>
          </p:cNvSpPr>
          <p:nvPr>
            <p:ph type="sldImg" idx="2"/>
          </p:nvPr>
        </p:nvSpPr>
        <p:spPr>
          <a:xfrm>
            <a:off x="1382713" y="1163638"/>
            <a:ext cx="4189412" cy="31416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95325" y="4479925"/>
            <a:ext cx="5564188" cy="366553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375"/>
            <a:ext cx="30130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40175" y="8842375"/>
            <a:ext cx="3013075" cy="466725"/>
          </a:xfrm>
          <a:prstGeom prst="rect">
            <a:avLst/>
          </a:prstGeom>
        </p:spPr>
        <p:txBody>
          <a:bodyPr vert="horz" lIns="91440" tIns="45720" rIns="91440" bIns="45720" rtlCol="0" anchor="b"/>
          <a:lstStyle>
            <a:lvl1pPr algn="r">
              <a:defRPr sz="1200"/>
            </a:lvl1pPr>
          </a:lstStyle>
          <a:p>
            <a:fld id="{F0448D81-7B12-46D2-AC3D-02B3D3820BAF}" type="slidenum">
              <a:rPr lang="en-US" smtClean="0"/>
              <a:pPr/>
              <a:t>‹#›</a:t>
            </a:fld>
            <a:endParaRPr lang="en-US"/>
          </a:p>
        </p:txBody>
      </p:sp>
    </p:spTree>
    <p:extLst>
      <p:ext uri="{BB962C8B-B14F-4D97-AF65-F5344CB8AC3E}">
        <p14:creationId xmlns:p14="http://schemas.microsoft.com/office/powerpoint/2010/main" val="2313935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13E27A-6829-4858-AC8A-95A2FED96CFA}" type="datetime1">
              <a:rPr lang="en-US" smtClean="0"/>
              <a:pPr/>
              <a:t>06-Nov-17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3015078376"/>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3A453-39ED-4DFC-9998-925390E54FB5}" type="datetime1">
              <a:rPr lang="en-US" smtClean="0"/>
              <a:pPr/>
              <a:t>06-Nov-17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1633446037"/>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032752-9D6A-4145-903A-1A342C960588}" type="datetime1">
              <a:rPr lang="en-US" smtClean="0"/>
              <a:pPr/>
              <a:t>06-Nov-17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410794773"/>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7778C478-A667-459C-95C1-602619C7249F}" type="datetime1">
              <a:rPr lang="en-US" smtClean="0"/>
              <a:pPr/>
              <a:t>06-Nov-17</a:t>
            </a:fld>
            <a:endParaRPr lang="en-US"/>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08A8661F-1CDE-4F7E-AE93-7F9785FD6839}" type="slidenum">
              <a:rPr lang="en-US" smtClean="0"/>
              <a:pPr/>
              <a:t>‹#›</a:t>
            </a:fld>
            <a:endParaRPr lang="en-US"/>
          </a:p>
        </p:txBody>
      </p:sp>
      <p:grpSp>
        <p:nvGrpSpPr>
          <p:cNvPr id="8"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594551694"/>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6C917F-6980-41B9-9485-1511F98E9C95}" type="datetime1">
              <a:rPr lang="en-US" smtClean="0"/>
              <a:pPr/>
              <a:t>06-Nov-17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pic>
        <p:nvPicPr>
          <p:cNvPr id="7" name="Picture 6" descr="300px-COMSATS_Logo.svg.png"/>
          <p:cNvPicPr>
            <a:picLocks noChangeAspect="1"/>
          </p:cNvPicPr>
          <p:nvPr userDrawn="1"/>
        </p:nvPicPr>
        <p:blipFill>
          <a:blip r:embed="rId2" cstate="print"/>
          <a:stretch>
            <a:fillRect/>
          </a:stretch>
        </p:blipFill>
        <p:spPr>
          <a:xfrm>
            <a:off x="7922419" y="736201"/>
            <a:ext cx="584679" cy="584679"/>
          </a:xfrm>
          <a:prstGeom prst="rect">
            <a:avLst/>
          </a:prstGeom>
        </p:spPr>
      </p:pic>
    </p:spTree>
    <p:extLst>
      <p:ext uri="{BB962C8B-B14F-4D97-AF65-F5344CB8AC3E}">
        <p14:creationId xmlns:p14="http://schemas.microsoft.com/office/powerpoint/2010/main" val="3982187498"/>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fld id="{082818B4-A274-4805-9CF6-EC2C66B36B84}" type="datetime1">
              <a:rPr lang="en-US" smtClean="0"/>
              <a:pPr/>
              <a:t>06-Nov-17</a:t>
            </a:fld>
            <a:endParaRPr lang="en-US"/>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fld id="{08A8661F-1CDE-4F7E-AE93-7F9785FD6839}" type="slidenum">
              <a:rPr lang="en-US" smtClean="0"/>
              <a:pPr/>
              <a:t>‹#›</a:t>
            </a:fld>
            <a:endParaRPr lang="en-US"/>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775626402"/>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9BA6E5-3BD5-47D1-8428-41AE205A69C5}" type="datetime1">
              <a:rPr lang="en-US" smtClean="0"/>
              <a:pPr/>
              <a:t>06-Nov-17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0671" y="736201"/>
            <a:ext cx="584679" cy="584679"/>
          </a:xfrm>
          <a:prstGeom prst="rect">
            <a:avLst/>
          </a:prstGeom>
        </p:spPr>
      </p:pic>
    </p:spTree>
    <p:extLst>
      <p:ext uri="{BB962C8B-B14F-4D97-AF65-F5344CB8AC3E}">
        <p14:creationId xmlns:p14="http://schemas.microsoft.com/office/powerpoint/2010/main" val="2387610784"/>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A01DE9-A90E-4E90-B4EB-55A134E3460F}" type="datetime1">
              <a:rPr lang="en-US" smtClean="0"/>
              <a:pPr/>
              <a:t>06-Nov-17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A8661F-1CDE-4F7E-AE93-7F9785FD6839}" type="slidenum">
              <a:rPr lang="en-US" smtClean="0"/>
              <a:pPr/>
              <a:t>‹#›</a:t>
            </a:fld>
            <a:endParaRPr lang="en-US"/>
          </a:p>
        </p:txBody>
      </p:sp>
      <p:pic>
        <p:nvPicPr>
          <p:cNvPr id="10" name="Picture 9"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4134987554"/>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641AE9-E6DC-4111-B760-69E31DFD3B83}" type="datetime1">
              <a:rPr lang="en-US" smtClean="0"/>
              <a:pPr/>
              <a:t>06-Nov-17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A8661F-1CDE-4F7E-AE93-7F9785FD6839}" type="slidenum">
              <a:rPr lang="en-US" smtClean="0"/>
              <a:pPr/>
              <a:t>‹#›</a:t>
            </a:fld>
            <a:endParaRPr lang="en-US"/>
          </a:p>
        </p:txBody>
      </p:sp>
      <p:pic>
        <p:nvPicPr>
          <p:cNvPr id="6" name="Picture 5"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2915395875"/>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17021D-B7B3-446B-A3BB-A4A0744A5336}" type="datetime1">
              <a:rPr lang="en-US" smtClean="0"/>
              <a:pPr/>
              <a:t>06-Nov-17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A8661F-1CDE-4F7E-AE93-7F9785FD6839}" type="slidenum">
              <a:rPr lang="en-US" smtClean="0"/>
              <a:pPr/>
              <a:t>‹#›</a:t>
            </a:fld>
            <a:endParaRPr lang="en-US"/>
          </a:p>
        </p:txBody>
      </p:sp>
      <p:pic>
        <p:nvPicPr>
          <p:cNvPr id="5" name="Picture 4"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2845597910"/>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B82BE0F6-31DD-4360-BDEA-779190F0E8E8}" type="datetime1">
              <a:rPr lang="en-US" smtClean="0"/>
              <a:pPr/>
              <a:t>06-Nov-17</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08A8661F-1CDE-4F7E-AE93-7F9785FD6839}" type="slidenum">
              <a:rPr lang="en-US" smtClean="0"/>
              <a:pPr/>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descr="300px-COMSATS_Logo.svg.png"/>
          <p:cNvPicPr>
            <a:picLocks noChangeAspect="1"/>
          </p:cNvPicPr>
          <p:nvPr userDrawn="1"/>
        </p:nvPicPr>
        <p:blipFill>
          <a:blip r:embed="rId2" cstate="print"/>
          <a:stretch>
            <a:fillRect/>
          </a:stretch>
        </p:blipFill>
        <p:spPr>
          <a:xfrm>
            <a:off x="7935153" y="304800"/>
            <a:ext cx="584679" cy="584679"/>
          </a:xfrm>
          <a:prstGeom prst="rect">
            <a:avLst/>
          </a:prstGeom>
        </p:spPr>
      </p:pic>
    </p:spTree>
    <p:extLst>
      <p:ext uri="{BB962C8B-B14F-4D97-AF65-F5344CB8AC3E}">
        <p14:creationId xmlns:p14="http://schemas.microsoft.com/office/powerpoint/2010/main" val="3707833732"/>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31578F-5DA8-473D-B427-4F0A4E68F904}" type="datetime1">
              <a:rPr lang="en-US" smtClean="0"/>
              <a:pPr/>
              <a:t>06-Nov-17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pic>
        <p:nvPicPr>
          <p:cNvPr id="7" name="Picture 6" descr="300px-COMSATS_Logo.svg.png"/>
          <p:cNvPicPr>
            <a:picLocks noChangeAspect="1"/>
          </p:cNvPicPr>
          <p:nvPr userDrawn="1"/>
        </p:nvPicPr>
        <p:blipFill>
          <a:blip r:embed="rId2" cstate="print"/>
          <a:stretch>
            <a:fillRect/>
          </a:stretch>
        </p:blipFill>
        <p:spPr>
          <a:xfrm>
            <a:off x="7922419" y="736201"/>
            <a:ext cx="584679" cy="584679"/>
          </a:xfrm>
          <a:prstGeom prst="rect">
            <a:avLst/>
          </a:prstGeom>
        </p:spPr>
      </p:pic>
    </p:spTree>
    <p:extLst>
      <p:ext uri="{BB962C8B-B14F-4D97-AF65-F5344CB8AC3E}">
        <p14:creationId xmlns:p14="http://schemas.microsoft.com/office/powerpoint/2010/main" val="2097386994"/>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6581ABD4-1B62-426E-8026-FC97F5BA9EBB}" type="datetime1">
              <a:rPr lang="en-US" smtClean="0"/>
              <a:pPr/>
              <a:t>06-Nov-17</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08A8661F-1CDE-4F7E-AE93-7F9785FD6839}" type="slidenum">
              <a:rPr lang="en-US" smtClean="0"/>
              <a:pPr/>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descr="300px-COMSATS_Logo.svg.png"/>
          <p:cNvPicPr>
            <a:picLocks noChangeAspect="1"/>
          </p:cNvPicPr>
          <p:nvPr userDrawn="1"/>
        </p:nvPicPr>
        <p:blipFill>
          <a:blip r:embed="rId2" cstate="print"/>
          <a:stretch>
            <a:fillRect/>
          </a:stretch>
        </p:blipFill>
        <p:spPr>
          <a:xfrm>
            <a:off x="7930671" y="304800"/>
            <a:ext cx="584679" cy="584679"/>
          </a:xfrm>
          <a:prstGeom prst="rect">
            <a:avLst/>
          </a:prstGeom>
        </p:spPr>
      </p:pic>
    </p:spTree>
    <p:extLst>
      <p:ext uri="{BB962C8B-B14F-4D97-AF65-F5344CB8AC3E}">
        <p14:creationId xmlns:p14="http://schemas.microsoft.com/office/powerpoint/2010/main" val="4086403713"/>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0E5229-A8B5-491F-B2C7-5872EF84B8CE}" type="datetime1">
              <a:rPr lang="en-US" smtClean="0"/>
              <a:pPr/>
              <a:t>06-Nov-17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2264224170"/>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34A228-8A8A-4151-BE87-3C8327C4B9D8}" type="datetime1">
              <a:rPr lang="en-US" smtClean="0"/>
              <a:pPr/>
              <a:t>06-Nov-17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1093674615"/>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n-US"/>
              <a:t>Click to edit Master title style</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BB5D39B-C74E-44B1-AECB-4FC807B0A836}" type="datetime1">
              <a:rPr lang="en-US" smtClean="0"/>
              <a:pPr/>
              <a:t>06-Nov-17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3506220032"/>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A75C04-2125-4ABD-B41A-893C5BB0CA7C}" type="datetime1">
              <a:rPr lang="en-US" smtClean="0"/>
              <a:pPr/>
              <a:t>06-Nov-17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0671" y="736201"/>
            <a:ext cx="584679" cy="584679"/>
          </a:xfrm>
          <a:prstGeom prst="rect">
            <a:avLst/>
          </a:prstGeom>
        </p:spPr>
      </p:pic>
    </p:spTree>
    <p:extLst>
      <p:ext uri="{BB962C8B-B14F-4D97-AF65-F5344CB8AC3E}">
        <p14:creationId xmlns:p14="http://schemas.microsoft.com/office/powerpoint/2010/main" val="3172967613"/>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33845" y="2507551"/>
            <a:ext cx="3867150" cy="3680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7551"/>
            <a:ext cx="3886201" cy="3680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9C75D1E-99F2-4C81-8930-55F563658BAB}" type="datetime1">
              <a:rPr lang="en-US" smtClean="0"/>
              <a:pPr/>
              <a:t>06-Nov-17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A8661F-1CDE-4F7E-AE93-7F9785FD6839}" type="slidenum">
              <a:rPr lang="en-US" smtClean="0"/>
              <a:pPr/>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pic>
        <p:nvPicPr>
          <p:cNvPr id="11" name="Picture 10"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4007886393"/>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18D04FD-C61A-4C1F-8917-518281FDAF42}" type="datetime1">
              <a:rPr lang="en-US" smtClean="0"/>
              <a:pPr/>
              <a:t>06-Nov-17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A8661F-1CDE-4F7E-AE93-7F9785FD6839}" type="slidenum">
              <a:rPr lang="en-US" smtClean="0"/>
              <a:pPr/>
              <a:t>‹#›</a:t>
            </a:fld>
            <a:endParaRPr lang="en-US"/>
          </a:p>
        </p:txBody>
      </p:sp>
      <p:sp>
        <p:nvSpPr>
          <p:cNvPr id="6" name="Title 5"/>
          <p:cNvSpPr>
            <a:spLocks noGrp="1"/>
          </p:cNvSpPr>
          <p:nvPr>
            <p:ph type="title"/>
          </p:nvPr>
        </p:nvSpPr>
        <p:spPr/>
        <p:txBody>
          <a:bodyPr/>
          <a:lstStyle/>
          <a:p>
            <a:r>
              <a:rPr lang="en-US"/>
              <a:t>Click to edit Master title style</a:t>
            </a:r>
          </a:p>
        </p:txBody>
      </p:sp>
      <p:pic>
        <p:nvPicPr>
          <p:cNvPr id="7" name="Picture 6"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1642985965"/>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5E0844-7948-4F72-82BE-3D93935417C9}" type="datetime1">
              <a:rPr lang="en-US" smtClean="0"/>
              <a:pPr/>
              <a:t>06-Nov-17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A8661F-1CDE-4F7E-AE93-7F9785FD6839}" type="slidenum">
              <a:rPr lang="en-US" smtClean="0"/>
              <a:pPr/>
              <a:t>‹#›</a:t>
            </a:fld>
            <a:endParaRPr lang="en-US"/>
          </a:p>
        </p:txBody>
      </p:sp>
      <p:pic>
        <p:nvPicPr>
          <p:cNvPr id="5" name="Picture 4"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807296366"/>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n-US"/>
              <a:t>Click to edit Master title style</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392C7F97-2171-48BF-A115-1D04E584FDE8}" type="datetime1">
              <a:rPr lang="en-US" smtClean="0"/>
              <a:pPr/>
              <a:t>06-Nov-17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5153" y="304800"/>
            <a:ext cx="584679" cy="584679"/>
          </a:xfrm>
          <a:prstGeom prst="rect">
            <a:avLst/>
          </a:prstGeom>
        </p:spPr>
      </p:pic>
    </p:spTree>
    <p:extLst>
      <p:ext uri="{BB962C8B-B14F-4D97-AF65-F5344CB8AC3E}">
        <p14:creationId xmlns:p14="http://schemas.microsoft.com/office/powerpoint/2010/main" val="1798697985"/>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2272E280-15FE-4994-A5C0-120FA3140E31}" type="datetime1">
              <a:rPr lang="en-US" smtClean="0"/>
              <a:pPr/>
              <a:t>06-Nov-17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0671" y="304800"/>
            <a:ext cx="584679" cy="584679"/>
          </a:xfrm>
          <a:prstGeom prst="rect">
            <a:avLst/>
          </a:prstGeom>
        </p:spPr>
      </p:pic>
    </p:spTree>
    <p:extLst>
      <p:ext uri="{BB962C8B-B14F-4D97-AF65-F5344CB8AC3E}">
        <p14:creationId xmlns:p14="http://schemas.microsoft.com/office/powerpoint/2010/main" val="2159231770"/>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21A90B50-4074-4E71-83C2-221D8A4CAB8A}" type="datetime1">
              <a:rPr lang="en-US" smtClean="0"/>
              <a:pPr/>
              <a:t>06-Nov-17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08A8661F-1CDE-4F7E-AE93-7F9785FD6839}" type="slidenum">
              <a:rPr lang="en-US" smtClean="0"/>
              <a:pPr/>
              <a:t>‹#›</a:t>
            </a:fld>
            <a:endParaRPr lang="en-US"/>
          </a:p>
        </p:txBody>
      </p:sp>
    </p:spTree>
    <p:extLst>
      <p:ext uri="{BB962C8B-B14F-4D97-AF65-F5344CB8AC3E}">
        <p14:creationId xmlns:p14="http://schemas.microsoft.com/office/powerpoint/2010/main" val="767351837"/>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ransition spd="med">
    <p:fade/>
  </p:transition>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fld id="{3026505A-897B-4DEF-B3F0-985E9B42454A}" type="datetime1">
              <a:rPr lang="en-US" smtClean="0"/>
              <a:pPr/>
              <a:t>06-Nov-17</a:t>
            </a:fld>
            <a:endParaRPr lang="en-US"/>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endParaRPr lang="en-US"/>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defRPr>
            </a:lvl1pPr>
          </a:lstStyle>
          <a:p>
            <a:fld id="{08A8661F-1CDE-4F7E-AE93-7F9785FD6839}" type="slidenum">
              <a:rPr lang="en-US" smtClean="0"/>
              <a:pPr/>
              <a:t>‹#›</a:t>
            </a:fld>
            <a:endParaRPr lang="en-US"/>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62357199"/>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ransition spd="med">
    <p:fade/>
  </p:transition>
  <p:hf hdr="0" ftr="0" dt="0"/>
  <p:txStyles>
    <p:title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12">
          <p15:clr>
            <a:srgbClr val="F26B43"/>
          </p15:clr>
        </p15:guide>
        <p15:guide id="2" pos="936">
          <p15:clr>
            <a:srgbClr val="F26B43"/>
          </p15:clr>
        </p15:guide>
        <p15:guide id="3" pos="864">
          <p15:clr>
            <a:srgbClr val="F26B43"/>
          </p15:clr>
        </p15:guide>
        <p15:guide id="0" orient="horz" pos="1368">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microsoft.com/office/2007/relationships/hdphoto" Target="../media/hdphoto1.wdp"/></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microsoft.com/office/2007/relationships/hdphoto" Target="../media/hdphoto1.wdp"/></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microsoft.com/office/2007/relationships/hdphoto" Target="../media/hdphoto1.wdp"/></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microsoft.com/office/2007/relationships/hdphoto" Target="../media/hdphoto1.wdp"/></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microsoft.com/office/2007/relationships/hdphoto" Target="../media/hdphoto1.wdp"/></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4" Type="http://schemas.microsoft.com/office/2007/relationships/hdphoto" Target="../media/hdphoto1.wdp"/></Relationships>
</file>

<file path=ppt/slides/_rels/slide34.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http://wpacouncil.org/positions/WPAplagiarism.pdf" TargetMode="External"/><Relationship Id="rId5" Type="http://schemas.openxmlformats.org/officeDocument/2006/relationships/hyperlink" Target="https://www.merriam-webster.com/dictionary/plagiarize" TargetMode="External"/><Relationship Id="rId4" Type="http://schemas.openxmlformats.org/officeDocument/2006/relationships/hyperlink" Target="https://en.oxforddictionaries.com/definition/plagiarism" TargetMode="External"/></Relationships>
</file>

<file path=ppt/slides/_rels/slide3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2" descr="https://thumbs.dreamstime.com/b/d-businessman-writing-skill-wordcloud-touch-screen-rendering-business-person-word-tags-skills-transparent-white-people-35828581.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361" r="6139"/>
          <a:stretch/>
        </p:blipFill>
        <p:spPr bwMode="auto">
          <a:xfrm>
            <a:off x="921021" y="2019301"/>
            <a:ext cx="1970315" cy="2661557"/>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p:cNvSpPr>
            <a:spLocks noGrp="1"/>
          </p:cNvSpPr>
          <p:nvPr>
            <p:ph type="ctrTitle"/>
          </p:nvPr>
        </p:nvSpPr>
        <p:spPr>
          <a:xfrm>
            <a:off x="2335155" y="1719475"/>
            <a:ext cx="6270922" cy="1817914"/>
          </a:xfrm>
        </p:spPr>
        <p:txBody>
          <a:bodyPr/>
          <a:lstStyle/>
          <a:p>
            <a:r>
              <a:rPr lang="en-US" sz="4000" dirty="0">
                <a:latin typeface="Candara" panose="020E0502030303020204" pitchFamily="34" charset="0"/>
              </a:rPr>
              <a:t>HUM 102 </a:t>
            </a:r>
            <a:br>
              <a:rPr lang="en-US" sz="4000" dirty="0">
                <a:latin typeface="Candara" panose="020E0502030303020204" pitchFamily="34" charset="0"/>
              </a:rPr>
            </a:br>
            <a:r>
              <a:rPr lang="en-US" sz="4000" dirty="0">
                <a:latin typeface="Candara" panose="020E0502030303020204" pitchFamily="34" charset="0"/>
              </a:rPr>
              <a:t>Report Writing Skills</a:t>
            </a:r>
          </a:p>
        </p:txBody>
      </p:sp>
      <p:sp>
        <p:nvSpPr>
          <p:cNvPr id="6" name="Subtitle 5"/>
          <p:cNvSpPr>
            <a:spLocks noGrp="1"/>
          </p:cNvSpPr>
          <p:nvPr>
            <p:ph type="subTitle" idx="1"/>
          </p:nvPr>
        </p:nvSpPr>
        <p:spPr>
          <a:xfrm>
            <a:off x="4576040" y="5155263"/>
            <a:ext cx="5123755" cy="814678"/>
          </a:xfrm>
        </p:spPr>
        <p:txBody>
          <a:bodyPr>
            <a:normAutofit/>
          </a:bodyPr>
          <a:lstStyle/>
          <a:p>
            <a:r>
              <a:rPr lang="en-US" sz="3000" dirty="0">
                <a:latin typeface="Candara" panose="020E0502030303020204" pitchFamily="34" charset="0"/>
              </a:rPr>
              <a:t>Lecture 23</a:t>
            </a:r>
          </a:p>
        </p:txBody>
      </p:sp>
      <p:sp>
        <p:nvSpPr>
          <p:cNvPr id="4" name="Slide Number Placeholder 3"/>
          <p:cNvSpPr>
            <a:spLocks noGrp="1"/>
          </p:cNvSpPr>
          <p:nvPr>
            <p:ph type="sldNum" sz="quarter" idx="12"/>
          </p:nvPr>
        </p:nvSpPr>
        <p:spPr/>
        <p:txBody>
          <a:bodyPr/>
          <a:lstStyle/>
          <a:p>
            <a:fld id="{EF3C9425-2EF3-4F8B-B8C0-E4714BE1748E}" type="slidenum">
              <a:rPr lang="en-US" smtClean="0">
                <a:latin typeface="Candara" panose="020E0502030303020204" pitchFamily="34" charset="0"/>
              </a:rPr>
              <a:pPr/>
              <a:t>1</a:t>
            </a:fld>
            <a:endParaRPr lang="en-US">
              <a:latin typeface="Candara" panose="020E0502030303020204" pitchFamily="34" charset="0"/>
            </a:endParaRPr>
          </a:p>
        </p:txBody>
      </p:sp>
      <p:grpSp>
        <p:nvGrpSpPr>
          <p:cNvPr id="8" name="Group 7">
            <a:extLst>
              <a:ext uri="{FF2B5EF4-FFF2-40B4-BE49-F238E27FC236}">
                <a16:creationId xmlns:a16="http://schemas.microsoft.com/office/drawing/2014/main" id="{E9E20C18-CB75-4AB1-BC3B-DFF8F672E637}"/>
              </a:ext>
            </a:extLst>
          </p:cNvPr>
          <p:cNvGrpSpPr/>
          <p:nvPr/>
        </p:nvGrpSpPr>
        <p:grpSpPr>
          <a:xfrm>
            <a:off x="0" y="6756400"/>
            <a:ext cx="9144000" cy="101600"/>
            <a:chOff x="0" y="5791200"/>
            <a:chExt cx="8084345" cy="330200"/>
          </a:xfrm>
        </p:grpSpPr>
        <p:sp>
          <p:nvSpPr>
            <p:cNvPr id="9" name="Rectangle 8">
              <a:extLst>
                <a:ext uri="{FF2B5EF4-FFF2-40B4-BE49-F238E27FC236}">
                  <a16:creationId xmlns:a16="http://schemas.microsoft.com/office/drawing/2014/main" id="{4F01AAC3-A126-4581-BE5E-1564F77CBCAD}"/>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10" name="Rectangle 9">
              <a:extLst>
                <a:ext uri="{FF2B5EF4-FFF2-40B4-BE49-F238E27FC236}">
                  <a16:creationId xmlns:a16="http://schemas.microsoft.com/office/drawing/2014/main" id="{AA6370BA-0AF0-45CE-9FC7-EEE712417E25}"/>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11" name="Rectangle 10">
              <a:extLst>
                <a:ext uri="{FF2B5EF4-FFF2-40B4-BE49-F238E27FC236}">
                  <a16:creationId xmlns:a16="http://schemas.microsoft.com/office/drawing/2014/main" id="{EEF40461-4462-4ED6-9936-AEF8C4D91B8B}"/>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12" name="Rectangle 11">
              <a:extLst>
                <a:ext uri="{FF2B5EF4-FFF2-40B4-BE49-F238E27FC236}">
                  <a16:creationId xmlns:a16="http://schemas.microsoft.com/office/drawing/2014/main" id="{D456E384-5F99-4168-A235-70FC79F11987}"/>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latin typeface="Candara" panose="020E0502030303020204" pitchFamily="34" charset="0"/>
              </a:endParaRPr>
            </a:p>
          </p:txBody>
        </p:sp>
        <p:sp>
          <p:nvSpPr>
            <p:cNvPr id="13" name="Rectangle 12">
              <a:extLst>
                <a:ext uri="{FF2B5EF4-FFF2-40B4-BE49-F238E27FC236}">
                  <a16:creationId xmlns:a16="http://schemas.microsoft.com/office/drawing/2014/main" id="{FF1BB5DC-47D8-492C-893B-EEC873E71132}"/>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14" name="Rectangle 13">
              <a:extLst>
                <a:ext uri="{FF2B5EF4-FFF2-40B4-BE49-F238E27FC236}">
                  <a16:creationId xmlns:a16="http://schemas.microsoft.com/office/drawing/2014/main" id="{24DA6F90-EBB6-4955-BB99-5E2C49745946}"/>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15" name="Rectangle 14">
              <a:extLst>
                <a:ext uri="{FF2B5EF4-FFF2-40B4-BE49-F238E27FC236}">
                  <a16:creationId xmlns:a16="http://schemas.microsoft.com/office/drawing/2014/main" id="{FBA05A2A-63AC-4871-89CB-B8D628C9F34F}"/>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16" name="Rectangle 15">
              <a:extLst>
                <a:ext uri="{FF2B5EF4-FFF2-40B4-BE49-F238E27FC236}">
                  <a16:creationId xmlns:a16="http://schemas.microsoft.com/office/drawing/2014/main" id="{89BB1EFE-54E1-4D09-82FB-5C0E9BB2DEE7}"/>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grpSp>
      <p:grpSp>
        <p:nvGrpSpPr>
          <p:cNvPr id="17" name="Group 16">
            <a:extLst>
              <a:ext uri="{FF2B5EF4-FFF2-40B4-BE49-F238E27FC236}">
                <a16:creationId xmlns:a16="http://schemas.microsoft.com/office/drawing/2014/main" id="{C6D75535-1A9F-4874-AB02-20C74C9B8D46}"/>
              </a:ext>
            </a:extLst>
          </p:cNvPr>
          <p:cNvGrpSpPr/>
          <p:nvPr/>
        </p:nvGrpSpPr>
        <p:grpSpPr>
          <a:xfrm rot="10800000">
            <a:off x="0" y="1"/>
            <a:ext cx="9144000" cy="101600"/>
            <a:chOff x="0" y="5791200"/>
            <a:chExt cx="8084345" cy="330200"/>
          </a:xfrm>
        </p:grpSpPr>
        <p:sp>
          <p:nvSpPr>
            <p:cNvPr id="18" name="Rectangle 17">
              <a:extLst>
                <a:ext uri="{FF2B5EF4-FFF2-40B4-BE49-F238E27FC236}">
                  <a16:creationId xmlns:a16="http://schemas.microsoft.com/office/drawing/2014/main" id="{CD5E20B2-7658-45A1-8829-2088A7BDACFE}"/>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3687861F-0CC3-40E1-8603-08B7507373B0}"/>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0" name="Rectangle 19">
              <a:extLst>
                <a:ext uri="{FF2B5EF4-FFF2-40B4-BE49-F238E27FC236}">
                  <a16:creationId xmlns:a16="http://schemas.microsoft.com/office/drawing/2014/main" id="{CBC77B8E-FAF9-4DC4-A20E-632C3D0ACAEA}"/>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Rectangle 20">
              <a:extLst>
                <a:ext uri="{FF2B5EF4-FFF2-40B4-BE49-F238E27FC236}">
                  <a16:creationId xmlns:a16="http://schemas.microsoft.com/office/drawing/2014/main" id="{8F900EA1-DF29-415A-BC72-97C09A4A44A2}"/>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2" name="Rectangle 21">
              <a:extLst>
                <a:ext uri="{FF2B5EF4-FFF2-40B4-BE49-F238E27FC236}">
                  <a16:creationId xmlns:a16="http://schemas.microsoft.com/office/drawing/2014/main" id="{42160D30-1EB1-4025-BAE5-5840FD2D8B46}"/>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3" name="Rectangle 22">
              <a:extLst>
                <a:ext uri="{FF2B5EF4-FFF2-40B4-BE49-F238E27FC236}">
                  <a16:creationId xmlns:a16="http://schemas.microsoft.com/office/drawing/2014/main" id="{08A208EF-F1CD-4930-8D62-C86F4D16ECC4}"/>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4" name="Rectangle 23">
              <a:extLst>
                <a:ext uri="{FF2B5EF4-FFF2-40B4-BE49-F238E27FC236}">
                  <a16:creationId xmlns:a16="http://schemas.microsoft.com/office/drawing/2014/main" id="{3E0FECA5-E965-453A-844A-E98A10567B30}"/>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5" name="Rectangle 24">
              <a:extLst>
                <a:ext uri="{FF2B5EF4-FFF2-40B4-BE49-F238E27FC236}">
                  <a16:creationId xmlns:a16="http://schemas.microsoft.com/office/drawing/2014/main" id="{0BCB9FA2-ECCB-4565-AD9D-B54295EF6E5A}"/>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26" name="Picture 25" descr="https://upload.wikimedia.org/wikipedia/en/thumb/f/fa/COMSATS_Logo.svg/1024px-COMSATS_Logo.svg.png">
            <a:extLst>
              <a:ext uri="{FF2B5EF4-FFF2-40B4-BE49-F238E27FC236}">
                <a16:creationId xmlns:a16="http://schemas.microsoft.com/office/drawing/2014/main" id="{AA88323D-DF4F-4365-8647-55457C40B51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577770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plagiarism">
            <a:extLst>
              <a:ext uri="{FF2B5EF4-FFF2-40B4-BE49-F238E27FC236}">
                <a16:creationId xmlns:a16="http://schemas.microsoft.com/office/drawing/2014/main" id="{9B958F99-1325-47C4-8365-5B6925F1A3E8}"/>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000" r="47719"/>
          <a:stretch/>
        </p:blipFill>
        <p:spPr bwMode="auto">
          <a:xfrm>
            <a:off x="2501789" y="256524"/>
            <a:ext cx="1139853" cy="106352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Plagiarism</a:t>
            </a:r>
          </a:p>
        </p:txBody>
      </p:sp>
      <p:sp>
        <p:nvSpPr>
          <p:cNvPr id="2" name="Slide Number Placeholder 1"/>
          <p:cNvSpPr>
            <a:spLocks noGrp="1"/>
          </p:cNvSpPr>
          <p:nvPr>
            <p:ph type="sldNum" sz="quarter" idx="12"/>
          </p:nvPr>
        </p:nvSpPr>
        <p:spPr>
          <a:xfrm>
            <a:off x="6858000" y="6356351"/>
            <a:ext cx="2057400" cy="365125"/>
          </a:xfrm>
        </p:spPr>
        <p:txBody>
          <a:bodyPr/>
          <a:lstStyle/>
          <a:p>
            <a:fld id="{08A8661F-1CDE-4F7E-AE93-7F9785FD6839}" type="slidenum">
              <a:rPr lang="en-US" smtClean="0"/>
              <a:pPr/>
              <a:t>10</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88626" cy="2492990"/>
          </a:xfrm>
          <a:prstGeom prst="rect">
            <a:avLst/>
          </a:prstGeom>
          <a:noFill/>
        </p:spPr>
        <p:txBody>
          <a:bodyPr wrap="square" rtlCol="0">
            <a:spAutoFit/>
          </a:bodyPr>
          <a:lstStyle/>
          <a:p>
            <a:pPr lvl="1" indent="-457200" algn="just">
              <a:lnSpc>
                <a:spcPct val="150000"/>
              </a:lnSpc>
              <a:buFont typeface="Wingdings" panose="05000000000000000000" pitchFamily="2" charset="2"/>
              <a:buChar char="q"/>
            </a:pPr>
            <a:r>
              <a:rPr lang="en-US" sz="2400" b="1" dirty="0">
                <a:latin typeface="Candara" pitchFamily="34" charset="0"/>
                <a:cs typeface="Arial" pitchFamily="34" charset="0"/>
              </a:rPr>
              <a:t>Quotation</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Quotations are used following three conditions:</a:t>
            </a:r>
          </a:p>
          <a:p>
            <a:pPr lvl="2" indent="-457200" algn="just">
              <a:lnSpc>
                <a:spcPct val="150000"/>
              </a:lnSpc>
              <a:buFont typeface="Courier New" panose="02070309020205020404" pitchFamily="49" charset="0"/>
              <a:buChar char="o"/>
            </a:pPr>
            <a:r>
              <a:rPr lang="en-US" sz="2000" dirty="0">
                <a:solidFill>
                  <a:schemeClr val="bg1">
                    <a:lumMod val="85000"/>
                  </a:schemeClr>
                </a:solidFill>
                <a:latin typeface="Candara" pitchFamily="34" charset="0"/>
                <a:cs typeface="Arial" pitchFamily="34" charset="0"/>
              </a:rPr>
              <a:t>In-text/block text</a:t>
            </a:r>
          </a:p>
          <a:p>
            <a:pPr lvl="2" indent="-457200" algn="just">
              <a:lnSpc>
                <a:spcPct val="150000"/>
              </a:lnSpc>
              <a:buFont typeface="Courier New" panose="02070309020205020404" pitchFamily="49" charset="0"/>
              <a:buChar char="o"/>
            </a:pPr>
            <a:r>
              <a:rPr lang="en-US" sz="2000" dirty="0">
                <a:solidFill>
                  <a:schemeClr val="bg1">
                    <a:lumMod val="85000"/>
                  </a:schemeClr>
                </a:solidFill>
                <a:latin typeface="Candara" pitchFamily="34" charset="0"/>
                <a:cs typeface="Arial" pitchFamily="34" charset="0"/>
              </a:rPr>
              <a:t>Exact (Under quotation marks)</a:t>
            </a:r>
          </a:p>
          <a:p>
            <a:pPr lvl="2" indent="-457200" algn="just">
              <a:lnSpc>
                <a:spcPct val="150000"/>
              </a:lnSpc>
              <a:buFont typeface="Courier New" panose="02070309020205020404" pitchFamily="49" charset="0"/>
              <a:buChar char="o"/>
            </a:pPr>
            <a:r>
              <a:rPr lang="en-US" sz="2000" dirty="0">
                <a:solidFill>
                  <a:schemeClr val="bg1">
                    <a:lumMod val="85000"/>
                  </a:schemeClr>
                </a:solidFill>
                <a:latin typeface="Candara" pitchFamily="34" charset="0"/>
                <a:cs typeface="Arial" pitchFamily="34" charset="0"/>
              </a:rPr>
              <a:t>Citation (Using standard documentation style)</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4400" y="1611087"/>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1A8BE99D-A277-4244-A922-B17A4A9FC6F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500" y="2183296"/>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Image result for blue sketch arrow png">
            <a:extLst>
              <a:ext uri="{FF2B5EF4-FFF2-40B4-BE49-F238E27FC236}">
                <a16:creationId xmlns:a16="http://schemas.microsoft.com/office/drawing/2014/main" id="{ECAAD04D-7BE5-48BB-8037-D76A6878C3C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3826" y="3121119"/>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Image result for blue sketch arrow png">
            <a:extLst>
              <a:ext uri="{FF2B5EF4-FFF2-40B4-BE49-F238E27FC236}">
                <a16:creationId xmlns:a16="http://schemas.microsoft.com/office/drawing/2014/main" id="{12FA2270-726C-40D0-9C92-8361B8BAF62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3826" y="2672803"/>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Image result for blue sketch arrow png">
            <a:extLst>
              <a:ext uri="{FF2B5EF4-FFF2-40B4-BE49-F238E27FC236}">
                <a16:creationId xmlns:a16="http://schemas.microsoft.com/office/drawing/2014/main" id="{DFC21B9D-15F2-451F-86BC-D1A36CB5EF2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3400" y="3617595"/>
            <a:ext cx="838200" cy="649605"/>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Group 21">
            <a:extLst>
              <a:ext uri="{FF2B5EF4-FFF2-40B4-BE49-F238E27FC236}">
                <a16:creationId xmlns:a16="http://schemas.microsoft.com/office/drawing/2014/main" id="{A284AC3A-4DA8-4CFA-8824-782BA7236523}"/>
              </a:ext>
            </a:extLst>
          </p:cNvPr>
          <p:cNvGrpSpPr/>
          <p:nvPr/>
        </p:nvGrpSpPr>
        <p:grpSpPr>
          <a:xfrm>
            <a:off x="0" y="6756400"/>
            <a:ext cx="9144000" cy="101600"/>
            <a:chOff x="0" y="5791200"/>
            <a:chExt cx="8084345" cy="330200"/>
          </a:xfrm>
        </p:grpSpPr>
        <p:sp>
          <p:nvSpPr>
            <p:cNvPr id="24" name="Rectangle 23">
              <a:extLst>
                <a:ext uri="{FF2B5EF4-FFF2-40B4-BE49-F238E27FC236}">
                  <a16:creationId xmlns:a16="http://schemas.microsoft.com/office/drawing/2014/main" id="{4848C4D0-089B-4169-BF18-C47C725B8E2D}"/>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A01520FB-5B06-48BB-A64F-3ED5EAC8F946}"/>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62D0D103-E769-4347-B3C9-6FF5799D6258}"/>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0103CBBB-84BA-4DED-98D4-476E1FCE6F54}"/>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latin typeface="Candara" panose="020E0502030303020204" pitchFamily="34" charset="0"/>
              </a:endParaRPr>
            </a:p>
          </p:txBody>
        </p:sp>
        <p:sp>
          <p:nvSpPr>
            <p:cNvPr id="28" name="Rectangle 27">
              <a:extLst>
                <a:ext uri="{FF2B5EF4-FFF2-40B4-BE49-F238E27FC236}">
                  <a16:creationId xmlns:a16="http://schemas.microsoft.com/office/drawing/2014/main" id="{8FD25AF5-4655-429A-82F4-FC8B9C3C0FA5}"/>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8A2FEAA3-E0ED-4D0A-AD54-EB5A3A52B0DF}"/>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AFD560E9-15FB-417A-83FD-6353A9A974AD}"/>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1" name="Rectangle 30">
              <a:extLst>
                <a:ext uri="{FF2B5EF4-FFF2-40B4-BE49-F238E27FC236}">
                  <a16:creationId xmlns:a16="http://schemas.microsoft.com/office/drawing/2014/main" id="{FFC180DD-EDFD-4D0E-B35E-6943DEFC8EFC}"/>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grpSp>
      <p:grpSp>
        <p:nvGrpSpPr>
          <p:cNvPr id="32" name="Group 31">
            <a:extLst>
              <a:ext uri="{FF2B5EF4-FFF2-40B4-BE49-F238E27FC236}">
                <a16:creationId xmlns:a16="http://schemas.microsoft.com/office/drawing/2014/main" id="{AB26995C-C490-42C0-BD1B-C43416FE62D9}"/>
              </a:ext>
            </a:extLst>
          </p:cNvPr>
          <p:cNvGrpSpPr/>
          <p:nvPr/>
        </p:nvGrpSpPr>
        <p:grpSpPr>
          <a:xfrm rot="10800000">
            <a:off x="0" y="1"/>
            <a:ext cx="9144000" cy="101600"/>
            <a:chOff x="0" y="5791200"/>
            <a:chExt cx="8084345" cy="330200"/>
          </a:xfrm>
        </p:grpSpPr>
        <p:sp>
          <p:nvSpPr>
            <p:cNvPr id="33" name="Rectangle 32">
              <a:extLst>
                <a:ext uri="{FF2B5EF4-FFF2-40B4-BE49-F238E27FC236}">
                  <a16:creationId xmlns:a16="http://schemas.microsoft.com/office/drawing/2014/main" id="{80FAD6F2-28FC-4C29-A933-69CC2DB343C1}"/>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4" name="Rectangle 33">
              <a:extLst>
                <a:ext uri="{FF2B5EF4-FFF2-40B4-BE49-F238E27FC236}">
                  <a16:creationId xmlns:a16="http://schemas.microsoft.com/office/drawing/2014/main" id="{1D7E39C8-46F0-4BF7-A304-8F903C590BE0}"/>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5" name="Rectangle 34">
              <a:extLst>
                <a:ext uri="{FF2B5EF4-FFF2-40B4-BE49-F238E27FC236}">
                  <a16:creationId xmlns:a16="http://schemas.microsoft.com/office/drawing/2014/main" id="{701018A5-A1DB-42B0-91AB-9826BCBB0330}"/>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6" name="Rectangle 35">
              <a:extLst>
                <a:ext uri="{FF2B5EF4-FFF2-40B4-BE49-F238E27FC236}">
                  <a16:creationId xmlns:a16="http://schemas.microsoft.com/office/drawing/2014/main" id="{B9A529B4-8B65-40CD-9D49-949F04395101}"/>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7" name="Rectangle 36">
              <a:extLst>
                <a:ext uri="{FF2B5EF4-FFF2-40B4-BE49-F238E27FC236}">
                  <a16:creationId xmlns:a16="http://schemas.microsoft.com/office/drawing/2014/main" id="{ED14F77B-1103-4FE3-B71E-06766B98BB08}"/>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8" name="Rectangle 37">
              <a:extLst>
                <a:ext uri="{FF2B5EF4-FFF2-40B4-BE49-F238E27FC236}">
                  <a16:creationId xmlns:a16="http://schemas.microsoft.com/office/drawing/2014/main" id="{534DD982-C61B-47B1-B1A2-69AF9406B8D5}"/>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9" name="Rectangle 48">
              <a:extLst>
                <a:ext uri="{FF2B5EF4-FFF2-40B4-BE49-F238E27FC236}">
                  <a16:creationId xmlns:a16="http://schemas.microsoft.com/office/drawing/2014/main" id="{CCFF0F74-9228-43E1-97F6-7C2D8F57E74D}"/>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0" name="Rectangle 49">
              <a:extLst>
                <a:ext uri="{FF2B5EF4-FFF2-40B4-BE49-F238E27FC236}">
                  <a16:creationId xmlns:a16="http://schemas.microsoft.com/office/drawing/2014/main" id="{14D663CB-D300-4C6A-B28C-C9D3D414BF51}"/>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51" name="Picture 50" descr="https://upload.wikimedia.org/wikipedia/en/thumb/f/fa/COMSATS_Logo.svg/1024px-COMSATS_Logo.svg.png">
            <a:extLst>
              <a:ext uri="{FF2B5EF4-FFF2-40B4-BE49-F238E27FC236}">
                <a16:creationId xmlns:a16="http://schemas.microsoft.com/office/drawing/2014/main" id="{F046200B-30CD-4747-9CAA-E9E11A6985A2}"/>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8749144"/>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2" presetClass="entr" presetSubtype="8"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0-#ppt_w/2"/>
                                          </p:val>
                                        </p:tav>
                                        <p:tav tm="100000">
                                          <p:val>
                                            <p:strVal val="#ppt_x"/>
                                          </p:val>
                                        </p:tav>
                                      </p:tavLst>
                                    </p:anim>
                                    <p:anim calcmode="lin" valueType="num">
                                      <p:cBhvr additive="base">
                                        <p:cTn id="21"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9" presetClass="emph" presetSubtype="0" fill="hold" nodeType="clickEffect">
                                  <p:stCondLst>
                                    <p:cond delay="0"/>
                                  </p:stCondLst>
                                  <p:childTnLst>
                                    <p:animClr clrSpc="rgb" dir="cw">
                                      <p:cBhvr override="childStyle">
                                        <p:cTn id="25" dur="500" fill="hold"/>
                                        <p:tgtEl>
                                          <p:spTgt spid="17">
                                            <p:txEl>
                                              <p:pRg st="2" end="2"/>
                                            </p:txEl>
                                          </p:spTgt>
                                        </p:tgtEl>
                                        <p:attrNameLst>
                                          <p:attrName>style.color</p:attrName>
                                        </p:attrNameLst>
                                      </p:cBhvr>
                                      <p:to>
                                        <a:srgbClr val="000000"/>
                                      </p:to>
                                    </p:animClr>
                                    <p:animClr clrSpc="rgb" dir="cw">
                                      <p:cBhvr>
                                        <p:cTn id="26" dur="500" fill="hold"/>
                                        <p:tgtEl>
                                          <p:spTgt spid="17">
                                            <p:txEl>
                                              <p:pRg st="2" end="2"/>
                                            </p:txEl>
                                          </p:spTgt>
                                        </p:tgtEl>
                                        <p:attrNameLst>
                                          <p:attrName>fillcolor</p:attrName>
                                        </p:attrNameLst>
                                      </p:cBhvr>
                                      <p:to>
                                        <a:srgbClr val="000000"/>
                                      </p:to>
                                    </p:animClr>
                                    <p:set>
                                      <p:cBhvr>
                                        <p:cTn id="27" dur="500" fill="hold"/>
                                        <p:tgtEl>
                                          <p:spTgt spid="17">
                                            <p:txEl>
                                              <p:pRg st="2" end="2"/>
                                            </p:txEl>
                                          </p:spTgt>
                                        </p:tgtEl>
                                        <p:attrNameLst>
                                          <p:attrName>fill.type</p:attrName>
                                        </p:attrNameLst>
                                      </p:cBhvr>
                                      <p:to>
                                        <p:strVal val="solid"/>
                                      </p:to>
                                    </p:set>
                                    <p:set>
                                      <p:cBhvr>
                                        <p:cTn id="28" dur="500" fill="hold"/>
                                        <p:tgtEl>
                                          <p:spTgt spid="17">
                                            <p:txEl>
                                              <p:pRg st="2" end="2"/>
                                            </p:txEl>
                                          </p:spTgt>
                                        </p:tgtEl>
                                        <p:attrNameLst>
                                          <p:attrName>fill.on</p:attrName>
                                        </p:attrNameLst>
                                      </p:cBhvr>
                                      <p:to>
                                        <p:strVal val="true"/>
                                      </p:to>
                                    </p:set>
                                  </p:childTnLst>
                                </p:cTn>
                              </p:par>
                              <p:par>
                                <p:cTn id="29" presetID="2" presetClass="entr" presetSubtype="8"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0-#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9" presetClass="emph" presetSubtype="0" fill="hold" nodeType="clickEffect">
                                  <p:stCondLst>
                                    <p:cond delay="0"/>
                                  </p:stCondLst>
                                  <p:childTnLst>
                                    <p:animClr clrSpc="rgb" dir="cw">
                                      <p:cBhvr override="childStyle">
                                        <p:cTn id="36" dur="500" fill="hold"/>
                                        <p:tgtEl>
                                          <p:spTgt spid="17">
                                            <p:txEl>
                                              <p:pRg st="3" end="3"/>
                                            </p:txEl>
                                          </p:spTgt>
                                        </p:tgtEl>
                                        <p:attrNameLst>
                                          <p:attrName>style.color</p:attrName>
                                        </p:attrNameLst>
                                      </p:cBhvr>
                                      <p:to>
                                        <a:srgbClr val="000000"/>
                                      </p:to>
                                    </p:animClr>
                                    <p:animClr clrSpc="rgb" dir="cw">
                                      <p:cBhvr>
                                        <p:cTn id="37" dur="500" fill="hold"/>
                                        <p:tgtEl>
                                          <p:spTgt spid="17">
                                            <p:txEl>
                                              <p:pRg st="3" end="3"/>
                                            </p:txEl>
                                          </p:spTgt>
                                        </p:tgtEl>
                                        <p:attrNameLst>
                                          <p:attrName>fillcolor</p:attrName>
                                        </p:attrNameLst>
                                      </p:cBhvr>
                                      <p:to>
                                        <a:srgbClr val="000000"/>
                                      </p:to>
                                    </p:animClr>
                                    <p:set>
                                      <p:cBhvr>
                                        <p:cTn id="38" dur="500" fill="hold"/>
                                        <p:tgtEl>
                                          <p:spTgt spid="17">
                                            <p:txEl>
                                              <p:pRg st="3" end="3"/>
                                            </p:txEl>
                                          </p:spTgt>
                                        </p:tgtEl>
                                        <p:attrNameLst>
                                          <p:attrName>fill.type</p:attrName>
                                        </p:attrNameLst>
                                      </p:cBhvr>
                                      <p:to>
                                        <p:strVal val="solid"/>
                                      </p:to>
                                    </p:set>
                                    <p:set>
                                      <p:cBhvr>
                                        <p:cTn id="39" dur="500" fill="hold"/>
                                        <p:tgtEl>
                                          <p:spTgt spid="17">
                                            <p:txEl>
                                              <p:pRg st="3" end="3"/>
                                            </p:txEl>
                                          </p:spTgt>
                                        </p:tgtEl>
                                        <p:attrNameLst>
                                          <p:attrName>fill.on</p:attrName>
                                        </p:attrNameLst>
                                      </p:cBhvr>
                                      <p:to>
                                        <p:strVal val="true"/>
                                      </p:to>
                                    </p:set>
                                  </p:childTnLst>
                                </p:cTn>
                              </p:par>
                              <p:par>
                                <p:cTn id="40" presetID="2" presetClass="entr" presetSubtype="8" fill="hold" nodeType="withEffect">
                                  <p:stCondLst>
                                    <p:cond delay="0"/>
                                  </p:stCondLst>
                                  <p:childTnLst>
                                    <p:set>
                                      <p:cBhvr>
                                        <p:cTn id="41" dur="1" fill="hold">
                                          <p:stCondLst>
                                            <p:cond delay="0"/>
                                          </p:stCondLst>
                                        </p:cTn>
                                        <p:tgtEl>
                                          <p:spTgt spid="23"/>
                                        </p:tgtEl>
                                        <p:attrNameLst>
                                          <p:attrName>style.visibility</p:attrName>
                                        </p:attrNameLst>
                                      </p:cBhvr>
                                      <p:to>
                                        <p:strVal val="visible"/>
                                      </p:to>
                                    </p:set>
                                    <p:anim calcmode="lin" valueType="num">
                                      <p:cBhvr additive="base">
                                        <p:cTn id="42" dur="500" fill="hold"/>
                                        <p:tgtEl>
                                          <p:spTgt spid="23"/>
                                        </p:tgtEl>
                                        <p:attrNameLst>
                                          <p:attrName>ppt_x</p:attrName>
                                        </p:attrNameLst>
                                      </p:cBhvr>
                                      <p:tavLst>
                                        <p:tav tm="0">
                                          <p:val>
                                            <p:strVal val="0-#ppt_w/2"/>
                                          </p:val>
                                        </p:tav>
                                        <p:tav tm="100000">
                                          <p:val>
                                            <p:strVal val="#ppt_x"/>
                                          </p:val>
                                        </p:tav>
                                      </p:tavLst>
                                    </p:anim>
                                    <p:anim calcmode="lin" valueType="num">
                                      <p:cBhvr additive="base">
                                        <p:cTn id="43"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9" presetClass="emph" presetSubtype="0" fill="hold" nodeType="clickEffect">
                                  <p:stCondLst>
                                    <p:cond delay="0"/>
                                  </p:stCondLst>
                                  <p:childTnLst>
                                    <p:animClr clrSpc="rgb" dir="cw">
                                      <p:cBhvr override="childStyle">
                                        <p:cTn id="47" dur="500" fill="hold"/>
                                        <p:tgtEl>
                                          <p:spTgt spid="17">
                                            <p:txEl>
                                              <p:pRg st="4" end="4"/>
                                            </p:txEl>
                                          </p:spTgt>
                                        </p:tgtEl>
                                        <p:attrNameLst>
                                          <p:attrName>style.color</p:attrName>
                                        </p:attrNameLst>
                                      </p:cBhvr>
                                      <p:to>
                                        <a:srgbClr val="000000"/>
                                      </p:to>
                                    </p:animClr>
                                    <p:animClr clrSpc="rgb" dir="cw">
                                      <p:cBhvr>
                                        <p:cTn id="48" dur="500" fill="hold"/>
                                        <p:tgtEl>
                                          <p:spTgt spid="17">
                                            <p:txEl>
                                              <p:pRg st="4" end="4"/>
                                            </p:txEl>
                                          </p:spTgt>
                                        </p:tgtEl>
                                        <p:attrNameLst>
                                          <p:attrName>fillcolor</p:attrName>
                                        </p:attrNameLst>
                                      </p:cBhvr>
                                      <p:to>
                                        <a:srgbClr val="000000"/>
                                      </p:to>
                                    </p:animClr>
                                    <p:set>
                                      <p:cBhvr>
                                        <p:cTn id="49" dur="500" fill="hold"/>
                                        <p:tgtEl>
                                          <p:spTgt spid="17">
                                            <p:txEl>
                                              <p:pRg st="4" end="4"/>
                                            </p:txEl>
                                          </p:spTgt>
                                        </p:tgtEl>
                                        <p:attrNameLst>
                                          <p:attrName>fill.type</p:attrName>
                                        </p:attrNameLst>
                                      </p:cBhvr>
                                      <p:to>
                                        <p:strVal val="solid"/>
                                      </p:to>
                                    </p:set>
                                    <p:set>
                                      <p:cBhvr>
                                        <p:cTn id="50" dur="500" fill="hold"/>
                                        <p:tgtEl>
                                          <p:spTgt spid="17">
                                            <p:txEl>
                                              <p:pRg st="4" end="4"/>
                                            </p:txEl>
                                          </p:spTgt>
                                        </p:tgtEl>
                                        <p:attrNameLst>
                                          <p:attrName>fill.on</p:attrName>
                                        </p:attrNameLst>
                                      </p:cBhvr>
                                      <p:to>
                                        <p:strVal val="true"/>
                                      </p:to>
                                    </p:set>
                                  </p:childTnLst>
                                </p:cTn>
                              </p:par>
                              <p:par>
                                <p:cTn id="51" presetID="2" presetClass="entr" presetSubtype="8" fill="hold" nodeType="withEffect">
                                  <p:stCondLst>
                                    <p:cond delay="0"/>
                                  </p:stCondLst>
                                  <p:childTnLst>
                                    <p:set>
                                      <p:cBhvr>
                                        <p:cTn id="52" dur="1" fill="hold">
                                          <p:stCondLst>
                                            <p:cond delay="0"/>
                                          </p:stCondLst>
                                        </p:cTn>
                                        <p:tgtEl>
                                          <p:spTgt spid="21"/>
                                        </p:tgtEl>
                                        <p:attrNameLst>
                                          <p:attrName>style.visibility</p:attrName>
                                        </p:attrNameLst>
                                      </p:cBhvr>
                                      <p:to>
                                        <p:strVal val="visible"/>
                                      </p:to>
                                    </p:set>
                                    <p:anim calcmode="lin" valueType="num">
                                      <p:cBhvr additive="base">
                                        <p:cTn id="53" dur="500" fill="hold"/>
                                        <p:tgtEl>
                                          <p:spTgt spid="21"/>
                                        </p:tgtEl>
                                        <p:attrNameLst>
                                          <p:attrName>ppt_x</p:attrName>
                                        </p:attrNameLst>
                                      </p:cBhvr>
                                      <p:tavLst>
                                        <p:tav tm="0">
                                          <p:val>
                                            <p:strVal val="0-#ppt_w/2"/>
                                          </p:val>
                                        </p:tav>
                                        <p:tav tm="100000">
                                          <p:val>
                                            <p:strVal val="#ppt_x"/>
                                          </p:val>
                                        </p:tav>
                                      </p:tavLst>
                                    </p:anim>
                                    <p:anim calcmode="lin" valueType="num">
                                      <p:cBhvr additive="base">
                                        <p:cTn id="54"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plagiarism">
            <a:extLst>
              <a:ext uri="{FF2B5EF4-FFF2-40B4-BE49-F238E27FC236}">
                <a16:creationId xmlns:a16="http://schemas.microsoft.com/office/drawing/2014/main" id="{9B958F99-1325-47C4-8365-5B6925F1A3E8}"/>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000" r="47719"/>
          <a:stretch/>
        </p:blipFill>
        <p:spPr bwMode="auto">
          <a:xfrm>
            <a:off x="2501789" y="256524"/>
            <a:ext cx="1139853" cy="106352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Plagiarism</a:t>
            </a:r>
          </a:p>
        </p:txBody>
      </p:sp>
      <p:sp>
        <p:nvSpPr>
          <p:cNvPr id="2" name="Slide Number Placeholder 1"/>
          <p:cNvSpPr>
            <a:spLocks noGrp="1"/>
          </p:cNvSpPr>
          <p:nvPr>
            <p:ph type="sldNum" sz="quarter" idx="12"/>
          </p:nvPr>
        </p:nvSpPr>
        <p:spPr>
          <a:xfrm>
            <a:off x="6858000" y="6356351"/>
            <a:ext cx="2057400" cy="365125"/>
          </a:xfrm>
        </p:spPr>
        <p:txBody>
          <a:bodyPr/>
          <a:lstStyle/>
          <a:p>
            <a:fld id="{08A8661F-1CDE-4F7E-AE93-7F9785FD6839}" type="slidenum">
              <a:rPr lang="en-US" smtClean="0"/>
              <a:pPr/>
              <a:t>11</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88626" cy="589072"/>
          </a:xfrm>
          <a:prstGeom prst="rect">
            <a:avLst/>
          </a:prstGeom>
          <a:noFill/>
        </p:spPr>
        <p:txBody>
          <a:bodyPr wrap="square" rtlCol="0">
            <a:spAutoFit/>
          </a:bodyPr>
          <a:lstStyle/>
          <a:p>
            <a:pPr lvl="1" indent="-457200" algn="just">
              <a:lnSpc>
                <a:spcPct val="150000"/>
              </a:lnSpc>
              <a:buFont typeface="Wingdings" panose="05000000000000000000" pitchFamily="2" charset="2"/>
              <a:buChar char="q"/>
            </a:pPr>
            <a:r>
              <a:rPr lang="en-US" sz="2400" b="1" dirty="0">
                <a:latin typeface="Candara" pitchFamily="34" charset="0"/>
                <a:cs typeface="Arial" pitchFamily="34" charset="0"/>
              </a:rPr>
              <a:t>Examples</a:t>
            </a:r>
            <a:endParaRPr lang="en-US" sz="2000" dirty="0">
              <a:solidFill>
                <a:schemeClr val="bg1">
                  <a:lumMod val="85000"/>
                </a:schemeClr>
              </a:solidFill>
              <a:latin typeface="Candara" pitchFamily="34" charset="0"/>
              <a:cs typeface="Arial" pitchFamily="34" charset="0"/>
            </a:endParaRP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4400" y="1611087"/>
            <a:ext cx="426912" cy="467137"/>
          </a:xfrm>
          <a:prstGeom prst="rect">
            <a:avLst/>
          </a:prstGeom>
          <a:noFill/>
          <a:extLst>
            <a:ext uri="{909E8E84-426E-40DD-AFC4-6F175D3DCCD1}">
              <a14:hiddenFill xmlns:a14="http://schemas.microsoft.com/office/drawing/2010/main">
                <a:solidFill>
                  <a:srgbClr val="FFFFFF"/>
                </a:solidFill>
              </a14:hiddenFill>
            </a:ext>
          </a:extLst>
        </p:spPr>
      </p:pic>
      <p:sp>
        <p:nvSpPr>
          <p:cNvPr id="22" name="Content Placeholder 4">
            <a:extLst>
              <a:ext uri="{FF2B5EF4-FFF2-40B4-BE49-F238E27FC236}">
                <a16:creationId xmlns:a16="http://schemas.microsoft.com/office/drawing/2014/main" id="{2B9C0454-6260-4434-A601-678D11F23BFF}"/>
              </a:ext>
            </a:extLst>
          </p:cNvPr>
          <p:cNvSpPr>
            <a:spLocks noGrp="1"/>
          </p:cNvSpPr>
          <p:nvPr>
            <p:ph sz="quarter" idx="4294967295"/>
          </p:nvPr>
        </p:nvSpPr>
        <p:spPr>
          <a:xfrm>
            <a:off x="457200" y="2350214"/>
            <a:ext cx="4040188" cy="2450386"/>
          </a:xfrm>
          <a:prstGeom prst="rect">
            <a:avLst/>
          </a:prstGeom>
          <a:ln>
            <a:solidFill>
              <a:schemeClr val="tx1"/>
            </a:solidFill>
            <a:prstDash val="solid"/>
          </a:ln>
        </p:spPr>
        <p:txBody>
          <a:bodyPr>
            <a:normAutofit fontScale="92500" lnSpcReduction="10000"/>
          </a:bodyPr>
          <a:lstStyle/>
          <a:p>
            <a:pPr marL="119063" indent="0" algn="ctr">
              <a:lnSpc>
                <a:spcPct val="150000"/>
              </a:lnSpc>
              <a:buNone/>
            </a:pPr>
            <a:r>
              <a:rPr lang="en-US" sz="1800" b="1" dirty="0">
                <a:latin typeface="Candara" panose="020E0502030303020204" pitchFamily="34" charset="0"/>
                <a:cs typeface="Arial" charset="0"/>
              </a:rPr>
              <a:t>Original wording</a:t>
            </a:r>
          </a:p>
          <a:p>
            <a:pPr marL="119063" indent="0" algn="just">
              <a:lnSpc>
                <a:spcPct val="150000"/>
              </a:lnSpc>
              <a:buNone/>
            </a:pPr>
            <a:r>
              <a:rPr lang="en-US" sz="1800" dirty="0">
                <a:latin typeface="Candara" panose="020E0502030303020204" pitchFamily="34" charset="0"/>
                <a:cs typeface="Arial" charset="0"/>
              </a:rPr>
              <a:t>Such ‘story myths’ are not told for their entertainment value. They provide answers to questions which people ask about life, about society and about the world in which they live.</a:t>
            </a:r>
          </a:p>
        </p:txBody>
      </p:sp>
      <p:sp>
        <p:nvSpPr>
          <p:cNvPr id="24" name="Content Placeholder 9">
            <a:extLst>
              <a:ext uri="{FF2B5EF4-FFF2-40B4-BE49-F238E27FC236}">
                <a16:creationId xmlns:a16="http://schemas.microsoft.com/office/drawing/2014/main" id="{43A42D11-A45E-4C5F-AB14-9CCC0F2DD713}"/>
              </a:ext>
            </a:extLst>
          </p:cNvPr>
          <p:cNvSpPr>
            <a:spLocks noGrp="1"/>
          </p:cNvSpPr>
          <p:nvPr>
            <p:ph sz="quarter" idx="4294967295"/>
          </p:nvPr>
        </p:nvSpPr>
        <p:spPr>
          <a:xfrm>
            <a:off x="4611028" y="2350214"/>
            <a:ext cx="4041775" cy="2450386"/>
          </a:xfrm>
          <a:prstGeom prst="rect">
            <a:avLst/>
          </a:prstGeom>
          <a:noFill/>
          <a:ln>
            <a:solidFill>
              <a:schemeClr val="tx1"/>
            </a:solidFill>
          </a:ln>
        </p:spPr>
        <p:txBody>
          <a:bodyPr>
            <a:noAutofit/>
          </a:bodyPr>
          <a:lstStyle/>
          <a:p>
            <a:pPr marL="109728" indent="0" algn="ctr">
              <a:lnSpc>
                <a:spcPct val="150000"/>
              </a:lnSpc>
              <a:buNone/>
              <a:defRPr/>
            </a:pPr>
            <a:r>
              <a:rPr lang="en-US" sz="1700" b="1" dirty="0">
                <a:latin typeface="Candara" panose="020E0502030303020204" pitchFamily="34" charset="0"/>
              </a:rPr>
              <a:t>Plagiarized Version</a:t>
            </a:r>
          </a:p>
          <a:p>
            <a:pPr marL="109728" indent="0" algn="just">
              <a:lnSpc>
                <a:spcPct val="150000"/>
              </a:lnSpc>
              <a:buNone/>
              <a:defRPr/>
            </a:pPr>
            <a:r>
              <a:rPr lang="en-US" sz="1700" dirty="0">
                <a:latin typeface="Candara" panose="020E0502030303020204" pitchFamily="34" charset="0"/>
                <a:cs typeface="Arial" charset="0"/>
              </a:rPr>
              <a:t>Specifically </a:t>
            </a:r>
            <a:r>
              <a:rPr lang="en-US" sz="1700" dirty="0">
                <a:solidFill>
                  <a:srgbClr val="FF0000"/>
                </a:solidFill>
                <a:latin typeface="Candara" panose="020E0502030303020204" pitchFamily="34" charset="0"/>
                <a:cs typeface="Arial" charset="0"/>
              </a:rPr>
              <a:t>story myths are not </a:t>
            </a:r>
            <a:r>
              <a:rPr lang="en-US" sz="1700" dirty="0">
                <a:latin typeface="Candara" panose="020E0502030303020204" pitchFamily="34" charset="0"/>
                <a:cs typeface="Arial" charset="0"/>
              </a:rPr>
              <a:t>for </a:t>
            </a:r>
            <a:r>
              <a:rPr lang="en-US" sz="1700" dirty="0">
                <a:solidFill>
                  <a:srgbClr val="FF0000"/>
                </a:solidFill>
                <a:latin typeface="Candara" panose="020E0502030303020204" pitchFamily="34" charset="0"/>
                <a:cs typeface="Arial" charset="0"/>
              </a:rPr>
              <a:t>entertainment</a:t>
            </a:r>
            <a:r>
              <a:rPr lang="en-US" sz="1700" dirty="0">
                <a:latin typeface="Candara" panose="020E0502030303020204" pitchFamily="34" charset="0"/>
                <a:cs typeface="Arial" charset="0"/>
              </a:rPr>
              <a:t> purposes rather they serve as </a:t>
            </a:r>
            <a:r>
              <a:rPr lang="en-US" sz="1700" dirty="0">
                <a:solidFill>
                  <a:srgbClr val="FF0000"/>
                </a:solidFill>
                <a:latin typeface="Candara" panose="020E0502030303020204" pitchFamily="34" charset="0"/>
                <a:cs typeface="Arial" charset="0"/>
              </a:rPr>
              <a:t>answers to questions people ask about life, about society and about the world.</a:t>
            </a:r>
          </a:p>
        </p:txBody>
      </p:sp>
      <p:sp>
        <p:nvSpPr>
          <p:cNvPr id="25" name="Title 1">
            <a:extLst>
              <a:ext uri="{FF2B5EF4-FFF2-40B4-BE49-F238E27FC236}">
                <a16:creationId xmlns:a16="http://schemas.microsoft.com/office/drawing/2014/main" id="{3B19EC8C-582C-4AE1-8368-7B9CD87A6CB3}"/>
              </a:ext>
            </a:extLst>
          </p:cNvPr>
          <p:cNvSpPr>
            <a:spLocks noGrp="1"/>
          </p:cNvSpPr>
          <p:nvPr>
            <p:ph type="title"/>
          </p:nvPr>
        </p:nvSpPr>
        <p:spPr>
          <a:xfrm>
            <a:off x="131242" y="6447632"/>
            <a:ext cx="8229600" cy="182562"/>
          </a:xfrm>
        </p:spPr>
        <p:txBody>
          <a:bodyPr>
            <a:normAutofit fontScale="90000"/>
          </a:bodyPr>
          <a:lstStyle/>
          <a:p>
            <a:pPr eaLnBrk="1" hangingPunct="1"/>
            <a:r>
              <a:rPr lang="en-US" sz="1200" b="1" dirty="0">
                <a:latin typeface="Candara" panose="020E0502030303020204" pitchFamily="34" charset="0"/>
                <a:cs typeface="Arial" charset="0"/>
              </a:rPr>
              <a:t>Source:</a:t>
            </a:r>
            <a:r>
              <a:rPr lang="en-US" sz="1200" dirty="0">
                <a:latin typeface="Candara" panose="020E0502030303020204" pitchFamily="34" charset="0"/>
                <a:cs typeface="Arial" charset="0"/>
              </a:rPr>
              <a:t> Davidson, Robert. </a:t>
            </a:r>
            <a:r>
              <a:rPr lang="en-US" sz="1200" i="1" dirty="0">
                <a:latin typeface="Candara" panose="020E0502030303020204" pitchFamily="34" charset="0"/>
                <a:cs typeface="Arial" charset="0"/>
              </a:rPr>
              <a:t>Genesis 1-11</a:t>
            </a:r>
            <a:r>
              <a:rPr lang="en-US" sz="1200" dirty="0">
                <a:latin typeface="Candara" panose="020E0502030303020204" pitchFamily="34" charset="0"/>
                <a:cs typeface="Arial" charset="0"/>
              </a:rPr>
              <a:t>.Cambridge: Cambridge UP, 1973.</a:t>
            </a:r>
          </a:p>
        </p:txBody>
      </p:sp>
      <p:sp>
        <p:nvSpPr>
          <p:cNvPr id="27" name="Content Placeholder 9">
            <a:extLst>
              <a:ext uri="{FF2B5EF4-FFF2-40B4-BE49-F238E27FC236}">
                <a16:creationId xmlns:a16="http://schemas.microsoft.com/office/drawing/2014/main" id="{98A5377F-7786-4E87-B891-C913407EC474}"/>
              </a:ext>
            </a:extLst>
          </p:cNvPr>
          <p:cNvSpPr>
            <a:spLocks noGrp="1"/>
          </p:cNvSpPr>
          <p:nvPr>
            <p:ph sz="quarter" idx="4294967295"/>
          </p:nvPr>
        </p:nvSpPr>
        <p:spPr>
          <a:xfrm>
            <a:off x="4648200" y="4882764"/>
            <a:ext cx="4004603" cy="1747430"/>
          </a:xfrm>
          <a:prstGeom prst="rect">
            <a:avLst/>
          </a:prstGeom>
          <a:solidFill>
            <a:schemeClr val="accent3">
              <a:lumMod val="20000"/>
              <a:lumOff val="80000"/>
            </a:schemeClr>
          </a:solidFill>
          <a:ln>
            <a:solidFill>
              <a:schemeClr val="tx1"/>
            </a:solidFill>
          </a:ln>
        </p:spPr>
        <p:txBody>
          <a:bodyPr>
            <a:noAutofit/>
          </a:bodyPr>
          <a:lstStyle/>
          <a:p>
            <a:pPr marL="0" indent="0">
              <a:lnSpc>
                <a:spcPct val="100000"/>
              </a:lnSpc>
              <a:buNone/>
              <a:defRPr/>
            </a:pPr>
            <a:r>
              <a:rPr lang="en-US" sz="1700" b="1" dirty="0">
                <a:latin typeface="Candara" panose="020E0502030303020204" pitchFamily="34" charset="0"/>
              </a:rPr>
              <a:t>Misuse of Source:</a:t>
            </a:r>
          </a:p>
          <a:p>
            <a:pPr marL="0" indent="0">
              <a:lnSpc>
                <a:spcPct val="100000"/>
              </a:lnSpc>
              <a:buNone/>
              <a:defRPr/>
            </a:pPr>
            <a:r>
              <a:rPr lang="en-US" sz="1700" dirty="0">
                <a:latin typeface="Candara" panose="020E0502030303020204" pitchFamily="34" charset="0"/>
              </a:rPr>
              <a:t>Word for word copy of the original source</a:t>
            </a:r>
          </a:p>
          <a:p>
            <a:pPr marL="0" indent="0">
              <a:lnSpc>
                <a:spcPct val="100000"/>
              </a:lnSpc>
              <a:buNone/>
              <a:defRPr/>
            </a:pPr>
            <a:r>
              <a:rPr lang="en-US" sz="1700" dirty="0">
                <a:latin typeface="Candara" panose="020E0502030303020204" pitchFamily="34" charset="0"/>
              </a:rPr>
              <a:t>Quotation marks are not used </a:t>
            </a:r>
          </a:p>
          <a:p>
            <a:pPr marL="0" indent="0">
              <a:lnSpc>
                <a:spcPct val="100000"/>
              </a:lnSpc>
              <a:buNone/>
              <a:defRPr/>
            </a:pPr>
            <a:r>
              <a:rPr lang="en-US" sz="1700" dirty="0">
                <a:latin typeface="Candara" panose="020E0502030303020204" pitchFamily="34" charset="0"/>
              </a:rPr>
              <a:t>Reference not  provided</a:t>
            </a:r>
          </a:p>
          <a:p>
            <a:pPr marL="0" indent="0">
              <a:lnSpc>
                <a:spcPct val="100000"/>
              </a:lnSpc>
              <a:buNone/>
              <a:defRPr/>
            </a:pPr>
            <a:r>
              <a:rPr lang="en-US" sz="1700" dirty="0">
                <a:latin typeface="Candara" panose="020E0502030303020204" pitchFamily="34" charset="0"/>
              </a:rPr>
              <a:t>Author not given credit</a:t>
            </a:r>
          </a:p>
          <a:p>
            <a:pPr marL="0" indent="0">
              <a:lnSpc>
                <a:spcPct val="100000"/>
              </a:lnSpc>
              <a:buNone/>
              <a:defRPr/>
            </a:pPr>
            <a:endParaRPr lang="en-US" sz="1700" dirty="0">
              <a:latin typeface="Candara" panose="020E0502030303020204" pitchFamily="34" charset="0"/>
            </a:endParaRPr>
          </a:p>
        </p:txBody>
      </p:sp>
      <p:grpSp>
        <p:nvGrpSpPr>
          <p:cNvPr id="23" name="Group 22">
            <a:extLst>
              <a:ext uri="{FF2B5EF4-FFF2-40B4-BE49-F238E27FC236}">
                <a16:creationId xmlns:a16="http://schemas.microsoft.com/office/drawing/2014/main" id="{46951361-AB76-4670-A2C6-EB6429162B8F}"/>
              </a:ext>
            </a:extLst>
          </p:cNvPr>
          <p:cNvGrpSpPr/>
          <p:nvPr/>
        </p:nvGrpSpPr>
        <p:grpSpPr>
          <a:xfrm>
            <a:off x="0" y="6756400"/>
            <a:ext cx="9144000" cy="101600"/>
            <a:chOff x="0" y="5791200"/>
            <a:chExt cx="8084345" cy="330200"/>
          </a:xfrm>
        </p:grpSpPr>
        <p:sp>
          <p:nvSpPr>
            <p:cNvPr id="26" name="Rectangle 25">
              <a:extLst>
                <a:ext uri="{FF2B5EF4-FFF2-40B4-BE49-F238E27FC236}">
                  <a16:creationId xmlns:a16="http://schemas.microsoft.com/office/drawing/2014/main" id="{FEE9DAD6-767E-47A6-9144-1BA746323211}"/>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806F0BBF-D887-4842-8607-334B34482EFC}"/>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3B1E3AB2-11A9-451A-99E5-5717FF4FEB05}"/>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30B89075-1C46-4E48-B1E4-6A2AE2D14076}"/>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latin typeface="Candara" panose="020E0502030303020204" pitchFamily="34" charset="0"/>
              </a:endParaRPr>
            </a:p>
          </p:txBody>
        </p:sp>
        <p:sp>
          <p:nvSpPr>
            <p:cNvPr id="31" name="Rectangle 30">
              <a:extLst>
                <a:ext uri="{FF2B5EF4-FFF2-40B4-BE49-F238E27FC236}">
                  <a16:creationId xmlns:a16="http://schemas.microsoft.com/office/drawing/2014/main" id="{5C9BF318-8AE3-46D5-B064-C8344928459C}"/>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2" name="Rectangle 31">
              <a:extLst>
                <a:ext uri="{FF2B5EF4-FFF2-40B4-BE49-F238E27FC236}">
                  <a16:creationId xmlns:a16="http://schemas.microsoft.com/office/drawing/2014/main" id="{261C1C2B-2CE5-4BB7-B543-0592F96DAD31}"/>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3" name="Rectangle 32">
              <a:extLst>
                <a:ext uri="{FF2B5EF4-FFF2-40B4-BE49-F238E27FC236}">
                  <a16:creationId xmlns:a16="http://schemas.microsoft.com/office/drawing/2014/main" id="{B9FE5BFB-35AA-456A-A5D5-BCAC31618A01}"/>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4" name="Rectangle 33">
              <a:extLst>
                <a:ext uri="{FF2B5EF4-FFF2-40B4-BE49-F238E27FC236}">
                  <a16:creationId xmlns:a16="http://schemas.microsoft.com/office/drawing/2014/main" id="{35FE7B65-786E-4987-AAE9-310DAFD98BE8}"/>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grpSp>
      <p:grpSp>
        <p:nvGrpSpPr>
          <p:cNvPr id="35" name="Group 34">
            <a:extLst>
              <a:ext uri="{FF2B5EF4-FFF2-40B4-BE49-F238E27FC236}">
                <a16:creationId xmlns:a16="http://schemas.microsoft.com/office/drawing/2014/main" id="{3BE52470-7AFF-4449-8670-9EBD2E83EA12}"/>
              </a:ext>
            </a:extLst>
          </p:cNvPr>
          <p:cNvGrpSpPr/>
          <p:nvPr/>
        </p:nvGrpSpPr>
        <p:grpSpPr>
          <a:xfrm rot="10800000">
            <a:off x="0" y="1"/>
            <a:ext cx="9144000" cy="101600"/>
            <a:chOff x="0" y="5791200"/>
            <a:chExt cx="8084345" cy="330200"/>
          </a:xfrm>
        </p:grpSpPr>
        <p:sp>
          <p:nvSpPr>
            <p:cNvPr id="36" name="Rectangle 35">
              <a:extLst>
                <a:ext uri="{FF2B5EF4-FFF2-40B4-BE49-F238E27FC236}">
                  <a16:creationId xmlns:a16="http://schemas.microsoft.com/office/drawing/2014/main" id="{4B17846A-0E7F-4696-AB19-EE764A234D5F}"/>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7" name="Rectangle 36">
              <a:extLst>
                <a:ext uri="{FF2B5EF4-FFF2-40B4-BE49-F238E27FC236}">
                  <a16:creationId xmlns:a16="http://schemas.microsoft.com/office/drawing/2014/main" id="{2A5A5961-B64B-4391-B124-161B7F12DB10}"/>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8" name="Rectangle 37">
              <a:extLst>
                <a:ext uri="{FF2B5EF4-FFF2-40B4-BE49-F238E27FC236}">
                  <a16:creationId xmlns:a16="http://schemas.microsoft.com/office/drawing/2014/main" id="{B74D255E-9D3F-428E-A362-AC52F5ABE000}"/>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9" name="Rectangle 48">
              <a:extLst>
                <a:ext uri="{FF2B5EF4-FFF2-40B4-BE49-F238E27FC236}">
                  <a16:creationId xmlns:a16="http://schemas.microsoft.com/office/drawing/2014/main" id="{482EFE09-E9A5-45A9-929C-2C9F4C42F801}"/>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50" name="Rectangle 49">
              <a:extLst>
                <a:ext uri="{FF2B5EF4-FFF2-40B4-BE49-F238E27FC236}">
                  <a16:creationId xmlns:a16="http://schemas.microsoft.com/office/drawing/2014/main" id="{1286C1A1-536B-4D9F-B3EF-73AD89708CCE}"/>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1" name="Rectangle 50">
              <a:extLst>
                <a:ext uri="{FF2B5EF4-FFF2-40B4-BE49-F238E27FC236}">
                  <a16:creationId xmlns:a16="http://schemas.microsoft.com/office/drawing/2014/main" id="{B39E15AF-AA01-4316-88D3-1A1DA64EACD4}"/>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2" name="Rectangle 51">
              <a:extLst>
                <a:ext uri="{FF2B5EF4-FFF2-40B4-BE49-F238E27FC236}">
                  <a16:creationId xmlns:a16="http://schemas.microsoft.com/office/drawing/2014/main" id="{30B5D338-CA81-4F50-A22A-C3936F9B2ABD}"/>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3" name="Rectangle 52">
              <a:extLst>
                <a:ext uri="{FF2B5EF4-FFF2-40B4-BE49-F238E27FC236}">
                  <a16:creationId xmlns:a16="http://schemas.microsoft.com/office/drawing/2014/main" id="{D86F9C2B-ED3D-4D9E-B879-147BE799DF75}"/>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54" name="Picture 53" descr="https://upload.wikimedia.org/wikipedia/en/thumb/f/fa/COMSATS_Logo.svg/1024px-COMSATS_Logo.svg.png">
            <a:extLst>
              <a:ext uri="{FF2B5EF4-FFF2-40B4-BE49-F238E27FC236}">
                <a16:creationId xmlns:a16="http://schemas.microsoft.com/office/drawing/2014/main" id="{3728A816-2300-4CDC-B86A-52CCFD6AAE8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4853049"/>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plagiarism">
            <a:extLst>
              <a:ext uri="{FF2B5EF4-FFF2-40B4-BE49-F238E27FC236}">
                <a16:creationId xmlns:a16="http://schemas.microsoft.com/office/drawing/2014/main" id="{9B958F99-1325-47C4-8365-5B6925F1A3E8}"/>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000" r="47719"/>
          <a:stretch/>
        </p:blipFill>
        <p:spPr bwMode="auto">
          <a:xfrm>
            <a:off x="2501789" y="256524"/>
            <a:ext cx="1139853" cy="106352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Plagiarism</a:t>
            </a:r>
          </a:p>
        </p:txBody>
      </p:sp>
      <p:sp>
        <p:nvSpPr>
          <p:cNvPr id="2" name="Slide Number Placeholder 1"/>
          <p:cNvSpPr>
            <a:spLocks noGrp="1"/>
          </p:cNvSpPr>
          <p:nvPr>
            <p:ph type="sldNum" sz="quarter" idx="12"/>
          </p:nvPr>
        </p:nvSpPr>
        <p:spPr>
          <a:xfrm>
            <a:off x="6858000" y="6356351"/>
            <a:ext cx="2057400" cy="365125"/>
          </a:xfrm>
        </p:spPr>
        <p:txBody>
          <a:bodyPr/>
          <a:lstStyle/>
          <a:p>
            <a:fld id="{08A8661F-1CDE-4F7E-AE93-7F9785FD6839}" type="slidenum">
              <a:rPr lang="en-US" smtClean="0"/>
              <a:pPr/>
              <a:t>12</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88626" cy="589072"/>
          </a:xfrm>
          <a:prstGeom prst="rect">
            <a:avLst/>
          </a:prstGeom>
          <a:noFill/>
        </p:spPr>
        <p:txBody>
          <a:bodyPr wrap="square" rtlCol="0">
            <a:spAutoFit/>
          </a:bodyPr>
          <a:lstStyle/>
          <a:p>
            <a:pPr lvl="1" indent="-457200" algn="just">
              <a:lnSpc>
                <a:spcPct val="150000"/>
              </a:lnSpc>
              <a:buFont typeface="Wingdings" panose="05000000000000000000" pitchFamily="2" charset="2"/>
              <a:buChar char="q"/>
            </a:pPr>
            <a:r>
              <a:rPr lang="en-US" sz="2400" b="1" dirty="0">
                <a:latin typeface="Candara" pitchFamily="34" charset="0"/>
                <a:cs typeface="Arial" pitchFamily="34" charset="0"/>
              </a:rPr>
              <a:t>Examples</a:t>
            </a:r>
            <a:endParaRPr lang="en-US" sz="2000" dirty="0">
              <a:solidFill>
                <a:schemeClr val="bg1">
                  <a:lumMod val="85000"/>
                </a:schemeClr>
              </a:solidFill>
              <a:latin typeface="Candara" pitchFamily="34" charset="0"/>
              <a:cs typeface="Arial" pitchFamily="34" charset="0"/>
            </a:endParaRP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4400" y="1611087"/>
            <a:ext cx="426912" cy="467137"/>
          </a:xfrm>
          <a:prstGeom prst="rect">
            <a:avLst/>
          </a:prstGeom>
          <a:noFill/>
          <a:extLst>
            <a:ext uri="{909E8E84-426E-40DD-AFC4-6F175D3DCCD1}">
              <a14:hiddenFill xmlns:a14="http://schemas.microsoft.com/office/drawing/2010/main">
                <a:solidFill>
                  <a:srgbClr val="FFFFFF"/>
                </a:solidFill>
              </a14:hiddenFill>
            </a:ext>
          </a:extLst>
        </p:spPr>
      </p:pic>
      <p:sp>
        <p:nvSpPr>
          <p:cNvPr id="22" name="Content Placeholder 4">
            <a:extLst>
              <a:ext uri="{FF2B5EF4-FFF2-40B4-BE49-F238E27FC236}">
                <a16:creationId xmlns:a16="http://schemas.microsoft.com/office/drawing/2014/main" id="{2B9C0454-6260-4434-A601-678D11F23BFF}"/>
              </a:ext>
            </a:extLst>
          </p:cNvPr>
          <p:cNvSpPr>
            <a:spLocks noGrp="1"/>
          </p:cNvSpPr>
          <p:nvPr>
            <p:ph sz="quarter" idx="4294967295"/>
          </p:nvPr>
        </p:nvSpPr>
        <p:spPr>
          <a:xfrm>
            <a:off x="457200" y="2350214"/>
            <a:ext cx="4040188" cy="2450386"/>
          </a:xfrm>
          <a:prstGeom prst="rect">
            <a:avLst/>
          </a:prstGeom>
          <a:ln>
            <a:solidFill>
              <a:schemeClr val="tx1"/>
            </a:solidFill>
            <a:prstDash val="solid"/>
          </a:ln>
        </p:spPr>
        <p:txBody>
          <a:bodyPr>
            <a:normAutofit fontScale="92500" lnSpcReduction="10000"/>
          </a:bodyPr>
          <a:lstStyle/>
          <a:p>
            <a:pPr marL="119063" indent="0" algn="ctr">
              <a:lnSpc>
                <a:spcPct val="150000"/>
              </a:lnSpc>
              <a:buNone/>
            </a:pPr>
            <a:r>
              <a:rPr lang="en-US" sz="1800" b="1" dirty="0">
                <a:latin typeface="Candara" panose="020E0502030303020204" pitchFamily="34" charset="0"/>
                <a:cs typeface="Arial" charset="0"/>
              </a:rPr>
              <a:t>Original wording</a:t>
            </a:r>
          </a:p>
          <a:p>
            <a:pPr marL="119063" indent="0" algn="just">
              <a:lnSpc>
                <a:spcPct val="150000"/>
              </a:lnSpc>
              <a:buNone/>
            </a:pPr>
            <a:r>
              <a:rPr lang="en-US" sz="1800" dirty="0">
                <a:latin typeface="Candara" panose="020E0502030303020204" pitchFamily="34" charset="0"/>
                <a:cs typeface="Arial" charset="0"/>
              </a:rPr>
              <a:t>Such ‘story myths’ are not told for their entertainment value. They provide answers to questions which people ask about life, about society and about the world in which they live.</a:t>
            </a:r>
          </a:p>
        </p:txBody>
      </p:sp>
      <p:sp>
        <p:nvSpPr>
          <p:cNvPr id="24" name="Content Placeholder 9">
            <a:extLst>
              <a:ext uri="{FF2B5EF4-FFF2-40B4-BE49-F238E27FC236}">
                <a16:creationId xmlns:a16="http://schemas.microsoft.com/office/drawing/2014/main" id="{43A42D11-A45E-4C5F-AB14-9CCC0F2DD713}"/>
              </a:ext>
            </a:extLst>
          </p:cNvPr>
          <p:cNvSpPr>
            <a:spLocks noGrp="1"/>
          </p:cNvSpPr>
          <p:nvPr>
            <p:ph sz="quarter" idx="4294967295"/>
          </p:nvPr>
        </p:nvSpPr>
        <p:spPr>
          <a:xfrm>
            <a:off x="4611028" y="2350214"/>
            <a:ext cx="4041775" cy="2145586"/>
          </a:xfrm>
          <a:prstGeom prst="rect">
            <a:avLst/>
          </a:prstGeom>
          <a:noFill/>
          <a:ln>
            <a:solidFill>
              <a:schemeClr val="tx1"/>
            </a:solidFill>
          </a:ln>
        </p:spPr>
        <p:txBody>
          <a:bodyPr>
            <a:noAutofit/>
          </a:bodyPr>
          <a:lstStyle/>
          <a:p>
            <a:pPr marL="109728" indent="0" algn="ctr">
              <a:lnSpc>
                <a:spcPct val="150000"/>
              </a:lnSpc>
              <a:buNone/>
              <a:defRPr/>
            </a:pPr>
            <a:r>
              <a:rPr lang="en-US" sz="1700" b="1" dirty="0">
                <a:latin typeface="Candara" panose="020E0502030303020204" pitchFamily="34" charset="0"/>
              </a:rPr>
              <a:t>Corrected Version</a:t>
            </a:r>
          </a:p>
          <a:p>
            <a:pPr marL="109728" indent="0" algn="just">
              <a:lnSpc>
                <a:spcPct val="150000"/>
              </a:lnSpc>
              <a:buNone/>
              <a:defRPr/>
            </a:pPr>
            <a:r>
              <a:rPr lang="en-US" sz="1700" dirty="0">
                <a:latin typeface="Candara" panose="020E0502030303020204" pitchFamily="34" charset="0"/>
                <a:cs typeface="Arial" charset="0"/>
              </a:rPr>
              <a:t>Davidson explains that “story myths” answer “questions people ask about life, about society and about the world in which they live”. [10]</a:t>
            </a:r>
          </a:p>
        </p:txBody>
      </p:sp>
      <p:sp>
        <p:nvSpPr>
          <p:cNvPr id="25" name="Title 1">
            <a:extLst>
              <a:ext uri="{FF2B5EF4-FFF2-40B4-BE49-F238E27FC236}">
                <a16:creationId xmlns:a16="http://schemas.microsoft.com/office/drawing/2014/main" id="{3B19EC8C-582C-4AE1-8368-7B9CD87A6CB3}"/>
              </a:ext>
            </a:extLst>
          </p:cNvPr>
          <p:cNvSpPr>
            <a:spLocks noGrp="1"/>
          </p:cNvSpPr>
          <p:nvPr>
            <p:ph type="title"/>
          </p:nvPr>
        </p:nvSpPr>
        <p:spPr>
          <a:xfrm>
            <a:off x="131242" y="6447632"/>
            <a:ext cx="8229600" cy="182562"/>
          </a:xfrm>
        </p:spPr>
        <p:txBody>
          <a:bodyPr>
            <a:normAutofit fontScale="90000"/>
          </a:bodyPr>
          <a:lstStyle/>
          <a:p>
            <a:pPr eaLnBrk="1" hangingPunct="1"/>
            <a:r>
              <a:rPr lang="en-US" sz="1200" b="1" dirty="0">
                <a:latin typeface="Candara" panose="020E0502030303020204" pitchFamily="34" charset="0"/>
                <a:cs typeface="Arial" charset="0"/>
              </a:rPr>
              <a:t>Source:</a:t>
            </a:r>
            <a:r>
              <a:rPr lang="en-US" sz="1200" dirty="0">
                <a:latin typeface="Candara" panose="020E0502030303020204" pitchFamily="34" charset="0"/>
                <a:cs typeface="Arial" charset="0"/>
              </a:rPr>
              <a:t> Davidson, Robert. </a:t>
            </a:r>
            <a:r>
              <a:rPr lang="en-US" sz="1200" i="1" dirty="0">
                <a:latin typeface="Candara" panose="020E0502030303020204" pitchFamily="34" charset="0"/>
                <a:cs typeface="Arial" charset="0"/>
              </a:rPr>
              <a:t>Genesis 1-11</a:t>
            </a:r>
            <a:r>
              <a:rPr lang="en-US" sz="1200" dirty="0">
                <a:latin typeface="Candara" panose="020E0502030303020204" pitchFamily="34" charset="0"/>
                <a:cs typeface="Arial" charset="0"/>
              </a:rPr>
              <a:t>.Cambridge: Cambridge UP, 1973.</a:t>
            </a:r>
          </a:p>
        </p:txBody>
      </p:sp>
      <p:sp>
        <p:nvSpPr>
          <p:cNvPr id="27" name="Content Placeholder 9">
            <a:extLst>
              <a:ext uri="{FF2B5EF4-FFF2-40B4-BE49-F238E27FC236}">
                <a16:creationId xmlns:a16="http://schemas.microsoft.com/office/drawing/2014/main" id="{98A5377F-7786-4E87-B891-C913407EC474}"/>
              </a:ext>
            </a:extLst>
          </p:cNvPr>
          <p:cNvSpPr>
            <a:spLocks noGrp="1"/>
          </p:cNvSpPr>
          <p:nvPr>
            <p:ph sz="quarter" idx="4294967295"/>
          </p:nvPr>
        </p:nvSpPr>
        <p:spPr>
          <a:xfrm>
            <a:off x="4618626" y="4729192"/>
            <a:ext cx="4034177" cy="1901002"/>
          </a:xfrm>
          <a:prstGeom prst="rect">
            <a:avLst/>
          </a:prstGeom>
          <a:solidFill>
            <a:schemeClr val="accent3">
              <a:lumMod val="20000"/>
              <a:lumOff val="80000"/>
            </a:schemeClr>
          </a:solidFill>
          <a:ln>
            <a:solidFill>
              <a:schemeClr val="tx1"/>
            </a:solidFill>
          </a:ln>
        </p:spPr>
        <p:txBody>
          <a:bodyPr>
            <a:noAutofit/>
          </a:bodyPr>
          <a:lstStyle/>
          <a:p>
            <a:pPr algn="just">
              <a:lnSpc>
                <a:spcPct val="100000"/>
              </a:lnSpc>
              <a:defRPr/>
            </a:pPr>
            <a:r>
              <a:rPr lang="en-US" sz="1700" dirty="0">
                <a:latin typeface="Candara" panose="020E0502030303020204" pitchFamily="34" charset="0"/>
              </a:rPr>
              <a:t>Use of quotation marks to indicate the passage is a direct word for word quotation from the original</a:t>
            </a:r>
          </a:p>
          <a:p>
            <a:pPr algn="just">
              <a:lnSpc>
                <a:spcPct val="100000"/>
              </a:lnSpc>
              <a:defRPr/>
            </a:pPr>
            <a:r>
              <a:rPr lang="en-US" sz="1700" dirty="0">
                <a:latin typeface="Candara" panose="020E0502030303020204" pitchFamily="34" charset="0"/>
              </a:rPr>
              <a:t>Insertion of the author’s name in the same sentence as the quote</a:t>
            </a:r>
          </a:p>
          <a:p>
            <a:pPr algn="just">
              <a:lnSpc>
                <a:spcPct val="100000"/>
              </a:lnSpc>
              <a:defRPr/>
            </a:pPr>
            <a:r>
              <a:rPr lang="en-US" sz="1700" dirty="0">
                <a:latin typeface="Candara" panose="020E0502030303020204" pitchFamily="34" charset="0"/>
              </a:rPr>
              <a:t>Page reference is given</a:t>
            </a:r>
          </a:p>
        </p:txBody>
      </p:sp>
      <p:grpSp>
        <p:nvGrpSpPr>
          <p:cNvPr id="23" name="Group 22">
            <a:extLst>
              <a:ext uri="{FF2B5EF4-FFF2-40B4-BE49-F238E27FC236}">
                <a16:creationId xmlns:a16="http://schemas.microsoft.com/office/drawing/2014/main" id="{9DDADCC6-03CD-479A-B612-3B0F912A7D3F}"/>
              </a:ext>
            </a:extLst>
          </p:cNvPr>
          <p:cNvGrpSpPr/>
          <p:nvPr/>
        </p:nvGrpSpPr>
        <p:grpSpPr>
          <a:xfrm>
            <a:off x="0" y="6756400"/>
            <a:ext cx="9144000" cy="101600"/>
            <a:chOff x="0" y="5791200"/>
            <a:chExt cx="8084345" cy="330200"/>
          </a:xfrm>
        </p:grpSpPr>
        <p:sp>
          <p:nvSpPr>
            <p:cNvPr id="26" name="Rectangle 25">
              <a:extLst>
                <a:ext uri="{FF2B5EF4-FFF2-40B4-BE49-F238E27FC236}">
                  <a16:creationId xmlns:a16="http://schemas.microsoft.com/office/drawing/2014/main" id="{C3B6B251-59B2-4AC7-878E-2A1ADADC770A}"/>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71F6F047-D8BA-4EDF-95A5-2849AB3DD491}"/>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AF67A64E-784F-4074-B982-9B130EB09487}"/>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271B03F7-19B3-429E-9600-ADF033C6FB85}"/>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latin typeface="Candara" panose="020E0502030303020204" pitchFamily="34" charset="0"/>
              </a:endParaRPr>
            </a:p>
          </p:txBody>
        </p:sp>
        <p:sp>
          <p:nvSpPr>
            <p:cNvPr id="31" name="Rectangle 30">
              <a:extLst>
                <a:ext uri="{FF2B5EF4-FFF2-40B4-BE49-F238E27FC236}">
                  <a16:creationId xmlns:a16="http://schemas.microsoft.com/office/drawing/2014/main" id="{D8457B83-13C6-4EF3-959C-B8B98802F996}"/>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2" name="Rectangle 31">
              <a:extLst>
                <a:ext uri="{FF2B5EF4-FFF2-40B4-BE49-F238E27FC236}">
                  <a16:creationId xmlns:a16="http://schemas.microsoft.com/office/drawing/2014/main" id="{0CE72441-DD21-422C-A91A-73B0F103B82E}"/>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3" name="Rectangle 32">
              <a:extLst>
                <a:ext uri="{FF2B5EF4-FFF2-40B4-BE49-F238E27FC236}">
                  <a16:creationId xmlns:a16="http://schemas.microsoft.com/office/drawing/2014/main" id="{DD45C6EC-08DF-47BE-9342-F613C2037B16}"/>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4" name="Rectangle 33">
              <a:extLst>
                <a:ext uri="{FF2B5EF4-FFF2-40B4-BE49-F238E27FC236}">
                  <a16:creationId xmlns:a16="http://schemas.microsoft.com/office/drawing/2014/main" id="{61E4CF0C-96D7-47DF-A899-C3D427BEF202}"/>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grpSp>
      <p:grpSp>
        <p:nvGrpSpPr>
          <p:cNvPr id="35" name="Group 34">
            <a:extLst>
              <a:ext uri="{FF2B5EF4-FFF2-40B4-BE49-F238E27FC236}">
                <a16:creationId xmlns:a16="http://schemas.microsoft.com/office/drawing/2014/main" id="{45B2D7A6-5681-47AB-8167-7F79824DDDA4}"/>
              </a:ext>
            </a:extLst>
          </p:cNvPr>
          <p:cNvGrpSpPr/>
          <p:nvPr/>
        </p:nvGrpSpPr>
        <p:grpSpPr>
          <a:xfrm rot="10800000">
            <a:off x="0" y="1"/>
            <a:ext cx="9144000" cy="101600"/>
            <a:chOff x="0" y="5791200"/>
            <a:chExt cx="8084345" cy="330200"/>
          </a:xfrm>
        </p:grpSpPr>
        <p:sp>
          <p:nvSpPr>
            <p:cNvPr id="36" name="Rectangle 35">
              <a:extLst>
                <a:ext uri="{FF2B5EF4-FFF2-40B4-BE49-F238E27FC236}">
                  <a16:creationId xmlns:a16="http://schemas.microsoft.com/office/drawing/2014/main" id="{1B6F819B-2A08-404C-8771-6237104B9C33}"/>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7" name="Rectangle 36">
              <a:extLst>
                <a:ext uri="{FF2B5EF4-FFF2-40B4-BE49-F238E27FC236}">
                  <a16:creationId xmlns:a16="http://schemas.microsoft.com/office/drawing/2014/main" id="{F64979DE-B254-46E2-8714-A2C2ADE9AB80}"/>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8" name="Rectangle 37">
              <a:extLst>
                <a:ext uri="{FF2B5EF4-FFF2-40B4-BE49-F238E27FC236}">
                  <a16:creationId xmlns:a16="http://schemas.microsoft.com/office/drawing/2014/main" id="{8EE5367F-3688-4DE3-A1FE-6BB30179CAEB}"/>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9" name="Rectangle 48">
              <a:extLst>
                <a:ext uri="{FF2B5EF4-FFF2-40B4-BE49-F238E27FC236}">
                  <a16:creationId xmlns:a16="http://schemas.microsoft.com/office/drawing/2014/main" id="{23BE2AD3-BEAB-469B-96B8-11EE674D517F}"/>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50" name="Rectangle 49">
              <a:extLst>
                <a:ext uri="{FF2B5EF4-FFF2-40B4-BE49-F238E27FC236}">
                  <a16:creationId xmlns:a16="http://schemas.microsoft.com/office/drawing/2014/main" id="{8B7258F6-1788-46F5-ADF7-01537F3F1A12}"/>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1" name="Rectangle 50">
              <a:extLst>
                <a:ext uri="{FF2B5EF4-FFF2-40B4-BE49-F238E27FC236}">
                  <a16:creationId xmlns:a16="http://schemas.microsoft.com/office/drawing/2014/main" id="{897A3C01-BC4B-4B75-852D-FDB82F050F82}"/>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2" name="Rectangle 51">
              <a:extLst>
                <a:ext uri="{FF2B5EF4-FFF2-40B4-BE49-F238E27FC236}">
                  <a16:creationId xmlns:a16="http://schemas.microsoft.com/office/drawing/2014/main" id="{013384EC-FBC8-4F1D-A648-FDA175B1FE9A}"/>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3" name="Rectangle 52">
              <a:extLst>
                <a:ext uri="{FF2B5EF4-FFF2-40B4-BE49-F238E27FC236}">
                  <a16:creationId xmlns:a16="http://schemas.microsoft.com/office/drawing/2014/main" id="{BB484C91-B8AA-43CB-9874-8FFD7C2779E4}"/>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54" name="Picture 53" descr="https://upload.wikimedia.org/wikipedia/en/thumb/f/fa/COMSATS_Logo.svg/1024px-COMSATS_Logo.svg.png">
            <a:extLst>
              <a:ext uri="{FF2B5EF4-FFF2-40B4-BE49-F238E27FC236}">
                <a16:creationId xmlns:a16="http://schemas.microsoft.com/office/drawing/2014/main" id="{DFE90262-6FFC-427C-A44B-57B1F3E9661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3094101"/>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plagiarism">
            <a:extLst>
              <a:ext uri="{FF2B5EF4-FFF2-40B4-BE49-F238E27FC236}">
                <a16:creationId xmlns:a16="http://schemas.microsoft.com/office/drawing/2014/main" id="{9B958F99-1325-47C4-8365-5B6925F1A3E8}"/>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000" r="47719"/>
          <a:stretch/>
        </p:blipFill>
        <p:spPr bwMode="auto">
          <a:xfrm>
            <a:off x="2501789" y="256524"/>
            <a:ext cx="1139853" cy="106352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Plagiarism</a:t>
            </a:r>
          </a:p>
        </p:txBody>
      </p:sp>
      <p:sp>
        <p:nvSpPr>
          <p:cNvPr id="2" name="Slide Number Placeholder 1"/>
          <p:cNvSpPr>
            <a:spLocks noGrp="1"/>
          </p:cNvSpPr>
          <p:nvPr>
            <p:ph type="sldNum" sz="quarter" idx="12"/>
          </p:nvPr>
        </p:nvSpPr>
        <p:spPr>
          <a:xfrm>
            <a:off x="6858000" y="6356351"/>
            <a:ext cx="2057400" cy="365125"/>
          </a:xfrm>
        </p:spPr>
        <p:txBody>
          <a:bodyPr/>
          <a:lstStyle/>
          <a:p>
            <a:fld id="{08A8661F-1CDE-4F7E-AE93-7F9785FD6839}" type="slidenum">
              <a:rPr lang="en-US" smtClean="0"/>
              <a:pPr/>
              <a:t>13</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88626" cy="589072"/>
          </a:xfrm>
          <a:prstGeom prst="rect">
            <a:avLst/>
          </a:prstGeom>
          <a:noFill/>
        </p:spPr>
        <p:txBody>
          <a:bodyPr wrap="square" rtlCol="0">
            <a:spAutoFit/>
          </a:bodyPr>
          <a:lstStyle/>
          <a:p>
            <a:pPr lvl="1" indent="-457200" algn="just">
              <a:lnSpc>
                <a:spcPct val="150000"/>
              </a:lnSpc>
              <a:buFont typeface="Wingdings" panose="05000000000000000000" pitchFamily="2" charset="2"/>
              <a:buChar char="q"/>
            </a:pPr>
            <a:r>
              <a:rPr lang="en-US" sz="2400" b="1" dirty="0">
                <a:latin typeface="Candara" pitchFamily="34" charset="0"/>
                <a:cs typeface="Arial" pitchFamily="34" charset="0"/>
              </a:rPr>
              <a:t>Examples</a:t>
            </a:r>
            <a:endParaRPr lang="en-US" sz="2000" dirty="0">
              <a:solidFill>
                <a:schemeClr val="bg1">
                  <a:lumMod val="85000"/>
                </a:schemeClr>
              </a:solidFill>
              <a:latin typeface="Candara" pitchFamily="34" charset="0"/>
              <a:cs typeface="Arial" pitchFamily="34" charset="0"/>
            </a:endParaRP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4400" y="1611087"/>
            <a:ext cx="426912" cy="467137"/>
          </a:xfrm>
          <a:prstGeom prst="rect">
            <a:avLst/>
          </a:prstGeom>
          <a:noFill/>
          <a:extLst>
            <a:ext uri="{909E8E84-426E-40DD-AFC4-6F175D3DCCD1}">
              <a14:hiddenFill xmlns:a14="http://schemas.microsoft.com/office/drawing/2010/main">
                <a:solidFill>
                  <a:srgbClr val="FFFFFF"/>
                </a:solidFill>
              </a14:hiddenFill>
            </a:ext>
          </a:extLst>
        </p:spPr>
      </p:pic>
      <p:sp>
        <p:nvSpPr>
          <p:cNvPr id="22" name="Content Placeholder 4">
            <a:extLst>
              <a:ext uri="{FF2B5EF4-FFF2-40B4-BE49-F238E27FC236}">
                <a16:creationId xmlns:a16="http://schemas.microsoft.com/office/drawing/2014/main" id="{2B9C0454-6260-4434-A601-678D11F23BFF}"/>
              </a:ext>
            </a:extLst>
          </p:cNvPr>
          <p:cNvSpPr>
            <a:spLocks noGrp="1"/>
          </p:cNvSpPr>
          <p:nvPr>
            <p:ph sz="quarter" idx="4294967295"/>
          </p:nvPr>
        </p:nvSpPr>
        <p:spPr>
          <a:xfrm>
            <a:off x="131242" y="2274014"/>
            <a:ext cx="8936558" cy="1932723"/>
          </a:xfrm>
          <a:prstGeom prst="rect">
            <a:avLst/>
          </a:prstGeom>
          <a:ln>
            <a:solidFill>
              <a:schemeClr val="tx1"/>
            </a:solidFill>
            <a:prstDash val="solid"/>
          </a:ln>
        </p:spPr>
        <p:txBody>
          <a:bodyPr>
            <a:noAutofit/>
          </a:bodyPr>
          <a:lstStyle/>
          <a:p>
            <a:pPr marL="119063" indent="0" algn="ctr">
              <a:lnSpc>
                <a:spcPct val="150000"/>
              </a:lnSpc>
              <a:buNone/>
            </a:pPr>
            <a:r>
              <a:rPr lang="en-US" sz="1200" b="1" dirty="0">
                <a:latin typeface="Candara" panose="020E0502030303020204" pitchFamily="34" charset="0"/>
                <a:cs typeface="Arial" charset="0"/>
              </a:rPr>
              <a:t>Original wording</a:t>
            </a:r>
          </a:p>
          <a:p>
            <a:pPr marL="119063" indent="0" algn="just">
              <a:lnSpc>
                <a:spcPct val="170000"/>
              </a:lnSpc>
              <a:buNone/>
            </a:pPr>
            <a:r>
              <a:rPr lang="en-US" sz="1200" dirty="0">
                <a:latin typeface="Candara" panose="020E0502030303020204" pitchFamily="34" charset="0"/>
                <a:cs typeface="Arial" charset="0"/>
              </a:rPr>
              <a:t>Technology has significantly transformed education at several major turning points in our history. In the broadest sense, the first technology was the primitive modes of communication used by prehistoric people before the development of spoken language. Mime, gestures, grunts, and drawing of figures in the sand with a stick were methods used to communicate -- yes, even to educate. Even without speech, these prehistoric people were able to teach their young how to catch animals for food, what animals to avoid, which vegetation was good to eat and which was poisonous.</a:t>
            </a:r>
          </a:p>
        </p:txBody>
      </p:sp>
      <p:sp>
        <p:nvSpPr>
          <p:cNvPr id="24" name="Content Placeholder 9">
            <a:extLst>
              <a:ext uri="{FF2B5EF4-FFF2-40B4-BE49-F238E27FC236}">
                <a16:creationId xmlns:a16="http://schemas.microsoft.com/office/drawing/2014/main" id="{43A42D11-A45E-4C5F-AB14-9CCC0F2DD713}"/>
              </a:ext>
            </a:extLst>
          </p:cNvPr>
          <p:cNvSpPr>
            <a:spLocks noGrp="1"/>
          </p:cNvSpPr>
          <p:nvPr>
            <p:ph sz="quarter" idx="4294967295"/>
          </p:nvPr>
        </p:nvSpPr>
        <p:spPr>
          <a:xfrm>
            <a:off x="145011" y="4289425"/>
            <a:ext cx="8936558" cy="1044575"/>
          </a:xfrm>
          <a:prstGeom prst="rect">
            <a:avLst/>
          </a:prstGeom>
          <a:noFill/>
          <a:ln>
            <a:solidFill>
              <a:schemeClr val="tx1"/>
            </a:solidFill>
          </a:ln>
        </p:spPr>
        <p:txBody>
          <a:bodyPr>
            <a:noAutofit/>
          </a:bodyPr>
          <a:lstStyle/>
          <a:p>
            <a:pPr marL="109728" indent="0" algn="ctr">
              <a:lnSpc>
                <a:spcPct val="150000"/>
              </a:lnSpc>
              <a:buNone/>
              <a:defRPr/>
            </a:pPr>
            <a:r>
              <a:rPr lang="en-US" sz="1200" b="1" dirty="0">
                <a:latin typeface="Candara" panose="020E0502030303020204" pitchFamily="34" charset="0"/>
              </a:rPr>
              <a:t>Plagiarized Version</a:t>
            </a:r>
          </a:p>
          <a:p>
            <a:pPr marL="109728" indent="0" algn="just">
              <a:lnSpc>
                <a:spcPct val="150000"/>
              </a:lnSpc>
              <a:buNone/>
              <a:defRPr/>
            </a:pPr>
            <a:r>
              <a:rPr lang="en-US" sz="1200" dirty="0">
                <a:latin typeface="Candara" panose="020E0502030303020204" pitchFamily="34" charset="0"/>
                <a:cs typeface="Arial" charset="0"/>
              </a:rPr>
              <a:t>In examining technology, we have to remember that computers are not the first technology people have had to deal with. </a:t>
            </a:r>
            <a:r>
              <a:rPr lang="en-US" sz="1200" dirty="0">
                <a:solidFill>
                  <a:srgbClr val="FF0000"/>
                </a:solidFill>
                <a:latin typeface="Candara" panose="020E0502030303020204" pitchFamily="34" charset="0"/>
                <a:cs typeface="Arial" charset="0"/>
              </a:rPr>
              <a:t>The first technology was the primitive modes of communication used by prehistoric people before the development of spoken language</a:t>
            </a:r>
            <a:r>
              <a:rPr lang="en-US" sz="1200" dirty="0">
                <a:latin typeface="Candara" panose="020E0502030303020204" pitchFamily="34" charset="0"/>
                <a:cs typeface="Arial" charset="0"/>
              </a:rPr>
              <a:t>.</a:t>
            </a:r>
          </a:p>
        </p:txBody>
      </p:sp>
      <p:sp>
        <p:nvSpPr>
          <p:cNvPr id="25" name="Title 1">
            <a:extLst>
              <a:ext uri="{FF2B5EF4-FFF2-40B4-BE49-F238E27FC236}">
                <a16:creationId xmlns:a16="http://schemas.microsoft.com/office/drawing/2014/main" id="{3B19EC8C-582C-4AE1-8368-7B9CD87A6CB3}"/>
              </a:ext>
            </a:extLst>
          </p:cNvPr>
          <p:cNvSpPr>
            <a:spLocks noGrp="1"/>
          </p:cNvSpPr>
          <p:nvPr>
            <p:ph type="title"/>
          </p:nvPr>
        </p:nvSpPr>
        <p:spPr>
          <a:xfrm>
            <a:off x="131242" y="5791200"/>
            <a:ext cx="3510400" cy="190897"/>
          </a:xfrm>
        </p:spPr>
        <p:txBody>
          <a:bodyPr>
            <a:normAutofit fontScale="90000"/>
          </a:bodyPr>
          <a:lstStyle/>
          <a:p>
            <a:pPr algn="just"/>
            <a:r>
              <a:rPr lang="en-US" sz="1200" b="1" dirty="0">
                <a:latin typeface="Candara" panose="020E0502030303020204" pitchFamily="34" charset="0"/>
                <a:cs typeface="Arial" charset="0"/>
              </a:rPr>
              <a:t>Source:</a:t>
            </a:r>
            <a:r>
              <a:rPr lang="en-US" sz="1200" dirty="0">
                <a:latin typeface="Candara" panose="020E0502030303020204" pitchFamily="34" charset="0"/>
                <a:cs typeface="Arial" charset="0"/>
              </a:rPr>
              <a:t> Frick, T. (1991). Restructuring education through technology. Bloomington, IN: Phi Delta Kappa Educational Foundation.</a:t>
            </a:r>
          </a:p>
        </p:txBody>
      </p:sp>
      <p:sp>
        <p:nvSpPr>
          <p:cNvPr id="27" name="Content Placeholder 9">
            <a:extLst>
              <a:ext uri="{FF2B5EF4-FFF2-40B4-BE49-F238E27FC236}">
                <a16:creationId xmlns:a16="http://schemas.microsoft.com/office/drawing/2014/main" id="{98A5377F-7786-4E87-B891-C913407EC474}"/>
              </a:ext>
            </a:extLst>
          </p:cNvPr>
          <p:cNvSpPr>
            <a:spLocks noGrp="1"/>
          </p:cNvSpPr>
          <p:nvPr>
            <p:ph sz="quarter" idx="4294967295"/>
          </p:nvPr>
        </p:nvSpPr>
        <p:spPr>
          <a:xfrm>
            <a:off x="4480520" y="5436617"/>
            <a:ext cx="4034177" cy="1179624"/>
          </a:xfrm>
          <a:prstGeom prst="rect">
            <a:avLst/>
          </a:prstGeom>
          <a:solidFill>
            <a:schemeClr val="accent3">
              <a:lumMod val="20000"/>
              <a:lumOff val="80000"/>
            </a:schemeClr>
          </a:solidFill>
          <a:ln>
            <a:solidFill>
              <a:schemeClr val="tx1"/>
            </a:solidFill>
          </a:ln>
        </p:spPr>
        <p:txBody>
          <a:bodyPr>
            <a:noAutofit/>
          </a:bodyPr>
          <a:lstStyle/>
          <a:p>
            <a:pPr algn="just">
              <a:lnSpc>
                <a:spcPct val="100000"/>
              </a:lnSpc>
              <a:defRPr/>
            </a:pPr>
            <a:r>
              <a:rPr lang="en-US" sz="1200" dirty="0">
                <a:latin typeface="Candara" panose="020E0502030303020204" pitchFamily="34" charset="0"/>
              </a:rPr>
              <a:t>Word for word of the original source </a:t>
            </a:r>
          </a:p>
          <a:p>
            <a:pPr algn="just">
              <a:lnSpc>
                <a:spcPct val="100000"/>
              </a:lnSpc>
              <a:defRPr/>
            </a:pPr>
            <a:r>
              <a:rPr lang="en-US" sz="1200" dirty="0">
                <a:latin typeface="Candara" panose="020E0502030303020204" pitchFamily="34" charset="0"/>
              </a:rPr>
              <a:t>Quotation marks not used</a:t>
            </a:r>
          </a:p>
          <a:p>
            <a:pPr algn="just">
              <a:lnSpc>
                <a:spcPct val="100000"/>
              </a:lnSpc>
              <a:defRPr/>
            </a:pPr>
            <a:r>
              <a:rPr lang="en-US" sz="1200" dirty="0">
                <a:latin typeface="Candara" panose="020E0502030303020204" pitchFamily="34" charset="0"/>
              </a:rPr>
              <a:t>Credit not being given to the author</a:t>
            </a:r>
          </a:p>
          <a:p>
            <a:pPr algn="just">
              <a:lnSpc>
                <a:spcPct val="100000"/>
              </a:lnSpc>
              <a:defRPr/>
            </a:pPr>
            <a:r>
              <a:rPr lang="en-US" sz="1200" dirty="0">
                <a:latin typeface="Candara" panose="020E0502030303020204" pitchFamily="34" charset="0"/>
              </a:rPr>
              <a:t>Reference not provided</a:t>
            </a:r>
          </a:p>
        </p:txBody>
      </p:sp>
      <p:grpSp>
        <p:nvGrpSpPr>
          <p:cNvPr id="23" name="Group 22">
            <a:extLst>
              <a:ext uri="{FF2B5EF4-FFF2-40B4-BE49-F238E27FC236}">
                <a16:creationId xmlns:a16="http://schemas.microsoft.com/office/drawing/2014/main" id="{D9C792D0-9DD8-451A-9078-B73FD425C531}"/>
              </a:ext>
            </a:extLst>
          </p:cNvPr>
          <p:cNvGrpSpPr/>
          <p:nvPr/>
        </p:nvGrpSpPr>
        <p:grpSpPr>
          <a:xfrm>
            <a:off x="0" y="6756400"/>
            <a:ext cx="9144000" cy="101600"/>
            <a:chOff x="0" y="5791200"/>
            <a:chExt cx="8084345" cy="330200"/>
          </a:xfrm>
        </p:grpSpPr>
        <p:sp>
          <p:nvSpPr>
            <p:cNvPr id="26" name="Rectangle 25">
              <a:extLst>
                <a:ext uri="{FF2B5EF4-FFF2-40B4-BE49-F238E27FC236}">
                  <a16:creationId xmlns:a16="http://schemas.microsoft.com/office/drawing/2014/main" id="{F75C8E8F-0817-4921-ACF8-10729CECB136}"/>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A3214148-F303-4A0B-87D4-2395158292F5}"/>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AB4C92AE-A4DB-4BA5-8EBA-F37BFF228CAA}"/>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76216DCD-B142-4174-863D-88BE9DC7728D}"/>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latin typeface="Candara" panose="020E0502030303020204" pitchFamily="34" charset="0"/>
              </a:endParaRPr>
            </a:p>
          </p:txBody>
        </p:sp>
        <p:sp>
          <p:nvSpPr>
            <p:cNvPr id="31" name="Rectangle 30">
              <a:extLst>
                <a:ext uri="{FF2B5EF4-FFF2-40B4-BE49-F238E27FC236}">
                  <a16:creationId xmlns:a16="http://schemas.microsoft.com/office/drawing/2014/main" id="{4FB00A02-3127-4B3C-9895-135D48148DDB}"/>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2" name="Rectangle 31">
              <a:extLst>
                <a:ext uri="{FF2B5EF4-FFF2-40B4-BE49-F238E27FC236}">
                  <a16:creationId xmlns:a16="http://schemas.microsoft.com/office/drawing/2014/main" id="{69289450-2F07-40FB-93B3-60FC04B2D82B}"/>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3" name="Rectangle 32">
              <a:extLst>
                <a:ext uri="{FF2B5EF4-FFF2-40B4-BE49-F238E27FC236}">
                  <a16:creationId xmlns:a16="http://schemas.microsoft.com/office/drawing/2014/main" id="{E062FA97-C757-409D-976C-A57015216AE6}"/>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4" name="Rectangle 33">
              <a:extLst>
                <a:ext uri="{FF2B5EF4-FFF2-40B4-BE49-F238E27FC236}">
                  <a16:creationId xmlns:a16="http://schemas.microsoft.com/office/drawing/2014/main" id="{8886CD8B-A756-49F9-ADAA-D5051F219566}"/>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grpSp>
      <p:grpSp>
        <p:nvGrpSpPr>
          <p:cNvPr id="35" name="Group 34">
            <a:extLst>
              <a:ext uri="{FF2B5EF4-FFF2-40B4-BE49-F238E27FC236}">
                <a16:creationId xmlns:a16="http://schemas.microsoft.com/office/drawing/2014/main" id="{AC394672-9597-436B-993E-3B8647BF15A4}"/>
              </a:ext>
            </a:extLst>
          </p:cNvPr>
          <p:cNvGrpSpPr/>
          <p:nvPr/>
        </p:nvGrpSpPr>
        <p:grpSpPr>
          <a:xfrm rot="10800000">
            <a:off x="0" y="1"/>
            <a:ext cx="9144000" cy="101600"/>
            <a:chOff x="0" y="5791200"/>
            <a:chExt cx="8084345" cy="330200"/>
          </a:xfrm>
        </p:grpSpPr>
        <p:sp>
          <p:nvSpPr>
            <p:cNvPr id="36" name="Rectangle 35">
              <a:extLst>
                <a:ext uri="{FF2B5EF4-FFF2-40B4-BE49-F238E27FC236}">
                  <a16:creationId xmlns:a16="http://schemas.microsoft.com/office/drawing/2014/main" id="{1D0CA229-6709-402B-9550-16C159CD679F}"/>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7" name="Rectangle 36">
              <a:extLst>
                <a:ext uri="{FF2B5EF4-FFF2-40B4-BE49-F238E27FC236}">
                  <a16:creationId xmlns:a16="http://schemas.microsoft.com/office/drawing/2014/main" id="{2405990B-D01F-47C0-9C88-A5950E37E5B1}"/>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8" name="Rectangle 37">
              <a:extLst>
                <a:ext uri="{FF2B5EF4-FFF2-40B4-BE49-F238E27FC236}">
                  <a16:creationId xmlns:a16="http://schemas.microsoft.com/office/drawing/2014/main" id="{B6569360-7731-4AA6-BDE0-48C4CF305C5E}"/>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9" name="Rectangle 48">
              <a:extLst>
                <a:ext uri="{FF2B5EF4-FFF2-40B4-BE49-F238E27FC236}">
                  <a16:creationId xmlns:a16="http://schemas.microsoft.com/office/drawing/2014/main" id="{78AE4D69-555D-47C0-AF86-DE1A32BDE88E}"/>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50" name="Rectangle 49">
              <a:extLst>
                <a:ext uri="{FF2B5EF4-FFF2-40B4-BE49-F238E27FC236}">
                  <a16:creationId xmlns:a16="http://schemas.microsoft.com/office/drawing/2014/main" id="{11DE273F-3CC7-4B80-B491-7C02B0E48BA8}"/>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1" name="Rectangle 50">
              <a:extLst>
                <a:ext uri="{FF2B5EF4-FFF2-40B4-BE49-F238E27FC236}">
                  <a16:creationId xmlns:a16="http://schemas.microsoft.com/office/drawing/2014/main" id="{1134A7EB-1FC0-4883-AB7A-A3BA3998B180}"/>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2" name="Rectangle 51">
              <a:extLst>
                <a:ext uri="{FF2B5EF4-FFF2-40B4-BE49-F238E27FC236}">
                  <a16:creationId xmlns:a16="http://schemas.microsoft.com/office/drawing/2014/main" id="{C752D158-24B6-4B09-805B-286F3F028B5D}"/>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3" name="Rectangle 52">
              <a:extLst>
                <a:ext uri="{FF2B5EF4-FFF2-40B4-BE49-F238E27FC236}">
                  <a16:creationId xmlns:a16="http://schemas.microsoft.com/office/drawing/2014/main" id="{87A8EEF4-C327-4623-873C-94085622D408}"/>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54" name="Picture 53" descr="https://upload.wikimedia.org/wikipedia/en/thumb/f/fa/COMSATS_Logo.svg/1024px-COMSATS_Logo.svg.png">
            <a:extLst>
              <a:ext uri="{FF2B5EF4-FFF2-40B4-BE49-F238E27FC236}">
                <a16:creationId xmlns:a16="http://schemas.microsoft.com/office/drawing/2014/main" id="{1C1813B0-9021-4DB6-A7DF-6A5374224E7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193174"/>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plagiarism">
            <a:extLst>
              <a:ext uri="{FF2B5EF4-FFF2-40B4-BE49-F238E27FC236}">
                <a16:creationId xmlns:a16="http://schemas.microsoft.com/office/drawing/2014/main" id="{9B958F99-1325-47C4-8365-5B6925F1A3E8}"/>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000" r="47719"/>
          <a:stretch/>
        </p:blipFill>
        <p:spPr bwMode="auto">
          <a:xfrm>
            <a:off x="2501789" y="256524"/>
            <a:ext cx="1139853" cy="106352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Plagiarism</a:t>
            </a:r>
          </a:p>
        </p:txBody>
      </p:sp>
      <p:sp>
        <p:nvSpPr>
          <p:cNvPr id="2" name="Slide Number Placeholder 1"/>
          <p:cNvSpPr>
            <a:spLocks noGrp="1"/>
          </p:cNvSpPr>
          <p:nvPr>
            <p:ph type="sldNum" sz="quarter" idx="12"/>
          </p:nvPr>
        </p:nvSpPr>
        <p:spPr>
          <a:xfrm>
            <a:off x="6858000" y="6356351"/>
            <a:ext cx="2057400" cy="365125"/>
          </a:xfrm>
        </p:spPr>
        <p:txBody>
          <a:bodyPr/>
          <a:lstStyle/>
          <a:p>
            <a:fld id="{08A8661F-1CDE-4F7E-AE93-7F9785FD6839}" type="slidenum">
              <a:rPr lang="en-US" smtClean="0"/>
              <a:pPr/>
              <a:t>14</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88626" cy="589072"/>
          </a:xfrm>
          <a:prstGeom prst="rect">
            <a:avLst/>
          </a:prstGeom>
          <a:noFill/>
        </p:spPr>
        <p:txBody>
          <a:bodyPr wrap="square" rtlCol="0">
            <a:spAutoFit/>
          </a:bodyPr>
          <a:lstStyle/>
          <a:p>
            <a:pPr lvl="1" indent="-457200" algn="just">
              <a:lnSpc>
                <a:spcPct val="150000"/>
              </a:lnSpc>
              <a:buFont typeface="Wingdings" panose="05000000000000000000" pitchFamily="2" charset="2"/>
              <a:buChar char="q"/>
            </a:pPr>
            <a:r>
              <a:rPr lang="en-US" sz="2400" b="1" dirty="0">
                <a:latin typeface="Candara" pitchFamily="34" charset="0"/>
                <a:cs typeface="Arial" pitchFamily="34" charset="0"/>
              </a:rPr>
              <a:t>Examples</a:t>
            </a:r>
            <a:endParaRPr lang="en-US" sz="2000" dirty="0">
              <a:solidFill>
                <a:schemeClr val="bg1">
                  <a:lumMod val="85000"/>
                </a:schemeClr>
              </a:solidFill>
              <a:latin typeface="Candara" pitchFamily="34" charset="0"/>
              <a:cs typeface="Arial" pitchFamily="34" charset="0"/>
            </a:endParaRP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4400" y="1611087"/>
            <a:ext cx="426912" cy="467137"/>
          </a:xfrm>
          <a:prstGeom prst="rect">
            <a:avLst/>
          </a:prstGeom>
          <a:noFill/>
          <a:extLst>
            <a:ext uri="{909E8E84-426E-40DD-AFC4-6F175D3DCCD1}">
              <a14:hiddenFill xmlns:a14="http://schemas.microsoft.com/office/drawing/2010/main">
                <a:solidFill>
                  <a:srgbClr val="FFFFFF"/>
                </a:solidFill>
              </a14:hiddenFill>
            </a:ext>
          </a:extLst>
        </p:spPr>
      </p:pic>
      <p:sp>
        <p:nvSpPr>
          <p:cNvPr id="22" name="Content Placeholder 4">
            <a:extLst>
              <a:ext uri="{FF2B5EF4-FFF2-40B4-BE49-F238E27FC236}">
                <a16:creationId xmlns:a16="http://schemas.microsoft.com/office/drawing/2014/main" id="{2B9C0454-6260-4434-A601-678D11F23BFF}"/>
              </a:ext>
            </a:extLst>
          </p:cNvPr>
          <p:cNvSpPr>
            <a:spLocks noGrp="1"/>
          </p:cNvSpPr>
          <p:nvPr>
            <p:ph sz="quarter" idx="4294967295"/>
          </p:nvPr>
        </p:nvSpPr>
        <p:spPr>
          <a:xfrm>
            <a:off x="131242" y="2209800"/>
            <a:ext cx="8936558" cy="1932723"/>
          </a:xfrm>
          <a:prstGeom prst="rect">
            <a:avLst/>
          </a:prstGeom>
          <a:ln>
            <a:solidFill>
              <a:schemeClr val="tx1"/>
            </a:solidFill>
            <a:prstDash val="solid"/>
          </a:ln>
        </p:spPr>
        <p:txBody>
          <a:bodyPr>
            <a:noAutofit/>
          </a:bodyPr>
          <a:lstStyle/>
          <a:p>
            <a:pPr marL="119063" indent="0" algn="ctr">
              <a:lnSpc>
                <a:spcPct val="150000"/>
              </a:lnSpc>
              <a:buNone/>
            </a:pPr>
            <a:r>
              <a:rPr lang="en-US" sz="1200" b="1" dirty="0">
                <a:latin typeface="Candara" panose="020E0502030303020204" pitchFamily="34" charset="0"/>
                <a:cs typeface="Arial" charset="0"/>
              </a:rPr>
              <a:t>Original wording</a:t>
            </a:r>
          </a:p>
          <a:p>
            <a:pPr marL="119063" indent="0" algn="just">
              <a:lnSpc>
                <a:spcPct val="170000"/>
              </a:lnSpc>
              <a:buNone/>
            </a:pPr>
            <a:r>
              <a:rPr lang="en-US" sz="1200" dirty="0">
                <a:latin typeface="Candara" panose="020E0502030303020204" pitchFamily="34" charset="0"/>
                <a:cs typeface="Arial" charset="0"/>
              </a:rPr>
              <a:t>Technology has significantly transformed education at several major turning points in our history. In the broadest sense, the first technology was the primitive modes of communication used by prehistoric people before the development of spoken language. Mime, gestures, grunts, and drawing of figures in the sand with a stick were methods used to communicate -- yes, even to educate. Even without speech, these prehistoric people were able to teach their young how to catch animals for food, what animals to avoid, which vegetation was good to eat and which was poisonous.</a:t>
            </a:r>
          </a:p>
        </p:txBody>
      </p:sp>
      <p:sp>
        <p:nvSpPr>
          <p:cNvPr id="24" name="Content Placeholder 9">
            <a:extLst>
              <a:ext uri="{FF2B5EF4-FFF2-40B4-BE49-F238E27FC236}">
                <a16:creationId xmlns:a16="http://schemas.microsoft.com/office/drawing/2014/main" id="{43A42D11-A45E-4C5F-AB14-9CCC0F2DD713}"/>
              </a:ext>
            </a:extLst>
          </p:cNvPr>
          <p:cNvSpPr>
            <a:spLocks noGrp="1"/>
          </p:cNvSpPr>
          <p:nvPr>
            <p:ph sz="quarter" idx="4294967295"/>
          </p:nvPr>
        </p:nvSpPr>
        <p:spPr>
          <a:xfrm>
            <a:off x="145011" y="4225211"/>
            <a:ext cx="8936558" cy="1273175"/>
          </a:xfrm>
          <a:prstGeom prst="rect">
            <a:avLst/>
          </a:prstGeom>
          <a:noFill/>
          <a:ln>
            <a:solidFill>
              <a:schemeClr val="tx1"/>
            </a:solidFill>
          </a:ln>
        </p:spPr>
        <p:txBody>
          <a:bodyPr>
            <a:noAutofit/>
          </a:bodyPr>
          <a:lstStyle/>
          <a:p>
            <a:pPr marL="109728" indent="0" algn="ctr">
              <a:lnSpc>
                <a:spcPct val="150000"/>
              </a:lnSpc>
              <a:buNone/>
              <a:defRPr/>
            </a:pPr>
            <a:r>
              <a:rPr lang="en-US" sz="1200" b="1" dirty="0">
                <a:latin typeface="Candara" panose="020E0502030303020204" pitchFamily="34" charset="0"/>
              </a:rPr>
              <a:t>Corrected Version</a:t>
            </a:r>
          </a:p>
          <a:p>
            <a:pPr marL="109728" indent="0" algn="just">
              <a:lnSpc>
                <a:spcPct val="150000"/>
              </a:lnSpc>
              <a:buNone/>
              <a:defRPr/>
            </a:pPr>
            <a:r>
              <a:rPr lang="en-US" sz="1200" dirty="0">
                <a:latin typeface="Candara" panose="020E0502030303020204" pitchFamily="34" charset="0"/>
                <a:cs typeface="Arial" charset="0"/>
              </a:rPr>
              <a:t>In examining technology, we have to remember that computers are not the first technology people have had to deal with. Frick (1991) believes that "... the first technology was the primitive modes of communication used by prehistoric people before the development of spoken language" (p. 10)</a:t>
            </a:r>
          </a:p>
        </p:txBody>
      </p:sp>
      <p:sp>
        <p:nvSpPr>
          <p:cNvPr id="25" name="Title 1">
            <a:extLst>
              <a:ext uri="{FF2B5EF4-FFF2-40B4-BE49-F238E27FC236}">
                <a16:creationId xmlns:a16="http://schemas.microsoft.com/office/drawing/2014/main" id="{3B19EC8C-582C-4AE1-8368-7B9CD87A6CB3}"/>
              </a:ext>
            </a:extLst>
          </p:cNvPr>
          <p:cNvSpPr>
            <a:spLocks noGrp="1"/>
          </p:cNvSpPr>
          <p:nvPr>
            <p:ph type="title"/>
          </p:nvPr>
        </p:nvSpPr>
        <p:spPr>
          <a:xfrm>
            <a:off x="206806" y="6096000"/>
            <a:ext cx="3510400" cy="190897"/>
          </a:xfrm>
        </p:spPr>
        <p:txBody>
          <a:bodyPr>
            <a:normAutofit fontScale="90000"/>
          </a:bodyPr>
          <a:lstStyle/>
          <a:p>
            <a:pPr algn="just"/>
            <a:r>
              <a:rPr lang="en-US" sz="1200" b="1" dirty="0">
                <a:latin typeface="Candara" panose="020E0502030303020204" pitchFamily="34" charset="0"/>
                <a:cs typeface="Arial" charset="0"/>
              </a:rPr>
              <a:t>Source:</a:t>
            </a:r>
            <a:r>
              <a:rPr lang="en-US" sz="1200" dirty="0">
                <a:latin typeface="Candara" panose="020E0502030303020204" pitchFamily="34" charset="0"/>
                <a:cs typeface="Arial" charset="0"/>
              </a:rPr>
              <a:t> Frick, T. (1991). Restructuring education through technology. Bloomington, IN: Phi Delta Kappa Educational Foundation.</a:t>
            </a:r>
          </a:p>
        </p:txBody>
      </p:sp>
      <p:sp>
        <p:nvSpPr>
          <p:cNvPr id="27" name="Content Placeholder 9">
            <a:extLst>
              <a:ext uri="{FF2B5EF4-FFF2-40B4-BE49-F238E27FC236}">
                <a16:creationId xmlns:a16="http://schemas.microsoft.com/office/drawing/2014/main" id="{98A5377F-7786-4E87-B891-C913407EC474}"/>
              </a:ext>
            </a:extLst>
          </p:cNvPr>
          <p:cNvSpPr>
            <a:spLocks noGrp="1"/>
          </p:cNvSpPr>
          <p:nvPr>
            <p:ph sz="quarter" idx="4294967295"/>
          </p:nvPr>
        </p:nvSpPr>
        <p:spPr>
          <a:xfrm>
            <a:off x="4480520" y="5715000"/>
            <a:ext cx="4034177" cy="797641"/>
          </a:xfrm>
          <a:prstGeom prst="rect">
            <a:avLst/>
          </a:prstGeom>
          <a:solidFill>
            <a:schemeClr val="accent3">
              <a:lumMod val="20000"/>
              <a:lumOff val="80000"/>
            </a:schemeClr>
          </a:solidFill>
          <a:ln>
            <a:solidFill>
              <a:schemeClr val="tx1"/>
            </a:solidFill>
          </a:ln>
        </p:spPr>
        <p:txBody>
          <a:bodyPr>
            <a:noAutofit/>
          </a:bodyPr>
          <a:lstStyle/>
          <a:p>
            <a:pPr algn="just">
              <a:lnSpc>
                <a:spcPct val="100000"/>
              </a:lnSpc>
              <a:defRPr/>
            </a:pPr>
            <a:r>
              <a:rPr lang="en-US" sz="1200" dirty="0">
                <a:latin typeface="Candara" panose="020E0502030303020204" pitchFamily="34" charset="0"/>
              </a:rPr>
              <a:t> Author and year of publication is given</a:t>
            </a:r>
          </a:p>
          <a:p>
            <a:pPr algn="just">
              <a:lnSpc>
                <a:spcPct val="100000"/>
              </a:lnSpc>
              <a:defRPr/>
            </a:pPr>
            <a:r>
              <a:rPr lang="en-US" sz="1200" dirty="0">
                <a:latin typeface="Candara" panose="020E0502030303020204" pitchFamily="34" charset="0"/>
              </a:rPr>
              <a:t>Quotation marks are used to indicate that the passage is a direct word for word quotation from an original source</a:t>
            </a:r>
          </a:p>
        </p:txBody>
      </p:sp>
      <p:grpSp>
        <p:nvGrpSpPr>
          <p:cNvPr id="23" name="Group 22">
            <a:extLst>
              <a:ext uri="{FF2B5EF4-FFF2-40B4-BE49-F238E27FC236}">
                <a16:creationId xmlns:a16="http://schemas.microsoft.com/office/drawing/2014/main" id="{194A7844-752A-48F9-AACB-9EAEBDAE6270}"/>
              </a:ext>
            </a:extLst>
          </p:cNvPr>
          <p:cNvGrpSpPr/>
          <p:nvPr/>
        </p:nvGrpSpPr>
        <p:grpSpPr>
          <a:xfrm>
            <a:off x="0" y="6756400"/>
            <a:ext cx="9144000" cy="101600"/>
            <a:chOff x="0" y="5791200"/>
            <a:chExt cx="8084345" cy="330200"/>
          </a:xfrm>
        </p:grpSpPr>
        <p:sp>
          <p:nvSpPr>
            <p:cNvPr id="26" name="Rectangle 25">
              <a:extLst>
                <a:ext uri="{FF2B5EF4-FFF2-40B4-BE49-F238E27FC236}">
                  <a16:creationId xmlns:a16="http://schemas.microsoft.com/office/drawing/2014/main" id="{30452406-D33C-4388-A968-1FB26ABD4B5E}"/>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C2DFB532-6F8B-4863-910E-3273AE512B1C}"/>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B0B1EBC7-0F3D-4D09-AC6C-60EBEF04D5B5}"/>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629A26FB-195A-4D4F-8156-67386B9BC614}"/>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latin typeface="Candara" panose="020E0502030303020204" pitchFamily="34" charset="0"/>
              </a:endParaRPr>
            </a:p>
          </p:txBody>
        </p:sp>
        <p:sp>
          <p:nvSpPr>
            <p:cNvPr id="31" name="Rectangle 30">
              <a:extLst>
                <a:ext uri="{FF2B5EF4-FFF2-40B4-BE49-F238E27FC236}">
                  <a16:creationId xmlns:a16="http://schemas.microsoft.com/office/drawing/2014/main" id="{1F45246D-B286-4E13-B46E-1AFA3A2373BC}"/>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2" name="Rectangle 31">
              <a:extLst>
                <a:ext uri="{FF2B5EF4-FFF2-40B4-BE49-F238E27FC236}">
                  <a16:creationId xmlns:a16="http://schemas.microsoft.com/office/drawing/2014/main" id="{0963E5DD-2F7B-4256-A66E-78CE0F026164}"/>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3" name="Rectangle 32">
              <a:extLst>
                <a:ext uri="{FF2B5EF4-FFF2-40B4-BE49-F238E27FC236}">
                  <a16:creationId xmlns:a16="http://schemas.microsoft.com/office/drawing/2014/main" id="{05990F55-6E98-4D28-8BE6-E2B8752CB40C}"/>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4" name="Rectangle 33">
              <a:extLst>
                <a:ext uri="{FF2B5EF4-FFF2-40B4-BE49-F238E27FC236}">
                  <a16:creationId xmlns:a16="http://schemas.microsoft.com/office/drawing/2014/main" id="{0397A5E9-3D19-4E20-8DBC-01307F3AA7ED}"/>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grpSp>
      <p:grpSp>
        <p:nvGrpSpPr>
          <p:cNvPr id="35" name="Group 34">
            <a:extLst>
              <a:ext uri="{FF2B5EF4-FFF2-40B4-BE49-F238E27FC236}">
                <a16:creationId xmlns:a16="http://schemas.microsoft.com/office/drawing/2014/main" id="{B599CBF5-1EFB-423F-87E6-EA5DB2DA5C44}"/>
              </a:ext>
            </a:extLst>
          </p:cNvPr>
          <p:cNvGrpSpPr/>
          <p:nvPr/>
        </p:nvGrpSpPr>
        <p:grpSpPr>
          <a:xfrm rot="10800000">
            <a:off x="0" y="1"/>
            <a:ext cx="9144000" cy="101600"/>
            <a:chOff x="0" y="5791200"/>
            <a:chExt cx="8084345" cy="330200"/>
          </a:xfrm>
        </p:grpSpPr>
        <p:sp>
          <p:nvSpPr>
            <p:cNvPr id="36" name="Rectangle 35">
              <a:extLst>
                <a:ext uri="{FF2B5EF4-FFF2-40B4-BE49-F238E27FC236}">
                  <a16:creationId xmlns:a16="http://schemas.microsoft.com/office/drawing/2014/main" id="{6B623D7A-D228-4E27-90D7-16F073A372B1}"/>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7" name="Rectangle 36">
              <a:extLst>
                <a:ext uri="{FF2B5EF4-FFF2-40B4-BE49-F238E27FC236}">
                  <a16:creationId xmlns:a16="http://schemas.microsoft.com/office/drawing/2014/main" id="{119C8873-98FB-4BEF-8983-7C847D53D9AB}"/>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8" name="Rectangle 37">
              <a:extLst>
                <a:ext uri="{FF2B5EF4-FFF2-40B4-BE49-F238E27FC236}">
                  <a16:creationId xmlns:a16="http://schemas.microsoft.com/office/drawing/2014/main" id="{A54CD973-7FE8-46FC-B007-9F6404546870}"/>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9" name="Rectangle 48">
              <a:extLst>
                <a:ext uri="{FF2B5EF4-FFF2-40B4-BE49-F238E27FC236}">
                  <a16:creationId xmlns:a16="http://schemas.microsoft.com/office/drawing/2014/main" id="{18DB1A6A-3977-47DA-869D-9FB8771D4E3C}"/>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50" name="Rectangle 49">
              <a:extLst>
                <a:ext uri="{FF2B5EF4-FFF2-40B4-BE49-F238E27FC236}">
                  <a16:creationId xmlns:a16="http://schemas.microsoft.com/office/drawing/2014/main" id="{9434E69C-08AF-49E9-991D-D7B68EC86585}"/>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1" name="Rectangle 50">
              <a:extLst>
                <a:ext uri="{FF2B5EF4-FFF2-40B4-BE49-F238E27FC236}">
                  <a16:creationId xmlns:a16="http://schemas.microsoft.com/office/drawing/2014/main" id="{1B9BB2E3-CA25-4342-B800-EA244D69698F}"/>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2" name="Rectangle 51">
              <a:extLst>
                <a:ext uri="{FF2B5EF4-FFF2-40B4-BE49-F238E27FC236}">
                  <a16:creationId xmlns:a16="http://schemas.microsoft.com/office/drawing/2014/main" id="{BA34FFD0-6C11-4E9E-9EA3-9AB0FFC0F5A6}"/>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3" name="Rectangle 52">
              <a:extLst>
                <a:ext uri="{FF2B5EF4-FFF2-40B4-BE49-F238E27FC236}">
                  <a16:creationId xmlns:a16="http://schemas.microsoft.com/office/drawing/2014/main" id="{2607F0FA-CA25-4C17-A83E-E73B204371DB}"/>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54" name="Picture 53" descr="https://upload.wikimedia.org/wikipedia/en/thumb/f/fa/COMSATS_Logo.svg/1024px-COMSATS_Logo.svg.png">
            <a:extLst>
              <a:ext uri="{FF2B5EF4-FFF2-40B4-BE49-F238E27FC236}">
                <a16:creationId xmlns:a16="http://schemas.microsoft.com/office/drawing/2014/main" id="{09F36EC6-2496-4169-B1CB-9277A31DFC9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6271241"/>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plagiarism">
            <a:extLst>
              <a:ext uri="{FF2B5EF4-FFF2-40B4-BE49-F238E27FC236}">
                <a16:creationId xmlns:a16="http://schemas.microsoft.com/office/drawing/2014/main" id="{9B958F99-1325-47C4-8365-5B6925F1A3E8}"/>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000" r="47719"/>
          <a:stretch/>
        </p:blipFill>
        <p:spPr bwMode="auto">
          <a:xfrm>
            <a:off x="2501789" y="256524"/>
            <a:ext cx="1139853" cy="106352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Plagiarism</a:t>
            </a:r>
          </a:p>
        </p:txBody>
      </p:sp>
      <p:sp>
        <p:nvSpPr>
          <p:cNvPr id="2" name="Slide Number Placeholder 1"/>
          <p:cNvSpPr>
            <a:spLocks noGrp="1"/>
          </p:cNvSpPr>
          <p:nvPr>
            <p:ph type="sldNum" sz="quarter" idx="12"/>
          </p:nvPr>
        </p:nvSpPr>
        <p:spPr>
          <a:xfrm>
            <a:off x="6858000" y="6356351"/>
            <a:ext cx="2057400" cy="365125"/>
          </a:xfrm>
        </p:spPr>
        <p:txBody>
          <a:bodyPr/>
          <a:lstStyle/>
          <a:p>
            <a:fld id="{08A8661F-1CDE-4F7E-AE93-7F9785FD6839}" type="slidenum">
              <a:rPr lang="en-US" smtClean="0"/>
              <a:pPr/>
              <a:t>15</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88626" cy="4247317"/>
          </a:xfrm>
          <a:prstGeom prst="rect">
            <a:avLst/>
          </a:prstGeom>
          <a:noFill/>
        </p:spPr>
        <p:txBody>
          <a:bodyPr wrap="square" rtlCol="0">
            <a:spAutoFit/>
          </a:bodyPr>
          <a:lstStyle/>
          <a:p>
            <a:pPr lvl="1" indent="-457200" algn="just">
              <a:buFont typeface="Wingdings" panose="05000000000000000000" pitchFamily="2" charset="2"/>
              <a:buChar char="q"/>
            </a:pPr>
            <a:r>
              <a:rPr lang="en-US" sz="2400" b="1" dirty="0">
                <a:latin typeface="Candara" pitchFamily="34" charset="0"/>
                <a:cs typeface="Arial" pitchFamily="34" charset="0"/>
              </a:rPr>
              <a:t>Citations [1/3]</a:t>
            </a:r>
          </a:p>
          <a:p>
            <a:pPr lvl="1" indent="-457200" algn="just">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Common knowledge is not generally documented</a:t>
            </a:r>
          </a:p>
          <a:p>
            <a:pPr lvl="2" indent="-457200" algn="just">
              <a:buFont typeface="Courier New" panose="02070309020205020404" pitchFamily="49" charset="0"/>
              <a:buChar char="o"/>
            </a:pPr>
            <a:r>
              <a:rPr lang="en-US" i="1" dirty="0">
                <a:solidFill>
                  <a:schemeClr val="bg1">
                    <a:lumMod val="85000"/>
                  </a:schemeClr>
                </a:solidFill>
                <a:latin typeface="Candara" pitchFamily="34" charset="0"/>
                <a:cs typeface="Arial" pitchFamily="34" charset="0"/>
              </a:rPr>
              <a:t>“George W. Bush was elected President of the United States in 2006”</a:t>
            </a:r>
          </a:p>
          <a:p>
            <a:pPr lvl="1" indent="-457200" algn="just">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Facts that are generally not known are documented</a:t>
            </a:r>
          </a:p>
          <a:p>
            <a:pPr lvl="1" indent="-457200" algn="just">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Comments, opinions and interpretation about facts are also documented:</a:t>
            </a:r>
          </a:p>
          <a:p>
            <a:pPr lvl="2" indent="-457200" algn="just">
              <a:buFont typeface="Courier New" panose="02070309020205020404" pitchFamily="49" charset="0"/>
              <a:buChar char="o"/>
            </a:pPr>
            <a:r>
              <a:rPr lang="en-US" i="1" dirty="0">
                <a:solidFill>
                  <a:schemeClr val="bg1">
                    <a:lumMod val="85000"/>
                  </a:schemeClr>
                </a:solidFill>
                <a:latin typeface="Candara" pitchFamily="34" charset="0"/>
                <a:cs typeface="Arial" pitchFamily="34" charset="0"/>
              </a:rPr>
              <a:t>“Despite serving two terms as president, George W. Bush was popularly elected only once, in 2006.”</a:t>
            </a:r>
          </a:p>
          <a:p>
            <a:pPr lvl="1" indent="-457200" algn="just">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Text deleted for shortening should be indicated with ellipsis with proper citation</a:t>
            </a:r>
          </a:p>
          <a:p>
            <a:pPr lvl="2" indent="-457200" algn="just">
              <a:buFont typeface="Courier New" panose="02070309020205020404" pitchFamily="49" charset="0"/>
              <a:buChar char="o"/>
            </a:pPr>
            <a:r>
              <a:rPr lang="en-US" i="1" dirty="0">
                <a:solidFill>
                  <a:schemeClr val="bg1">
                    <a:lumMod val="85000"/>
                  </a:schemeClr>
                </a:solidFill>
                <a:latin typeface="Candara" pitchFamily="34" charset="0"/>
                <a:cs typeface="Arial" pitchFamily="34" charset="0"/>
              </a:rPr>
              <a:t>“The research concluded the reaction provided “clear evidence that… the fundamental chemistry of the process was being interrupted,” although at what point the interruption occurs remains to be demonstrated.” (Tinker/Walsh, 3776)</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44688" y="1464586"/>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1A8BE99D-A277-4244-A922-B17A4A9FC6F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0977" y="2493885"/>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Image result for blue sketch arrow png">
            <a:extLst>
              <a:ext uri="{FF2B5EF4-FFF2-40B4-BE49-F238E27FC236}">
                <a16:creationId xmlns:a16="http://schemas.microsoft.com/office/drawing/2014/main" id="{0BA766F0-8DF7-4424-A5B6-B160D6F2FC4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0977" y="1892921"/>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Image result for blue sketch arrow png">
            <a:extLst>
              <a:ext uri="{FF2B5EF4-FFF2-40B4-BE49-F238E27FC236}">
                <a16:creationId xmlns:a16="http://schemas.microsoft.com/office/drawing/2014/main" id="{4FE2DE15-F402-4773-BE25-AFEC67F525C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0977" y="2815384"/>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Image result for blue sketch arrow png">
            <a:extLst>
              <a:ext uri="{FF2B5EF4-FFF2-40B4-BE49-F238E27FC236}">
                <a16:creationId xmlns:a16="http://schemas.microsoft.com/office/drawing/2014/main" id="{C9D933BC-E93B-4976-B165-C279E962F19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0977" y="3962400"/>
            <a:ext cx="838200" cy="649605"/>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29E06A2E-0D59-4782-A3CF-D4CFA8F458E2}"/>
              </a:ext>
            </a:extLst>
          </p:cNvPr>
          <p:cNvGrpSpPr/>
          <p:nvPr/>
        </p:nvGrpSpPr>
        <p:grpSpPr>
          <a:xfrm>
            <a:off x="0" y="6756400"/>
            <a:ext cx="9144000" cy="101600"/>
            <a:chOff x="0" y="5791200"/>
            <a:chExt cx="8084345" cy="330200"/>
          </a:xfrm>
        </p:grpSpPr>
        <p:sp>
          <p:nvSpPr>
            <p:cNvPr id="26" name="Rectangle 25">
              <a:extLst>
                <a:ext uri="{FF2B5EF4-FFF2-40B4-BE49-F238E27FC236}">
                  <a16:creationId xmlns:a16="http://schemas.microsoft.com/office/drawing/2014/main" id="{B8DD1AFE-04DA-43A7-ABAC-CF93959D8BE3}"/>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F50E729C-DBBC-4AA5-8860-0CE254D7A606}"/>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4AB765C9-791F-4EE1-BCBA-27A357C47E81}"/>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25143597-0BE3-4A79-8528-C2E95648553C}"/>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latin typeface="Candara" panose="020E0502030303020204" pitchFamily="34" charset="0"/>
              </a:endParaRPr>
            </a:p>
          </p:txBody>
        </p:sp>
        <p:sp>
          <p:nvSpPr>
            <p:cNvPr id="30" name="Rectangle 29">
              <a:extLst>
                <a:ext uri="{FF2B5EF4-FFF2-40B4-BE49-F238E27FC236}">
                  <a16:creationId xmlns:a16="http://schemas.microsoft.com/office/drawing/2014/main" id="{65542863-AA4F-4285-86ED-566D30E64226}"/>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1" name="Rectangle 30">
              <a:extLst>
                <a:ext uri="{FF2B5EF4-FFF2-40B4-BE49-F238E27FC236}">
                  <a16:creationId xmlns:a16="http://schemas.microsoft.com/office/drawing/2014/main" id="{A94EB648-C3DF-435D-8733-AF11FC7E40FE}"/>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2" name="Rectangle 31">
              <a:extLst>
                <a:ext uri="{FF2B5EF4-FFF2-40B4-BE49-F238E27FC236}">
                  <a16:creationId xmlns:a16="http://schemas.microsoft.com/office/drawing/2014/main" id="{89F117DC-061E-4272-83FA-36C185F28505}"/>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3" name="Rectangle 32">
              <a:extLst>
                <a:ext uri="{FF2B5EF4-FFF2-40B4-BE49-F238E27FC236}">
                  <a16:creationId xmlns:a16="http://schemas.microsoft.com/office/drawing/2014/main" id="{9C5C93AC-CEE0-4A55-B7DB-1DBBF30EF38E}"/>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grpSp>
      <p:grpSp>
        <p:nvGrpSpPr>
          <p:cNvPr id="34" name="Group 33">
            <a:extLst>
              <a:ext uri="{FF2B5EF4-FFF2-40B4-BE49-F238E27FC236}">
                <a16:creationId xmlns:a16="http://schemas.microsoft.com/office/drawing/2014/main" id="{D60E7EB0-7867-4378-86B1-A33623C0FCEF}"/>
              </a:ext>
            </a:extLst>
          </p:cNvPr>
          <p:cNvGrpSpPr/>
          <p:nvPr/>
        </p:nvGrpSpPr>
        <p:grpSpPr>
          <a:xfrm rot="10800000">
            <a:off x="0" y="1"/>
            <a:ext cx="9144000" cy="101600"/>
            <a:chOff x="0" y="5791200"/>
            <a:chExt cx="8084345" cy="330200"/>
          </a:xfrm>
        </p:grpSpPr>
        <p:sp>
          <p:nvSpPr>
            <p:cNvPr id="35" name="Rectangle 34">
              <a:extLst>
                <a:ext uri="{FF2B5EF4-FFF2-40B4-BE49-F238E27FC236}">
                  <a16:creationId xmlns:a16="http://schemas.microsoft.com/office/drawing/2014/main" id="{09439E3C-BE71-4686-ABA4-1D2BCFDD18FD}"/>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6" name="Rectangle 35">
              <a:extLst>
                <a:ext uri="{FF2B5EF4-FFF2-40B4-BE49-F238E27FC236}">
                  <a16:creationId xmlns:a16="http://schemas.microsoft.com/office/drawing/2014/main" id="{1625CC6F-8B87-49CC-B79F-7ED0F77AAC7C}"/>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7" name="Rectangle 36">
              <a:extLst>
                <a:ext uri="{FF2B5EF4-FFF2-40B4-BE49-F238E27FC236}">
                  <a16:creationId xmlns:a16="http://schemas.microsoft.com/office/drawing/2014/main" id="{4B6E4462-E1E3-4FE2-AEF3-56C39B50BC91}"/>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8" name="Rectangle 37">
              <a:extLst>
                <a:ext uri="{FF2B5EF4-FFF2-40B4-BE49-F238E27FC236}">
                  <a16:creationId xmlns:a16="http://schemas.microsoft.com/office/drawing/2014/main" id="{418DF5B4-8535-4DEE-9DD0-74B563FC3D3B}"/>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49" name="Rectangle 48">
              <a:extLst>
                <a:ext uri="{FF2B5EF4-FFF2-40B4-BE49-F238E27FC236}">
                  <a16:creationId xmlns:a16="http://schemas.microsoft.com/office/drawing/2014/main" id="{86505155-A3C8-43B9-8F1A-DC2B66FCE678}"/>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0" name="Rectangle 49">
              <a:extLst>
                <a:ext uri="{FF2B5EF4-FFF2-40B4-BE49-F238E27FC236}">
                  <a16:creationId xmlns:a16="http://schemas.microsoft.com/office/drawing/2014/main" id="{E92ED58F-11F7-46C0-834B-44148CF4558C}"/>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1" name="Rectangle 50">
              <a:extLst>
                <a:ext uri="{FF2B5EF4-FFF2-40B4-BE49-F238E27FC236}">
                  <a16:creationId xmlns:a16="http://schemas.microsoft.com/office/drawing/2014/main" id="{599ED964-C1AE-44D9-A79E-F5F09D2D83DB}"/>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2" name="Rectangle 51">
              <a:extLst>
                <a:ext uri="{FF2B5EF4-FFF2-40B4-BE49-F238E27FC236}">
                  <a16:creationId xmlns:a16="http://schemas.microsoft.com/office/drawing/2014/main" id="{AA71CFF4-9FB7-4C10-9762-C5CAC2E6E569}"/>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53" name="Picture 52" descr="https://upload.wikimedia.org/wikipedia/en/thumb/f/fa/COMSATS_Logo.svg/1024px-COMSATS_Logo.svg.png">
            <a:extLst>
              <a:ext uri="{FF2B5EF4-FFF2-40B4-BE49-F238E27FC236}">
                <a16:creationId xmlns:a16="http://schemas.microsoft.com/office/drawing/2014/main" id="{FEE58519-E78D-4B2B-8898-7D6BE94AF7F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8433772"/>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2" presetClass="entr" presetSubtype="8" fill="hold" nodeType="withEffect">
                                  <p:stCondLst>
                                    <p:cond delay="0"/>
                                  </p:stCondLst>
                                  <p:childTnLst>
                                    <p:set>
                                      <p:cBhvr>
                                        <p:cTn id="19" dur="1" fill="hold">
                                          <p:stCondLst>
                                            <p:cond delay="0"/>
                                          </p:stCondLst>
                                        </p:cTn>
                                        <p:tgtEl>
                                          <p:spTgt spid="22"/>
                                        </p:tgtEl>
                                        <p:attrNameLst>
                                          <p:attrName>style.visibility</p:attrName>
                                        </p:attrNameLst>
                                      </p:cBhvr>
                                      <p:to>
                                        <p:strVal val="visible"/>
                                      </p:to>
                                    </p:set>
                                    <p:anim calcmode="lin" valueType="num">
                                      <p:cBhvr additive="base">
                                        <p:cTn id="20" dur="500" fill="hold"/>
                                        <p:tgtEl>
                                          <p:spTgt spid="22"/>
                                        </p:tgtEl>
                                        <p:attrNameLst>
                                          <p:attrName>ppt_x</p:attrName>
                                        </p:attrNameLst>
                                      </p:cBhvr>
                                      <p:tavLst>
                                        <p:tav tm="0">
                                          <p:val>
                                            <p:strVal val="0-#ppt_w/2"/>
                                          </p:val>
                                        </p:tav>
                                        <p:tav tm="100000">
                                          <p:val>
                                            <p:strVal val="#ppt_x"/>
                                          </p:val>
                                        </p:tav>
                                      </p:tavLst>
                                    </p:anim>
                                    <p:anim calcmode="lin" valueType="num">
                                      <p:cBhvr additive="base">
                                        <p:cTn id="21" dur="500" fill="hold"/>
                                        <p:tgtEl>
                                          <p:spTgt spid="22"/>
                                        </p:tgtEl>
                                        <p:attrNameLst>
                                          <p:attrName>ppt_y</p:attrName>
                                        </p:attrNameLst>
                                      </p:cBhvr>
                                      <p:tavLst>
                                        <p:tav tm="0">
                                          <p:val>
                                            <p:strVal val="#ppt_y"/>
                                          </p:val>
                                        </p:tav>
                                        <p:tav tm="100000">
                                          <p:val>
                                            <p:strVal val="#ppt_y"/>
                                          </p:val>
                                        </p:tav>
                                      </p:tavLst>
                                    </p:anim>
                                  </p:childTnLst>
                                </p:cTn>
                              </p:par>
                              <p:par>
                                <p:cTn id="22" presetID="19" presetClass="emph" presetSubtype="0" fill="hold" nodeType="withEffect">
                                  <p:stCondLst>
                                    <p:cond delay="0"/>
                                  </p:stCondLst>
                                  <p:childTnLst>
                                    <p:animClr clrSpc="rgb" dir="cw">
                                      <p:cBhvr override="childStyle">
                                        <p:cTn id="23" dur="500" fill="hold"/>
                                        <p:tgtEl>
                                          <p:spTgt spid="17">
                                            <p:txEl>
                                              <p:pRg st="2" end="2"/>
                                            </p:txEl>
                                          </p:spTgt>
                                        </p:tgtEl>
                                        <p:attrNameLst>
                                          <p:attrName>style.color</p:attrName>
                                        </p:attrNameLst>
                                      </p:cBhvr>
                                      <p:to>
                                        <a:srgbClr val="FF0000"/>
                                      </p:to>
                                    </p:animClr>
                                    <p:animClr clrSpc="rgb" dir="cw">
                                      <p:cBhvr>
                                        <p:cTn id="24" dur="500" fill="hold"/>
                                        <p:tgtEl>
                                          <p:spTgt spid="17">
                                            <p:txEl>
                                              <p:pRg st="2" end="2"/>
                                            </p:txEl>
                                          </p:spTgt>
                                        </p:tgtEl>
                                        <p:attrNameLst>
                                          <p:attrName>fillcolor</p:attrName>
                                        </p:attrNameLst>
                                      </p:cBhvr>
                                      <p:to>
                                        <a:srgbClr val="FF0000"/>
                                      </p:to>
                                    </p:animClr>
                                    <p:set>
                                      <p:cBhvr>
                                        <p:cTn id="25" dur="500" fill="hold"/>
                                        <p:tgtEl>
                                          <p:spTgt spid="17">
                                            <p:txEl>
                                              <p:pRg st="2" end="2"/>
                                            </p:txEl>
                                          </p:spTgt>
                                        </p:tgtEl>
                                        <p:attrNameLst>
                                          <p:attrName>fill.type</p:attrName>
                                        </p:attrNameLst>
                                      </p:cBhvr>
                                      <p:to>
                                        <p:strVal val="solid"/>
                                      </p:to>
                                    </p:set>
                                    <p:set>
                                      <p:cBhvr>
                                        <p:cTn id="26" dur="500" fill="hold"/>
                                        <p:tgtEl>
                                          <p:spTgt spid="17">
                                            <p:txEl>
                                              <p:pRg st="2" end="2"/>
                                            </p:txEl>
                                          </p:spTgt>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9" presetClass="emph" presetSubtype="0" fill="hold" nodeType="clickEffect">
                                  <p:stCondLst>
                                    <p:cond delay="0"/>
                                  </p:stCondLst>
                                  <p:childTnLst>
                                    <p:animClr clrSpc="rgb" dir="cw">
                                      <p:cBhvr override="childStyle">
                                        <p:cTn id="30" dur="500" fill="hold"/>
                                        <p:tgtEl>
                                          <p:spTgt spid="17">
                                            <p:txEl>
                                              <p:pRg st="3" end="3"/>
                                            </p:txEl>
                                          </p:spTgt>
                                        </p:tgtEl>
                                        <p:attrNameLst>
                                          <p:attrName>style.color</p:attrName>
                                        </p:attrNameLst>
                                      </p:cBhvr>
                                      <p:to>
                                        <a:srgbClr val="000000"/>
                                      </p:to>
                                    </p:animClr>
                                    <p:animClr clrSpc="rgb" dir="cw">
                                      <p:cBhvr>
                                        <p:cTn id="31" dur="500" fill="hold"/>
                                        <p:tgtEl>
                                          <p:spTgt spid="17">
                                            <p:txEl>
                                              <p:pRg st="3" end="3"/>
                                            </p:txEl>
                                          </p:spTgt>
                                        </p:tgtEl>
                                        <p:attrNameLst>
                                          <p:attrName>fillcolor</p:attrName>
                                        </p:attrNameLst>
                                      </p:cBhvr>
                                      <p:to>
                                        <a:srgbClr val="000000"/>
                                      </p:to>
                                    </p:animClr>
                                    <p:set>
                                      <p:cBhvr>
                                        <p:cTn id="32" dur="500" fill="hold"/>
                                        <p:tgtEl>
                                          <p:spTgt spid="17">
                                            <p:txEl>
                                              <p:pRg st="3" end="3"/>
                                            </p:txEl>
                                          </p:spTgt>
                                        </p:tgtEl>
                                        <p:attrNameLst>
                                          <p:attrName>fill.type</p:attrName>
                                        </p:attrNameLst>
                                      </p:cBhvr>
                                      <p:to>
                                        <p:strVal val="solid"/>
                                      </p:to>
                                    </p:set>
                                    <p:set>
                                      <p:cBhvr>
                                        <p:cTn id="33" dur="500" fill="hold"/>
                                        <p:tgtEl>
                                          <p:spTgt spid="17">
                                            <p:txEl>
                                              <p:pRg st="3" end="3"/>
                                            </p:txEl>
                                          </p:spTgt>
                                        </p:tgtEl>
                                        <p:attrNameLst>
                                          <p:attrName>fill.on</p:attrName>
                                        </p:attrNameLst>
                                      </p:cBhvr>
                                      <p:to>
                                        <p:strVal val="true"/>
                                      </p:to>
                                    </p:set>
                                  </p:childTnLst>
                                </p:cTn>
                              </p:par>
                              <p:par>
                                <p:cTn id="34" presetID="2" presetClass="entr" presetSubtype="8" fill="hold" nodeType="withEffect">
                                  <p:stCondLst>
                                    <p:cond delay="0"/>
                                  </p:stCondLst>
                                  <p:childTnLst>
                                    <p:set>
                                      <p:cBhvr>
                                        <p:cTn id="35" dur="1" fill="hold">
                                          <p:stCondLst>
                                            <p:cond delay="0"/>
                                          </p:stCondLst>
                                        </p:cTn>
                                        <p:tgtEl>
                                          <p:spTgt spid="19"/>
                                        </p:tgtEl>
                                        <p:attrNameLst>
                                          <p:attrName>style.visibility</p:attrName>
                                        </p:attrNameLst>
                                      </p:cBhvr>
                                      <p:to>
                                        <p:strVal val="visible"/>
                                      </p:to>
                                    </p:set>
                                    <p:anim calcmode="lin" valueType="num">
                                      <p:cBhvr additive="base">
                                        <p:cTn id="36" dur="500" fill="hold"/>
                                        <p:tgtEl>
                                          <p:spTgt spid="19"/>
                                        </p:tgtEl>
                                        <p:attrNameLst>
                                          <p:attrName>ppt_x</p:attrName>
                                        </p:attrNameLst>
                                      </p:cBhvr>
                                      <p:tavLst>
                                        <p:tav tm="0">
                                          <p:val>
                                            <p:strVal val="0-#ppt_w/2"/>
                                          </p:val>
                                        </p:tav>
                                        <p:tav tm="100000">
                                          <p:val>
                                            <p:strVal val="#ppt_x"/>
                                          </p:val>
                                        </p:tav>
                                      </p:tavLst>
                                    </p:anim>
                                    <p:anim calcmode="lin" valueType="num">
                                      <p:cBhvr additive="base">
                                        <p:cTn id="37"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17">
                                            <p:txEl>
                                              <p:pRg st="4" end="4"/>
                                            </p:txEl>
                                          </p:spTgt>
                                        </p:tgtEl>
                                        <p:attrNameLst>
                                          <p:attrName>style.color</p:attrName>
                                        </p:attrNameLst>
                                      </p:cBhvr>
                                      <p:to>
                                        <a:srgbClr val="000000"/>
                                      </p:to>
                                    </p:animClr>
                                    <p:animClr clrSpc="rgb" dir="cw">
                                      <p:cBhvr>
                                        <p:cTn id="42" dur="500" fill="hold"/>
                                        <p:tgtEl>
                                          <p:spTgt spid="17">
                                            <p:txEl>
                                              <p:pRg st="4" end="4"/>
                                            </p:txEl>
                                          </p:spTgt>
                                        </p:tgtEl>
                                        <p:attrNameLst>
                                          <p:attrName>fillcolor</p:attrName>
                                        </p:attrNameLst>
                                      </p:cBhvr>
                                      <p:to>
                                        <a:srgbClr val="000000"/>
                                      </p:to>
                                    </p:animClr>
                                    <p:set>
                                      <p:cBhvr>
                                        <p:cTn id="43" dur="500" fill="hold"/>
                                        <p:tgtEl>
                                          <p:spTgt spid="17">
                                            <p:txEl>
                                              <p:pRg st="4" end="4"/>
                                            </p:txEl>
                                          </p:spTgt>
                                        </p:tgtEl>
                                        <p:attrNameLst>
                                          <p:attrName>fill.type</p:attrName>
                                        </p:attrNameLst>
                                      </p:cBhvr>
                                      <p:to>
                                        <p:strVal val="solid"/>
                                      </p:to>
                                    </p:set>
                                    <p:set>
                                      <p:cBhvr>
                                        <p:cTn id="44" dur="500" fill="hold"/>
                                        <p:tgtEl>
                                          <p:spTgt spid="17">
                                            <p:txEl>
                                              <p:pRg st="4" end="4"/>
                                            </p:txEl>
                                          </p:spTgt>
                                        </p:tgtEl>
                                        <p:attrNameLst>
                                          <p:attrName>fill.on</p:attrName>
                                        </p:attrNameLst>
                                      </p:cBhvr>
                                      <p:to>
                                        <p:strVal val="true"/>
                                      </p:to>
                                    </p:set>
                                  </p:childTnLst>
                                </p:cTn>
                              </p:par>
                              <p:par>
                                <p:cTn id="45" presetID="2" presetClass="entr" presetSubtype="8" fill="hold" nodeType="withEffect">
                                  <p:stCondLst>
                                    <p:cond delay="0"/>
                                  </p:stCondLst>
                                  <p:childTnLst>
                                    <p:set>
                                      <p:cBhvr>
                                        <p:cTn id="46" dur="1" fill="hold">
                                          <p:stCondLst>
                                            <p:cond delay="0"/>
                                          </p:stCondLst>
                                        </p:cTn>
                                        <p:tgtEl>
                                          <p:spTgt spid="24"/>
                                        </p:tgtEl>
                                        <p:attrNameLst>
                                          <p:attrName>style.visibility</p:attrName>
                                        </p:attrNameLst>
                                      </p:cBhvr>
                                      <p:to>
                                        <p:strVal val="visible"/>
                                      </p:to>
                                    </p:set>
                                    <p:anim calcmode="lin" valueType="num">
                                      <p:cBhvr additive="base">
                                        <p:cTn id="47" dur="500" fill="hold"/>
                                        <p:tgtEl>
                                          <p:spTgt spid="24"/>
                                        </p:tgtEl>
                                        <p:attrNameLst>
                                          <p:attrName>ppt_x</p:attrName>
                                        </p:attrNameLst>
                                      </p:cBhvr>
                                      <p:tavLst>
                                        <p:tav tm="0">
                                          <p:val>
                                            <p:strVal val="0-#ppt_w/2"/>
                                          </p:val>
                                        </p:tav>
                                        <p:tav tm="100000">
                                          <p:val>
                                            <p:strVal val="#ppt_x"/>
                                          </p:val>
                                        </p:tav>
                                      </p:tavLst>
                                    </p:anim>
                                    <p:anim calcmode="lin" valueType="num">
                                      <p:cBhvr additive="base">
                                        <p:cTn id="48" dur="500" fill="hold"/>
                                        <p:tgtEl>
                                          <p:spTgt spid="24"/>
                                        </p:tgtEl>
                                        <p:attrNameLst>
                                          <p:attrName>ppt_y</p:attrName>
                                        </p:attrNameLst>
                                      </p:cBhvr>
                                      <p:tavLst>
                                        <p:tav tm="0">
                                          <p:val>
                                            <p:strVal val="#ppt_y"/>
                                          </p:val>
                                        </p:tav>
                                        <p:tav tm="100000">
                                          <p:val>
                                            <p:strVal val="#ppt_y"/>
                                          </p:val>
                                        </p:tav>
                                      </p:tavLst>
                                    </p:anim>
                                  </p:childTnLst>
                                </p:cTn>
                              </p:par>
                              <p:par>
                                <p:cTn id="49" presetID="19" presetClass="emph" presetSubtype="0" fill="hold" nodeType="withEffect">
                                  <p:stCondLst>
                                    <p:cond delay="0"/>
                                  </p:stCondLst>
                                  <p:childTnLst>
                                    <p:animClr clrSpc="rgb" dir="cw">
                                      <p:cBhvr override="childStyle">
                                        <p:cTn id="50" dur="500" fill="hold"/>
                                        <p:tgtEl>
                                          <p:spTgt spid="17">
                                            <p:txEl>
                                              <p:pRg st="5" end="5"/>
                                            </p:txEl>
                                          </p:spTgt>
                                        </p:tgtEl>
                                        <p:attrNameLst>
                                          <p:attrName>style.color</p:attrName>
                                        </p:attrNameLst>
                                      </p:cBhvr>
                                      <p:to>
                                        <a:srgbClr val="FF0000"/>
                                      </p:to>
                                    </p:animClr>
                                    <p:animClr clrSpc="rgb" dir="cw">
                                      <p:cBhvr>
                                        <p:cTn id="51" dur="500" fill="hold"/>
                                        <p:tgtEl>
                                          <p:spTgt spid="17">
                                            <p:txEl>
                                              <p:pRg st="5" end="5"/>
                                            </p:txEl>
                                          </p:spTgt>
                                        </p:tgtEl>
                                        <p:attrNameLst>
                                          <p:attrName>fillcolor</p:attrName>
                                        </p:attrNameLst>
                                      </p:cBhvr>
                                      <p:to>
                                        <a:srgbClr val="FF0000"/>
                                      </p:to>
                                    </p:animClr>
                                    <p:set>
                                      <p:cBhvr>
                                        <p:cTn id="52" dur="500" fill="hold"/>
                                        <p:tgtEl>
                                          <p:spTgt spid="17">
                                            <p:txEl>
                                              <p:pRg st="5" end="5"/>
                                            </p:txEl>
                                          </p:spTgt>
                                        </p:tgtEl>
                                        <p:attrNameLst>
                                          <p:attrName>fill.type</p:attrName>
                                        </p:attrNameLst>
                                      </p:cBhvr>
                                      <p:to>
                                        <p:strVal val="solid"/>
                                      </p:to>
                                    </p:set>
                                    <p:set>
                                      <p:cBhvr>
                                        <p:cTn id="53" dur="500" fill="hold"/>
                                        <p:tgtEl>
                                          <p:spTgt spid="17">
                                            <p:txEl>
                                              <p:pRg st="5" end="5"/>
                                            </p:txEl>
                                          </p:spTgt>
                                        </p:tgtEl>
                                        <p:attrNameLst>
                                          <p:attrName>fill.on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19" presetClass="emph" presetSubtype="0" fill="hold" nodeType="clickEffect">
                                  <p:stCondLst>
                                    <p:cond delay="0"/>
                                  </p:stCondLst>
                                  <p:childTnLst>
                                    <p:animClr clrSpc="rgb" dir="cw">
                                      <p:cBhvr override="childStyle">
                                        <p:cTn id="57" dur="500" fill="hold"/>
                                        <p:tgtEl>
                                          <p:spTgt spid="17">
                                            <p:txEl>
                                              <p:pRg st="6" end="6"/>
                                            </p:txEl>
                                          </p:spTgt>
                                        </p:tgtEl>
                                        <p:attrNameLst>
                                          <p:attrName>style.color</p:attrName>
                                        </p:attrNameLst>
                                      </p:cBhvr>
                                      <p:to>
                                        <a:srgbClr val="000000"/>
                                      </p:to>
                                    </p:animClr>
                                    <p:animClr clrSpc="rgb" dir="cw">
                                      <p:cBhvr>
                                        <p:cTn id="58" dur="500" fill="hold"/>
                                        <p:tgtEl>
                                          <p:spTgt spid="17">
                                            <p:txEl>
                                              <p:pRg st="6" end="6"/>
                                            </p:txEl>
                                          </p:spTgt>
                                        </p:tgtEl>
                                        <p:attrNameLst>
                                          <p:attrName>fillcolor</p:attrName>
                                        </p:attrNameLst>
                                      </p:cBhvr>
                                      <p:to>
                                        <a:srgbClr val="000000"/>
                                      </p:to>
                                    </p:animClr>
                                    <p:set>
                                      <p:cBhvr>
                                        <p:cTn id="59" dur="500" fill="hold"/>
                                        <p:tgtEl>
                                          <p:spTgt spid="17">
                                            <p:txEl>
                                              <p:pRg st="6" end="6"/>
                                            </p:txEl>
                                          </p:spTgt>
                                        </p:tgtEl>
                                        <p:attrNameLst>
                                          <p:attrName>fill.type</p:attrName>
                                        </p:attrNameLst>
                                      </p:cBhvr>
                                      <p:to>
                                        <p:strVal val="solid"/>
                                      </p:to>
                                    </p:set>
                                    <p:set>
                                      <p:cBhvr>
                                        <p:cTn id="60" dur="500" fill="hold"/>
                                        <p:tgtEl>
                                          <p:spTgt spid="17">
                                            <p:txEl>
                                              <p:pRg st="6" end="6"/>
                                            </p:txEl>
                                          </p:spTgt>
                                        </p:tgtEl>
                                        <p:attrNameLst>
                                          <p:attrName>fill.on</p:attrName>
                                        </p:attrNameLst>
                                      </p:cBhvr>
                                      <p:to>
                                        <p:strVal val="true"/>
                                      </p:to>
                                    </p:set>
                                  </p:childTnLst>
                                </p:cTn>
                              </p:par>
                              <p:par>
                                <p:cTn id="61" presetID="2" presetClass="entr" presetSubtype="8" fill="hold" nodeType="withEffect">
                                  <p:stCondLst>
                                    <p:cond delay="0"/>
                                  </p:stCondLst>
                                  <p:childTnLst>
                                    <p:set>
                                      <p:cBhvr>
                                        <p:cTn id="62" dur="1" fill="hold">
                                          <p:stCondLst>
                                            <p:cond delay="0"/>
                                          </p:stCondLst>
                                        </p:cTn>
                                        <p:tgtEl>
                                          <p:spTgt spid="25"/>
                                        </p:tgtEl>
                                        <p:attrNameLst>
                                          <p:attrName>style.visibility</p:attrName>
                                        </p:attrNameLst>
                                      </p:cBhvr>
                                      <p:to>
                                        <p:strVal val="visible"/>
                                      </p:to>
                                    </p:set>
                                    <p:anim calcmode="lin" valueType="num">
                                      <p:cBhvr additive="base">
                                        <p:cTn id="63" dur="500" fill="hold"/>
                                        <p:tgtEl>
                                          <p:spTgt spid="25"/>
                                        </p:tgtEl>
                                        <p:attrNameLst>
                                          <p:attrName>ppt_x</p:attrName>
                                        </p:attrNameLst>
                                      </p:cBhvr>
                                      <p:tavLst>
                                        <p:tav tm="0">
                                          <p:val>
                                            <p:strVal val="0-#ppt_w/2"/>
                                          </p:val>
                                        </p:tav>
                                        <p:tav tm="100000">
                                          <p:val>
                                            <p:strVal val="#ppt_x"/>
                                          </p:val>
                                        </p:tav>
                                      </p:tavLst>
                                    </p:anim>
                                    <p:anim calcmode="lin" valueType="num">
                                      <p:cBhvr additive="base">
                                        <p:cTn id="64" dur="500" fill="hold"/>
                                        <p:tgtEl>
                                          <p:spTgt spid="25"/>
                                        </p:tgtEl>
                                        <p:attrNameLst>
                                          <p:attrName>ppt_y</p:attrName>
                                        </p:attrNameLst>
                                      </p:cBhvr>
                                      <p:tavLst>
                                        <p:tav tm="0">
                                          <p:val>
                                            <p:strVal val="#ppt_y"/>
                                          </p:val>
                                        </p:tav>
                                        <p:tav tm="100000">
                                          <p:val>
                                            <p:strVal val="#ppt_y"/>
                                          </p:val>
                                        </p:tav>
                                      </p:tavLst>
                                    </p:anim>
                                  </p:childTnLst>
                                </p:cTn>
                              </p:par>
                              <p:par>
                                <p:cTn id="65" presetID="19" presetClass="emph" presetSubtype="0" fill="hold" nodeType="withEffect">
                                  <p:stCondLst>
                                    <p:cond delay="0"/>
                                  </p:stCondLst>
                                  <p:childTnLst>
                                    <p:animClr clrSpc="rgb" dir="cw">
                                      <p:cBhvr override="childStyle">
                                        <p:cTn id="66" dur="500" fill="hold"/>
                                        <p:tgtEl>
                                          <p:spTgt spid="17">
                                            <p:txEl>
                                              <p:pRg st="7" end="7"/>
                                            </p:txEl>
                                          </p:spTgt>
                                        </p:tgtEl>
                                        <p:attrNameLst>
                                          <p:attrName>style.color</p:attrName>
                                        </p:attrNameLst>
                                      </p:cBhvr>
                                      <p:to>
                                        <a:srgbClr val="FF0000"/>
                                      </p:to>
                                    </p:animClr>
                                    <p:animClr clrSpc="rgb" dir="cw">
                                      <p:cBhvr>
                                        <p:cTn id="67" dur="500" fill="hold"/>
                                        <p:tgtEl>
                                          <p:spTgt spid="17">
                                            <p:txEl>
                                              <p:pRg st="7" end="7"/>
                                            </p:txEl>
                                          </p:spTgt>
                                        </p:tgtEl>
                                        <p:attrNameLst>
                                          <p:attrName>fillcolor</p:attrName>
                                        </p:attrNameLst>
                                      </p:cBhvr>
                                      <p:to>
                                        <a:srgbClr val="FF0000"/>
                                      </p:to>
                                    </p:animClr>
                                    <p:set>
                                      <p:cBhvr>
                                        <p:cTn id="68" dur="500" fill="hold"/>
                                        <p:tgtEl>
                                          <p:spTgt spid="17">
                                            <p:txEl>
                                              <p:pRg st="7" end="7"/>
                                            </p:txEl>
                                          </p:spTgt>
                                        </p:tgtEl>
                                        <p:attrNameLst>
                                          <p:attrName>fill.type</p:attrName>
                                        </p:attrNameLst>
                                      </p:cBhvr>
                                      <p:to>
                                        <p:strVal val="solid"/>
                                      </p:to>
                                    </p:set>
                                    <p:set>
                                      <p:cBhvr>
                                        <p:cTn id="69" dur="500" fill="hold"/>
                                        <p:tgtEl>
                                          <p:spTgt spid="17">
                                            <p:txEl>
                                              <p:pRg st="7" end="7"/>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plagiarism">
            <a:extLst>
              <a:ext uri="{FF2B5EF4-FFF2-40B4-BE49-F238E27FC236}">
                <a16:creationId xmlns:a16="http://schemas.microsoft.com/office/drawing/2014/main" id="{9B958F99-1325-47C4-8365-5B6925F1A3E8}"/>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000" r="47719"/>
          <a:stretch/>
        </p:blipFill>
        <p:spPr bwMode="auto">
          <a:xfrm>
            <a:off x="2501789" y="256524"/>
            <a:ext cx="1139853" cy="106352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Plagiarism</a:t>
            </a:r>
          </a:p>
        </p:txBody>
      </p:sp>
      <p:sp>
        <p:nvSpPr>
          <p:cNvPr id="2" name="Slide Number Placeholder 1"/>
          <p:cNvSpPr>
            <a:spLocks noGrp="1"/>
          </p:cNvSpPr>
          <p:nvPr>
            <p:ph type="sldNum" sz="quarter" idx="12"/>
          </p:nvPr>
        </p:nvSpPr>
        <p:spPr>
          <a:xfrm>
            <a:off x="6858000" y="6356351"/>
            <a:ext cx="2057400" cy="365125"/>
          </a:xfrm>
        </p:spPr>
        <p:txBody>
          <a:bodyPr/>
          <a:lstStyle/>
          <a:p>
            <a:fld id="{08A8661F-1CDE-4F7E-AE93-7F9785FD6839}" type="slidenum">
              <a:rPr lang="en-US" smtClean="0"/>
              <a:pPr/>
              <a:t>16</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88626" cy="5016758"/>
          </a:xfrm>
          <a:prstGeom prst="rect">
            <a:avLst/>
          </a:prstGeom>
          <a:noFill/>
        </p:spPr>
        <p:txBody>
          <a:bodyPr wrap="square" rtlCol="0">
            <a:spAutoFit/>
          </a:bodyPr>
          <a:lstStyle/>
          <a:p>
            <a:pPr lvl="1" indent="-457200" algn="just">
              <a:buFont typeface="Wingdings" panose="05000000000000000000" pitchFamily="2" charset="2"/>
              <a:buChar char="q"/>
            </a:pPr>
            <a:r>
              <a:rPr lang="en-US" sz="2400" b="1" dirty="0">
                <a:latin typeface="Candara" pitchFamily="34" charset="0"/>
                <a:cs typeface="Arial" pitchFamily="34" charset="0"/>
              </a:rPr>
              <a:t>Citations [2/3]</a:t>
            </a:r>
          </a:p>
          <a:p>
            <a:pPr lvl="1" indent="-457200" algn="just">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Cite together the quotes taken from a single paragraph from its different sections:</a:t>
            </a:r>
          </a:p>
          <a:p>
            <a:pPr lvl="2" indent="-457200" algn="just">
              <a:buFont typeface="Courier New" panose="02070309020205020404" pitchFamily="49" charset="0"/>
              <a:buChar char="o"/>
            </a:pPr>
            <a:r>
              <a:rPr lang="en-US" i="1" dirty="0">
                <a:solidFill>
                  <a:schemeClr val="bg1">
                    <a:lumMod val="85000"/>
                  </a:schemeClr>
                </a:solidFill>
                <a:latin typeface="Candara" pitchFamily="34" charset="0"/>
                <a:cs typeface="Arial" pitchFamily="34" charset="0"/>
              </a:rPr>
              <a:t>Ellis observed that “the decay of the family has long been a favorite theme of social alarmists” but that in a sense they are “completely justified” (Ellis, 21)</a:t>
            </a:r>
          </a:p>
          <a:p>
            <a:pPr lvl="1" indent="-457200" algn="just">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In case of widely separated parts of a work or in case of more than one work, cite independently:</a:t>
            </a:r>
          </a:p>
          <a:p>
            <a:pPr lvl="2" indent="-457200" algn="just">
              <a:buFont typeface="Courier New" panose="02070309020205020404" pitchFamily="49" charset="0"/>
              <a:buChar char="o"/>
            </a:pPr>
            <a:r>
              <a:rPr lang="en-US" i="1" dirty="0">
                <a:solidFill>
                  <a:schemeClr val="bg1">
                    <a:lumMod val="85000"/>
                  </a:schemeClr>
                </a:solidFill>
                <a:latin typeface="Candara" pitchFamily="34" charset="0"/>
                <a:cs typeface="Arial" pitchFamily="34" charset="0"/>
              </a:rPr>
              <a:t>The essayist says on one hand that geologic time “is itself only fractional when compared to universe’s scale of creation and destruction” but in saying so contradicts himself, having stated earlier that it “is essentially the same scale that bounds the stars and planets” (Smith, 86, 13)</a:t>
            </a:r>
          </a:p>
          <a:p>
            <a:pPr lvl="2" indent="-457200" algn="just">
              <a:buFont typeface="Courier New" panose="02070309020205020404" pitchFamily="49" charset="0"/>
              <a:buChar char="o"/>
            </a:pPr>
            <a:r>
              <a:rPr lang="en-US" i="1" dirty="0">
                <a:solidFill>
                  <a:schemeClr val="bg1">
                    <a:lumMod val="85000"/>
                  </a:schemeClr>
                </a:solidFill>
                <a:latin typeface="Candara" pitchFamily="34" charset="0"/>
                <a:cs typeface="Arial" pitchFamily="34" charset="0"/>
              </a:rPr>
              <a:t>Citing the report, one city official suggested that “youth are less likely to be involved in violence” because of the program, but another whose more stringent bill was voted down dismisses the report as “hasty conclusions based on inadequate study” (Gazette-Times, 2012 Apr 7; Herald-Tribune, 2012 Apr 10)</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44688" y="1464586"/>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Image result for blue sketch arrow png">
            <a:extLst>
              <a:ext uri="{FF2B5EF4-FFF2-40B4-BE49-F238E27FC236}">
                <a16:creationId xmlns:a16="http://schemas.microsoft.com/office/drawing/2014/main" id="{0BA766F0-8DF7-4424-A5B6-B160D6F2FC4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0977" y="1892921"/>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Image result for blue sketch arrow png">
            <a:extLst>
              <a:ext uri="{FF2B5EF4-FFF2-40B4-BE49-F238E27FC236}">
                <a16:creationId xmlns:a16="http://schemas.microsoft.com/office/drawing/2014/main" id="{C9D933BC-E93B-4976-B165-C279E962F19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0977" y="3359054"/>
            <a:ext cx="838200" cy="649605"/>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D492629B-9A2E-4F6F-9FDF-74454A7B9E48}"/>
              </a:ext>
            </a:extLst>
          </p:cNvPr>
          <p:cNvGrpSpPr/>
          <p:nvPr/>
        </p:nvGrpSpPr>
        <p:grpSpPr>
          <a:xfrm>
            <a:off x="0" y="6756400"/>
            <a:ext cx="9144000" cy="101600"/>
            <a:chOff x="0" y="5791200"/>
            <a:chExt cx="8084345" cy="330200"/>
          </a:xfrm>
        </p:grpSpPr>
        <p:sp>
          <p:nvSpPr>
            <p:cNvPr id="21" name="Rectangle 20">
              <a:extLst>
                <a:ext uri="{FF2B5EF4-FFF2-40B4-BE49-F238E27FC236}">
                  <a16:creationId xmlns:a16="http://schemas.microsoft.com/office/drawing/2014/main" id="{396C8E7C-0DE6-4CF2-9506-3E34BBF39B91}"/>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D014D38F-57F5-4CCE-9860-700AF7236FCC}"/>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E43C9476-6E41-412E-B424-DADB85E1EBB9}"/>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E438B3BD-3CCE-4D80-989D-78C386C3DC06}"/>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latin typeface="Candara" panose="020E0502030303020204" pitchFamily="34" charset="0"/>
              </a:endParaRPr>
            </a:p>
          </p:txBody>
        </p:sp>
        <p:sp>
          <p:nvSpPr>
            <p:cNvPr id="27" name="Rectangle 26">
              <a:extLst>
                <a:ext uri="{FF2B5EF4-FFF2-40B4-BE49-F238E27FC236}">
                  <a16:creationId xmlns:a16="http://schemas.microsoft.com/office/drawing/2014/main" id="{F2DA54F4-DD13-46FC-8D6C-3CD615AAD337}"/>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4724FE6B-DCA8-4923-81E8-BE0B2D375260}"/>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F3074643-3CE7-4D25-B0D4-DFAA9775F897}"/>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84C77472-7DB2-46A8-BC4B-A404C6A49858}"/>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grpSp>
      <p:grpSp>
        <p:nvGrpSpPr>
          <p:cNvPr id="31" name="Group 30">
            <a:extLst>
              <a:ext uri="{FF2B5EF4-FFF2-40B4-BE49-F238E27FC236}">
                <a16:creationId xmlns:a16="http://schemas.microsoft.com/office/drawing/2014/main" id="{C81C3CE1-2ECA-4AFC-BE41-0A7C0A0819EB}"/>
              </a:ext>
            </a:extLst>
          </p:cNvPr>
          <p:cNvGrpSpPr/>
          <p:nvPr/>
        </p:nvGrpSpPr>
        <p:grpSpPr>
          <a:xfrm rot="10800000">
            <a:off x="0" y="1"/>
            <a:ext cx="9144000" cy="101600"/>
            <a:chOff x="0" y="5791200"/>
            <a:chExt cx="8084345" cy="330200"/>
          </a:xfrm>
        </p:grpSpPr>
        <p:sp>
          <p:nvSpPr>
            <p:cNvPr id="32" name="Rectangle 31">
              <a:extLst>
                <a:ext uri="{FF2B5EF4-FFF2-40B4-BE49-F238E27FC236}">
                  <a16:creationId xmlns:a16="http://schemas.microsoft.com/office/drawing/2014/main" id="{FD75E809-0B94-4A2D-9326-64F62D718AA9}"/>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3" name="Rectangle 32">
              <a:extLst>
                <a:ext uri="{FF2B5EF4-FFF2-40B4-BE49-F238E27FC236}">
                  <a16:creationId xmlns:a16="http://schemas.microsoft.com/office/drawing/2014/main" id="{3B29B127-93B0-477F-949C-9D47673A547E}"/>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4" name="Rectangle 33">
              <a:extLst>
                <a:ext uri="{FF2B5EF4-FFF2-40B4-BE49-F238E27FC236}">
                  <a16:creationId xmlns:a16="http://schemas.microsoft.com/office/drawing/2014/main" id="{A4E781B6-7556-41B5-87E1-02C1F505A1A0}"/>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5" name="Rectangle 34">
              <a:extLst>
                <a:ext uri="{FF2B5EF4-FFF2-40B4-BE49-F238E27FC236}">
                  <a16:creationId xmlns:a16="http://schemas.microsoft.com/office/drawing/2014/main" id="{A2CB2FBF-F757-4EA4-99FD-FD416315A04E}"/>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6" name="Rectangle 35">
              <a:extLst>
                <a:ext uri="{FF2B5EF4-FFF2-40B4-BE49-F238E27FC236}">
                  <a16:creationId xmlns:a16="http://schemas.microsoft.com/office/drawing/2014/main" id="{17D85940-61D9-44F4-9930-EDD8BB404153}"/>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7" name="Rectangle 36">
              <a:extLst>
                <a:ext uri="{FF2B5EF4-FFF2-40B4-BE49-F238E27FC236}">
                  <a16:creationId xmlns:a16="http://schemas.microsoft.com/office/drawing/2014/main" id="{663C8316-5AE7-4742-BB7E-89E9CCC24148}"/>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8" name="Rectangle 37">
              <a:extLst>
                <a:ext uri="{FF2B5EF4-FFF2-40B4-BE49-F238E27FC236}">
                  <a16:creationId xmlns:a16="http://schemas.microsoft.com/office/drawing/2014/main" id="{54DC0EB5-C60A-4998-ACBD-32E17730C204}"/>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9" name="Rectangle 48">
              <a:extLst>
                <a:ext uri="{FF2B5EF4-FFF2-40B4-BE49-F238E27FC236}">
                  <a16:creationId xmlns:a16="http://schemas.microsoft.com/office/drawing/2014/main" id="{EC353CBC-B47F-48EC-A4D2-22BEB1940C35}"/>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50" name="Picture 49" descr="https://upload.wikimedia.org/wikipedia/en/thumb/f/fa/COMSATS_Logo.svg/1024px-COMSATS_Logo.svg.png">
            <a:extLst>
              <a:ext uri="{FF2B5EF4-FFF2-40B4-BE49-F238E27FC236}">
                <a16:creationId xmlns:a16="http://schemas.microsoft.com/office/drawing/2014/main" id="{31A61FE9-E23E-4DE8-AB0A-2BF75A6C445A}"/>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817308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2" presetClass="entr" presetSubtype="8" fill="hold" nodeType="withEffect">
                                  <p:stCondLst>
                                    <p:cond delay="0"/>
                                  </p:stCondLst>
                                  <p:childTnLst>
                                    <p:set>
                                      <p:cBhvr>
                                        <p:cTn id="19" dur="1" fill="hold">
                                          <p:stCondLst>
                                            <p:cond delay="0"/>
                                          </p:stCondLst>
                                        </p:cTn>
                                        <p:tgtEl>
                                          <p:spTgt spid="22"/>
                                        </p:tgtEl>
                                        <p:attrNameLst>
                                          <p:attrName>style.visibility</p:attrName>
                                        </p:attrNameLst>
                                      </p:cBhvr>
                                      <p:to>
                                        <p:strVal val="visible"/>
                                      </p:to>
                                    </p:set>
                                    <p:anim calcmode="lin" valueType="num">
                                      <p:cBhvr additive="base">
                                        <p:cTn id="20" dur="500" fill="hold"/>
                                        <p:tgtEl>
                                          <p:spTgt spid="22"/>
                                        </p:tgtEl>
                                        <p:attrNameLst>
                                          <p:attrName>ppt_x</p:attrName>
                                        </p:attrNameLst>
                                      </p:cBhvr>
                                      <p:tavLst>
                                        <p:tav tm="0">
                                          <p:val>
                                            <p:strVal val="0-#ppt_w/2"/>
                                          </p:val>
                                        </p:tav>
                                        <p:tav tm="100000">
                                          <p:val>
                                            <p:strVal val="#ppt_x"/>
                                          </p:val>
                                        </p:tav>
                                      </p:tavLst>
                                    </p:anim>
                                    <p:anim calcmode="lin" valueType="num">
                                      <p:cBhvr additive="base">
                                        <p:cTn id="21" dur="500" fill="hold"/>
                                        <p:tgtEl>
                                          <p:spTgt spid="22"/>
                                        </p:tgtEl>
                                        <p:attrNameLst>
                                          <p:attrName>ppt_y</p:attrName>
                                        </p:attrNameLst>
                                      </p:cBhvr>
                                      <p:tavLst>
                                        <p:tav tm="0">
                                          <p:val>
                                            <p:strVal val="#ppt_y"/>
                                          </p:val>
                                        </p:tav>
                                        <p:tav tm="100000">
                                          <p:val>
                                            <p:strVal val="#ppt_y"/>
                                          </p:val>
                                        </p:tav>
                                      </p:tavLst>
                                    </p:anim>
                                  </p:childTnLst>
                                </p:cTn>
                              </p:par>
                              <p:par>
                                <p:cTn id="22" presetID="19" presetClass="emph" presetSubtype="0" fill="hold" nodeType="withEffect">
                                  <p:stCondLst>
                                    <p:cond delay="0"/>
                                  </p:stCondLst>
                                  <p:childTnLst>
                                    <p:animClr clrSpc="rgb" dir="cw">
                                      <p:cBhvr override="childStyle">
                                        <p:cTn id="23" dur="500" fill="hold"/>
                                        <p:tgtEl>
                                          <p:spTgt spid="17">
                                            <p:txEl>
                                              <p:pRg st="2" end="2"/>
                                            </p:txEl>
                                          </p:spTgt>
                                        </p:tgtEl>
                                        <p:attrNameLst>
                                          <p:attrName>style.color</p:attrName>
                                        </p:attrNameLst>
                                      </p:cBhvr>
                                      <p:to>
                                        <a:srgbClr val="FF0000"/>
                                      </p:to>
                                    </p:animClr>
                                    <p:animClr clrSpc="rgb" dir="cw">
                                      <p:cBhvr>
                                        <p:cTn id="24" dur="500" fill="hold"/>
                                        <p:tgtEl>
                                          <p:spTgt spid="17">
                                            <p:txEl>
                                              <p:pRg st="2" end="2"/>
                                            </p:txEl>
                                          </p:spTgt>
                                        </p:tgtEl>
                                        <p:attrNameLst>
                                          <p:attrName>fillcolor</p:attrName>
                                        </p:attrNameLst>
                                      </p:cBhvr>
                                      <p:to>
                                        <a:srgbClr val="FF0000"/>
                                      </p:to>
                                    </p:animClr>
                                    <p:set>
                                      <p:cBhvr>
                                        <p:cTn id="25" dur="500" fill="hold"/>
                                        <p:tgtEl>
                                          <p:spTgt spid="17">
                                            <p:txEl>
                                              <p:pRg st="2" end="2"/>
                                            </p:txEl>
                                          </p:spTgt>
                                        </p:tgtEl>
                                        <p:attrNameLst>
                                          <p:attrName>fill.type</p:attrName>
                                        </p:attrNameLst>
                                      </p:cBhvr>
                                      <p:to>
                                        <p:strVal val="solid"/>
                                      </p:to>
                                    </p:set>
                                    <p:set>
                                      <p:cBhvr>
                                        <p:cTn id="26" dur="500" fill="hold"/>
                                        <p:tgtEl>
                                          <p:spTgt spid="17">
                                            <p:txEl>
                                              <p:pRg st="2" end="2"/>
                                            </p:txEl>
                                          </p:spTgt>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9" presetClass="emph" presetSubtype="0" fill="hold" nodeType="clickEffect">
                                  <p:stCondLst>
                                    <p:cond delay="0"/>
                                  </p:stCondLst>
                                  <p:childTnLst>
                                    <p:animClr clrSpc="rgb" dir="cw">
                                      <p:cBhvr override="childStyle">
                                        <p:cTn id="30" dur="500" fill="hold"/>
                                        <p:tgtEl>
                                          <p:spTgt spid="17">
                                            <p:txEl>
                                              <p:pRg st="3" end="3"/>
                                            </p:txEl>
                                          </p:spTgt>
                                        </p:tgtEl>
                                        <p:attrNameLst>
                                          <p:attrName>style.color</p:attrName>
                                        </p:attrNameLst>
                                      </p:cBhvr>
                                      <p:to>
                                        <a:srgbClr val="000000"/>
                                      </p:to>
                                    </p:animClr>
                                    <p:animClr clrSpc="rgb" dir="cw">
                                      <p:cBhvr>
                                        <p:cTn id="31" dur="500" fill="hold"/>
                                        <p:tgtEl>
                                          <p:spTgt spid="17">
                                            <p:txEl>
                                              <p:pRg st="3" end="3"/>
                                            </p:txEl>
                                          </p:spTgt>
                                        </p:tgtEl>
                                        <p:attrNameLst>
                                          <p:attrName>fillcolor</p:attrName>
                                        </p:attrNameLst>
                                      </p:cBhvr>
                                      <p:to>
                                        <a:srgbClr val="000000"/>
                                      </p:to>
                                    </p:animClr>
                                    <p:set>
                                      <p:cBhvr>
                                        <p:cTn id="32" dur="500" fill="hold"/>
                                        <p:tgtEl>
                                          <p:spTgt spid="17">
                                            <p:txEl>
                                              <p:pRg st="3" end="3"/>
                                            </p:txEl>
                                          </p:spTgt>
                                        </p:tgtEl>
                                        <p:attrNameLst>
                                          <p:attrName>fill.type</p:attrName>
                                        </p:attrNameLst>
                                      </p:cBhvr>
                                      <p:to>
                                        <p:strVal val="solid"/>
                                      </p:to>
                                    </p:set>
                                    <p:set>
                                      <p:cBhvr>
                                        <p:cTn id="33" dur="500" fill="hold"/>
                                        <p:tgtEl>
                                          <p:spTgt spid="17">
                                            <p:txEl>
                                              <p:pRg st="3" end="3"/>
                                            </p:txEl>
                                          </p:spTgt>
                                        </p:tgtEl>
                                        <p:attrNameLst>
                                          <p:attrName>fill.on</p:attrName>
                                        </p:attrNameLst>
                                      </p:cBhvr>
                                      <p:to>
                                        <p:strVal val="true"/>
                                      </p:to>
                                    </p:set>
                                  </p:childTnLst>
                                </p:cTn>
                              </p:par>
                              <p:par>
                                <p:cTn id="34" presetID="2" presetClass="entr" presetSubtype="8" fill="hold" nodeType="withEffect">
                                  <p:stCondLst>
                                    <p:cond delay="0"/>
                                  </p:stCondLst>
                                  <p:childTnLst>
                                    <p:set>
                                      <p:cBhvr>
                                        <p:cTn id="35" dur="1" fill="hold">
                                          <p:stCondLst>
                                            <p:cond delay="0"/>
                                          </p:stCondLst>
                                        </p:cTn>
                                        <p:tgtEl>
                                          <p:spTgt spid="25"/>
                                        </p:tgtEl>
                                        <p:attrNameLst>
                                          <p:attrName>style.visibility</p:attrName>
                                        </p:attrNameLst>
                                      </p:cBhvr>
                                      <p:to>
                                        <p:strVal val="visible"/>
                                      </p:to>
                                    </p:set>
                                    <p:anim calcmode="lin" valueType="num">
                                      <p:cBhvr additive="base">
                                        <p:cTn id="36" dur="500" fill="hold"/>
                                        <p:tgtEl>
                                          <p:spTgt spid="25"/>
                                        </p:tgtEl>
                                        <p:attrNameLst>
                                          <p:attrName>ppt_x</p:attrName>
                                        </p:attrNameLst>
                                      </p:cBhvr>
                                      <p:tavLst>
                                        <p:tav tm="0">
                                          <p:val>
                                            <p:strVal val="0-#ppt_w/2"/>
                                          </p:val>
                                        </p:tav>
                                        <p:tav tm="100000">
                                          <p:val>
                                            <p:strVal val="#ppt_x"/>
                                          </p:val>
                                        </p:tav>
                                      </p:tavLst>
                                    </p:anim>
                                    <p:anim calcmode="lin" valueType="num">
                                      <p:cBhvr additive="base">
                                        <p:cTn id="37" dur="500" fill="hold"/>
                                        <p:tgtEl>
                                          <p:spTgt spid="25"/>
                                        </p:tgtEl>
                                        <p:attrNameLst>
                                          <p:attrName>ppt_y</p:attrName>
                                        </p:attrNameLst>
                                      </p:cBhvr>
                                      <p:tavLst>
                                        <p:tav tm="0">
                                          <p:val>
                                            <p:strVal val="#ppt_y"/>
                                          </p:val>
                                        </p:tav>
                                        <p:tav tm="100000">
                                          <p:val>
                                            <p:strVal val="#ppt_y"/>
                                          </p:val>
                                        </p:tav>
                                      </p:tavLst>
                                    </p:anim>
                                  </p:childTnLst>
                                </p:cTn>
                              </p:par>
                              <p:par>
                                <p:cTn id="38" presetID="19" presetClass="emph" presetSubtype="0" fill="hold" nodeType="withEffect">
                                  <p:stCondLst>
                                    <p:cond delay="0"/>
                                  </p:stCondLst>
                                  <p:childTnLst>
                                    <p:animClr clrSpc="rgb" dir="cw">
                                      <p:cBhvr override="childStyle">
                                        <p:cTn id="39" dur="500" fill="hold"/>
                                        <p:tgtEl>
                                          <p:spTgt spid="17">
                                            <p:txEl>
                                              <p:pRg st="4" end="4"/>
                                            </p:txEl>
                                          </p:spTgt>
                                        </p:tgtEl>
                                        <p:attrNameLst>
                                          <p:attrName>style.color</p:attrName>
                                        </p:attrNameLst>
                                      </p:cBhvr>
                                      <p:to>
                                        <a:srgbClr val="FF0000"/>
                                      </p:to>
                                    </p:animClr>
                                    <p:animClr clrSpc="rgb" dir="cw">
                                      <p:cBhvr>
                                        <p:cTn id="40" dur="500" fill="hold"/>
                                        <p:tgtEl>
                                          <p:spTgt spid="17">
                                            <p:txEl>
                                              <p:pRg st="4" end="4"/>
                                            </p:txEl>
                                          </p:spTgt>
                                        </p:tgtEl>
                                        <p:attrNameLst>
                                          <p:attrName>fillcolor</p:attrName>
                                        </p:attrNameLst>
                                      </p:cBhvr>
                                      <p:to>
                                        <a:srgbClr val="FF0000"/>
                                      </p:to>
                                    </p:animClr>
                                    <p:set>
                                      <p:cBhvr>
                                        <p:cTn id="41" dur="500" fill="hold"/>
                                        <p:tgtEl>
                                          <p:spTgt spid="17">
                                            <p:txEl>
                                              <p:pRg st="4" end="4"/>
                                            </p:txEl>
                                          </p:spTgt>
                                        </p:tgtEl>
                                        <p:attrNameLst>
                                          <p:attrName>fill.type</p:attrName>
                                        </p:attrNameLst>
                                      </p:cBhvr>
                                      <p:to>
                                        <p:strVal val="solid"/>
                                      </p:to>
                                    </p:set>
                                    <p:set>
                                      <p:cBhvr>
                                        <p:cTn id="42" dur="500" fill="hold"/>
                                        <p:tgtEl>
                                          <p:spTgt spid="17">
                                            <p:txEl>
                                              <p:pRg st="4" end="4"/>
                                            </p:txEl>
                                          </p:spTgt>
                                        </p:tgtEl>
                                        <p:attrNameLst>
                                          <p:attrName>fill.on</p:attrName>
                                        </p:attrNameLst>
                                      </p:cBhvr>
                                      <p:to>
                                        <p:strVal val="true"/>
                                      </p:to>
                                    </p:set>
                                  </p:childTnLst>
                                </p:cTn>
                              </p:par>
                              <p:par>
                                <p:cTn id="43" presetID="19" presetClass="emph" presetSubtype="0" fill="hold" nodeType="withEffect">
                                  <p:stCondLst>
                                    <p:cond delay="0"/>
                                  </p:stCondLst>
                                  <p:childTnLst>
                                    <p:animClr clrSpc="rgb" dir="cw">
                                      <p:cBhvr override="childStyle">
                                        <p:cTn id="44" dur="500" fill="hold"/>
                                        <p:tgtEl>
                                          <p:spTgt spid="17">
                                            <p:txEl>
                                              <p:pRg st="5" end="5"/>
                                            </p:txEl>
                                          </p:spTgt>
                                        </p:tgtEl>
                                        <p:attrNameLst>
                                          <p:attrName>style.color</p:attrName>
                                        </p:attrNameLst>
                                      </p:cBhvr>
                                      <p:to>
                                        <a:srgbClr val="FF0000"/>
                                      </p:to>
                                    </p:animClr>
                                    <p:animClr clrSpc="rgb" dir="cw">
                                      <p:cBhvr>
                                        <p:cTn id="45" dur="500" fill="hold"/>
                                        <p:tgtEl>
                                          <p:spTgt spid="17">
                                            <p:txEl>
                                              <p:pRg st="5" end="5"/>
                                            </p:txEl>
                                          </p:spTgt>
                                        </p:tgtEl>
                                        <p:attrNameLst>
                                          <p:attrName>fillcolor</p:attrName>
                                        </p:attrNameLst>
                                      </p:cBhvr>
                                      <p:to>
                                        <a:srgbClr val="FF0000"/>
                                      </p:to>
                                    </p:animClr>
                                    <p:set>
                                      <p:cBhvr>
                                        <p:cTn id="46" dur="500" fill="hold"/>
                                        <p:tgtEl>
                                          <p:spTgt spid="17">
                                            <p:txEl>
                                              <p:pRg st="5" end="5"/>
                                            </p:txEl>
                                          </p:spTgt>
                                        </p:tgtEl>
                                        <p:attrNameLst>
                                          <p:attrName>fill.type</p:attrName>
                                        </p:attrNameLst>
                                      </p:cBhvr>
                                      <p:to>
                                        <p:strVal val="solid"/>
                                      </p:to>
                                    </p:set>
                                    <p:set>
                                      <p:cBhvr>
                                        <p:cTn id="47" dur="500" fill="hold"/>
                                        <p:tgtEl>
                                          <p:spTgt spid="17">
                                            <p:txEl>
                                              <p:pRg st="5" end="5"/>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plagiarism">
            <a:extLst>
              <a:ext uri="{FF2B5EF4-FFF2-40B4-BE49-F238E27FC236}">
                <a16:creationId xmlns:a16="http://schemas.microsoft.com/office/drawing/2014/main" id="{9B958F99-1325-47C4-8365-5B6925F1A3E8}"/>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000" r="47719"/>
          <a:stretch/>
        </p:blipFill>
        <p:spPr bwMode="auto">
          <a:xfrm>
            <a:off x="2501789" y="256524"/>
            <a:ext cx="1139853" cy="106352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Plagiarism</a:t>
            </a:r>
          </a:p>
        </p:txBody>
      </p:sp>
      <p:sp>
        <p:nvSpPr>
          <p:cNvPr id="2" name="Slide Number Placeholder 1"/>
          <p:cNvSpPr>
            <a:spLocks noGrp="1"/>
          </p:cNvSpPr>
          <p:nvPr>
            <p:ph type="sldNum" sz="quarter" idx="12"/>
          </p:nvPr>
        </p:nvSpPr>
        <p:spPr>
          <a:xfrm>
            <a:off x="6858000" y="6356351"/>
            <a:ext cx="2057400" cy="365125"/>
          </a:xfrm>
        </p:spPr>
        <p:txBody>
          <a:bodyPr/>
          <a:lstStyle/>
          <a:p>
            <a:fld id="{08A8661F-1CDE-4F7E-AE93-7F9785FD6839}" type="slidenum">
              <a:rPr lang="en-US" smtClean="0"/>
              <a:pPr/>
              <a:t>17</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88626" cy="4739759"/>
          </a:xfrm>
          <a:prstGeom prst="rect">
            <a:avLst/>
          </a:prstGeom>
          <a:noFill/>
        </p:spPr>
        <p:txBody>
          <a:bodyPr wrap="square" rtlCol="0">
            <a:spAutoFit/>
          </a:bodyPr>
          <a:lstStyle/>
          <a:p>
            <a:pPr lvl="1" indent="-457200" algn="just">
              <a:buFont typeface="Wingdings" panose="05000000000000000000" pitchFamily="2" charset="2"/>
              <a:buChar char="q"/>
            </a:pPr>
            <a:r>
              <a:rPr lang="en-US" sz="2400" b="1" dirty="0">
                <a:latin typeface="Candara" pitchFamily="34" charset="0"/>
                <a:cs typeface="Arial" pitchFamily="34" charset="0"/>
              </a:rPr>
              <a:t>Citations [3/3]</a:t>
            </a:r>
          </a:p>
          <a:p>
            <a:pPr lvl="1" indent="-457200" algn="just">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Your own comments can be inserted in a quote using square brackets</a:t>
            </a:r>
          </a:p>
          <a:p>
            <a:pPr lvl="1" indent="-457200" algn="just">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For explaining a point, identifying a referent, explain or replacing an abbreviation</a:t>
            </a:r>
          </a:p>
          <a:p>
            <a:pPr lvl="2" indent="-457200" algn="just">
              <a:buFont typeface="Courier New" panose="02070309020205020404" pitchFamily="49" charset="0"/>
              <a:buChar char="o"/>
            </a:pPr>
            <a:r>
              <a:rPr lang="en-US" i="1" dirty="0">
                <a:solidFill>
                  <a:schemeClr val="bg1">
                    <a:lumMod val="85000"/>
                  </a:schemeClr>
                </a:solidFill>
                <a:latin typeface="Candara" pitchFamily="34" charset="0"/>
                <a:cs typeface="Arial" pitchFamily="34" charset="0"/>
              </a:rPr>
              <a:t>The CEO finally decided “not to file a challenge to the court’s acceptance of amicus briefs [comments on legal points filed by parties not involved in the lawsuit]” to counter an assertion that </a:t>
            </a:r>
            <a:r>
              <a:rPr lang="en-US" i="1" dirty="0" err="1">
                <a:solidFill>
                  <a:schemeClr val="bg1">
                    <a:lumMod val="85000"/>
                  </a:schemeClr>
                </a:solidFill>
                <a:latin typeface="Candara" pitchFamily="34" charset="0"/>
                <a:cs typeface="Arial" pitchFamily="34" charset="0"/>
              </a:rPr>
              <a:t>DetCo</a:t>
            </a:r>
            <a:r>
              <a:rPr lang="en-US" i="1" dirty="0">
                <a:solidFill>
                  <a:schemeClr val="bg1">
                    <a:lumMod val="85000"/>
                  </a:schemeClr>
                </a:solidFill>
                <a:latin typeface="Candara" pitchFamily="34" charset="0"/>
                <a:cs typeface="Arial" pitchFamily="34" charset="0"/>
              </a:rPr>
              <a:t> feared its case was built on inappropriate precedents</a:t>
            </a:r>
          </a:p>
          <a:p>
            <a:pPr lvl="2" indent="-457200" algn="just">
              <a:buFont typeface="Courier New" panose="02070309020205020404" pitchFamily="49" charset="0"/>
              <a:buChar char="o"/>
            </a:pPr>
            <a:r>
              <a:rPr lang="en-US" i="1" dirty="0">
                <a:solidFill>
                  <a:schemeClr val="bg1">
                    <a:lumMod val="85000"/>
                  </a:schemeClr>
                </a:solidFill>
                <a:latin typeface="Candara" pitchFamily="34" charset="0"/>
                <a:cs typeface="Arial" pitchFamily="34" charset="0"/>
              </a:rPr>
              <a:t>In the Saturday-evening address his biographer “would not attempt to explain how the reclusive novelist would allow them [the anonymous Times reviewer] to go unchallenged.”</a:t>
            </a:r>
          </a:p>
          <a:p>
            <a:pPr lvl="2" indent="-457200" algn="just">
              <a:buFont typeface="Courier New" panose="02070309020205020404" pitchFamily="49" charset="0"/>
              <a:buChar char="o"/>
            </a:pPr>
            <a:r>
              <a:rPr lang="en-US" i="1" dirty="0">
                <a:solidFill>
                  <a:schemeClr val="bg1">
                    <a:lumMod val="85000"/>
                  </a:schemeClr>
                </a:solidFill>
                <a:latin typeface="Candara" pitchFamily="34" charset="0"/>
                <a:cs typeface="Arial" pitchFamily="34" charset="0"/>
              </a:rPr>
              <a:t>The practitioner was certain that “the case has been properly diagnosed by DSM-IV-TR [Diagnostic and Statistical Manual of Mental Disorders, fourth edition, revised] standards” and that “clinical professionals had followed established standards.”</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44688" y="1464586"/>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Image result for blue sketch arrow png">
            <a:extLst>
              <a:ext uri="{FF2B5EF4-FFF2-40B4-BE49-F238E27FC236}">
                <a16:creationId xmlns:a16="http://schemas.microsoft.com/office/drawing/2014/main" id="{0BA766F0-8DF7-4424-A5B6-B160D6F2FC4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0977" y="1892921"/>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Image result for blue sketch arrow png">
            <a:extLst>
              <a:ext uri="{FF2B5EF4-FFF2-40B4-BE49-F238E27FC236}">
                <a16:creationId xmlns:a16="http://schemas.microsoft.com/office/drawing/2014/main" id="{C9D933BC-E93B-4976-B165-C279E962F19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0977" y="2501567"/>
            <a:ext cx="838200" cy="649605"/>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0A34C0D6-4B30-4AB0-9903-FC97D99A5CEB}"/>
              </a:ext>
            </a:extLst>
          </p:cNvPr>
          <p:cNvGrpSpPr/>
          <p:nvPr/>
        </p:nvGrpSpPr>
        <p:grpSpPr>
          <a:xfrm>
            <a:off x="0" y="6756400"/>
            <a:ext cx="9144000" cy="101600"/>
            <a:chOff x="0" y="5791200"/>
            <a:chExt cx="8084345" cy="330200"/>
          </a:xfrm>
        </p:grpSpPr>
        <p:sp>
          <p:nvSpPr>
            <p:cNvPr id="21" name="Rectangle 20">
              <a:extLst>
                <a:ext uri="{FF2B5EF4-FFF2-40B4-BE49-F238E27FC236}">
                  <a16:creationId xmlns:a16="http://schemas.microsoft.com/office/drawing/2014/main" id="{9FFAADC2-EC5F-4ACC-AA79-EE09D6FB42DC}"/>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2B047A38-56A7-4797-90E2-ABDC99575AA1}"/>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C108BFB4-E91D-4A01-995C-8137CCDB4083}"/>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6D205497-C1CD-41DE-8970-EADE54C14CAC}"/>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latin typeface="Candara" panose="020E0502030303020204" pitchFamily="34" charset="0"/>
              </a:endParaRPr>
            </a:p>
          </p:txBody>
        </p:sp>
        <p:sp>
          <p:nvSpPr>
            <p:cNvPr id="27" name="Rectangle 26">
              <a:extLst>
                <a:ext uri="{FF2B5EF4-FFF2-40B4-BE49-F238E27FC236}">
                  <a16:creationId xmlns:a16="http://schemas.microsoft.com/office/drawing/2014/main" id="{9BB8EB98-FA88-4354-B075-806694682D2B}"/>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77AC6D62-9579-41B3-9A7E-995B93920A31}"/>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EF7E5F10-7B63-4B08-850F-83B803BB6558}"/>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1A349FBA-6B44-466A-89D4-6CBA360923E9}"/>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grpSp>
      <p:grpSp>
        <p:nvGrpSpPr>
          <p:cNvPr id="31" name="Group 30">
            <a:extLst>
              <a:ext uri="{FF2B5EF4-FFF2-40B4-BE49-F238E27FC236}">
                <a16:creationId xmlns:a16="http://schemas.microsoft.com/office/drawing/2014/main" id="{89519089-A402-4C10-95FF-9EBA6E6986AF}"/>
              </a:ext>
            </a:extLst>
          </p:cNvPr>
          <p:cNvGrpSpPr/>
          <p:nvPr/>
        </p:nvGrpSpPr>
        <p:grpSpPr>
          <a:xfrm rot="10800000">
            <a:off x="0" y="1"/>
            <a:ext cx="9144000" cy="101600"/>
            <a:chOff x="0" y="5791200"/>
            <a:chExt cx="8084345" cy="330200"/>
          </a:xfrm>
        </p:grpSpPr>
        <p:sp>
          <p:nvSpPr>
            <p:cNvPr id="32" name="Rectangle 31">
              <a:extLst>
                <a:ext uri="{FF2B5EF4-FFF2-40B4-BE49-F238E27FC236}">
                  <a16:creationId xmlns:a16="http://schemas.microsoft.com/office/drawing/2014/main" id="{4A759401-7B03-4E47-9C9D-A2BA3E597382}"/>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3" name="Rectangle 32">
              <a:extLst>
                <a:ext uri="{FF2B5EF4-FFF2-40B4-BE49-F238E27FC236}">
                  <a16:creationId xmlns:a16="http://schemas.microsoft.com/office/drawing/2014/main" id="{6124168A-78A6-4407-BBB7-383979DA7BB5}"/>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4" name="Rectangle 33">
              <a:extLst>
                <a:ext uri="{FF2B5EF4-FFF2-40B4-BE49-F238E27FC236}">
                  <a16:creationId xmlns:a16="http://schemas.microsoft.com/office/drawing/2014/main" id="{EE306F31-6505-47B1-B8B1-6FC719F786AF}"/>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5" name="Rectangle 34">
              <a:extLst>
                <a:ext uri="{FF2B5EF4-FFF2-40B4-BE49-F238E27FC236}">
                  <a16:creationId xmlns:a16="http://schemas.microsoft.com/office/drawing/2014/main" id="{8D360459-1052-4396-A920-092D13BE76AC}"/>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6" name="Rectangle 35">
              <a:extLst>
                <a:ext uri="{FF2B5EF4-FFF2-40B4-BE49-F238E27FC236}">
                  <a16:creationId xmlns:a16="http://schemas.microsoft.com/office/drawing/2014/main" id="{54EDA80D-AA8D-42F7-A421-515946E9CDE2}"/>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7" name="Rectangle 36">
              <a:extLst>
                <a:ext uri="{FF2B5EF4-FFF2-40B4-BE49-F238E27FC236}">
                  <a16:creationId xmlns:a16="http://schemas.microsoft.com/office/drawing/2014/main" id="{B6C78649-7A06-4D58-84BB-B83F025797BF}"/>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8" name="Rectangle 37">
              <a:extLst>
                <a:ext uri="{FF2B5EF4-FFF2-40B4-BE49-F238E27FC236}">
                  <a16:creationId xmlns:a16="http://schemas.microsoft.com/office/drawing/2014/main" id="{6742859E-0572-41F7-A390-70D4005B36B5}"/>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9" name="Rectangle 48">
              <a:extLst>
                <a:ext uri="{FF2B5EF4-FFF2-40B4-BE49-F238E27FC236}">
                  <a16:creationId xmlns:a16="http://schemas.microsoft.com/office/drawing/2014/main" id="{148EBE39-AD85-4FD3-9F4B-82F55B110821}"/>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50" name="Picture 49" descr="https://upload.wikimedia.org/wikipedia/en/thumb/f/fa/COMSATS_Logo.svg/1024px-COMSATS_Logo.svg.png">
            <a:extLst>
              <a:ext uri="{FF2B5EF4-FFF2-40B4-BE49-F238E27FC236}">
                <a16:creationId xmlns:a16="http://schemas.microsoft.com/office/drawing/2014/main" id="{F76A18C3-29CC-4FB3-931B-31320674D56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71624"/>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2" presetClass="entr" presetSubtype="8" fill="hold" nodeType="withEffect">
                                  <p:stCondLst>
                                    <p:cond delay="0"/>
                                  </p:stCondLst>
                                  <p:childTnLst>
                                    <p:set>
                                      <p:cBhvr>
                                        <p:cTn id="19" dur="1" fill="hold">
                                          <p:stCondLst>
                                            <p:cond delay="0"/>
                                          </p:stCondLst>
                                        </p:cTn>
                                        <p:tgtEl>
                                          <p:spTgt spid="22"/>
                                        </p:tgtEl>
                                        <p:attrNameLst>
                                          <p:attrName>style.visibility</p:attrName>
                                        </p:attrNameLst>
                                      </p:cBhvr>
                                      <p:to>
                                        <p:strVal val="visible"/>
                                      </p:to>
                                    </p:set>
                                    <p:anim calcmode="lin" valueType="num">
                                      <p:cBhvr additive="base">
                                        <p:cTn id="20" dur="500" fill="hold"/>
                                        <p:tgtEl>
                                          <p:spTgt spid="22"/>
                                        </p:tgtEl>
                                        <p:attrNameLst>
                                          <p:attrName>ppt_x</p:attrName>
                                        </p:attrNameLst>
                                      </p:cBhvr>
                                      <p:tavLst>
                                        <p:tav tm="0">
                                          <p:val>
                                            <p:strVal val="0-#ppt_w/2"/>
                                          </p:val>
                                        </p:tav>
                                        <p:tav tm="100000">
                                          <p:val>
                                            <p:strVal val="#ppt_x"/>
                                          </p:val>
                                        </p:tav>
                                      </p:tavLst>
                                    </p:anim>
                                    <p:anim calcmode="lin" valueType="num">
                                      <p:cBhvr additive="base">
                                        <p:cTn id="21"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9" presetClass="emph" presetSubtype="0" fill="hold" nodeType="clickEffect">
                                  <p:stCondLst>
                                    <p:cond delay="0"/>
                                  </p:stCondLst>
                                  <p:childTnLst>
                                    <p:animClr clrSpc="rgb" dir="cw">
                                      <p:cBhvr override="childStyle">
                                        <p:cTn id="25" dur="500" fill="hold"/>
                                        <p:tgtEl>
                                          <p:spTgt spid="17">
                                            <p:txEl>
                                              <p:pRg st="2" end="2"/>
                                            </p:txEl>
                                          </p:spTgt>
                                        </p:tgtEl>
                                        <p:attrNameLst>
                                          <p:attrName>style.color</p:attrName>
                                        </p:attrNameLst>
                                      </p:cBhvr>
                                      <p:to>
                                        <a:srgbClr val="000000"/>
                                      </p:to>
                                    </p:animClr>
                                    <p:animClr clrSpc="rgb" dir="cw">
                                      <p:cBhvr>
                                        <p:cTn id="26" dur="500" fill="hold"/>
                                        <p:tgtEl>
                                          <p:spTgt spid="17">
                                            <p:txEl>
                                              <p:pRg st="2" end="2"/>
                                            </p:txEl>
                                          </p:spTgt>
                                        </p:tgtEl>
                                        <p:attrNameLst>
                                          <p:attrName>fillcolor</p:attrName>
                                        </p:attrNameLst>
                                      </p:cBhvr>
                                      <p:to>
                                        <a:srgbClr val="000000"/>
                                      </p:to>
                                    </p:animClr>
                                    <p:set>
                                      <p:cBhvr>
                                        <p:cTn id="27" dur="500" fill="hold"/>
                                        <p:tgtEl>
                                          <p:spTgt spid="17">
                                            <p:txEl>
                                              <p:pRg st="2" end="2"/>
                                            </p:txEl>
                                          </p:spTgt>
                                        </p:tgtEl>
                                        <p:attrNameLst>
                                          <p:attrName>fill.type</p:attrName>
                                        </p:attrNameLst>
                                      </p:cBhvr>
                                      <p:to>
                                        <p:strVal val="solid"/>
                                      </p:to>
                                    </p:set>
                                    <p:set>
                                      <p:cBhvr>
                                        <p:cTn id="28" dur="500" fill="hold"/>
                                        <p:tgtEl>
                                          <p:spTgt spid="17">
                                            <p:txEl>
                                              <p:pRg st="2" end="2"/>
                                            </p:txEl>
                                          </p:spTgt>
                                        </p:tgtEl>
                                        <p:attrNameLst>
                                          <p:attrName>fill.on</p:attrName>
                                        </p:attrNameLst>
                                      </p:cBhvr>
                                      <p:to>
                                        <p:strVal val="true"/>
                                      </p:to>
                                    </p:set>
                                  </p:childTnLst>
                                </p:cTn>
                              </p:par>
                              <p:par>
                                <p:cTn id="29" presetID="2" presetClass="entr" presetSubtype="8"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0-#ppt_w/2"/>
                                          </p:val>
                                        </p:tav>
                                        <p:tav tm="100000">
                                          <p:val>
                                            <p:strVal val="#ppt_x"/>
                                          </p:val>
                                        </p:tav>
                                      </p:tavLst>
                                    </p:anim>
                                    <p:anim calcmode="lin" valueType="num">
                                      <p:cBhvr additive="base">
                                        <p:cTn id="32"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9" presetClass="emph" presetSubtype="0" fill="hold" nodeType="clickEffect">
                                  <p:stCondLst>
                                    <p:cond delay="0"/>
                                  </p:stCondLst>
                                  <p:childTnLst>
                                    <p:animClr clrSpc="rgb" dir="cw">
                                      <p:cBhvr override="childStyle">
                                        <p:cTn id="36" dur="500" fill="hold"/>
                                        <p:tgtEl>
                                          <p:spTgt spid="17">
                                            <p:txEl>
                                              <p:pRg st="3" end="3"/>
                                            </p:txEl>
                                          </p:spTgt>
                                        </p:tgtEl>
                                        <p:attrNameLst>
                                          <p:attrName>style.color</p:attrName>
                                        </p:attrNameLst>
                                      </p:cBhvr>
                                      <p:to>
                                        <a:srgbClr val="000000"/>
                                      </p:to>
                                    </p:animClr>
                                    <p:animClr clrSpc="rgb" dir="cw">
                                      <p:cBhvr>
                                        <p:cTn id="37" dur="500" fill="hold"/>
                                        <p:tgtEl>
                                          <p:spTgt spid="17">
                                            <p:txEl>
                                              <p:pRg st="3" end="3"/>
                                            </p:txEl>
                                          </p:spTgt>
                                        </p:tgtEl>
                                        <p:attrNameLst>
                                          <p:attrName>fillcolor</p:attrName>
                                        </p:attrNameLst>
                                      </p:cBhvr>
                                      <p:to>
                                        <a:srgbClr val="000000"/>
                                      </p:to>
                                    </p:animClr>
                                    <p:set>
                                      <p:cBhvr>
                                        <p:cTn id="38" dur="500" fill="hold"/>
                                        <p:tgtEl>
                                          <p:spTgt spid="17">
                                            <p:txEl>
                                              <p:pRg st="3" end="3"/>
                                            </p:txEl>
                                          </p:spTgt>
                                        </p:tgtEl>
                                        <p:attrNameLst>
                                          <p:attrName>fill.type</p:attrName>
                                        </p:attrNameLst>
                                      </p:cBhvr>
                                      <p:to>
                                        <p:strVal val="solid"/>
                                      </p:to>
                                    </p:set>
                                    <p:set>
                                      <p:cBhvr>
                                        <p:cTn id="39" dur="500" fill="hold"/>
                                        <p:tgtEl>
                                          <p:spTgt spid="17">
                                            <p:txEl>
                                              <p:pRg st="3" end="3"/>
                                            </p:txEl>
                                          </p:spTgt>
                                        </p:tgtEl>
                                        <p:attrNameLst>
                                          <p:attrName>fill.on</p:attrName>
                                        </p:attrNameLst>
                                      </p:cBhvr>
                                      <p:to>
                                        <p:strVal val="true"/>
                                      </p:to>
                                    </p:set>
                                  </p:childTnLst>
                                </p:cTn>
                              </p:par>
                            </p:childTnLst>
                          </p:cTn>
                        </p:par>
                      </p:childTnLst>
                    </p:cTn>
                  </p:par>
                  <p:par>
                    <p:cTn id="40" fill="hold">
                      <p:stCondLst>
                        <p:cond delay="indefinite"/>
                      </p:stCondLst>
                      <p:childTnLst>
                        <p:par>
                          <p:cTn id="41" fill="hold">
                            <p:stCondLst>
                              <p:cond delay="0"/>
                            </p:stCondLst>
                            <p:childTnLst>
                              <p:par>
                                <p:cTn id="42" presetID="19" presetClass="emph" presetSubtype="0" fill="hold" nodeType="clickEffect">
                                  <p:stCondLst>
                                    <p:cond delay="0"/>
                                  </p:stCondLst>
                                  <p:childTnLst>
                                    <p:animClr clrSpc="rgb" dir="cw">
                                      <p:cBhvr override="childStyle">
                                        <p:cTn id="43" dur="500" fill="hold"/>
                                        <p:tgtEl>
                                          <p:spTgt spid="17">
                                            <p:txEl>
                                              <p:pRg st="4" end="4"/>
                                            </p:txEl>
                                          </p:spTgt>
                                        </p:tgtEl>
                                        <p:attrNameLst>
                                          <p:attrName>style.color</p:attrName>
                                        </p:attrNameLst>
                                      </p:cBhvr>
                                      <p:to>
                                        <a:srgbClr val="000000"/>
                                      </p:to>
                                    </p:animClr>
                                    <p:animClr clrSpc="rgb" dir="cw">
                                      <p:cBhvr>
                                        <p:cTn id="44" dur="500" fill="hold"/>
                                        <p:tgtEl>
                                          <p:spTgt spid="17">
                                            <p:txEl>
                                              <p:pRg st="4" end="4"/>
                                            </p:txEl>
                                          </p:spTgt>
                                        </p:tgtEl>
                                        <p:attrNameLst>
                                          <p:attrName>fillcolor</p:attrName>
                                        </p:attrNameLst>
                                      </p:cBhvr>
                                      <p:to>
                                        <a:srgbClr val="000000"/>
                                      </p:to>
                                    </p:animClr>
                                    <p:set>
                                      <p:cBhvr>
                                        <p:cTn id="45" dur="500" fill="hold"/>
                                        <p:tgtEl>
                                          <p:spTgt spid="17">
                                            <p:txEl>
                                              <p:pRg st="4" end="4"/>
                                            </p:txEl>
                                          </p:spTgt>
                                        </p:tgtEl>
                                        <p:attrNameLst>
                                          <p:attrName>fill.type</p:attrName>
                                        </p:attrNameLst>
                                      </p:cBhvr>
                                      <p:to>
                                        <p:strVal val="solid"/>
                                      </p:to>
                                    </p:set>
                                    <p:set>
                                      <p:cBhvr>
                                        <p:cTn id="46" dur="500" fill="hold"/>
                                        <p:tgtEl>
                                          <p:spTgt spid="17">
                                            <p:txEl>
                                              <p:pRg st="4" end="4"/>
                                            </p:txEl>
                                          </p:spTgt>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9" presetClass="emph" presetSubtype="0" fill="hold" nodeType="clickEffect">
                                  <p:stCondLst>
                                    <p:cond delay="0"/>
                                  </p:stCondLst>
                                  <p:childTnLst>
                                    <p:animClr clrSpc="rgb" dir="cw">
                                      <p:cBhvr override="childStyle">
                                        <p:cTn id="50" dur="500" fill="hold"/>
                                        <p:tgtEl>
                                          <p:spTgt spid="17">
                                            <p:txEl>
                                              <p:pRg st="5" end="5"/>
                                            </p:txEl>
                                          </p:spTgt>
                                        </p:tgtEl>
                                        <p:attrNameLst>
                                          <p:attrName>style.color</p:attrName>
                                        </p:attrNameLst>
                                      </p:cBhvr>
                                      <p:to>
                                        <a:srgbClr val="000000"/>
                                      </p:to>
                                    </p:animClr>
                                    <p:animClr clrSpc="rgb" dir="cw">
                                      <p:cBhvr>
                                        <p:cTn id="51" dur="500" fill="hold"/>
                                        <p:tgtEl>
                                          <p:spTgt spid="17">
                                            <p:txEl>
                                              <p:pRg st="5" end="5"/>
                                            </p:txEl>
                                          </p:spTgt>
                                        </p:tgtEl>
                                        <p:attrNameLst>
                                          <p:attrName>fillcolor</p:attrName>
                                        </p:attrNameLst>
                                      </p:cBhvr>
                                      <p:to>
                                        <a:srgbClr val="000000"/>
                                      </p:to>
                                    </p:animClr>
                                    <p:set>
                                      <p:cBhvr>
                                        <p:cTn id="52" dur="500" fill="hold"/>
                                        <p:tgtEl>
                                          <p:spTgt spid="17">
                                            <p:txEl>
                                              <p:pRg st="5" end="5"/>
                                            </p:txEl>
                                          </p:spTgt>
                                        </p:tgtEl>
                                        <p:attrNameLst>
                                          <p:attrName>fill.type</p:attrName>
                                        </p:attrNameLst>
                                      </p:cBhvr>
                                      <p:to>
                                        <p:strVal val="solid"/>
                                      </p:to>
                                    </p:set>
                                    <p:set>
                                      <p:cBhvr>
                                        <p:cTn id="53" dur="500" fill="hold"/>
                                        <p:tgtEl>
                                          <p:spTgt spid="17">
                                            <p:txEl>
                                              <p:pRg st="5" end="5"/>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plagiarism">
            <a:extLst>
              <a:ext uri="{FF2B5EF4-FFF2-40B4-BE49-F238E27FC236}">
                <a16:creationId xmlns:a16="http://schemas.microsoft.com/office/drawing/2014/main" id="{9B958F99-1325-47C4-8365-5B6925F1A3E8}"/>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000" r="47719"/>
          <a:stretch/>
        </p:blipFill>
        <p:spPr bwMode="auto">
          <a:xfrm>
            <a:off x="2501789" y="256524"/>
            <a:ext cx="1139853" cy="106352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Plagiarism</a:t>
            </a:r>
          </a:p>
        </p:txBody>
      </p:sp>
      <p:sp>
        <p:nvSpPr>
          <p:cNvPr id="2" name="Slide Number Placeholder 1"/>
          <p:cNvSpPr>
            <a:spLocks noGrp="1"/>
          </p:cNvSpPr>
          <p:nvPr>
            <p:ph type="sldNum" sz="quarter" idx="12"/>
          </p:nvPr>
        </p:nvSpPr>
        <p:spPr>
          <a:xfrm>
            <a:off x="6858000" y="6356351"/>
            <a:ext cx="2057400" cy="365125"/>
          </a:xfrm>
        </p:spPr>
        <p:txBody>
          <a:bodyPr/>
          <a:lstStyle/>
          <a:p>
            <a:fld id="{08A8661F-1CDE-4F7E-AE93-7F9785FD6839}" type="slidenum">
              <a:rPr lang="en-US" smtClean="0"/>
              <a:pPr/>
              <a:t>18</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88626" cy="3877985"/>
          </a:xfrm>
          <a:prstGeom prst="rect">
            <a:avLst/>
          </a:prstGeom>
          <a:noFill/>
        </p:spPr>
        <p:txBody>
          <a:bodyPr wrap="square" rtlCol="0">
            <a:spAutoFit/>
          </a:bodyPr>
          <a:lstStyle/>
          <a:p>
            <a:pPr lvl="1" indent="-457200" algn="just">
              <a:lnSpc>
                <a:spcPct val="150000"/>
              </a:lnSpc>
              <a:buFont typeface="Wingdings" panose="05000000000000000000" pitchFamily="2" charset="2"/>
              <a:buChar char="q"/>
            </a:pPr>
            <a:r>
              <a:rPr lang="en-US" sz="2400" b="1" dirty="0">
                <a:latin typeface="Candara" pitchFamily="34" charset="0"/>
                <a:cs typeface="Arial" pitchFamily="34" charset="0"/>
              </a:rPr>
              <a:t>Paraphrasing</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Presenting someone else’s ideas by putting them in your own words</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A correct paraphrase needs to be </a:t>
            </a:r>
          </a:p>
          <a:p>
            <a:pPr lvl="2" indent="-457200" algn="just">
              <a:lnSpc>
                <a:spcPct val="150000"/>
              </a:lnSpc>
              <a:buFont typeface="Courier New" panose="02070309020205020404" pitchFamily="49" charset="0"/>
              <a:buChar char="o"/>
            </a:pPr>
            <a:r>
              <a:rPr lang="en-US" sz="2000" dirty="0">
                <a:solidFill>
                  <a:schemeClr val="bg1">
                    <a:lumMod val="85000"/>
                  </a:schemeClr>
                </a:solidFill>
                <a:latin typeface="Candara" pitchFamily="34" charset="0"/>
                <a:cs typeface="Arial" pitchFamily="34" charset="0"/>
              </a:rPr>
              <a:t>A condensed version of another author’s work</a:t>
            </a:r>
          </a:p>
          <a:p>
            <a:pPr lvl="2" indent="-457200" algn="just">
              <a:lnSpc>
                <a:spcPct val="150000"/>
              </a:lnSpc>
              <a:buFont typeface="Courier New" panose="02070309020205020404" pitchFamily="49" charset="0"/>
              <a:buChar char="o"/>
            </a:pPr>
            <a:r>
              <a:rPr lang="en-US" sz="2000" dirty="0">
                <a:solidFill>
                  <a:schemeClr val="bg1">
                    <a:lumMod val="85000"/>
                  </a:schemeClr>
                </a:solidFill>
                <a:latin typeface="Candara" pitchFamily="34" charset="0"/>
                <a:cs typeface="Arial" pitchFamily="34" charset="0"/>
              </a:rPr>
              <a:t>An original articulation of another author’s ideas</a:t>
            </a:r>
          </a:p>
          <a:p>
            <a:pPr lvl="2" indent="-457200" algn="just">
              <a:lnSpc>
                <a:spcPct val="150000"/>
              </a:lnSpc>
              <a:buFont typeface="Courier New" panose="02070309020205020404" pitchFamily="49" charset="0"/>
              <a:buChar char="o"/>
            </a:pPr>
            <a:r>
              <a:rPr lang="en-US" sz="2000" dirty="0">
                <a:solidFill>
                  <a:schemeClr val="bg1">
                    <a:lumMod val="85000"/>
                  </a:schemeClr>
                </a:solidFill>
                <a:latin typeface="Candara" pitchFamily="34" charset="0"/>
                <a:cs typeface="Arial" pitchFamily="34" charset="0"/>
              </a:rPr>
              <a:t>Structured differently from the original</a:t>
            </a:r>
          </a:p>
          <a:p>
            <a:pPr lvl="2" indent="-457200" algn="just">
              <a:lnSpc>
                <a:spcPct val="150000"/>
              </a:lnSpc>
              <a:buFont typeface="Courier New" panose="02070309020205020404" pitchFamily="49" charset="0"/>
              <a:buChar char="o"/>
            </a:pPr>
            <a:r>
              <a:rPr lang="en-US" sz="2000" dirty="0">
                <a:solidFill>
                  <a:schemeClr val="bg1">
                    <a:lumMod val="85000"/>
                  </a:schemeClr>
                </a:solidFill>
                <a:latin typeface="Candara" pitchFamily="34" charset="0"/>
                <a:cs typeface="Arial" pitchFamily="34" charset="0"/>
              </a:rPr>
              <a:t>Need to be cited properly</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4400" y="1611087"/>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1A8BE99D-A277-4244-A922-B17A4A9FC6F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500" y="2183296"/>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Image result for blue sketch arrow png">
            <a:extLst>
              <a:ext uri="{FF2B5EF4-FFF2-40B4-BE49-F238E27FC236}">
                <a16:creationId xmlns:a16="http://schemas.microsoft.com/office/drawing/2014/main" id="{DFC21B9D-15F2-451F-86BC-D1A36CB5EF2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2941" y="3128771"/>
            <a:ext cx="838200" cy="649605"/>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61EE378A-563B-4C41-9B86-36470DF48030}"/>
              </a:ext>
            </a:extLst>
          </p:cNvPr>
          <p:cNvGrpSpPr/>
          <p:nvPr/>
        </p:nvGrpSpPr>
        <p:grpSpPr>
          <a:xfrm>
            <a:off x="0" y="6756400"/>
            <a:ext cx="9144000" cy="101600"/>
            <a:chOff x="0" y="5791200"/>
            <a:chExt cx="8084345" cy="330200"/>
          </a:xfrm>
        </p:grpSpPr>
        <p:sp>
          <p:nvSpPr>
            <p:cNvPr id="22" name="Rectangle 21">
              <a:extLst>
                <a:ext uri="{FF2B5EF4-FFF2-40B4-BE49-F238E27FC236}">
                  <a16:creationId xmlns:a16="http://schemas.microsoft.com/office/drawing/2014/main" id="{DB9EB5A3-177E-48A5-B2DF-1B0A797D8E48}"/>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06CA45D3-DB72-4719-936C-389A2D989D94}"/>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B8412B2D-BA5B-4A72-ABB8-82CEAD70B832}"/>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588AEAF8-A188-4A7D-A1F2-66B463097AD4}"/>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latin typeface="Candara" panose="020E0502030303020204" pitchFamily="34" charset="0"/>
              </a:endParaRPr>
            </a:p>
          </p:txBody>
        </p:sp>
        <p:sp>
          <p:nvSpPr>
            <p:cNvPr id="26" name="Rectangle 25">
              <a:extLst>
                <a:ext uri="{FF2B5EF4-FFF2-40B4-BE49-F238E27FC236}">
                  <a16:creationId xmlns:a16="http://schemas.microsoft.com/office/drawing/2014/main" id="{94775DBE-3F01-49FD-BA21-B2FB8E16221B}"/>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7B1F498B-BD26-4F80-8910-84BAC4F29E27}"/>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C5E295D3-EE15-40CF-99DC-1E6C42457CE1}"/>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6372F46F-079C-4664-801D-54C3F2173B24}"/>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grpSp>
      <p:grpSp>
        <p:nvGrpSpPr>
          <p:cNvPr id="30" name="Group 29">
            <a:extLst>
              <a:ext uri="{FF2B5EF4-FFF2-40B4-BE49-F238E27FC236}">
                <a16:creationId xmlns:a16="http://schemas.microsoft.com/office/drawing/2014/main" id="{3142B57C-D5ED-40FE-9BF4-2273DA8F3A98}"/>
              </a:ext>
            </a:extLst>
          </p:cNvPr>
          <p:cNvGrpSpPr/>
          <p:nvPr/>
        </p:nvGrpSpPr>
        <p:grpSpPr>
          <a:xfrm rot="10800000">
            <a:off x="0" y="1"/>
            <a:ext cx="9144000" cy="101600"/>
            <a:chOff x="0" y="5791200"/>
            <a:chExt cx="8084345" cy="330200"/>
          </a:xfrm>
        </p:grpSpPr>
        <p:sp>
          <p:nvSpPr>
            <p:cNvPr id="31" name="Rectangle 30">
              <a:extLst>
                <a:ext uri="{FF2B5EF4-FFF2-40B4-BE49-F238E27FC236}">
                  <a16:creationId xmlns:a16="http://schemas.microsoft.com/office/drawing/2014/main" id="{FD2ED179-8771-4304-9CBC-F44431DF03A6}"/>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2" name="Rectangle 31">
              <a:extLst>
                <a:ext uri="{FF2B5EF4-FFF2-40B4-BE49-F238E27FC236}">
                  <a16:creationId xmlns:a16="http://schemas.microsoft.com/office/drawing/2014/main" id="{7B8CA942-EDA5-4FB1-8822-FF9E78A0F281}"/>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3" name="Rectangle 32">
              <a:extLst>
                <a:ext uri="{FF2B5EF4-FFF2-40B4-BE49-F238E27FC236}">
                  <a16:creationId xmlns:a16="http://schemas.microsoft.com/office/drawing/2014/main" id="{7180A98F-09D0-4C2C-BBA5-DE9B919F0540}"/>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4" name="Rectangle 33">
              <a:extLst>
                <a:ext uri="{FF2B5EF4-FFF2-40B4-BE49-F238E27FC236}">
                  <a16:creationId xmlns:a16="http://schemas.microsoft.com/office/drawing/2014/main" id="{9B2D9F56-1C02-444A-9813-C9ED1D80C7FD}"/>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5" name="Rectangle 34">
              <a:extLst>
                <a:ext uri="{FF2B5EF4-FFF2-40B4-BE49-F238E27FC236}">
                  <a16:creationId xmlns:a16="http://schemas.microsoft.com/office/drawing/2014/main" id="{7716CE97-3D6D-4188-90C4-914951A2A3B2}"/>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6" name="Rectangle 35">
              <a:extLst>
                <a:ext uri="{FF2B5EF4-FFF2-40B4-BE49-F238E27FC236}">
                  <a16:creationId xmlns:a16="http://schemas.microsoft.com/office/drawing/2014/main" id="{A130A147-AA45-48C0-A8DA-E89BC25EAE66}"/>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7" name="Rectangle 36">
              <a:extLst>
                <a:ext uri="{FF2B5EF4-FFF2-40B4-BE49-F238E27FC236}">
                  <a16:creationId xmlns:a16="http://schemas.microsoft.com/office/drawing/2014/main" id="{BD6929DB-B83C-4845-9BD4-1E41D89075F3}"/>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8" name="Rectangle 37">
              <a:extLst>
                <a:ext uri="{FF2B5EF4-FFF2-40B4-BE49-F238E27FC236}">
                  <a16:creationId xmlns:a16="http://schemas.microsoft.com/office/drawing/2014/main" id="{42176485-8020-4F68-9FB0-DD728F2A22E3}"/>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49" name="Picture 48" descr="https://upload.wikimedia.org/wikipedia/en/thumb/f/fa/COMSATS_Logo.svg/1024px-COMSATS_Logo.svg.png">
            <a:extLst>
              <a:ext uri="{FF2B5EF4-FFF2-40B4-BE49-F238E27FC236}">
                <a16:creationId xmlns:a16="http://schemas.microsoft.com/office/drawing/2014/main" id="{8E0DF150-6E6A-4D04-92A3-20CC8347F9F8}"/>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3672291"/>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2" presetClass="entr" presetSubtype="8"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0-#ppt_w/2"/>
                                          </p:val>
                                        </p:tav>
                                        <p:tav tm="100000">
                                          <p:val>
                                            <p:strVal val="#ppt_x"/>
                                          </p:val>
                                        </p:tav>
                                      </p:tavLst>
                                    </p:anim>
                                    <p:anim calcmode="lin" valueType="num">
                                      <p:cBhvr additive="base">
                                        <p:cTn id="21"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9" presetClass="emph" presetSubtype="0" fill="hold" nodeType="clickEffect">
                                  <p:stCondLst>
                                    <p:cond delay="0"/>
                                  </p:stCondLst>
                                  <p:childTnLst>
                                    <p:animClr clrSpc="rgb" dir="cw">
                                      <p:cBhvr override="childStyle">
                                        <p:cTn id="25" dur="500" fill="hold"/>
                                        <p:tgtEl>
                                          <p:spTgt spid="17">
                                            <p:txEl>
                                              <p:pRg st="2" end="2"/>
                                            </p:txEl>
                                          </p:spTgt>
                                        </p:tgtEl>
                                        <p:attrNameLst>
                                          <p:attrName>style.color</p:attrName>
                                        </p:attrNameLst>
                                      </p:cBhvr>
                                      <p:to>
                                        <a:srgbClr val="000000"/>
                                      </p:to>
                                    </p:animClr>
                                    <p:animClr clrSpc="rgb" dir="cw">
                                      <p:cBhvr>
                                        <p:cTn id="26" dur="500" fill="hold"/>
                                        <p:tgtEl>
                                          <p:spTgt spid="17">
                                            <p:txEl>
                                              <p:pRg st="2" end="2"/>
                                            </p:txEl>
                                          </p:spTgt>
                                        </p:tgtEl>
                                        <p:attrNameLst>
                                          <p:attrName>fillcolor</p:attrName>
                                        </p:attrNameLst>
                                      </p:cBhvr>
                                      <p:to>
                                        <a:srgbClr val="000000"/>
                                      </p:to>
                                    </p:animClr>
                                    <p:set>
                                      <p:cBhvr>
                                        <p:cTn id="27" dur="500" fill="hold"/>
                                        <p:tgtEl>
                                          <p:spTgt spid="17">
                                            <p:txEl>
                                              <p:pRg st="2" end="2"/>
                                            </p:txEl>
                                          </p:spTgt>
                                        </p:tgtEl>
                                        <p:attrNameLst>
                                          <p:attrName>fill.type</p:attrName>
                                        </p:attrNameLst>
                                      </p:cBhvr>
                                      <p:to>
                                        <p:strVal val="solid"/>
                                      </p:to>
                                    </p:set>
                                    <p:set>
                                      <p:cBhvr>
                                        <p:cTn id="28" dur="500" fill="hold"/>
                                        <p:tgtEl>
                                          <p:spTgt spid="17">
                                            <p:txEl>
                                              <p:pRg st="2" end="2"/>
                                            </p:txEl>
                                          </p:spTgt>
                                        </p:tgtEl>
                                        <p:attrNameLst>
                                          <p:attrName>fill.on</p:attrName>
                                        </p:attrNameLst>
                                      </p:cBhvr>
                                      <p:to>
                                        <p:strVal val="true"/>
                                      </p:to>
                                    </p:set>
                                  </p:childTnLst>
                                </p:cTn>
                              </p:par>
                              <p:par>
                                <p:cTn id="29" presetID="19" presetClass="emph" presetSubtype="0" fill="hold" nodeType="withEffect">
                                  <p:stCondLst>
                                    <p:cond delay="0"/>
                                  </p:stCondLst>
                                  <p:childTnLst>
                                    <p:animClr clrSpc="rgb" dir="cw">
                                      <p:cBhvr override="childStyle">
                                        <p:cTn id="30" dur="500" fill="hold"/>
                                        <p:tgtEl>
                                          <p:spTgt spid="17">
                                            <p:txEl>
                                              <p:pRg st="3" end="3"/>
                                            </p:txEl>
                                          </p:spTgt>
                                        </p:tgtEl>
                                        <p:attrNameLst>
                                          <p:attrName>style.color</p:attrName>
                                        </p:attrNameLst>
                                      </p:cBhvr>
                                      <p:to>
                                        <a:srgbClr val="000000"/>
                                      </p:to>
                                    </p:animClr>
                                    <p:animClr clrSpc="rgb" dir="cw">
                                      <p:cBhvr>
                                        <p:cTn id="31" dur="500" fill="hold"/>
                                        <p:tgtEl>
                                          <p:spTgt spid="17">
                                            <p:txEl>
                                              <p:pRg st="3" end="3"/>
                                            </p:txEl>
                                          </p:spTgt>
                                        </p:tgtEl>
                                        <p:attrNameLst>
                                          <p:attrName>fillcolor</p:attrName>
                                        </p:attrNameLst>
                                      </p:cBhvr>
                                      <p:to>
                                        <a:srgbClr val="000000"/>
                                      </p:to>
                                    </p:animClr>
                                    <p:set>
                                      <p:cBhvr>
                                        <p:cTn id="32" dur="500" fill="hold"/>
                                        <p:tgtEl>
                                          <p:spTgt spid="17">
                                            <p:txEl>
                                              <p:pRg st="3" end="3"/>
                                            </p:txEl>
                                          </p:spTgt>
                                        </p:tgtEl>
                                        <p:attrNameLst>
                                          <p:attrName>fill.type</p:attrName>
                                        </p:attrNameLst>
                                      </p:cBhvr>
                                      <p:to>
                                        <p:strVal val="solid"/>
                                      </p:to>
                                    </p:set>
                                    <p:set>
                                      <p:cBhvr>
                                        <p:cTn id="33" dur="500" fill="hold"/>
                                        <p:tgtEl>
                                          <p:spTgt spid="17">
                                            <p:txEl>
                                              <p:pRg st="3" end="3"/>
                                            </p:txEl>
                                          </p:spTgt>
                                        </p:tgtEl>
                                        <p:attrNameLst>
                                          <p:attrName>fill.on</p:attrName>
                                        </p:attrNameLst>
                                      </p:cBhvr>
                                      <p:to>
                                        <p:strVal val="true"/>
                                      </p:to>
                                    </p:set>
                                  </p:childTnLst>
                                </p:cTn>
                              </p:par>
                              <p:par>
                                <p:cTn id="34" presetID="19" presetClass="emph" presetSubtype="0" fill="hold" nodeType="withEffect">
                                  <p:stCondLst>
                                    <p:cond delay="0"/>
                                  </p:stCondLst>
                                  <p:childTnLst>
                                    <p:animClr clrSpc="rgb" dir="cw">
                                      <p:cBhvr override="childStyle">
                                        <p:cTn id="35" dur="500" fill="hold"/>
                                        <p:tgtEl>
                                          <p:spTgt spid="17">
                                            <p:txEl>
                                              <p:pRg st="4" end="4"/>
                                            </p:txEl>
                                          </p:spTgt>
                                        </p:tgtEl>
                                        <p:attrNameLst>
                                          <p:attrName>style.color</p:attrName>
                                        </p:attrNameLst>
                                      </p:cBhvr>
                                      <p:to>
                                        <a:srgbClr val="000000"/>
                                      </p:to>
                                    </p:animClr>
                                    <p:animClr clrSpc="rgb" dir="cw">
                                      <p:cBhvr>
                                        <p:cTn id="36" dur="500" fill="hold"/>
                                        <p:tgtEl>
                                          <p:spTgt spid="17">
                                            <p:txEl>
                                              <p:pRg st="4" end="4"/>
                                            </p:txEl>
                                          </p:spTgt>
                                        </p:tgtEl>
                                        <p:attrNameLst>
                                          <p:attrName>fillcolor</p:attrName>
                                        </p:attrNameLst>
                                      </p:cBhvr>
                                      <p:to>
                                        <a:srgbClr val="000000"/>
                                      </p:to>
                                    </p:animClr>
                                    <p:set>
                                      <p:cBhvr>
                                        <p:cTn id="37" dur="500" fill="hold"/>
                                        <p:tgtEl>
                                          <p:spTgt spid="17">
                                            <p:txEl>
                                              <p:pRg st="4" end="4"/>
                                            </p:txEl>
                                          </p:spTgt>
                                        </p:tgtEl>
                                        <p:attrNameLst>
                                          <p:attrName>fill.type</p:attrName>
                                        </p:attrNameLst>
                                      </p:cBhvr>
                                      <p:to>
                                        <p:strVal val="solid"/>
                                      </p:to>
                                    </p:set>
                                    <p:set>
                                      <p:cBhvr>
                                        <p:cTn id="38" dur="500" fill="hold"/>
                                        <p:tgtEl>
                                          <p:spTgt spid="17">
                                            <p:txEl>
                                              <p:pRg st="4" end="4"/>
                                            </p:txEl>
                                          </p:spTgt>
                                        </p:tgtEl>
                                        <p:attrNameLst>
                                          <p:attrName>fill.on</p:attrName>
                                        </p:attrNameLst>
                                      </p:cBhvr>
                                      <p:to>
                                        <p:strVal val="true"/>
                                      </p:to>
                                    </p:set>
                                  </p:childTnLst>
                                </p:cTn>
                              </p:par>
                              <p:par>
                                <p:cTn id="39" presetID="19" presetClass="emph" presetSubtype="0" fill="hold" nodeType="withEffect">
                                  <p:stCondLst>
                                    <p:cond delay="0"/>
                                  </p:stCondLst>
                                  <p:childTnLst>
                                    <p:animClr clrSpc="rgb" dir="cw">
                                      <p:cBhvr override="childStyle">
                                        <p:cTn id="40" dur="500" fill="hold"/>
                                        <p:tgtEl>
                                          <p:spTgt spid="17">
                                            <p:txEl>
                                              <p:pRg st="5" end="5"/>
                                            </p:txEl>
                                          </p:spTgt>
                                        </p:tgtEl>
                                        <p:attrNameLst>
                                          <p:attrName>style.color</p:attrName>
                                        </p:attrNameLst>
                                      </p:cBhvr>
                                      <p:to>
                                        <a:srgbClr val="000000"/>
                                      </p:to>
                                    </p:animClr>
                                    <p:animClr clrSpc="rgb" dir="cw">
                                      <p:cBhvr>
                                        <p:cTn id="41" dur="500" fill="hold"/>
                                        <p:tgtEl>
                                          <p:spTgt spid="17">
                                            <p:txEl>
                                              <p:pRg st="5" end="5"/>
                                            </p:txEl>
                                          </p:spTgt>
                                        </p:tgtEl>
                                        <p:attrNameLst>
                                          <p:attrName>fillcolor</p:attrName>
                                        </p:attrNameLst>
                                      </p:cBhvr>
                                      <p:to>
                                        <a:srgbClr val="000000"/>
                                      </p:to>
                                    </p:animClr>
                                    <p:set>
                                      <p:cBhvr>
                                        <p:cTn id="42" dur="500" fill="hold"/>
                                        <p:tgtEl>
                                          <p:spTgt spid="17">
                                            <p:txEl>
                                              <p:pRg st="5" end="5"/>
                                            </p:txEl>
                                          </p:spTgt>
                                        </p:tgtEl>
                                        <p:attrNameLst>
                                          <p:attrName>fill.type</p:attrName>
                                        </p:attrNameLst>
                                      </p:cBhvr>
                                      <p:to>
                                        <p:strVal val="solid"/>
                                      </p:to>
                                    </p:set>
                                    <p:set>
                                      <p:cBhvr>
                                        <p:cTn id="43" dur="500" fill="hold"/>
                                        <p:tgtEl>
                                          <p:spTgt spid="17">
                                            <p:txEl>
                                              <p:pRg st="5" end="5"/>
                                            </p:txEl>
                                          </p:spTgt>
                                        </p:tgtEl>
                                        <p:attrNameLst>
                                          <p:attrName>fill.on</p:attrName>
                                        </p:attrNameLst>
                                      </p:cBhvr>
                                      <p:to>
                                        <p:strVal val="true"/>
                                      </p:to>
                                    </p:set>
                                  </p:childTnLst>
                                </p:cTn>
                              </p:par>
                              <p:par>
                                <p:cTn id="44" presetID="19" presetClass="emph" presetSubtype="0" fill="hold" nodeType="withEffect">
                                  <p:stCondLst>
                                    <p:cond delay="0"/>
                                  </p:stCondLst>
                                  <p:childTnLst>
                                    <p:animClr clrSpc="rgb" dir="cw">
                                      <p:cBhvr override="childStyle">
                                        <p:cTn id="45" dur="500" fill="hold"/>
                                        <p:tgtEl>
                                          <p:spTgt spid="17">
                                            <p:txEl>
                                              <p:pRg st="6" end="6"/>
                                            </p:txEl>
                                          </p:spTgt>
                                        </p:tgtEl>
                                        <p:attrNameLst>
                                          <p:attrName>style.color</p:attrName>
                                        </p:attrNameLst>
                                      </p:cBhvr>
                                      <p:to>
                                        <a:srgbClr val="000000"/>
                                      </p:to>
                                    </p:animClr>
                                    <p:animClr clrSpc="rgb" dir="cw">
                                      <p:cBhvr>
                                        <p:cTn id="46" dur="500" fill="hold"/>
                                        <p:tgtEl>
                                          <p:spTgt spid="17">
                                            <p:txEl>
                                              <p:pRg st="6" end="6"/>
                                            </p:txEl>
                                          </p:spTgt>
                                        </p:tgtEl>
                                        <p:attrNameLst>
                                          <p:attrName>fillcolor</p:attrName>
                                        </p:attrNameLst>
                                      </p:cBhvr>
                                      <p:to>
                                        <a:srgbClr val="000000"/>
                                      </p:to>
                                    </p:animClr>
                                    <p:set>
                                      <p:cBhvr>
                                        <p:cTn id="47" dur="500" fill="hold"/>
                                        <p:tgtEl>
                                          <p:spTgt spid="17">
                                            <p:txEl>
                                              <p:pRg st="6" end="6"/>
                                            </p:txEl>
                                          </p:spTgt>
                                        </p:tgtEl>
                                        <p:attrNameLst>
                                          <p:attrName>fill.type</p:attrName>
                                        </p:attrNameLst>
                                      </p:cBhvr>
                                      <p:to>
                                        <p:strVal val="solid"/>
                                      </p:to>
                                    </p:set>
                                    <p:set>
                                      <p:cBhvr>
                                        <p:cTn id="48" dur="500" fill="hold"/>
                                        <p:tgtEl>
                                          <p:spTgt spid="17">
                                            <p:txEl>
                                              <p:pRg st="6" end="6"/>
                                            </p:txEl>
                                          </p:spTgt>
                                        </p:tgtEl>
                                        <p:attrNameLst>
                                          <p:attrName>fill.on</p:attrName>
                                        </p:attrNameLst>
                                      </p:cBhvr>
                                      <p:to>
                                        <p:strVal val="true"/>
                                      </p:to>
                                    </p:set>
                                  </p:childTnLst>
                                </p:cTn>
                              </p:par>
                              <p:par>
                                <p:cTn id="49" presetID="2" presetClass="entr" presetSubtype="8" fill="hold" nodeType="withEffect">
                                  <p:stCondLst>
                                    <p:cond delay="0"/>
                                  </p:stCondLst>
                                  <p:childTnLst>
                                    <p:set>
                                      <p:cBhvr>
                                        <p:cTn id="50" dur="1" fill="hold">
                                          <p:stCondLst>
                                            <p:cond delay="0"/>
                                          </p:stCondLst>
                                        </p:cTn>
                                        <p:tgtEl>
                                          <p:spTgt spid="21"/>
                                        </p:tgtEl>
                                        <p:attrNameLst>
                                          <p:attrName>style.visibility</p:attrName>
                                        </p:attrNameLst>
                                      </p:cBhvr>
                                      <p:to>
                                        <p:strVal val="visible"/>
                                      </p:to>
                                    </p:set>
                                    <p:anim calcmode="lin" valueType="num">
                                      <p:cBhvr additive="base">
                                        <p:cTn id="51" dur="500" fill="hold"/>
                                        <p:tgtEl>
                                          <p:spTgt spid="21"/>
                                        </p:tgtEl>
                                        <p:attrNameLst>
                                          <p:attrName>ppt_x</p:attrName>
                                        </p:attrNameLst>
                                      </p:cBhvr>
                                      <p:tavLst>
                                        <p:tav tm="0">
                                          <p:val>
                                            <p:strVal val="0-#ppt_w/2"/>
                                          </p:val>
                                        </p:tav>
                                        <p:tav tm="100000">
                                          <p:val>
                                            <p:strVal val="#ppt_x"/>
                                          </p:val>
                                        </p:tav>
                                      </p:tavLst>
                                    </p:anim>
                                    <p:anim calcmode="lin" valueType="num">
                                      <p:cBhvr additive="base">
                                        <p:cTn id="52"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plagiarism">
            <a:extLst>
              <a:ext uri="{FF2B5EF4-FFF2-40B4-BE49-F238E27FC236}">
                <a16:creationId xmlns:a16="http://schemas.microsoft.com/office/drawing/2014/main" id="{9B958F99-1325-47C4-8365-5B6925F1A3E8}"/>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000" r="47719"/>
          <a:stretch/>
        </p:blipFill>
        <p:spPr bwMode="auto">
          <a:xfrm>
            <a:off x="2501789" y="256524"/>
            <a:ext cx="1139853" cy="106352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Plagiarism</a:t>
            </a:r>
          </a:p>
        </p:txBody>
      </p:sp>
      <p:sp>
        <p:nvSpPr>
          <p:cNvPr id="2" name="Slide Number Placeholder 1"/>
          <p:cNvSpPr>
            <a:spLocks noGrp="1"/>
          </p:cNvSpPr>
          <p:nvPr>
            <p:ph type="sldNum" sz="quarter" idx="12"/>
          </p:nvPr>
        </p:nvSpPr>
        <p:spPr>
          <a:xfrm>
            <a:off x="6858000" y="6356351"/>
            <a:ext cx="2057400" cy="365125"/>
          </a:xfrm>
        </p:spPr>
        <p:txBody>
          <a:bodyPr/>
          <a:lstStyle/>
          <a:p>
            <a:fld id="{08A8661F-1CDE-4F7E-AE93-7F9785FD6839}" type="slidenum">
              <a:rPr lang="en-US" smtClean="0"/>
              <a:pPr/>
              <a:t>19</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88626" cy="2954655"/>
          </a:xfrm>
          <a:prstGeom prst="rect">
            <a:avLst/>
          </a:prstGeom>
          <a:noFill/>
        </p:spPr>
        <p:txBody>
          <a:bodyPr wrap="square" rtlCol="0">
            <a:spAutoFit/>
          </a:bodyPr>
          <a:lstStyle/>
          <a:p>
            <a:pPr lvl="1" indent="-457200" algn="just">
              <a:lnSpc>
                <a:spcPct val="150000"/>
              </a:lnSpc>
              <a:buFont typeface="Wingdings" panose="05000000000000000000" pitchFamily="2" charset="2"/>
              <a:buChar char="q"/>
            </a:pPr>
            <a:r>
              <a:rPr lang="en-US" sz="2400" b="1" dirty="0">
                <a:latin typeface="Candara" pitchFamily="34" charset="0"/>
                <a:cs typeface="Arial" pitchFamily="34" charset="0"/>
              </a:rPr>
              <a:t>Inappropriate Paraphrasing</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Using with only slight changes the material of another </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Ideas being presented in the same sequence as in the original source with only the insertion of synonyms</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No citation </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Credit not being given to the original author</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4400" y="1611087"/>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1A8BE99D-A277-4244-A922-B17A4A9FC6F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500" y="2183296"/>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Image result for blue sketch arrow png">
            <a:extLst>
              <a:ext uri="{FF2B5EF4-FFF2-40B4-BE49-F238E27FC236}">
                <a16:creationId xmlns:a16="http://schemas.microsoft.com/office/drawing/2014/main" id="{DFC21B9D-15F2-451F-86BC-D1A36CB5EF2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500" y="2656718"/>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Image result for blue sketch arrow png">
            <a:extLst>
              <a:ext uri="{FF2B5EF4-FFF2-40B4-BE49-F238E27FC236}">
                <a16:creationId xmlns:a16="http://schemas.microsoft.com/office/drawing/2014/main" id="{670B5FBE-3AAD-43FF-BB23-A69505C255D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500" y="3564697"/>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Image result for blue sketch arrow png">
            <a:extLst>
              <a:ext uri="{FF2B5EF4-FFF2-40B4-BE49-F238E27FC236}">
                <a16:creationId xmlns:a16="http://schemas.microsoft.com/office/drawing/2014/main" id="{1F92C3CA-960F-43CE-AF4D-B22B87EC6A1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500" y="4038119"/>
            <a:ext cx="838200" cy="649605"/>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BF5EF41D-54D9-4919-B7FE-C652AA6231BD}"/>
              </a:ext>
            </a:extLst>
          </p:cNvPr>
          <p:cNvGrpSpPr/>
          <p:nvPr/>
        </p:nvGrpSpPr>
        <p:grpSpPr>
          <a:xfrm>
            <a:off x="0" y="6756400"/>
            <a:ext cx="9144000" cy="101600"/>
            <a:chOff x="0" y="5791200"/>
            <a:chExt cx="8084345" cy="330200"/>
          </a:xfrm>
        </p:grpSpPr>
        <p:sp>
          <p:nvSpPr>
            <p:cNvPr id="24" name="Rectangle 23">
              <a:extLst>
                <a:ext uri="{FF2B5EF4-FFF2-40B4-BE49-F238E27FC236}">
                  <a16:creationId xmlns:a16="http://schemas.microsoft.com/office/drawing/2014/main" id="{9E3708CE-7E73-4A38-B33C-5E8F4DFDB9B8}"/>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C9053641-3A6A-4679-BA66-6B6F4CC46AC6}"/>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F5203E02-CE22-4DE6-8952-10C286DBE0D5}"/>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4250B1C5-41C5-4E24-9203-9941FE0C3B35}"/>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latin typeface="Candara" panose="020E0502030303020204" pitchFamily="34" charset="0"/>
              </a:endParaRPr>
            </a:p>
          </p:txBody>
        </p:sp>
        <p:sp>
          <p:nvSpPr>
            <p:cNvPr id="28" name="Rectangle 27">
              <a:extLst>
                <a:ext uri="{FF2B5EF4-FFF2-40B4-BE49-F238E27FC236}">
                  <a16:creationId xmlns:a16="http://schemas.microsoft.com/office/drawing/2014/main" id="{57112F82-DABF-447B-8B4F-D4577EDD98A4}"/>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67D7D7F2-6E76-4EC5-8D38-521CB57761B3}"/>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5BF681C7-4DD3-4EBE-BECB-D45F9D8402C6}"/>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1" name="Rectangle 30">
              <a:extLst>
                <a:ext uri="{FF2B5EF4-FFF2-40B4-BE49-F238E27FC236}">
                  <a16:creationId xmlns:a16="http://schemas.microsoft.com/office/drawing/2014/main" id="{FC519363-30BD-4C84-A416-2BEC0F6CC40C}"/>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grpSp>
      <p:grpSp>
        <p:nvGrpSpPr>
          <p:cNvPr id="32" name="Group 31">
            <a:extLst>
              <a:ext uri="{FF2B5EF4-FFF2-40B4-BE49-F238E27FC236}">
                <a16:creationId xmlns:a16="http://schemas.microsoft.com/office/drawing/2014/main" id="{A6A0F289-7E71-43CE-8AF2-30305883BDFB}"/>
              </a:ext>
            </a:extLst>
          </p:cNvPr>
          <p:cNvGrpSpPr/>
          <p:nvPr/>
        </p:nvGrpSpPr>
        <p:grpSpPr>
          <a:xfrm rot="10800000">
            <a:off x="0" y="1"/>
            <a:ext cx="9144000" cy="101600"/>
            <a:chOff x="0" y="5791200"/>
            <a:chExt cx="8084345" cy="330200"/>
          </a:xfrm>
        </p:grpSpPr>
        <p:sp>
          <p:nvSpPr>
            <p:cNvPr id="33" name="Rectangle 32">
              <a:extLst>
                <a:ext uri="{FF2B5EF4-FFF2-40B4-BE49-F238E27FC236}">
                  <a16:creationId xmlns:a16="http://schemas.microsoft.com/office/drawing/2014/main" id="{A2B0DD94-922D-4CC3-96E7-6BDA8A26BE5A}"/>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4" name="Rectangle 33">
              <a:extLst>
                <a:ext uri="{FF2B5EF4-FFF2-40B4-BE49-F238E27FC236}">
                  <a16:creationId xmlns:a16="http://schemas.microsoft.com/office/drawing/2014/main" id="{47F6F45F-DE05-4676-A1C7-E1DC3C0E6071}"/>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5" name="Rectangle 34">
              <a:extLst>
                <a:ext uri="{FF2B5EF4-FFF2-40B4-BE49-F238E27FC236}">
                  <a16:creationId xmlns:a16="http://schemas.microsoft.com/office/drawing/2014/main" id="{39BBF20E-2A1E-4141-96EC-7AA6DFA336AC}"/>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6" name="Rectangle 35">
              <a:extLst>
                <a:ext uri="{FF2B5EF4-FFF2-40B4-BE49-F238E27FC236}">
                  <a16:creationId xmlns:a16="http://schemas.microsoft.com/office/drawing/2014/main" id="{CCE75F58-B52A-415D-811F-7D60C2961E4E}"/>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7" name="Rectangle 36">
              <a:extLst>
                <a:ext uri="{FF2B5EF4-FFF2-40B4-BE49-F238E27FC236}">
                  <a16:creationId xmlns:a16="http://schemas.microsoft.com/office/drawing/2014/main" id="{4DACFB9A-1DDF-4144-AE4E-6D4459E45CD8}"/>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8" name="Rectangle 37">
              <a:extLst>
                <a:ext uri="{FF2B5EF4-FFF2-40B4-BE49-F238E27FC236}">
                  <a16:creationId xmlns:a16="http://schemas.microsoft.com/office/drawing/2014/main" id="{9C456A2B-E0DF-44C9-AD3A-A1C09BF62DCC}"/>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9" name="Rectangle 48">
              <a:extLst>
                <a:ext uri="{FF2B5EF4-FFF2-40B4-BE49-F238E27FC236}">
                  <a16:creationId xmlns:a16="http://schemas.microsoft.com/office/drawing/2014/main" id="{3A739082-95FB-4794-B222-B4DFDF91B676}"/>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0" name="Rectangle 49">
              <a:extLst>
                <a:ext uri="{FF2B5EF4-FFF2-40B4-BE49-F238E27FC236}">
                  <a16:creationId xmlns:a16="http://schemas.microsoft.com/office/drawing/2014/main" id="{A0A9AAD3-5DDB-459C-A371-F5296B7510EF}"/>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51" name="Picture 50" descr="https://upload.wikimedia.org/wikipedia/en/thumb/f/fa/COMSATS_Logo.svg/1024px-COMSATS_Logo.svg.png">
            <a:extLst>
              <a:ext uri="{FF2B5EF4-FFF2-40B4-BE49-F238E27FC236}">
                <a16:creationId xmlns:a16="http://schemas.microsoft.com/office/drawing/2014/main" id="{AD60DC96-44A5-4FA2-BA7E-63EE40E32507}"/>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921671"/>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2" presetClass="entr" presetSubtype="8"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0-#ppt_w/2"/>
                                          </p:val>
                                        </p:tav>
                                        <p:tav tm="100000">
                                          <p:val>
                                            <p:strVal val="#ppt_x"/>
                                          </p:val>
                                        </p:tav>
                                      </p:tavLst>
                                    </p:anim>
                                    <p:anim calcmode="lin" valueType="num">
                                      <p:cBhvr additive="base">
                                        <p:cTn id="21"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9" presetClass="emph" presetSubtype="0" fill="hold" nodeType="clickEffect">
                                  <p:stCondLst>
                                    <p:cond delay="0"/>
                                  </p:stCondLst>
                                  <p:childTnLst>
                                    <p:animClr clrSpc="rgb" dir="cw">
                                      <p:cBhvr override="childStyle">
                                        <p:cTn id="25" dur="500" fill="hold"/>
                                        <p:tgtEl>
                                          <p:spTgt spid="17">
                                            <p:txEl>
                                              <p:pRg st="2" end="2"/>
                                            </p:txEl>
                                          </p:spTgt>
                                        </p:tgtEl>
                                        <p:attrNameLst>
                                          <p:attrName>style.color</p:attrName>
                                        </p:attrNameLst>
                                      </p:cBhvr>
                                      <p:to>
                                        <a:srgbClr val="000000"/>
                                      </p:to>
                                    </p:animClr>
                                    <p:animClr clrSpc="rgb" dir="cw">
                                      <p:cBhvr>
                                        <p:cTn id="26" dur="500" fill="hold"/>
                                        <p:tgtEl>
                                          <p:spTgt spid="17">
                                            <p:txEl>
                                              <p:pRg st="2" end="2"/>
                                            </p:txEl>
                                          </p:spTgt>
                                        </p:tgtEl>
                                        <p:attrNameLst>
                                          <p:attrName>fillcolor</p:attrName>
                                        </p:attrNameLst>
                                      </p:cBhvr>
                                      <p:to>
                                        <a:srgbClr val="000000"/>
                                      </p:to>
                                    </p:animClr>
                                    <p:set>
                                      <p:cBhvr>
                                        <p:cTn id="27" dur="500" fill="hold"/>
                                        <p:tgtEl>
                                          <p:spTgt spid="17">
                                            <p:txEl>
                                              <p:pRg st="2" end="2"/>
                                            </p:txEl>
                                          </p:spTgt>
                                        </p:tgtEl>
                                        <p:attrNameLst>
                                          <p:attrName>fill.type</p:attrName>
                                        </p:attrNameLst>
                                      </p:cBhvr>
                                      <p:to>
                                        <p:strVal val="solid"/>
                                      </p:to>
                                    </p:set>
                                    <p:set>
                                      <p:cBhvr>
                                        <p:cTn id="28" dur="500" fill="hold"/>
                                        <p:tgtEl>
                                          <p:spTgt spid="17">
                                            <p:txEl>
                                              <p:pRg st="2" end="2"/>
                                            </p:txEl>
                                          </p:spTgt>
                                        </p:tgtEl>
                                        <p:attrNameLst>
                                          <p:attrName>fill.on</p:attrName>
                                        </p:attrNameLst>
                                      </p:cBhvr>
                                      <p:to>
                                        <p:strVal val="true"/>
                                      </p:to>
                                    </p:set>
                                  </p:childTnLst>
                                </p:cTn>
                              </p:par>
                              <p:par>
                                <p:cTn id="29" presetID="2" presetClass="entr" presetSubtype="8"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0-#ppt_w/2"/>
                                          </p:val>
                                        </p:tav>
                                        <p:tav tm="100000">
                                          <p:val>
                                            <p:strVal val="#ppt_x"/>
                                          </p:val>
                                        </p:tav>
                                      </p:tavLst>
                                    </p:anim>
                                    <p:anim calcmode="lin" valueType="num">
                                      <p:cBhvr additive="base">
                                        <p:cTn id="32"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9" presetClass="emph" presetSubtype="0" fill="hold" nodeType="clickEffect">
                                  <p:stCondLst>
                                    <p:cond delay="0"/>
                                  </p:stCondLst>
                                  <p:childTnLst>
                                    <p:animClr clrSpc="rgb" dir="cw">
                                      <p:cBhvr override="childStyle">
                                        <p:cTn id="36" dur="500" fill="hold"/>
                                        <p:tgtEl>
                                          <p:spTgt spid="17">
                                            <p:txEl>
                                              <p:pRg st="3" end="3"/>
                                            </p:txEl>
                                          </p:spTgt>
                                        </p:tgtEl>
                                        <p:attrNameLst>
                                          <p:attrName>style.color</p:attrName>
                                        </p:attrNameLst>
                                      </p:cBhvr>
                                      <p:to>
                                        <a:srgbClr val="000000"/>
                                      </p:to>
                                    </p:animClr>
                                    <p:animClr clrSpc="rgb" dir="cw">
                                      <p:cBhvr>
                                        <p:cTn id="37" dur="500" fill="hold"/>
                                        <p:tgtEl>
                                          <p:spTgt spid="17">
                                            <p:txEl>
                                              <p:pRg st="3" end="3"/>
                                            </p:txEl>
                                          </p:spTgt>
                                        </p:tgtEl>
                                        <p:attrNameLst>
                                          <p:attrName>fillcolor</p:attrName>
                                        </p:attrNameLst>
                                      </p:cBhvr>
                                      <p:to>
                                        <a:srgbClr val="000000"/>
                                      </p:to>
                                    </p:animClr>
                                    <p:set>
                                      <p:cBhvr>
                                        <p:cTn id="38" dur="500" fill="hold"/>
                                        <p:tgtEl>
                                          <p:spTgt spid="17">
                                            <p:txEl>
                                              <p:pRg st="3" end="3"/>
                                            </p:txEl>
                                          </p:spTgt>
                                        </p:tgtEl>
                                        <p:attrNameLst>
                                          <p:attrName>fill.type</p:attrName>
                                        </p:attrNameLst>
                                      </p:cBhvr>
                                      <p:to>
                                        <p:strVal val="solid"/>
                                      </p:to>
                                    </p:set>
                                    <p:set>
                                      <p:cBhvr>
                                        <p:cTn id="39" dur="500" fill="hold"/>
                                        <p:tgtEl>
                                          <p:spTgt spid="17">
                                            <p:txEl>
                                              <p:pRg st="3" end="3"/>
                                            </p:txEl>
                                          </p:spTgt>
                                        </p:tgtEl>
                                        <p:attrNameLst>
                                          <p:attrName>fill.on</p:attrName>
                                        </p:attrNameLst>
                                      </p:cBhvr>
                                      <p:to>
                                        <p:strVal val="true"/>
                                      </p:to>
                                    </p:set>
                                  </p:childTnLst>
                                </p:cTn>
                              </p:par>
                              <p:par>
                                <p:cTn id="40" presetID="2" presetClass="entr" presetSubtype="8" fill="hold" nodeType="withEffect">
                                  <p:stCondLst>
                                    <p:cond delay="0"/>
                                  </p:stCondLst>
                                  <p:childTnLst>
                                    <p:set>
                                      <p:cBhvr>
                                        <p:cTn id="41" dur="1" fill="hold">
                                          <p:stCondLst>
                                            <p:cond delay="0"/>
                                          </p:stCondLst>
                                        </p:cTn>
                                        <p:tgtEl>
                                          <p:spTgt spid="20"/>
                                        </p:tgtEl>
                                        <p:attrNameLst>
                                          <p:attrName>style.visibility</p:attrName>
                                        </p:attrNameLst>
                                      </p:cBhvr>
                                      <p:to>
                                        <p:strVal val="visible"/>
                                      </p:to>
                                    </p:set>
                                    <p:anim calcmode="lin" valueType="num">
                                      <p:cBhvr additive="base">
                                        <p:cTn id="42" dur="500" fill="hold"/>
                                        <p:tgtEl>
                                          <p:spTgt spid="20"/>
                                        </p:tgtEl>
                                        <p:attrNameLst>
                                          <p:attrName>ppt_x</p:attrName>
                                        </p:attrNameLst>
                                      </p:cBhvr>
                                      <p:tavLst>
                                        <p:tav tm="0">
                                          <p:val>
                                            <p:strVal val="0-#ppt_w/2"/>
                                          </p:val>
                                        </p:tav>
                                        <p:tav tm="100000">
                                          <p:val>
                                            <p:strVal val="#ppt_x"/>
                                          </p:val>
                                        </p:tav>
                                      </p:tavLst>
                                    </p:anim>
                                    <p:anim calcmode="lin" valueType="num">
                                      <p:cBhvr additive="base">
                                        <p:cTn id="43"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9" presetClass="emph" presetSubtype="0" fill="hold" nodeType="clickEffect">
                                  <p:stCondLst>
                                    <p:cond delay="0"/>
                                  </p:stCondLst>
                                  <p:childTnLst>
                                    <p:animClr clrSpc="rgb" dir="cw">
                                      <p:cBhvr override="childStyle">
                                        <p:cTn id="47" dur="500" fill="hold"/>
                                        <p:tgtEl>
                                          <p:spTgt spid="17">
                                            <p:txEl>
                                              <p:pRg st="4" end="4"/>
                                            </p:txEl>
                                          </p:spTgt>
                                        </p:tgtEl>
                                        <p:attrNameLst>
                                          <p:attrName>style.color</p:attrName>
                                        </p:attrNameLst>
                                      </p:cBhvr>
                                      <p:to>
                                        <a:srgbClr val="000000"/>
                                      </p:to>
                                    </p:animClr>
                                    <p:animClr clrSpc="rgb" dir="cw">
                                      <p:cBhvr>
                                        <p:cTn id="48" dur="500" fill="hold"/>
                                        <p:tgtEl>
                                          <p:spTgt spid="17">
                                            <p:txEl>
                                              <p:pRg st="4" end="4"/>
                                            </p:txEl>
                                          </p:spTgt>
                                        </p:tgtEl>
                                        <p:attrNameLst>
                                          <p:attrName>fillcolor</p:attrName>
                                        </p:attrNameLst>
                                      </p:cBhvr>
                                      <p:to>
                                        <a:srgbClr val="000000"/>
                                      </p:to>
                                    </p:animClr>
                                    <p:set>
                                      <p:cBhvr>
                                        <p:cTn id="49" dur="500" fill="hold"/>
                                        <p:tgtEl>
                                          <p:spTgt spid="17">
                                            <p:txEl>
                                              <p:pRg st="4" end="4"/>
                                            </p:txEl>
                                          </p:spTgt>
                                        </p:tgtEl>
                                        <p:attrNameLst>
                                          <p:attrName>fill.type</p:attrName>
                                        </p:attrNameLst>
                                      </p:cBhvr>
                                      <p:to>
                                        <p:strVal val="solid"/>
                                      </p:to>
                                    </p:set>
                                    <p:set>
                                      <p:cBhvr>
                                        <p:cTn id="50" dur="500" fill="hold"/>
                                        <p:tgtEl>
                                          <p:spTgt spid="17">
                                            <p:txEl>
                                              <p:pRg st="4" end="4"/>
                                            </p:txEl>
                                          </p:spTgt>
                                        </p:tgtEl>
                                        <p:attrNameLst>
                                          <p:attrName>fill.on</p:attrName>
                                        </p:attrNameLst>
                                      </p:cBhvr>
                                      <p:to>
                                        <p:strVal val="true"/>
                                      </p:to>
                                    </p:set>
                                  </p:childTnLst>
                                </p:cTn>
                              </p:par>
                              <p:par>
                                <p:cTn id="51" presetID="2" presetClass="entr" presetSubtype="8" fill="hold" nodeType="withEffect">
                                  <p:stCondLst>
                                    <p:cond delay="0"/>
                                  </p:stCondLst>
                                  <p:childTnLst>
                                    <p:set>
                                      <p:cBhvr>
                                        <p:cTn id="52" dur="1" fill="hold">
                                          <p:stCondLst>
                                            <p:cond delay="0"/>
                                          </p:stCondLst>
                                        </p:cTn>
                                        <p:tgtEl>
                                          <p:spTgt spid="22"/>
                                        </p:tgtEl>
                                        <p:attrNameLst>
                                          <p:attrName>style.visibility</p:attrName>
                                        </p:attrNameLst>
                                      </p:cBhvr>
                                      <p:to>
                                        <p:strVal val="visible"/>
                                      </p:to>
                                    </p:set>
                                    <p:anim calcmode="lin" valueType="num">
                                      <p:cBhvr additive="base">
                                        <p:cTn id="53" dur="500" fill="hold"/>
                                        <p:tgtEl>
                                          <p:spTgt spid="22"/>
                                        </p:tgtEl>
                                        <p:attrNameLst>
                                          <p:attrName>ppt_x</p:attrName>
                                        </p:attrNameLst>
                                      </p:cBhvr>
                                      <p:tavLst>
                                        <p:tav tm="0">
                                          <p:val>
                                            <p:strVal val="0-#ppt_w/2"/>
                                          </p:val>
                                        </p:tav>
                                        <p:tav tm="100000">
                                          <p:val>
                                            <p:strVal val="#ppt_x"/>
                                          </p:val>
                                        </p:tav>
                                      </p:tavLst>
                                    </p:anim>
                                    <p:anim calcmode="lin" valueType="num">
                                      <p:cBhvr additive="base">
                                        <p:cTn id="54"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4804787"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Previous Lecture</a:t>
            </a:r>
          </a:p>
        </p:txBody>
      </p:sp>
      <p:sp>
        <p:nvSpPr>
          <p:cNvPr id="6" name="TextBox 5"/>
          <p:cNvSpPr txBox="1"/>
          <p:nvPr/>
        </p:nvSpPr>
        <p:spPr>
          <a:xfrm>
            <a:off x="829511" y="1802018"/>
            <a:ext cx="7848601" cy="3359061"/>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en-US" sz="2400" dirty="0">
                <a:solidFill>
                  <a:schemeClr val="tx1">
                    <a:lumMod val="75000"/>
                    <a:lumOff val="25000"/>
                  </a:schemeClr>
                </a:solidFill>
                <a:latin typeface="Candara" pitchFamily="34" charset="0"/>
                <a:cs typeface="Arial" pitchFamily="34" charset="0"/>
              </a:rPr>
              <a:t>Planning your Presentations</a:t>
            </a:r>
          </a:p>
          <a:p>
            <a:pPr marL="342900" indent="-342900">
              <a:lnSpc>
                <a:spcPct val="150000"/>
              </a:lnSpc>
              <a:buFont typeface="Wingdings" panose="05000000000000000000" pitchFamily="2" charset="2"/>
              <a:buChar char="q"/>
            </a:pPr>
            <a:r>
              <a:rPr lang="en-US" sz="2400" dirty="0">
                <a:solidFill>
                  <a:schemeClr val="tx1">
                    <a:lumMod val="75000"/>
                    <a:lumOff val="25000"/>
                  </a:schemeClr>
                </a:solidFill>
                <a:latin typeface="Candara" pitchFamily="34" charset="0"/>
                <a:cs typeface="Arial" pitchFamily="34" charset="0"/>
              </a:rPr>
              <a:t>Visual Aids in Presentations</a:t>
            </a:r>
          </a:p>
          <a:p>
            <a:pPr marL="342900" indent="-342900">
              <a:lnSpc>
                <a:spcPct val="150000"/>
              </a:lnSpc>
              <a:buFont typeface="Wingdings" panose="05000000000000000000" pitchFamily="2" charset="2"/>
              <a:buChar char="q"/>
            </a:pPr>
            <a:r>
              <a:rPr lang="en-US" sz="2400" dirty="0">
                <a:solidFill>
                  <a:schemeClr val="tx1">
                    <a:lumMod val="75000"/>
                    <a:lumOff val="25000"/>
                  </a:schemeClr>
                </a:solidFill>
                <a:latin typeface="Candara" pitchFamily="34" charset="0"/>
                <a:cs typeface="Arial" pitchFamily="34" charset="0"/>
              </a:rPr>
              <a:t>Microsoft PowerPoint as a Visual Aid</a:t>
            </a:r>
          </a:p>
          <a:p>
            <a:pPr marL="342900" indent="-342900">
              <a:lnSpc>
                <a:spcPct val="150000"/>
              </a:lnSpc>
              <a:buFont typeface="Wingdings" panose="05000000000000000000" pitchFamily="2" charset="2"/>
              <a:buChar char="q"/>
            </a:pPr>
            <a:r>
              <a:rPr lang="en-US" sz="2400" dirty="0">
                <a:solidFill>
                  <a:schemeClr val="tx1">
                    <a:lumMod val="75000"/>
                    <a:lumOff val="25000"/>
                  </a:schemeClr>
                </a:solidFill>
                <a:latin typeface="Candara" pitchFamily="34" charset="0"/>
                <a:cs typeface="Arial" pitchFamily="34" charset="0"/>
              </a:rPr>
              <a:t>Effective Opening and Closing of Your Talk</a:t>
            </a:r>
          </a:p>
          <a:p>
            <a:pPr marL="342900" indent="-342900">
              <a:lnSpc>
                <a:spcPct val="150000"/>
              </a:lnSpc>
              <a:buFont typeface="Wingdings" panose="05000000000000000000" pitchFamily="2" charset="2"/>
              <a:buChar char="q"/>
            </a:pPr>
            <a:r>
              <a:rPr lang="en-US" sz="2400" dirty="0">
                <a:solidFill>
                  <a:schemeClr val="tx1">
                    <a:lumMod val="75000"/>
                    <a:lumOff val="25000"/>
                  </a:schemeClr>
                </a:solidFill>
                <a:latin typeface="Candara" pitchFamily="34" charset="0"/>
                <a:cs typeface="Arial" pitchFamily="34" charset="0"/>
              </a:rPr>
              <a:t>Para-verbal and Non-verbal Presentation Strategies</a:t>
            </a:r>
          </a:p>
          <a:p>
            <a:pPr marL="342900" indent="-342900">
              <a:lnSpc>
                <a:spcPct val="150000"/>
              </a:lnSpc>
              <a:buFont typeface="Wingdings" panose="05000000000000000000" pitchFamily="2" charset="2"/>
              <a:buChar char="q"/>
            </a:pPr>
            <a:r>
              <a:rPr lang="en-US" sz="2400" dirty="0">
                <a:solidFill>
                  <a:schemeClr val="tx1">
                    <a:lumMod val="75000"/>
                    <a:lumOff val="25000"/>
                  </a:schemeClr>
                </a:solidFill>
                <a:latin typeface="Candara" pitchFamily="34" charset="0"/>
                <a:cs typeface="Arial" pitchFamily="34" charset="0"/>
              </a:rPr>
              <a:t>How to Overcome Nervousness?</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3A386623-F612-441F-9D62-22AADD9E271D}"/>
              </a:ext>
            </a:extLst>
          </p:cNvPr>
          <p:cNvGrpSpPr/>
          <p:nvPr/>
        </p:nvGrpSpPr>
        <p:grpSpPr>
          <a:xfrm>
            <a:off x="0" y="6756400"/>
            <a:ext cx="9144000" cy="101600"/>
            <a:chOff x="0" y="5791200"/>
            <a:chExt cx="8084345" cy="330200"/>
          </a:xfrm>
        </p:grpSpPr>
        <p:sp>
          <p:nvSpPr>
            <p:cNvPr id="17" name="Rectangle 16">
              <a:extLst>
                <a:ext uri="{FF2B5EF4-FFF2-40B4-BE49-F238E27FC236}">
                  <a16:creationId xmlns:a16="http://schemas.microsoft.com/office/drawing/2014/main" id="{E67F7AAF-2796-4EC0-B751-99E13C764483}"/>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18" name="Rectangle 17">
              <a:extLst>
                <a:ext uri="{FF2B5EF4-FFF2-40B4-BE49-F238E27FC236}">
                  <a16:creationId xmlns:a16="http://schemas.microsoft.com/office/drawing/2014/main" id="{166D21DE-2E16-436B-BB77-205C0341CDA1}"/>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19" name="Rectangle 18">
              <a:extLst>
                <a:ext uri="{FF2B5EF4-FFF2-40B4-BE49-F238E27FC236}">
                  <a16:creationId xmlns:a16="http://schemas.microsoft.com/office/drawing/2014/main" id="{4C72FADE-CD93-4680-AF04-8742514C8B75}"/>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0" name="Rectangle 19">
              <a:extLst>
                <a:ext uri="{FF2B5EF4-FFF2-40B4-BE49-F238E27FC236}">
                  <a16:creationId xmlns:a16="http://schemas.microsoft.com/office/drawing/2014/main" id="{D97614B4-4713-4B4B-8C5D-47496D4AB0DA}"/>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latin typeface="Candara" panose="020E0502030303020204" pitchFamily="34" charset="0"/>
              </a:endParaRPr>
            </a:p>
          </p:txBody>
        </p:sp>
        <p:sp>
          <p:nvSpPr>
            <p:cNvPr id="21" name="Rectangle 20">
              <a:extLst>
                <a:ext uri="{FF2B5EF4-FFF2-40B4-BE49-F238E27FC236}">
                  <a16:creationId xmlns:a16="http://schemas.microsoft.com/office/drawing/2014/main" id="{7CE37FAB-5E0F-4C23-92B3-E3332124D5BE}"/>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2" name="Rectangle 21">
              <a:extLst>
                <a:ext uri="{FF2B5EF4-FFF2-40B4-BE49-F238E27FC236}">
                  <a16:creationId xmlns:a16="http://schemas.microsoft.com/office/drawing/2014/main" id="{43AA8569-56F8-4DD9-8536-18A7D03DE939}"/>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86678141-C977-4A67-91F9-D9A09EAA59DB}"/>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96C03733-35E4-4C62-815A-5C79DEE6A705}"/>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grpSp>
      <p:grpSp>
        <p:nvGrpSpPr>
          <p:cNvPr id="25" name="Group 24">
            <a:extLst>
              <a:ext uri="{FF2B5EF4-FFF2-40B4-BE49-F238E27FC236}">
                <a16:creationId xmlns:a16="http://schemas.microsoft.com/office/drawing/2014/main" id="{2BA05994-BA0F-4E43-8474-38A3BA681B9A}"/>
              </a:ext>
            </a:extLst>
          </p:cNvPr>
          <p:cNvGrpSpPr/>
          <p:nvPr/>
        </p:nvGrpSpPr>
        <p:grpSpPr>
          <a:xfrm rot="10800000">
            <a:off x="0" y="1"/>
            <a:ext cx="9144000" cy="101600"/>
            <a:chOff x="0" y="5791200"/>
            <a:chExt cx="8084345" cy="330200"/>
          </a:xfrm>
        </p:grpSpPr>
        <p:sp>
          <p:nvSpPr>
            <p:cNvPr id="26" name="Rectangle 25">
              <a:extLst>
                <a:ext uri="{FF2B5EF4-FFF2-40B4-BE49-F238E27FC236}">
                  <a16:creationId xmlns:a16="http://schemas.microsoft.com/office/drawing/2014/main" id="{F163DA1D-0498-4C54-B4BE-B05177C67CE8}"/>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7" name="Rectangle 26">
              <a:extLst>
                <a:ext uri="{FF2B5EF4-FFF2-40B4-BE49-F238E27FC236}">
                  <a16:creationId xmlns:a16="http://schemas.microsoft.com/office/drawing/2014/main" id="{345FA0AF-4587-480A-A2A2-5312936B2810}"/>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8" name="Rectangle 27">
              <a:extLst>
                <a:ext uri="{FF2B5EF4-FFF2-40B4-BE49-F238E27FC236}">
                  <a16:creationId xmlns:a16="http://schemas.microsoft.com/office/drawing/2014/main" id="{4BB4ADA6-09E6-4F59-8E3B-31CFF768EF1F}"/>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DF925DB5-018C-4AF6-9AFC-E9AD1918F681}"/>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0" name="Rectangle 29">
              <a:extLst>
                <a:ext uri="{FF2B5EF4-FFF2-40B4-BE49-F238E27FC236}">
                  <a16:creationId xmlns:a16="http://schemas.microsoft.com/office/drawing/2014/main" id="{E22909CC-B1F4-40DC-A122-D2CEBCCB72BF}"/>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1" name="Rectangle 30">
              <a:extLst>
                <a:ext uri="{FF2B5EF4-FFF2-40B4-BE49-F238E27FC236}">
                  <a16:creationId xmlns:a16="http://schemas.microsoft.com/office/drawing/2014/main" id="{184BD2AA-CA53-484C-9C25-30E1390C3955}"/>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2" name="Rectangle 31">
              <a:extLst>
                <a:ext uri="{FF2B5EF4-FFF2-40B4-BE49-F238E27FC236}">
                  <a16:creationId xmlns:a16="http://schemas.microsoft.com/office/drawing/2014/main" id="{238E41E0-FB19-4C85-9C35-A0817E40178B}"/>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4" name="Rectangle 33">
              <a:extLst>
                <a:ext uri="{FF2B5EF4-FFF2-40B4-BE49-F238E27FC236}">
                  <a16:creationId xmlns:a16="http://schemas.microsoft.com/office/drawing/2014/main" id="{2385B674-F0BE-444D-B2F1-F7726710BE8A}"/>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35" name="Picture 34" descr="https://upload.wikimedia.org/wikipedia/en/thumb/f/fa/COMSATS_Logo.svg/1024px-COMSATS_Logo.svg.png">
            <a:extLst>
              <a:ext uri="{FF2B5EF4-FFF2-40B4-BE49-F238E27FC236}">
                <a16:creationId xmlns:a16="http://schemas.microsoft.com/office/drawing/2014/main" id="{6DC21DE2-FDDF-48A9-B1B2-A4C3AF31EED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4305795"/>
      </p:ext>
    </p:extLst>
  </p:cSld>
  <p:clrMapOvr>
    <a:masterClrMapping/>
  </p:clrMapOvr>
  <p:transition>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plagiarism">
            <a:extLst>
              <a:ext uri="{FF2B5EF4-FFF2-40B4-BE49-F238E27FC236}">
                <a16:creationId xmlns:a16="http://schemas.microsoft.com/office/drawing/2014/main" id="{9B958F99-1325-47C4-8365-5B6925F1A3E8}"/>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000" r="47719"/>
          <a:stretch/>
        </p:blipFill>
        <p:spPr bwMode="auto">
          <a:xfrm>
            <a:off x="2501789" y="256524"/>
            <a:ext cx="1139853" cy="106352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Plagiarism</a:t>
            </a:r>
          </a:p>
        </p:txBody>
      </p:sp>
      <p:sp>
        <p:nvSpPr>
          <p:cNvPr id="2" name="Slide Number Placeholder 1"/>
          <p:cNvSpPr>
            <a:spLocks noGrp="1"/>
          </p:cNvSpPr>
          <p:nvPr>
            <p:ph type="sldNum" sz="quarter" idx="12"/>
          </p:nvPr>
        </p:nvSpPr>
        <p:spPr>
          <a:xfrm>
            <a:off x="6858000" y="6356351"/>
            <a:ext cx="2057400" cy="365125"/>
          </a:xfrm>
        </p:spPr>
        <p:txBody>
          <a:bodyPr/>
          <a:lstStyle/>
          <a:p>
            <a:fld id="{08A8661F-1CDE-4F7E-AE93-7F9785FD6839}" type="slidenum">
              <a:rPr lang="en-US" smtClean="0"/>
              <a:pPr/>
              <a:t>20</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364463"/>
            <a:ext cx="7888626" cy="589072"/>
          </a:xfrm>
          <a:prstGeom prst="rect">
            <a:avLst/>
          </a:prstGeom>
          <a:noFill/>
        </p:spPr>
        <p:txBody>
          <a:bodyPr wrap="square" rtlCol="0">
            <a:spAutoFit/>
          </a:bodyPr>
          <a:lstStyle/>
          <a:p>
            <a:pPr lvl="1" indent="-457200" algn="just">
              <a:lnSpc>
                <a:spcPct val="150000"/>
              </a:lnSpc>
              <a:buFont typeface="Wingdings" panose="05000000000000000000" pitchFamily="2" charset="2"/>
              <a:buChar char="q"/>
            </a:pPr>
            <a:r>
              <a:rPr lang="en-US" sz="2400" b="1" dirty="0">
                <a:latin typeface="Candara" pitchFamily="34" charset="0"/>
                <a:cs typeface="Arial" pitchFamily="34" charset="0"/>
              </a:rPr>
              <a:t>Examples</a:t>
            </a:r>
            <a:endParaRPr lang="en-US" sz="2000" dirty="0">
              <a:solidFill>
                <a:schemeClr val="bg1">
                  <a:lumMod val="85000"/>
                </a:schemeClr>
              </a:solidFill>
              <a:latin typeface="Candara" pitchFamily="34" charset="0"/>
              <a:cs typeface="Arial" pitchFamily="34" charset="0"/>
            </a:endParaRP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4400" y="1295400"/>
            <a:ext cx="426912" cy="467137"/>
          </a:xfrm>
          <a:prstGeom prst="rect">
            <a:avLst/>
          </a:prstGeom>
          <a:noFill/>
          <a:extLst>
            <a:ext uri="{909E8E84-426E-40DD-AFC4-6F175D3DCCD1}">
              <a14:hiddenFill xmlns:a14="http://schemas.microsoft.com/office/drawing/2010/main">
                <a:solidFill>
                  <a:srgbClr val="FFFFFF"/>
                </a:solidFill>
              </a14:hiddenFill>
            </a:ext>
          </a:extLst>
        </p:spPr>
      </p:pic>
      <p:sp>
        <p:nvSpPr>
          <p:cNvPr id="22" name="Content Placeholder 4">
            <a:extLst>
              <a:ext uri="{FF2B5EF4-FFF2-40B4-BE49-F238E27FC236}">
                <a16:creationId xmlns:a16="http://schemas.microsoft.com/office/drawing/2014/main" id="{2B9C0454-6260-4434-A601-678D11F23BFF}"/>
              </a:ext>
            </a:extLst>
          </p:cNvPr>
          <p:cNvSpPr>
            <a:spLocks noGrp="1"/>
          </p:cNvSpPr>
          <p:nvPr>
            <p:ph sz="quarter" idx="4294967295"/>
          </p:nvPr>
        </p:nvSpPr>
        <p:spPr>
          <a:xfrm>
            <a:off x="131242" y="1877277"/>
            <a:ext cx="8936558" cy="1654547"/>
          </a:xfrm>
          <a:prstGeom prst="rect">
            <a:avLst/>
          </a:prstGeom>
          <a:ln>
            <a:solidFill>
              <a:schemeClr val="tx1"/>
            </a:solidFill>
            <a:prstDash val="solid"/>
          </a:ln>
        </p:spPr>
        <p:txBody>
          <a:bodyPr>
            <a:noAutofit/>
          </a:bodyPr>
          <a:lstStyle/>
          <a:p>
            <a:pPr marL="119063" indent="0" algn="ctr">
              <a:lnSpc>
                <a:spcPct val="150000"/>
              </a:lnSpc>
              <a:buNone/>
            </a:pPr>
            <a:r>
              <a:rPr lang="en-US" sz="1200" b="1" dirty="0">
                <a:latin typeface="Candara" panose="020E0502030303020204" pitchFamily="34" charset="0"/>
                <a:cs typeface="Arial" charset="0"/>
              </a:rPr>
              <a:t>Original wording</a:t>
            </a:r>
          </a:p>
          <a:p>
            <a:pPr marL="119063" indent="0" algn="just">
              <a:lnSpc>
                <a:spcPct val="170000"/>
              </a:lnSpc>
              <a:buNone/>
              <a:defRPr/>
            </a:pPr>
            <a:r>
              <a:rPr lang="en-US" sz="1200" dirty="0">
                <a:latin typeface="Candara" panose="020E0502030303020204" pitchFamily="34" charset="0"/>
                <a:cs typeface="Arial" charset="0"/>
              </a:rPr>
              <a:t>Developing complex skills in the classroom involves the key ingredients identified in teaching pigeons to play ping-pong and to bowl. The key ingredients are: (1) inducing a response, (2) reinforcing subtle improvements or refinements in the behavior, (3) providing for the transfer of stimulus control by gradually withdrawing the prompts or cues, and (4) scheduling reinforcements so that the ratio of reinforcements in responses gradually increases and natural reinforcers can maintain their behavior.</a:t>
            </a:r>
          </a:p>
        </p:txBody>
      </p:sp>
      <p:sp>
        <p:nvSpPr>
          <p:cNvPr id="24" name="Content Placeholder 9">
            <a:extLst>
              <a:ext uri="{FF2B5EF4-FFF2-40B4-BE49-F238E27FC236}">
                <a16:creationId xmlns:a16="http://schemas.microsoft.com/office/drawing/2014/main" id="{43A42D11-A45E-4C5F-AB14-9CCC0F2DD713}"/>
              </a:ext>
            </a:extLst>
          </p:cNvPr>
          <p:cNvSpPr>
            <a:spLocks noGrp="1"/>
          </p:cNvSpPr>
          <p:nvPr>
            <p:ph sz="quarter" idx="4294967295"/>
          </p:nvPr>
        </p:nvSpPr>
        <p:spPr>
          <a:xfrm>
            <a:off x="145011" y="3647429"/>
            <a:ext cx="8936558" cy="1356292"/>
          </a:xfrm>
          <a:prstGeom prst="rect">
            <a:avLst/>
          </a:prstGeom>
          <a:noFill/>
          <a:ln>
            <a:solidFill>
              <a:schemeClr val="tx1"/>
            </a:solidFill>
          </a:ln>
        </p:spPr>
        <p:txBody>
          <a:bodyPr>
            <a:noAutofit/>
          </a:bodyPr>
          <a:lstStyle/>
          <a:p>
            <a:pPr marL="109728" indent="0" algn="ctr">
              <a:lnSpc>
                <a:spcPct val="150000"/>
              </a:lnSpc>
              <a:buNone/>
              <a:defRPr/>
            </a:pPr>
            <a:r>
              <a:rPr lang="en-US" sz="1200" b="1" dirty="0">
                <a:latin typeface="Candara" panose="020E0502030303020204" pitchFamily="34" charset="0"/>
              </a:rPr>
              <a:t>Plagiarized Version</a:t>
            </a:r>
          </a:p>
          <a:p>
            <a:pPr marL="119063" indent="0" algn="just">
              <a:lnSpc>
                <a:spcPct val="170000"/>
              </a:lnSpc>
              <a:buNone/>
              <a:defRPr/>
            </a:pPr>
            <a:r>
              <a:rPr lang="en-US" sz="1200" dirty="0">
                <a:latin typeface="Candara" panose="020E0502030303020204" pitchFamily="34" charset="0"/>
                <a:cs typeface="Arial" charset="0"/>
              </a:rPr>
              <a:t>Inducing a response, providing for the transfer of stimulus control by gradually withdrawing prompts or cues, reinforcing subtle improvements in the behavior, and scheduling reinforcements so that natural reinforcers can maintain their behavior are the key ingredients identified both in teaching pigeons to play ping-pong and in developing complex skills in the classroom.</a:t>
            </a:r>
          </a:p>
        </p:txBody>
      </p:sp>
      <p:sp>
        <p:nvSpPr>
          <p:cNvPr id="25" name="Title 1">
            <a:extLst>
              <a:ext uri="{FF2B5EF4-FFF2-40B4-BE49-F238E27FC236}">
                <a16:creationId xmlns:a16="http://schemas.microsoft.com/office/drawing/2014/main" id="{3B19EC8C-582C-4AE1-8368-7B9CD87A6CB3}"/>
              </a:ext>
            </a:extLst>
          </p:cNvPr>
          <p:cNvSpPr>
            <a:spLocks noGrp="1"/>
          </p:cNvSpPr>
          <p:nvPr>
            <p:ph type="title"/>
          </p:nvPr>
        </p:nvSpPr>
        <p:spPr>
          <a:xfrm>
            <a:off x="131242" y="5715000"/>
            <a:ext cx="3510400" cy="533400"/>
          </a:xfrm>
        </p:spPr>
        <p:txBody>
          <a:bodyPr>
            <a:normAutofit fontScale="90000"/>
          </a:bodyPr>
          <a:lstStyle/>
          <a:p>
            <a:pPr algn="just"/>
            <a:r>
              <a:rPr lang="en-US" sz="1200" b="1" dirty="0">
                <a:latin typeface="Candara" panose="020E0502030303020204" pitchFamily="34" charset="0"/>
                <a:cs typeface="Arial" charset="0"/>
              </a:rPr>
              <a:t>Source:</a:t>
            </a:r>
            <a:r>
              <a:rPr lang="en-US" sz="1200" dirty="0">
                <a:latin typeface="Candara" panose="020E0502030303020204" pitchFamily="34" charset="0"/>
                <a:cs typeface="Arial" charset="0"/>
              </a:rPr>
              <a:t> </a:t>
            </a:r>
            <a:r>
              <a:rPr lang="en-US" sz="1200" dirty="0" err="1">
                <a:latin typeface="Candara" panose="020E0502030303020204" pitchFamily="34" charset="0"/>
                <a:cs typeface="Arial" charset="0"/>
              </a:rPr>
              <a:t>Gredler</a:t>
            </a:r>
            <a:r>
              <a:rPr lang="en-US" sz="1200" dirty="0">
                <a:latin typeface="Candara" panose="020E0502030303020204" pitchFamily="34" charset="0"/>
                <a:cs typeface="Arial" charset="0"/>
              </a:rPr>
              <a:t>, M. E. (2001). Learning and instruction: Theory into practice (4th ed.). Upper Saddle, NJ: Prentice-Hall.</a:t>
            </a:r>
          </a:p>
        </p:txBody>
      </p:sp>
      <p:sp>
        <p:nvSpPr>
          <p:cNvPr id="27" name="Content Placeholder 9">
            <a:extLst>
              <a:ext uri="{FF2B5EF4-FFF2-40B4-BE49-F238E27FC236}">
                <a16:creationId xmlns:a16="http://schemas.microsoft.com/office/drawing/2014/main" id="{98A5377F-7786-4E87-B891-C913407EC474}"/>
              </a:ext>
            </a:extLst>
          </p:cNvPr>
          <p:cNvSpPr>
            <a:spLocks noGrp="1"/>
          </p:cNvSpPr>
          <p:nvPr>
            <p:ph sz="quarter" idx="4294967295"/>
          </p:nvPr>
        </p:nvSpPr>
        <p:spPr>
          <a:xfrm>
            <a:off x="5047392" y="5144976"/>
            <a:ext cx="4034177" cy="1179624"/>
          </a:xfrm>
          <a:prstGeom prst="rect">
            <a:avLst/>
          </a:prstGeom>
          <a:solidFill>
            <a:schemeClr val="accent3">
              <a:lumMod val="20000"/>
              <a:lumOff val="80000"/>
            </a:schemeClr>
          </a:solidFill>
          <a:ln>
            <a:solidFill>
              <a:schemeClr val="tx1"/>
            </a:solidFill>
          </a:ln>
        </p:spPr>
        <p:txBody>
          <a:bodyPr>
            <a:noAutofit/>
          </a:bodyPr>
          <a:lstStyle/>
          <a:p>
            <a:pPr marL="0" indent="0" algn="just">
              <a:lnSpc>
                <a:spcPct val="100000"/>
              </a:lnSpc>
              <a:buNone/>
              <a:defRPr/>
            </a:pPr>
            <a:r>
              <a:rPr lang="en-US" sz="1200" b="1" dirty="0">
                <a:latin typeface="Candara" panose="020E0502030303020204" pitchFamily="34" charset="0"/>
              </a:rPr>
              <a:t>Misuse of Source:</a:t>
            </a:r>
          </a:p>
          <a:p>
            <a:pPr algn="just">
              <a:lnSpc>
                <a:spcPct val="100000"/>
              </a:lnSpc>
              <a:defRPr/>
            </a:pPr>
            <a:r>
              <a:rPr lang="en-US" sz="1200" dirty="0">
                <a:latin typeface="Candara" panose="020E0502030303020204" pitchFamily="34" charset="0"/>
              </a:rPr>
              <a:t> Only the original author’s words have been moved around inserting and deleting small portions as needed</a:t>
            </a:r>
          </a:p>
          <a:p>
            <a:pPr algn="just">
              <a:lnSpc>
                <a:spcPct val="100000"/>
              </a:lnSpc>
              <a:defRPr/>
            </a:pPr>
            <a:r>
              <a:rPr lang="en-US" sz="1200" dirty="0">
                <a:latin typeface="Candara" panose="020E0502030303020204" pitchFamily="34" charset="0"/>
              </a:rPr>
              <a:t>The original author has not been credited</a:t>
            </a:r>
          </a:p>
          <a:p>
            <a:pPr algn="just">
              <a:lnSpc>
                <a:spcPct val="100000"/>
              </a:lnSpc>
              <a:defRPr/>
            </a:pPr>
            <a:endParaRPr lang="en-US" sz="1200" dirty="0">
              <a:latin typeface="Candara" panose="020E0502030303020204" pitchFamily="34" charset="0"/>
            </a:endParaRPr>
          </a:p>
        </p:txBody>
      </p:sp>
      <p:grpSp>
        <p:nvGrpSpPr>
          <p:cNvPr id="23" name="Group 22">
            <a:extLst>
              <a:ext uri="{FF2B5EF4-FFF2-40B4-BE49-F238E27FC236}">
                <a16:creationId xmlns:a16="http://schemas.microsoft.com/office/drawing/2014/main" id="{981333FE-B30B-4C0B-AF02-531FD58A0CDA}"/>
              </a:ext>
            </a:extLst>
          </p:cNvPr>
          <p:cNvGrpSpPr/>
          <p:nvPr/>
        </p:nvGrpSpPr>
        <p:grpSpPr>
          <a:xfrm>
            <a:off x="0" y="6756400"/>
            <a:ext cx="9144000" cy="101600"/>
            <a:chOff x="0" y="5791200"/>
            <a:chExt cx="8084345" cy="330200"/>
          </a:xfrm>
        </p:grpSpPr>
        <p:sp>
          <p:nvSpPr>
            <p:cNvPr id="26" name="Rectangle 25">
              <a:extLst>
                <a:ext uri="{FF2B5EF4-FFF2-40B4-BE49-F238E27FC236}">
                  <a16:creationId xmlns:a16="http://schemas.microsoft.com/office/drawing/2014/main" id="{16136393-E580-414D-AD36-8FFBA8A7960F}"/>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242AED1D-AE35-43EF-972B-7C5280BD29F3}"/>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5BB57B0F-A6EC-426B-BB20-929844504AF1}"/>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F6D266E0-BF87-46BF-BA4A-F29D5D156E14}"/>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latin typeface="Candara" panose="020E0502030303020204" pitchFamily="34" charset="0"/>
              </a:endParaRPr>
            </a:p>
          </p:txBody>
        </p:sp>
        <p:sp>
          <p:nvSpPr>
            <p:cNvPr id="31" name="Rectangle 30">
              <a:extLst>
                <a:ext uri="{FF2B5EF4-FFF2-40B4-BE49-F238E27FC236}">
                  <a16:creationId xmlns:a16="http://schemas.microsoft.com/office/drawing/2014/main" id="{315BA5B3-7742-4A36-8AB3-D28F94B2C83F}"/>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2" name="Rectangle 31">
              <a:extLst>
                <a:ext uri="{FF2B5EF4-FFF2-40B4-BE49-F238E27FC236}">
                  <a16:creationId xmlns:a16="http://schemas.microsoft.com/office/drawing/2014/main" id="{59DCE6EA-97A8-4D41-835A-AEE99175F7C5}"/>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3" name="Rectangle 32">
              <a:extLst>
                <a:ext uri="{FF2B5EF4-FFF2-40B4-BE49-F238E27FC236}">
                  <a16:creationId xmlns:a16="http://schemas.microsoft.com/office/drawing/2014/main" id="{327B43AF-3194-4A71-90E0-01A31BE98A52}"/>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4" name="Rectangle 33">
              <a:extLst>
                <a:ext uri="{FF2B5EF4-FFF2-40B4-BE49-F238E27FC236}">
                  <a16:creationId xmlns:a16="http://schemas.microsoft.com/office/drawing/2014/main" id="{0F3FDEDE-1E78-477B-A31F-3CF488EA9ACA}"/>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grpSp>
      <p:grpSp>
        <p:nvGrpSpPr>
          <p:cNvPr id="35" name="Group 34">
            <a:extLst>
              <a:ext uri="{FF2B5EF4-FFF2-40B4-BE49-F238E27FC236}">
                <a16:creationId xmlns:a16="http://schemas.microsoft.com/office/drawing/2014/main" id="{0D7287C9-B7C4-4DB4-B161-DEAD5360C0B9}"/>
              </a:ext>
            </a:extLst>
          </p:cNvPr>
          <p:cNvGrpSpPr/>
          <p:nvPr/>
        </p:nvGrpSpPr>
        <p:grpSpPr>
          <a:xfrm rot="10800000">
            <a:off x="0" y="1"/>
            <a:ext cx="9144000" cy="101600"/>
            <a:chOff x="0" y="5791200"/>
            <a:chExt cx="8084345" cy="330200"/>
          </a:xfrm>
        </p:grpSpPr>
        <p:sp>
          <p:nvSpPr>
            <p:cNvPr id="36" name="Rectangle 35">
              <a:extLst>
                <a:ext uri="{FF2B5EF4-FFF2-40B4-BE49-F238E27FC236}">
                  <a16:creationId xmlns:a16="http://schemas.microsoft.com/office/drawing/2014/main" id="{9B451C2E-CACC-4B89-A33F-D4E075FBC0C4}"/>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7" name="Rectangle 36">
              <a:extLst>
                <a:ext uri="{FF2B5EF4-FFF2-40B4-BE49-F238E27FC236}">
                  <a16:creationId xmlns:a16="http://schemas.microsoft.com/office/drawing/2014/main" id="{8B67970E-7B71-44AA-8D07-5F5476883189}"/>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8" name="Rectangle 37">
              <a:extLst>
                <a:ext uri="{FF2B5EF4-FFF2-40B4-BE49-F238E27FC236}">
                  <a16:creationId xmlns:a16="http://schemas.microsoft.com/office/drawing/2014/main" id="{71CD843D-1862-41E9-968E-C165C44360BC}"/>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9" name="Rectangle 48">
              <a:extLst>
                <a:ext uri="{FF2B5EF4-FFF2-40B4-BE49-F238E27FC236}">
                  <a16:creationId xmlns:a16="http://schemas.microsoft.com/office/drawing/2014/main" id="{B220190C-C14A-405F-A610-5BBA1A347B50}"/>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50" name="Rectangle 49">
              <a:extLst>
                <a:ext uri="{FF2B5EF4-FFF2-40B4-BE49-F238E27FC236}">
                  <a16:creationId xmlns:a16="http://schemas.microsoft.com/office/drawing/2014/main" id="{2AC873C2-AD2F-4BDE-8EF9-434CBAF4F2E1}"/>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1" name="Rectangle 50">
              <a:extLst>
                <a:ext uri="{FF2B5EF4-FFF2-40B4-BE49-F238E27FC236}">
                  <a16:creationId xmlns:a16="http://schemas.microsoft.com/office/drawing/2014/main" id="{DE882059-7543-4C34-856A-F2CA55021EAD}"/>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2" name="Rectangle 51">
              <a:extLst>
                <a:ext uri="{FF2B5EF4-FFF2-40B4-BE49-F238E27FC236}">
                  <a16:creationId xmlns:a16="http://schemas.microsoft.com/office/drawing/2014/main" id="{7DFD5678-2217-45AE-B8D4-521D5DE3D7DC}"/>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3" name="Rectangle 52">
              <a:extLst>
                <a:ext uri="{FF2B5EF4-FFF2-40B4-BE49-F238E27FC236}">
                  <a16:creationId xmlns:a16="http://schemas.microsoft.com/office/drawing/2014/main" id="{E6219B89-4D8E-4C13-816A-A24E5095B1F6}"/>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54" name="Picture 53" descr="https://upload.wikimedia.org/wikipedia/en/thumb/f/fa/COMSATS_Logo.svg/1024px-COMSATS_Logo.svg.png">
            <a:extLst>
              <a:ext uri="{FF2B5EF4-FFF2-40B4-BE49-F238E27FC236}">
                <a16:creationId xmlns:a16="http://schemas.microsoft.com/office/drawing/2014/main" id="{7924D24D-36D2-424A-878C-690D0C05296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5549281"/>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plagiarism">
            <a:extLst>
              <a:ext uri="{FF2B5EF4-FFF2-40B4-BE49-F238E27FC236}">
                <a16:creationId xmlns:a16="http://schemas.microsoft.com/office/drawing/2014/main" id="{9B958F99-1325-47C4-8365-5B6925F1A3E8}"/>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000" r="47719"/>
          <a:stretch/>
        </p:blipFill>
        <p:spPr bwMode="auto">
          <a:xfrm>
            <a:off x="2501789" y="256524"/>
            <a:ext cx="1139853" cy="106352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Plagiarism</a:t>
            </a:r>
          </a:p>
        </p:txBody>
      </p:sp>
      <p:sp>
        <p:nvSpPr>
          <p:cNvPr id="2" name="Slide Number Placeholder 1"/>
          <p:cNvSpPr>
            <a:spLocks noGrp="1"/>
          </p:cNvSpPr>
          <p:nvPr>
            <p:ph type="sldNum" sz="quarter" idx="12"/>
          </p:nvPr>
        </p:nvSpPr>
        <p:spPr>
          <a:xfrm>
            <a:off x="6858000" y="6356351"/>
            <a:ext cx="2057400" cy="365125"/>
          </a:xfrm>
        </p:spPr>
        <p:txBody>
          <a:bodyPr/>
          <a:lstStyle/>
          <a:p>
            <a:fld id="{08A8661F-1CDE-4F7E-AE93-7F9785FD6839}" type="slidenum">
              <a:rPr lang="en-US" smtClean="0"/>
              <a:pPr/>
              <a:t>21</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364463"/>
            <a:ext cx="7888626" cy="589072"/>
          </a:xfrm>
          <a:prstGeom prst="rect">
            <a:avLst/>
          </a:prstGeom>
          <a:noFill/>
        </p:spPr>
        <p:txBody>
          <a:bodyPr wrap="square" rtlCol="0">
            <a:spAutoFit/>
          </a:bodyPr>
          <a:lstStyle/>
          <a:p>
            <a:pPr lvl="1" indent="-457200" algn="just">
              <a:lnSpc>
                <a:spcPct val="150000"/>
              </a:lnSpc>
              <a:buFont typeface="Wingdings" panose="05000000000000000000" pitchFamily="2" charset="2"/>
              <a:buChar char="q"/>
            </a:pPr>
            <a:r>
              <a:rPr lang="en-US" sz="2400" b="1" dirty="0">
                <a:latin typeface="Candara" pitchFamily="34" charset="0"/>
                <a:cs typeface="Arial" pitchFamily="34" charset="0"/>
              </a:rPr>
              <a:t>Examples</a:t>
            </a:r>
            <a:endParaRPr lang="en-US" sz="2000" dirty="0">
              <a:solidFill>
                <a:schemeClr val="bg1">
                  <a:lumMod val="85000"/>
                </a:schemeClr>
              </a:solidFill>
              <a:latin typeface="Candara" pitchFamily="34" charset="0"/>
              <a:cs typeface="Arial" pitchFamily="34" charset="0"/>
            </a:endParaRP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4400" y="1295400"/>
            <a:ext cx="426912" cy="467137"/>
          </a:xfrm>
          <a:prstGeom prst="rect">
            <a:avLst/>
          </a:prstGeom>
          <a:noFill/>
          <a:extLst>
            <a:ext uri="{909E8E84-426E-40DD-AFC4-6F175D3DCCD1}">
              <a14:hiddenFill xmlns:a14="http://schemas.microsoft.com/office/drawing/2010/main">
                <a:solidFill>
                  <a:srgbClr val="FFFFFF"/>
                </a:solidFill>
              </a14:hiddenFill>
            </a:ext>
          </a:extLst>
        </p:spPr>
      </p:pic>
      <p:sp>
        <p:nvSpPr>
          <p:cNvPr id="22" name="Content Placeholder 4">
            <a:extLst>
              <a:ext uri="{FF2B5EF4-FFF2-40B4-BE49-F238E27FC236}">
                <a16:creationId xmlns:a16="http://schemas.microsoft.com/office/drawing/2014/main" id="{2B9C0454-6260-4434-A601-678D11F23BFF}"/>
              </a:ext>
            </a:extLst>
          </p:cNvPr>
          <p:cNvSpPr>
            <a:spLocks noGrp="1"/>
          </p:cNvSpPr>
          <p:nvPr>
            <p:ph sz="quarter" idx="4294967295"/>
          </p:nvPr>
        </p:nvSpPr>
        <p:spPr>
          <a:xfrm>
            <a:off x="131242" y="2029677"/>
            <a:ext cx="8936558" cy="1654547"/>
          </a:xfrm>
          <a:prstGeom prst="rect">
            <a:avLst/>
          </a:prstGeom>
          <a:ln>
            <a:solidFill>
              <a:schemeClr val="tx1"/>
            </a:solidFill>
            <a:prstDash val="solid"/>
          </a:ln>
        </p:spPr>
        <p:txBody>
          <a:bodyPr>
            <a:noAutofit/>
          </a:bodyPr>
          <a:lstStyle/>
          <a:p>
            <a:pPr marL="119063" indent="0" algn="ctr">
              <a:lnSpc>
                <a:spcPct val="150000"/>
              </a:lnSpc>
              <a:buNone/>
            </a:pPr>
            <a:r>
              <a:rPr lang="en-US" sz="1200" b="1" dirty="0">
                <a:latin typeface="Candara" panose="020E0502030303020204" pitchFamily="34" charset="0"/>
                <a:cs typeface="Arial" charset="0"/>
              </a:rPr>
              <a:t>Original wording</a:t>
            </a:r>
          </a:p>
          <a:p>
            <a:pPr marL="119063" indent="0" algn="just">
              <a:lnSpc>
                <a:spcPct val="170000"/>
              </a:lnSpc>
              <a:buNone/>
              <a:defRPr/>
            </a:pPr>
            <a:r>
              <a:rPr lang="en-US" sz="1200" dirty="0">
                <a:latin typeface="Candara" panose="020E0502030303020204" pitchFamily="34" charset="0"/>
                <a:cs typeface="Arial" charset="0"/>
              </a:rPr>
              <a:t>Developing complex skills in the classroom involves the key ingredients identified in teaching pigeons to play ping-pong and to bowl. The key ingredients are: (1) inducing a response, (2) reinforcing subtle improvements or refinements in the behavior, (3) providing for the transfer of stimulus control by gradually withdrawing the prompts or cues, and (4) scheduling reinforcements so that the ratio of reinforcements in responses gradually increases and natural reinforcers can maintain their behavior.</a:t>
            </a:r>
          </a:p>
        </p:txBody>
      </p:sp>
      <p:sp>
        <p:nvSpPr>
          <p:cNvPr id="24" name="Content Placeholder 9">
            <a:extLst>
              <a:ext uri="{FF2B5EF4-FFF2-40B4-BE49-F238E27FC236}">
                <a16:creationId xmlns:a16="http://schemas.microsoft.com/office/drawing/2014/main" id="{43A42D11-A45E-4C5F-AB14-9CCC0F2DD713}"/>
              </a:ext>
            </a:extLst>
          </p:cNvPr>
          <p:cNvSpPr>
            <a:spLocks noGrp="1"/>
          </p:cNvSpPr>
          <p:nvPr>
            <p:ph sz="quarter" idx="4294967295"/>
          </p:nvPr>
        </p:nvSpPr>
        <p:spPr>
          <a:xfrm>
            <a:off x="145011" y="3799829"/>
            <a:ext cx="8936558" cy="1356292"/>
          </a:xfrm>
          <a:prstGeom prst="rect">
            <a:avLst/>
          </a:prstGeom>
          <a:noFill/>
          <a:ln>
            <a:solidFill>
              <a:schemeClr val="tx1"/>
            </a:solidFill>
          </a:ln>
        </p:spPr>
        <p:txBody>
          <a:bodyPr>
            <a:noAutofit/>
          </a:bodyPr>
          <a:lstStyle/>
          <a:p>
            <a:pPr marL="109728" indent="0" algn="ctr">
              <a:lnSpc>
                <a:spcPct val="150000"/>
              </a:lnSpc>
              <a:buNone/>
              <a:defRPr/>
            </a:pPr>
            <a:r>
              <a:rPr lang="en-US" sz="1200" b="1" dirty="0">
                <a:latin typeface="Candara" panose="020E0502030303020204" pitchFamily="34" charset="0"/>
              </a:rPr>
              <a:t>Corrected Version</a:t>
            </a:r>
          </a:p>
          <a:p>
            <a:pPr marL="119063" indent="0" algn="just">
              <a:lnSpc>
                <a:spcPct val="170000"/>
              </a:lnSpc>
              <a:buNone/>
              <a:defRPr/>
            </a:pPr>
            <a:r>
              <a:rPr lang="en-US" sz="1200" dirty="0">
                <a:latin typeface="Candara" panose="020E0502030303020204" pitchFamily="34" charset="0"/>
                <a:cs typeface="Arial" charset="0"/>
              </a:rPr>
              <a:t>According to </a:t>
            </a:r>
            <a:r>
              <a:rPr lang="en-US" sz="1200" dirty="0" err="1">
                <a:latin typeface="Candara" panose="020E0502030303020204" pitchFamily="34" charset="0"/>
                <a:cs typeface="Arial" charset="0"/>
              </a:rPr>
              <a:t>Gredler</a:t>
            </a:r>
            <a:r>
              <a:rPr lang="en-US" sz="1200" dirty="0">
                <a:latin typeface="Candara" panose="020E0502030303020204" pitchFamily="34" charset="0"/>
                <a:cs typeface="Arial" charset="0"/>
              </a:rPr>
              <a:t> (2001), the same factors apply to developing complex skills in a classroom setting as to developing complex skills in any setting. A response must be induced, then reinforced as it gets closer to the desired behavior. Reinforcers have to be scheduled carefully, and cues have to be withdrawn gradually so that the new behaviors can be transferred and maintained. </a:t>
            </a:r>
          </a:p>
        </p:txBody>
      </p:sp>
      <p:sp>
        <p:nvSpPr>
          <p:cNvPr id="25" name="Title 1">
            <a:extLst>
              <a:ext uri="{FF2B5EF4-FFF2-40B4-BE49-F238E27FC236}">
                <a16:creationId xmlns:a16="http://schemas.microsoft.com/office/drawing/2014/main" id="{3B19EC8C-582C-4AE1-8368-7B9CD87A6CB3}"/>
              </a:ext>
            </a:extLst>
          </p:cNvPr>
          <p:cNvSpPr>
            <a:spLocks noGrp="1"/>
          </p:cNvSpPr>
          <p:nvPr>
            <p:ph type="title"/>
          </p:nvPr>
        </p:nvSpPr>
        <p:spPr>
          <a:xfrm>
            <a:off x="131242" y="5715000"/>
            <a:ext cx="3510400" cy="533400"/>
          </a:xfrm>
        </p:spPr>
        <p:txBody>
          <a:bodyPr>
            <a:normAutofit fontScale="90000"/>
          </a:bodyPr>
          <a:lstStyle/>
          <a:p>
            <a:pPr algn="just"/>
            <a:r>
              <a:rPr lang="en-US" sz="1200" b="1" dirty="0">
                <a:latin typeface="Candara" panose="020E0502030303020204" pitchFamily="34" charset="0"/>
                <a:cs typeface="Arial" charset="0"/>
              </a:rPr>
              <a:t>Source:</a:t>
            </a:r>
            <a:r>
              <a:rPr lang="en-US" sz="1200" dirty="0">
                <a:latin typeface="Candara" panose="020E0502030303020204" pitchFamily="34" charset="0"/>
                <a:cs typeface="Arial" charset="0"/>
              </a:rPr>
              <a:t> </a:t>
            </a:r>
            <a:r>
              <a:rPr lang="en-US" sz="1200" dirty="0" err="1">
                <a:latin typeface="Candara" panose="020E0502030303020204" pitchFamily="34" charset="0"/>
                <a:cs typeface="Arial" charset="0"/>
              </a:rPr>
              <a:t>Gredler</a:t>
            </a:r>
            <a:r>
              <a:rPr lang="en-US" sz="1200" dirty="0">
                <a:latin typeface="Candara" panose="020E0502030303020204" pitchFamily="34" charset="0"/>
                <a:cs typeface="Arial" charset="0"/>
              </a:rPr>
              <a:t>, M. E. (2001). Learning and instruction: Theory into practice (4th ed.). Upper Saddle, NJ: Prentice-Hall.</a:t>
            </a:r>
          </a:p>
        </p:txBody>
      </p:sp>
      <p:sp>
        <p:nvSpPr>
          <p:cNvPr id="27" name="Content Placeholder 9">
            <a:extLst>
              <a:ext uri="{FF2B5EF4-FFF2-40B4-BE49-F238E27FC236}">
                <a16:creationId xmlns:a16="http://schemas.microsoft.com/office/drawing/2014/main" id="{98A5377F-7786-4E87-B891-C913407EC474}"/>
              </a:ext>
            </a:extLst>
          </p:cNvPr>
          <p:cNvSpPr>
            <a:spLocks noGrp="1"/>
          </p:cNvSpPr>
          <p:nvPr>
            <p:ph sz="quarter" idx="4294967295"/>
          </p:nvPr>
        </p:nvSpPr>
        <p:spPr>
          <a:xfrm>
            <a:off x="5715000" y="5297376"/>
            <a:ext cx="3366569" cy="951024"/>
          </a:xfrm>
          <a:prstGeom prst="rect">
            <a:avLst/>
          </a:prstGeom>
          <a:solidFill>
            <a:schemeClr val="accent3">
              <a:lumMod val="20000"/>
              <a:lumOff val="80000"/>
            </a:schemeClr>
          </a:solidFill>
          <a:ln>
            <a:solidFill>
              <a:schemeClr val="tx1"/>
            </a:solidFill>
          </a:ln>
        </p:spPr>
        <p:txBody>
          <a:bodyPr>
            <a:noAutofit/>
          </a:bodyPr>
          <a:lstStyle/>
          <a:p>
            <a:pPr algn="just">
              <a:lnSpc>
                <a:spcPct val="100000"/>
              </a:lnSpc>
              <a:defRPr/>
            </a:pPr>
            <a:r>
              <a:rPr lang="en-US" sz="1200" dirty="0">
                <a:latin typeface="Candara" panose="020E0502030303020204" pitchFamily="34" charset="0"/>
              </a:rPr>
              <a:t>Proper reference is given to author and year of publication</a:t>
            </a:r>
          </a:p>
          <a:p>
            <a:pPr algn="just">
              <a:lnSpc>
                <a:spcPct val="100000"/>
              </a:lnSpc>
              <a:defRPr/>
            </a:pPr>
            <a:r>
              <a:rPr lang="en-US" sz="1200" dirty="0">
                <a:latin typeface="Candara" panose="020E0502030303020204" pitchFamily="34" charset="0"/>
              </a:rPr>
              <a:t>Since  paraphrasing occurred so quotation marks are not used</a:t>
            </a:r>
          </a:p>
        </p:txBody>
      </p:sp>
      <p:grpSp>
        <p:nvGrpSpPr>
          <p:cNvPr id="23" name="Group 22">
            <a:extLst>
              <a:ext uri="{FF2B5EF4-FFF2-40B4-BE49-F238E27FC236}">
                <a16:creationId xmlns:a16="http://schemas.microsoft.com/office/drawing/2014/main" id="{1167BA3B-9AD7-4255-8145-AAA7E1D9AF32}"/>
              </a:ext>
            </a:extLst>
          </p:cNvPr>
          <p:cNvGrpSpPr/>
          <p:nvPr/>
        </p:nvGrpSpPr>
        <p:grpSpPr>
          <a:xfrm>
            <a:off x="0" y="6756400"/>
            <a:ext cx="9144000" cy="101600"/>
            <a:chOff x="0" y="5791200"/>
            <a:chExt cx="8084345" cy="330200"/>
          </a:xfrm>
        </p:grpSpPr>
        <p:sp>
          <p:nvSpPr>
            <p:cNvPr id="26" name="Rectangle 25">
              <a:extLst>
                <a:ext uri="{FF2B5EF4-FFF2-40B4-BE49-F238E27FC236}">
                  <a16:creationId xmlns:a16="http://schemas.microsoft.com/office/drawing/2014/main" id="{2DDBB3FD-8425-4716-977C-60B3C8B08080}"/>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F2704F4A-E91E-4AA5-806F-6D67DA3B448C}"/>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78ED0CD3-5723-4A04-8583-6C80E5B978AD}"/>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02AF7158-9F06-49AE-B5A2-C981FC926C4B}"/>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latin typeface="Candara" panose="020E0502030303020204" pitchFamily="34" charset="0"/>
              </a:endParaRPr>
            </a:p>
          </p:txBody>
        </p:sp>
        <p:sp>
          <p:nvSpPr>
            <p:cNvPr id="31" name="Rectangle 30">
              <a:extLst>
                <a:ext uri="{FF2B5EF4-FFF2-40B4-BE49-F238E27FC236}">
                  <a16:creationId xmlns:a16="http://schemas.microsoft.com/office/drawing/2014/main" id="{6782B7EE-D6D5-4181-BCD9-CA824349746A}"/>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2" name="Rectangle 31">
              <a:extLst>
                <a:ext uri="{FF2B5EF4-FFF2-40B4-BE49-F238E27FC236}">
                  <a16:creationId xmlns:a16="http://schemas.microsoft.com/office/drawing/2014/main" id="{3294705C-CB81-46B0-B352-35DCC7B92216}"/>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3" name="Rectangle 32">
              <a:extLst>
                <a:ext uri="{FF2B5EF4-FFF2-40B4-BE49-F238E27FC236}">
                  <a16:creationId xmlns:a16="http://schemas.microsoft.com/office/drawing/2014/main" id="{4F56009A-1A6E-4CD3-8648-AC2E7CB82115}"/>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4" name="Rectangle 33">
              <a:extLst>
                <a:ext uri="{FF2B5EF4-FFF2-40B4-BE49-F238E27FC236}">
                  <a16:creationId xmlns:a16="http://schemas.microsoft.com/office/drawing/2014/main" id="{348BC893-84FA-46DF-8B18-0B447076E536}"/>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grpSp>
      <p:grpSp>
        <p:nvGrpSpPr>
          <p:cNvPr id="35" name="Group 34">
            <a:extLst>
              <a:ext uri="{FF2B5EF4-FFF2-40B4-BE49-F238E27FC236}">
                <a16:creationId xmlns:a16="http://schemas.microsoft.com/office/drawing/2014/main" id="{5FD86D2C-E9B9-46D4-B70B-26181DC594AF}"/>
              </a:ext>
            </a:extLst>
          </p:cNvPr>
          <p:cNvGrpSpPr/>
          <p:nvPr/>
        </p:nvGrpSpPr>
        <p:grpSpPr>
          <a:xfrm rot="10800000">
            <a:off x="0" y="1"/>
            <a:ext cx="9144000" cy="101600"/>
            <a:chOff x="0" y="5791200"/>
            <a:chExt cx="8084345" cy="330200"/>
          </a:xfrm>
        </p:grpSpPr>
        <p:sp>
          <p:nvSpPr>
            <p:cNvPr id="36" name="Rectangle 35">
              <a:extLst>
                <a:ext uri="{FF2B5EF4-FFF2-40B4-BE49-F238E27FC236}">
                  <a16:creationId xmlns:a16="http://schemas.microsoft.com/office/drawing/2014/main" id="{E7DD623C-7F0F-43E6-AEF9-6C4932C1F00A}"/>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7" name="Rectangle 36">
              <a:extLst>
                <a:ext uri="{FF2B5EF4-FFF2-40B4-BE49-F238E27FC236}">
                  <a16:creationId xmlns:a16="http://schemas.microsoft.com/office/drawing/2014/main" id="{2B39D5CD-6782-489F-9F76-A2A21B9605FD}"/>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8" name="Rectangle 37">
              <a:extLst>
                <a:ext uri="{FF2B5EF4-FFF2-40B4-BE49-F238E27FC236}">
                  <a16:creationId xmlns:a16="http://schemas.microsoft.com/office/drawing/2014/main" id="{FC1A1557-8752-4F23-83AB-A296070534EC}"/>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9" name="Rectangle 48">
              <a:extLst>
                <a:ext uri="{FF2B5EF4-FFF2-40B4-BE49-F238E27FC236}">
                  <a16:creationId xmlns:a16="http://schemas.microsoft.com/office/drawing/2014/main" id="{C3AEDEB9-4ECC-4BA0-816D-6C2481141EE5}"/>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50" name="Rectangle 49">
              <a:extLst>
                <a:ext uri="{FF2B5EF4-FFF2-40B4-BE49-F238E27FC236}">
                  <a16:creationId xmlns:a16="http://schemas.microsoft.com/office/drawing/2014/main" id="{F0643C27-6279-4CA6-8E19-7D34F567A85F}"/>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1" name="Rectangle 50">
              <a:extLst>
                <a:ext uri="{FF2B5EF4-FFF2-40B4-BE49-F238E27FC236}">
                  <a16:creationId xmlns:a16="http://schemas.microsoft.com/office/drawing/2014/main" id="{420040C7-4AC4-4CB6-84BB-7578F6813140}"/>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2" name="Rectangle 51">
              <a:extLst>
                <a:ext uri="{FF2B5EF4-FFF2-40B4-BE49-F238E27FC236}">
                  <a16:creationId xmlns:a16="http://schemas.microsoft.com/office/drawing/2014/main" id="{62C13200-7657-4B9B-B0F1-868AA7A75422}"/>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3" name="Rectangle 52">
              <a:extLst>
                <a:ext uri="{FF2B5EF4-FFF2-40B4-BE49-F238E27FC236}">
                  <a16:creationId xmlns:a16="http://schemas.microsoft.com/office/drawing/2014/main" id="{0D4BC465-2E10-4061-BA92-A2E84A83677B}"/>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54" name="Picture 53" descr="https://upload.wikimedia.org/wikipedia/en/thumb/f/fa/COMSATS_Logo.svg/1024px-COMSATS_Logo.svg.png">
            <a:extLst>
              <a:ext uri="{FF2B5EF4-FFF2-40B4-BE49-F238E27FC236}">
                <a16:creationId xmlns:a16="http://schemas.microsoft.com/office/drawing/2014/main" id="{4BEE271E-B317-4537-A7E2-FDEAF88B1CA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668351"/>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plagiarism">
            <a:extLst>
              <a:ext uri="{FF2B5EF4-FFF2-40B4-BE49-F238E27FC236}">
                <a16:creationId xmlns:a16="http://schemas.microsoft.com/office/drawing/2014/main" id="{9B958F99-1325-47C4-8365-5B6925F1A3E8}"/>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000" r="47719"/>
          <a:stretch/>
        </p:blipFill>
        <p:spPr bwMode="auto">
          <a:xfrm>
            <a:off x="2501789" y="256524"/>
            <a:ext cx="1139853" cy="106352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Plagiarism</a:t>
            </a:r>
          </a:p>
        </p:txBody>
      </p:sp>
      <p:sp>
        <p:nvSpPr>
          <p:cNvPr id="2" name="Slide Number Placeholder 1"/>
          <p:cNvSpPr>
            <a:spLocks noGrp="1"/>
          </p:cNvSpPr>
          <p:nvPr>
            <p:ph type="sldNum" sz="quarter" idx="12"/>
          </p:nvPr>
        </p:nvSpPr>
        <p:spPr>
          <a:xfrm>
            <a:off x="6858000" y="6356351"/>
            <a:ext cx="2057400" cy="365125"/>
          </a:xfrm>
        </p:spPr>
        <p:txBody>
          <a:bodyPr/>
          <a:lstStyle/>
          <a:p>
            <a:fld id="{08A8661F-1CDE-4F7E-AE93-7F9785FD6839}" type="slidenum">
              <a:rPr lang="en-US" smtClean="0"/>
              <a:pPr/>
              <a:t>22</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364463"/>
            <a:ext cx="7888626" cy="589072"/>
          </a:xfrm>
          <a:prstGeom prst="rect">
            <a:avLst/>
          </a:prstGeom>
          <a:noFill/>
        </p:spPr>
        <p:txBody>
          <a:bodyPr wrap="square" rtlCol="0">
            <a:spAutoFit/>
          </a:bodyPr>
          <a:lstStyle/>
          <a:p>
            <a:pPr lvl="1" indent="-457200" algn="just">
              <a:lnSpc>
                <a:spcPct val="150000"/>
              </a:lnSpc>
              <a:buFont typeface="Wingdings" panose="05000000000000000000" pitchFamily="2" charset="2"/>
              <a:buChar char="q"/>
            </a:pPr>
            <a:r>
              <a:rPr lang="en-US" sz="2400" b="1" dirty="0">
                <a:latin typeface="Candara" pitchFamily="34" charset="0"/>
                <a:cs typeface="Arial" pitchFamily="34" charset="0"/>
              </a:rPr>
              <a:t>Examples</a:t>
            </a:r>
            <a:endParaRPr lang="en-US" sz="2000" dirty="0">
              <a:solidFill>
                <a:schemeClr val="bg1">
                  <a:lumMod val="85000"/>
                </a:schemeClr>
              </a:solidFill>
              <a:latin typeface="Candara" pitchFamily="34" charset="0"/>
              <a:cs typeface="Arial" pitchFamily="34" charset="0"/>
            </a:endParaRP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4400" y="1295400"/>
            <a:ext cx="426912" cy="467137"/>
          </a:xfrm>
          <a:prstGeom prst="rect">
            <a:avLst/>
          </a:prstGeom>
          <a:noFill/>
          <a:extLst>
            <a:ext uri="{909E8E84-426E-40DD-AFC4-6F175D3DCCD1}">
              <a14:hiddenFill xmlns:a14="http://schemas.microsoft.com/office/drawing/2010/main">
                <a:solidFill>
                  <a:srgbClr val="FFFFFF"/>
                </a:solidFill>
              </a14:hiddenFill>
            </a:ext>
          </a:extLst>
        </p:spPr>
      </p:pic>
      <p:sp>
        <p:nvSpPr>
          <p:cNvPr id="22" name="Content Placeholder 4">
            <a:extLst>
              <a:ext uri="{FF2B5EF4-FFF2-40B4-BE49-F238E27FC236}">
                <a16:creationId xmlns:a16="http://schemas.microsoft.com/office/drawing/2014/main" id="{2B9C0454-6260-4434-A601-678D11F23BFF}"/>
              </a:ext>
            </a:extLst>
          </p:cNvPr>
          <p:cNvSpPr>
            <a:spLocks noGrp="1"/>
          </p:cNvSpPr>
          <p:nvPr>
            <p:ph sz="quarter" idx="4294967295"/>
          </p:nvPr>
        </p:nvSpPr>
        <p:spPr>
          <a:xfrm>
            <a:off x="131242" y="2209800"/>
            <a:ext cx="8936558" cy="1135921"/>
          </a:xfrm>
          <a:prstGeom prst="rect">
            <a:avLst/>
          </a:prstGeom>
          <a:ln>
            <a:solidFill>
              <a:schemeClr val="tx1"/>
            </a:solidFill>
            <a:prstDash val="solid"/>
          </a:ln>
        </p:spPr>
        <p:txBody>
          <a:bodyPr>
            <a:noAutofit/>
          </a:bodyPr>
          <a:lstStyle/>
          <a:p>
            <a:pPr marL="119063" indent="0" algn="ctr">
              <a:lnSpc>
                <a:spcPct val="150000"/>
              </a:lnSpc>
              <a:buNone/>
            </a:pPr>
            <a:r>
              <a:rPr lang="en-US" sz="1200" b="1" dirty="0">
                <a:latin typeface="Candara" panose="020E0502030303020204" pitchFamily="34" charset="0"/>
                <a:cs typeface="Arial" charset="0"/>
              </a:rPr>
              <a:t>Original wording</a:t>
            </a:r>
          </a:p>
          <a:p>
            <a:pPr marL="119063" indent="0" algn="just">
              <a:lnSpc>
                <a:spcPct val="170000"/>
              </a:lnSpc>
              <a:buClr>
                <a:schemeClr val="accent1"/>
              </a:buClr>
              <a:buSzPct val="68000"/>
              <a:buNone/>
              <a:defRPr/>
            </a:pPr>
            <a:r>
              <a:rPr lang="en-US" sz="1200" dirty="0">
                <a:latin typeface="Candara" panose="020E0502030303020204" pitchFamily="34" charset="0"/>
                <a:cs typeface="Arial" charset="0"/>
              </a:rPr>
              <a:t>Such ‘story myths’ are not told for their entertainment value. They provide answers to questions which people ask about life, about society and about the world in which they live. (10)</a:t>
            </a:r>
          </a:p>
        </p:txBody>
      </p:sp>
      <p:sp>
        <p:nvSpPr>
          <p:cNvPr id="24" name="Content Placeholder 9">
            <a:extLst>
              <a:ext uri="{FF2B5EF4-FFF2-40B4-BE49-F238E27FC236}">
                <a16:creationId xmlns:a16="http://schemas.microsoft.com/office/drawing/2014/main" id="{43A42D11-A45E-4C5F-AB14-9CCC0F2DD713}"/>
              </a:ext>
            </a:extLst>
          </p:cNvPr>
          <p:cNvSpPr>
            <a:spLocks noGrp="1"/>
          </p:cNvSpPr>
          <p:nvPr>
            <p:ph sz="quarter" idx="4294967295"/>
          </p:nvPr>
        </p:nvSpPr>
        <p:spPr>
          <a:xfrm>
            <a:off x="145011" y="3852506"/>
            <a:ext cx="8936558" cy="795694"/>
          </a:xfrm>
          <a:prstGeom prst="rect">
            <a:avLst/>
          </a:prstGeom>
          <a:noFill/>
          <a:ln>
            <a:solidFill>
              <a:schemeClr val="tx1"/>
            </a:solidFill>
          </a:ln>
        </p:spPr>
        <p:txBody>
          <a:bodyPr>
            <a:noAutofit/>
          </a:bodyPr>
          <a:lstStyle/>
          <a:p>
            <a:pPr marL="109728" indent="0" algn="ctr">
              <a:lnSpc>
                <a:spcPct val="150000"/>
              </a:lnSpc>
              <a:buNone/>
              <a:defRPr/>
            </a:pPr>
            <a:r>
              <a:rPr lang="en-US" sz="1200" b="1" dirty="0">
                <a:latin typeface="Candara" panose="020E0502030303020204" pitchFamily="34" charset="0"/>
              </a:rPr>
              <a:t>Plagiarized Version</a:t>
            </a:r>
          </a:p>
          <a:p>
            <a:pPr marL="119063" indent="0" algn="just">
              <a:lnSpc>
                <a:spcPct val="170000"/>
              </a:lnSpc>
              <a:buClr>
                <a:schemeClr val="accent1"/>
              </a:buClr>
              <a:buSzPct val="68000"/>
              <a:buNone/>
              <a:defRPr/>
            </a:pPr>
            <a:r>
              <a:rPr lang="en-US" sz="1200" dirty="0">
                <a:latin typeface="Candara" panose="020E0502030303020204" pitchFamily="34" charset="0"/>
                <a:cs typeface="Arial" charset="0"/>
              </a:rPr>
              <a:t>Davidson explains that myths answer questions about life, about society and about the world in which they live.</a:t>
            </a:r>
          </a:p>
        </p:txBody>
      </p:sp>
      <p:sp>
        <p:nvSpPr>
          <p:cNvPr id="25" name="Title 1">
            <a:extLst>
              <a:ext uri="{FF2B5EF4-FFF2-40B4-BE49-F238E27FC236}">
                <a16:creationId xmlns:a16="http://schemas.microsoft.com/office/drawing/2014/main" id="{3B19EC8C-582C-4AE1-8368-7B9CD87A6CB3}"/>
              </a:ext>
            </a:extLst>
          </p:cNvPr>
          <p:cNvSpPr>
            <a:spLocks noGrp="1"/>
          </p:cNvSpPr>
          <p:nvPr>
            <p:ph type="title"/>
          </p:nvPr>
        </p:nvSpPr>
        <p:spPr>
          <a:xfrm>
            <a:off x="131242" y="5562600"/>
            <a:ext cx="3510400" cy="533400"/>
          </a:xfrm>
        </p:spPr>
        <p:txBody>
          <a:bodyPr>
            <a:normAutofit/>
          </a:bodyPr>
          <a:lstStyle/>
          <a:p>
            <a:pPr algn="just"/>
            <a:r>
              <a:rPr lang="en-US" sz="1200" b="1" dirty="0">
                <a:latin typeface="Candara" panose="020E0502030303020204" pitchFamily="34" charset="0"/>
                <a:cs typeface="Arial" charset="0"/>
              </a:rPr>
              <a:t>Source: </a:t>
            </a:r>
            <a:r>
              <a:rPr lang="en-US" sz="1200" dirty="0">
                <a:latin typeface="Candara" panose="020E0502030303020204" pitchFamily="34" charset="0"/>
                <a:cs typeface="Arial" charset="0"/>
              </a:rPr>
              <a:t>Davidson, Robert. Genesis 1-11.Cambridge: Cambridge UP, 1973.</a:t>
            </a:r>
          </a:p>
        </p:txBody>
      </p:sp>
      <p:sp>
        <p:nvSpPr>
          <p:cNvPr id="27" name="Content Placeholder 9">
            <a:extLst>
              <a:ext uri="{FF2B5EF4-FFF2-40B4-BE49-F238E27FC236}">
                <a16:creationId xmlns:a16="http://schemas.microsoft.com/office/drawing/2014/main" id="{98A5377F-7786-4E87-B891-C913407EC474}"/>
              </a:ext>
            </a:extLst>
          </p:cNvPr>
          <p:cNvSpPr>
            <a:spLocks noGrp="1"/>
          </p:cNvSpPr>
          <p:nvPr>
            <p:ph sz="quarter" idx="4294967295"/>
          </p:nvPr>
        </p:nvSpPr>
        <p:spPr>
          <a:xfrm>
            <a:off x="5047392" y="5144976"/>
            <a:ext cx="4034177" cy="1179624"/>
          </a:xfrm>
          <a:prstGeom prst="rect">
            <a:avLst/>
          </a:prstGeom>
          <a:solidFill>
            <a:schemeClr val="accent3">
              <a:lumMod val="20000"/>
              <a:lumOff val="80000"/>
            </a:schemeClr>
          </a:solidFill>
          <a:ln>
            <a:solidFill>
              <a:schemeClr val="tx1"/>
            </a:solidFill>
          </a:ln>
        </p:spPr>
        <p:txBody>
          <a:bodyPr>
            <a:noAutofit/>
          </a:bodyPr>
          <a:lstStyle/>
          <a:p>
            <a:pPr marL="0" indent="0" algn="just">
              <a:lnSpc>
                <a:spcPct val="100000"/>
              </a:lnSpc>
              <a:buNone/>
              <a:defRPr/>
            </a:pPr>
            <a:r>
              <a:rPr lang="en-US" sz="1200" b="1" dirty="0">
                <a:latin typeface="Candara" panose="020E0502030303020204" pitchFamily="34" charset="0"/>
              </a:rPr>
              <a:t>Misuse of Source:</a:t>
            </a:r>
          </a:p>
          <a:p>
            <a:pPr algn="just">
              <a:lnSpc>
                <a:spcPct val="100000"/>
              </a:lnSpc>
              <a:defRPr/>
            </a:pPr>
            <a:r>
              <a:rPr lang="en-US" sz="1200" dirty="0">
                <a:latin typeface="Candara" panose="020E0502030303020204" pitchFamily="34" charset="0"/>
              </a:rPr>
              <a:t> Only the original author’s words have been moved around inserting and deleting small portions as needed</a:t>
            </a:r>
          </a:p>
          <a:p>
            <a:pPr algn="just">
              <a:lnSpc>
                <a:spcPct val="100000"/>
              </a:lnSpc>
              <a:defRPr/>
            </a:pPr>
            <a:r>
              <a:rPr lang="en-US" sz="1200" dirty="0">
                <a:latin typeface="Candara" panose="020E0502030303020204" pitchFamily="34" charset="0"/>
              </a:rPr>
              <a:t>No references</a:t>
            </a:r>
          </a:p>
          <a:p>
            <a:pPr algn="just">
              <a:lnSpc>
                <a:spcPct val="100000"/>
              </a:lnSpc>
              <a:defRPr/>
            </a:pPr>
            <a:endParaRPr lang="en-US" sz="1200" dirty="0">
              <a:latin typeface="Candara" panose="020E0502030303020204" pitchFamily="34" charset="0"/>
            </a:endParaRPr>
          </a:p>
        </p:txBody>
      </p:sp>
      <p:grpSp>
        <p:nvGrpSpPr>
          <p:cNvPr id="23" name="Group 22">
            <a:extLst>
              <a:ext uri="{FF2B5EF4-FFF2-40B4-BE49-F238E27FC236}">
                <a16:creationId xmlns:a16="http://schemas.microsoft.com/office/drawing/2014/main" id="{28244C10-F8A0-4EFC-9851-E9C2768D7033}"/>
              </a:ext>
            </a:extLst>
          </p:cNvPr>
          <p:cNvGrpSpPr/>
          <p:nvPr/>
        </p:nvGrpSpPr>
        <p:grpSpPr>
          <a:xfrm>
            <a:off x="0" y="6756400"/>
            <a:ext cx="9144000" cy="101600"/>
            <a:chOff x="0" y="5791200"/>
            <a:chExt cx="8084345" cy="330200"/>
          </a:xfrm>
        </p:grpSpPr>
        <p:sp>
          <p:nvSpPr>
            <p:cNvPr id="26" name="Rectangle 25">
              <a:extLst>
                <a:ext uri="{FF2B5EF4-FFF2-40B4-BE49-F238E27FC236}">
                  <a16:creationId xmlns:a16="http://schemas.microsoft.com/office/drawing/2014/main" id="{1F5DADC5-EF40-4977-8620-A7CAEEA4CC14}"/>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46AC6B76-8A5C-45F6-BF7B-9142F77E8BF7}"/>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403891B3-F7DD-4209-8873-9FEFCDDCC23C}"/>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16CFAB68-A46A-49CA-B186-1AD082FC2405}"/>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latin typeface="Candara" panose="020E0502030303020204" pitchFamily="34" charset="0"/>
              </a:endParaRPr>
            </a:p>
          </p:txBody>
        </p:sp>
        <p:sp>
          <p:nvSpPr>
            <p:cNvPr id="31" name="Rectangle 30">
              <a:extLst>
                <a:ext uri="{FF2B5EF4-FFF2-40B4-BE49-F238E27FC236}">
                  <a16:creationId xmlns:a16="http://schemas.microsoft.com/office/drawing/2014/main" id="{F87DEB3C-032F-42CD-8B5B-38A0EF1AA022}"/>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2" name="Rectangle 31">
              <a:extLst>
                <a:ext uri="{FF2B5EF4-FFF2-40B4-BE49-F238E27FC236}">
                  <a16:creationId xmlns:a16="http://schemas.microsoft.com/office/drawing/2014/main" id="{D3A5EF94-1177-4DDB-9DBA-EE2135A2747D}"/>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3" name="Rectangle 32">
              <a:extLst>
                <a:ext uri="{FF2B5EF4-FFF2-40B4-BE49-F238E27FC236}">
                  <a16:creationId xmlns:a16="http://schemas.microsoft.com/office/drawing/2014/main" id="{52F94B14-F566-4325-A107-0870A114E0A4}"/>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4" name="Rectangle 33">
              <a:extLst>
                <a:ext uri="{FF2B5EF4-FFF2-40B4-BE49-F238E27FC236}">
                  <a16:creationId xmlns:a16="http://schemas.microsoft.com/office/drawing/2014/main" id="{BBF5E085-CEAE-4ABB-A5F9-B95AC6FA593F}"/>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grpSp>
      <p:grpSp>
        <p:nvGrpSpPr>
          <p:cNvPr id="35" name="Group 34">
            <a:extLst>
              <a:ext uri="{FF2B5EF4-FFF2-40B4-BE49-F238E27FC236}">
                <a16:creationId xmlns:a16="http://schemas.microsoft.com/office/drawing/2014/main" id="{7F30F853-559A-48B9-9650-A4FFBCFB1F79}"/>
              </a:ext>
            </a:extLst>
          </p:cNvPr>
          <p:cNvGrpSpPr/>
          <p:nvPr/>
        </p:nvGrpSpPr>
        <p:grpSpPr>
          <a:xfrm rot="10800000">
            <a:off x="0" y="1"/>
            <a:ext cx="9144000" cy="101600"/>
            <a:chOff x="0" y="5791200"/>
            <a:chExt cx="8084345" cy="330200"/>
          </a:xfrm>
        </p:grpSpPr>
        <p:sp>
          <p:nvSpPr>
            <p:cNvPr id="36" name="Rectangle 35">
              <a:extLst>
                <a:ext uri="{FF2B5EF4-FFF2-40B4-BE49-F238E27FC236}">
                  <a16:creationId xmlns:a16="http://schemas.microsoft.com/office/drawing/2014/main" id="{82697B5E-4692-417A-B08C-6A11CE674927}"/>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7" name="Rectangle 36">
              <a:extLst>
                <a:ext uri="{FF2B5EF4-FFF2-40B4-BE49-F238E27FC236}">
                  <a16:creationId xmlns:a16="http://schemas.microsoft.com/office/drawing/2014/main" id="{313F0B93-4C94-45E0-8BDC-C3B519C8BB3A}"/>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8" name="Rectangle 37">
              <a:extLst>
                <a:ext uri="{FF2B5EF4-FFF2-40B4-BE49-F238E27FC236}">
                  <a16:creationId xmlns:a16="http://schemas.microsoft.com/office/drawing/2014/main" id="{47EBC635-8F6E-48CF-981B-CAB2AEFC8631}"/>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9" name="Rectangle 48">
              <a:extLst>
                <a:ext uri="{FF2B5EF4-FFF2-40B4-BE49-F238E27FC236}">
                  <a16:creationId xmlns:a16="http://schemas.microsoft.com/office/drawing/2014/main" id="{CD7242FF-C7DB-4ECF-B88C-A56AF759DA1D}"/>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50" name="Rectangle 49">
              <a:extLst>
                <a:ext uri="{FF2B5EF4-FFF2-40B4-BE49-F238E27FC236}">
                  <a16:creationId xmlns:a16="http://schemas.microsoft.com/office/drawing/2014/main" id="{DEE60563-1C0E-4000-9413-ECD1740D9BD9}"/>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1" name="Rectangle 50">
              <a:extLst>
                <a:ext uri="{FF2B5EF4-FFF2-40B4-BE49-F238E27FC236}">
                  <a16:creationId xmlns:a16="http://schemas.microsoft.com/office/drawing/2014/main" id="{F7A651EC-ADF8-45A2-AFEF-8D0F8791BF26}"/>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2" name="Rectangle 51">
              <a:extLst>
                <a:ext uri="{FF2B5EF4-FFF2-40B4-BE49-F238E27FC236}">
                  <a16:creationId xmlns:a16="http://schemas.microsoft.com/office/drawing/2014/main" id="{371862C7-109A-40FE-84EB-B4F41692E1C0}"/>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3" name="Rectangle 52">
              <a:extLst>
                <a:ext uri="{FF2B5EF4-FFF2-40B4-BE49-F238E27FC236}">
                  <a16:creationId xmlns:a16="http://schemas.microsoft.com/office/drawing/2014/main" id="{25B76CA9-FDF8-475E-8FBF-226FBECA47C3}"/>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54" name="Picture 53" descr="https://upload.wikimedia.org/wikipedia/en/thumb/f/fa/COMSATS_Logo.svg/1024px-COMSATS_Logo.svg.png">
            <a:extLst>
              <a:ext uri="{FF2B5EF4-FFF2-40B4-BE49-F238E27FC236}">
                <a16:creationId xmlns:a16="http://schemas.microsoft.com/office/drawing/2014/main" id="{82F384A2-9767-4304-82FC-E00AC47DBFC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5580124"/>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plagiarism">
            <a:extLst>
              <a:ext uri="{FF2B5EF4-FFF2-40B4-BE49-F238E27FC236}">
                <a16:creationId xmlns:a16="http://schemas.microsoft.com/office/drawing/2014/main" id="{9B958F99-1325-47C4-8365-5B6925F1A3E8}"/>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000" r="47719"/>
          <a:stretch/>
        </p:blipFill>
        <p:spPr bwMode="auto">
          <a:xfrm>
            <a:off x="2501789" y="256524"/>
            <a:ext cx="1139853" cy="106352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Plagiarism</a:t>
            </a:r>
          </a:p>
        </p:txBody>
      </p:sp>
      <p:sp>
        <p:nvSpPr>
          <p:cNvPr id="2" name="Slide Number Placeholder 1"/>
          <p:cNvSpPr>
            <a:spLocks noGrp="1"/>
          </p:cNvSpPr>
          <p:nvPr>
            <p:ph type="sldNum" sz="quarter" idx="12"/>
          </p:nvPr>
        </p:nvSpPr>
        <p:spPr>
          <a:xfrm>
            <a:off x="6858000" y="6356351"/>
            <a:ext cx="2057400" cy="365125"/>
          </a:xfrm>
        </p:spPr>
        <p:txBody>
          <a:bodyPr/>
          <a:lstStyle/>
          <a:p>
            <a:fld id="{08A8661F-1CDE-4F7E-AE93-7F9785FD6839}" type="slidenum">
              <a:rPr lang="en-US" smtClean="0"/>
              <a:pPr/>
              <a:t>23</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364463"/>
            <a:ext cx="7888626" cy="589072"/>
          </a:xfrm>
          <a:prstGeom prst="rect">
            <a:avLst/>
          </a:prstGeom>
          <a:noFill/>
        </p:spPr>
        <p:txBody>
          <a:bodyPr wrap="square" rtlCol="0">
            <a:spAutoFit/>
          </a:bodyPr>
          <a:lstStyle/>
          <a:p>
            <a:pPr lvl="1" indent="-457200" algn="just">
              <a:lnSpc>
                <a:spcPct val="150000"/>
              </a:lnSpc>
              <a:buFont typeface="Wingdings" panose="05000000000000000000" pitchFamily="2" charset="2"/>
              <a:buChar char="q"/>
            </a:pPr>
            <a:r>
              <a:rPr lang="en-US" sz="2400" b="1" dirty="0">
                <a:latin typeface="Candara" pitchFamily="34" charset="0"/>
                <a:cs typeface="Arial" pitchFamily="34" charset="0"/>
              </a:rPr>
              <a:t>Examples</a:t>
            </a:r>
            <a:endParaRPr lang="en-US" sz="2000" dirty="0">
              <a:solidFill>
                <a:schemeClr val="bg1">
                  <a:lumMod val="85000"/>
                </a:schemeClr>
              </a:solidFill>
              <a:latin typeface="Candara" pitchFamily="34" charset="0"/>
              <a:cs typeface="Arial" pitchFamily="34" charset="0"/>
            </a:endParaRP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4400" y="1295400"/>
            <a:ext cx="426912" cy="467137"/>
          </a:xfrm>
          <a:prstGeom prst="rect">
            <a:avLst/>
          </a:prstGeom>
          <a:noFill/>
          <a:extLst>
            <a:ext uri="{909E8E84-426E-40DD-AFC4-6F175D3DCCD1}">
              <a14:hiddenFill xmlns:a14="http://schemas.microsoft.com/office/drawing/2010/main">
                <a:solidFill>
                  <a:srgbClr val="FFFFFF"/>
                </a:solidFill>
              </a14:hiddenFill>
            </a:ext>
          </a:extLst>
        </p:spPr>
      </p:pic>
      <p:sp>
        <p:nvSpPr>
          <p:cNvPr id="22" name="Content Placeholder 4">
            <a:extLst>
              <a:ext uri="{FF2B5EF4-FFF2-40B4-BE49-F238E27FC236}">
                <a16:creationId xmlns:a16="http://schemas.microsoft.com/office/drawing/2014/main" id="{2B9C0454-6260-4434-A601-678D11F23BFF}"/>
              </a:ext>
            </a:extLst>
          </p:cNvPr>
          <p:cNvSpPr>
            <a:spLocks noGrp="1"/>
          </p:cNvSpPr>
          <p:nvPr>
            <p:ph sz="quarter" idx="4294967295"/>
          </p:nvPr>
        </p:nvSpPr>
        <p:spPr>
          <a:xfrm>
            <a:off x="131242" y="2209800"/>
            <a:ext cx="8936558" cy="1135921"/>
          </a:xfrm>
          <a:prstGeom prst="rect">
            <a:avLst/>
          </a:prstGeom>
          <a:ln>
            <a:solidFill>
              <a:schemeClr val="tx1"/>
            </a:solidFill>
            <a:prstDash val="solid"/>
          </a:ln>
        </p:spPr>
        <p:txBody>
          <a:bodyPr>
            <a:noAutofit/>
          </a:bodyPr>
          <a:lstStyle/>
          <a:p>
            <a:pPr marL="119063" indent="0" algn="ctr">
              <a:lnSpc>
                <a:spcPct val="150000"/>
              </a:lnSpc>
              <a:buNone/>
            </a:pPr>
            <a:r>
              <a:rPr lang="en-US" sz="1200" b="1" dirty="0">
                <a:latin typeface="Candara" panose="020E0502030303020204" pitchFamily="34" charset="0"/>
                <a:cs typeface="Arial" charset="0"/>
              </a:rPr>
              <a:t>Original wording</a:t>
            </a:r>
          </a:p>
          <a:p>
            <a:pPr marL="119063" indent="0" algn="just">
              <a:lnSpc>
                <a:spcPct val="170000"/>
              </a:lnSpc>
              <a:buClr>
                <a:schemeClr val="accent1"/>
              </a:buClr>
              <a:buSzPct val="68000"/>
              <a:buNone/>
              <a:defRPr/>
            </a:pPr>
            <a:r>
              <a:rPr lang="en-US" sz="1200" dirty="0">
                <a:latin typeface="Candara" panose="020E0502030303020204" pitchFamily="34" charset="0"/>
                <a:cs typeface="Arial" charset="0"/>
              </a:rPr>
              <a:t>Such ‘story myths’ are not told for their entertainment value. They provide answers to questions which people ask about life, about society and about the world in which they live. (10)</a:t>
            </a:r>
          </a:p>
        </p:txBody>
      </p:sp>
      <p:sp>
        <p:nvSpPr>
          <p:cNvPr id="24" name="Content Placeholder 9">
            <a:extLst>
              <a:ext uri="{FF2B5EF4-FFF2-40B4-BE49-F238E27FC236}">
                <a16:creationId xmlns:a16="http://schemas.microsoft.com/office/drawing/2014/main" id="{43A42D11-A45E-4C5F-AB14-9CCC0F2DD713}"/>
              </a:ext>
            </a:extLst>
          </p:cNvPr>
          <p:cNvSpPr>
            <a:spLocks noGrp="1"/>
          </p:cNvSpPr>
          <p:nvPr>
            <p:ph sz="quarter" idx="4294967295"/>
          </p:nvPr>
        </p:nvSpPr>
        <p:spPr>
          <a:xfrm>
            <a:off x="145011" y="3852506"/>
            <a:ext cx="8936558" cy="795694"/>
          </a:xfrm>
          <a:prstGeom prst="rect">
            <a:avLst/>
          </a:prstGeom>
          <a:noFill/>
          <a:ln>
            <a:solidFill>
              <a:schemeClr val="tx1"/>
            </a:solidFill>
          </a:ln>
        </p:spPr>
        <p:txBody>
          <a:bodyPr>
            <a:noAutofit/>
          </a:bodyPr>
          <a:lstStyle/>
          <a:p>
            <a:pPr marL="119063" indent="0" algn="ctr">
              <a:lnSpc>
                <a:spcPct val="170000"/>
              </a:lnSpc>
              <a:buClr>
                <a:schemeClr val="accent1"/>
              </a:buClr>
              <a:buSzPct val="68000"/>
              <a:buNone/>
              <a:defRPr/>
            </a:pPr>
            <a:r>
              <a:rPr lang="en-US" sz="1200" b="1" dirty="0">
                <a:latin typeface="Candara" panose="020E0502030303020204" pitchFamily="34" charset="0"/>
              </a:rPr>
              <a:t>Corrected Version</a:t>
            </a:r>
            <a:endParaRPr lang="en-US" sz="1200" dirty="0">
              <a:latin typeface="Candara" panose="020E0502030303020204" pitchFamily="34" charset="0"/>
              <a:cs typeface="Arial" charset="0"/>
            </a:endParaRPr>
          </a:p>
          <a:p>
            <a:pPr marL="119063" indent="0" algn="just">
              <a:lnSpc>
                <a:spcPct val="170000"/>
              </a:lnSpc>
              <a:buClr>
                <a:schemeClr val="accent1"/>
              </a:buClr>
              <a:buSzPct val="68000"/>
              <a:buNone/>
              <a:defRPr/>
            </a:pPr>
            <a:r>
              <a:rPr lang="en-US" sz="1200" dirty="0">
                <a:latin typeface="Candara" panose="020E0502030303020204" pitchFamily="34" charset="0"/>
                <a:cs typeface="Arial" charset="0"/>
              </a:rPr>
              <a:t>As Davidson explains, the importance of “story myths” is in their relevance to the everyday lives of their readers. (10)</a:t>
            </a:r>
          </a:p>
        </p:txBody>
      </p:sp>
      <p:sp>
        <p:nvSpPr>
          <p:cNvPr id="25" name="Title 1">
            <a:extLst>
              <a:ext uri="{FF2B5EF4-FFF2-40B4-BE49-F238E27FC236}">
                <a16:creationId xmlns:a16="http://schemas.microsoft.com/office/drawing/2014/main" id="{3B19EC8C-582C-4AE1-8368-7B9CD87A6CB3}"/>
              </a:ext>
            </a:extLst>
          </p:cNvPr>
          <p:cNvSpPr>
            <a:spLocks noGrp="1"/>
          </p:cNvSpPr>
          <p:nvPr>
            <p:ph type="title"/>
          </p:nvPr>
        </p:nvSpPr>
        <p:spPr>
          <a:xfrm>
            <a:off x="131242" y="5562600"/>
            <a:ext cx="3510400" cy="533400"/>
          </a:xfrm>
        </p:spPr>
        <p:txBody>
          <a:bodyPr>
            <a:normAutofit/>
          </a:bodyPr>
          <a:lstStyle/>
          <a:p>
            <a:pPr algn="just"/>
            <a:r>
              <a:rPr lang="en-US" sz="1200" b="1" dirty="0">
                <a:latin typeface="Candara" panose="020E0502030303020204" pitchFamily="34" charset="0"/>
                <a:cs typeface="Arial" charset="0"/>
              </a:rPr>
              <a:t>Source: </a:t>
            </a:r>
            <a:r>
              <a:rPr lang="en-US" sz="1200" dirty="0">
                <a:latin typeface="Candara" panose="020E0502030303020204" pitchFamily="34" charset="0"/>
                <a:cs typeface="Arial" charset="0"/>
              </a:rPr>
              <a:t>Davidson, Robert. Genesis 1-11.Cambridge: Cambridge UP, 1973.</a:t>
            </a:r>
          </a:p>
        </p:txBody>
      </p:sp>
      <p:sp>
        <p:nvSpPr>
          <p:cNvPr id="27" name="Content Placeholder 9">
            <a:extLst>
              <a:ext uri="{FF2B5EF4-FFF2-40B4-BE49-F238E27FC236}">
                <a16:creationId xmlns:a16="http://schemas.microsoft.com/office/drawing/2014/main" id="{98A5377F-7786-4E87-B891-C913407EC474}"/>
              </a:ext>
            </a:extLst>
          </p:cNvPr>
          <p:cNvSpPr>
            <a:spLocks noGrp="1"/>
          </p:cNvSpPr>
          <p:nvPr>
            <p:ph sz="quarter" idx="4294967295"/>
          </p:nvPr>
        </p:nvSpPr>
        <p:spPr>
          <a:xfrm>
            <a:off x="5047392" y="5144976"/>
            <a:ext cx="4034177" cy="1179624"/>
          </a:xfrm>
          <a:prstGeom prst="rect">
            <a:avLst/>
          </a:prstGeom>
          <a:solidFill>
            <a:schemeClr val="accent3">
              <a:lumMod val="20000"/>
              <a:lumOff val="80000"/>
            </a:schemeClr>
          </a:solidFill>
          <a:ln>
            <a:solidFill>
              <a:schemeClr val="tx1"/>
            </a:solidFill>
          </a:ln>
        </p:spPr>
        <p:txBody>
          <a:bodyPr>
            <a:noAutofit/>
          </a:bodyPr>
          <a:lstStyle/>
          <a:p>
            <a:pPr algn="just">
              <a:lnSpc>
                <a:spcPct val="100000"/>
              </a:lnSpc>
              <a:defRPr/>
            </a:pPr>
            <a:r>
              <a:rPr lang="en-US" sz="1200" dirty="0">
                <a:latin typeface="Candara" panose="020E0502030303020204" pitchFamily="34" charset="0"/>
              </a:rPr>
              <a:t>Original articulation of idea</a:t>
            </a:r>
          </a:p>
          <a:p>
            <a:pPr algn="just">
              <a:lnSpc>
                <a:spcPct val="100000"/>
              </a:lnSpc>
              <a:defRPr/>
            </a:pPr>
            <a:r>
              <a:rPr lang="en-US" sz="1200" dirty="0">
                <a:latin typeface="Candara" panose="020E0502030303020204" pitchFamily="34" charset="0"/>
              </a:rPr>
              <a:t>Author is introduced at the beginning of the sentence</a:t>
            </a:r>
          </a:p>
          <a:p>
            <a:pPr algn="just">
              <a:lnSpc>
                <a:spcPct val="100000"/>
              </a:lnSpc>
              <a:defRPr/>
            </a:pPr>
            <a:r>
              <a:rPr lang="en-US" sz="1200" dirty="0">
                <a:latin typeface="Candara" panose="020E0502030303020204" pitchFamily="34" charset="0"/>
              </a:rPr>
              <a:t>Proper citation of source material (page reference according to the MLA style)</a:t>
            </a:r>
          </a:p>
        </p:txBody>
      </p:sp>
      <p:grpSp>
        <p:nvGrpSpPr>
          <p:cNvPr id="23" name="Group 22">
            <a:extLst>
              <a:ext uri="{FF2B5EF4-FFF2-40B4-BE49-F238E27FC236}">
                <a16:creationId xmlns:a16="http://schemas.microsoft.com/office/drawing/2014/main" id="{90BDB1FC-3301-46DC-8D6F-AA107BE6D947}"/>
              </a:ext>
            </a:extLst>
          </p:cNvPr>
          <p:cNvGrpSpPr/>
          <p:nvPr/>
        </p:nvGrpSpPr>
        <p:grpSpPr>
          <a:xfrm>
            <a:off x="0" y="6756400"/>
            <a:ext cx="9144000" cy="101600"/>
            <a:chOff x="0" y="5791200"/>
            <a:chExt cx="8084345" cy="330200"/>
          </a:xfrm>
        </p:grpSpPr>
        <p:sp>
          <p:nvSpPr>
            <p:cNvPr id="26" name="Rectangle 25">
              <a:extLst>
                <a:ext uri="{FF2B5EF4-FFF2-40B4-BE49-F238E27FC236}">
                  <a16:creationId xmlns:a16="http://schemas.microsoft.com/office/drawing/2014/main" id="{CD059537-FFEB-49F7-A846-C844FA6E4F04}"/>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AC23CD23-B995-444C-8CE8-4AB4A47275C3}"/>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CB4DD39D-4C9F-4FD9-8B80-A7EF7C782D32}"/>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A6F31A2D-24A4-4EFD-98A2-7A73BDAD975E}"/>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latin typeface="Candara" panose="020E0502030303020204" pitchFamily="34" charset="0"/>
              </a:endParaRPr>
            </a:p>
          </p:txBody>
        </p:sp>
        <p:sp>
          <p:nvSpPr>
            <p:cNvPr id="31" name="Rectangle 30">
              <a:extLst>
                <a:ext uri="{FF2B5EF4-FFF2-40B4-BE49-F238E27FC236}">
                  <a16:creationId xmlns:a16="http://schemas.microsoft.com/office/drawing/2014/main" id="{FCB10364-5A70-40BA-AF38-CF594DBA3649}"/>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2" name="Rectangle 31">
              <a:extLst>
                <a:ext uri="{FF2B5EF4-FFF2-40B4-BE49-F238E27FC236}">
                  <a16:creationId xmlns:a16="http://schemas.microsoft.com/office/drawing/2014/main" id="{AF43A0A1-6027-4FA2-AC29-4B7A47F95A42}"/>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3" name="Rectangle 32">
              <a:extLst>
                <a:ext uri="{FF2B5EF4-FFF2-40B4-BE49-F238E27FC236}">
                  <a16:creationId xmlns:a16="http://schemas.microsoft.com/office/drawing/2014/main" id="{9D217C9E-43E2-4A63-BC0C-25E74B46B51B}"/>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4" name="Rectangle 33">
              <a:extLst>
                <a:ext uri="{FF2B5EF4-FFF2-40B4-BE49-F238E27FC236}">
                  <a16:creationId xmlns:a16="http://schemas.microsoft.com/office/drawing/2014/main" id="{10361DF8-93FF-4F05-BDF0-E6FAA4AADD2F}"/>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grpSp>
      <p:grpSp>
        <p:nvGrpSpPr>
          <p:cNvPr id="35" name="Group 34">
            <a:extLst>
              <a:ext uri="{FF2B5EF4-FFF2-40B4-BE49-F238E27FC236}">
                <a16:creationId xmlns:a16="http://schemas.microsoft.com/office/drawing/2014/main" id="{5CF45C89-76E5-4C12-B3FC-381BA2AF960D}"/>
              </a:ext>
            </a:extLst>
          </p:cNvPr>
          <p:cNvGrpSpPr/>
          <p:nvPr/>
        </p:nvGrpSpPr>
        <p:grpSpPr>
          <a:xfrm rot="10800000">
            <a:off x="0" y="1"/>
            <a:ext cx="9144000" cy="101600"/>
            <a:chOff x="0" y="5791200"/>
            <a:chExt cx="8084345" cy="330200"/>
          </a:xfrm>
        </p:grpSpPr>
        <p:sp>
          <p:nvSpPr>
            <p:cNvPr id="36" name="Rectangle 35">
              <a:extLst>
                <a:ext uri="{FF2B5EF4-FFF2-40B4-BE49-F238E27FC236}">
                  <a16:creationId xmlns:a16="http://schemas.microsoft.com/office/drawing/2014/main" id="{A66F8F43-4941-4E38-B7A6-DF624ACA0EBA}"/>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7" name="Rectangle 36">
              <a:extLst>
                <a:ext uri="{FF2B5EF4-FFF2-40B4-BE49-F238E27FC236}">
                  <a16:creationId xmlns:a16="http://schemas.microsoft.com/office/drawing/2014/main" id="{1284A708-A1BA-4756-B31B-BC8FCFB8EFEF}"/>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8" name="Rectangle 37">
              <a:extLst>
                <a:ext uri="{FF2B5EF4-FFF2-40B4-BE49-F238E27FC236}">
                  <a16:creationId xmlns:a16="http://schemas.microsoft.com/office/drawing/2014/main" id="{28C5B258-A9BA-4A2C-855D-02D6BB835EF6}"/>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9" name="Rectangle 48">
              <a:extLst>
                <a:ext uri="{FF2B5EF4-FFF2-40B4-BE49-F238E27FC236}">
                  <a16:creationId xmlns:a16="http://schemas.microsoft.com/office/drawing/2014/main" id="{1676DC58-6E1D-409C-86F1-1CF3F5467A6A}"/>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50" name="Rectangle 49">
              <a:extLst>
                <a:ext uri="{FF2B5EF4-FFF2-40B4-BE49-F238E27FC236}">
                  <a16:creationId xmlns:a16="http://schemas.microsoft.com/office/drawing/2014/main" id="{655572EA-0F6B-4B44-B094-9B8937BA93E7}"/>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1" name="Rectangle 50">
              <a:extLst>
                <a:ext uri="{FF2B5EF4-FFF2-40B4-BE49-F238E27FC236}">
                  <a16:creationId xmlns:a16="http://schemas.microsoft.com/office/drawing/2014/main" id="{8BBDA270-6CC6-475D-B89F-179BE3D0B7CB}"/>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2" name="Rectangle 51">
              <a:extLst>
                <a:ext uri="{FF2B5EF4-FFF2-40B4-BE49-F238E27FC236}">
                  <a16:creationId xmlns:a16="http://schemas.microsoft.com/office/drawing/2014/main" id="{44B69215-B1A0-4D37-9EBB-EA96C160EB8D}"/>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3" name="Rectangle 52">
              <a:extLst>
                <a:ext uri="{FF2B5EF4-FFF2-40B4-BE49-F238E27FC236}">
                  <a16:creationId xmlns:a16="http://schemas.microsoft.com/office/drawing/2014/main" id="{00A5EA9F-BCF2-45DD-ABF6-7F05E99E7EC3}"/>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54" name="Picture 53" descr="https://upload.wikimedia.org/wikipedia/en/thumb/f/fa/COMSATS_Logo.svg/1024px-COMSATS_Logo.svg.png">
            <a:extLst>
              <a:ext uri="{FF2B5EF4-FFF2-40B4-BE49-F238E27FC236}">
                <a16:creationId xmlns:a16="http://schemas.microsoft.com/office/drawing/2014/main" id="{CC86D3CC-E119-495C-A8A6-1EAEE28411D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6557940"/>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plagiarism">
            <a:extLst>
              <a:ext uri="{FF2B5EF4-FFF2-40B4-BE49-F238E27FC236}">
                <a16:creationId xmlns:a16="http://schemas.microsoft.com/office/drawing/2014/main" id="{9B958F99-1325-47C4-8365-5B6925F1A3E8}"/>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000" r="47719"/>
          <a:stretch/>
        </p:blipFill>
        <p:spPr bwMode="auto">
          <a:xfrm>
            <a:off x="2501789" y="256524"/>
            <a:ext cx="1139853" cy="106352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Plagiarism</a:t>
            </a:r>
          </a:p>
        </p:txBody>
      </p:sp>
      <p:sp>
        <p:nvSpPr>
          <p:cNvPr id="2" name="Slide Number Placeholder 1"/>
          <p:cNvSpPr>
            <a:spLocks noGrp="1"/>
          </p:cNvSpPr>
          <p:nvPr>
            <p:ph type="sldNum" sz="quarter" idx="12"/>
          </p:nvPr>
        </p:nvSpPr>
        <p:spPr>
          <a:xfrm>
            <a:off x="6858000" y="6356351"/>
            <a:ext cx="2057400" cy="365125"/>
          </a:xfrm>
        </p:spPr>
        <p:txBody>
          <a:bodyPr/>
          <a:lstStyle/>
          <a:p>
            <a:fld id="{08A8661F-1CDE-4F7E-AE93-7F9785FD6839}" type="slidenum">
              <a:rPr lang="en-US" smtClean="0"/>
              <a:pPr/>
              <a:t>24</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88626" cy="4801314"/>
          </a:xfrm>
          <a:prstGeom prst="rect">
            <a:avLst/>
          </a:prstGeom>
          <a:noFill/>
        </p:spPr>
        <p:txBody>
          <a:bodyPr wrap="square" rtlCol="0">
            <a:spAutoFit/>
          </a:bodyPr>
          <a:lstStyle/>
          <a:p>
            <a:pPr lvl="1" indent="-457200" algn="just">
              <a:lnSpc>
                <a:spcPct val="150000"/>
              </a:lnSpc>
              <a:buFont typeface="Wingdings" panose="05000000000000000000" pitchFamily="2" charset="2"/>
              <a:buChar char="q"/>
            </a:pPr>
            <a:r>
              <a:rPr lang="en-US" sz="2400" b="1" dirty="0">
                <a:latin typeface="Candara" pitchFamily="34" charset="0"/>
                <a:cs typeface="Arial" pitchFamily="34" charset="0"/>
              </a:rPr>
              <a:t>Paraphrasing</a:t>
            </a:r>
          </a:p>
          <a:p>
            <a:pPr lvl="1" indent="-457200" algn="just">
              <a:lnSpc>
                <a:spcPct val="150000"/>
              </a:lnSpc>
              <a:buFont typeface="Arial" panose="020B0604020202020204" pitchFamily="34" charset="0"/>
              <a:buChar char="•"/>
            </a:pPr>
            <a:r>
              <a:rPr lang="en-US" dirty="0">
                <a:solidFill>
                  <a:schemeClr val="bg1">
                    <a:lumMod val="85000"/>
                  </a:schemeClr>
                </a:solidFill>
                <a:latin typeface="Candara" pitchFamily="34" charset="0"/>
                <a:cs typeface="Arial" pitchFamily="34" charset="0"/>
              </a:rPr>
              <a:t>Putting others’ ideas in your own words does not mean that you ignore the acknowledgement of source. For Example a text taken from pages 16–17 of The Impending Crisis by David M. Potter (1976):</a:t>
            </a:r>
          </a:p>
          <a:p>
            <a:pPr lvl="1" indent="-457200" algn="just">
              <a:lnSpc>
                <a:spcPct val="150000"/>
              </a:lnSpc>
              <a:buFont typeface="Arial" panose="020B0604020202020204" pitchFamily="34" charset="0"/>
              <a:buChar char="•"/>
            </a:pPr>
            <a:r>
              <a:rPr lang="en-US" dirty="0">
                <a:solidFill>
                  <a:schemeClr val="bg1">
                    <a:lumMod val="85000"/>
                  </a:schemeClr>
                </a:solidFill>
                <a:latin typeface="Candara" pitchFamily="34" charset="0"/>
                <a:cs typeface="Arial" pitchFamily="34" charset="0"/>
              </a:rPr>
              <a:t>The American victory over Mexico and the acquisition of the Southwest had sealed the triumph of national expansion, but it had also triggered the release of forces of sectional dissention. Much of the national harmony had rested upon the existence of a kind of balance between the northern and southern parts of the United States. The decision to fight the war had disturbed this balance, and the acquisition of a new empire which each section desired to dominate endangered the balance further.</a:t>
            </a:r>
            <a:endParaRPr lang="en-US" sz="2000" dirty="0">
              <a:solidFill>
                <a:schemeClr val="bg1">
                  <a:lumMod val="85000"/>
                </a:schemeClr>
              </a:solidFill>
              <a:latin typeface="Candara" pitchFamily="34" charset="0"/>
              <a:cs typeface="Arial" pitchFamily="34" charset="0"/>
            </a:endParaRP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4400" y="1611087"/>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Image result for blue sketch arrow png">
            <a:extLst>
              <a:ext uri="{FF2B5EF4-FFF2-40B4-BE49-F238E27FC236}">
                <a16:creationId xmlns:a16="http://schemas.microsoft.com/office/drawing/2014/main" id="{E0A97075-0225-4F25-A3C8-3C533286EE9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500" y="2183296"/>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Image result for blue sketch arrow png">
            <a:extLst>
              <a:ext uri="{FF2B5EF4-FFF2-40B4-BE49-F238E27FC236}">
                <a16:creationId xmlns:a16="http://schemas.microsoft.com/office/drawing/2014/main" id="{C15ED669-E40E-421A-809D-A81085E280D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500" y="3403470"/>
            <a:ext cx="838200" cy="649605"/>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57230939-209D-4C94-A39A-FABAC9C06ED5}"/>
              </a:ext>
            </a:extLst>
          </p:cNvPr>
          <p:cNvGrpSpPr/>
          <p:nvPr/>
        </p:nvGrpSpPr>
        <p:grpSpPr>
          <a:xfrm>
            <a:off x="0" y="6756400"/>
            <a:ext cx="9144000" cy="101600"/>
            <a:chOff x="0" y="5791200"/>
            <a:chExt cx="8084345" cy="330200"/>
          </a:xfrm>
        </p:grpSpPr>
        <p:sp>
          <p:nvSpPr>
            <p:cNvPr id="21" name="Rectangle 20">
              <a:extLst>
                <a:ext uri="{FF2B5EF4-FFF2-40B4-BE49-F238E27FC236}">
                  <a16:creationId xmlns:a16="http://schemas.microsoft.com/office/drawing/2014/main" id="{97000215-B6F4-4EDE-B22E-7023F30F77E3}"/>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2" name="Rectangle 21">
              <a:extLst>
                <a:ext uri="{FF2B5EF4-FFF2-40B4-BE49-F238E27FC236}">
                  <a16:creationId xmlns:a16="http://schemas.microsoft.com/office/drawing/2014/main" id="{986778B3-28BA-4FEC-8291-B57CD0BFAA44}"/>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2A021D1E-0F6E-448E-ABEE-F1710C19C025}"/>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CA740CBA-0E4B-45B7-8FDD-AEDD050D193F}"/>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latin typeface="Candara" panose="020E0502030303020204" pitchFamily="34" charset="0"/>
              </a:endParaRPr>
            </a:p>
          </p:txBody>
        </p:sp>
        <p:sp>
          <p:nvSpPr>
            <p:cNvPr id="27" name="Rectangle 26">
              <a:extLst>
                <a:ext uri="{FF2B5EF4-FFF2-40B4-BE49-F238E27FC236}">
                  <a16:creationId xmlns:a16="http://schemas.microsoft.com/office/drawing/2014/main" id="{954FE706-C393-422B-93A3-099814177662}"/>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8DA404F5-EF2F-4C34-986F-650B0111D7F9}"/>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A6520766-864F-48D2-A575-42F02CCCFCAE}"/>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04C3F2D1-5B9E-4744-81D3-A1B59618F110}"/>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grpSp>
      <p:grpSp>
        <p:nvGrpSpPr>
          <p:cNvPr id="31" name="Group 30">
            <a:extLst>
              <a:ext uri="{FF2B5EF4-FFF2-40B4-BE49-F238E27FC236}">
                <a16:creationId xmlns:a16="http://schemas.microsoft.com/office/drawing/2014/main" id="{37032879-7A33-4582-B541-96AFDCFB0528}"/>
              </a:ext>
            </a:extLst>
          </p:cNvPr>
          <p:cNvGrpSpPr/>
          <p:nvPr/>
        </p:nvGrpSpPr>
        <p:grpSpPr>
          <a:xfrm rot="10800000">
            <a:off x="0" y="1"/>
            <a:ext cx="9144000" cy="101600"/>
            <a:chOff x="0" y="5791200"/>
            <a:chExt cx="8084345" cy="330200"/>
          </a:xfrm>
        </p:grpSpPr>
        <p:sp>
          <p:nvSpPr>
            <p:cNvPr id="32" name="Rectangle 31">
              <a:extLst>
                <a:ext uri="{FF2B5EF4-FFF2-40B4-BE49-F238E27FC236}">
                  <a16:creationId xmlns:a16="http://schemas.microsoft.com/office/drawing/2014/main" id="{FFF597A5-7706-4ECC-AA09-3C761941A2E2}"/>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3" name="Rectangle 32">
              <a:extLst>
                <a:ext uri="{FF2B5EF4-FFF2-40B4-BE49-F238E27FC236}">
                  <a16:creationId xmlns:a16="http://schemas.microsoft.com/office/drawing/2014/main" id="{814324C5-2278-47B2-98E3-73267A17A8F2}"/>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4" name="Rectangle 33">
              <a:extLst>
                <a:ext uri="{FF2B5EF4-FFF2-40B4-BE49-F238E27FC236}">
                  <a16:creationId xmlns:a16="http://schemas.microsoft.com/office/drawing/2014/main" id="{9B4570A0-EF57-4763-B5EF-9C6473679F59}"/>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5" name="Rectangle 34">
              <a:extLst>
                <a:ext uri="{FF2B5EF4-FFF2-40B4-BE49-F238E27FC236}">
                  <a16:creationId xmlns:a16="http://schemas.microsoft.com/office/drawing/2014/main" id="{2D8D351C-F1CF-4C1B-B2D4-1AB35A111937}"/>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6" name="Rectangle 35">
              <a:extLst>
                <a:ext uri="{FF2B5EF4-FFF2-40B4-BE49-F238E27FC236}">
                  <a16:creationId xmlns:a16="http://schemas.microsoft.com/office/drawing/2014/main" id="{9E6CED6C-C818-471E-9D98-25909326C4E1}"/>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7" name="Rectangle 36">
              <a:extLst>
                <a:ext uri="{FF2B5EF4-FFF2-40B4-BE49-F238E27FC236}">
                  <a16:creationId xmlns:a16="http://schemas.microsoft.com/office/drawing/2014/main" id="{01843BC2-B701-4E7E-9586-C299BE195E95}"/>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8" name="Rectangle 37">
              <a:extLst>
                <a:ext uri="{FF2B5EF4-FFF2-40B4-BE49-F238E27FC236}">
                  <a16:creationId xmlns:a16="http://schemas.microsoft.com/office/drawing/2014/main" id="{C962815F-243E-40BC-95DA-874829F564C4}"/>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9" name="Rectangle 48">
              <a:extLst>
                <a:ext uri="{FF2B5EF4-FFF2-40B4-BE49-F238E27FC236}">
                  <a16:creationId xmlns:a16="http://schemas.microsoft.com/office/drawing/2014/main" id="{3B71C08E-E922-43C7-A94F-F48CD5E07122}"/>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50" name="Picture 49" descr="https://upload.wikimedia.org/wikipedia/en/thumb/f/fa/COMSATS_Logo.svg/1024px-COMSATS_Logo.svg.png">
            <a:extLst>
              <a:ext uri="{FF2B5EF4-FFF2-40B4-BE49-F238E27FC236}">
                <a16:creationId xmlns:a16="http://schemas.microsoft.com/office/drawing/2014/main" id="{D87B11CA-A3CC-4454-97C2-BB4383807DF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8845203"/>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2" presetClass="entr" presetSubtype="8" fill="hold" nodeType="withEffect">
                                  <p:stCondLst>
                                    <p:cond delay="0"/>
                                  </p:stCondLst>
                                  <p:childTnLst>
                                    <p:set>
                                      <p:cBhvr>
                                        <p:cTn id="19" dur="1" fill="hold">
                                          <p:stCondLst>
                                            <p:cond delay="0"/>
                                          </p:stCondLst>
                                        </p:cTn>
                                        <p:tgtEl>
                                          <p:spTgt spid="23"/>
                                        </p:tgtEl>
                                        <p:attrNameLst>
                                          <p:attrName>style.visibility</p:attrName>
                                        </p:attrNameLst>
                                      </p:cBhvr>
                                      <p:to>
                                        <p:strVal val="visible"/>
                                      </p:to>
                                    </p:set>
                                    <p:anim calcmode="lin" valueType="num">
                                      <p:cBhvr additive="base">
                                        <p:cTn id="20" dur="500" fill="hold"/>
                                        <p:tgtEl>
                                          <p:spTgt spid="23"/>
                                        </p:tgtEl>
                                        <p:attrNameLst>
                                          <p:attrName>ppt_x</p:attrName>
                                        </p:attrNameLst>
                                      </p:cBhvr>
                                      <p:tavLst>
                                        <p:tav tm="0">
                                          <p:val>
                                            <p:strVal val="0-#ppt_w/2"/>
                                          </p:val>
                                        </p:tav>
                                        <p:tav tm="100000">
                                          <p:val>
                                            <p:strVal val="#ppt_x"/>
                                          </p:val>
                                        </p:tav>
                                      </p:tavLst>
                                    </p:anim>
                                    <p:anim calcmode="lin" valueType="num">
                                      <p:cBhvr additive="base">
                                        <p:cTn id="21"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9" presetClass="emph" presetSubtype="0" fill="hold" nodeType="clickEffect">
                                  <p:stCondLst>
                                    <p:cond delay="0"/>
                                  </p:stCondLst>
                                  <p:childTnLst>
                                    <p:animClr clrSpc="rgb" dir="cw">
                                      <p:cBhvr override="childStyle">
                                        <p:cTn id="25" dur="500" fill="hold"/>
                                        <p:tgtEl>
                                          <p:spTgt spid="17">
                                            <p:txEl>
                                              <p:pRg st="2" end="2"/>
                                            </p:txEl>
                                          </p:spTgt>
                                        </p:tgtEl>
                                        <p:attrNameLst>
                                          <p:attrName>style.color</p:attrName>
                                        </p:attrNameLst>
                                      </p:cBhvr>
                                      <p:to>
                                        <a:srgbClr val="FF0000"/>
                                      </p:to>
                                    </p:animClr>
                                    <p:animClr clrSpc="rgb" dir="cw">
                                      <p:cBhvr>
                                        <p:cTn id="26" dur="500" fill="hold"/>
                                        <p:tgtEl>
                                          <p:spTgt spid="17">
                                            <p:txEl>
                                              <p:pRg st="2" end="2"/>
                                            </p:txEl>
                                          </p:spTgt>
                                        </p:tgtEl>
                                        <p:attrNameLst>
                                          <p:attrName>fillcolor</p:attrName>
                                        </p:attrNameLst>
                                      </p:cBhvr>
                                      <p:to>
                                        <a:srgbClr val="FF0000"/>
                                      </p:to>
                                    </p:animClr>
                                    <p:set>
                                      <p:cBhvr>
                                        <p:cTn id="27" dur="500" fill="hold"/>
                                        <p:tgtEl>
                                          <p:spTgt spid="17">
                                            <p:txEl>
                                              <p:pRg st="2" end="2"/>
                                            </p:txEl>
                                          </p:spTgt>
                                        </p:tgtEl>
                                        <p:attrNameLst>
                                          <p:attrName>fill.type</p:attrName>
                                        </p:attrNameLst>
                                      </p:cBhvr>
                                      <p:to>
                                        <p:strVal val="solid"/>
                                      </p:to>
                                    </p:set>
                                    <p:set>
                                      <p:cBhvr>
                                        <p:cTn id="28" dur="500" fill="hold"/>
                                        <p:tgtEl>
                                          <p:spTgt spid="17">
                                            <p:txEl>
                                              <p:pRg st="2" end="2"/>
                                            </p:txEl>
                                          </p:spTgt>
                                        </p:tgtEl>
                                        <p:attrNameLst>
                                          <p:attrName>fill.on</p:attrName>
                                        </p:attrNameLst>
                                      </p:cBhvr>
                                      <p:to>
                                        <p:strVal val="true"/>
                                      </p:to>
                                    </p:set>
                                  </p:childTnLst>
                                </p:cTn>
                              </p:par>
                              <p:par>
                                <p:cTn id="29" presetID="2" presetClass="entr" presetSubtype="8"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0-#ppt_w/2"/>
                                          </p:val>
                                        </p:tav>
                                        <p:tav tm="100000">
                                          <p:val>
                                            <p:strVal val="#ppt_x"/>
                                          </p:val>
                                        </p:tav>
                                      </p:tavLst>
                                    </p:anim>
                                    <p:anim calcmode="lin" valueType="num">
                                      <p:cBhvr additive="base">
                                        <p:cTn id="3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plagiarism">
            <a:extLst>
              <a:ext uri="{FF2B5EF4-FFF2-40B4-BE49-F238E27FC236}">
                <a16:creationId xmlns:a16="http://schemas.microsoft.com/office/drawing/2014/main" id="{9B958F99-1325-47C4-8365-5B6925F1A3E8}"/>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000" r="47719"/>
          <a:stretch/>
        </p:blipFill>
        <p:spPr bwMode="auto">
          <a:xfrm>
            <a:off x="2501789" y="256524"/>
            <a:ext cx="1139853" cy="106352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Plagiarism</a:t>
            </a:r>
          </a:p>
        </p:txBody>
      </p:sp>
      <p:sp>
        <p:nvSpPr>
          <p:cNvPr id="2" name="Slide Number Placeholder 1"/>
          <p:cNvSpPr>
            <a:spLocks noGrp="1"/>
          </p:cNvSpPr>
          <p:nvPr>
            <p:ph type="sldNum" sz="quarter" idx="12"/>
          </p:nvPr>
        </p:nvSpPr>
        <p:spPr>
          <a:xfrm>
            <a:off x="6858000" y="6356351"/>
            <a:ext cx="2057400" cy="365125"/>
          </a:xfrm>
        </p:spPr>
        <p:txBody>
          <a:bodyPr/>
          <a:lstStyle/>
          <a:p>
            <a:fld id="{08A8661F-1CDE-4F7E-AE93-7F9785FD6839}" type="slidenum">
              <a:rPr lang="en-US" smtClean="0"/>
              <a:pPr/>
              <a:t>25</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88626" cy="3554819"/>
          </a:xfrm>
          <a:prstGeom prst="rect">
            <a:avLst/>
          </a:prstGeom>
          <a:noFill/>
        </p:spPr>
        <p:txBody>
          <a:bodyPr wrap="square" rtlCol="0">
            <a:spAutoFit/>
          </a:bodyPr>
          <a:lstStyle/>
          <a:p>
            <a:pPr lvl="1" indent="-457200" algn="just">
              <a:lnSpc>
                <a:spcPct val="150000"/>
              </a:lnSpc>
              <a:buFont typeface="Wingdings" panose="05000000000000000000" pitchFamily="2" charset="2"/>
              <a:buChar char="q"/>
            </a:pPr>
            <a:r>
              <a:rPr lang="en-US" sz="2400" b="1" dirty="0">
                <a:latin typeface="Candara" pitchFamily="34" charset="0"/>
                <a:cs typeface="Arial" pitchFamily="34" charset="0"/>
              </a:rPr>
              <a:t>Unacceptable Paraphrasing (plagiarism)</a:t>
            </a:r>
          </a:p>
          <a:p>
            <a:pPr lvl="1" indent="-457200" algn="just">
              <a:lnSpc>
                <a:spcPct val="150000"/>
              </a:lnSpc>
              <a:buFont typeface="Arial" panose="020B0604020202020204" pitchFamily="34" charset="0"/>
              <a:buChar char="•"/>
            </a:pPr>
            <a:r>
              <a:rPr lang="en-US" dirty="0">
                <a:solidFill>
                  <a:schemeClr val="bg1">
                    <a:lumMod val="85000"/>
                  </a:schemeClr>
                </a:solidFill>
                <a:latin typeface="Candara" pitchFamily="34" charset="0"/>
                <a:cs typeface="Arial" pitchFamily="34" charset="0"/>
              </a:rPr>
              <a:t>Acquiring the Southwest in the war with Mexico had sealed the conquest of national expansion, but it had also prompted forces of sectional dissent. A lot of the national harmony had rested upon the existence of a balance between the southern and northern parts of the country. The presidential decision to fight the conflict had upset this balance, and the acquisition of a new territory which each section desired to dominate threatened the balance even more.</a:t>
            </a:r>
            <a:endParaRPr lang="en-US" sz="2000" dirty="0">
              <a:solidFill>
                <a:schemeClr val="bg1">
                  <a:lumMod val="85000"/>
                </a:schemeClr>
              </a:solidFill>
              <a:latin typeface="Candara" pitchFamily="34" charset="0"/>
              <a:cs typeface="Arial" pitchFamily="34" charset="0"/>
            </a:endParaRP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4400" y="1611087"/>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Image result for blue sketch arrow png">
            <a:extLst>
              <a:ext uri="{FF2B5EF4-FFF2-40B4-BE49-F238E27FC236}">
                <a16:creationId xmlns:a16="http://schemas.microsoft.com/office/drawing/2014/main" id="{E0A97075-0225-4F25-A3C8-3C533286EE9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500" y="2183296"/>
            <a:ext cx="838200" cy="649605"/>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a:extLst>
              <a:ext uri="{FF2B5EF4-FFF2-40B4-BE49-F238E27FC236}">
                <a16:creationId xmlns:a16="http://schemas.microsoft.com/office/drawing/2014/main" id="{2E3D7B57-D7FA-4BC0-846F-B02DFE58CCFD}"/>
              </a:ext>
            </a:extLst>
          </p:cNvPr>
          <p:cNvGrpSpPr/>
          <p:nvPr/>
        </p:nvGrpSpPr>
        <p:grpSpPr>
          <a:xfrm>
            <a:off x="0" y="6756400"/>
            <a:ext cx="9144000" cy="101600"/>
            <a:chOff x="0" y="5791200"/>
            <a:chExt cx="8084345" cy="330200"/>
          </a:xfrm>
        </p:grpSpPr>
        <p:sp>
          <p:nvSpPr>
            <p:cNvPr id="20" name="Rectangle 19">
              <a:extLst>
                <a:ext uri="{FF2B5EF4-FFF2-40B4-BE49-F238E27FC236}">
                  <a16:creationId xmlns:a16="http://schemas.microsoft.com/office/drawing/2014/main" id="{49AE5958-8D5A-42CE-8819-1FC785BCCC0C}"/>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1" name="Rectangle 20">
              <a:extLst>
                <a:ext uri="{FF2B5EF4-FFF2-40B4-BE49-F238E27FC236}">
                  <a16:creationId xmlns:a16="http://schemas.microsoft.com/office/drawing/2014/main" id="{16EB4C56-3EA5-4B85-A27D-F9A98A3C2BA9}"/>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2" name="Rectangle 21">
              <a:extLst>
                <a:ext uri="{FF2B5EF4-FFF2-40B4-BE49-F238E27FC236}">
                  <a16:creationId xmlns:a16="http://schemas.microsoft.com/office/drawing/2014/main" id="{4EC85C93-01FF-4639-8B12-33F20A1468BE}"/>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6BDC69FD-AE29-4495-9F54-97DAC9F4FE9C}"/>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latin typeface="Candara" panose="020E0502030303020204" pitchFamily="34" charset="0"/>
              </a:endParaRPr>
            </a:p>
          </p:txBody>
        </p:sp>
        <p:sp>
          <p:nvSpPr>
            <p:cNvPr id="25" name="Rectangle 24">
              <a:extLst>
                <a:ext uri="{FF2B5EF4-FFF2-40B4-BE49-F238E27FC236}">
                  <a16:creationId xmlns:a16="http://schemas.microsoft.com/office/drawing/2014/main" id="{430A064E-2979-499D-AF68-4F413E374FCD}"/>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2D413EB4-F5DD-4D97-96DC-B61334756AD5}"/>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399409BF-7162-4987-BCD4-69248F40C614}"/>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A05096EB-DCAE-4F19-88E5-B75AF0E4D7D1}"/>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grpSp>
      <p:grpSp>
        <p:nvGrpSpPr>
          <p:cNvPr id="29" name="Group 28">
            <a:extLst>
              <a:ext uri="{FF2B5EF4-FFF2-40B4-BE49-F238E27FC236}">
                <a16:creationId xmlns:a16="http://schemas.microsoft.com/office/drawing/2014/main" id="{3CFB33B8-E833-4AC0-8DAD-15D95286708C}"/>
              </a:ext>
            </a:extLst>
          </p:cNvPr>
          <p:cNvGrpSpPr/>
          <p:nvPr/>
        </p:nvGrpSpPr>
        <p:grpSpPr>
          <a:xfrm rot="10800000">
            <a:off x="0" y="1"/>
            <a:ext cx="9144000" cy="101600"/>
            <a:chOff x="0" y="5791200"/>
            <a:chExt cx="8084345" cy="330200"/>
          </a:xfrm>
        </p:grpSpPr>
        <p:sp>
          <p:nvSpPr>
            <p:cNvPr id="30" name="Rectangle 29">
              <a:extLst>
                <a:ext uri="{FF2B5EF4-FFF2-40B4-BE49-F238E27FC236}">
                  <a16:creationId xmlns:a16="http://schemas.microsoft.com/office/drawing/2014/main" id="{D1E74F19-FF6C-4208-8152-DF3FA4F5872A}"/>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1" name="Rectangle 30">
              <a:extLst>
                <a:ext uri="{FF2B5EF4-FFF2-40B4-BE49-F238E27FC236}">
                  <a16:creationId xmlns:a16="http://schemas.microsoft.com/office/drawing/2014/main" id="{AB7DC90E-028B-4CC0-BE1D-D4FDE2FEDD26}"/>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2" name="Rectangle 31">
              <a:extLst>
                <a:ext uri="{FF2B5EF4-FFF2-40B4-BE49-F238E27FC236}">
                  <a16:creationId xmlns:a16="http://schemas.microsoft.com/office/drawing/2014/main" id="{F5B8D440-F3DE-47DD-9AAE-4DF21E718048}"/>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3" name="Rectangle 32">
              <a:extLst>
                <a:ext uri="{FF2B5EF4-FFF2-40B4-BE49-F238E27FC236}">
                  <a16:creationId xmlns:a16="http://schemas.microsoft.com/office/drawing/2014/main" id="{9B408AFF-174E-4BBB-B789-9759CBE8DBF3}"/>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4" name="Rectangle 33">
              <a:extLst>
                <a:ext uri="{FF2B5EF4-FFF2-40B4-BE49-F238E27FC236}">
                  <a16:creationId xmlns:a16="http://schemas.microsoft.com/office/drawing/2014/main" id="{498A506C-C217-4CFA-95DF-0F0FC8B8A0A8}"/>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5" name="Rectangle 34">
              <a:extLst>
                <a:ext uri="{FF2B5EF4-FFF2-40B4-BE49-F238E27FC236}">
                  <a16:creationId xmlns:a16="http://schemas.microsoft.com/office/drawing/2014/main" id="{5ABA7854-FBC7-46A3-BB83-F23EFC4A2DAE}"/>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6" name="Rectangle 35">
              <a:extLst>
                <a:ext uri="{FF2B5EF4-FFF2-40B4-BE49-F238E27FC236}">
                  <a16:creationId xmlns:a16="http://schemas.microsoft.com/office/drawing/2014/main" id="{7CC56090-DB78-4F49-8838-0246F26EE446}"/>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7" name="Rectangle 36">
              <a:extLst>
                <a:ext uri="{FF2B5EF4-FFF2-40B4-BE49-F238E27FC236}">
                  <a16:creationId xmlns:a16="http://schemas.microsoft.com/office/drawing/2014/main" id="{D841F5A1-4A1B-463A-98F8-699783B2463C}"/>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38" name="Picture 37" descr="https://upload.wikimedia.org/wikipedia/en/thumb/f/fa/COMSATS_Logo.svg/1024px-COMSATS_Logo.svg.png">
            <a:extLst>
              <a:ext uri="{FF2B5EF4-FFF2-40B4-BE49-F238E27FC236}">
                <a16:creationId xmlns:a16="http://schemas.microsoft.com/office/drawing/2014/main" id="{A2F0AAB8-A6D8-4E25-8F51-0264262CD75F}"/>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2319084"/>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FF0000"/>
                                      </p:to>
                                    </p:animClr>
                                    <p:animClr clrSpc="rgb" dir="cw">
                                      <p:cBhvr>
                                        <p:cTn id="15" dur="500" fill="hold"/>
                                        <p:tgtEl>
                                          <p:spTgt spid="17">
                                            <p:txEl>
                                              <p:pRg st="1" end="1"/>
                                            </p:txEl>
                                          </p:spTgt>
                                        </p:tgtEl>
                                        <p:attrNameLst>
                                          <p:attrName>fillcolor</p:attrName>
                                        </p:attrNameLst>
                                      </p:cBhvr>
                                      <p:to>
                                        <a:srgbClr val="FF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2" presetClass="entr" presetSubtype="8" fill="hold" nodeType="withEffect">
                                  <p:stCondLst>
                                    <p:cond delay="0"/>
                                  </p:stCondLst>
                                  <p:childTnLst>
                                    <p:set>
                                      <p:cBhvr>
                                        <p:cTn id="19" dur="1" fill="hold">
                                          <p:stCondLst>
                                            <p:cond delay="0"/>
                                          </p:stCondLst>
                                        </p:cTn>
                                        <p:tgtEl>
                                          <p:spTgt spid="23"/>
                                        </p:tgtEl>
                                        <p:attrNameLst>
                                          <p:attrName>style.visibility</p:attrName>
                                        </p:attrNameLst>
                                      </p:cBhvr>
                                      <p:to>
                                        <p:strVal val="visible"/>
                                      </p:to>
                                    </p:set>
                                    <p:anim calcmode="lin" valueType="num">
                                      <p:cBhvr additive="base">
                                        <p:cTn id="20" dur="500" fill="hold"/>
                                        <p:tgtEl>
                                          <p:spTgt spid="23"/>
                                        </p:tgtEl>
                                        <p:attrNameLst>
                                          <p:attrName>ppt_x</p:attrName>
                                        </p:attrNameLst>
                                      </p:cBhvr>
                                      <p:tavLst>
                                        <p:tav tm="0">
                                          <p:val>
                                            <p:strVal val="0-#ppt_w/2"/>
                                          </p:val>
                                        </p:tav>
                                        <p:tav tm="100000">
                                          <p:val>
                                            <p:strVal val="#ppt_x"/>
                                          </p:val>
                                        </p:tav>
                                      </p:tavLst>
                                    </p:anim>
                                    <p:anim calcmode="lin" valueType="num">
                                      <p:cBhvr additive="base">
                                        <p:cTn id="21"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plagiarism">
            <a:extLst>
              <a:ext uri="{FF2B5EF4-FFF2-40B4-BE49-F238E27FC236}">
                <a16:creationId xmlns:a16="http://schemas.microsoft.com/office/drawing/2014/main" id="{9B958F99-1325-47C4-8365-5B6925F1A3E8}"/>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000" r="47719"/>
          <a:stretch/>
        </p:blipFill>
        <p:spPr bwMode="auto">
          <a:xfrm>
            <a:off x="2501789" y="256524"/>
            <a:ext cx="1139853" cy="106352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Plagiarism</a:t>
            </a:r>
          </a:p>
        </p:txBody>
      </p:sp>
      <p:sp>
        <p:nvSpPr>
          <p:cNvPr id="2" name="Slide Number Placeholder 1"/>
          <p:cNvSpPr>
            <a:spLocks noGrp="1"/>
          </p:cNvSpPr>
          <p:nvPr>
            <p:ph type="sldNum" sz="quarter" idx="12"/>
          </p:nvPr>
        </p:nvSpPr>
        <p:spPr>
          <a:xfrm>
            <a:off x="6858000" y="6356351"/>
            <a:ext cx="2057400" cy="365125"/>
          </a:xfrm>
        </p:spPr>
        <p:txBody>
          <a:bodyPr/>
          <a:lstStyle/>
          <a:p>
            <a:fld id="{08A8661F-1CDE-4F7E-AE93-7F9785FD6839}" type="slidenum">
              <a:rPr lang="en-US" smtClean="0"/>
              <a:pPr/>
              <a:t>26</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88626" cy="4893647"/>
          </a:xfrm>
          <a:prstGeom prst="rect">
            <a:avLst/>
          </a:prstGeom>
          <a:noFill/>
        </p:spPr>
        <p:txBody>
          <a:bodyPr wrap="square" rtlCol="0">
            <a:spAutoFit/>
          </a:bodyPr>
          <a:lstStyle/>
          <a:p>
            <a:pPr lvl="1" indent="-457200" algn="just">
              <a:lnSpc>
                <a:spcPct val="150000"/>
              </a:lnSpc>
              <a:buFont typeface="Wingdings" panose="05000000000000000000" pitchFamily="2" charset="2"/>
              <a:buChar char="q"/>
            </a:pPr>
            <a:r>
              <a:rPr lang="en-US" sz="2400" b="1" dirty="0">
                <a:latin typeface="Candara" pitchFamily="34" charset="0"/>
                <a:cs typeface="Arial" pitchFamily="34" charset="0"/>
              </a:rPr>
              <a:t>Paraphrasing Problems (Leading toward solution)</a:t>
            </a:r>
          </a:p>
          <a:p>
            <a:pPr lvl="1" indent="-457200" algn="just">
              <a:lnSpc>
                <a:spcPct val="150000"/>
              </a:lnSpc>
              <a:buFont typeface="Arial" panose="020B0604020202020204" pitchFamily="34" charset="0"/>
              <a:buChar char="•"/>
            </a:pPr>
            <a:r>
              <a:rPr lang="en-US" dirty="0">
                <a:solidFill>
                  <a:schemeClr val="bg1">
                    <a:lumMod val="85000"/>
                  </a:schemeClr>
                </a:solidFill>
                <a:latin typeface="Candara" pitchFamily="34" charset="0"/>
                <a:cs typeface="Arial" pitchFamily="34" charset="0"/>
              </a:rPr>
              <a:t>Few words, phrases and the order of original sentences has been changed </a:t>
            </a:r>
            <a:r>
              <a:rPr lang="en-US" b="1" dirty="0">
                <a:solidFill>
                  <a:schemeClr val="bg1">
                    <a:lumMod val="85000"/>
                  </a:schemeClr>
                </a:solidFill>
                <a:latin typeface="Candara" pitchFamily="34" charset="0"/>
                <a:cs typeface="Arial" pitchFamily="34" charset="0"/>
              </a:rPr>
              <a:t>(use your own words to relay ideas from the original text)</a:t>
            </a:r>
          </a:p>
          <a:p>
            <a:pPr lvl="1" indent="-457200" algn="just">
              <a:lnSpc>
                <a:spcPct val="150000"/>
              </a:lnSpc>
              <a:buFont typeface="Arial" panose="020B0604020202020204" pitchFamily="34" charset="0"/>
              <a:buChar char="•"/>
            </a:pPr>
            <a:r>
              <a:rPr lang="en-US" dirty="0">
                <a:solidFill>
                  <a:schemeClr val="bg1">
                    <a:lumMod val="85000"/>
                  </a:schemeClr>
                </a:solidFill>
                <a:latin typeface="Candara" pitchFamily="34" charset="0"/>
                <a:cs typeface="Arial" pitchFamily="34" charset="0"/>
              </a:rPr>
              <a:t>No citation of source for all the presented ideas and facts </a:t>
            </a:r>
            <a:r>
              <a:rPr lang="en-US" b="1" dirty="0">
                <a:solidFill>
                  <a:schemeClr val="bg1">
                    <a:lumMod val="85000"/>
                  </a:schemeClr>
                </a:solidFill>
                <a:latin typeface="Candara" pitchFamily="34" charset="0"/>
                <a:cs typeface="Arial" pitchFamily="34" charset="0"/>
              </a:rPr>
              <a:t>(cite the original source of information)</a:t>
            </a:r>
          </a:p>
          <a:p>
            <a:pPr lvl="1" indent="-457200" algn="just">
              <a:lnSpc>
                <a:spcPct val="150000"/>
              </a:lnSpc>
              <a:buFont typeface="Arial" panose="020B0604020202020204" pitchFamily="34" charset="0"/>
              <a:buChar char="•"/>
            </a:pPr>
            <a:r>
              <a:rPr lang="en-US" sz="1600" b="1" dirty="0">
                <a:solidFill>
                  <a:schemeClr val="bg1">
                    <a:lumMod val="85000"/>
                  </a:schemeClr>
                </a:solidFill>
                <a:latin typeface="Candara" pitchFamily="34" charset="0"/>
                <a:cs typeface="Arial" pitchFamily="34" charset="0"/>
              </a:rPr>
              <a:t>Acceptable Paraphrasing:</a:t>
            </a:r>
            <a:r>
              <a:rPr lang="en-US" sz="1600" dirty="0">
                <a:solidFill>
                  <a:schemeClr val="bg1">
                    <a:lumMod val="85000"/>
                  </a:schemeClr>
                </a:solidFill>
                <a:latin typeface="Candara" pitchFamily="34" charset="0"/>
                <a:cs typeface="Arial" pitchFamily="34" charset="0"/>
              </a:rPr>
              <a:t> The treaty transferring the Southwest from Mexico to the US presented a new problem for American politics. Prior to the Mexican Cession, Congressional representation of northern and southern states had been reasonably balanced. Each section saw the new territory as a place for their interest to expand, and their interest required political organization and legislative representation favorable to their established interests. Thus, the war’s successful conclusion itself unbalanced the nation (Potter, 16–17)</a:t>
            </a:r>
            <a:endParaRPr lang="en-US" b="1" dirty="0">
              <a:solidFill>
                <a:schemeClr val="bg1">
                  <a:lumMod val="85000"/>
                </a:schemeClr>
              </a:solidFill>
              <a:latin typeface="Candara" pitchFamily="34" charset="0"/>
              <a:cs typeface="Arial" pitchFamily="34" charset="0"/>
            </a:endParaRP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4400" y="1611087"/>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Image result for blue sketch arrow png">
            <a:extLst>
              <a:ext uri="{FF2B5EF4-FFF2-40B4-BE49-F238E27FC236}">
                <a16:creationId xmlns:a16="http://schemas.microsoft.com/office/drawing/2014/main" id="{E0A97075-0225-4F25-A3C8-3C533286EE9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500" y="2183296"/>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814E766F-C3E6-4469-96EC-97D1C82B8F5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500" y="2988332"/>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Image result for blue sketch arrow png">
            <a:extLst>
              <a:ext uri="{FF2B5EF4-FFF2-40B4-BE49-F238E27FC236}">
                <a16:creationId xmlns:a16="http://schemas.microsoft.com/office/drawing/2014/main" id="{75ABB860-23AB-4B8E-9C17-12D273CDD68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500" y="3769995"/>
            <a:ext cx="838200" cy="649605"/>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a:extLst>
              <a:ext uri="{FF2B5EF4-FFF2-40B4-BE49-F238E27FC236}">
                <a16:creationId xmlns:a16="http://schemas.microsoft.com/office/drawing/2014/main" id="{6B18AC50-180E-410E-BF4B-B24806B03E29}"/>
              </a:ext>
            </a:extLst>
          </p:cNvPr>
          <p:cNvGrpSpPr/>
          <p:nvPr/>
        </p:nvGrpSpPr>
        <p:grpSpPr>
          <a:xfrm>
            <a:off x="0" y="6756400"/>
            <a:ext cx="9144000" cy="101600"/>
            <a:chOff x="0" y="5791200"/>
            <a:chExt cx="8084345" cy="330200"/>
          </a:xfrm>
        </p:grpSpPr>
        <p:sp>
          <p:nvSpPr>
            <p:cNvPr id="22" name="Rectangle 21">
              <a:extLst>
                <a:ext uri="{FF2B5EF4-FFF2-40B4-BE49-F238E27FC236}">
                  <a16:creationId xmlns:a16="http://schemas.microsoft.com/office/drawing/2014/main" id="{B8E54300-085D-4013-B328-BF6084C85B21}"/>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A59BD300-F764-4AF1-8969-F73D28C800C4}"/>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21664CEC-AA16-4650-AD4A-EFE69836F763}"/>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86505DE6-61ED-4B4C-9A48-F52A1911C1CA}"/>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latin typeface="Candara" panose="020E0502030303020204" pitchFamily="34" charset="0"/>
              </a:endParaRPr>
            </a:p>
          </p:txBody>
        </p:sp>
        <p:sp>
          <p:nvSpPr>
            <p:cNvPr id="27" name="Rectangle 26">
              <a:extLst>
                <a:ext uri="{FF2B5EF4-FFF2-40B4-BE49-F238E27FC236}">
                  <a16:creationId xmlns:a16="http://schemas.microsoft.com/office/drawing/2014/main" id="{686BFA93-4981-4EC6-8968-567FCD2D22FC}"/>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178A1216-2911-4014-8E50-A886ADD0A6EE}"/>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F7992B39-93C1-46B2-AA5C-622104E10303}"/>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5A2EEF2B-4A67-4262-8827-71D291BA8053}"/>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grpSp>
      <p:grpSp>
        <p:nvGrpSpPr>
          <p:cNvPr id="31" name="Group 30">
            <a:extLst>
              <a:ext uri="{FF2B5EF4-FFF2-40B4-BE49-F238E27FC236}">
                <a16:creationId xmlns:a16="http://schemas.microsoft.com/office/drawing/2014/main" id="{E485FE64-191D-48EC-B135-16FB3AF24E7C}"/>
              </a:ext>
            </a:extLst>
          </p:cNvPr>
          <p:cNvGrpSpPr/>
          <p:nvPr/>
        </p:nvGrpSpPr>
        <p:grpSpPr>
          <a:xfrm rot="10800000">
            <a:off x="0" y="1"/>
            <a:ext cx="9144000" cy="101600"/>
            <a:chOff x="0" y="5791200"/>
            <a:chExt cx="8084345" cy="330200"/>
          </a:xfrm>
        </p:grpSpPr>
        <p:sp>
          <p:nvSpPr>
            <p:cNvPr id="32" name="Rectangle 31">
              <a:extLst>
                <a:ext uri="{FF2B5EF4-FFF2-40B4-BE49-F238E27FC236}">
                  <a16:creationId xmlns:a16="http://schemas.microsoft.com/office/drawing/2014/main" id="{6DA95CD6-175F-44A2-A965-E60D5BCD4F55}"/>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3" name="Rectangle 32">
              <a:extLst>
                <a:ext uri="{FF2B5EF4-FFF2-40B4-BE49-F238E27FC236}">
                  <a16:creationId xmlns:a16="http://schemas.microsoft.com/office/drawing/2014/main" id="{FE75263A-D446-4361-A226-F13A3B587B17}"/>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4" name="Rectangle 33">
              <a:extLst>
                <a:ext uri="{FF2B5EF4-FFF2-40B4-BE49-F238E27FC236}">
                  <a16:creationId xmlns:a16="http://schemas.microsoft.com/office/drawing/2014/main" id="{EE5E7EDC-27F7-4C33-8C26-514F145D4CD0}"/>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5" name="Rectangle 34">
              <a:extLst>
                <a:ext uri="{FF2B5EF4-FFF2-40B4-BE49-F238E27FC236}">
                  <a16:creationId xmlns:a16="http://schemas.microsoft.com/office/drawing/2014/main" id="{A2C5478B-C401-4666-B03E-2896B9F5F465}"/>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6" name="Rectangle 35">
              <a:extLst>
                <a:ext uri="{FF2B5EF4-FFF2-40B4-BE49-F238E27FC236}">
                  <a16:creationId xmlns:a16="http://schemas.microsoft.com/office/drawing/2014/main" id="{5EAAA70B-01FE-4629-ABE3-529C10D876D9}"/>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7" name="Rectangle 36">
              <a:extLst>
                <a:ext uri="{FF2B5EF4-FFF2-40B4-BE49-F238E27FC236}">
                  <a16:creationId xmlns:a16="http://schemas.microsoft.com/office/drawing/2014/main" id="{0B1018B3-C659-4844-90E9-D2ED7AB26012}"/>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8" name="Rectangle 37">
              <a:extLst>
                <a:ext uri="{FF2B5EF4-FFF2-40B4-BE49-F238E27FC236}">
                  <a16:creationId xmlns:a16="http://schemas.microsoft.com/office/drawing/2014/main" id="{84247DD4-78DC-4731-8B83-10230D981F83}"/>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9" name="Rectangle 48">
              <a:extLst>
                <a:ext uri="{FF2B5EF4-FFF2-40B4-BE49-F238E27FC236}">
                  <a16:creationId xmlns:a16="http://schemas.microsoft.com/office/drawing/2014/main" id="{BE415BE3-B11E-4963-9B62-A0BCB3533736}"/>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50" name="Picture 49" descr="https://upload.wikimedia.org/wikipedia/en/thumb/f/fa/COMSATS_Logo.svg/1024px-COMSATS_Logo.svg.png">
            <a:extLst>
              <a:ext uri="{FF2B5EF4-FFF2-40B4-BE49-F238E27FC236}">
                <a16:creationId xmlns:a16="http://schemas.microsoft.com/office/drawing/2014/main" id="{8BB86784-272F-415B-9B41-E92B875E865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4998663"/>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2" presetClass="entr" presetSubtype="8" fill="hold" nodeType="withEffect">
                                  <p:stCondLst>
                                    <p:cond delay="0"/>
                                  </p:stCondLst>
                                  <p:childTnLst>
                                    <p:set>
                                      <p:cBhvr>
                                        <p:cTn id="19" dur="1" fill="hold">
                                          <p:stCondLst>
                                            <p:cond delay="0"/>
                                          </p:stCondLst>
                                        </p:cTn>
                                        <p:tgtEl>
                                          <p:spTgt spid="23"/>
                                        </p:tgtEl>
                                        <p:attrNameLst>
                                          <p:attrName>style.visibility</p:attrName>
                                        </p:attrNameLst>
                                      </p:cBhvr>
                                      <p:to>
                                        <p:strVal val="visible"/>
                                      </p:to>
                                    </p:set>
                                    <p:anim calcmode="lin" valueType="num">
                                      <p:cBhvr additive="base">
                                        <p:cTn id="20" dur="500" fill="hold"/>
                                        <p:tgtEl>
                                          <p:spTgt spid="23"/>
                                        </p:tgtEl>
                                        <p:attrNameLst>
                                          <p:attrName>ppt_x</p:attrName>
                                        </p:attrNameLst>
                                      </p:cBhvr>
                                      <p:tavLst>
                                        <p:tav tm="0">
                                          <p:val>
                                            <p:strVal val="0-#ppt_w/2"/>
                                          </p:val>
                                        </p:tav>
                                        <p:tav tm="100000">
                                          <p:val>
                                            <p:strVal val="#ppt_x"/>
                                          </p:val>
                                        </p:tav>
                                      </p:tavLst>
                                    </p:anim>
                                    <p:anim calcmode="lin" valueType="num">
                                      <p:cBhvr additive="base">
                                        <p:cTn id="21"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9" presetClass="emph" presetSubtype="0" fill="hold" nodeType="clickEffect">
                                  <p:stCondLst>
                                    <p:cond delay="0"/>
                                  </p:stCondLst>
                                  <p:childTnLst>
                                    <p:animClr clrSpc="rgb" dir="cw">
                                      <p:cBhvr override="childStyle">
                                        <p:cTn id="25" dur="500" fill="hold"/>
                                        <p:tgtEl>
                                          <p:spTgt spid="17">
                                            <p:txEl>
                                              <p:pRg st="2" end="2"/>
                                            </p:txEl>
                                          </p:spTgt>
                                        </p:tgtEl>
                                        <p:attrNameLst>
                                          <p:attrName>style.color</p:attrName>
                                        </p:attrNameLst>
                                      </p:cBhvr>
                                      <p:to>
                                        <a:srgbClr val="000000"/>
                                      </p:to>
                                    </p:animClr>
                                    <p:animClr clrSpc="rgb" dir="cw">
                                      <p:cBhvr>
                                        <p:cTn id="26" dur="500" fill="hold"/>
                                        <p:tgtEl>
                                          <p:spTgt spid="17">
                                            <p:txEl>
                                              <p:pRg st="2" end="2"/>
                                            </p:txEl>
                                          </p:spTgt>
                                        </p:tgtEl>
                                        <p:attrNameLst>
                                          <p:attrName>fillcolor</p:attrName>
                                        </p:attrNameLst>
                                      </p:cBhvr>
                                      <p:to>
                                        <a:srgbClr val="000000"/>
                                      </p:to>
                                    </p:animClr>
                                    <p:set>
                                      <p:cBhvr>
                                        <p:cTn id="27" dur="500" fill="hold"/>
                                        <p:tgtEl>
                                          <p:spTgt spid="17">
                                            <p:txEl>
                                              <p:pRg st="2" end="2"/>
                                            </p:txEl>
                                          </p:spTgt>
                                        </p:tgtEl>
                                        <p:attrNameLst>
                                          <p:attrName>fill.type</p:attrName>
                                        </p:attrNameLst>
                                      </p:cBhvr>
                                      <p:to>
                                        <p:strVal val="solid"/>
                                      </p:to>
                                    </p:set>
                                    <p:set>
                                      <p:cBhvr>
                                        <p:cTn id="28" dur="500" fill="hold"/>
                                        <p:tgtEl>
                                          <p:spTgt spid="17">
                                            <p:txEl>
                                              <p:pRg st="2" end="2"/>
                                            </p:txEl>
                                          </p:spTgt>
                                        </p:tgtEl>
                                        <p:attrNameLst>
                                          <p:attrName>fill.on</p:attrName>
                                        </p:attrNameLst>
                                      </p:cBhvr>
                                      <p:to>
                                        <p:strVal val="true"/>
                                      </p:to>
                                    </p:set>
                                  </p:childTnLst>
                                </p:cTn>
                              </p:par>
                              <p:par>
                                <p:cTn id="29" presetID="2" presetClass="entr" presetSubtype="8"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0-#ppt_w/2"/>
                                          </p:val>
                                        </p:tav>
                                        <p:tav tm="100000">
                                          <p:val>
                                            <p:strVal val="#ppt_x"/>
                                          </p:val>
                                        </p:tav>
                                      </p:tavLst>
                                    </p:anim>
                                    <p:anim calcmode="lin" valueType="num">
                                      <p:cBhvr additive="base">
                                        <p:cTn id="32"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9" presetClass="emph" presetSubtype="0" fill="hold" nodeType="clickEffect">
                                  <p:stCondLst>
                                    <p:cond delay="0"/>
                                  </p:stCondLst>
                                  <p:childTnLst>
                                    <p:animClr clrSpc="rgb" dir="cw">
                                      <p:cBhvr override="childStyle">
                                        <p:cTn id="36" dur="500" fill="hold"/>
                                        <p:tgtEl>
                                          <p:spTgt spid="17">
                                            <p:txEl>
                                              <p:pRg st="3" end="3"/>
                                            </p:txEl>
                                          </p:spTgt>
                                        </p:tgtEl>
                                        <p:attrNameLst>
                                          <p:attrName>style.color</p:attrName>
                                        </p:attrNameLst>
                                      </p:cBhvr>
                                      <p:to>
                                        <a:srgbClr val="FF0000"/>
                                      </p:to>
                                    </p:animClr>
                                    <p:animClr clrSpc="rgb" dir="cw">
                                      <p:cBhvr>
                                        <p:cTn id="37" dur="500" fill="hold"/>
                                        <p:tgtEl>
                                          <p:spTgt spid="17">
                                            <p:txEl>
                                              <p:pRg st="3" end="3"/>
                                            </p:txEl>
                                          </p:spTgt>
                                        </p:tgtEl>
                                        <p:attrNameLst>
                                          <p:attrName>fillcolor</p:attrName>
                                        </p:attrNameLst>
                                      </p:cBhvr>
                                      <p:to>
                                        <a:srgbClr val="FF0000"/>
                                      </p:to>
                                    </p:animClr>
                                    <p:set>
                                      <p:cBhvr>
                                        <p:cTn id="38" dur="500" fill="hold"/>
                                        <p:tgtEl>
                                          <p:spTgt spid="17">
                                            <p:txEl>
                                              <p:pRg st="3" end="3"/>
                                            </p:txEl>
                                          </p:spTgt>
                                        </p:tgtEl>
                                        <p:attrNameLst>
                                          <p:attrName>fill.type</p:attrName>
                                        </p:attrNameLst>
                                      </p:cBhvr>
                                      <p:to>
                                        <p:strVal val="solid"/>
                                      </p:to>
                                    </p:set>
                                    <p:set>
                                      <p:cBhvr>
                                        <p:cTn id="39" dur="500" fill="hold"/>
                                        <p:tgtEl>
                                          <p:spTgt spid="17">
                                            <p:txEl>
                                              <p:pRg st="3" end="3"/>
                                            </p:txEl>
                                          </p:spTgt>
                                        </p:tgtEl>
                                        <p:attrNameLst>
                                          <p:attrName>fill.on</p:attrName>
                                        </p:attrNameLst>
                                      </p:cBhvr>
                                      <p:to>
                                        <p:strVal val="true"/>
                                      </p:to>
                                    </p:set>
                                  </p:childTnLst>
                                </p:cTn>
                              </p:par>
                              <p:par>
                                <p:cTn id="40" presetID="2" presetClass="entr" presetSubtype="8" fill="hold" nodeType="withEffect">
                                  <p:stCondLst>
                                    <p:cond delay="0"/>
                                  </p:stCondLst>
                                  <p:childTnLst>
                                    <p:set>
                                      <p:cBhvr>
                                        <p:cTn id="41" dur="1" fill="hold">
                                          <p:stCondLst>
                                            <p:cond delay="0"/>
                                          </p:stCondLst>
                                        </p:cTn>
                                        <p:tgtEl>
                                          <p:spTgt spid="20"/>
                                        </p:tgtEl>
                                        <p:attrNameLst>
                                          <p:attrName>style.visibility</p:attrName>
                                        </p:attrNameLst>
                                      </p:cBhvr>
                                      <p:to>
                                        <p:strVal val="visible"/>
                                      </p:to>
                                    </p:set>
                                    <p:anim calcmode="lin" valueType="num">
                                      <p:cBhvr additive="base">
                                        <p:cTn id="42" dur="500" fill="hold"/>
                                        <p:tgtEl>
                                          <p:spTgt spid="20"/>
                                        </p:tgtEl>
                                        <p:attrNameLst>
                                          <p:attrName>ppt_x</p:attrName>
                                        </p:attrNameLst>
                                      </p:cBhvr>
                                      <p:tavLst>
                                        <p:tav tm="0">
                                          <p:val>
                                            <p:strVal val="0-#ppt_w/2"/>
                                          </p:val>
                                        </p:tav>
                                        <p:tav tm="100000">
                                          <p:val>
                                            <p:strVal val="#ppt_x"/>
                                          </p:val>
                                        </p:tav>
                                      </p:tavLst>
                                    </p:anim>
                                    <p:anim calcmode="lin" valueType="num">
                                      <p:cBhvr additive="base">
                                        <p:cTn id="43"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plagiarism">
            <a:extLst>
              <a:ext uri="{FF2B5EF4-FFF2-40B4-BE49-F238E27FC236}">
                <a16:creationId xmlns:a16="http://schemas.microsoft.com/office/drawing/2014/main" id="{9B958F99-1325-47C4-8365-5B6925F1A3E8}"/>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000" r="47719"/>
          <a:stretch/>
        </p:blipFill>
        <p:spPr bwMode="auto">
          <a:xfrm>
            <a:off x="2501789" y="256524"/>
            <a:ext cx="1139853" cy="106352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Plagiarism</a:t>
            </a:r>
          </a:p>
        </p:txBody>
      </p:sp>
      <p:sp>
        <p:nvSpPr>
          <p:cNvPr id="2" name="Slide Number Placeholder 1"/>
          <p:cNvSpPr>
            <a:spLocks noGrp="1"/>
          </p:cNvSpPr>
          <p:nvPr>
            <p:ph type="sldNum" sz="quarter" idx="12"/>
          </p:nvPr>
        </p:nvSpPr>
        <p:spPr>
          <a:xfrm>
            <a:off x="6858000" y="6356351"/>
            <a:ext cx="2057400" cy="365125"/>
          </a:xfrm>
        </p:spPr>
        <p:txBody>
          <a:bodyPr/>
          <a:lstStyle/>
          <a:p>
            <a:fld id="{08A8661F-1CDE-4F7E-AE93-7F9785FD6839}" type="slidenum">
              <a:rPr lang="en-US" smtClean="0"/>
              <a:pPr/>
              <a:t>27</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88626" cy="3600986"/>
          </a:xfrm>
          <a:prstGeom prst="rect">
            <a:avLst/>
          </a:prstGeom>
          <a:noFill/>
        </p:spPr>
        <p:txBody>
          <a:bodyPr wrap="square" rtlCol="0">
            <a:spAutoFit/>
          </a:bodyPr>
          <a:lstStyle/>
          <a:p>
            <a:pPr lvl="1" indent="-457200" algn="just">
              <a:lnSpc>
                <a:spcPct val="150000"/>
              </a:lnSpc>
              <a:buFont typeface="Wingdings" panose="05000000000000000000" pitchFamily="2" charset="2"/>
              <a:buChar char="q"/>
            </a:pPr>
            <a:r>
              <a:rPr lang="en-US" sz="2400" b="1" dirty="0">
                <a:latin typeface="Candara" pitchFamily="34" charset="0"/>
                <a:cs typeface="Arial" pitchFamily="34" charset="0"/>
              </a:rPr>
              <a:t>Quotation and Paraphrasing Used Together</a:t>
            </a:r>
          </a:p>
          <a:p>
            <a:pPr lvl="1" indent="-457200" algn="just">
              <a:lnSpc>
                <a:spcPct val="150000"/>
              </a:lnSpc>
              <a:buFont typeface="Arial" panose="020B0604020202020204" pitchFamily="34" charset="0"/>
              <a:buChar char="•"/>
            </a:pPr>
            <a:r>
              <a:rPr lang="en-US" sz="1600" dirty="0">
                <a:solidFill>
                  <a:schemeClr val="bg1">
                    <a:lumMod val="85000"/>
                  </a:schemeClr>
                </a:solidFill>
                <a:latin typeface="Candara" pitchFamily="34" charset="0"/>
                <a:cs typeface="Arial" pitchFamily="34" charset="0"/>
              </a:rPr>
              <a:t>The treaty transferring the Southwest from Mexico “sealed the triumph of national expansion, but it had also triggered the release of forces of sectional dissention.” Prior to the Mexican Cession northern and southern sectional representation had been reasonably balanced in Congress. Each section saw the new territory as a place for their economic patterns to expand. Their interest required adequate political organization and legislative representation. Thus, the “acquisition of a new empire which each section desired to dominate endangered the balance further” (Potter, 16–17)</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4400" y="1611087"/>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Image result for blue sketch arrow png">
            <a:extLst>
              <a:ext uri="{FF2B5EF4-FFF2-40B4-BE49-F238E27FC236}">
                <a16:creationId xmlns:a16="http://schemas.microsoft.com/office/drawing/2014/main" id="{E0A97075-0225-4F25-A3C8-3C533286EE9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500" y="2183296"/>
            <a:ext cx="838200" cy="649605"/>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a:extLst>
              <a:ext uri="{FF2B5EF4-FFF2-40B4-BE49-F238E27FC236}">
                <a16:creationId xmlns:a16="http://schemas.microsoft.com/office/drawing/2014/main" id="{E4FB4EC0-C92A-449D-813B-3668E05FA714}"/>
              </a:ext>
            </a:extLst>
          </p:cNvPr>
          <p:cNvGrpSpPr/>
          <p:nvPr/>
        </p:nvGrpSpPr>
        <p:grpSpPr>
          <a:xfrm>
            <a:off x="0" y="6756400"/>
            <a:ext cx="9144000" cy="101600"/>
            <a:chOff x="0" y="5791200"/>
            <a:chExt cx="8084345" cy="330200"/>
          </a:xfrm>
        </p:grpSpPr>
        <p:sp>
          <p:nvSpPr>
            <p:cNvPr id="20" name="Rectangle 19">
              <a:extLst>
                <a:ext uri="{FF2B5EF4-FFF2-40B4-BE49-F238E27FC236}">
                  <a16:creationId xmlns:a16="http://schemas.microsoft.com/office/drawing/2014/main" id="{46360D95-CFCE-4550-8BDD-E98E605F53D9}"/>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1" name="Rectangle 20">
              <a:extLst>
                <a:ext uri="{FF2B5EF4-FFF2-40B4-BE49-F238E27FC236}">
                  <a16:creationId xmlns:a16="http://schemas.microsoft.com/office/drawing/2014/main" id="{D6D7F25A-F375-4F27-A037-B3829776A725}"/>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2" name="Rectangle 21">
              <a:extLst>
                <a:ext uri="{FF2B5EF4-FFF2-40B4-BE49-F238E27FC236}">
                  <a16:creationId xmlns:a16="http://schemas.microsoft.com/office/drawing/2014/main" id="{FCD1ECF2-2F1D-4593-9286-534A1A1AE031}"/>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995E698F-C15A-4D2D-88F7-049568A74C8F}"/>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latin typeface="Candara" panose="020E0502030303020204" pitchFamily="34" charset="0"/>
              </a:endParaRPr>
            </a:p>
          </p:txBody>
        </p:sp>
        <p:sp>
          <p:nvSpPr>
            <p:cNvPr id="25" name="Rectangle 24">
              <a:extLst>
                <a:ext uri="{FF2B5EF4-FFF2-40B4-BE49-F238E27FC236}">
                  <a16:creationId xmlns:a16="http://schemas.microsoft.com/office/drawing/2014/main" id="{C7F44BAD-5491-4A18-B3EB-FF63CC69E0BB}"/>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81DA52AF-50E8-401A-ABBF-6ECCD973B8BA}"/>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ACFFCE41-D098-4E23-8BD4-E41847803290}"/>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914C160E-33DF-48BF-AD91-733421CC6563}"/>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grpSp>
      <p:grpSp>
        <p:nvGrpSpPr>
          <p:cNvPr id="29" name="Group 28">
            <a:extLst>
              <a:ext uri="{FF2B5EF4-FFF2-40B4-BE49-F238E27FC236}">
                <a16:creationId xmlns:a16="http://schemas.microsoft.com/office/drawing/2014/main" id="{D555A562-F556-43C0-9764-B5141DD9AA51}"/>
              </a:ext>
            </a:extLst>
          </p:cNvPr>
          <p:cNvGrpSpPr/>
          <p:nvPr/>
        </p:nvGrpSpPr>
        <p:grpSpPr>
          <a:xfrm rot="10800000">
            <a:off x="0" y="1"/>
            <a:ext cx="9144000" cy="101600"/>
            <a:chOff x="0" y="5791200"/>
            <a:chExt cx="8084345" cy="330200"/>
          </a:xfrm>
        </p:grpSpPr>
        <p:sp>
          <p:nvSpPr>
            <p:cNvPr id="30" name="Rectangle 29">
              <a:extLst>
                <a:ext uri="{FF2B5EF4-FFF2-40B4-BE49-F238E27FC236}">
                  <a16:creationId xmlns:a16="http://schemas.microsoft.com/office/drawing/2014/main" id="{886997C5-547E-413D-AC4D-D1DA993B2BEC}"/>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1" name="Rectangle 30">
              <a:extLst>
                <a:ext uri="{FF2B5EF4-FFF2-40B4-BE49-F238E27FC236}">
                  <a16:creationId xmlns:a16="http://schemas.microsoft.com/office/drawing/2014/main" id="{FABB7DE3-4EE2-43C3-919F-74FB9272DD8B}"/>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2" name="Rectangle 31">
              <a:extLst>
                <a:ext uri="{FF2B5EF4-FFF2-40B4-BE49-F238E27FC236}">
                  <a16:creationId xmlns:a16="http://schemas.microsoft.com/office/drawing/2014/main" id="{36B8C6EA-11B5-4C60-900F-66DE3EEF1D0B}"/>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3" name="Rectangle 32">
              <a:extLst>
                <a:ext uri="{FF2B5EF4-FFF2-40B4-BE49-F238E27FC236}">
                  <a16:creationId xmlns:a16="http://schemas.microsoft.com/office/drawing/2014/main" id="{8AE1A1D6-E828-486C-BD2B-722EEC38D77C}"/>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4" name="Rectangle 33">
              <a:extLst>
                <a:ext uri="{FF2B5EF4-FFF2-40B4-BE49-F238E27FC236}">
                  <a16:creationId xmlns:a16="http://schemas.microsoft.com/office/drawing/2014/main" id="{67E5F583-90A4-4BE0-BD61-3131B6791A29}"/>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5" name="Rectangle 34">
              <a:extLst>
                <a:ext uri="{FF2B5EF4-FFF2-40B4-BE49-F238E27FC236}">
                  <a16:creationId xmlns:a16="http://schemas.microsoft.com/office/drawing/2014/main" id="{DF03DE37-397C-4027-9BDA-E32E568A7792}"/>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6" name="Rectangle 35">
              <a:extLst>
                <a:ext uri="{FF2B5EF4-FFF2-40B4-BE49-F238E27FC236}">
                  <a16:creationId xmlns:a16="http://schemas.microsoft.com/office/drawing/2014/main" id="{4CE3B2A9-20CA-430B-B55A-C52E4E0081BC}"/>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7" name="Rectangle 36">
              <a:extLst>
                <a:ext uri="{FF2B5EF4-FFF2-40B4-BE49-F238E27FC236}">
                  <a16:creationId xmlns:a16="http://schemas.microsoft.com/office/drawing/2014/main" id="{F57F3C4A-B3B1-4100-AE4A-0C31FBCBCEC0}"/>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38" name="Picture 37" descr="https://upload.wikimedia.org/wikipedia/en/thumb/f/fa/COMSATS_Logo.svg/1024px-COMSATS_Logo.svg.png">
            <a:extLst>
              <a:ext uri="{FF2B5EF4-FFF2-40B4-BE49-F238E27FC236}">
                <a16:creationId xmlns:a16="http://schemas.microsoft.com/office/drawing/2014/main" id="{C3A36D5A-14EC-40A6-AF01-9E0A8943B3C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8013200"/>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FF0000"/>
                                      </p:to>
                                    </p:animClr>
                                    <p:animClr clrSpc="rgb" dir="cw">
                                      <p:cBhvr>
                                        <p:cTn id="15" dur="500" fill="hold"/>
                                        <p:tgtEl>
                                          <p:spTgt spid="17">
                                            <p:txEl>
                                              <p:pRg st="1" end="1"/>
                                            </p:txEl>
                                          </p:spTgt>
                                        </p:tgtEl>
                                        <p:attrNameLst>
                                          <p:attrName>fillcolor</p:attrName>
                                        </p:attrNameLst>
                                      </p:cBhvr>
                                      <p:to>
                                        <a:srgbClr val="FF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2" presetClass="entr" presetSubtype="8" fill="hold" nodeType="withEffect">
                                  <p:stCondLst>
                                    <p:cond delay="0"/>
                                  </p:stCondLst>
                                  <p:childTnLst>
                                    <p:set>
                                      <p:cBhvr>
                                        <p:cTn id="19" dur="1" fill="hold">
                                          <p:stCondLst>
                                            <p:cond delay="0"/>
                                          </p:stCondLst>
                                        </p:cTn>
                                        <p:tgtEl>
                                          <p:spTgt spid="23"/>
                                        </p:tgtEl>
                                        <p:attrNameLst>
                                          <p:attrName>style.visibility</p:attrName>
                                        </p:attrNameLst>
                                      </p:cBhvr>
                                      <p:to>
                                        <p:strVal val="visible"/>
                                      </p:to>
                                    </p:set>
                                    <p:anim calcmode="lin" valueType="num">
                                      <p:cBhvr additive="base">
                                        <p:cTn id="20" dur="500" fill="hold"/>
                                        <p:tgtEl>
                                          <p:spTgt spid="23"/>
                                        </p:tgtEl>
                                        <p:attrNameLst>
                                          <p:attrName>ppt_x</p:attrName>
                                        </p:attrNameLst>
                                      </p:cBhvr>
                                      <p:tavLst>
                                        <p:tav tm="0">
                                          <p:val>
                                            <p:strVal val="0-#ppt_w/2"/>
                                          </p:val>
                                        </p:tav>
                                        <p:tav tm="100000">
                                          <p:val>
                                            <p:strVal val="#ppt_x"/>
                                          </p:val>
                                        </p:tav>
                                      </p:tavLst>
                                    </p:anim>
                                    <p:anim calcmode="lin" valueType="num">
                                      <p:cBhvr additive="base">
                                        <p:cTn id="21"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plagiarism">
            <a:extLst>
              <a:ext uri="{FF2B5EF4-FFF2-40B4-BE49-F238E27FC236}">
                <a16:creationId xmlns:a16="http://schemas.microsoft.com/office/drawing/2014/main" id="{9B958F99-1325-47C4-8365-5B6925F1A3E8}"/>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000" r="47719"/>
          <a:stretch/>
        </p:blipFill>
        <p:spPr bwMode="auto">
          <a:xfrm>
            <a:off x="2501789" y="256524"/>
            <a:ext cx="1139853" cy="106352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Plagiarism</a:t>
            </a:r>
          </a:p>
        </p:txBody>
      </p:sp>
      <p:sp>
        <p:nvSpPr>
          <p:cNvPr id="2" name="Slide Number Placeholder 1"/>
          <p:cNvSpPr>
            <a:spLocks noGrp="1"/>
          </p:cNvSpPr>
          <p:nvPr>
            <p:ph type="sldNum" sz="quarter" idx="12"/>
          </p:nvPr>
        </p:nvSpPr>
        <p:spPr>
          <a:xfrm>
            <a:off x="6858000" y="6356351"/>
            <a:ext cx="2057400" cy="365125"/>
          </a:xfrm>
        </p:spPr>
        <p:txBody>
          <a:bodyPr/>
          <a:lstStyle/>
          <a:p>
            <a:fld id="{08A8661F-1CDE-4F7E-AE93-7F9785FD6839}" type="slidenum">
              <a:rPr lang="en-US" smtClean="0"/>
              <a:pPr/>
              <a:t>28</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88626" cy="2492990"/>
          </a:xfrm>
          <a:prstGeom prst="rect">
            <a:avLst/>
          </a:prstGeom>
          <a:noFill/>
        </p:spPr>
        <p:txBody>
          <a:bodyPr wrap="square" rtlCol="0">
            <a:spAutoFit/>
          </a:bodyPr>
          <a:lstStyle/>
          <a:p>
            <a:pPr lvl="1" indent="-457200" algn="just">
              <a:lnSpc>
                <a:spcPct val="150000"/>
              </a:lnSpc>
              <a:buFont typeface="Wingdings" panose="05000000000000000000" pitchFamily="2" charset="2"/>
              <a:buChar char="q"/>
            </a:pPr>
            <a:r>
              <a:rPr lang="en-US" sz="2400" b="1" dirty="0">
                <a:latin typeface="Candara" pitchFamily="34" charset="0"/>
                <a:cs typeface="Arial" pitchFamily="34" charset="0"/>
              </a:rPr>
              <a:t>No Plagiarism? Reason</a:t>
            </a:r>
          </a:p>
          <a:p>
            <a:pPr lvl="1" indent="-457200" algn="just">
              <a:lnSpc>
                <a:spcPct val="150000"/>
              </a:lnSpc>
              <a:buFont typeface="Arial" panose="020B0604020202020204" pitchFamily="34" charset="0"/>
              <a:buChar char="•"/>
            </a:pPr>
            <a:r>
              <a:rPr lang="en-US" sz="1600" dirty="0">
                <a:solidFill>
                  <a:schemeClr val="bg1">
                    <a:lumMod val="85000"/>
                  </a:schemeClr>
                </a:solidFill>
                <a:latin typeface="Candara" pitchFamily="34" charset="0"/>
                <a:cs typeface="Arial" pitchFamily="34" charset="0"/>
              </a:rPr>
              <a:t>Accurate presentation of ideas from the original message</a:t>
            </a:r>
          </a:p>
          <a:p>
            <a:pPr lvl="1" indent="-457200" algn="just">
              <a:lnSpc>
                <a:spcPct val="150000"/>
              </a:lnSpc>
              <a:buFont typeface="Arial" panose="020B0604020202020204" pitchFamily="34" charset="0"/>
              <a:buChar char="•"/>
            </a:pPr>
            <a:r>
              <a:rPr lang="en-US" sz="1600" dirty="0">
                <a:solidFill>
                  <a:schemeClr val="bg1">
                    <a:lumMod val="85000"/>
                  </a:schemeClr>
                </a:solidFill>
                <a:latin typeface="Candara" pitchFamily="34" charset="0"/>
                <a:cs typeface="Arial" pitchFamily="34" charset="0"/>
              </a:rPr>
              <a:t>Use of quotation marks to indicate the parts taken directly from the source</a:t>
            </a:r>
          </a:p>
          <a:p>
            <a:pPr lvl="1" indent="-457200" algn="just">
              <a:lnSpc>
                <a:spcPct val="150000"/>
              </a:lnSpc>
              <a:buFont typeface="Arial" panose="020B0604020202020204" pitchFamily="34" charset="0"/>
              <a:buChar char="•"/>
            </a:pPr>
            <a:r>
              <a:rPr lang="en-US" sz="1600" dirty="0">
                <a:solidFill>
                  <a:schemeClr val="bg1">
                    <a:lumMod val="85000"/>
                  </a:schemeClr>
                </a:solidFill>
                <a:latin typeface="Candara" pitchFamily="34" charset="0"/>
                <a:cs typeface="Arial" pitchFamily="34" charset="0"/>
              </a:rPr>
              <a:t>Citing the source</a:t>
            </a:r>
          </a:p>
          <a:p>
            <a:pPr lvl="1" indent="-457200" algn="just">
              <a:lnSpc>
                <a:spcPct val="150000"/>
              </a:lnSpc>
              <a:buFont typeface="Arial" panose="020B0604020202020204" pitchFamily="34" charset="0"/>
              <a:buChar char="•"/>
            </a:pPr>
            <a:r>
              <a:rPr lang="en-US" sz="1600" dirty="0">
                <a:solidFill>
                  <a:schemeClr val="bg1">
                    <a:lumMod val="85000"/>
                  </a:schemeClr>
                </a:solidFill>
                <a:latin typeface="Candara" pitchFamily="34" charset="0"/>
                <a:cs typeface="Arial" pitchFamily="34" charset="0"/>
              </a:rPr>
              <a:t>Directly quoting from the source without placing the quotation marks would also be plagiarism despite citing the source</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4400" y="1611087"/>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Image result for blue sketch arrow png">
            <a:extLst>
              <a:ext uri="{FF2B5EF4-FFF2-40B4-BE49-F238E27FC236}">
                <a16:creationId xmlns:a16="http://schemas.microsoft.com/office/drawing/2014/main" id="{E0A97075-0225-4F25-A3C8-3C533286EE9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500" y="2183296"/>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A4A24A67-D25B-4E63-8945-4B523689F01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500" y="2514600"/>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Image result for blue sketch arrow png">
            <a:extLst>
              <a:ext uri="{FF2B5EF4-FFF2-40B4-BE49-F238E27FC236}">
                <a16:creationId xmlns:a16="http://schemas.microsoft.com/office/drawing/2014/main" id="{2A23E2F7-2A63-42A8-9FDC-942CF668DD0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500" y="2901964"/>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Image result for blue sketch arrow png">
            <a:extLst>
              <a:ext uri="{FF2B5EF4-FFF2-40B4-BE49-F238E27FC236}">
                <a16:creationId xmlns:a16="http://schemas.microsoft.com/office/drawing/2014/main" id="{A507D502-6EB4-48F2-B92D-F26D0AA34B7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500" y="3233268"/>
            <a:ext cx="838200" cy="649605"/>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Group 21">
            <a:extLst>
              <a:ext uri="{FF2B5EF4-FFF2-40B4-BE49-F238E27FC236}">
                <a16:creationId xmlns:a16="http://schemas.microsoft.com/office/drawing/2014/main" id="{BB45395B-3027-4EC6-8551-B8E50243A962}"/>
              </a:ext>
            </a:extLst>
          </p:cNvPr>
          <p:cNvGrpSpPr/>
          <p:nvPr/>
        </p:nvGrpSpPr>
        <p:grpSpPr>
          <a:xfrm>
            <a:off x="0" y="6756400"/>
            <a:ext cx="9144000" cy="101600"/>
            <a:chOff x="0" y="5791200"/>
            <a:chExt cx="8084345" cy="330200"/>
          </a:xfrm>
        </p:grpSpPr>
        <p:sp>
          <p:nvSpPr>
            <p:cNvPr id="24" name="Rectangle 23">
              <a:extLst>
                <a:ext uri="{FF2B5EF4-FFF2-40B4-BE49-F238E27FC236}">
                  <a16:creationId xmlns:a16="http://schemas.microsoft.com/office/drawing/2014/main" id="{1E4A9A10-3FAD-4EE6-8C70-767E23965AEA}"/>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6850576B-6DE2-4706-A6D8-1A322AEE630C}"/>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27CFB193-38EC-4B74-B69E-E4276553E719}"/>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17B6F5E3-6319-4FDC-A71C-9243D834D1D6}"/>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latin typeface="Candara" panose="020E0502030303020204" pitchFamily="34" charset="0"/>
              </a:endParaRPr>
            </a:p>
          </p:txBody>
        </p:sp>
        <p:sp>
          <p:nvSpPr>
            <p:cNvPr id="28" name="Rectangle 27">
              <a:extLst>
                <a:ext uri="{FF2B5EF4-FFF2-40B4-BE49-F238E27FC236}">
                  <a16:creationId xmlns:a16="http://schemas.microsoft.com/office/drawing/2014/main" id="{6C4331B0-9A20-4081-981A-978B2DE5F8C2}"/>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1B33E43B-C878-46A4-ACF6-ED12AB3FC082}"/>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F51681C5-9B26-4280-BCB2-DB9348E617EF}"/>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1" name="Rectangle 30">
              <a:extLst>
                <a:ext uri="{FF2B5EF4-FFF2-40B4-BE49-F238E27FC236}">
                  <a16:creationId xmlns:a16="http://schemas.microsoft.com/office/drawing/2014/main" id="{2D01A57B-553E-43CA-B3E7-26DF9B2E97AC}"/>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grpSp>
      <p:grpSp>
        <p:nvGrpSpPr>
          <p:cNvPr id="32" name="Group 31">
            <a:extLst>
              <a:ext uri="{FF2B5EF4-FFF2-40B4-BE49-F238E27FC236}">
                <a16:creationId xmlns:a16="http://schemas.microsoft.com/office/drawing/2014/main" id="{98110CF0-1AAD-4710-BEE8-850BC711054F}"/>
              </a:ext>
            </a:extLst>
          </p:cNvPr>
          <p:cNvGrpSpPr/>
          <p:nvPr/>
        </p:nvGrpSpPr>
        <p:grpSpPr>
          <a:xfrm rot="10800000">
            <a:off x="0" y="1"/>
            <a:ext cx="9144000" cy="101600"/>
            <a:chOff x="0" y="5791200"/>
            <a:chExt cx="8084345" cy="330200"/>
          </a:xfrm>
        </p:grpSpPr>
        <p:sp>
          <p:nvSpPr>
            <p:cNvPr id="33" name="Rectangle 32">
              <a:extLst>
                <a:ext uri="{FF2B5EF4-FFF2-40B4-BE49-F238E27FC236}">
                  <a16:creationId xmlns:a16="http://schemas.microsoft.com/office/drawing/2014/main" id="{9924AE03-9C4B-4C6A-81E9-A91F69FE56D5}"/>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4" name="Rectangle 33">
              <a:extLst>
                <a:ext uri="{FF2B5EF4-FFF2-40B4-BE49-F238E27FC236}">
                  <a16:creationId xmlns:a16="http://schemas.microsoft.com/office/drawing/2014/main" id="{0AD61976-CE2E-425A-B6E6-A1B0D444F8B1}"/>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5" name="Rectangle 34">
              <a:extLst>
                <a:ext uri="{FF2B5EF4-FFF2-40B4-BE49-F238E27FC236}">
                  <a16:creationId xmlns:a16="http://schemas.microsoft.com/office/drawing/2014/main" id="{9ACE3699-25AC-4D6A-8870-0E730B479F25}"/>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6" name="Rectangle 35">
              <a:extLst>
                <a:ext uri="{FF2B5EF4-FFF2-40B4-BE49-F238E27FC236}">
                  <a16:creationId xmlns:a16="http://schemas.microsoft.com/office/drawing/2014/main" id="{9E03DD2B-E0F7-4E5C-8288-7B05B955093E}"/>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7" name="Rectangle 36">
              <a:extLst>
                <a:ext uri="{FF2B5EF4-FFF2-40B4-BE49-F238E27FC236}">
                  <a16:creationId xmlns:a16="http://schemas.microsoft.com/office/drawing/2014/main" id="{70C2AE36-AC6C-4428-8F96-16D3BCD47C26}"/>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8" name="Rectangle 37">
              <a:extLst>
                <a:ext uri="{FF2B5EF4-FFF2-40B4-BE49-F238E27FC236}">
                  <a16:creationId xmlns:a16="http://schemas.microsoft.com/office/drawing/2014/main" id="{96C73AF2-630E-4DDE-9826-CF2F2A0B0E87}"/>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9" name="Rectangle 48">
              <a:extLst>
                <a:ext uri="{FF2B5EF4-FFF2-40B4-BE49-F238E27FC236}">
                  <a16:creationId xmlns:a16="http://schemas.microsoft.com/office/drawing/2014/main" id="{1D1E0FEF-71D1-4240-90E5-83F4BF6B6F14}"/>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0" name="Rectangle 49">
              <a:extLst>
                <a:ext uri="{FF2B5EF4-FFF2-40B4-BE49-F238E27FC236}">
                  <a16:creationId xmlns:a16="http://schemas.microsoft.com/office/drawing/2014/main" id="{2B16B580-6CFF-4A10-B6E3-56522388B863}"/>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51" name="Picture 50" descr="https://upload.wikimedia.org/wikipedia/en/thumb/f/fa/COMSATS_Logo.svg/1024px-COMSATS_Logo.svg.png">
            <a:extLst>
              <a:ext uri="{FF2B5EF4-FFF2-40B4-BE49-F238E27FC236}">
                <a16:creationId xmlns:a16="http://schemas.microsoft.com/office/drawing/2014/main" id="{A50C28A3-B89E-4CB8-861D-DB3E9B98C17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0318506"/>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2" presetClass="entr" presetSubtype="8" fill="hold" nodeType="withEffect">
                                  <p:stCondLst>
                                    <p:cond delay="0"/>
                                  </p:stCondLst>
                                  <p:childTnLst>
                                    <p:set>
                                      <p:cBhvr>
                                        <p:cTn id="19" dur="1" fill="hold">
                                          <p:stCondLst>
                                            <p:cond delay="0"/>
                                          </p:stCondLst>
                                        </p:cTn>
                                        <p:tgtEl>
                                          <p:spTgt spid="23"/>
                                        </p:tgtEl>
                                        <p:attrNameLst>
                                          <p:attrName>style.visibility</p:attrName>
                                        </p:attrNameLst>
                                      </p:cBhvr>
                                      <p:to>
                                        <p:strVal val="visible"/>
                                      </p:to>
                                    </p:set>
                                    <p:anim calcmode="lin" valueType="num">
                                      <p:cBhvr additive="base">
                                        <p:cTn id="20" dur="500" fill="hold"/>
                                        <p:tgtEl>
                                          <p:spTgt spid="23"/>
                                        </p:tgtEl>
                                        <p:attrNameLst>
                                          <p:attrName>ppt_x</p:attrName>
                                        </p:attrNameLst>
                                      </p:cBhvr>
                                      <p:tavLst>
                                        <p:tav tm="0">
                                          <p:val>
                                            <p:strVal val="0-#ppt_w/2"/>
                                          </p:val>
                                        </p:tav>
                                        <p:tav tm="100000">
                                          <p:val>
                                            <p:strVal val="#ppt_x"/>
                                          </p:val>
                                        </p:tav>
                                      </p:tavLst>
                                    </p:anim>
                                    <p:anim calcmode="lin" valueType="num">
                                      <p:cBhvr additive="base">
                                        <p:cTn id="21"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9" presetClass="emph" presetSubtype="0" fill="hold" nodeType="clickEffect">
                                  <p:stCondLst>
                                    <p:cond delay="0"/>
                                  </p:stCondLst>
                                  <p:childTnLst>
                                    <p:animClr clrSpc="rgb" dir="cw">
                                      <p:cBhvr override="childStyle">
                                        <p:cTn id="25" dur="500" fill="hold"/>
                                        <p:tgtEl>
                                          <p:spTgt spid="17">
                                            <p:txEl>
                                              <p:pRg st="2" end="2"/>
                                            </p:txEl>
                                          </p:spTgt>
                                        </p:tgtEl>
                                        <p:attrNameLst>
                                          <p:attrName>style.color</p:attrName>
                                        </p:attrNameLst>
                                      </p:cBhvr>
                                      <p:to>
                                        <a:srgbClr val="000000"/>
                                      </p:to>
                                    </p:animClr>
                                    <p:animClr clrSpc="rgb" dir="cw">
                                      <p:cBhvr>
                                        <p:cTn id="26" dur="500" fill="hold"/>
                                        <p:tgtEl>
                                          <p:spTgt spid="17">
                                            <p:txEl>
                                              <p:pRg st="2" end="2"/>
                                            </p:txEl>
                                          </p:spTgt>
                                        </p:tgtEl>
                                        <p:attrNameLst>
                                          <p:attrName>fillcolor</p:attrName>
                                        </p:attrNameLst>
                                      </p:cBhvr>
                                      <p:to>
                                        <a:srgbClr val="000000"/>
                                      </p:to>
                                    </p:animClr>
                                    <p:set>
                                      <p:cBhvr>
                                        <p:cTn id="27" dur="500" fill="hold"/>
                                        <p:tgtEl>
                                          <p:spTgt spid="17">
                                            <p:txEl>
                                              <p:pRg st="2" end="2"/>
                                            </p:txEl>
                                          </p:spTgt>
                                        </p:tgtEl>
                                        <p:attrNameLst>
                                          <p:attrName>fill.type</p:attrName>
                                        </p:attrNameLst>
                                      </p:cBhvr>
                                      <p:to>
                                        <p:strVal val="solid"/>
                                      </p:to>
                                    </p:set>
                                    <p:set>
                                      <p:cBhvr>
                                        <p:cTn id="28" dur="500" fill="hold"/>
                                        <p:tgtEl>
                                          <p:spTgt spid="17">
                                            <p:txEl>
                                              <p:pRg st="2" end="2"/>
                                            </p:txEl>
                                          </p:spTgt>
                                        </p:tgtEl>
                                        <p:attrNameLst>
                                          <p:attrName>fill.on</p:attrName>
                                        </p:attrNameLst>
                                      </p:cBhvr>
                                      <p:to>
                                        <p:strVal val="true"/>
                                      </p:to>
                                    </p:set>
                                  </p:childTnLst>
                                </p:cTn>
                              </p:par>
                              <p:par>
                                <p:cTn id="29" presetID="2" presetClass="entr" presetSubtype="8"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0-#ppt_w/2"/>
                                          </p:val>
                                        </p:tav>
                                        <p:tav tm="100000">
                                          <p:val>
                                            <p:strVal val="#ppt_x"/>
                                          </p:val>
                                        </p:tav>
                                      </p:tavLst>
                                    </p:anim>
                                    <p:anim calcmode="lin" valueType="num">
                                      <p:cBhvr additive="base">
                                        <p:cTn id="32"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9" presetClass="emph" presetSubtype="0" fill="hold" nodeType="clickEffect">
                                  <p:stCondLst>
                                    <p:cond delay="0"/>
                                  </p:stCondLst>
                                  <p:childTnLst>
                                    <p:animClr clrSpc="rgb" dir="cw">
                                      <p:cBhvr override="childStyle">
                                        <p:cTn id="36" dur="500" fill="hold"/>
                                        <p:tgtEl>
                                          <p:spTgt spid="17">
                                            <p:txEl>
                                              <p:pRg st="3" end="3"/>
                                            </p:txEl>
                                          </p:spTgt>
                                        </p:tgtEl>
                                        <p:attrNameLst>
                                          <p:attrName>style.color</p:attrName>
                                        </p:attrNameLst>
                                      </p:cBhvr>
                                      <p:to>
                                        <a:srgbClr val="000000"/>
                                      </p:to>
                                    </p:animClr>
                                    <p:animClr clrSpc="rgb" dir="cw">
                                      <p:cBhvr>
                                        <p:cTn id="37" dur="500" fill="hold"/>
                                        <p:tgtEl>
                                          <p:spTgt spid="17">
                                            <p:txEl>
                                              <p:pRg st="3" end="3"/>
                                            </p:txEl>
                                          </p:spTgt>
                                        </p:tgtEl>
                                        <p:attrNameLst>
                                          <p:attrName>fillcolor</p:attrName>
                                        </p:attrNameLst>
                                      </p:cBhvr>
                                      <p:to>
                                        <a:srgbClr val="000000"/>
                                      </p:to>
                                    </p:animClr>
                                    <p:set>
                                      <p:cBhvr>
                                        <p:cTn id="38" dur="500" fill="hold"/>
                                        <p:tgtEl>
                                          <p:spTgt spid="17">
                                            <p:txEl>
                                              <p:pRg st="3" end="3"/>
                                            </p:txEl>
                                          </p:spTgt>
                                        </p:tgtEl>
                                        <p:attrNameLst>
                                          <p:attrName>fill.type</p:attrName>
                                        </p:attrNameLst>
                                      </p:cBhvr>
                                      <p:to>
                                        <p:strVal val="solid"/>
                                      </p:to>
                                    </p:set>
                                    <p:set>
                                      <p:cBhvr>
                                        <p:cTn id="39" dur="500" fill="hold"/>
                                        <p:tgtEl>
                                          <p:spTgt spid="17">
                                            <p:txEl>
                                              <p:pRg st="3" end="3"/>
                                            </p:txEl>
                                          </p:spTgt>
                                        </p:tgtEl>
                                        <p:attrNameLst>
                                          <p:attrName>fill.on</p:attrName>
                                        </p:attrNameLst>
                                      </p:cBhvr>
                                      <p:to>
                                        <p:strVal val="true"/>
                                      </p:to>
                                    </p:set>
                                  </p:childTnLst>
                                </p:cTn>
                              </p:par>
                              <p:par>
                                <p:cTn id="40" presetID="2" presetClass="entr" presetSubtype="8" fill="hold" nodeType="withEffect">
                                  <p:stCondLst>
                                    <p:cond delay="0"/>
                                  </p:stCondLst>
                                  <p:childTnLst>
                                    <p:set>
                                      <p:cBhvr>
                                        <p:cTn id="41" dur="1" fill="hold">
                                          <p:stCondLst>
                                            <p:cond delay="0"/>
                                          </p:stCondLst>
                                        </p:cTn>
                                        <p:tgtEl>
                                          <p:spTgt spid="20"/>
                                        </p:tgtEl>
                                        <p:attrNameLst>
                                          <p:attrName>style.visibility</p:attrName>
                                        </p:attrNameLst>
                                      </p:cBhvr>
                                      <p:to>
                                        <p:strVal val="visible"/>
                                      </p:to>
                                    </p:set>
                                    <p:anim calcmode="lin" valueType="num">
                                      <p:cBhvr additive="base">
                                        <p:cTn id="42" dur="500" fill="hold"/>
                                        <p:tgtEl>
                                          <p:spTgt spid="20"/>
                                        </p:tgtEl>
                                        <p:attrNameLst>
                                          <p:attrName>ppt_x</p:attrName>
                                        </p:attrNameLst>
                                      </p:cBhvr>
                                      <p:tavLst>
                                        <p:tav tm="0">
                                          <p:val>
                                            <p:strVal val="0-#ppt_w/2"/>
                                          </p:val>
                                        </p:tav>
                                        <p:tav tm="100000">
                                          <p:val>
                                            <p:strVal val="#ppt_x"/>
                                          </p:val>
                                        </p:tav>
                                      </p:tavLst>
                                    </p:anim>
                                    <p:anim calcmode="lin" valueType="num">
                                      <p:cBhvr additive="base">
                                        <p:cTn id="43"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9" presetClass="emph" presetSubtype="0" fill="hold" nodeType="clickEffect">
                                  <p:stCondLst>
                                    <p:cond delay="0"/>
                                  </p:stCondLst>
                                  <p:childTnLst>
                                    <p:animClr clrSpc="rgb" dir="cw">
                                      <p:cBhvr override="childStyle">
                                        <p:cTn id="47" dur="500" fill="hold"/>
                                        <p:tgtEl>
                                          <p:spTgt spid="17">
                                            <p:txEl>
                                              <p:pRg st="4" end="4"/>
                                            </p:txEl>
                                          </p:spTgt>
                                        </p:tgtEl>
                                        <p:attrNameLst>
                                          <p:attrName>style.color</p:attrName>
                                        </p:attrNameLst>
                                      </p:cBhvr>
                                      <p:to>
                                        <a:srgbClr val="FF0000"/>
                                      </p:to>
                                    </p:animClr>
                                    <p:animClr clrSpc="rgb" dir="cw">
                                      <p:cBhvr>
                                        <p:cTn id="48" dur="500" fill="hold"/>
                                        <p:tgtEl>
                                          <p:spTgt spid="17">
                                            <p:txEl>
                                              <p:pRg st="4" end="4"/>
                                            </p:txEl>
                                          </p:spTgt>
                                        </p:tgtEl>
                                        <p:attrNameLst>
                                          <p:attrName>fillcolor</p:attrName>
                                        </p:attrNameLst>
                                      </p:cBhvr>
                                      <p:to>
                                        <a:srgbClr val="FF0000"/>
                                      </p:to>
                                    </p:animClr>
                                    <p:set>
                                      <p:cBhvr>
                                        <p:cTn id="49" dur="500" fill="hold"/>
                                        <p:tgtEl>
                                          <p:spTgt spid="17">
                                            <p:txEl>
                                              <p:pRg st="4" end="4"/>
                                            </p:txEl>
                                          </p:spTgt>
                                        </p:tgtEl>
                                        <p:attrNameLst>
                                          <p:attrName>fill.type</p:attrName>
                                        </p:attrNameLst>
                                      </p:cBhvr>
                                      <p:to>
                                        <p:strVal val="solid"/>
                                      </p:to>
                                    </p:set>
                                    <p:set>
                                      <p:cBhvr>
                                        <p:cTn id="50" dur="500" fill="hold"/>
                                        <p:tgtEl>
                                          <p:spTgt spid="17">
                                            <p:txEl>
                                              <p:pRg st="4" end="4"/>
                                            </p:txEl>
                                          </p:spTgt>
                                        </p:tgtEl>
                                        <p:attrNameLst>
                                          <p:attrName>fill.on</p:attrName>
                                        </p:attrNameLst>
                                      </p:cBhvr>
                                      <p:to>
                                        <p:strVal val="true"/>
                                      </p:to>
                                    </p:set>
                                  </p:childTnLst>
                                </p:cTn>
                              </p:par>
                              <p:par>
                                <p:cTn id="51" presetID="2" presetClass="entr" presetSubtype="8" fill="hold" nodeType="withEffect">
                                  <p:stCondLst>
                                    <p:cond delay="0"/>
                                  </p:stCondLst>
                                  <p:childTnLst>
                                    <p:set>
                                      <p:cBhvr>
                                        <p:cTn id="52" dur="1" fill="hold">
                                          <p:stCondLst>
                                            <p:cond delay="0"/>
                                          </p:stCondLst>
                                        </p:cTn>
                                        <p:tgtEl>
                                          <p:spTgt spid="21"/>
                                        </p:tgtEl>
                                        <p:attrNameLst>
                                          <p:attrName>style.visibility</p:attrName>
                                        </p:attrNameLst>
                                      </p:cBhvr>
                                      <p:to>
                                        <p:strVal val="visible"/>
                                      </p:to>
                                    </p:set>
                                    <p:anim calcmode="lin" valueType="num">
                                      <p:cBhvr additive="base">
                                        <p:cTn id="53" dur="500" fill="hold"/>
                                        <p:tgtEl>
                                          <p:spTgt spid="21"/>
                                        </p:tgtEl>
                                        <p:attrNameLst>
                                          <p:attrName>ppt_x</p:attrName>
                                        </p:attrNameLst>
                                      </p:cBhvr>
                                      <p:tavLst>
                                        <p:tav tm="0">
                                          <p:val>
                                            <p:strVal val="0-#ppt_w/2"/>
                                          </p:val>
                                        </p:tav>
                                        <p:tav tm="100000">
                                          <p:val>
                                            <p:strVal val="#ppt_x"/>
                                          </p:val>
                                        </p:tav>
                                      </p:tavLst>
                                    </p:anim>
                                    <p:anim calcmode="lin" valueType="num">
                                      <p:cBhvr additive="base">
                                        <p:cTn id="54"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plagiarism">
            <a:extLst>
              <a:ext uri="{FF2B5EF4-FFF2-40B4-BE49-F238E27FC236}">
                <a16:creationId xmlns:a16="http://schemas.microsoft.com/office/drawing/2014/main" id="{9B958F99-1325-47C4-8365-5B6925F1A3E8}"/>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000" r="47719"/>
          <a:stretch/>
        </p:blipFill>
        <p:spPr bwMode="auto">
          <a:xfrm>
            <a:off x="2501789" y="256524"/>
            <a:ext cx="1139853" cy="106352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Plagiarism</a:t>
            </a:r>
          </a:p>
        </p:txBody>
      </p:sp>
      <p:sp>
        <p:nvSpPr>
          <p:cNvPr id="2" name="Slide Number Placeholder 1"/>
          <p:cNvSpPr>
            <a:spLocks noGrp="1"/>
          </p:cNvSpPr>
          <p:nvPr>
            <p:ph type="sldNum" sz="quarter" idx="12"/>
          </p:nvPr>
        </p:nvSpPr>
        <p:spPr>
          <a:xfrm>
            <a:off x="6858000" y="6356351"/>
            <a:ext cx="2057400" cy="365125"/>
          </a:xfrm>
        </p:spPr>
        <p:txBody>
          <a:bodyPr/>
          <a:lstStyle/>
          <a:p>
            <a:fld id="{08A8661F-1CDE-4F7E-AE93-7F9785FD6839}" type="slidenum">
              <a:rPr lang="en-US" smtClean="0"/>
              <a:pPr/>
              <a:t>29</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88626" cy="2492990"/>
          </a:xfrm>
          <a:prstGeom prst="rect">
            <a:avLst/>
          </a:prstGeom>
          <a:noFill/>
        </p:spPr>
        <p:txBody>
          <a:bodyPr wrap="square" rtlCol="0">
            <a:spAutoFit/>
          </a:bodyPr>
          <a:lstStyle/>
          <a:p>
            <a:pPr lvl="1" indent="-457200" algn="just">
              <a:lnSpc>
                <a:spcPct val="150000"/>
              </a:lnSpc>
              <a:buFont typeface="Wingdings" panose="05000000000000000000" pitchFamily="2" charset="2"/>
              <a:buChar char="q"/>
            </a:pPr>
            <a:r>
              <a:rPr lang="en-US" sz="2400" b="1" dirty="0">
                <a:latin typeface="Candara" pitchFamily="34" charset="0"/>
                <a:cs typeface="Arial" pitchFamily="34" charset="0"/>
              </a:rPr>
              <a:t>Tips of Paraphrasing</a:t>
            </a:r>
          </a:p>
          <a:p>
            <a:pPr lvl="1" indent="-457200" algn="just">
              <a:lnSpc>
                <a:spcPct val="150000"/>
              </a:lnSpc>
              <a:buFont typeface="Arial" panose="020B0604020202020204" pitchFamily="34" charset="0"/>
              <a:buChar char="•"/>
            </a:pPr>
            <a:r>
              <a:rPr lang="en-US" sz="1600" dirty="0">
                <a:solidFill>
                  <a:schemeClr val="bg1">
                    <a:lumMod val="85000"/>
                  </a:schemeClr>
                </a:solidFill>
                <a:latin typeface="Candara" pitchFamily="34" charset="0"/>
                <a:cs typeface="Arial" pitchFamily="34" charset="0"/>
              </a:rPr>
              <a:t>Read carefully until you understand the content</a:t>
            </a:r>
          </a:p>
          <a:p>
            <a:pPr lvl="1" indent="-457200" algn="just">
              <a:lnSpc>
                <a:spcPct val="150000"/>
              </a:lnSpc>
              <a:buFont typeface="Arial" panose="020B0604020202020204" pitchFamily="34" charset="0"/>
              <a:buChar char="•"/>
            </a:pPr>
            <a:r>
              <a:rPr lang="en-US" sz="1600" dirty="0">
                <a:solidFill>
                  <a:schemeClr val="bg1">
                    <a:lumMod val="85000"/>
                  </a:schemeClr>
                </a:solidFill>
                <a:latin typeface="Candara" pitchFamily="34" charset="0"/>
                <a:cs typeface="Arial" pitchFamily="34" charset="0"/>
              </a:rPr>
              <a:t>Cover the content which you have just read</a:t>
            </a:r>
          </a:p>
          <a:p>
            <a:pPr lvl="1" indent="-457200" algn="just">
              <a:lnSpc>
                <a:spcPct val="150000"/>
              </a:lnSpc>
              <a:buFont typeface="Arial" panose="020B0604020202020204" pitchFamily="34" charset="0"/>
              <a:buChar char="•"/>
            </a:pPr>
            <a:r>
              <a:rPr lang="en-US" sz="1600" dirty="0">
                <a:solidFill>
                  <a:schemeClr val="bg1">
                    <a:lumMod val="85000"/>
                  </a:schemeClr>
                </a:solidFill>
                <a:latin typeface="Candara" pitchFamily="34" charset="0"/>
                <a:cs typeface="Arial" pitchFamily="34" charset="0"/>
              </a:rPr>
              <a:t>Do the exercise of writing what you have read (the idea) in your own words</a:t>
            </a:r>
          </a:p>
          <a:p>
            <a:pPr lvl="1" indent="-457200" algn="just">
              <a:lnSpc>
                <a:spcPct val="150000"/>
              </a:lnSpc>
              <a:buFont typeface="Arial" panose="020B0604020202020204" pitchFamily="34" charset="0"/>
              <a:buChar char="•"/>
            </a:pPr>
            <a:r>
              <a:rPr lang="en-US" sz="1600" dirty="0">
                <a:solidFill>
                  <a:schemeClr val="bg1">
                    <a:lumMod val="85000"/>
                  </a:schemeClr>
                </a:solidFill>
                <a:latin typeface="Candara" pitchFamily="34" charset="0"/>
                <a:cs typeface="Arial" pitchFamily="34" charset="0"/>
              </a:rPr>
              <a:t>Compare with the original source to remove similar expressions</a:t>
            </a:r>
          </a:p>
          <a:p>
            <a:pPr lvl="1" indent="-457200" algn="just">
              <a:lnSpc>
                <a:spcPct val="150000"/>
              </a:lnSpc>
              <a:buFont typeface="Arial" panose="020B0604020202020204" pitchFamily="34" charset="0"/>
              <a:buChar char="•"/>
            </a:pPr>
            <a:r>
              <a:rPr lang="en-US" sz="1600" dirty="0">
                <a:solidFill>
                  <a:schemeClr val="bg1">
                    <a:lumMod val="85000"/>
                  </a:schemeClr>
                </a:solidFill>
                <a:latin typeface="Candara" pitchFamily="34" charset="0"/>
                <a:cs typeface="Arial" pitchFamily="34" charset="0"/>
              </a:rPr>
              <a:t>Make a note clearly identifying the source</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4400" y="1611087"/>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Image result for blue sketch arrow png">
            <a:extLst>
              <a:ext uri="{FF2B5EF4-FFF2-40B4-BE49-F238E27FC236}">
                <a16:creationId xmlns:a16="http://schemas.microsoft.com/office/drawing/2014/main" id="{E0A97075-0225-4F25-A3C8-3C533286EE9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500" y="2183296"/>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A4A24A67-D25B-4E63-8945-4B523689F01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500" y="2514600"/>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Image result for blue sketch arrow png">
            <a:extLst>
              <a:ext uri="{FF2B5EF4-FFF2-40B4-BE49-F238E27FC236}">
                <a16:creationId xmlns:a16="http://schemas.microsoft.com/office/drawing/2014/main" id="{2A23E2F7-2A63-42A8-9FDC-942CF668DD0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500" y="2901964"/>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Image result for blue sketch arrow png">
            <a:extLst>
              <a:ext uri="{FF2B5EF4-FFF2-40B4-BE49-F238E27FC236}">
                <a16:creationId xmlns:a16="http://schemas.microsoft.com/office/drawing/2014/main" id="{A507D502-6EB4-48F2-B92D-F26D0AA34B7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500" y="3233268"/>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Image result for blue sketch arrow png">
            <a:extLst>
              <a:ext uri="{FF2B5EF4-FFF2-40B4-BE49-F238E27FC236}">
                <a16:creationId xmlns:a16="http://schemas.microsoft.com/office/drawing/2014/main" id="{5EC1833E-280E-459C-AF6A-306F4556875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500" y="3610388"/>
            <a:ext cx="838200" cy="649605"/>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a:extLst>
              <a:ext uri="{FF2B5EF4-FFF2-40B4-BE49-F238E27FC236}">
                <a16:creationId xmlns:a16="http://schemas.microsoft.com/office/drawing/2014/main" id="{257119D0-7EE9-43C0-A2F3-71658EF04D48}"/>
              </a:ext>
            </a:extLst>
          </p:cNvPr>
          <p:cNvGrpSpPr/>
          <p:nvPr/>
        </p:nvGrpSpPr>
        <p:grpSpPr>
          <a:xfrm>
            <a:off x="0" y="6756400"/>
            <a:ext cx="9144000" cy="101600"/>
            <a:chOff x="0" y="5791200"/>
            <a:chExt cx="8084345" cy="330200"/>
          </a:xfrm>
        </p:grpSpPr>
        <p:sp>
          <p:nvSpPr>
            <p:cNvPr id="25" name="Rectangle 24">
              <a:extLst>
                <a:ext uri="{FF2B5EF4-FFF2-40B4-BE49-F238E27FC236}">
                  <a16:creationId xmlns:a16="http://schemas.microsoft.com/office/drawing/2014/main" id="{183D9B23-C69D-4845-8D12-C94167DBB5AA}"/>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16257952-A861-41D0-8789-D800BD278BCD}"/>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235F6E46-46DA-4597-872E-279626BE919C}"/>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390D383C-C0F1-4048-A937-C3889CE98332}"/>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latin typeface="Candara" panose="020E0502030303020204" pitchFamily="34" charset="0"/>
              </a:endParaRPr>
            </a:p>
          </p:txBody>
        </p:sp>
        <p:sp>
          <p:nvSpPr>
            <p:cNvPr id="29" name="Rectangle 28">
              <a:extLst>
                <a:ext uri="{FF2B5EF4-FFF2-40B4-BE49-F238E27FC236}">
                  <a16:creationId xmlns:a16="http://schemas.microsoft.com/office/drawing/2014/main" id="{4B99FA5F-355E-43C9-B9E4-CDD550DD2DE5}"/>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FB30A70A-F8FC-4D2F-B862-E850F28A68F9}"/>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1" name="Rectangle 30">
              <a:extLst>
                <a:ext uri="{FF2B5EF4-FFF2-40B4-BE49-F238E27FC236}">
                  <a16:creationId xmlns:a16="http://schemas.microsoft.com/office/drawing/2014/main" id="{FB60D2D7-A1D1-4840-9FDF-A30692CFCD3A}"/>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2" name="Rectangle 31">
              <a:extLst>
                <a:ext uri="{FF2B5EF4-FFF2-40B4-BE49-F238E27FC236}">
                  <a16:creationId xmlns:a16="http://schemas.microsoft.com/office/drawing/2014/main" id="{69AFC799-7A08-4B34-9F4E-26E0389F1825}"/>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grpSp>
      <p:grpSp>
        <p:nvGrpSpPr>
          <p:cNvPr id="33" name="Group 32">
            <a:extLst>
              <a:ext uri="{FF2B5EF4-FFF2-40B4-BE49-F238E27FC236}">
                <a16:creationId xmlns:a16="http://schemas.microsoft.com/office/drawing/2014/main" id="{3433128C-501C-477B-B121-4B967C55CBA6}"/>
              </a:ext>
            </a:extLst>
          </p:cNvPr>
          <p:cNvGrpSpPr/>
          <p:nvPr/>
        </p:nvGrpSpPr>
        <p:grpSpPr>
          <a:xfrm rot="10800000">
            <a:off x="0" y="1"/>
            <a:ext cx="9144000" cy="101600"/>
            <a:chOff x="0" y="5791200"/>
            <a:chExt cx="8084345" cy="330200"/>
          </a:xfrm>
        </p:grpSpPr>
        <p:sp>
          <p:nvSpPr>
            <p:cNvPr id="34" name="Rectangle 33">
              <a:extLst>
                <a:ext uri="{FF2B5EF4-FFF2-40B4-BE49-F238E27FC236}">
                  <a16:creationId xmlns:a16="http://schemas.microsoft.com/office/drawing/2014/main" id="{11DA0A38-85EF-4C2F-A08D-4E14331E0281}"/>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5" name="Rectangle 34">
              <a:extLst>
                <a:ext uri="{FF2B5EF4-FFF2-40B4-BE49-F238E27FC236}">
                  <a16:creationId xmlns:a16="http://schemas.microsoft.com/office/drawing/2014/main" id="{F4C9DF48-E20B-40D2-A584-F14D3EFB95E5}"/>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6" name="Rectangle 35">
              <a:extLst>
                <a:ext uri="{FF2B5EF4-FFF2-40B4-BE49-F238E27FC236}">
                  <a16:creationId xmlns:a16="http://schemas.microsoft.com/office/drawing/2014/main" id="{DAD486E2-888E-43C3-9254-97368BB98898}"/>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7" name="Rectangle 36">
              <a:extLst>
                <a:ext uri="{FF2B5EF4-FFF2-40B4-BE49-F238E27FC236}">
                  <a16:creationId xmlns:a16="http://schemas.microsoft.com/office/drawing/2014/main" id="{2883B116-05F8-493E-9B67-4404CC759615}"/>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8" name="Rectangle 37">
              <a:extLst>
                <a:ext uri="{FF2B5EF4-FFF2-40B4-BE49-F238E27FC236}">
                  <a16:creationId xmlns:a16="http://schemas.microsoft.com/office/drawing/2014/main" id="{E81F2BF0-F4CA-4BAE-AA0E-D2AAF1FDB99F}"/>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9" name="Rectangle 48">
              <a:extLst>
                <a:ext uri="{FF2B5EF4-FFF2-40B4-BE49-F238E27FC236}">
                  <a16:creationId xmlns:a16="http://schemas.microsoft.com/office/drawing/2014/main" id="{89A93907-BF8F-4C19-929C-4E8BDAAE7379}"/>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0" name="Rectangle 49">
              <a:extLst>
                <a:ext uri="{FF2B5EF4-FFF2-40B4-BE49-F238E27FC236}">
                  <a16:creationId xmlns:a16="http://schemas.microsoft.com/office/drawing/2014/main" id="{A5026033-E248-4C11-96DB-4D419A8B2CBB}"/>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1" name="Rectangle 50">
              <a:extLst>
                <a:ext uri="{FF2B5EF4-FFF2-40B4-BE49-F238E27FC236}">
                  <a16:creationId xmlns:a16="http://schemas.microsoft.com/office/drawing/2014/main" id="{7F9F95F7-1D79-486F-B97E-0C8EDDC398BF}"/>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52" name="Picture 51" descr="https://upload.wikimedia.org/wikipedia/en/thumb/f/fa/COMSATS_Logo.svg/1024px-COMSATS_Logo.svg.png">
            <a:extLst>
              <a:ext uri="{FF2B5EF4-FFF2-40B4-BE49-F238E27FC236}">
                <a16:creationId xmlns:a16="http://schemas.microsoft.com/office/drawing/2014/main" id="{382722A4-C0C9-449D-BA7D-402595EA2ED3}"/>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8958879"/>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2" presetClass="entr" presetSubtype="8" fill="hold" nodeType="withEffect">
                                  <p:stCondLst>
                                    <p:cond delay="0"/>
                                  </p:stCondLst>
                                  <p:childTnLst>
                                    <p:set>
                                      <p:cBhvr>
                                        <p:cTn id="19" dur="1" fill="hold">
                                          <p:stCondLst>
                                            <p:cond delay="0"/>
                                          </p:stCondLst>
                                        </p:cTn>
                                        <p:tgtEl>
                                          <p:spTgt spid="23"/>
                                        </p:tgtEl>
                                        <p:attrNameLst>
                                          <p:attrName>style.visibility</p:attrName>
                                        </p:attrNameLst>
                                      </p:cBhvr>
                                      <p:to>
                                        <p:strVal val="visible"/>
                                      </p:to>
                                    </p:set>
                                    <p:anim calcmode="lin" valueType="num">
                                      <p:cBhvr additive="base">
                                        <p:cTn id="20" dur="500" fill="hold"/>
                                        <p:tgtEl>
                                          <p:spTgt spid="23"/>
                                        </p:tgtEl>
                                        <p:attrNameLst>
                                          <p:attrName>ppt_x</p:attrName>
                                        </p:attrNameLst>
                                      </p:cBhvr>
                                      <p:tavLst>
                                        <p:tav tm="0">
                                          <p:val>
                                            <p:strVal val="0-#ppt_w/2"/>
                                          </p:val>
                                        </p:tav>
                                        <p:tav tm="100000">
                                          <p:val>
                                            <p:strVal val="#ppt_x"/>
                                          </p:val>
                                        </p:tav>
                                      </p:tavLst>
                                    </p:anim>
                                    <p:anim calcmode="lin" valueType="num">
                                      <p:cBhvr additive="base">
                                        <p:cTn id="21"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9" presetClass="emph" presetSubtype="0" fill="hold" nodeType="clickEffect">
                                  <p:stCondLst>
                                    <p:cond delay="0"/>
                                  </p:stCondLst>
                                  <p:childTnLst>
                                    <p:animClr clrSpc="rgb" dir="cw">
                                      <p:cBhvr override="childStyle">
                                        <p:cTn id="25" dur="500" fill="hold"/>
                                        <p:tgtEl>
                                          <p:spTgt spid="17">
                                            <p:txEl>
                                              <p:pRg st="2" end="2"/>
                                            </p:txEl>
                                          </p:spTgt>
                                        </p:tgtEl>
                                        <p:attrNameLst>
                                          <p:attrName>style.color</p:attrName>
                                        </p:attrNameLst>
                                      </p:cBhvr>
                                      <p:to>
                                        <a:srgbClr val="000000"/>
                                      </p:to>
                                    </p:animClr>
                                    <p:animClr clrSpc="rgb" dir="cw">
                                      <p:cBhvr>
                                        <p:cTn id="26" dur="500" fill="hold"/>
                                        <p:tgtEl>
                                          <p:spTgt spid="17">
                                            <p:txEl>
                                              <p:pRg st="2" end="2"/>
                                            </p:txEl>
                                          </p:spTgt>
                                        </p:tgtEl>
                                        <p:attrNameLst>
                                          <p:attrName>fillcolor</p:attrName>
                                        </p:attrNameLst>
                                      </p:cBhvr>
                                      <p:to>
                                        <a:srgbClr val="000000"/>
                                      </p:to>
                                    </p:animClr>
                                    <p:set>
                                      <p:cBhvr>
                                        <p:cTn id="27" dur="500" fill="hold"/>
                                        <p:tgtEl>
                                          <p:spTgt spid="17">
                                            <p:txEl>
                                              <p:pRg st="2" end="2"/>
                                            </p:txEl>
                                          </p:spTgt>
                                        </p:tgtEl>
                                        <p:attrNameLst>
                                          <p:attrName>fill.type</p:attrName>
                                        </p:attrNameLst>
                                      </p:cBhvr>
                                      <p:to>
                                        <p:strVal val="solid"/>
                                      </p:to>
                                    </p:set>
                                    <p:set>
                                      <p:cBhvr>
                                        <p:cTn id="28" dur="500" fill="hold"/>
                                        <p:tgtEl>
                                          <p:spTgt spid="17">
                                            <p:txEl>
                                              <p:pRg st="2" end="2"/>
                                            </p:txEl>
                                          </p:spTgt>
                                        </p:tgtEl>
                                        <p:attrNameLst>
                                          <p:attrName>fill.on</p:attrName>
                                        </p:attrNameLst>
                                      </p:cBhvr>
                                      <p:to>
                                        <p:strVal val="true"/>
                                      </p:to>
                                    </p:set>
                                  </p:childTnLst>
                                </p:cTn>
                              </p:par>
                              <p:par>
                                <p:cTn id="29" presetID="2" presetClass="entr" presetSubtype="8"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0-#ppt_w/2"/>
                                          </p:val>
                                        </p:tav>
                                        <p:tav tm="100000">
                                          <p:val>
                                            <p:strVal val="#ppt_x"/>
                                          </p:val>
                                        </p:tav>
                                      </p:tavLst>
                                    </p:anim>
                                    <p:anim calcmode="lin" valueType="num">
                                      <p:cBhvr additive="base">
                                        <p:cTn id="32"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9" presetClass="emph" presetSubtype="0" fill="hold" nodeType="clickEffect">
                                  <p:stCondLst>
                                    <p:cond delay="0"/>
                                  </p:stCondLst>
                                  <p:childTnLst>
                                    <p:animClr clrSpc="rgb" dir="cw">
                                      <p:cBhvr override="childStyle">
                                        <p:cTn id="36" dur="500" fill="hold"/>
                                        <p:tgtEl>
                                          <p:spTgt spid="17">
                                            <p:txEl>
                                              <p:pRg st="3" end="3"/>
                                            </p:txEl>
                                          </p:spTgt>
                                        </p:tgtEl>
                                        <p:attrNameLst>
                                          <p:attrName>style.color</p:attrName>
                                        </p:attrNameLst>
                                      </p:cBhvr>
                                      <p:to>
                                        <a:srgbClr val="000000"/>
                                      </p:to>
                                    </p:animClr>
                                    <p:animClr clrSpc="rgb" dir="cw">
                                      <p:cBhvr>
                                        <p:cTn id="37" dur="500" fill="hold"/>
                                        <p:tgtEl>
                                          <p:spTgt spid="17">
                                            <p:txEl>
                                              <p:pRg st="3" end="3"/>
                                            </p:txEl>
                                          </p:spTgt>
                                        </p:tgtEl>
                                        <p:attrNameLst>
                                          <p:attrName>fillcolor</p:attrName>
                                        </p:attrNameLst>
                                      </p:cBhvr>
                                      <p:to>
                                        <a:srgbClr val="000000"/>
                                      </p:to>
                                    </p:animClr>
                                    <p:set>
                                      <p:cBhvr>
                                        <p:cTn id="38" dur="500" fill="hold"/>
                                        <p:tgtEl>
                                          <p:spTgt spid="17">
                                            <p:txEl>
                                              <p:pRg st="3" end="3"/>
                                            </p:txEl>
                                          </p:spTgt>
                                        </p:tgtEl>
                                        <p:attrNameLst>
                                          <p:attrName>fill.type</p:attrName>
                                        </p:attrNameLst>
                                      </p:cBhvr>
                                      <p:to>
                                        <p:strVal val="solid"/>
                                      </p:to>
                                    </p:set>
                                    <p:set>
                                      <p:cBhvr>
                                        <p:cTn id="39" dur="500" fill="hold"/>
                                        <p:tgtEl>
                                          <p:spTgt spid="17">
                                            <p:txEl>
                                              <p:pRg st="3" end="3"/>
                                            </p:txEl>
                                          </p:spTgt>
                                        </p:tgtEl>
                                        <p:attrNameLst>
                                          <p:attrName>fill.on</p:attrName>
                                        </p:attrNameLst>
                                      </p:cBhvr>
                                      <p:to>
                                        <p:strVal val="true"/>
                                      </p:to>
                                    </p:set>
                                  </p:childTnLst>
                                </p:cTn>
                              </p:par>
                              <p:par>
                                <p:cTn id="40" presetID="2" presetClass="entr" presetSubtype="8" fill="hold" nodeType="withEffect">
                                  <p:stCondLst>
                                    <p:cond delay="0"/>
                                  </p:stCondLst>
                                  <p:childTnLst>
                                    <p:set>
                                      <p:cBhvr>
                                        <p:cTn id="41" dur="1" fill="hold">
                                          <p:stCondLst>
                                            <p:cond delay="0"/>
                                          </p:stCondLst>
                                        </p:cTn>
                                        <p:tgtEl>
                                          <p:spTgt spid="20"/>
                                        </p:tgtEl>
                                        <p:attrNameLst>
                                          <p:attrName>style.visibility</p:attrName>
                                        </p:attrNameLst>
                                      </p:cBhvr>
                                      <p:to>
                                        <p:strVal val="visible"/>
                                      </p:to>
                                    </p:set>
                                    <p:anim calcmode="lin" valueType="num">
                                      <p:cBhvr additive="base">
                                        <p:cTn id="42" dur="500" fill="hold"/>
                                        <p:tgtEl>
                                          <p:spTgt spid="20"/>
                                        </p:tgtEl>
                                        <p:attrNameLst>
                                          <p:attrName>ppt_x</p:attrName>
                                        </p:attrNameLst>
                                      </p:cBhvr>
                                      <p:tavLst>
                                        <p:tav tm="0">
                                          <p:val>
                                            <p:strVal val="0-#ppt_w/2"/>
                                          </p:val>
                                        </p:tav>
                                        <p:tav tm="100000">
                                          <p:val>
                                            <p:strVal val="#ppt_x"/>
                                          </p:val>
                                        </p:tav>
                                      </p:tavLst>
                                    </p:anim>
                                    <p:anim calcmode="lin" valueType="num">
                                      <p:cBhvr additive="base">
                                        <p:cTn id="43"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9" presetClass="emph" presetSubtype="0" fill="hold" nodeType="clickEffect">
                                  <p:stCondLst>
                                    <p:cond delay="0"/>
                                  </p:stCondLst>
                                  <p:childTnLst>
                                    <p:animClr clrSpc="rgb" dir="cw">
                                      <p:cBhvr override="childStyle">
                                        <p:cTn id="47" dur="500" fill="hold"/>
                                        <p:tgtEl>
                                          <p:spTgt spid="17">
                                            <p:txEl>
                                              <p:pRg st="4" end="4"/>
                                            </p:txEl>
                                          </p:spTgt>
                                        </p:tgtEl>
                                        <p:attrNameLst>
                                          <p:attrName>style.color</p:attrName>
                                        </p:attrNameLst>
                                      </p:cBhvr>
                                      <p:to>
                                        <a:srgbClr val="000000"/>
                                      </p:to>
                                    </p:animClr>
                                    <p:animClr clrSpc="rgb" dir="cw">
                                      <p:cBhvr>
                                        <p:cTn id="48" dur="500" fill="hold"/>
                                        <p:tgtEl>
                                          <p:spTgt spid="17">
                                            <p:txEl>
                                              <p:pRg st="4" end="4"/>
                                            </p:txEl>
                                          </p:spTgt>
                                        </p:tgtEl>
                                        <p:attrNameLst>
                                          <p:attrName>fillcolor</p:attrName>
                                        </p:attrNameLst>
                                      </p:cBhvr>
                                      <p:to>
                                        <a:srgbClr val="000000"/>
                                      </p:to>
                                    </p:animClr>
                                    <p:set>
                                      <p:cBhvr>
                                        <p:cTn id="49" dur="500" fill="hold"/>
                                        <p:tgtEl>
                                          <p:spTgt spid="17">
                                            <p:txEl>
                                              <p:pRg st="4" end="4"/>
                                            </p:txEl>
                                          </p:spTgt>
                                        </p:tgtEl>
                                        <p:attrNameLst>
                                          <p:attrName>fill.type</p:attrName>
                                        </p:attrNameLst>
                                      </p:cBhvr>
                                      <p:to>
                                        <p:strVal val="solid"/>
                                      </p:to>
                                    </p:set>
                                    <p:set>
                                      <p:cBhvr>
                                        <p:cTn id="50" dur="500" fill="hold"/>
                                        <p:tgtEl>
                                          <p:spTgt spid="17">
                                            <p:txEl>
                                              <p:pRg st="4" end="4"/>
                                            </p:txEl>
                                          </p:spTgt>
                                        </p:tgtEl>
                                        <p:attrNameLst>
                                          <p:attrName>fill.on</p:attrName>
                                        </p:attrNameLst>
                                      </p:cBhvr>
                                      <p:to>
                                        <p:strVal val="true"/>
                                      </p:to>
                                    </p:set>
                                  </p:childTnLst>
                                </p:cTn>
                              </p:par>
                              <p:par>
                                <p:cTn id="51" presetID="2" presetClass="entr" presetSubtype="8" fill="hold" nodeType="withEffect">
                                  <p:stCondLst>
                                    <p:cond delay="0"/>
                                  </p:stCondLst>
                                  <p:childTnLst>
                                    <p:set>
                                      <p:cBhvr>
                                        <p:cTn id="52" dur="1" fill="hold">
                                          <p:stCondLst>
                                            <p:cond delay="0"/>
                                          </p:stCondLst>
                                        </p:cTn>
                                        <p:tgtEl>
                                          <p:spTgt spid="21"/>
                                        </p:tgtEl>
                                        <p:attrNameLst>
                                          <p:attrName>style.visibility</p:attrName>
                                        </p:attrNameLst>
                                      </p:cBhvr>
                                      <p:to>
                                        <p:strVal val="visible"/>
                                      </p:to>
                                    </p:set>
                                    <p:anim calcmode="lin" valueType="num">
                                      <p:cBhvr additive="base">
                                        <p:cTn id="53" dur="500" fill="hold"/>
                                        <p:tgtEl>
                                          <p:spTgt spid="21"/>
                                        </p:tgtEl>
                                        <p:attrNameLst>
                                          <p:attrName>ppt_x</p:attrName>
                                        </p:attrNameLst>
                                      </p:cBhvr>
                                      <p:tavLst>
                                        <p:tav tm="0">
                                          <p:val>
                                            <p:strVal val="0-#ppt_w/2"/>
                                          </p:val>
                                        </p:tav>
                                        <p:tav tm="100000">
                                          <p:val>
                                            <p:strVal val="#ppt_x"/>
                                          </p:val>
                                        </p:tav>
                                      </p:tavLst>
                                    </p:anim>
                                    <p:anim calcmode="lin" valueType="num">
                                      <p:cBhvr additive="base">
                                        <p:cTn id="54"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9" presetClass="emph" presetSubtype="0" fill="hold" nodeType="clickEffect">
                                  <p:stCondLst>
                                    <p:cond delay="0"/>
                                  </p:stCondLst>
                                  <p:childTnLst>
                                    <p:animClr clrSpc="rgb" dir="cw">
                                      <p:cBhvr override="childStyle">
                                        <p:cTn id="58" dur="500" fill="hold"/>
                                        <p:tgtEl>
                                          <p:spTgt spid="17">
                                            <p:txEl>
                                              <p:pRg st="5" end="5"/>
                                            </p:txEl>
                                          </p:spTgt>
                                        </p:tgtEl>
                                        <p:attrNameLst>
                                          <p:attrName>style.color</p:attrName>
                                        </p:attrNameLst>
                                      </p:cBhvr>
                                      <p:to>
                                        <a:srgbClr val="000000"/>
                                      </p:to>
                                    </p:animClr>
                                    <p:animClr clrSpc="rgb" dir="cw">
                                      <p:cBhvr>
                                        <p:cTn id="59" dur="500" fill="hold"/>
                                        <p:tgtEl>
                                          <p:spTgt spid="17">
                                            <p:txEl>
                                              <p:pRg st="5" end="5"/>
                                            </p:txEl>
                                          </p:spTgt>
                                        </p:tgtEl>
                                        <p:attrNameLst>
                                          <p:attrName>fillcolor</p:attrName>
                                        </p:attrNameLst>
                                      </p:cBhvr>
                                      <p:to>
                                        <a:srgbClr val="000000"/>
                                      </p:to>
                                    </p:animClr>
                                    <p:set>
                                      <p:cBhvr>
                                        <p:cTn id="60" dur="500" fill="hold"/>
                                        <p:tgtEl>
                                          <p:spTgt spid="17">
                                            <p:txEl>
                                              <p:pRg st="5" end="5"/>
                                            </p:txEl>
                                          </p:spTgt>
                                        </p:tgtEl>
                                        <p:attrNameLst>
                                          <p:attrName>fill.type</p:attrName>
                                        </p:attrNameLst>
                                      </p:cBhvr>
                                      <p:to>
                                        <p:strVal val="solid"/>
                                      </p:to>
                                    </p:set>
                                    <p:set>
                                      <p:cBhvr>
                                        <p:cTn id="61" dur="500" fill="hold"/>
                                        <p:tgtEl>
                                          <p:spTgt spid="17">
                                            <p:txEl>
                                              <p:pRg st="5" end="5"/>
                                            </p:txEl>
                                          </p:spTgt>
                                        </p:tgtEl>
                                        <p:attrNameLst>
                                          <p:attrName>fill.on</p:attrName>
                                        </p:attrNameLst>
                                      </p:cBhvr>
                                      <p:to>
                                        <p:strVal val="true"/>
                                      </p:to>
                                    </p:set>
                                  </p:childTnLst>
                                </p:cTn>
                              </p:par>
                              <p:par>
                                <p:cTn id="62" presetID="2" presetClass="entr" presetSubtype="8" fill="hold" nodeType="withEffect">
                                  <p:stCondLst>
                                    <p:cond delay="0"/>
                                  </p:stCondLst>
                                  <p:childTnLst>
                                    <p:set>
                                      <p:cBhvr>
                                        <p:cTn id="63" dur="1" fill="hold">
                                          <p:stCondLst>
                                            <p:cond delay="0"/>
                                          </p:stCondLst>
                                        </p:cTn>
                                        <p:tgtEl>
                                          <p:spTgt spid="22"/>
                                        </p:tgtEl>
                                        <p:attrNameLst>
                                          <p:attrName>style.visibility</p:attrName>
                                        </p:attrNameLst>
                                      </p:cBhvr>
                                      <p:to>
                                        <p:strVal val="visible"/>
                                      </p:to>
                                    </p:set>
                                    <p:anim calcmode="lin" valueType="num">
                                      <p:cBhvr additive="base">
                                        <p:cTn id="64" dur="500" fill="hold"/>
                                        <p:tgtEl>
                                          <p:spTgt spid="22"/>
                                        </p:tgtEl>
                                        <p:attrNameLst>
                                          <p:attrName>ppt_x</p:attrName>
                                        </p:attrNameLst>
                                      </p:cBhvr>
                                      <p:tavLst>
                                        <p:tav tm="0">
                                          <p:val>
                                            <p:strVal val="0-#ppt_w/2"/>
                                          </p:val>
                                        </p:tav>
                                        <p:tav tm="100000">
                                          <p:val>
                                            <p:strVal val="#ppt_x"/>
                                          </p:val>
                                        </p:tav>
                                      </p:tavLst>
                                    </p:anim>
                                    <p:anim calcmode="lin" valueType="num">
                                      <p:cBhvr additive="base">
                                        <p:cTn id="65"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plagiarism">
            <a:extLst>
              <a:ext uri="{FF2B5EF4-FFF2-40B4-BE49-F238E27FC236}">
                <a16:creationId xmlns:a16="http://schemas.microsoft.com/office/drawing/2014/main" id="{9B958F99-1325-47C4-8365-5B6925F1A3E8}"/>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000" r="47719"/>
          <a:stretch/>
        </p:blipFill>
        <p:spPr bwMode="auto">
          <a:xfrm>
            <a:off x="2501789" y="256524"/>
            <a:ext cx="1139853" cy="106352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Plagiarism</a:t>
            </a:r>
          </a:p>
        </p:txBody>
      </p:sp>
      <p:sp>
        <p:nvSpPr>
          <p:cNvPr id="2" name="Slide Number Placeholder 1"/>
          <p:cNvSpPr>
            <a:spLocks noGrp="1"/>
          </p:cNvSpPr>
          <p:nvPr>
            <p:ph type="sldNum" sz="quarter" idx="12"/>
          </p:nvPr>
        </p:nvSpPr>
        <p:spPr/>
        <p:txBody>
          <a:bodyPr/>
          <a:lstStyle/>
          <a:p>
            <a:fld id="{08A8661F-1CDE-4F7E-AE93-7F9785FD6839}" type="slidenum">
              <a:rPr lang="en-US" smtClean="0"/>
              <a:pPr/>
              <a:t>3</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3954929"/>
          </a:xfrm>
          <a:prstGeom prst="rect">
            <a:avLst/>
          </a:prstGeom>
          <a:noFill/>
        </p:spPr>
        <p:txBody>
          <a:bodyPr wrap="square" rtlCol="0">
            <a:spAutoFit/>
          </a:bodyPr>
          <a:lstStyle/>
          <a:p>
            <a:pPr lvl="1" indent="-457200" algn="just">
              <a:lnSpc>
                <a:spcPct val="150000"/>
              </a:lnSpc>
              <a:buFont typeface="Wingdings" panose="05000000000000000000" pitchFamily="2" charset="2"/>
              <a:buChar char="q"/>
            </a:pPr>
            <a:r>
              <a:rPr lang="en-US" sz="2400" b="1" dirty="0">
                <a:latin typeface="Candara" pitchFamily="34" charset="0"/>
                <a:cs typeface="Arial" pitchFamily="34" charset="0"/>
              </a:rPr>
              <a:t>Definition [1/3]</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The Oxford English dictionary defines plagiarism as:</a:t>
            </a:r>
          </a:p>
          <a:p>
            <a:pPr lvl="2" indent="-457200" algn="just">
              <a:lnSpc>
                <a:spcPct val="150000"/>
              </a:lnSpc>
              <a:buFont typeface="Courier New" panose="02070309020205020404" pitchFamily="49" charset="0"/>
              <a:buChar char="o"/>
            </a:pPr>
            <a:r>
              <a:rPr lang="en-US" sz="2000" i="1" dirty="0">
                <a:solidFill>
                  <a:schemeClr val="bg1">
                    <a:lumMod val="85000"/>
                  </a:schemeClr>
                </a:solidFill>
                <a:latin typeface="Candara" pitchFamily="34" charset="0"/>
                <a:cs typeface="Arial" pitchFamily="34" charset="0"/>
              </a:rPr>
              <a:t>“The wrongful appropriation, or purloining, and publication as one's own, of the ideas, or the expression of the ideas (literary, artistic, musical, mechanical) of another.”</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The American definition from Webster's 3rd Int'l adds: </a:t>
            </a:r>
          </a:p>
          <a:p>
            <a:pPr lvl="2" indent="-457200" algn="just">
              <a:lnSpc>
                <a:spcPct val="150000"/>
              </a:lnSpc>
              <a:buFont typeface="Courier New" panose="02070309020205020404" pitchFamily="49" charset="0"/>
              <a:buChar char="o"/>
            </a:pPr>
            <a:r>
              <a:rPr lang="en-US" sz="2000" i="1" dirty="0">
                <a:solidFill>
                  <a:schemeClr val="bg1">
                    <a:lumMod val="85000"/>
                  </a:schemeClr>
                </a:solidFill>
                <a:latin typeface="Candara" pitchFamily="34" charset="0"/>
                <a:cs typeface="Arial" pitchFamily="34" charset="0"/>
              </a:rPr>
              <a:t>“To commit literary theft: to present as new and original an idea or product derived from an existing source.”</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4400" y="1611087"/>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1A8BE99D-A277-4244-A922-B17A4A9FC6F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500" y="2183296"/>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Image result for blue sketch arrow png">
            <a:extLst>
              <a:ext uri="{FF2B5EF4-FFF2-40B4-BE49-F238E27FC236}">
                <a16:creationId xmlns:a16="http://schemas.microsoft.com/office/drawing/2014/main" id="{28CF4608-01F2-485A-B856-CE6CE398D4F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500" y="3985200"/>
            <a:ext cx="838200" cy="649605"/>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2A5802E8-DC92-409A-9E6D-9772DE99FF23}"/>
              </a:ext>
            </a:extLst>
          </p:cNvPr>
          <p:cNvGrpSpPr/>
          <p:nvPr/>
        </p:nvGrpSpPr>
        <p:grpSpPr>
          <a:xfrm>
            <a:off x="0" y="6756400"/>
            <a:ext cx="9144000" cy="101600"/>
            <a:chOff x="0" y="5791200"/>
            <a:chExt cx="8084345" cy="330200"/>
          </a:xfrm>
        </p:grpSpPr>
        <p:sp>
          <p:nvSpPr>
            <p:cNvPr id="21" name="Rectangle 20">
              <a:extLst>
                <a:ext uri="{FF2B5EF4-FFF2-40B4-BE49-F238E27FC236}">
                  <a16:creationId xmlns:a16="http://schemas.microsoft.com/office/drawing/2014/main" id="{791D7080-926D-4AEA-9BEA-C1AA78862CB2}"/>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95D52E12-2F06-4452-8822-E1750C6CD209}"/>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9F3D5C3A-52BE-4B00-ADE2-03ECB1AD1C2A}"/>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C002ECDC-9C68-4D22-83D9-F8C7A13F190D}"/>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latin typeface="Candara" panose="020E0502030303020204" pitchFamily="34" charset="0"/>
              </a:endParaRPr>
            </a:p>
          </p:txBody>
        </p:sp>
        <p:sp>
          <p:nvSpPr>
            <p:cNvPr id="26" name="Rectangle 25">
              <a:extLst>
                <a:ext uri="{FF2B5EF4-FFF2-40B4-BE49-F238E27FC236}">
                  <a16:creationId xmlns:a16="http://schemas.microsoft.com/office/drawing/2014/main" id="{A64852C1-86C7-40A8-AD8D-94D600160D64}"/>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AC439D2F-38C4-4568-B6AF-DC0E5B3F240E}"/>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36C0F63E-0748-4EF1-A507-2EFF72EC781B}"/>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B3C5B63E-BED0-47C5-8608-8B3DB9EF7F6E}"/>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grpSp>
      <p:grpSp>
        <p:nvGrpSpPr>
          <p:cNvPr id="30" name="Group 29">
            <a:extLst>
              <a:ext uri="{FF2B5EF4-FFF2-40B4-BE49-F238E27FC236}">
                <a16:creationId xmlns:a16="http://schemas.microsoft.com/office/drawing/2014/main" id="{126EE4BD-E3B9-4092-8BEB-AB4AC78C1FA4}"/>
              </a:ext>
            </a:extLst>
          </p:cNvPr>
          <p:cNvGrpSpPr/>
          <p:nvPr/>
        </p:nvGrpSpPr>
        <p:grpSpPr>
          <a:xfrm rot="10800000">
            <a:off x="0" y="1"/>
            <a:ext cx="9144000" cy="101600"/>
            <a:chOff x="0" y="5791200"/>
            <a:chExt cx="8084345" cy="330200"/>
          </a:xfrm>
        </p:grpSpPr>
        <p:sp>
          <p:nvSpPr>
            <p:cNvPr id="31" name="Rectangle 30">
              <a:extLst>
                <a:ext uri="{FF2B5EF4-FFF2-40B4-BE49-F238E27FC236}">
                  <a16:creationId xmlns:a16="http://schemas.microsoft.com/office/drawing/2014/main" id="{46391369-3D30-4FB9-AAD4-E0DC8A22CBFC}"/>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2" name="Rectangle 31">
              <a:extLst>
                <a:ext uri="{FF2B5EF4-FFF2-40B4-BE49-F238E27FC236}">
                  <a16:creationId xmlns:a16="http://schemas.microsoft.com/office/drawing/2014/main" id="{A084B705-1F75-48BA-8EFA-EC7B13657567}"/>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3" name="Rectangle 32">
              <a:extLst>
                <a:ext uri="{FF2B5EF4-FFF2-40B4-BE49-F238E27FC236}">
                  <a16:creationId xmlns:a16="http://schemas.microsoft.com/office/drawing/2014/main" id="{F8B161B2-A394-43EF-92A2-8EA019E99B41}"/>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4" name="Rectangle 33">
              <a:extLst>
                <a:ext uri="{FF2B5EF4-FFF2-40B4-BE49-F238E27FC236}">
                  <a16:creationId xmlns:a16="http://schemas.microsoft.com/office/drawing/2014/main" id="{DF916003-E5B6-4170-84A8-614F6F983D35}"/>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5" name="Rectangle 34">
              <a:extLst>
                <a:ext uri="{FF2B5EF4-FFF2-40B4-BE49-F238E27FC236}">
                  <a16:creationId xmlns:a16="http://schemas.microsoft.com/office/drawing/2014/main" id="{9483E3C4-F879-4D31-BAD8-9A97CBCD57E8}"/>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6" name="Rectangle 35">
              <a:extLst>
                <a:ext uri="{FF2B5EF4-FFF2-40B4-BE49-F238E27FC236}">
                  <a16:creationId xmlns:a16="http://schemas.microsoft.com/office/drawing/2014/main" id="{C299768E-60E5-47F2-8EC5-9FB03BB1AE10}"/>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7" name="Rectangle 36">
              <a:extLst>
                <a:ext uri="{FF2B5EF4-FFF2-40B4-BE49-F238E27FC236}">
                  <a16:creationId xmlns:a16="http://schemas.microsoft.com/office/drawing/2014/main" id="{8A12225C-07BA-43D3-B907-4BA14C0A80E3}"/>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8" name="Rectangle 37">
              <a:extLst>
                <a:ext uri="{FF2B5EF4-FFF2-40B4-BE49-F238E27FC236}">
                  <a16:creationId xmlns:a16="http://schemas.microsoft.com/office/drawing/2014/main" id="{5EAFC0E3-AC37-4034-85CD-A4E834B80A88}"/>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49" name="Picture 48" descr="https://upload.wikimedia.org/wikipedia/en/thumb/f/fa/COMSATS_Logo.svg/1024px-COMSATS_Logo.svg.png">
            <a:extLst>
              <a:ext uri="{FF2B5EF4-FFF2-40B4-BE49-F238E27FC236}">
                <a16:creationId xmlns:a16="http://schemas.microsoft.com/office/drawing/2014/main" id="{3BF7BF0B-FD45-44A7-B424-F56837AEFB82}"/>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3278456"/>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2" presetClass="entr" presetSubtype="8"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0-#ppt_w/2"/>
                                          </p:val>
                                        </p:tav>
                                        <p:tav tm="100000">
                                          <p:val>
                                            <p:strVal val="#ppt_x"/>
                                          </p:val>
                                        </p:tav>
                                      </p:tavLst>
                                    </p:anim>
                                    <p:anim calcmode="lin" valueType="num">
                                      <p:cBhvr additive="base">
                                        <p:cTn id="21"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9" presetClass="emph" presetSubtype="0" fill="hold" nodeType="clickEffect">
                                  <p:stCondLst>
                                    <p:cond delay="0"/>
                                  </p:stCondLst>
                                  <p:childTnLst>
                                    <p:animClr clrSpc="rgb" dir="cw">
                                      <p:cBhvr override="childStyle">
                                        <p:cTn id="25" dur="500" fill="hold"/>
                                        <p:tgtEl>
                                          <p:spTgt spid="17">
                                            <p:txEl>
                                              <p:pRg st="2" end="2"/>
                                            </p:txEl>
                                          </p:spTgt>
                                        </p:tgtEl>
                                        <p:attrNameLst>
                                          <p:attrName>style.color</p:attrName>
                                        </p:attrNameLst>
                                      </p:cBhvr>
                                      <p:to>
                                        <a:srgbClr val="FF0000"/>
                                      </p:to>
                                    </p:animClr>
                                    <p:animClr clrSpc="rgb" dir="cw">
                                      <p:cBhvr>
                                        <p:cTn id="26" dur="500" fill="hold"/>
                                        <p:tgtEl>
                                          <p:spTgt spid="17">
                                            <p:txEl>
                                              <p:pRg st="2" end="2"/>
                                            </p:txEl>
                                          </p:spTgt>
                                        </p:tgtEl>
                                        <p:attrNameLst>
                                          <p:attrName>fillcolor</p:attrName>
                                        </p:attrNameLst>
                                      </p:cBhvr>
                                      <p:to>
                                        <a:srgbClr val="FF0000"/>
                                      </p:to>
                                    </p:animClr>
                                    <p:set>
                                      <p:cBhvr>
                                        <p:cTn id="27" dur="500" fill="hold"/>
                                        <p:tgtEl>
                                          <p:spTgt spid="17">
                                            <p:txEl>
                                              <p:pRg st="2" end="2"/>
                                            </p:txEl>
                                          </p:spTgt>
                                        </p:tgtEl>
                                        <p:attrNameLst>
                                          <p:attrName>fill.type</p:attrName>
                                        </p:attrNameLst>
                                      </p:cBhvr>
                                      <p:to>
                                        <p:strVal val="solid"/>
                                      </p:to>
                                    </p:set>
                                    <p:set>
                                      <p:cBhvr>
                                        <p:cTn id="28" dur="500" fill="hold"/>
                                        <p:tgtEl>
                                          <p:spTgt spid="17">
                                            <p:txEl>
                                              <p:pRg st="2" end="2"/>
                                            </p:txEl>
                                          </p:spTgt>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9" presetClass="emph" presetSubtype="0" fill="hold" nodeType="clickEffect">
                                  <p:stCondLst>
                                    <p:cond delay="0"/>
                                  </p:stCondLst>
                                  <p:childTnLst>
                                    <p:animClr clrSpc="rgb" dir="cw">
                                      <p:cBhvr override="childStyle">
                                        <p:cTn id="32" dur="500" fill="hold"/>
                                        <p:tgtEl>
                                          <p:spTgt spid="17">
                                            <p:txEl>
                                              <p:pRg st="3" end="3"/>
                                            </p:txEl>
                                          </p:spTgt>
                                        </p:tgtEl>
                                        <p:attrNameLst>
                                          <p:attrName>style.color</p:attrName>
                                        </p:attrNameLst>
                                      </p:cBhvr>
                                      <p:to>
                                        <a:srgbClr val="000000"/>
                                      </p:to>
                                    </p:animClr>
                                    <p:animClr clrSpc="rgb" dir="cw">
                                      <p:cBhvr>
                                        <p:cTn id="33" dur="500" fill="hold"/>
                                        <p:tgtEl>
                                          <p:spTgt spid="17">
                                            <p:txEl>
                                              <p:pRg st="3" end="3"/>
                                            </p:txEl>
                                          </p:spTgt>
                                        </p:tgtEl>
                                        <p:attrNameLst>
                                          <p:attrName>fillcolor</p:attrName>
                                        </p:attrNameLst>
                                      </p:cBhvr>
                                      <p:to>
                                        <a:srgbClr val="000000"/>
                                      </p:to>
                                    </p:animClr>
                                    <p:set>
                                      <p:cBhvr>
                                        <p:cTn id="34" dur="500" fill="hold"/>
                                        <p:tgtEl>
                                          <p:spTgt spid="17">
                                            <p:txEl>
                                              <p:pRg st="3" end="3"/>
                                            </p:txEl>
                                          </p:spTgt>
                                        </p:tgtEl>
                                        <p:attrNameLst>
                                          <p:attrName>fill.type</p:attrName>
                                        </p:attrNameLst>
                                      </p:cBhvr>
                                      <p:to>
                                        <p:strVal val="solid"/>
                                      </p:to>
                                    </p:set>
                                    <p:set>
                                      <p:cBhvr>
                                        <p:cTn id="35" dur="500" fill="hold"/>
                                        <p:tgtEl>
                                          <p:spTgt spid="17">
                                            <p:txEl>
                                              <p:pRg st="3" end="3"/>
                                            </p:txEl>
                                          </p:spTgt>
                                        </p:tgtEl>
                                        <p:attrNameLst>
                                          <p:attrName>fill.on</p:attrName>
                                        </p:attrNameLst>
                                      </p:cBhvr>
                                      <p:to>
                                        <p:strVal val="true"/>
                                      </p:to>
                                    </p:set>
                                  </p:childTnLst>
                                </p:cTn>
                              </p:par>
                              <p:par>
                                <p:cTn id="36" presetID="2" presetClass="entr" presetSubtype="8" fill="hold" nodeType="withEffect">
                                  <p:stCondLst>
                                    <p:cond delay="0"/>
                                  </p:stCondLst>
                                  <p:childTnLst>
                                    <p:set>
                                      <p:cBhvr>
                                        <p:cTn id="37" dur="1" fill="hold">
                                          <p:stCondLst>
                                            <p:cond delay="0"/>
                                          </p:stCondLst>
                                        </p:cTn>
                                        <p:tgtEl>
                                          <p:spTgt spid="22"/>
                                        </p:tgtEl>
                                        <p:attrNameLst>
                                          <p:attrName>style.visibility</p:attrName>
                                        </p:attrNameLst>
                                      </p:cBhvr>
                                      <p:to>
                                        <p:strVal val="visible"/>
                                      </p:to>
                                    </p:set>
                                    <p:anim calcmode="lin" valueType="num">
                                      <p:cBhvr additive="base">
                                        <p:cTn id="38" dur="500" fill="hold"/>
                                        <p:tgtEl>
                                          <p:spTgt spid="22"/>
                                        </p:tgtEl>
                                        <p:attrNameLst>
                                          <p:attrName>ppt_x</p:attrName>
                                        </p:attrNameLst>
                                      </p:cBhvr>
                                      <p:tavLst>
                                        <p:tav tm="0">
                                          <p:val>
                                            <p:strVal val="0-#ppt_w/2"/>
                                          </p:val>
                                        </p:tav>
                                        <p:tav tm="100000">
                                          <p:val>
                                            <p:strVal val="#ppt_x"/>
                                          </p:val>
                                        </p:tav>
                                      </p:tavLst>
                                    </p:anim>
                                    <p:anim calcmode="lin" valueType="num">
                                      <p:cBhvr additive="base">
                                        <p:cTn id="39"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9" presetClass="emph" presetSubtype="0" fill="hold" nodeType="clickEffect">
                                  <p:stCondLst>
                                    <p:cond delay="0"/>
                                  </p:stCondLst>
                                  <p:childTnLst>
                                    <p:animClr clrSpc="rgb" dir="cw">
                                      <p:cBhvr override="childStyle">
                                        <p:cTn id="43" dur="500" fill="hold"/>
                                        <p:tgtEl>
                                          <p:spTgt spid="17">
                                            <p:txEl>
                                              <p:pRg st="4" end="4"/>
                                            </p:txEl>
                                          </p:spTgt>
                                        </p:tgtEl>
                                        <p:attrNameLst>
                                          <p:attrName>style.color</p:attrName>
                                        </p:attrNameLst>
                                      </p:cBhvr>
                                      <p:to>
                                        <a:srgbClr val="FF0000"/>
                                      </p:to>
                                    </p:animClr>
                                    <p:animClr clrSpc="rgb" dir="cw">
                                      <p:cBhvr>
                                        <p:cTn id="44" dur="500" fill="hold"/>
                                        <p:tgtEl>
                                          <p:spTgt spid="17">
                                            <p:txEl>
                                              <p:pRg st="4" end="4"/>
                                            </p:txEl>
                                          </p:spTgt>
                                        </p:tgtEl>
                                        <p:attrNameLst>
                                          <p:attrName>fillcolor</p:attrName>
                                        </p:attrNameLst>
                                      </p:cBhvr>
                                      <p:to>
                                        <a:srgbClr val="FF0000"/>
                                      </p:to>
                                    </p:animClr>
                                    <p:set>
                                      <p:cBhvr>
                                        <p:cTn id="45" dur="500" fill="hold"/>
                                        <p:tgtEl>
                                          <p:spTgt spid="17">
                                            <p:txEl>
                                              <p:pRg st="4" end="4"/>
                                            </p:txEl>
                                          </p:spTgt>
                                        </p:tgtEl>
                                        <p:attrNameLst>
                                          <p:attrName>fill.type</p:attrName>
                                        </p:attrNameLst>
                                      </p:cBhvr>
                                      <p:to>
                                        <p:strVal val="solid"/>
                                      </p:to>
                                    </p:set>
                                    <p:set>
                                      <p:cBhvr>
                                        <p:cTn id="46" dur="500" fill="hold"/>
                                        <p:tgtEl>
                                          <p:spTgt spid="17">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plagiarism">
            <a:extLst>
              <a:ext uri="{FF2B5EF4-FFF2-40B4-BE49-F238E27FC236}">
                <a16:creationId xmlns:a16="http://schemas.microsoft.com/office/drawing/2014/main" id="{9B958F99-1325-47C4-8365-5B6925F1A3E8}"/>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000" r="47719"/>
          <a:stretch/>
        </p:blipFill>
        <p:spPr bwMode="auto">
          <a:xfrm>
            <a:off x="2501789" y="256524"/>
            <a:ext cx="1139853" cy="106352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Plagiarism</a:t>
            </a:r>
          </a:p>
        </p:txBody>
      </p:sp>
      <p:sp>
        <p:nvSpPr>
          <p:cNvPr id="2" name="Slide Number Placeholder 1"/>
          <p:cNvSpPr>
            <a:spLocks noGrp="1"/>
          </p:cNvSpPr>
          <p:nvPr>
            <p:ph type="sldNum" sz="quarter" idx="12"/>
          </p:nvPr>
        </p:nvSpPr>
        <p:spPr>
          <a:xfrm>
            <a:off x="6858000" y="6356351"/>
            <a:ext cx="2057400" cy="365125"/>
          </a:xfrm>
        </p:spPr>
        <p:txBody>
          <a:bodyPr/>
          <a:lstStyle/>
          <a:p>
            <a:fld id="{08A8661F-1CDE-4F7E-AE93-7F9785FD6839}" type="slidenum">
              <a:rPr lang="en-US" smtClean="0"/>
              <a:pPr/>
              <a:t>30</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88626" cy="2862322"/>
          </a:xfrm>
          <a:prstGeom prst="rect">
            <a:avLst/>
          </a:prstGeom>
          <a:noFill/>
        </p:spPr>
        <p:txBody>
          <a:bodyPr wrap="square" rtlCol="0">
            <a:spAutoFit/>
          </a:bodyPr>
          <a:lstStyle/>
          <a:p>
            <a:pPr lvl="1" indent="-457200" algn="just">
              <a:lnSpc>
                <a:spcPct val="150000"/>
              </a:lnSpc>
              <a:buFont typeface="Wingdings" panose="05000000000000000000" pitchFamily="2" charset="2"/>
              <a:buChar char="q"/>
            </a:pPr>
            <a:r>
              <a:rPr lang="en-US" sz="2400" b="1" dirty="0">
                <a:latin typeface="Candara" pitchFamily="34" charset="0"/>
                <a:cs typeface="Arial" pitchFamily="34" charset="0"/>
              </a:rPr>
              <a:t>Plagiarism and IT</a:t>
            </a:r>
          </a:p>
          <a:p>
            <a:pPr lvl="1" indent="-457200" algn="just">
              <a:lnSpc>
                <a:spcPct val="150000"/>
              </a:lnSpc>
              <a:buFont typeface="Arial" panose="020B0604020202020204" pitchFamily="34" charset="0"/>
              <a:buChar char="•"/>
            </a:pPr>
            <a:r>
              <a:rPr lang="en-US" sz="1600" dirty="0">
                <a:solidFill>
                  <a:schemeClr val="bg1">
                    <a:lumMod val="85000"/>
                  </a:schemeClr>
                </a:solidFill>
                <a:latin typeface="Candara" pitchFamily="34" charset="0"/>
                <a:cs typeface="Arial" pitchFamily="34" charset="0"/>
              </a:rPr>
              <a:t>Internet has made it possible to access the scholarly database</a:t>
            </a:r>
          </a:p>
          <a:p>
            <a:pPr lvl="1" indent="-457200" algn="just">
              <a:lnSpc>
                <a:spcPct val="150000"/>
              </a:lnSpc>
              <a:buFont typeface="Arial" panose="020B0604020202020204" pitchFamily="34" charset="0"/>
              <a:buChar char="•"/>
            </a:pPr>
            <a:r>
              <a:rPr lang="en-US" sz="1600" dirty="0">
                <a:solidFill>
                  <a:schemeClr val="bg1">
                    <a:lumMod val="85000"/>
                  </a:schemeClr>
                </a:solidFill>
                <a:latin typeface="Candara" pitchFamily="34" charset="0"/>
                <a:cs typeface="Arial" pitchFamily="34" charset="0"/>
              </a:rPr>
              <a:t>Pertinent material is easily available for comprehension</a:t>
            </a:r>
          </a:p>
          <a:p>
            <a:pPr lvl="1" indent="-457200" algn="just">
              <a:lnSpc>
                <a:spcPct val="150000"/>
              </a:lnSpc>
              <a:buFont typeface="Arial" panose="020B0604020202020204" pitchFamily="34" charset="0"/>
              <a:buChar char="•"/>
            </a:pPr>
            <a:r>
              <a:rPr lang="en-US" sz="1600" dirty="0">
                <a:solidFill>
                  <a:schemeClr val="bg1">
                    <a:lumMod val="85000"/>
                  </a:schemeClr>
                </a:solidFill>
                <a:latin typeface="Candara" pitchFamily="34" charset="0"/>
                <a:cs typeface="Arial" pitchFamily="34" charset="0"/>
              </a:rPr>
              <a:t>However, in case of online plagiarism, it has also become possible to locate the source which you have exploited</a:t>
            </a:r>
          </a:p>
          <a:p>
            <a:pPr lvl="1" indent="-457200" algn="just">
              <a:lnSpc>
                <a:spcPct val="150000"/>
              </a:lnSpc>
              <a:buFont typeface="Arial" panose="020B0604020202020204" pitchFamily="34" charset="0"/>
              <a:buChar char="•"/>
            </a:pPr>
            <a:r>
              <a:rPr lang="en-US" sz="1600" dirty="0">
                <a:solidFill>
                  <a:schemeClr val="bg1">
                    <a:lumMod val="85000"/>
                  </a:schemeClr>
                </a:solidFill>
                <a:latin typeface="Candara" pitchFamily="34" charset="0"/>
                <a:cs typeface="Arial" pitchFamily="34" charset="0"/>
              </a:rPr>
              <a:t>Therefore, online sources (text, graphics) must be cited just as the documentation of printed sources</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4400" y="1611087"/>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Image result for blue sketch arrow png">
            <a:extLst>
              <a:ext uri="{FF2B5EF4-FFF2-40B4-BE49-F238E27FC236}">
                <a16:creationId xmlns:a16="http://schemas.microsoft.com/office/drawing/2014/main" id="{E0A97075-0225-4F25-A3C8-3C533286EE9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500" y="2183296"/>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A4A24A67-D25B-4E63-8945-4B523689F01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500" y="2514600"/>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Image result for blue sketch arrow png">
            <a:extLst>
              <a:ext uri="{FF2B5EF4-FFF2-40B4-BE49-F238E27FC236}">
                <a16:creationId xmlns:a16="http://schemas.microsoft.com/office/drawing/2014/main" id="{2A23E2F7-2A63-42A8-9FDC-942CF668DD0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500" y="2901964"/>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Image result for blue sketch arrow png">
            <a:extLst>
              <a:ext uri="{FF2B5EF4-FFF2-40B4-BE49-F238E27FC236}">
                <a16:creationId xmlns:a16="http://schemas.microsoft.com/office/drawing/2014/main" id="{5EC1833E-280E-459C-AF6A-306F4556875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500" y="3610388"/>
            <a:ext cx="838200" cy="649605"/>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a:extLst>
              <a:ext uri="{FF2B5EF4-FFF2-40B4-BE49-F238E27FC236}">
                <a16:creationId xmlns:a16="http://schemas.microsoft.com/office/drawing/2014/main" id="{E4466F98-577E-4556-8ECF-9EF39BB07DEC}"/>
              </a:ext>
            </a:extLst>
          </p:cNvPr>
          <p:cNvGrpSpPr/>
          <p:nvPr/>
        </p:nvGrpSpPr>
        <p:grpSpPr>
          <a:xfrm>
            <a:off x="0" y="6756400"/>
            <a:ext cx="9144000" cy="101600"/>
            <a:chOff x="0" y="5791200"/>
            <a:chExt cx="8084345" cy="330200"/>
          </a:xfrm>
        </p:grpSpPr>
        <p:sp>
          <p:nvSpPr>
            <p:cNvPr id="25" name="Rectangle 24">
              <a:extLst>
                <a:ext uri="{FF2B5EF4-FFF2-40B4-BE49-F238E27FC236}">
                  <a16:creationId xmlns:a16="http://schemas.microsoft.com/office/drawing/2014/main" id="{F4B99A3E-9E64-46EF-9434-D633D0381EA2}"/>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63135894-9A33-4CD5-A80F-5B748BBB64A5}"/>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71F7B205-FF50-42C9-B721-E89151D1EC58}"/>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0D80013A-37DE-499C-BEF7-72C0CC57110C}"/>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latin typeface="Candara" panose="020E0502030303020204" pitchFamily="34" charset="0"/>
              </a:endParaRPr>
            </a:p>
          </p:txBody>
        </p:sp>
        <p:sp>
          <p:nvSpPr>
            <p:cNvPr id="29" name="Rectangle 28">
              <a:extLst>
                <a:ext uri="{FF2B5EF4-FFF2-40B4-BE49-F238E27FC236}">
                  <a16:creationId xmlns:a16="http://schemas.microsoft.com/office/drawing/2014/main" id="{9E6AA4E8-1E7A-405A-964A-0EEA25D95B7B}"/>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EBF2F79B-FA4A-47DB-8F76-6FC7C731835B}"/>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1" name="Rectangle 30">
              <a:extLst>
                <a:ext uri="{FF2B5EF4-FFF2-40B4-BE49-F238E27FC236}">
                  <a16:creationId xmlns:a16="http://schemas.microsoft.com/office/drawing/2014/main" id="{32E01D16-37F7-4253-807F-121A733BE18D}"/>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2" name="Rectangle 31">
              <a:extLst>
                <a:ext uri="{FF2B5EF4-FFF2-40B4-BE49-F238E27FC236}">
                  <a16:creationId xmlns:a16="http://schemas.microsoft.com/office/drawing/2014/main" id="{734BF3E2-8911-4336-BD33-B1DA7D720DC2}"/>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grpSp>
      <p:grpSp>
        <p:nvGrpSpPr>
          <p:cNvPr id="33" name="Group 32">
            <a:extLst>
              <a:ext uri="{FF2B5EF4-FFF2-40B4-BE49-F238E27FC236}">
                <a16:creationId xmlns:a16="http://schemas.microsoft.com/office/drawing/2014/main" id="{3BEB8071-98C9-468F-B8BF-C00E0A60FD45}"/>
              </a:ext>
            </a:extLst>
          </p:cNvPr>
          <p:cNvGrpSpPr/>
          <p:nvPr/>
        </p:nvGrpSpPr>
        <p:grpSpPr>
          <a:xfrm rot="10800000">
            <a:off x="0" y="1"/>
            <a:ext cx="9144000" cy="101600"/>
            <a:chOff x="0" y="5791200"/>
            <a:chExt cx="8084345" cy="330200"/>
          </a:xfrm>
        </p:grpSpPr>
        <p:sp>
          <p:nvSpPr>
            <p:cNvPr id="34" name="Rectangle 33">
              <a:extLst>
                <a:ext uri="{FF2B5EF4-FFF2-40B4-BE49-F238E27FC236}">
                  <a16:creationId xmlns:a16="http://schemas.microsoft.com/office/drawing/2014/main" id="{EA8AC5B5-8BEF-44EB-B8ED-B8E741EE3829}"/>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5" name="Rectangle 34">
              <a:extLst>
                <a:ext uri="{FF2B5EF4-FFF2-40B4-BE49-F238E27FC236}">
                  <a16:creationId xmlns:a16="http://schemas.microsoft.com/office/drawing/2014/main" id="{5204D196-BDCA-44B6-AC5A-2C74673B2BC4}"/>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6" name="Rectangle 35">
              <a:extLst>
                <a:ext uri="{FF2B5EF4-FFF2-40B4-BE49-F238E27FC236}">
                  <a16:creationId xmlns:a16="http://schemas.microsoft.com/office/drawing/2014/main" id="{672E25E0-BA3F-432B-8142-1100D1D34B81}"/>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7" name="Rectangle 36">
              <a:extLst>
                <a:ext uri="{FF2B5EF4-FFF2-40B4-BE49-F238E27FC236}">
                  <a16:creationId xmlns:a16="http://schemas.microsoft.com/office/drawing/2014/main" id="{6CAE99F1-8FBC-4D72-BBA3-BFB50DF0EAEB}"/>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8" name="Rectangle 37">
              <a:extLst>
                <a:ext uri="{FF2B5EF4-FFF2-40B4-BE49-F238E27FC236}">
                  <a16:creationId xmlns:a16="http://schemas.microsoft.com/office/drawing/2014/main" id="{77AEDAD9-2E5D-49EF-A11C-729BD4794F67}"/>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9" name="Rectangle 48">
              <a:extLst>
                <a:ext uri="{FF2B5EF4-FFF2-40B4-BE49-F238E27FC236}">
                  <a16:creationId xmlns:a16="http://schemas.microsoft.com/office/drawing/2014/main" id="{835D6A75-6422-4672-A69C-4A9F524AEB42}"/>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0" name="Rectangle 49">
              <a:extLst>
                <a:ext uri="{FF2B5EF4-FFF2-40B4-BE49-F238E27FC236}">
                  <a16:creationId xmlns:a16="http://schemas.microsoft.com/office/drawing/2014/main" id="{C27C0F28-22F9-47F8-81A4-0849952D3D44}"/>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1" name="Rectangle 50">
              <a:extLst>
                <a:ext uri="{FF2B5EF4-FFF2-40B4-BE49-F238E27FC236}">
                  <a16:creationId xmlns:a16="http://schemas.microsoft.com/office/drawing/2014/main" id="{E940FAD0-8E39-4E9A-932C-A0469F3E09E8}"/>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52" name="Picture 51" descr="https://upload.wikimedia.org/wikipedia/en/thumb/f/fa/COMSATS_Logo.svg/1024px-COMSATS_Logo.svg.png">
            <a:extLst>
              <a:ext uri="{FF2B5EF4-FFF2-40B4-BE49-F238E27FC236}">
                <a16:creationId xmlns:a16="http://schemas.microsoft.com/office/drawing/2014/main" id="{5C785CB7-4C88-4448-BF81-FFA26D417EB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2787467"/>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2" presetClass="entr" presetSubtype="8" fill="hold" nodeType="withEffect">
                                  <p:stCondLst>
                                    <p:cond delay="0"/>
                                  </p:stCondLst>
                                  <p:childTnLst>
                                    <p:set>
                                      <p:cBhvr>
                                        <p:cTn id="19" dur="1" fill="hold">
                                          <p:stCondLst>
                                            <p:cond delay="0"/>
                                          </p:stCondLst>
                                        </p:cTn>
                                        <p:tgtEl>
                                          <p:spTgt spid="23"/>
                                        </p:tgtEl>
                                        <p:attrNameLst>
                                          <p:attrName>style.visibility</p:attrName>
                                        </p:attrNameLst>
                                      </p:cBhvr>
                                      <p:to>
                                        <p:strVal val="visible"/>
                                      </p:to>
                                    </p:set>
                                    <p:anim calcmode="lin" valueType="num">
                                      <p:cBhvr additive="base">
                                        <p:cTn id="20" dur="500" fill="hold"/>
                                        <p:tgtEl>
                                          <p:spTgt spid="23"/>
                                        </p:tgtEl>
                                        <p:attrNameLst>
                                          <p:attrName>ppt_x</p:attrName>
                                        </p:attrNameLst>
                                      </p:cBhvr>
                                      <p:tavLst>
                                        <p:tav tm="0">
                                          <p:val>
                                            <p:strVal val="0-#ppt_w/2"/>
                                          </p:val>
                                        </p:tav>
                                        <p:tav tm="100000">
                                          <p:val>
                                            <p:strVal val="#ppt_x"/>
                                          </p:val>
                                        </p:tav>
                                      </p:tavLst>
                                    </p:anim>
                                    <p:anim calcmode="lin" valueType="num">
                                      <p:cBhvr additive="base">
                                        <p:cTn id="21"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9" presetClass="emph" presetSubtype="0" fill="hold" nodeType="clickEffect">
                                  <p:stCondLst>
                                    <p:cond delay="0"/>
                                  </p:stCondLst>
                                  <p:childTnLst>
                                    <p:animClr clrSpc="rgb" dir="cw">
                                      <p:cBhvr override="childStyle">
                                        <p:cTn id="25" dur="500" fill="hold"/>
                                        <p:tgtEl>
                                          <p:spTgt spid="17">
                                            <p:txEl>
                                              <p:pRg st="2" end="2"/>
                                            </p:txEl>
                                          </p:spTgt>
                                        </p:tgtEl>
                                        <p:attrNameLst>
                                          <p:attrName>style.color</p:attrName>
                                        </p:attrNameLst>
                                      </p:cBhvr>
                                      <p:to>
                                        <a:srgbClr val="000000"/>
                                      </p:to>
                                    </p:animClr>
                                    <p:animClr clrSpc="rgb" dir="cw">
                                      <p:cBhvr>
                                        <p:cTn id="26" dur="500" fill="hold"/>
                                        <p:tgtEl>
                                          <p:spTgt spid="17">
                                            <p:txEl>
                                              <p:pRg st="2" end="2"/>
                                            </p:txEl>
                                          </p:spTgt>
                                        </p:tgtEl>
                                        <p:attrNameLst>
                                          <p:attrName>fillcolor</p:attrName>
                                        </p:attrNameLst>
                                      </p:cBhvr>
                                      <p:to>
                                        <a:srgbClr val="000000"/>
                                      </p:to>
                                    </p:animClr>
                                    <p:set>
                                      <p:cBhvr>
                                        <p:cTn id="27" dur="500" fill="hold"/>
                                        <p:tgtEl>
                                          <p:spTgt spid="17">
                                            <p:txEl>
                                              <p:pRg st="2" end="2"/>
                                            </p:txEl>
                                          </p:spTgt>
                                        </p:tgtEl>
                                        <p:attrNameLst>
                                          <p:attrName>fill.type</p:attrName>
                                        </p:attrNameLst>
                                      </p:cBhvr>
                                      <p:to>
                                        <p:strVal val="solid"/>
                                      </p:to>
                                    </p:set>
                                    <p:set>
                                      <p:cBhvr>
                                        <p:cTn id="28" dur="500" fill="hold"/>
                                        <p:tgtEl>
                                          <p:spTgt spid="17">
                                            <p:txEl>
                                              <p:pRg st="2" end="2"/>
                                            </p:txEl>
                                          </p:spTgt>
                                        </p:tgtEl>
                                        <p:attrNameLst>
                                          <p:attrName>fill.on</p:attrName>
                                        </p:attrNameLst>
                                      </p:cBhvr>
                                      <p:to>
                                        <p:strVal val="true"/>
                                      </p:to>
                                    </p:set>
                                  </p:childTnLst>
                                </p:cTn>
                              </p:par>
                              <p:par>
                                <p:cTn id="29" presetID="2" presetClass="entr" presetSubtype="8"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0-#ppt_w/2"/>
                                          </p:val>
                                        </p:tav>
                                        <p:tav tm="100000">
                                          <p:val>
                                            <p:strVal val="#ppt_x"/>
                                          </p:val>
                                        </p:tav>
                                      </p:tavLst>
                                    </p:anim>
                                    <p:anim calcmode="lin" valueType="num">
                                      <p:cBhvr additive="base">
                                        <p:cTn id="32"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9" presetClass="emph" presetSubtype="0" fill="hold" nodeType="clickEffect">
                                  <p:stCondLst>
                                    <p:cond delay="0"/>
                                  </p:stCondLst>
                                  <p:childTnLst>
                                    <p:animClr clrSpc="rgb" dir="cw">
                                      <p:cBhvr override="childStyle">
                                        <p:cTn id="36" dur="500" fill="hold"/>
                                        <p:tgtEl>
                                          <p:spTgt spid="17">
                                            <p:txEl>
                                              <p:pRg st="3" end="3"/>
                                            </p:txEl>
                                          </p:spTgt>
                                        </p:tgtEl>
                                        <p:attrNameLst>
                                          <p:attrName>style.color</p:attrName>
                                        </p:attrNameLst>
                                      </p:cBhvr>
                                      <p:to>
                                        <a:srgbClr val="000000"/>
                                      </p:to>
                                    </p:animClr>
                                    <p:animClr clrSpc="rgb" dir="cw">
                                      <p:cBhvr>
                                        <p:cTn id="37" dur="500" fill="hold"/>
                                        <p:tgtEl>
                                          <p:spTgt spid="17">
                                            <p:txEl>
                                              <p:pRg st="3" end="3"/>
                                            </p:txEl>
                                          </p:spTgt>
                                        </p:tgtEl>
                                        <p:attrNameLst>
                                          <p:attrName>fillcolor</p:attrName>
                                        </p:attrNameLst>
                                      </p:cBhvr>
                                      <p:to>
                                        <a:srgbClr val="000000"/>
                                      </p:to>
                                    </p:animClr>
                                    <p:set>
                                      <p:cBhvr>
                                        <p:cTn id="38" dur="500" fill="hold"/>
                                        <p:tgtEl>
                                          <p:spTgt spid="17">
                                            <p:txEl>
                                              <p:pRg st="3" end="3"/>
                                            </p:txEl>
                                          </p:spTgt>
                                        </p:tgtEl>
                                        <p:attrNameLst>
                                          <p:attrName>fill.type</p:attrName>
                                        </p:attrNameLst>
                                      </p:cBhvr>
                                      <p:to>
                                        <p:strVal val="solid"/>
                                      </p:to>
                                    </p:set>
                                    <p:set>
                                      <p:cBhvr>
                                        <p:cTn id="39" dur="500" fill="hold"/>
                                        <p:tgtEl>
                                          <p:spTgt spid="17">
                                            <p:txEl>
                                              <p:pRg st="3" end="3"/>
                                            </p:txEl>
                                          </p:spTgt>
                                        </p:tgtEl>
                                        <p:attrNameLst>
                                          <p:attrName>fill.on</p:attrName>
                                        </p:attrNameLst>
                                      </p:cBhvr>
                                      <p:to>
                                        <p:strVal val="true"/>
                                      </p:to>
                                    </p:set>
                                  </p:childTnLst>
                                </p:cTn>
                              </p:par>
                              <p:par>
                                <p:cTn id="40" presetID="2" presetClass="entr" presetSubtype="8" fill="hold" nodeType="withEffect">
                                  <p:stCondLst>
                                    <p:cond delay="0"/>
                                  </p:stCondLst>
                                  <p:childTnLst>
                                    <p:set>
                                      <p:cBhvr>
                                        <p:cTn id="41" dur="1" fill="hold">
                                          <p:stCondLst>
                                            <p:cond delay="0"/>
                                          </p:stCondLst>
                                        </p:cTn>
                                        <p:tgtEl>
                                          <p:spTgt spid="20"/>
                                        </p:tgtEl>
                                        <p:attrNameLst>
                                          <p:attrName>style.visibility</p:attrName>
                                        </p:attrNameLst>
                                      </p:cBhvr>
                                      <p:to>
                                        <p:strVal val="visible"/>
                                      </p:to>
                                    </p:set>
                                    <p:anim calcmode="lin" valueType="num">
                                      <p:cBhvr additive="base">
                                        <p:cTn id="42" dur="500" fill="hold"/>
                                        <p:tgtEl>
                                          <p:spTgt spid="20"/>
                                        </p:tgtEl>
                                        <p:attrNameLst>
                                          <p:attrName>ppt_x</p:attrName>
                                        </p:attrNameLst>
                                      </p:cBhvr>
                                      <p:tavLst>
                                        <p:tav tm="0">
                                          <p:val>
                                            <p:strVal val="0-#ppt_w/2"/>
                                          </p:val>
                                        </p:tav>
                                        <p:tav tm="100000">
                                          <p:val>
                                            <p:strVal val="#ppt_x"/>
                                          </p:val>
                                        </p:tav>
                                      </p:tavLst>
                                    </p:anim>
                                    <p:anim calcmode="lin" valueType="num">
                                      <p:cBhvr additive="base">
                                        <p:cTn id="43"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9" presetClass="emph" presetSubtype="0" fill="hold" nodeType="clickEffect">
                                  <p:stCondLst>
                                    <p:cond delay="0"/>
                                  </p:stCondLst>
                                  <p:childTnLst>
                                    <p:animClr clrSpc="rgb" dir="cw">
                                      <p:cBhvr override="childStyle">
                                        <p:cTn id="47" dur="500" fill="hold"/>
                                        <p:tgtEl>
                                          <p:spTgt spid="17">
                                            <p:txEl>
                                              <p:pRg st="4" end="4"/>
                                            </p:txEl>
                                          </p:spTgt>
                                        </p:tgtEl>
                                        <p:attrNameLst>
                                          <p:attrName>style.color</p:attrName>
                                        </p:attrNameLst>
                                      </p:cBhvr>
                                      <p:to>
                                        <a:srgbClr val="000000"/>
                                      </p:to>
                                    </p:animClr>
                                    <p:animClr clrSpc="rgb" dir="cw">
                                      <p:cBhvr>
                                        <p:cTn id="48" dur="500" fill="hold"/>
                                        <p:tgtEl>
                                          <p:spTgt spid="17">
                                            <p:txEl>
                                              <p:pRg st="4" end="4"/>
                                            </p:txEl>
                                          </p:spTgt>
                                        </p:tgtEl>
                                        <p:attrNameLst>
                                          <p:attrName>fillcolor</p:attrName>
                                        </p:attrNameLst>
                                      </p:cBhvr>
                                      <p:to>
                                        <a:srgbClr val="000000"/>
                                      </p:to>
                                    </p:animClr>
                                    <p:set>
                                      <p:cBhvr>
                                        <p:cTn id="49" dur="500" fill="hold"/>
                                        <p:tgtEl>
                                          <p:spTgt spid="17">
                                            <p:txEl>
                                              <p:pRg st="4" end="4"/>
                                            </p:txEl>
                                          </p:spTgt>
                                        </p:tgtEl>
                                        <p:attrNameLst>
                                          <p:attrName>fill.type</p:attrName>
                                        </p:attrNameLst>
                                      </p:cBhvr>
                                      <p:to>
                                        <p:strVal val="solid"/>
                                      </p:to>
                                    </p:set>
                                    <p:set>
                                      <p:cBhvr>
                                        <p:cTn id="50" dur="500" fill="hold"/>
                                        <p:tgtEl>
                                          <p:spTgt spid="17">
                                            <p:txEl>
                                              <p:pRg st="4" end="4"/>
                                            </p:txEl>
                                          </p:spTgt>
                                        </p:tgtEl>
                                        <p:attrNameLst>
                                          <p:attrName>fill.on</p:attrName>
                                        </p:attrNameLst>
                                      </p:cBhvr>
                                      <p:to>
                                        <p:strVal val="true"/>
                                      </p:to>
                                    </p:set>
                                  </p:childTnLst>
                                </p:cTn>
                              </p:par>
                              <p:par>
                                <p:cTn id="51" presetID="2" presetClass="entr" presetSubtype="8" fill="hold" nodeType="withEffect">
                                  <p:stCondLst>
                                    <p:cond delay="0"/>
                                  </p:stCondLst>
                                  <p:childTnLst>
                                    <p:set>
                                      <p:cBhvr>
                                        <p:cTn id="52" dur="1" fill="hold">
                                          <p:stCondLst>
                                            <p:cond delay="0"/>
                                          </p:stCondLst>
                                        </p:cTn>
                                        <p:tgtEl>
                                          <p:spTgt spid="22"/>
                                        </p:tgtEl>
                                        <p:attrNameLst>
                                          <p:attrName>style.visibility</p:attrName>
                                        </p:attrNameLst>
                                      </p:cBhvr>
                                      <p:to>
                                        <p:strVal val="visible"/>
                                      </p:to>
                                    </p:set>
                                    <p:anim calcmode="lin" valueType="num">
                                      <p:cBhvr additive="base">
                                        <p:cTn id="53" dur="500" fill="hold"/>
                                        <p:tgtEl>
                                          <p:spTgt spid="22"/>
                                        </p:tgtEl>
                                        <p:attrNameLst>
                                          <p:attrName>ppt_x</p:attrName>
                                        </p:attrNameLst>
                                      </p:cBhvr>
                                      <p:tavLst>
                                        <p:tav tm="0">
                                          <p:val>
                                            <p:strVal val="0-#ppt_w/2"/>
                                          </p:val>
                                        </p:tav>
                                        <p:tav tm="100000">
                                          <p:val>
                                            <p:strVal val="#ppt_x"/>
                                          </p:val>
                                        </p:tav>
                                      </p:tavLst>
                                    </p:anim>
                                    <p:anim calcmode="lin" valueType="num">
                                      <p:cBhvr additive="base">
                                        <p:cTn id="54"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plagiarism">
            <a:extLst>
              <a:ext uri="{FF2B5EF4-FFF2-40B4-BE49-F238E27FC236}">
                <a16:creationId xmlns:a16="http://schemas.microsoft.com/office/drawing/2014/main" id="{9B958F99-1325-47C4-8365-5B6925F1A3E8}"/>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000" r="47719"/>
          <a:stretch/>
        </p:blipFill>
        <p:spPr bwMode="auto">
          <a:xfrm>
            <a:off x="2501789" y="256524"/>
            <a:ext cx="1139853" cy="106352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Plagiarism</a:t>
            </a:r>
          </a:p>
        </p:txBody>
      </p:sp>
      <p:sp>
        <p:nvSpPr>
          <p:cNvPr id="2" name="Slide Number Placeholder 1"/>
          <p:cNvSpPr>
            <a:spLocks noGrp="1"/>
          </p:cNvSpPr>
          <p:nvPr>
            <p:ph type="sldNum" sz="quarter" idx="12"/>
          </p:nvPr>
        </p:nvSpPr>
        <p:spPr>
          <a:xfrm>
            <a:off x="6858000" y="6356351"/>
            <a:ext cx="2057400" cy="365125"/>
          </a:xfrm>
        </p:spPr>
        <p:txBody>
          <a:bodyPr/>
          <a:lstStyle/>
          <a:p>
            <a:fld id="{08A8661F-1CDE-4F7E-AE93-7F9785FD6839}" type="slidenum">
              <a:rPr lang="en-US" smtClean="0"/>
              <a:pPr/>
              <a:t>31</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88626" cy="3600986"/>
          </a:xfrm>
          <a:prstGeom prst="rect">
            <a:avLst/>
          </a:prstGeom>
          <a:noFill/>
        </p:spPr>
        <p:txBody>
          <a:bodyPr wrap="square" rtlCol="0">
            <a:spAutoFit/>
          </a:bodyPr>
          <a:lstStyle/>
          <a:p>
            <a:pPr lvl="1" indent="-457200" algn="just">
              <a:lnSpc>
                <a:spcPct val="150000"/>
              </a:lnSpc>
              <a:buFont typeface="Wingdings" panose="05000000000000000000" pitchFamily="2" charset="2"/>
              <a:buChar char="q"/>
            </a:pPr>
            <a:r>
              <a:rPr lang="en-US" sz="2400" b="1" dirty="0">
                <a:latin typeface="Candara" pitchFamily="34" charset="0"/>
                <a:cs typeface="Arial" pitchFamily="34" charset="0"/>
              </a:rPr>
              <a:t>Plagiarism and Copyright [1/2]</a:t>
            </a:r>
          </a:p>
          <a:p>
            <a:pPr lvl="1" indent="-457200" algn="just">
              <a:lnSpc>
                <a:spcPct val="150000"/>
              </a:lnSpc>
              <a:buFont typeface="Arial" panose="020B0604020202020204" pitchFamily="34" charset="0"/>
              <a:buChar char="•"/>
            </a:pPr>
            <a:r>
              <a:rPr lang="en-US" sz="1600" dirty="0">
                <a:solidFill>
                  <a:schemeClr val="bg1">
                    <a:lumMod val="85000"/>
                  </a:schemeClr>
                </a:solidFill>
                <a:latin typeface="Candara" pitchFamily="34" charset="0"/>
                <a:cs typeface="Arial" pitchFamily="34" charset="0"/>
              </a:rPr>
              <a:t>Plagiarism applies to all sources and becomes a moral issue</a:t>
            </a:r>
          </a:p>
          <a:p>
            <a:pPr lvl="1" indent="-457200" algn="just">
              <a:lnSpc>
                <a:spcPct val="150000"/>
              </a:lnSpc>
              <a:buFont typeface="Arial" panose="020B0604020202020204" pitchFamily="34" charset="0"/>
              <a:buChar char="•"/>
            </a:pPr>
            <a:r>
              <a:rPr lang="en-US" sz="1600" dirty="0">
                <a:solidFill>
                  <a:schemeClr val="bg1">
                    <a:lumMod val="85000"/>
                  </a:schemeClr>
                </a:solidFill>
                <a:latin typeface="Candara" pitchFamily="34" charset="0"/>
                <a:cs typeface="Arial" pitchFamily="34" charset="0"/>
              </a:rPr>
              <a:t>Copyright applies to few sources and becomes a legal issue</a:t>
            </a:r>
          </a:p>
          <a:p>
            <a:pPr lvl="1" indent="-457200" algn="just">
              <a:lnSpc>
                <a:spcPct val="150000"/>
              </a:lnSpc>
              <a:buFont typeface="Arial" panose="020B0604020202020204" pitchFamily="34" charset="0"/>
              <a:buChar char="•"/>
            </a:pPr>
            <a:r>
              <a:rPr lang="en-US" sz="1600" dirty="0">
                <a:solidFill>
                  <a:schemeClr val="bg1">
                    <a:lumMod val="85000"/>
                  </a:schemeClr>
                </a:solidFill>
                <a:latin typeface="Candara" pitchFamily="34" charset="0"/>
                <a:cs typeface="Arial" pitchFamily="34" charset="0"/>
              </a:rPr>
              <a:t>Copyright is a legally stated list of rights belonging to the author of a work </a:t>
            </a:r>
          </a:p>
          <a:p>
            <a:pPr lvl="1" indent="-457200" algn="just">
              <a:lnSpc>
                <a:spcPct val="150000"/>
              </a:lnSpc>
              <a:buFont typeface="Arial" panose="020B0604020202020204" pitchFamily="34" charset="0"/>
              <a:buChar char="•"/>
            </a:pPr>
            <a:r>
              <a:rPr lang="en-US" sz="1600" dirty="0">
                <a:solidFill>
                  <a:schemeClr val="bg1">
                    <a:lumMod val="85000"/>
                  </a:schemeClr>
                </a:solidFill>
                <a:latin typeface="Candara" pitchFamily="34" charset="0"/>
                <a:cs typeface="Arial" pitchFamily="34" charset="0"/>
              </a:rPr>
              <a:t>In case of copyright, you are required to seek a written permission from the owner of a work </a:t>
            </a:r>
          </a:p>
          <a:p>
            <a:pPr lvl="1" indent="-457200" algn="just">
              <a:lnSpc>
                <a:spcPct val="150000"/>
              </a:lnSpc>
              <a:buFont typeface="Arial" panose="020B0604020202020204" pitchFamily="34" charset="0"/>
              <a:buChar char="•"/>
            </a:pPr>
            <a:r>
              <a:rPr lang="en-US" sz="1600" dirty="0">
                <a:solidFill>
                  <a:schemeClr val="bg1">
                    <a:lumMod val="85000"/>
                  </a:schemeClr>
                </a:solidFill>
                <a:latin typeface="Candara" pitchFamily="34" charset="0"/>
                <a:cs typeface="Arial" pitchFamily="34" charset="0"/>
              </a:rPr>
              <a:t>You can not cite the material without this prior permission</a:t>
            </a:r>
          </a:p>
          <a:p>
            <a:pPr lvl="1" indent="-457200" algn="just">
              <a:lnSpc>
                <a:spcPct val="150000"/>
              </a:lnSpc>
              <a:buFont typeface="Arial" panose="020B0604020202020204" pitchFamily="34" charset="0"/>
              <a:buChar char="•"/>
            </a:pPr>
            <a:r>
              <a:rPr lang="en-US" sz="1600" dirty="0">
                <a:solidFill>
                  <a:schemeClr val="bg1">
                    <a:lumMod val="85000"/>
                  </a:schemeClr>
                </a:solidFill>
                <a:latin typeface="Candara" pitchFamily="34" charset="0"/>
                <a:cs typeface="Arial" pitchFamily="34" charset="0"/>
              </a:rPr>
              <a:t>In case, the permission is not granted, the material may possibly be used and cited (as long as it stays as an academic assignment within the domain of an institution)</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4400" y="1611087"/>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Image result for blue sketch arrow png">
            <a:extLst>
              <a:ext uri="{FF2B5EF4-FFF2-40B4-BE49-F238E27FC236}">
                <a16:creationId xmlns:a16="http://schemas.microsoft.com/office/drawing/2014/main" id="{E0A97075-0225-4F25-A3C8-3C533286EE9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500" y="2183296"/>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A4A24A67-D25B-4E63-8945-4B523689F01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500" y="2514600"/>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Image result for blue sketch arrow png">
            <a:extLst>
              <a:ext uri="{FF2B5EF4-FFF2-40B4-BE49-F238E27FC236}">
                <a16:creationId xmlns:a16="http://schemas.microsoft.com/office/drawing/2014/main" id="{2A23E2F7-2A63-42A8-9FDC-942CF668DD0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500" y="2901964"/>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Image result for blue sketch arrow png">
            <a:extLst>
              <a:ext uri="{FF2B5EF4-FFF2-40B4-BE49-F238E27FC236}">
                <a16:creationId xmlns:a16="http://schemas.microsoft.com/office/drawing/2014/main" id="{5EC1833E-280E-459C-AF6A-306F4556875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1672" y="3270782"/>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Image result for blue sketch arrow png">
            <a:extLst>
              <a:ext uri="{FF2B5EF4-FFF2-40B4-BE49-F238E27FC236}">
                <a16:creationId xmlns:a16="http://schemas.microsoft.com/office/drawing/2014/main" id="{F043A6B1-DEFD-4C13-BFF8-DC7AA8BA083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500" y="3995019"/>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Image result for blue sketch arrow png">
            <a:extLst>
              <a:ext uri="{FF2B5EF4-FFF2-40B4-BE49-F238E27FC236}">
                <a16:creationId xmlns:a16="http://schemas.microsoft.com/office/drawing/2014/main" id="{D9EEC7AD-693E-40E4-B7C5-1433C4FA1A0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1672" y="4363837"/>
            <a:ext cx="838200" cy="649605"/>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Group 25">
            <a:extLst>
              <a:ext uri="{FF2B5EF4-FFF2-40B4-BE49-F238E27FC236}">
                <a16:creationId xmlns:a16="http://schemas.microsoft.com/office/drawing/2014/main" id="{12D1F4A7-709D-469A-A5FC-7BD82513691E}"/>
              </a:ext>
            </a:extLst>
          </p:cNvPr>
          <p:cNvGrpSpPr/>
          <p:nvPr/>
        </p:nvGrpSpPr>
        <p:grpSpPr>
          <a:xfrm>
            <a:off x="0" y="6756400"/>
            <a:ext cx="9144000" cy="101600"/>
            <a:chOff x="0" y="5791200"/>
            <a:chExt cx="8084345" cy="330200"/>
          </a:xfrm>
        </p:grpSpPr>
        <p:sp>
          <p:nvSpPr>
            <p:cNvPr id="27" name="Rectangle 26">
              <a:extLst>
                <a:ext uri="{FF2B5EF4-FFF2-40B4-BE49-F238E27FC236}">
                  <a16:creationId xmlns:a16="http://schemas.microsoft.com/office/drawing/2014/main" id="{99147538-5B4D-4EDB-95D0-300B8B8518F3}"/>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E9E49755-2E12-47C9-97E1-3C0FD1365B7B}"/>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1F909A9D-C5F8-42EA-AF16-4A60C9D2F2B1}"/>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7F67655C-DEF7-408F-BD48-023053917B0F}"/>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latin typeface="Candara" panose="020E0502030303020204" pitchFamily="34" charset="0"/>
              </a:endParaRPr>
            </a:p>
          </p:txBody>
        </p:sp>
        <p:sp>
          <p:nvSpPr>
            <p:cNvPr id="31" name="Rectangle 30">
              <a:extLst>
                <a:ext uri="{FF2B5EF4-FFF2-40B4-BE49-F238E27FC236}">
                  <a16:creationId xmlns:a16="http://schemas.microsoft.com/office/drawing/2014/main" id="{36EFE697-E657-4E62-907F-C175FCEA5FF6}"/>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2" name="Rectangle 31">
              <a:extLst>
                <a:ext uri="{FF2B5EF4-FFF2-40B4-BE49-F238E27FC236}">
                  <a16:creationId xmlns:a16="http://schemas.microsoft.com/office/drawing/2014/main" id="{07157702-B280-4EC7-B42D-2C17ABE42BD6}"/>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3" name="Rectangle 32">
              <a:extLst>
                <a:ext uri="{FF2B5EF4-FFF2-40B4-BE49-F238E27FC236}">
                  <a16:creationId xmlns:a16="http://schemas.microsoft.com/office/drawing/2014/main" id="{151F5595-C7ED-4348-B96F-10BC9790DA1B}"/>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4" name="Rectangle 33">
              <a:extLst>
                <a:ext uri="{FF2B5EF4-FFF2-40B4-BE49-F238E27FC236}">
                  <a16:creationId xmlns:a16="http://schemas.microsoft.com/office/drawing/2014/main" id="{B13F1EB2-2042-4136-87A4-9CB741C048EE}"/>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grpSp>
      <p:grpSp>
        <p:nvGrpSpPr>
          <p:cNvPr id="35" name="Group 34">
            <a:extLst>
              <a:ext uri="{FF2B5EF4-FFF2-40B4-BE49-F238E27FC236}">
                <a16:creationId xmlns:a16="http://schemas.microsoft.com/office/drawing/2014/main" id="{2A096FE4-C819-4ED3-A900-C1CDED33412A}"/>
              </a:ext>
            </a:extLst>
          </p:cNvPr>
          <p:cNvGrpSpPr/>
          <p:nvPr/>
        </p:nvGrpSpPr>
        <p:grpSpPr>
          <a:xfrm rot="10800000">
            <a:off x="0" y="1"/>
            <a:ext cx="9144000" cy="101600"/>
            <a:chOff x="0" y="5791200"/>
            <a:chExt cx="8084345" cy="330200"/>
          </a:xfrm>
        </p:grpSpPr>
        <p:sp>
          <p:nvSpPr>
            <p:cNvPr id="36" name="Rectangle 35">
              <a:extLst>
                <a:ext uri="{FF2B5EF4-FFF2-40B4-BE49-F238E27FC236}">
                  <a16:creationId xmlns:a16="http://schemas.microsoft.com/office/drawing/2014/main" id="{24A616ED-3738-4392-ADE1-909B16AAB5F0}"/>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7" name="Rectangle 36">
              <a:extLst>
                <a:ext uri="{FF2B5EF4-FFF2-40B4-BE49-F238E27FC236}">
                  <a16:creationId xmlns:a16="http://schemas.microsoft.com/office/drawing/2014/main" id="{2697098A-DD75-43B4-8716-0DE926C4D65B}"/>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8" name="Rectangle 37">
              <a:extLst>
                <a:ext uri="{FF2B5EF4-FFF2-40B4-BE49-F238E27FC236}">
                  <a16:creationId xmlns:a16="http://schemas.microsoft.com/office/drawing/2014/main" id="{43040370-40FE-4611-B252-97412A1788D0}"/>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9" name="Rectangle 48">
              <a:extLst>
                <a:ext uri="{FF2B5EF4-FFF2-40B4-BE49-F238E27FC236}">
                  <a16:creationId xmlns:a16="http://schemas.microsoft.com/office/drawing/2014/main" id="{BF3FC67B-A3D1-43B2-8927-AF15B6791497}"/>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50" name="Rectangle 49">
              <a:extLst>
                <a:ext uri="{FF2B5EF4-FFF2-40B4-BE49-F238E27FC236}">
                  <a16:creationId xmlns:a16="http://schemas.microsoft.com/office/drawing/2014/main" id="{00CADD71-2A31-4ED1-838E-D65A13F8B5F3}"/>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1" name="Rectangle 50">
              <a:extLst>
                <a:ext uri="{FF2B5EF4-FFF2-40B4-BE49-F238E27FC236}">
                  <a16:creationId xmlns:a16="http://schemas.microsoft.com/office/drawing/2014/main" id="{1C0F44FF-5EFB-46CA-B33D-75CE2325A516}"/>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2" name="Rectangle 51">
              <a:extLst>
                <a:ext uri="{FF2B5EF4-FFF2-40B4-BE49-F238E27FC236}">
                  <a16:creationId xmlns:a16="http://schemas.microsoft.com/office/drawing/2014/main" id="{F729A38E-06D0-44D1-B96E-36C158A5C67E}"/>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3" name="Rectangle 52">
              <a:extLst>
                <a:ext uri="{FF2B5EF4-FFF2-40B4-BE49-F238E27FC236}">
                  <a16:creationId xmlns:a16="http://schemas.microsoft.com/office/drawing/2014/main" id="{8AE4F9B3-EB6F-480C-A383-81B026ABE83B}"/>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54" name="Picture 53" descr="https://upload.wikimedia.org/wikipedia/en/thumb/f/fa/COMSATS_Logo.svg/1024px-COMSATS_Logo.svg.png">
            <a:extLst>
              <a:ext uri="{FF2B5EF4-FFF2-40B4-BE49-F238E27FC236}">
                <a16:creationId xmlns:a16="http://schemas.microsoft.com/office/drawing/2014/main" id="{136BB6D5-B51D-4D33-8489-8A7CCB8FF9A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9888065"/>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2" presetClass="entr" presetSubtype="8" fill="hold" nodeType="withEffect">
                                  <p:stCondLst>
                                    <p:cond delay="0"/>
                                  </p:stCondLst>
                                  <p:childTnLst>
                                    <p:set>
                                      <p:cBhvr>
                                        <p:cTn id="19" dur="1" fill="hold">
                                          <p:stCondLst>
                                            <p:cond delay="0"/>
                                          </p:stCondLst>
                                        </p:cTn>
                                        <p:tgtEl>
                                          <p:spTgt spid="23"/>
                                        </p:tgtEl>
                                        <p:attrNameLst>
                                          <p:attrName>style.visibility</p:attrName>
                                        </p:attrNameLst>
                                      </p:cBhvr>
                                      <p:to>
                                        <p:strVal val="visible"/>
                                      </p:to>
                                    </p:set>
                                    <p:anim calcmode="lin" valueType="num">
                                      <p:cBhvr additive="base">
                                        <p:cTn id="20" dur="500" fill="hold"/>
                                        <p:tgtEl>
                                          <p:spTgt spid="23"/>
                                        </p:tgtEl>
                                        <p:attrNameLst>
                                          <p:attrName>ppt_x</p:attrName>
                                        </p:attrNameLst>
                                      </p:cBhvr>
                                      <p:tavLst>
                                        <p:tav tm="0">
                                          <p:val>
                                            <p:strVal val="0-#ppt_w/2"/>
                                          </p:val>
                                        </p:tav>
                                        <p:tav tm="100000">
                                          <p:val>
                                            <p:strVal val="#ppt_x"/>
                                          </p:val>
                                        </p:tav>
                                      </p:tavLst>
                                    </p:anim>
                                    <p:anim calcmode="lin" valueType="num">
                                      <p:cBhvr additive="base">
                                        <p:cTn id="21"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9" presetClass="emph" presetSubtype="0" fill="hold" nodeType="clickEffect">
                                  <p:stCondLst>
                                    <p:cond delay="0"/>
                                  </p:stCondLst>
                                  <p:childTnLst>
                                    <p:animClr clrSpc="rgb" dir="cw">
                                      <p:cBhvr override="childStyle">
                                        <p:cTn id="25" dur="500" fill="hold"/>
                                        <p:tgtEl>
                                          <p:spTgt spid="17">
                                            <p:txEl>
                                              <p:pRg st="2" end="2"/>
                                            </p:txEl>
                                          </p:spTgt>
                                        </p:tgtEl>
                                        <p:attrNameLst>
                                          <p:attrName>style.color</p:attrName>
                                        </p:attrNameLst>
                                      </p:cBhvr>
                                      <p:to>
                                        <a:srgbClr val="000000"/>
                                      </p:to>
                                    </p:animClr>
                                    <p:animClr clrSpc="rgb" dir="cw">
                                      <p:cBhvr>
                                        <p:cTn id="26" dur="500" fill="hold"/>
                                        <p:tgtEl>
                                          <p:spTgt spid="17">
                                            <p:txEl>
                                              <p:pRg st="2" end="2"/>
                                            </p:txEl>
                                          </p:spTgt>
                                        </p:tgtEl>
                                        <p:attrNameLst>
                                          <p:attrName>fillcolor</p:attrName>
                                        </p:attrNameLst>
                                      </p:cBhvr>
                                      <p:to>
                                        <a:srgbClr val="000000"/>
                                      </p:to>
                                    </p:animClr>
                                    <p:set>
                                      <p:cBhvr>
                                        <p:cTn id="27" dur="500" fill="hold"/>
                                        <p:tgtEl>
                                          <p:spTgt spid="17">
                                            <p:txEl>
                                              <p:pRg st="2" end="2"/>
                                            </p:txEl>
                                          </p:spTgt>
                                        </p:tgtEl>
                                        <p:attrNameLst>
                                          <p:attrName>fill.type</p:attrName>
                                        </p:attrNameLst>
                                      </p:cBhvr>
                                      <p:to>
                                        <p:strVal val="solid"/>
                                      </p:to>
                                    </p:set>
                                    <p:set>
                                      <p:cBhvr>
                                        <p:cTn id="28" dur="500" fill="hold"/>
                                        <p:tgtEl>
                                          <p:spTgt spid="17">
                                            <p:txEl>
                                              <p:pRg st="2" end="2"/>
                                            </p:txEl>
                                          </p:spTgt>
                                        </p:tgtEl>
                                        <p:attrNameLst>
                                          <p:attrName>fill.on</p:attrName>
                                        </p:attrNameLst>
                                      </p:cBhvr>
                                      <p:to>
                                        <p:strVal val="true"/>
                                      </p:to>
                                    </p:set>
                                  </p:childTnLst>
                                </p:cTn>
                              </p:par>
                              <p:par>
                                <p:cTn id="29" presetID="2" presetClass="entr" presetSubtype="8"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0-#ppt_w/2"/>
                                          </p:val>
                                        </p:tav>
                                        <p:tav tm="100000">
                                          <p:val>
                                            <p:strVal val="#ppt_x"/>
                                          </p:val>
                                        </p:tav>
                                      </p:tavLst>
                                    </p:anim>
                                    <p:anim calcmode="lin" valueType="num">
                                      <p:cBhvr additive="base">
                                        <p:cTn id="32"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9" presetClass="emph" presetSubtype="0" fill="hold" nodeType="clickEffect">
                                  <p:stCondLst>
                                    <p:cond delay="0"/>
                                  </p:stCondLst>
                                  <p:childTnLst>
                                    <p:animClr clrSpc="rgb" dir="cw">
                                      <p:cBhvr override="childStyle">
                                        <p:cTn id="36" dur="500" fill="hold"/>
                                        <p:tgtEl>
                                          <p:spTgt spid="17">
                                            <p:txEl>
                                              <p:pRg st="3" end="3"/>
                                            </p:txEl>
                                          </p:spTgt>
                                        </p:tgtEl>
                                        <p:attrNameLst>
                                          <p:attrName>style.color</p:attrName>
                                        </p:attrNameLst>
                                      </p:cBhvr>
                                      <p:to>
                                        <a:srgbClr val="000000"/>
                                      </p:to>
                                    </p:animClr>
                                    <p:animClr clrSpc="rgb" dir="cw">
                                      <p:cBhvr>
                                        <p:cTn id="37" dur="500" fill="hold"/>
                                        <p:tgtEl>
                                          <p:spTgt spid="17">
                                            <p:txEl>
                                              <p:pRg st="3" end="3"/>
                                            </p:txEl>
                                          </p:spTgt>
                                        </p:tgtEl>
                                        <p:attrNameLst>
                                          <p:attrName>fillcolor</p:attrName>
                                        </p:attrNameLst>
                                      </p:cBhvr>
                                      <p:to>
                                        <a:srgbClr val="000000"/>
                                      </p:to>
                                    </p:animClr>
                                    <p:set>
                                      <p:cBhvr>
                                        <p:cTn id="38" dur="500" fill="hold"/>
                                        <p:tgtEl>
                                          <p:spTgt spid="17">
                                            <p:txEl>
                                              <p:pRg st="3" end="3"/>
                                            </p:txEl>
                                          </p:spTgt>
                                        </p:tgtEl>
                                        <p:attrNameLst>
                                          <p:attrName>fill.type</p:attrName>
                                        </p:attrNameLst>
                                      </p:cBhvr>
                                      <p:to>
                                        <p:strVal val="solid"/>
                                      </p:to>
                                    </p:set>
                                    <p:set>
                                      <p:cBhvr>
                                        <p:cTn id="39" dur="500" fill="hold"/>
                                        <p:tgtEl>
                                          <p:spTgt spid="17">
                                            <p:txEl>
                                              <p:pRg st="3" end="3"/>
                                            </p:txEl>
                                          </p:spTgt>
                                        </p:tgtEl>
                                        <p:attrNameLst>
                                          <p:attrName>fill.on</p:attrName>
                                        </p:attrNameLst>
                                      </p:cBhvr>
                                      <p:to>
                                        <p:strVal val="true"/>
                                      </p:to>
                                    </p:set>
                                  </p:childTnLst>
                                </p:cTn>
                              </p:par>
                              <p:par>
                                <p:cTn id="40" presetID="2" presetClass="entr" presetSubtype="8" fill="hold" nodeType="withEffect">
                                  <p:stCondLst>
                                    <p:cond delay="0"/>
                                  </p:stCondLst>
                                  <p:childTnLst>
                                    <p:set>
                                      <p:cBhvr>
                                        <p:cTn id="41" dur="1" fill="hold">
                                          <p:stCondLst>
                                            <p:cond delay="0"/>
                                          </p:stCondLst>
                                        </p:cTn>
                                        <p:tgtEl>
                                          <p:spTgt spid="20"/>
                                        </p:tgtEl>
                                        <p:attrNameLst>
                                          <p:attrName>style.visibility</p:attrName>
                                        </p:attrNameLst>
                                      </p:cBhvr>
                                      <p:to>
                                        <p:strVal val="visible"/>
                                      </p:to>
                                    </p:set>
                                    <p:anim calcmode="lin" valueType="num">
                                      <p:cBhvr additive="base">
                                        <p:cTn id="42" dur="500" fill="hold"/>
                                        <p:tgtEl>
                                          <p:spTgt spid="20"/>
                                        </p:tgtEl>
                                        <p:attrNameLst>
                                          <p:attrName>ppt_x</p:attrName>
                                        </p:attrNameLst>
                                      </p:cBhvr>
                                      <p:tavLst>
                                        <p:tav tm="0">
                                          <p:val>
                                            <p:strVal val="0-#ppt_w/2"/>
                                          </p:val>
                                        </p:tav>
                                        <p:tav tm="100000">
                                          <p:val>
                                            <p:strVal val="#ppt_x"/>
                                          </p:val>
                                        </p:tav>
                                      </p:tavLst>
                                    </p:anim>
                                    <p:anim calcmode="lin" valueType="num">
                                      <p:cBhvr additive="base">
                                        <p:cTn id="43"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9" presetClass="emph" presetSubtype="0" fill="hold" nodeType="clickEffect">
                                  <p:stCondLst>
                                    <p:cond delay="0"/>
                                  </p:stCondLst>
                                  <p:childTnLst>
                                    <p:animClr clrSpc="rgb" dir="cw">
                                      <p:cBhvr override="childStyle">
                                        <p:cTn id="47" dur="500" fill="hold"/>
                                        <p:tgtEl>
                                          <p:spTgt spid="17">
                                            <p:txEl>
                                              <p:pRg st="4" end="4"/>
                                            </p:txEl>
                                          </p:spTgt>
                                        </p:tgtEl>
                                        <p:attrNameLst>
                                          <p:attrName>style.color</p:attrName>
                                        </p:attrNameLst>
                                      </p:cBhvr>
                                      <p:to>
                                        <a:srgbClr val="000000"/>
                                      </p:to>
                                    </p:animClr>
                                    <p:animClr clrSpc="rgb" dir="cw">
                                      <p:cBhvr>
                                        <p:cTn id="48" dur="500" fill="hold"/>
                                        <p:tgtEl>
                                          <p:spTgt spid="17">
                                            <p:txEl>
                                              <p:pRg st="4" end="4"/>
                                            </p:txEl>
                                          </p:spTgt>
                                        </p:tgtEl>
                                        <p:attrNameLst>
                                          <p:attrName>fillcolor</p:attrName>
                                        </p:attrNameLst>
                                      </p:cBhvr>
                                      <p:to>
                                        <a:srgbClr val="000000"/>
                                      </p:to>
                                    </p:animClr>
                                    <p:set>
                                      <p:cBhvr>
                                        <p:cTn id="49" dur="500" fill="hold"/>
                                        <p:tgtEl>
                                          <p:spTgt spid="17">
                                            <p:txEl>
                                              <p:pRg st="4" end="4"/>
                                            </p:txEl>
                                          </p:spTgt>
                                        </p:tgtEl>
                                        <p:attrNameLst>
                                          <p:attrName>fill.type</p:attrName>
                                        </p:attrNameLst>
                                      </p:cBhvr>
                                      <p:to>
                                        <p:strVal val="solid"/>
                                      </p:to>
                                    </p:set>
                                    <p:set>
                                      <p:cBhvr>
                                        <p:cTn id="50" dur="500" fill="hold"/>
                                        <p:tgtEl>
                                          <p:spTgt spid="17">
                                            <p:txEl>
                                              <p:pRg st="4" end="4"/>
                                            </p:txEl>
                                          </p:spTgt>
                                        </p:tgtEl>
                                        <p:attrNameLst>
                                          <p:attrName>fill.on</p:attrName>
                                        </p:attrNameLst>
                                      </p:cBhvr>
                                      <p:to>
                                        <p:strVal val="true"/>
                                      </p:to>
                                    </p:set>
                                  </p:childTnLst>
                                </p:cTn>
                              </p:par>
                              <p:par>
                                <p:cTn id="51" presetID="2" presetClass="entr" presetSubtype="8" fill="hold" nodeType="withEffect">
                                  <p:stCondLst>
                                    <p:cond delay="0"/>
                                  </p:stCondLst>
                                  <p:childTnLst>
                                    <p:set>
                                      <p:cBhvr>
                                        <p:cTn id="52" dur="1" fill="hold">
                                          <p:stCondLst>
                                            <p:cond delay="0"/>
                                          </p:stCondLst>
                                        </p:cTn>
                                        <p:tgtEl>
                                          <p:spTgt spid="22"/>
                                        </p:tgtEl>
                                        <p:attrNameLst>
                                          <p:attrName>style.visibility</p:attrName>
                                        </p:attrNameLst>
                                      </p:cBhvr>
                                      <p:to>
                                        <p:strVal val="visible"/>
                                      </p:to>
                                    </p:set>
                                    <p:anim calcmode="lin" valueType="num">
                                      <p:cBhvr additive="base">
                                        <p:cTn id="53" dur="500" fill="hold"/>
                                        <p:tgtEl>
                                          <p:spTgt spid="22"/>
                                        </p:tgtEl>
                                        <p:attrNameLst>
                                          <p:attrName>ppt_x</p:attrName>
                                        </p:attrNameLst>
                                      </p:cBhvr>
                                      <p:tavLst>
                                        <p:tav tm="0">
                                          <p:val>
                                            <p:strVal val="0-#ppt_w/2"/>
                                          </p:val>
                                        </p:tav>
                                        <p:tav tm="100000">
                                          <p:val>
                                            <p:strVal val="#ppt_x"/>
                                          </p:val>
                                        </p:tav>
                                      </p:tavLst>
                                    </p:anim>
                                    <p:anim calcmode="lin" valueType="num">
                                      <p:cBhvr additive="base">
                                        <p:cTn id="54"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9" presetClass="emph" presetSubtype="0" fill="hold" nodeType="clickEffect">
                                  <p:stCondLst>
                                    <p:cond delay="0"/>
                                  </p:stCondLst>
                                  <p:childTnLst>
                                    <p:animClr clrSpc="rgb" dir="cw">
                                      <p:cBhvr override="childStyle">
                                        <p:cTn id="58" dur="500" fill="hold"/>
                                        <p:tgtEl>
                                          <p:spTgt spid="17">
                                            <p:txEl>
                                              <p:pRg st="5" end="5"/>
                                            </p:txEl>
                                          </p:spTgt>
                                        </p:tgtEl>
                                        <p:attrNameLst>
                                          <p:attrName>style.color</p:attrName>
                                        </p:attrNameLst>
                                      </p:cBhvr>
                                      <p:to>
                                        <a:srgbClr val="000000"/>
                                      </p:to>
                                    </p:animClr>
                                    <p:animClr clrSpc="rgb" dir="cw">
                                      <p:cBhvr>
                                        <p:cTn id="59" dur="500" fill="hold"/>
                                        <p:tgtEl>
                                          <p:spTgt spid="17">
                                            <p:txEl>
                                              <p:pRg st="5" end="5"/>
                                            </p:txEl>
                                          </p:spTgt>
                                        </p:tgtEl>
                                        <p:attrNameLst>
                                          <p:attrName>fillcolor</p:attrName>
                                        </p:attrNameLst>
                                      </p:cBhvr>
                                      <p:to>
                                        <a:srgbClr val="000000"/>
                                      </p:to>
                                    </p:animClr>
                                    <p:set>
                                      <p:cBhvr>
                                        <p:cTn id="60" dur="500" fill="hold"/>
                                        <p:tgtEl>
                                          <p:spTgt spid="17">
                                            <p:txEl>
                                              <p:pRg st="5" end="5"/>
                                            </p:txEl>
                                          </p:spTgt>
                                        </p:tgtEl>
                                        <p:attrNameLst>
                                          <p:attrName>fill.type</p:attrName>
                                        </p:attrNameLst>
                                      </p:cBhvr>
                                      <p:to>
                                        <p:strVal val="solid"/>
                                      </p:to>
                                    </p:set>
                                    <p:set>
                                      <p:cBhvr>
                                        <p:cTn id="61" dur="500" fill="hold"/>
                                        <p:tgtEl>
                                          <p:spTgt spid="17">
                                            <p:txEl>
                                              <p:pRg st="5" end="5"/>
                                            </p:txEl>
                                          </p:spTgt>
                                        </p:tgtEl>
                                        <p:attrNameLst>
                                          <p:attrName>fill.on</p:attrName>
                                        </p:attrNameLst>
                                      </p:cBhvr>
                                      <p:to>
                                        <p:strVal val="true"/>
                                      </p:to>
                                    </p:set>
                                  </p:childTnLst>
                                </p:cTn>
                              </p:par>
                              <p:par>
                                <p:cTn id="62" presetID="2" presetClass="entr" presetSubtype="8" fill="hold" nodeType="withEffect">
                                  <p:stCondLst>
                                    <p:cond delay="0"/>
                                  </p:stCondLst>
                                  <p:childTnLst>
                                    <p:set>
                                      <p:cBhvr>
                                        <p:cTn id="63" dur="1" fill="hold">
                                          <p:stCondLst>
                                            <p:cond delay="0"/>
                                          </p:stCondLst>
                                        </p:cTn>
                                        <p:tgtEl>
                                          <p:spTgt spid="24"/>
                                        </p:tgtEl>
                                        <p:attrNameLst>
                                          <p:attrName>style.visibility</p:attrName>
                                        </p:attrNameLst>
                                      </p:cBhvr>
                                      <p:to>
                                        <p:strVal val="visible"/>
                                      </p:to>
                                    </p:set>
                                    <p:anim calcmode="lin" valueType="num">
                                      <p:cBhvr additive="base">
                                        <p:cTn id="64" dur="500" fill="hold"/>
                                        <p:tgtEl>
                                          <p:spTgt spid="24"/>
                                        </p:tgtEl>
                                        <p:attrNameLst>
                                          <p:attrName>ppt_x</p:attrName>
                                        </p:attrNameLst>
                                      </p:cBhvr>
                                      <p:tavLst>
                                        <p:tav tm="0">
                                          <p:val>
                                            <p:strVal val="0-#ppt_w/2"/>
                                          </p:val>
                                        </p:tav>
                                        <p:tav tm="100000">
                                          <p:val>
                                            <p:strVal val="#ppt_x"/>
                                          </p:val>
                                        </p:tav>
                                      </p:tavLst>
                                    </p:anim>
                                    <p:anim calcmode="lin" valueType="num">
                                      <p:cBhvr additive="base">
                                        <p:cTn id="65"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19" presetClass="emph" presetSubtype="0" fill="hold" nodeType="clickEffect">
                                  <p:stCondLst>
                                    <p:cond delay="0"/>
                                  </p:stCondLst>
                                  <p:childTnLst>
                                    <p:animClr clrSpc="rgb" dir="cw">
                                      <p:cBhvr override="childStyle">
                                        <p:cTn id="69" dur="500" fill="hold"/>
                                        <p:tgtEl>
                                          <p:spTgt spid="17">
                                            <p:txEl>
                                              <p:pRg st="6" end="6"/>
                                            </p:txEl>
                                          </p:spTgt>
                                        </p:tgtEl>
                                        <p:attrNameLst>
                                          <p:attrName>style.color</p:attrName>
                                        </p:attrNameLst>
                                      </p:cBhvr>
                                      <p:to>
                                        <a:srgbClr val="000000"/>
                                      </p:to>
                                    </p:animClr>
                                    <p:animClr clrSpc="rgb" dir="cw">
                                      <p:cBhvr>
                                        <p:cTn id="70" dur="500" fill="hold"/>
                                        <p:tgtEl>
                                          <p:spTgt spid="17">
                                            <p:txEl>
                                              <p:pRg st="6" end="6"/>
                                            </p:txEl>
                                          </p:spTgt>
                                        </p:tgtEl>
                                        <p:attrNameLst>
                                          <p:attrName>fillcolor</p:attrName>
                                        </p:attrNameLst>
                                      </p:cBhvr>
                                      <p:to>
                                        <a:srgbClr val="000000"/>
                                      </p:to>
                                    </p:animClr>
                                    <p:set>
                                      <p:cBhvr>
                                        <p:cTn id="71" dur="500" fill="hold"/>
                                        <p:tgtEl>
                                          <p:spTgt spid="17">
                                            <p:txEl>
                                              <p:pRg st="6" end="6"/>
                                            </p:txEl>
                                          </p:spTgt>
                                        </p:tgtEl>
                                        <p:attrNameLst>
                                          <p:attrName>fill.type</p:attrName>
                                        </p:attrNameLst>
                                      </p:cBhvr>
                                      <p:to>
                                        <p:strVal val="solid"/>
                                      </p:to>
                                    </p:set>
                                    <p:set>
                                      <p:cBhvr>
                                        <p:cTn id="72" dur="500" fill="hold"/>
                                        <p:tgtEl>
                                          <p:spTgt spid="17">
                                            <p:txEl>
                                              <p:pRg st="6" end="6"/>
                                            </p:txEl>
                                          </p:spTgt>
                                        </p:tgtEl>
                                        <p:attrNameLst>
                                          <p:attrName>fill.on</p:attrName>
                                        </p:attrNameLst>
                                      </p:cBhvr>
                                      <p:to>
                                        <p:strVal val="true"/>
                                      </p:to>
                                    </p:set>
                                  </p:childTnLst>
                                </p:cTn>
                              </p:par>
                              <p:par>
                                <p:cTn id="73" presetID="2" presetClass="entr" presetSubtype="8" fill="hold" nodeType="withEffect">
                                  <p:stCondLst>
                                    <p:cond delay="0"/>
                                  </p:stCondLst>
                                  <p:childTnLst>
                                    <p:set>
                                      <p:cBhvr>
                                        <p:cTn id="74" dur="1" fill="hold">
                                          <p:stCondLst>
                                            <p:cond delay="0"/>
                                          </p:stCondLst>
                                        </p:cTn>
                                        <p:tgtEl>
                                          <p:spTgt spid="25"/>
                                        </p:tgtEl>
                                        <p:attrNameLst>
                                          <p:attrName>style.visibility</p:attrName>
                                        </p:attrNameLst>
                                      </p:cBhvr>
                                      <p:to>
                                        <p:strVal val="visible"/>
                                      </p:to>
                                    </p:set>
                                    <p:anim calcmode="lin" valueType="num">
                                      <p:cBhvr additive="base">
                                        <p:cTn id="75" dur="500" fill="hold"/>
                                        <p:tgtEl>
                                          <p:spTgt spid="25"/>
                                        </p:tgtEl>
                                        <p:attrNameLst>
                                          <p:attrName>ppt_x</p:attrName>
                                        </p:attrNameLst>
                                      </p:cBhvr>
                                      <p:tavLst>
                                        <p:tav tm="0">
                                          <p:val>
                                            <p:strVal val="0-#ppt_w/2"/>
                                          </p:val>
                                        </p:tav>
                                        <p:tav tm="100000">
                                          <p:val>
                                            <p:strVal val="#ppt_x"/>
                                          </p:val>
                                        </p:tav>
                                      </p:tavLst>
                                    </p:anim>
                                    <p:anim calcmode="lin" valueType="num">
                                      <p:cBhvr additive="base">
                                        <p:cTn id="76"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plagiarism">
            <a:extLst>
              <a:ext uri="{FF2B5EF4-FFF2-40B4-BE49-F238E27FC236}">
                <a16:creationId xmlns:a16="http://schemas.microsoft.com/office/drawing/2014/main" id="{9B958F99-1325-47C4-8365-5B6925F1A3E8}"/>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000" r="47719"/>
          <a:stretch/>
        </p:blipFill>
        <p:spPr bwMode="auto">
          <a:xfrm>
            <a:off x="2501789" y="256524"/>
            <a:ext cx="1139853" cy="106352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Plagiarism</a:t>
            </a:r>
          </a:p>
        </p:txBody>
      </p:sp>
      <p:sp>
        <p:nvSpPr>
          <p:cNvPr id="2" name="Slide Number Placeholder 1"/>
          <p:cNvSpPr>
            <a:spLocks noGrp="1"/>
          </p:cNvSpPr>
          <p:nvPr>
            <p:ph type="sldNum" sz="quarter" idx="12"/>
          </p:nvPr>
        </p:nvSpPr>
        <p:spPr>
          <a:xfrm>
            <a:off x="6858000" y="6356351"/>
            <a:ext cx="2057400" cy="365125"/>
          </a:xfrm>
        </p:spPr>
        <p:txBody>
          <a:bodyPr/>
          <a:lstStyle/>
          <a:p>
            <a:fld id="{08A8661F-1CDE-4F7E-AE93-7F9785FD6839}" type="slidenum">
              <a:rPr lang="en-US" smtClean="0"/>
              <a:pPr/>
              <a:t>32</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88626" cy="2862322"/>
          </a:xfrm>
          <a:prstGeom prst="rect">
            <a:avLst/>
          </a:prstGeom>
          <a:noFill/>
        </p:spPr>
        <p:txBody>
          <a:bodyPr wrap="square" rtlCol="0">
            <a:spAutoFit/>
          </a:bodyPr>
          <a:lstStyle/>
          <a:p>
            <a:pPr lvl="1" indent="-457200" algn="just">
              <a:lnSpc>
                <a:spcPct val="150000"/>
              </a:lnSpc>
              <a:buFont typeface="Wingdings" panose="05000000000000000000" pitchFamily="2" charset="2"/>
              <a:buChar char="q"/>
            </a:pPr>
            <a:r>
              <a:rPr lang="en-US" sz="2400" b="1" dirty="0">
                <a:latin typeface="Candara" pitchFamily="34" charset="0"/>
                <a:cs typeface="Arial" pitchFamily="34" charset="0"/>
              </a:rPr>
              <a:t>Plagiarism and Copyright [2/2]</a:t>
            </a:r>
          </a:p>
          <a:p>
            <a:pPr lvl="1" indent="-457200" algn="just">
              <a:lnSpc>
                <a:spcPct val="150000"/>
              </a:lnSpc>
              <a:buFont typeface="Arial" panose="020B0604020202020204" pitchFamily="34" charset="0"/>
              <a:buChar char="•"/>
            </a:pPr>
            <a:r>
              <a:rPr lang="en-US" sz="1600" dirty="0">
                <a:solidFill>
                  <a:schemeClr val="bg1">
                    <a:lumMod val="85000"/>
                  </a:schemeClr>
                </a:solidFill>
                <a:latin typeface="Candara" pitchFamily="34" charset="0"/>
                <a:cs typeface="Arial" pitchFamily="34" charset="0"/>
              </a:rPr>
              <a:t>The content may not be disseminated beyond campus (including webpage) which would once again be a copyright violation</a:t>
            </a:r>
          </a:p>
          <a:p>
            <a:pPr lvl="1" indent="-457200" algn="just">
              <a:lnSpc>
                <a:spcPct val="150000"/>
              </a:lnSpc>
              <a:buFont typeface="Arial" panose="020B0604020202020204" pitchFamily="34" charset="0"/>
              <a:buChar char="•"/>
            </a:pPr>
            <a:r>
              <a:rPr lang="en-US" sz="1600" dirty="0">
                <a:solidFill>
                  <a:schemeClr val="bg1">
                    <a:lumMod val="85000"/>
                  </a:schemeClr>
                </a:solidFill>
                <a:latin typeface="Candara" pitchFamily="34" charset="0"/>
                <a:cs typeface="Arial" pitchFamily="34" charset="0"/>
              </a:rPr>
              <a:t>Better to paraphrase</a:t>
            </a:r>
          </a:p>
          <a:p>
            <a:pPr lvl="1" indent="-457200" algn="just">
              <a:lnSpc>
                <a:spcPct val="150000"/>
              </a:lnSpc>
              <a:buFont typeface="Arial" panose="020B0604020202020204" pitchFamily="34" charset="0"/>
              <a:buChar char="•"/>
            </a:pPr>
            <a:r>
              <a:rPr lang="en-US" sz="1600" dirty="0">
                <a:solidFill>
                  <a:schemeClr val="bg1">
                    <a:lumMod val="85000"/>
                  </a:schemeClr>
                </a:solidFill>
                <a:latin typeface="Candara" pitchFamily="34" charset="0"/>
                <a:cs typeface="Arial" pitchFamily="34" charset="0"/>
              </a:rPr>
              <a:t>Not more than one or two sentences otherwise, seek permission</a:t>
            </a:r>
          </a:p>
          <a:p>
            <a:pPr lvl="1" indent="-457200" algn="just">
              <a:lnSpc>
                <a:spcPct val="150000"/>
              </a:lnSpc>
              <a:buFont typeface="Arial" panose="020B0604020202020204" pitchFamily="34" charset="0"/>
              <a:buChar char="•"/>
            </a:pPr>
            <a:r>
              <a:rPr lang="en-US" sz="1600" dirty="0">
                <a:solidFill>
                  <a:schemeClr val="bg1">
                    <a:lumMod val="85000"/>
                  </a:schemeClr>
                </a:solidFill>
                <a:latin typeface="Candara" pitchFamily="34" charset="0"/>
                <a:cs typeface="Arial" pitchFamily="34" charset="0"/>
              </a:rPr>
              <a:t>Permission must be stated in a printed form</a:t>
            </a:r>
          </a:p>
          <a:p>
            <a:pPr lvl="1" indent="-457200" algn="just">
              <a:lnSpc>
                <a:spcPct val="150000"/>
              </a:lnSpc>
              <a:buFont typeface="Arial" panose="020B0604020202020204" pitchFamily="34" charset="0"/>
              <a:buChar char="•"/>
            </a:pPr>
            <a:r>
              <a:rPr lang="en-US" sz="1600" dirty="0">
                <a:solidFill>
                  <a:schemeClr val="bg1">
                    <a:lumMod val="85000"/>
                  </a:schemeClr>
                </a:solidFill>
                <a:latin typeface="Candara" pitchFamily="34" charset="0"/>
                <a:cs typeface="Arial" pitchFamily="34" charset="0"/>
              </a:rPr>
              <a:t>Keep a hard copy for record</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4400" y="1611087"/>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Image result for blue sketch arrow png">
            <a:extLst>
              <a:ext uri="{FF2B5EF4-FFF2-40B4-BE49-F238E27FC236}">
                <a16:creationId xmlns:a16="http://schemas.microsoft.com/office/drawing/2014/main" id="{E0A97075-0225-4F25-A3C8-3C533286EE9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500" y="2183296"/>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Image result for blue sketch arrow png">
            <a:extLst>
              <a:ext uri="{FF2B5EF4-FFF2-40B4-BE49-F238E27FC236}">
                <a16:creationId xmlns:a16="http://schemas.microsoft.com/office/drawing/2014/main" id="{2A23E2F7-2A63-42A8-9FDC-942CF668DD0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500" y="2901964"/>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Image result for blue sketch arrow png">
            <a:extLst>
              <a:ext uri="{FF2B5EF4-FFF2-40B4-BE49-F238E27FC236}">
                <a16:creationId xmlns:a16="http://schemas.microsoft.com/office/drawing/2014/main" id="{5EC1833E-280E-459C-AF6A-306F4556875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1672" y="3270782"/>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Image result for blue sketch arrow png">
            <a:extLst>
              <a:ext uri="{FF2B5EF4-FFF2-40B4-BE49-F238E27FC236}">
                <a16:creationId xmlns:a16="http://schemas.microsoft.com/office/drawing/2014/main" id="{F043A6B1-DEFD-4C13-BFF8-DC7AA8BA083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500" y="3995019"/>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Image result for blue sketch arrow png">
            <a:extLst>
              <a:ext uri="{FF2B5EF4-FFF2-40B4-BE49-F238E27FC236}">
                <a16:creationId xmlns:a16="http://schemas.microsoft.com/office/drawing/2014/main" id="{D9EEC7AD-693E-40E4-B7C5-1433C4FA1A0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500" y="3646661"/>
            <a:ext cx="838200" cy="649605"/>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Group 25">
            <a:extLst>
              <a:ext uri="{FF2B5EF4-FFF2-40B4-BE49-F238E27FC236}">
                <a16:creationId xmlns:a16="http://schemas.microsoft.com/office/drawing/2014/main" id="{1114435A-51FE-4546-9648-1C20FAC20AC1}"/>
              </a:ext>
            </a:extLst>
          </p:cNvPr>
          <p:cNvGrpSpPr/>
          <p:nvPr/>
        </p:nvGrpSpPr>
        <p:grpSpPr>
          <a:xfrm>
            <a:off x="0" y="6756400"/>
            <a:ext cx="9144000" cy="101600"/>
            <a:chOff x="0" y="5791200"/>
            <a:chExt cx="8084345" cy="330200"/>
          </a:xfrm>
        </p:grpSpPr>
        <p:sp>
          <p:nvSpPr>
            <p:cNvPr id="27" name="Rectangle 26">
              <a:extLst>
                <a:ext uri="{FF2B5EF4-FFF2-40B4-BE49-F238E27FC236}">
                  <a16:creationId xmlns:a16="http://schemas.microsoft.com/office/drawing/2014/main" id="{D1EFB846-A294-4266-8DEA-40C6B9DB4EBD}"/>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4321C62D-5565-4BC4-9835-1E0861AC6EBC}"/>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EB8066CC-9C88-41B4-9ED3-CC65ABC782B3}"/>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744F860A-5BEF-4538-87D1-C1CE993FD361}"/>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latin typeface="Candara" panose="020E0502030303020204" pitchFamily="34" charset="0"/>
              </a:endParaRPr>
            </a:p>
          </p:txBody>
        </p:sp>
        <p:sp>
          <p:nvSpPr>
            <p:cNvPr id="31" name="Rectangle 30">
              <a:extLst>
                <a:ext uri="{FF2B5EF4-FFF2-40B4-BE49-F238E27FC236}">
                  <a16:creationId xmlns:a16="http://schemas.microsoft.com/office/drawing/2014/main" id="{CA4409BF-7E20-4F0D-A9C1-5AD9D54B3A3F}"/>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2" name="Rectangle 31">
              <a:extLst>
                <a:ext uri="{FF2B5EF4-FFF2-40B4-BE49-F238E27FC236}">
                  <a16:creationId xmlns:a16="http://schemas.microsoft.com/office/drawing/2014/main" id="{B6E141E4-A7C6-47A3-AC82-631B2DFAB00D}"/>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3" name="Rectangle 32">
              <a:extLst>
                <a:ext uri="{FF2B5EF4-FFF2-40B4-BE49-F238E27FC236}">
                  <a16:creationId xmlns:a16="http://schemas.microsoft.com/office/drawing/2014/main" id="{181878BE-95DD-4A60-8B4F-1A1F511BFC0C}"/>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4" name="Rectangle 33">
              <a:extLst>
                <a:ext uri="{FF2B5EF4-FFF2-40B4-BE49-F238E27FC236}">
                  <a16:creationId xmlns:a16="http://schemas.microsoft.com/office/drawing/2014/main" id="{0A699561-5020-47D6-B420-40D631DD0AAA}"/>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grpSp>
      <p:grpSp>
        <p:nvGrpSpPr>
          <p:cNvPr id="35" name="Group 34">
            <a:extLst>
              <a:ext uri="{FF2B5EF4-FFF2-40B4-BE49-F238E27FC236}">
                <a16:creationId xmlns:a16="http://schemas.microsoft.com/office/drawing/2014/main" id="{9E239E5F-634C-4E0D-BA35-D26FF1D9914F}"/>
              </a:ext>
            </a:extLst>
          </p:cNvPr>
          <p:cNvGrpSpPr/>
          <p:nvPr/>
        </p:nvGrpSpPr>
        <p:grpSpPr>
          <a:xfrm rot="10800000">
            <a:off x="0" y="1"/>
            <a:ext cx="9144000" cy="101600"/>
            <a:chOff x="0" y="5791200"/>
            <a:chExt cx="8084345" cy="330200"/>
          </a:xfrm>
        </p:grpSpPr>
        <p:sp>
          <p:nvSpPr>
            <p:cNvPr id="36" name="Rectangle 35">
              <a:extLst>
                <a:ext uri="{FF2B5EF4-FFF2-40B4-BE49-F238E27FC236}">
                  <a16:creationId xmlns:a16="http://schemas.microsoft.com/office/drawing/2014/main" id="{A3E6CA86-B9FA-45B5-A495-2277EF05072B}"/>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7" name="Rectangle 36">
              <a:extLst>
                <a:ext uri="{FF2B5EF4-FFF2-40B4-BE49-F238E27FC236}">
                  <a16:creationId xmlns:a16="http://schemas.microsoft.com/office/drawing/2014/main" id="{1210B0A6-6136-4492-9E91-995790230CE8}"/>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8" name="Rectangle 37">
              <a:extLst>
                <a:ext uri="{FF2B5EF4-FFF2-40B4-BE49-F238E27FC236}">
                  <a16:creationId xmlns:a16="http://schemas.microsoft.com/office/drawing/2014/main" id="{1BEEED66-8288-42C6-A39D-9F7B2F0BAFAE}"/>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9" name="Rectangle 48">
              <a:extLst>
                <a:ext uri="{FF2B5EF4-FFF2-40B4-BE49-F238E27FC236}">
                  <a16:creationId xmlns:a16="http://schemas.microsoft.com/office/drawing/2014/main" id="{8FCBE8E2-8625-4926-8543-EEBAACAE9FFB}"/>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50" name="Rectangle 49">
              <a:extLst>
                <a:ext uri="{FF2B5EF4-FFF2-40B4-BE49-F238E27FC236}">
                  <a16:creationId xmlns:a16="http://schemas.microsoft.com/office/drawing/2014/main" id="{0935466E-48F5-40C5-8E1D-BD475AF89559}"/>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1" name="Rectangle 50">
              <a:extLst>
                <a:ext uri="{FF2B5EF4-FFF2-40B4-BE49-F238E27FC236}">
                  <a16:creationId xmlns:a16="http://schemas.microsoft.com/office/drawing/2014/main" id="{ECB3E9A8-09C5-4DFE-8665-5EB7D84AAAEF}"/>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2" name="Rectangle 51">
              <a:extLst>
                <a:ext uri="{FF2B5EF4-FFF2-40B4-BE49-F238E27FC236}">
                  <a16:creationId xmlns:a16="http://schemas.microsoft.com/office/drawing/2014/main" id="{6C954FFA-7E6B-4551-9AA3-B46CC576C7A6}"/>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3" name="Rectangle 52">
              <a:extLst>
                <a:ext uri="{FF2B5EF4-FFF2-40B4-BE49-F238E27FC236}">
                  <a16:creationId xmlns:a16="http://schemas.microsoft.com/office/drawing/2014/main" id="{2B78D378-4DD7-4280-97FE-4033A4FDD5FD}"/>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54" name="Picture 53" descr="https://upload.wikimedia.org/wikipedia/en/thumb/f/fa/COMSATS_Logo.svg/1024px-COMSATS_Logo.svg.png">
            <a:extLst>
              <a:ext uri="{FF2B5EF4-FFF2-40B4-BE49-F238E27FC236}">
                <a16:creationId xmlns:a16="http://schemas.microsoft.com/office/drawing/2014/main" id="{D3FA3846-F502-4814-92A5-59B716D7D9B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9322565"/>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2" presetClass="entr" presetSubtype="8" fill="hold" nodeType="withEffect">
                                  <p:stCondLst>
                                    <p:cond delay="0"/>
                                  </p:stCondLst>
                                  <p:childTnLst>
                                    <p:set>
                                      <p:cBhvr>
                                        <p:cTn id="19" dur="1" fill="hold">
                                          <p:stCondLst>
                                            <p:cond delay="0"/>
                                          </p:stCondLst>
                                        </p:cTn>
                                        <p:tgtEl>
                                          <p:spTgt spid="23"/>
                                        </p:tgtEl>
                                        <p:attrNameLst>
                                          <p:attrName>style.visibility</p:attrName>
                                        </p:attrNameLst>
                                      </p:cBhvr>
                                      <p:to>
                                        <p:strVal val="visible"/>
                                      </p:to>
                                    </p:set>
                                    <p:anim calcmode="lin" valueType="num">
                                      <p:cBhvr additive="base">
                                        <p:cTn id="20" dur="500" fill="hold"/>
                                        <p:tgtEl>
                                          <p:spTgt spid="23"/>
                                        </p:tgtEl>
                                        <p:attrNameLst>
                                          <p:attrName>ppt_x</p:attrName>
                                        </p:attrNameLst>
                                      </p:cBhvr>
                                      <p:tavLst>
                                        <p:tav tm="0">
                                          <p:val>
                                            <p:strVal val="0-#ppt_w/2"/>
                                          </p:val>
                                        </p:tav>
                                        <p:tav tm="100000">
                                          <p:val>
                                            <p:strVal val="#ppt_x"/>
                                          </p:val>
                                        </p:tav>
                                      </p:tavLst>
                                    </p:anim>
                                    <p:anim calcmode="lin" valueType="num">
                                      <p:cBhvr additive="base">
                                        <p:cTn id="21"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9" presetClass="emph" presetSubtype="0" fill="hold" nodeType="clickEffect">
                                  <p:stCondLst>
                                    <p:cond delay="0"/>
                                  </p:stCondLst>
                                  <p:childTnLst>
                                    <p:animClr clrSpc="rgb" dir="cw">
                                      <p:cBhvr override="childStyle">
                                        <p:cTn id="25" dur="500" fill="hold"/>
                                        <p:tgtEl>
                                          <p:spTgt spid="17">
                                            <p:txEl>
                                              <p:pRg st="2" end="2"/>
                                            </p:txEl>
                                          </p:spTgt>
                                        </p:tgtEl>
                                        <p:attrNameLst>
                                          <p:attrName>style.color</p:attrName>
                                        </p:attrNameLst>
                                      </p:cBhvr>
                                      <p:to>
                                        <a:srgbClr val="000000"/>
                                      </p:to>
                                    </p:animClr>
                                    <p:animClr clrSpc="rgb" dir="cw">
                                      <p:cBhvr>
                                        <p:cTn id="26" dur="500" fill="hold"/>
                                        <p:tgtEl>
                                          <p:spTgt spid="17">
                                            <p:txEl>
                                              <p:pRg st="2" end="2"/>
                                            </p:txEl>
                                          </p:spTgt>
                                        </p:tgtEl>
                                        <p:attrNameLst>
                                          <p:attrName>fillcolor</p:attrName>
                                        </p:attrNameLst>
                                      </p:cBhvr>
                                      <p:to>
                                        <a:srgbClr val="000000"/>
                                      </p:to>
                                    </p:animClr>
                                    <p:set>
                                      <p:cBhvr>
                                        <p:cTn id="27" dur="500" fill="hold"/>
                                        <p:tgtEl>
                                          <p:spTgt spid="17">
                                            <p:txEl>
                                              <p:pRg st="2" end="2"/>
                                            </p:txEl>
                                          </p:spTgt>
                                        </p:tgtEl>
                                        <p:attrNameLst>
                                          <p:attrName>fill.type</p:attrName>
                                        </p:attrNameLst>
                                      </p:cBhvr>
                                      <p:to>
                                        <p:strVal val="solid"/>
                                      </p:to>
                                    </p:set>
                                    <p:set>
                                      <p:cBhvr>
                                        <p:cTn id="28" dur="500" fill="hold"/>
                                        <p:tgtEl>
                                          <p:spTgt spid="17">
                                            <p:txEl>
                                              <p:pRg st="2" end="2"/>
                                            </p:txEl>
                                          </p:spTgt>
                                        </p:tgtEl>
                                        <p:attrNameLst>
                                          <p:attrName>fill.on</p:attrName>
                                        </p:attrNameLst>
                                      </p:cBhvr>
                                      <p:to>
                                        <p:strVal val="true"/>
                                      </p:to>
                                    </p:set>
                                  </p:childTnLst>
                                </p:cTn>
                              </p:par>
                              <p:par>
                                <p:cTn id="29" presetID="2" presetClass="entr" presetSubtype="8"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0-#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9" presetClass="emph" presetSubtype="0" fill="hold" nodeType="clickEffect">
                                  <p:stCondLst>
                                    <p:cond delay="0"/>
                                  </p:stCondLst>
                                  <p:childTnLst>
                                    <p:animClr clrSpc="rgb" dir="cw">
                                      <p:cBhvr override="childStyle">
                                        <p:cTn id="36" dur="500" fill="hold"/>
                                        <p:tgtEl>
                                          <p:spTgt spid="17">
                                            <p:txEl>
                                              <p:pRg st="3" end="3"/>
                                            </p:txEl>
                                          </p:spTgt>
                                        </p:tgtEl>
                                        <p:attrNameLst>
                                          <p:attrName>style.color</p:attrName>
                                        </p:attrNameLst>
                                      </p:cBhvr>
                                      <p:to>
                                        <a:srgbClr val="000000"/>
                                      </p:to>
                                    </p:animClr>
                                    <p:animClr clrSpc="rgb" dir="cw">
                                      <p:cBhvr>
                                        <p:cTn id="37" dur="500" fill="hold"/>
                                        <p:tgtEl>
                                          <p:spTgt spid="17">
                                            <p:txEl>
                                              <p:pRg st="3" end="3"/>
                                            </p:txEl>
                                          </p:spTgt>
                                        </p:tgtEl>
                                        <p:attrNameLst>
                                          <p:attrName>fillcolor</p:attrName>
                                        </p:attrNameLst>
                                      </p:cBhvr>
                                      <p:to>
                                        <a:srgbClr val="000000"/>
                                      </p:to>
                                    </p:animClr>
                                    <p:set>
                                      <p:cBhvr>
                                        <p:cTn id="38" dur="500" fill="hold"/>
                                        <p:tgtEl>
                                          <p:spTgt spid="17">
                                            <p:txEl>
                                              <p:pRg st="3" end="3"/>
                                            </p:txEl>
                                          </p:spTgt>
                                        </p:tgtEl>
                                        <p:attrNameLst>
                                          <p:attrName>fill.type</p:attrName>
                                        </p:attrNameLst>
                                      </p:cBhvr>
                                      <p:to>
                                        <p:strVal val="solid"/>
                                      </p:to>
                                    </p:set>
                                    <p:set>
                                      <p:cBhvr>
                                        <p:cTn id="39" dur="500" fill="hold"/>
                                        <p:tgtEl>
                                          <p:spTgt spid="17">
                                            <p:txEl>
                                              <p:pRg st="3" end="3"/>
                                            </p:txEl>
                                          </p:spTgt>
                                        </p:tgtEl>
                                        <p:attrNameLst>
                                          <p:attrName>fill.on</p:attrName>
                                        </p:attrNameLst>
                                      </p:cBhvr>
                                      <p:to>
                                        <p:strVal val="true"/>
                                      </p:to>
                                    </p:set>
                                  </p:childTnLst>
                                </p:cTn>
                              </p:par>
                              <p:par>
                                <p:cTn id="40" presetID="2" presetClass="entr" presetSubtype="8" fill="hold" nodeType="withEffect">
                                  <p:stCondLst>
                                    <p:cond delay="0"/>
                                  </p:stCondLst>
                                  <p:childTnLst>
                                    <p:set>
                                      <p:cBhvr>
                                        <p:cTn id="41" dur="1" fill="hold">
                                          <p:stCondLst>
                                            <p:cond delay="0"/>
                                          </p:stCondLst>
                                        </p:cTn>
                                        <p:tgtEl>
                                          <p:spTgt spid="22"/>
                                        </p:tgtEl>
                                        <p:attrNameLst>
                                          <p:attrName>style.visibility</p:attrName>
                                        </p:attrNameLst>
                                      </p:cBhvr>
                                      <p:to>
                                        <p:strVal val="visible"/>
                                      </p:to>
                                    </p:set>
                                    <p:anim calcmode="lin" valueType="num">
                                      <p:cBhvr additive="base">
                                        <p:cTn id="42" dur="500" fill="hold"/>
                                        <p:tgtEl>
                                          <p:spTgt spid="22"/>
                                        </p:tgtEl>
                                        <p:attrNameLst>
                                          <p:attrName>ppt_x</p:attrName>
                                        </p:attrNameLst>
                                      </p:cBhvr>
                                      <p:tavLst>
                                        <p:tav tm="0">
                                          <p:val>
                                            <p:strVal val="0-#ppt_w/2"/>
                                          </p:val>
                                        </p:tav>
                                        <p:tav tm="100000">
                                          <p:val>
                                            <p:strVal val="#ppt_x"/>
                                          </p:val>
                                        </p:tav>
                                      </p:tavLst>
                                    </p:anim>
                                    <p:anim calcmode="lin" valueType="num">
                                      <p:cBhvr additive="base">
                                        <p:cTn id="43"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9" presetClass="emph" presetSubtype="0" fill="hold" nodeType="clickEffect">
                                  <p:stCondLst>
                                    <p:cond delay="0"/>
                                  </p:stCondLst>
                                  <p:childTnLst>
                                    <p:animClr clrSpc="rgb" dir="cw">
                                      <p:cBhvr override="childStyle">
                                        <p:cTn id="47" dur="500" fill="hold"/>
                                        <p:tgtEl>
                                          <p:spTgt spid="17">
                                            <p:txEl>
                                              <p:pRg st="4" end="4"/>
                                            </p:txEl>
                                          </p:spTgt>
                                        </p:tgtEl>
                                        <p:attrNameLst>
                                          <p:attrName>style.color</p:attrName>
                                        </p:attrNameLst>
                                      </p:cBhvr>
                                      <p:to>
                                        <a:srgbClr val="000000"/>
                                      </p:to>
                                    </p:animClr>
                                    <p:animClr clrSpc="rgb" dir="cw">
                                      <p:cBhvr>
                                        <p:cTn id="48" dur="500" fill="hold"/>
                                        <p:tgtEl>
                                          <p:spTgt spid="17">
                                            <p:txEl>
                                              <p:pRg st="4" end="4"/>
                                            </p:txEl>
                                          </p:spTgt>
                                        </p:tgtEl>
                                        <p:attrNameLst>
                                          <p:attrName>fillcolor</p:attrName>
                                        </p:attrNameLst>
                                      </p:cBhvr>
                                      <p:to>
                                        <a:srgbClr val="000000"/>
                                      </p:to>
                                    </p:animClr>
                                    <p:set>
                                      <p:cBhvr>
                                        <p:cTn id="49" dur="500" fill="hold"/>
                                        <p:tgtEl>
                                          <p:spTgt spid="17">
                                            <p:txEl>
                                              <p:pRg st="4" end="4"/>
                                            </p:txEl>
                                          </p:spTgt>
                                        </p:tgtEl>
                                        <p:attrNameLst>
                                          <p:attrName>fill.type</p:attrName>
                                        </p:attrNameLst>
                                      </p:cBhvr>
                                      <p:to>
                                        <p:strVal val="solid"/>
                                      </p:to>
                                    </p:set>
                                    <p:set>
                                      <p:cBhvr>
                                        <p:cTn id="50" dur="500" fill="hold"/>
                                        <p:tgtEl>
                                          <p:spTgt spid="17">
                                            <p:txEl>
                                              <p:pRg st="4" end="4"/>
                                            </p:txEl>
                                          </p:spTgt>
                                        </p:tgtEl>
                                        <p:attrNameLst>
                                          <p:attrName>fill.on</p:attrName>
                                        </p:attrNameLst>
                                      </p:cBhvr>
                                      <p:to>
                                        <p:strVal val="true"/>
                                      </p:to>
                                    </p:set>
                                  </p:childTnLst>
                                </p:cTn>
                              </p:par>
                              <p:par>
                                <p:cTn id="51" presetID="2" presetClass="entr" presetSubtype="8" fill="hold" nodeType="withEffect">
                                  <p:stCondLst>
                                    <p:cond delay="0"/>
                                  </p:stCondLst>
                                  <p:childTnLst>
                                    <p:set>
                                      <p:cBhvr>
                                        <p:cTn id="52" dur="1" fill="hold">
                                          <p:stCondLst>
                                            <p:cond delay="0"/>
                                          </p:stCondLst>
                                        </p:cTn>
                                        <p:tgtEl>
                                          <p:spTgt spid="25"/>
                                        </p:tgtEl>
                                        <p:attrNameLst>
                                          <p:attrName>style.visibility</p:attrName>
                                        </p:attrNameLst>
                                      </p:cBhvr>
                                      <p:to>
                                        <p:strVal val="visible"/>
                                      </p:to>
                                    </p:set>
                                    <p:anim calcmode="lin" valueType="num">
                                      <p:cBhvr additive="base">
                                        <p:cTn id="53" dur="500" fill="hold"/>
                                        <p:tgtEl>
                                          <p:spTgt spid="25"/>
                                        </p:tgtEl>
                                        <p:attrNameLst>
                                          <p:attrName>ppt_x</p:attrName>
                                        </p:attrNameLst>
                                      </p:cBhvr>
                                      <p:tavLst>
                                        <p:tav tm="0">
                                          <p:val>
                                            <p:strVal val="0-#ppt_w/2"/>
                                          </p:val>
                                        </p:tav>
                                        <p:tav tm="100000">
                                          <p:val>
                                            <p:strVal val="#ppt_x"/>
                                          </p:val>
                                        </p:tav>
                                      </p:tavLst>
                                    </p:anim>
                                    <p:anim calcmode="lin" valueType="num">
                                      <p:cBhvr additive="base">
                                        <p:cTn id="54"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9" presetClass="emph" presetSubtype="0" fill="hold" nodeType="clickEffect">
                                  <p:stCondLst>
                                    <p:cond delay="0"/>
                                  </p:stCondLst>
                                  <p:childTnLst>
                                    <p:animClr clrSpc="rgb" dir="cw">
                                      <p:cBhvr override="childStyle">
                                        <p:cTn id="58" dur="500" fill="hold"/>
                                        <p:tgtEl>
                                          <p:spTgt spid="17">
                                            <p:txEl>
                                              <p:pRg st="5" end="5"/>
                                            </p:txEl>
                                          </p:spTgt>
                                        </p:tgtEl>
                                        <p:attrNameLst>
                                          <p:attrName>style.color</p:attrName>
                                        </p:attrNameLst>
                                      </p:cBhvr>
                                      <p:to>
                                        <a:srgbClr val="000000"/>
                                      </p:to>
                                    </p:animClr>
                                    <p:animClr clrSpc="rgb" dir="cw">
                                      <p:cBhvr>
                                        <p:cTn id="59" dur="500" fill="hold"/>
                                        <p:tgtEl>
                                          <p:spTgt spid="17">
                                            <p:txEl>
                                              <p:pRg st="5" end="5"/>
                                            </p:txEl>
                                          </p:spTgt>
                                        </p:tgtEl>
                                        <p:attrNameLst>
                                          <p:attrName>fillcolor</p:attrName>
                                        </p:attrNameLst>
                                      </p:cBhvr>
                                      <p:to>
                                        <a:srgbClr val="000000"/>
                                      </p:to>
                                    </p:animClr>
                                    <p:set>
                                      <p:cBhvr>
                                        <p:cTn id="60" dur="500" fill="hold"/>
                                        <p:tgtEl>
                                          <p:spTgt spid="17">
                                            <p:txEl>
                                              <p:pRg st="5" end="5"/>
                                            </p:txEl>
                                          </p:spTgt>
                                        </p:tgtEl>
                                        <p:attrNameLst>
                                          <p:attrName>fill.type</p:attrName>
                                        </p:attrNameLst>
                                      </p:cBhvr>
                                      <p:to>
                                        <p:strVal val="solid"/>
                                      </p:to>
                                    </p:set>
                                    <p:set>
                                      <p:cBhvr>
                                        <p:cTn id="61" dur="500" fill="hold"/>
                                        <p:tgtEl>
                                          <p:spTgt spid="17">
                                            <p:txEl>
                                              <p:pRg st="5" end="5"/>
                                            </p:txEl>
                                          </p:spTgt>
                                        </p:tgtEl>
                                        <p:attrNameLst>
                                          <p:attrName>fill.on</p:attrName>
                                        </p:attrNameLst>
                                      </p:cBhvr>
                                      <p:to>
                                        <p:strVal val="true"/>
                                      </p:to>
                                    </p:set>
                                  </p:childTnLst>
                                </p:cTn>
                              </p:par>
                              <p:par>
                                <p:cTn id="62" presetID="2" presetClass="entr" presetSubtype="8" fill="hold" nodeType="withEffect">
                                  <p:stCondLst>
                                    <p:cond delay="0"/>
                                  </p:stCondLst>
                                  <p:childTnLst>
                                    <p:set>
                                      <p:cBhvr>
                                        <p:cTn id="63" dur="1" fill="hold">
                                          <p:stCondLst>
                                            <p:cond delay="0"/>
                                          </p:stCondLst>
                                        </p:cTn>
                                        <p:tgtEl>
                                          <p:spTgt spid="24"/>
                                        </p:tgtEl>
                                        <p:attrNameLst>
                                          <p:attrName>style.visibility</p:attrName>
                                        </p:attrNameLst>
                                      </p:cBhvr>
                                      <p:to>
                                        <p:strVal val="visible"/>
                                      </p:to>
                                    </p:set>
                                    <p:anim calcmode="lin" valueType="num">
                                      <p:cBhvr additive="base">
                                        <p:cTn id="64" dur="500" fill="hold"/>
                                        <p:tgtEl>
                                          <p:spTgt spid="24"/>
                                        </p:tgtEl>
                                        <p:attrNameLst>
                                          <p:attrName>ppt_x</p:attrName>
                                        </p:attrNameLst>
                                      </p:cBhvr>
                                      <p:tavLst>
                                        <p:tav tm="0">
                                          <p:val>
                                            <p:strVal val="0-#ppt_w/2"/>
                                          </p:val>
                                        </p:tav>
                                        <p:tav tm="100000">
                                          <p:val>
                                            <p:strVal val="#ppt_x"/>
                                          </p:val>
                                        </p:tav>
                                      </p:tavLst>
                                    </p:anim>
                                    <p:anim calcmode="lin" valueType="num">
                                      <p:cBhvr additive="base">
                                        <p:cTn id="65"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plagiarism">
            <a:extLst>
              <a:ext uri="{FF2B5EF4-FFF2-40B4-BE49-F238E27FC236}">
                <a16:creationId xmlns:a16="http://schemas.microsoft.com/office/drawing/2014/main" id="{9B958F99-1325-47C4-8365-5B6925F1A3E8}"/>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000" r="47719"/>
          <a:stretch/>
        </p:blipFill>
        <p:spPr bwMode="auto">
          <a:xfrm>
            <a:off x="2501789" y="256524"/>
            <a:ext cx="1139853" cy="106352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Plagiarism</a:t>
            </a:r>
          </a:p>
        </p:txBody>
      </p:sp>
      <p:sp>
        <p:nvSpPr>
          <p:cNvPr id="2" name="Slide Number Placeholder 1"/>
          <p:cNvSpPr>
            <a:spLocks noGrp="1"/>
          </p:cNvSpPr>
          <p:nvPr>
            <p:ph type="sldNum" sz="quarter" idx="12"/>
          </p:nvPr>
        </p:nvSpPr>
        <p:spPr>
          <a:xfrm>
            <a:off x="6858000" y="6356351"/>
            <a:ext cx="2057400" cy="365125"/>
          </a:xfrm>
        </p:spPr>
        <p:txBody>
          <a:bodyPr/>
          <a:lstStyle/>
          <a:p>
            <a:fld id="{08A8661F-1CDE-4F7E-AE93-7F9785FD6839}" type="slidenum">
              <a:rPr lang="en-US" smtClean="0"/>
              <a:pPr/>
              <a:t>33</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88626" cy="5170646"/>
          </a:xfrm>
          <a:prstGeom prst="rect">
            <a:avLst/>
          </a:prstGeom>
          <a:noFill/>
        </p:spPr>
        <p:txBody>
          <a:bodyPr wrap="square" rtlCol="0">
            <a:spAutoFit/>
          </a:bodyPr>
          <a:lstStyle/>
          <a:p>
            <a:pPr lvl="1" indent="-457200" algn="just">
              <a:lnSpc>
                <a:spcPct val="150000"/>
              </a:lnSpc>
              <a:buFont typeface="Wingdings" panose="05000000000000000000" pitchFamily="2" charset="2"/>
              <a:buChar char="q"/>
            </a:pPr>
            <a:r>
              <a:rPr lang="en-US" sz="2400" b="1" dirty="0">
                <a:latin typeface="Candara" pitchFamily="34" charset="0"/>
                <a:cs typeface="Arial" pitchFamily="34" charset="0"/>
              </a:rPr>
              <a:t>Other Practices which Constitute Plagiarism</a:t>
            </a:r>
          </a:p>
          <a:p>
            <a:pPr marL="395478" indent="-285750">
              <a:lnSpc>
                <a:spcPct val="150000"/>
              </a:lnSpc>
              <a:buFont typeface="Arial" panose="020B0604020202020204" pitchFamily="34" charset="0"/>
              <a:buChar char="•"/>
              <a:defRPr/>
            </a:pPr>
            <a:r>
              <a:rPr lang="en-US" sz="1400" b="1" dirty="0">
                <a:latin typeface="Candara" panose="020E0502030303020204" pitchFamily="34" charset="0"/>
              </a:rPr>
              <a:t>Borrowing organization: </a:t>
            </a:r>
            <a:r>
              <a:rPr lang="en-US" sz="1400" dirty="0">
                <a:latin typeface="Candara" panose="020E0502030303020204" pitchFamily="34" charset="0"/>
              </a:rPr>
              <a:t>Using the general plan, the main headings or a rewritten form of someone else’s material</a:t>
            </a:r>
          </a:p>
          <a:p>
            <a:pPr marL="395478" indent="-285750">
              <a:lnSpc>
                <a:spcPct val="150000"/>
              </a:lnSpc>
              <a:buFont typeface="Arial" panose="020B0604020202020204" pitchFamily="34" charset="0"/>
              <a:buChar char="•"/>
              <a:defRPr/>
            </a:pPr>
            <a:r>
              <a:rPr lang="en-US" sz="1400" b="1" dirty="0">
                <a:latin typeface="Candara" panose="020E0502030303020204" pitchFamily="34" charset="0"/>
              </a:rPr>
              <a:t>Submitting someone else’s Material as one’s own: </a:t>
            </a:r>
            <a:r>
              <a:rPr lang="en-US" sz="1400" dirty="0">
                <a:latin typeface="Candara" panose="020E0502030303020204" pitchFamily="34" charset="0"/>
              </a:rPr>
              <a:t>The practice of employing or allowing another person to alter or revise the work which a student submits as his/her own. This includes buying or copying an entire paper or article from the Web</a:t>
            </a:r>
          </a:p>
          <a:p>
            <a:pPr marL="395478" indent="-285750">
              <a:lnSpc>
                <a:spcPct val="150000"/>
              </a:lnSpc>
              <a:buFont typeface="Arial" panose="020B0604020202020204" pitchFamily="34" charset="0"/>
              <a:buChar char="•"/>
              <a:defRPr/>
            </a:pPr>
            <a:r>
              <a:rPr lang="en-US" sz="1400" b="1" dirty="0">
                <a:latin typeface="Candara" panose="020E0502030303020204" pitchFamily="34" charset="0"/>
              </a:rPr>
              <a:t>Failing to reference/footnote material: </a:t>
            </a:r>
            <a:r>
              <a:rPr lang="en-US" sz="1400" dirty="0">
                <a:latin typeface="Candara" panose="020E0502030303020204" pitchFamily="34" charset="0"/>
              </a:rPr>
              <a:t>Lifting selected passages and phrases without proper acknowledgement and thereby passing off somebody else’s ideas or words as one’s own</a:t>
            </a:r>
          </a:p>
          <a:p>
            <a:pPr marL="395478" indent="-285750">
              <a:lnSpc>
                <a:spcPct val="150000"/>
              </a:lnSpc>
              <a:buFont typeface="Arial" panose="020B0604020202020204" pitchFamily="34" charset="0"/>
              <a:buChar char="•"/>
              <a:defRPr/>
            </a:pPr>
            <a:r>
              <a:rPr lang="en-US" sz="1400" b="1" dirty="0">
                <a:latin typeface="Candara" panose="020E0502030303020204" pitchFamily="34" charset="0"/>
              </a:rPr>
              <a:t>Collusion: </a:t>
            </a:r>
            <a:r>
              <a:rPr lang="en-US" sz="1400" dirty="0">
                <a:latin typeface="Candara" panose="020E0502030303020204" pitchFamily="34" charset="0"/>
              </a:rPr>
              <a:t>Presenting work done collaboratively as one’s own without giving the names of  all the participants. While working in collaboration with other students, it must be clarified from the professor whether after a group discussion an individual written assignment must be turned in or whether a collective work can be submitted</a:t>
            </a:r>
            <a:endParaRPr lang="en-US" sz="1400" b="1" dirty="0">
              <a:latin typeface="Candara" panose="020E0502030303020204" pitchFamily="34" charset="0"/>
            </a:endParaRPr>
          </a:p>
          <a:p>
            <a:pPr marL="395478" indent="-285750">
              <a:lnSpc>
                <a:spcPct val="150000"/>
              </a:lnSpc>
              <a:buFont typeface="Arial" panose="020B0604020202020204" pitchFamily="34" charset="0"/>
              <a:buChar char="•"/>
              <a:defRPr/>
            </a:pPr>
            <a:r>
              <a:rPr lang="en-US" sz="1400" b="1" dirty="0">
                <a:latin typeface="Candara" panose="020E0502030303020204" pitchFamily="34" charset="0"/>
              </a:rPr>
              <a:t>False Citation:</a:t>
            </a:r>
            <a:r>
              <a:rPr lang="en-US" sz="1400" dirty="0">
                <a:latin typeface="Candara" panose="020E0502030303020204" pitchFamily="34" charset="0"/>
              </a:rPr>
              <a:t> Documenting outside sources that were not actually consulted</a:t>
            </a:r>
          </a:p>
          <a:p>
            <a:pPr marL="395478" indent="-285750">
              <a:lnSpc>
                <a:spcPct val="150000"/>
              </a:lnSpc>
              <a:buFont typeface="Arial" panose="020B0604020202020204" pitchFamily="34" charset="0"/>
              <a:buChar char="•"/>
              <a:defRPr/>
            </a:pPr>
            <a:r>
              <a:rPr lang="en-US" sz="1400" b="1" dirty="0">
                <a:latin typeface="Candara" panose="020E0502030303020204" pitchFamily="34" charset="0"/>
              </a:rPr>
              <a:t>Multiple submission of academic work: </a:t>
            </a:r>
            <a:r>
              <a:rPr lang="en-US" sz="1400" dirty="0">
                <a:latin typeface="Candara" panose="020E0502030303020204" pitchFamily="34" charset="0"/>
              </a:rPr>
              <a:t>Revising or using all or part of an earlier piece of work or producing a single piece of work to satisfy two requirements</a:t>
            </a:r>
            <a:endParaRPr lang="en-US" sz="1600" dirty="0">
              <a:solidFill>
                <a:schemeClr val="bg1">
                  <a:lumMod val="85000"/>
                </a:schemeClr>
              </a:solidFill>
              <a:latin typeface="Candara" pitchFamily="34" charset="0"/>
              <a:cs typeface="Arial" pitchFamily="34" charset="0"/>
            </a:endParaRP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4400" y="1611087"/>
            <a:ext cx="426912" cy="467137"/>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a:extLst>
              <a:ext uri="{FF2B5EF4-FFF2-40B4-BE49-F238E27FC236}">
                <a16:creationId xmlns:a16="http://schemas.microsoft.com/office/drawing/2014/main" id="{C759F9A6-095B-4D6D-8CBC-BF70E0E1AD48}"/>
              </a:ext>
            </a:extLst>
          </p:cNvPr>
          <p:cNvGrpSpPr/>
          <p:nvPr/>
        </p:nvGrpSpPr>
        <p:grpSpPr>
          <a:xfrm>
            <a:off x="0" y="6756400"/>
            <a:ext cx="9144000" cy="101600"/>
            <a:chOff x="0" y="5791200"/>
            <a:chExt cx="8084345" cy="330200"/>
          </a:xfrm>
        </p:grpSpPr>
        <p:sp>
          <p:nvSpPr>
            <p:cNvPr id="20" name="Rectangle 19">
              <a:extLst>
                <a:ext uri="{FF2B5EF4-FFF2-40B4-BE49-F238E27FC236}">
                  <a16:creationId xmlns:a16="http://schemas.microsoft.com/office/drawing/2014/main" id="{1D457732-26E5-49E0-B241-A6F1A2E71FC9}"/>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1" name="Rectangle 20">
              <a:extLst>
                <a:ext uri="{FF2B5EF4-FFF2-40B4-BE49-F238E27FC236}">
                  <a16:creationId xmlns:a16="http://schemas.microsoft.com/office/drawing/2014/main" id="{25916628-9556-41E2-B87F-1826DD240921}"/>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2" name="Rectangle 21">
              <a:extLst>
                <a:ext uri="{FF2B5EF4-FFF2-40B4-BE49-F238E27FC236}">
                  <a16:creationId xmlns:a16="http://schemas.microsoft.com/office/drawing/2014/main" id="{C8159839-6653-4161-A5A8-C2CCCC57C6E2}"/>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39869C71-CA68-4F62-83E0-7D643569CCBF}"/>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latin typeface="Candara" panose="020E0502030303020204" pitchFamily="34" charset="0"/>
              </a:endParaRPr>
            </a:p>
          </p:txBody>
        </p:sp>
        <p:sp>
          <p:nvSpPr>
            <p:cNvPr id="24" name="Rectangle 23">
              <a:extLst>
                <a:ext uri="{FF2B5EF4-FFF2-40B4-BE49-F238E27FC236}">
                  <a16:creationId xmlns:a16="http://schemas.microsoft.com/office/drawing/2014/main" id="{8785B813-35E3-4C3C-AFD9-84044938C40F}"/>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CB981617-527E-4EF8-B988-5D7DFEDCE98E}"/>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B59576F1-BEF5-4B65-9CB6-21EF8946E184}"/>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6A87E483-DABB-4293-BD5F-9EDF8EF8F590}"/>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grpSp>
      <p:grpSp>
        <p:nvGrpSpPr>
          <p:cNvPr id="28" name="Group 27">
            <a:extLst>
              <a:ext uri="{FF2B5EF4-FFF2-40B4-BE49-F238E27FC236}">
                <a16:creationId xmlns:a16="http://schemas.microsoft.com/office/drawing/2014/main" id="{643D2023-85A2-4B94-83FB-C571EA9C6203}"/>
              </a:ext>
            </a:extLst>
          </p:cNvPr>
          <p:cNvGrpSpPr/>
          <p:nvPr/>
        </p:nvGrpSpPr>
        <p:grpSpPr>
          <a:xfrm rot="10800000">
            <a:off x="0" y="1"/>
            <a:ext cx="9144000" cy="101600"/>
            <a:chOff x="0" y="5791200"/>
            <a:chExt cx="8084345" cy="330200"/>
          </a:xfrm>
        </p:grpSpPr>
        <p:sp>
          <p:nvSpPr>
            <p:cNvPr id="29" name="Rectangle 28">
              <a:extLst>
                <a:ext uri="{FF2B5EF4-FFF2-40B4-BE49-F238E27FC236}">
                  <a16:creationId xmlns:a16="http://schemas.microsoft.com/office/drawing/2014/main" id="{14F8E062-6E12-4670-9DCB-3CC17691EEC5}"/>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0" name="Rectangle 29">
              <a:extLst>
                <a:ext uri="{FF2B5EF4-FFF2-40B4-BE49-F238E27FC236}">
                  <a16:creationId xmlns:a16="http://schemas.microsoft.com/office/drawing/2014/main" id="{5819D548-80A9-41DC-9435-2BDB003AE2C4}"/>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1" name="Rectangle 30">
              <a:extLst>
                <a:ext uri="{FF2B5EF4-FFF2-40B4-BE49-F238E27FC236}">
                  <a16:creationId xmlns:a16="http://schemas.microsoft.com/office/drawing/2014/main" id="{6E0FA2AC-6865-44BD-AEF5-EC8ED87E0022}"/>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2" name="Rectangle 31">
              <a:extLst>
                <a:ext uri="{FF2B5EF4-FFF2-40B4-BE49-F238E27FC236}">
                  <a16:creationId xmlns:a16="http://schemas.microsoft.com/office/drawing/2014/main" id="{C5CC2E09-2860-43DC-859A-402436398298}"/>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3" name="Rectangle 32">
              <a:extLst>
                <a:ext uri="{FF2B5EF4-FFF2-40B4-BE49-F238E27FC236}">
                  <a16:creationId xmlns:a16="http://schemas.microsoft.com/office/drawing/2014/main" id="{C51D5FFE-CAB9-478E-9A16-D680D014A12B}"/>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4" name="Rectangle 33">
              <a:extLst>
                <a:ext uri="{FF2B5EF4-FFF2-40B4-BE49-F238E27FC236}">
                  <a16:creationId xmlns:a16="http://schemas.microsoft.com/office/drawing/2014/main" id="{38DAAEC8-B59A-43DB-9A9B-D45509A38B7C}"/>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5" name="Rectangle 34">
              <a:extLst>
                <a:ext uri="{FF2B5EF4-FFF2-40B4-BE49-F238E27FC236}">
                  <a16:creationId xmlns:a16="http://schemas.microsoft.com/office/drawing/2014/main" id="{1B94A4E1-2F78-4850-8886-58EA26E393D7}"/>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6" name="Rectangle 35">
              <a:extLst>
                <a:ext uri="{FF2B5EF4-FFF2-40B4-BE49-F238E27FC236}">
                  <a16:creationId xmlns:a16="http://schemas.microsoft.com/office/drawing/2014/main" id="{2C9CEF9A-F4C2-4F90-8EE0-B58FE6115DFD}"/>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37" name="Picture 36" descr="https://upload.wikimedia.org/wikipedia/en/thumb/f/fa/COMSATS_Logo.svg/1024px-COMSATS_Logo.svg.png">
            <a:extLst>
              <a:ext uri="{FF2B5EF4-FFF2-40B4-BE49-F238E27FC236}">
                <a16:creationId xmlns:a16="http://schemas.microsoft.com/office/drawing/2014/main" id="{CE81F76F-1C9D-466E-868F-6C08DC4F7FE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65756"/>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References</a:t>
            </a:r>
          </a:p>
        </p:txBody>
      </p:sp>
      <p:sp>
        <p:nvSpPr>
          <p:cNvPr id="2" name="Slide Number Placeholder 1"/>
          <p:cNvSpPr>
            <a:spLocks noGrp="1"/>
          </p:cNvSpPr>
          <p:nvPr>
            <p:ph type="sldNum" sz="quarter" idx="12"/>
          </p:nvPr>
        </p:nvSpPr>
        <p:spPr/>
        <p:txBody>
          <a:bodyPr/>
          <a:lstStyle/>
          <a:p>
            <a:fld id="{08A8661F-1CDE-4F7E-AE93-7F9785FD6839}" type="slidenum">
              <a:rPr lang="en-US" smtClean="0"/>
              <a:pPr/>
              <a:t>34</a:t>
            </a:fld>
            <a:endParaRPr lang="en-US" dirty="0"/>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2169825"/>
          </a:xfrm>
          <a:prstGeom prst="rect">
            <a:avLst/>
          </a:prstGeom>
          <a:noFill/>
        </p:spPr>
        <p:txBody>
          <a:bodyPr wrap="square" rtlCol="0">
            <a:spAutoFit/>
          </a:bodyPr>
          <a:lstStyle/>
          <a:p>
            <a:pPr lvl="1" indent="-457200" algn="just">
              <a:lnSpc>
                <a:spcPct val="150000"/>
              </a:lnSpc>
              <a:buFont typeface="Arial" panose="020B0604020202020204" pitchFamily="34" charset="0"/>
              <a:buChar char="•"/>
            </a:pPr>
            <a:r>
              <a:rPr lang="en-US" dirty="0">
                <a:latin typeface="Candara" pitchFamily="34" charset="0"/>
                <a:cs typeface="Arial" pitchFamily="34" charset="0"/>
                <a:hlinkClick r:id="rId4"/>
              </a:rPr>
              <a:t>https://en.oxforddictionaries.com/definition/plagiarism</a:t>
            </a:r>
            <a:endParaRPr lang="en-US" dirty="0">
              <a:latin typeface="Candara" pitchFamily="34" charset="0"/>
              <a:cs typeface="Arial" pitchFamily="34" charset="0"/>
            </a:endParaRPr>
          </a:p>
          <a:p>
            <a:pPr lvl="1" indent="-457200" algn="just">
              <a:lnSpc>
                <a:spcPct val="150000"/>
              </a:lnSpc>
              <a:buFont typeface="Arial" panose="020B0604020202020204" pitchFamily="34" charset="0"/>
              <a:buChar char="•"/>
            </a:pPr>
            <a:r>
              <a:rPr lang="en-US" dirty="0">
                <a:latin typeface="Candara" pitchFamily="34" charset="0"/>
                <a:cs typeface="Arial" pitchFamily="34" charset="0"/>
                <a:hlinkClick r:id="rId5"/>
              </a:rPr>
              <a:t>https://www.merriam-webster.com/dictionary/plagiarize</a:t>
            </a:r>
            <a:endParaRPr lang="en-US" dirty="0">
              <a:latin typeface="Candara" pitchFamily="34" charset="0"/>
              <a:cs typeface="Arial" pitchFamily="34" charset="0"/>
            </a:endParaRPr>
          </a:p>
          <a:p>
            <a:pPr lvl="1" indent="-457200" algn="just">
              <a:lnSpc>
                <a:spcPct val="150000"/>
              </a:lnSpc>
              <a:buFont typeface="Arial" panose="020B0604020202020204" pitchFamily="34" charset="0"/>
              <a:buChar char="•"/>
            </a:pPr>
            <a:r>
              <a:rPr lang="en-US" dirty="0">
                <a:latin typeface="Candara" pitchFamily="34" charset="0"/>
                <a:cs typeface="Arial" pitchFamily="34" charset="0"/>
                <a:hlinkClick r:id="rId6"/>
              </a:rPr>
              <a:t>http://wpacouncil.org/positions/WPAplagiarism.pdf</a:t>
            </a:r>
            <a:endParaRPr lang="en-US" dirty="0">
              <a:latin typeface="Candara" pitchFamily="34" charset="0"/>
              <a:cs typeface="Arial" pitchFamily="34" charset="0"/>
            </a:endParaRPr>
          </a:p>
          <a:p>
            <a:pPr lvl="1" indent="-457200" algn="just">
              <a:lnSpc>
                <a:spcPct val="150000"/>
              </a:lnSpc>
              <a:buFont typeface="Arial" panose="020B0604020202020204" pitchFamily="34" charset="0"/>
              <a:buChar char="•"/>
            </a:pPr>
            <a:r>
              <a:rPr lang="en-US" dirty="0">
                <a:latin typeface="Candara" pitchFamily="34" charset="0"/>
                <a:cs typeface="Arial" pitchFamily="34" charset="0"/>
              </a:rPr>
              <a:t>Saunders, R. L. (</a:t>
            </a:r>
            <a:r>
              <a:rPr lang="en-US" dirty="0" err="1">
                <a:latin typeface="Candara" pitchFamily="34" charset="0"/>
                <a:cs typeface="Arial" pitchFamily="34" charset="0"/>
              </a:rPr>
              <a:t>n.d.</a:t>
            </a:r>
            <a:r>
              <a:rPr lang="en-US" dirty="0">
                <a:latin typeface="Candara" pitchFamily="34" charset="0"/>
                <a:cs typeface="Arial" pitchFamily="34" charset="0"/>
              </a:rPr>
              <a:t>). How to Recognize and Avoid Plagiarism. Tennessee, USA: University of Tennessee. </a:t>
            </a:r>
          </a:p>
        </p:txBody>
      </p:sp>
      <p:grpSp>
        <p:nvGrpSpPr>
          <p:cNvPr id="16" name="Group 15">
            <a:extLst>
              <a:ext uri="{FF2B5EF4-FFF2-40B4-BE49-F238E27FC236}">
                <a16:creationId xmlns:a16="http://schemas.microsoft.com/office/drawing/2014/main" id="{38BC65AB-BAEC-4B3D-AC01-96E55B31743B}"/>
              </a:ext>
            </a:extLst>
          </p:cNvPr>
          <p:cNvGrpSpPr/>
          <p:nvPr/>
        </p:nvGrpSpPr>
        <p:grpSpPr>
          <a:xfrm>
            <a:off x="0" y="6756400"/>
            <a:ext cx="9144000" cy="101600"/>
            <a:chOff x="0" y="5791200"/>
            <a:chExt cx="8084345" cy="330200"/>
          </a:xfrm>
        </p:grpSpPr>
        <p:sp>
          <p:nvSpPr>
            <p:cNvPr id="18" name="Rectangle 17">
              <a:extLst>
                <a:ext uri="{FF2B5EF4-FFF2-40B4-BE49-F238E27FC236}">
                  <a16:creationId xmlns:a16="http://schemas.microsoft.com/office/drawing/2014/main" id="{BD070F72-0B2F-4497-A07A-BA0AD987A628}"/>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19" name="Rectangle 18">
              <a:extLst>
                <a:ext uri="{FF2B5EF4-FFF2-40B4-BE49-F238E27FC236}">
                  <a16:creationId xmlns:a16="http://schemas.microsoft.com/office/drawing/2014/main" id="{202AFF43-D213-4A45-85E8-6A02501CCBB5}"/>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0" name="Rectangle 19">
              <a:extLst>
                <a:ext uri="{FF2B5EF4-FFF2-40B4-BE49-F238E27FC236}">
                  <a16:creationId xmlns:a16="http://schemas.microsoft.com/office/drawing/2014/main" id="{A0D26DE0-E9C0-447B-B131-73C6882E5262}"/>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1" name="Rectangle 20">
              <a:extLst>
                <a:ext uri="{FF2B5EF4-FFF2-40B4-BE49-F238E27FC236}">
                  <a16:creationId xmlns:a16="http://schemas.microsoft.com/office/drawing/2014/main" id="{0EFAA2C9-5111-47B2-A283-DAD06B50B615}"/>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latin typeface="Candara" panose="020E0502030303020204" pitchFamily="34" charset="0"/>
              </a:endParaRPr>
            </a:p>
          </p:txBody>
        </p:sp>
        <p:sp>
          <p:nvSpPr>
            <p:cNvPr id="22" name="Rectangle 21">
              <a:extLst>
                <a:ext uri="{FF2B5EF4-FFF2-40B4-BE49-F238E27FC236}">
                  <a16:creationId xmlns:a16="http://schemas.microsoft.com/office/drawing/2014/main" id="{3C4D6C6C-EE9B-40C9-A43A-0F3318373893}"/>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3EE0F855-5501-4110-B9E0-3646C227DBB5}"/>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FCD2A3C7-E646-4A60-87CB-4CF9CDC78279}"/>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CE58358B-88EF-49E4-8D63-C7806CEABEFF}"/>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grpSp>
      <p:grpSp>
        <p:nvGrpSpPr>
          <p:cNvPr id="26" name="Group 25">
            <a:extLst>
              <a:ext uri="{FF2B5EF4-FFF2-40B4-BE49-F238E27FC236}">
                <a16:creationId xmlns:a16="http://schemas.microsoft.com/office/drawing/2014/main" id="{33CFDE05-7BC5-4367-9BCD-E2C201FE9597}"/>
              </a:ext>
            </a:extLst>
          </p:cNvPr>
          <p:cNvGrpSpPr/>
          <p:nvPr/>
        </p:nvGrpSpPr>
        <p:grpSpPr>
          <a:xfrm rot="10800000">
            <a:off x="0" y="1"/>
            <a:ext cx="9144000" cy="101600"/>
            <a:chOff x="0" y="5791200"/>
            <a:chExt cx="8084345" cy="330200"/>
          </a:xfrm>
        </p:grpSpPr>
        <p:sp>
          <p:nvSpPr>
            <p:cNvPr id="27" name="Rectangle 26">
              <a:extLst>
                <a:ext uri="{FF2B5EF4-FFF2-40B4-BE49-F238E27FC236}">
                  <a16:creationId xmlns:a16="http://schemas.microsoft.com/office/drawing/2014/main" id="{5E1E60B6-E32F-4B31-BA4E-5B929CF7802B}"/>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8" name="Rectangle 27">
              <a:extLst>
                <a:ext uri="{FF2B5EF4-FFF2-40B4-BE49-F238E27FC236}">
                  <a16:creationId xmlns:a16="http://schemas.microsoft.com/office/drawing/2014/main" id="{465AD8F1-3466-46C0-8DDD-0F7BA96EB7D7}"/>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EAA06622-9A1D-44D2-B420-349197382652}"/>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0" name="Rectangle 29">
              <a:extLst>
                <a:ext uri="{FF2B5EF4-FFF2-40B4-BE49-F238E27FC236}">
                  <a16:creationId xmlns:a16="http://schemas.microsoft.com/office/drawing/2014/main" id="{CED1DC16-2CDB-4AEA-BEAE-F4DAB1146626}"/>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1" name="Rectangle 30">
              <a:extLst>
                <a:ext uri="{FF2B5EF4-FFF2-40B4-BE49-F238E27FC236}">
                  <a16:creationId xmlns:a16="http://schemas.microsoft.com/office/drawing/2014/main" id="{35263916-2F86-4906-B0A3-D0FEA63DD574}"/>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2" name="Rectangle 31">
              <a:extLst>
                <a:ext uri="{FF2B5EF4-FFF2-40B4-BE49-F238E27FC236}">
                  <a16:creationId xmlns:a16="http://schemas.microsoft.com/office/drawing/2014/main" id="{6A5A1452-F925-419D-A161-42DF6B389D76}"/>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3" name="Rectangle 32">
              <a:extLst>
                <a:ext uri="{FF2B5EF4-FFF2-40B4-BE49-F238E27FC236}">
                  <a16:creationId xmlns:a16="http://schemas.microsoft.com/office/drawing/2014/main" id="{EEB5D945-2124-4CA0-8C51-4D46C02E44DE}"/>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4" name="Rectangle 33">
              <a:extLst>
                <a:ext uri="{FF2B5EF4-FFF2-40B4-BE49-F238E27FC236}">
                  <a16:creationId xmlns:a16="http://schemas.microsoft.com/office/drawing/2014/main" id="{09EAE475-3CEB-4D05-989D-B63B87EDCFFF}"/>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35" name="Picture 34" descr="https://upload.wikimedia.org/wikipedia/en/thumb/f/fa/COMSATS_Logo.svg/1024px-COMSATS_Logo.svg.png">
            <a:extLst>
              <a:ext uri="{FF2B5EF4-FFF2-40B4-BE49-F238E27FC236}">
                <a16:creationId xmlns:a16="http://schemas.microsoft.com/office/drawing/2014/main" id="{B0E69CBC-4DF6-4E96-9D1C-41CEDBC78C5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2681298"/>
      </p:ext>
    </p:extLst>
  </p:cSld>
  <p:clrMapOvr>
    <a:masterClrMapping/>
  </p:clrMapOvr>
  <p:transition>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4804787"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Conclusions</a:t>
            </a:r>
          </a:p>
        </p:txBody>
      </p:sp>
      <p:sp>
        <p:nvSpPr>
          <p:cNvPr id="6" name="TextBox 5"/>
          <p:cNvSpPr txBox="1"/>
          <p:nvPr/>
        </p:nvSpPr>
        <p:spPr>
          <a:xfrm>
            <a:off x="829511" y="1802018"/>
            <a:ext cx="7848601" cy="286232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solidFill>
                  <a:schemeClr val="tx1">
                    <a:lumMod val="75000"/>
                    <a:lumOff val="25000"/>
                  </a:schemeClr>
                </a:solidFill>
                <a:latin typeface="Candara" pitchFamily="34" charset="0"/>
                <a:cs typeface="Arial" pitchFamily="34" charset="0"/>
              </a:rPr>
              <a:t>Basics of Plagiarism</a:t>
            </a:r>
          </a:p>
          <a:p>
            <a:pPr marL="342900" indent="-342900">
              <a:lnSpc>
                <a:spcPct val="150000"/>
              </a:lnSpc>
              <a:buFont typeface="Arial" panose="020B0604020202020204" pitchFamily="34" charset="0"/>
              <a:buChar char="•"/>
            </a:pPr>
            <a:r>
              <a:rPr lang="en-US" sz="2400" dirty="0">
                <a:solidFill>
                  <a:schemeClr val="tx1">
                    <a:lumMod val="75000"/>
                    <a:lumOff val="25000"/>
                  </a:schemeClr>
                </a:solidFill>
                <a:latin typeface="Candara" pitchFamily="34" charset="0"/>
                <a:cs typeface="Arial" pitchFamily="34" charset="0"/>
              </a:rPr>
              <a:t>Quotations</a:t>
            </a:r>
          </a:p>
          <a:p>
            <a:pPr marL="342900" indent="-342900">
              <a:lnSpc>
                <a:spcPct val="150000"/>
              </a:lnSpc>
              <a:buFont typeface="Arial" panose="020B0604020202020204" pitchFamily="34" charset="0"/>
              <a:buChar char="•"/>
            </a:pPr>
            <a:r>
              <a:rPr lang="en-US" sz="2400" dirty="0">
                <a:solidFill>
                  <a:schemeClr val="tx1">
                    <a:lumMod val="75000"/>
                    <a:lumOff val="25000"/>
                  </a:schemeClr>
                </a:solidFill>
                <a:latin typeface="Candara" pitchFamily="34" charset="0"/>
                <a:cs typeface="Arial" pitchFamily="34" charset="0"/>
              </a:rPr>
              <a:t>Citations</a:t>
            </a:r>
          </a:p>
          <a:p>
            <a:pPr marL="342900" indent="-342900">
              <a:lnSpc>
                <a:spcPct val="150000"/>
              </a:lnSpc>
              <a:buFont typeface="Arial" panose="020B0604020202020204" pitchFamily="34" charset="0"/>
              <a:buChar char="•"/>
            </a:pPr>
            <a:r>
              <a:rPr lang="en-US" sz="2400" dirty="0">
                <a:solidFill>
                  <a:schemeClr val="tx1">
                    <a:lumMod val="75000"/>
                    <a:lumOff val="25000"/>
                  </a:schemeClr>
                </a:solidFill>
                <a:latin typeface="Candara" pitchFamily="34" charset="0"/>
                <a:cs typeface="Arial" pitchFamily="34" charset="0"/>
              </a:rPr>
              <a:t>Paraphrasing</a:t>
            </a:r>
          </a:p>
          <a:p>
            <a:pPr marL="342900" indent="-342900">
              <a:lnSpc>
                <a:spcPct val="150000"/>
              </a:lnSpc>
              <a:buFont typeface="Arial" panose="020B0604020202020204" pitchFamily="34" charset="0"/>
              <a:buChar char="•"/>
            </a:pPr>
            <a:r>
              <a:rPr lang="en-US" sz="2400" dirty="0">
                <a:solidFill>
                  <a:schemeClr val="tx1">
                    <a:lumMod val="75000"/>
                    <a:lumOff val="25000"/>
                  </a:schemeClr>
                </a:solidFill>
                <a:latin typeface="Candara" pitchFamily="34" charset="0"/>
                <a:cs typeface="Arial" pitchFamily="34" charset="0"/>
              </a:rPr>
              <a:t>Tips </a:t>
            </a:r>
            <a:r>
              <a:rPr lang="en-US" sz="2400">
                <a:solidFill>
                  <a:schemeClr val="tx1">
                    <a:lumMod val="75000"/>
                    <a:lumOff val="25000"/>
                  </a:schemeClr>
                </a:solidFill>
                <a:latin typeface="Candara" pitchFamily="34" charset="0"/>
                <a:cs typeface="Arial" pitchFamily="34" charset="0"/>
              </a:rPr>
              <a:t>to Avoid Plagiarism</a:t>
            </a:r>
          </a:p>
        </p:txBody>
      </p:sp>
      <p:sp>
        <p:nvSpPr>
          <p:cNvPr id="2" name="Slide Number Placeholder 1"/>
          <p:cNvSpPr>
            <a:spLocks noGrp="1"/>
          </p:cNvSpPr>
          <p:nvPr>
            <p:ph type="sldNum" sz="quarter" idx="12"/>
          </p:nvPr>
        </p:nvSpPr>
        <p:spPr/>
        <p:txBody>
          <a:bodyPr/>
          <a:lstStyle/>
          <a:p>
            <a:fld id="{08A8661F-1CDE-4F7E-AE93-7F9785FD6839}" type="slidenum">
              <a:rPr lang="en-US" smtClean="0"/>
              <a:pPr/>
              <a:t>35</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6D487396-9F23-4E1C-A54F-4E60EBF5CF9A}"/>
              </a:ext>
            </a:extLst>
          </p:cNvPr>
          <p:cNvGrpSpPr/>
          <p:nvPr/>
        </p:nvGrpSpPr>
        <p:grpSpPr>
          <a:xfrm>
            <a:off x="0" y="6756400"/>
            <a:ext cx="9144000" cy="101600"/>
            <a:chOff x="0" y="5791200"/>
            <a:chExt cx="8084345" cy="330200"/>
          </a:xfrm>
        </p:grpSpPr>
        <p:sp>
          <p:nvSpPr>
            <p:cNvPr id="17" name="Rectangle 16">
              <a:extLst>
                <a:ext uri="{FF2B5EF4-FFF2-40B4-BE49-F238E27FC236}">
                  <a16:creationId xmlns:a16="http://schemas.microsoft.com/office/drawing/2014/main" id="{B1BC7367-3626-47AA-BFAE-EA1B0E8FDE44}"/>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18" name="Rectangle 17">
              <a:extLst>
                <a:ext uri="{FF2B5EF4-FFF2-40B4-BE49-F238E27FC236}">
                  <a16:creationId xmlns:a16="http://schemas.microsoft.com/office/drawing/2014/main" id="{10C35AAC-C250-47DF-B3DC-52B118AD481C}"/>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19" name="Rectangle 18">
              <a:extLst>
                <a:ext uri="{FF2B5EF4-FFF2-40B4-BE49-F238E27FC236}">
                  <a16:creationId xmlns:a16="http://schemas.microsoft.com/office/drawing/2014/main" id="{AAC230D5-0FA4-4D03-9841-E5BF084D6FF7}"/>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0" name="Rectangle 19">
              <a:extLst>
                <a:ext uri="{FF2B5EF4-FFF2-40B4-BE49-F238E27FC236}">
                  <a16:creationId xmlns:a16="http://schemas.microsoft.com/office/drawing/2014/main" id="{BCE790D4-833E-4FF1-B8E3-FFF234C59589}"/>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latin typeface="Candara" panose="020E0502030303020204" pitchFamily="34" charset="0"/>
              </a:endParaRPr>
            </a:p>
          </p:txBody>
        </p:sp>
        <p:sp>
          <p:nvSpPr>
            <p:cNvPr id="21" name="Rectangle 20">
              <a:extLst>
                <a:ext uri="{FF2B5EF4-FFF2-40B4-BE49-F238E27FC236}">
                  <a16:creationId xmlns:a16="http://schemas.microsoft.com/office/drawing/2014/main" id="{E193663E-46E8-4F86-B75A-2AECD1685F6F}"/>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2" name="Rectangle 21">
              <a:extLst>
                <a:ext uri="{FF2B5EF4-FFF2-40B4-BE49-F238E27FC236}">
                  <a16:creationId xmlns:a16="http://schemas.microsoft.com/office/drawing/2014/main" id="{31A07279-24A2-47C0-B055-13CC335119B1}"/>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59CAD8E6-20FB-4B25-AC3B-00B686560998}"/>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2336420C-7A5E-4193-AC63-88E7035FAB1E}"/>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grpSp>
      <p:grpSp>
        <p:nvGrpSpPr>
          <p:cNvPr id="25" name="Group 24">
            <a:extLst>
              <a:ext uri="{FF2B5EF4-FFF2-40B4-BE49-F238E27FC236}">
                <a16:creationId xmlns:a16="http://schemas.microsoft.com/office/drawing/2014/main" id="{3C7647A4-2ACC-4EAA-92A1-BC78C34886F9}"/>
              </a:ext>
            </a:extLst>
          </p:cNvPr>
          <p:cNvGrpSpPr/>
          <p:nvPr/>
        </p:nvGrpSpPr>
        <p:grpSpPr>
          <a:xfrm rot="10800000">
            <a:off x="0" y="1"/>
            <a:ext cx="9144000" cy="101600"/>
            <a:chOff x="0" y="5791200"/>
            <a:chExt cx="8084345" cy="330200"/>
          </a:xfrm>
        </p:grpSpPr>
        <p:sp>
          <p:nvSpPr>
            <p:cNvPr id="26" name="Rectangle 25">
              <a:extLst>
                <a:ext uri="{FF2B5EF4-FFF2-40B4-BE49-F238E27FC236}">
                  <a16:creationId xmlns:a16="http://schemas.microsoft.com/office/drawing/2014/main" id="{0E2EF3AD-74E6-4616-9CD1-D35B48BF6CC4}"/>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7" name="Rectangle 26">
              <a:extLst>
                <a:ext uri="{FF2B5EF4-FFF2-40B4-BE49-F238E27FC236}">
                  <a16:creationId xmlns:a16="http://schemas.microsoft.com/office/drawing/2014/main" id="{39CEACC0-4CA6-4BD2-B618-6FFA38D53031}"/>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8" name="Rectangle 27">
              <a:extLst>
                <a:ext uri="{FF2B5EF4-FFF2-40B4-BE49-F238E27FC236}">
                  <a16:creationId xmlns:a16="http://schemas.microsoft.com/office/drawing/2014/main" id="{82F943BB-2CAC-4CD7-849F-B3C6CC12DBF1}"/>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DD2FB210-946E-4090-AAA3-18B23010C868}"/>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0" name="Rectangle 29">
              <a:extLst>
                <a:ext uri="{FF2B5EF4-FFF2-40B4-BE49-F238E27FC236}">
                  <a16:creationId xmlns:a16="http://schemas.microsoft.com/office/drawing/2014/main" id="{3BC74087-5947-45D9-84D5-B1FE43C9B148}"/>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1" name="Rectangle 30">
              <a:extLst>
                <a:ext uri="{FF2B5EF4-FFF2-40B4-BE49-F238E27FC236}">
                  <a16:creationId xmlns:a16="http://schemas.microsoft.com/office/drawing/2014/main" id="{34464FD9-C49D-4FD1-B83B-AC8CC7055E0F}"/>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2" name="Rectangle 31">
              <a:extLst>
                <a:ext uri="{FF2B5EF4-FFF2-40B4-BE49-F238E27FC236}">
                  <a16:creationId xmlns:a16="http://schemas.microsoft.com/office/drawing/2014/main" id="{C61049DD-C7ED-4CA9-8D4A-191E097A7CBD}"/>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4" name="Rectangle 33">
              <a:extLst>
                <a:ext uri="{FF2B5EF4-FFF2-40B4-BE49-F238E27FC236}">
                  <a16:creationId xmlns:a16="http://schemas.microsoft.com/office/drawing/2014/main" id="{16B9A036-A6CB-4607-BDBA-6A5EDE3EBC9E}"/>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35" name="Picture 34" descr="https://upload.wikimedia.org/wikipedia/en/thumb/f/fa/COMSATS_Logo.svg/1024px-COMSATS_Logo.svg.png">
            <a:extLst>
              <a:ext uri="{FF2B5EF4-FFF2-40B4-BE49-F238E27FC236}">
                <a16:creationId xmlns:a16="http://schemas.microsoft.com/office/drawing/2014/main" id="{EEEC5237-A1AB-4F28-97C8-57BEA831DB9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8907121"/>
      </p:ext>
    </p:extLst>
  </p:cSld>
  <p:clrMapOvr>
    <a:masterClrMapping/>
  </p:clrMapOvr>
  <p:transition>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plagiarism">
            <a:extLst>
              <a:ext uri="{FF2B5EF4-FFF2-40B4-BE49-F238E27FC236}">
                <a16:creationId xmlns:a16="http://schemas.microsoft.com/office/drawing/2014/main" id="{9B958F99-1325-47C4-8365-5B6925F1A3E8}"/>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000" r="47719"/>
          <a:stretch/>
        </p:blipFill>
        <p:spPr bwMode="auto">
          <a:xfrm>
            <a:off x="2501789" y="256524"/>
            <a:ext cx="1139853" cy="106352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Plagiarism</a:t>
            </a:r>
          </a:p>
        </p:txBody>
      </p:sp>
      <p:sp>
        <p:nvSpPr>
          <p:cNvPr id="2" name="Slide Number Placeholder 1"/>
          <p:cNvSpPr>
            <a:spLocks noGrp="1"/>
          </p:cNvSpPr>
          <p:nvPr>
            <p:ph type="sldNum" sz="quarter" idx="12"/>
          </p:nvPr>
        </p:nvSpPr>
        <p:spPr/>
        <p:txBody>
          <a:bodyPr/>
          <a:lstStyle/>
          <a:p>
            <a:fld id="{08A8661F-1CDE-4F7E-AE93-7F9785FD6839}" type="slidenum">
              <a:rPr lang="en-US" smtClean="0"/>
              <a:pPr/>
              <a:t>4</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4339650"/>
          </a:xfrm>
          <a:prstGeom prst="rect">
            <a:avLst/>
          </a:prstGeom>
          <a:noFill/>
        </p:spPr>
        <p:txBody>
          <a:bodyPr wrap="square" rtlCol="0">
            <a:spAutoFit/>
          </a:bodyPr>
          <a:lstStyle/>
          <a:p>
            <a:pPr lvl="1" indent="-457200" algn="just">
              <a:lnSpc>
                <a:spcPct val="150000"/>
              </a:lnSpc>
              <a:buFont typeface="Wingdings" panose="05000000000000000000" pitchFamily="2" charset="2"/>
              <a:buChar char="q"/>
            </a:pPr>
            <a:r>
              <a:rPr lang="en-US" sz="2400" b="1" dirty="0">
                <a:latin typeface="Candara" pitchFamily="34" charset="0"/>
                <a:cs typeface="Arial" pitchFamily="34" charset="0"/>
              </a:rPr>
              <a:t>Definition [2/3]</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The WPA Council (Council of Writing Program Administrators) defines plagiarism as following. This definition applies to texts published in print or on-line, to manuscripts and to the work of other student writers.</a:t>
            </a:r>
          </a:p>
          <a:p>
            <a:pPr lvl="2" indent="-457200" algn="just">
              <a:lnSpc>
                <a:spcPct val="150000"/>
              </a:lnSpc>
              <a:buFont typeface="Courier New" panose="02070309020205020404" pitchFamily="49" charset="0"/>
              <a:buChar char="o"/>
            </a:pPr>
            <a:r>
              <a:rPr lang="en-US" sz="2000" i="1" dirty="0">
                <a:solidFill>
                  <a:schemeClr val="bg1">
                    <a:lumMod val="85000"/>
                  </a:schemeClr>
                </a:solidFill>
                <a:latin typeface="Candara" pitchFamily="34" charset="0"/>
                <a:cs typeface="Arial" pitchFamily="34" charset="0"/>
              </a:rPr>
              <a:t>“In an instructional setting, plagiarism occurs when a writer deliberately uses someone else’s language, ideas or other original (not common-knowledge) material without acknowledging its source.”</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4400" y="1611087"/>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1A8BE99D-A277-4244-A922-B17A4A9FC6F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500" y="2183296"/>
            <a:ext cx="838200" cy="649605"/>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5A60ED01-9312-4AB8-8A25-7DBF98EE7EBD}"/>
              </a:ext>
            </a:extLst>
          </p:cNvPr>
          <p:cNvGrpSpPr/>
          <p:nvPr/>
        </p:nvGrpSpPr>
        <p:grpSpPr>
          <a:xfrm>
            <a:off x="0" y="6756400"/>
            <a:ext cx="9144000" cy="101600"/>
            <a:chOff x="0" y="5791200"/>
            <a:chExt cx="8084345" cy="330200"/>
          </a:xfrm>
        </p:grpSpPr>
        <p:sp>
          <p:nvSpPr>
            <p:cNvPr id="21" name="Rectangle 20">
              <a:extLst>
                <a:ext uri="{FF2B5EF4-FFF2-40B4-BE49-F238E27FC236}">
                  <a16:creationId xmlns:a16="http://schemas.microsoft.com/office/drawing/2014/main" id="{6D6874BF-676C-42BA-A8EC-278FE6B68610}"/>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2" name="Rectangle 21">
              <a:extLst>
                <a:ext uri="{FF2B5EF4-FFF2-40B4-BE49-F238E27FC236}">
                  <a16:creationId xmlns:a16="http://schemas.microsoft.com/office/drawing/2014/main" id="{8C85FA40-7D81-4330-9CCA-9FF674AE2EAA}"/>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31550475-04B0-4156-976D-754822697113}"/>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42490606-077B-4467-BADF-5608F698C4B0}"/>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latin typeface="Candara" panose="020E0502030303020204" pitchFamily="34" charset="0"/>
              </a:endParaRPr>
            </a:p>
          </p:txBody>
        </p:sp>
        <p:sp>
          <p:nvSpPr>
            <p:cNvPr id="25" name="Rectangle 24">
              <a:extLst>
                <a:ext uri="{FF2B5EF4-FFF2-40B4-BE49-F238E27FC236}">
                  <a16:creationId xmlns:a16="http://schemas.microsoft.com/office/drawing/2014/main" id="{C9990069-41B0-45B5-BBBA-973F972056A5}"/>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B351F0E4-2373-4516-A31F-01A109F5F35E}"/>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F21D994F-44EF-4F3F-804B-C6A3803D67EE}"/>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8F716547-D687-46D5-B1EB-FFEF8EE0B415}"/>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grpSp>
      <p:grpSp>
        <p:nvGrpSpPr>
          <p:cNvPr id="29" name="Group 28">
            <a:extLst>
              <a:ext uri="{FF2B5EF4-FFF2-40B4-BE49-F238E27FC236}">
                <a16:creationId xmlns:a16="http://schemas.microsoft.com/office/drawing/2014/main" id="{E8060B66-8292-465B-8C49-B5FCA27E20E7}"/>
              </a:ext>
            </a:extLst>
          </p:cNvPr>
          <p:cNvGrpSpPr/>
          <p:nvPr/>
        </p:nvGrpSpPr>
        <p:grpSpPr>
          <a:xfrm rot="10800000">
            <a:off x="0" y="1"/>
            <a:ext cx="9144000" cy="101600"/>
            <a:chOff x="0" y="5791200"/>
            <a:chExt cx="8084345" cy="330200"/>
          </a:xfrm>
        </p:grpSpPr>
        <p:sp>
          <p:nvSpPr>
            <p:cNvPr id="30" name="Rectangle 29">
              <a:extLst>
                <a:ext uri="{FF2B5EF4-FFF2-40B4-BE49-F238E27FC236}">
                  <a16:creationId xmlns:a16="http://schemas.microsoft.com/office/drawing/2014/main" id="{2390970D-4AEA-469C-8D48-4F26884F970B}"/>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1" name="Rectangle 30">
              <a:extLst>
                <a:ext uri="{FF2B5EF4-FFF2-40B4-BE49-F238E27FC236}">
                  <a16:creationId xmlns:a16="http://schemas.microsoft.com/office/drawing/2014/main" id="{44F39373-4B8D-45C5-84B5-3B1DBD7A7FDB}"/>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2" name="Rectangle 31">
              <a:extLst>
                <a:ext uri="{FF2B5EF4-FFF2-40B4-BE49-F238E27FC236}">
                  <a16:creationId xmlns:a16="http://schemas.microsoft.com/office/drawing/2014/main" id="{4B5DCA7D-18B8-4968-A403-B6B716A2C50F}"/>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3" name="Rectangle 32">
              <a:extLst>
                <a:ext uri="{FF2B5EF4-FFF2-40B4-BE49-F238E27FC236}">
                  <a16:creationId xmlns:a16="http://schemas.microsoft.com/office/drawing/2014/main" id="{5F51D4E2-2489-42BE-B1CC-2AE72ACEBD5F}"/>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4" name="Rectangle 33">
              <a:extLst>
                <a:ext uri="{FF2B5EF4-FFF2-40B4-BE49-F238E27FC236}">
                  <a16:creationId xmlns:a16="http://schemas.microsoft.com/office/drawing/2014/main" id="{EBC70272-3122-49F8-8B80-E77F14E595E7}"/>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5" name="Rectangle 34">
              <a:extLst>
                <a:ext uri="{FF2B5EF4-FFF2-40B4-BE49-F238E27FC236}">
                  <a16:creationId xmlns:a16="http://schemas.microsoft.com/office/drawing/2014/main" id="{A2D98A03-F6C2-4484-B067-66C9C91471CC}"/>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6" name="Rectangle 35">
              <a:extLst>
                <a:ext uri="{FF2B5EF4-FFF2-40B4-BE49-F238E27FC236}">
                  <a16:creationId xmlns:a16="http://schemas.microsoft.com/office/drawing/2014/main" id="{E150716B-4A43-4004-9C74-1595905F8F96}"/>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7" name="Rectangle 36">
              <a:extLst>
                <a:ext uri="{FF2B5EF4-FFF2-40B4-BE49-F238E27FC236}">
                  <a16:creationId xmlns:a16="http://schemas.microsoft.com/office/drawing/2014/main" id="{3B4AFE12-2A04-4663-9C58-32901FD8AEE9}"/>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38" name="Picture 37" descr="https://upload.wikimedia.org/wikipedia/en/thumb/f/fa/COMSATS_Logo.svg/1024px-COMSATS_Logo.svg.png">
            <a:extLst>
              <a:ext uri="{FF2B5EF4-FFF2-40B4-BE49-F238E27FC236}">
                <a16:creationId xmlns:a16="http://schemas.microsoft.com/office/drawing/2014/main" id="{078AE0E8-8314-43C7-93E7-3F438ED51A48}"/>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6638874"/>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2" presetClass="entr" presetSubtype="8"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0-#ppt_w/2"/>
                                          </p:val>
                                        </p:tav>
                                        <p:tav tm="100000">
                                          <p:val>
                                            <p:strVal val="#ppt_x"/>
                                          </p:val>
                                        </p:tav>
                                      </p:tavLst>
                                    </p:anim>
                                    <p:anim calcmode="lin" valueType="num">
                                      <p:cBhvr additive="base">
                                        <p:cTn id="21"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9" presetClass="emph" presetSubtype="0" fill="hold" nodeType="clickEffect">
                                  <p:stCondLst>
                                    <p:cond delay="0"/>
                                  </p:stCondLst>
                                  <p:childTnLst>
                                    <p:animClr clrSpc="rgb" dir="cw">
                                      <p:cBhvr override="childStyle">
                                        <p:cTn id="25" dur="500" fill="hold"/>
                                        <p:tgtEl>
                                          <p:spTgt spid="17">
                                            <p:txEl>
                                              <p:pRg st="2" end="2"/>
                                            </p:txEl>
                                          </p:spTgt>
                                        </p:tgtEl>
                                        <p:attrNameLst>
                                          <p:attrName>style.color</p:attrName>
                                        </p:attrNameLst>
                                      </p:cBhvr>
                                      <p:to>
                                        <a:srgbClr val="FF0000"/>
                                      </p:to>
                                    </p:animClr>
                                    <p:animClr clrSpc="rgb" dir="cw">
                                      <p:cBhvr>
                                        <p:cTn id="26" dur="500" fill="hold"/>
                                        <p:tgtEl>
                                          <p:spTgt spid="17">
                                            <p:txEl>
                                              <p:pRg st="2" end="2"/>
                                            </p:txEl>
                                          </p:spTgt>
                                        </p:tgtEl>
                                        <p:attrNameLst>
                                          <p:attrName>fillcolor</p:attrName>
                                        </p:attrNameLst>
                                      </p:cBhvr>
                                      <p:to>
                                        <a:srgbClr val="FF0000"/>
                                      </p:to>
                                    </p:animClr>
                                    <p:set>
                                      <p:cBhvr>
                                        <p:cTn id="27" dur="500" fill="hold"/>
                                        <p:tgtEl>
                                          <p:spTgt spid="17">
                                            <p:txEl>
                                              <p:pRg st="2" end="2"/>
                                            </p:txEl>
                                          </p:spTgt>
                                        </p:tgtEl>
                                        <p:attrNameLst>
                                          <p:attrName>fill.type</p:attrName>
                                        </p:attrNameLst>
                                      </p:cBhvr>
                                      <p:to>
                                        <p:strVal val="solid"/>
                                      </p:to>
                                    </p:set>
                                    <p:set>
                                      <p:cBhvr>
                                        <p:cTn id="28" dur="500" fill="hold"/>
                                        <p:tgtEl>
                                          <p:spTgt spid="17">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plagiarism">
            <a:extLst>
              <a:ext uri="{FF2B5EF4-FFF2-40B4-BE49-F238E27FC236}">
                <a16:creationId xmlns:a16="http://schemas.microsoft.com/office/drawing/2014/main" id="{9B958F99-1325-47C4-8365-5B6925F1A3E8}"/>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000" r="47719"/>
          <a:stretch/>
        </p:blipFill>
        <p:spPr bwMode="auto">
          <a:xfrm>
            <a:off x="2501789" y="256524"/>
            <a:ext cx="1139853" cy="106352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Plagiarism</a:t>
            </a:r>
          </a:p>
        </p:txBody>
      </p:sp>
      <p:sp>
        <p:nvSpPr>
          <p:cNvPr id="2" name="Slide Number Placeholder 1"/>
          <p:cNvSpPr>
            <a:spLocks noGrp="1"/>
          </p:cNvSpPr>
          <p:nvPr>
            <p:ph type="sldNum" sz="quarter" idx="12"/>
          </p:nvPr>
        </p:nvSpPr>
        <p:spPr/>
        <p:txBody>
          <a:bodyPr/>
          <a:lstStyle/>
          <a:p>
            <a:fld id="{08A8661F-1CDE-4F7E-AE93-7F9785FD6839}" type="slidenum">
              <a:rPr lang="en-US" smtClean="0"/>
              <a:pPr/>
              <a:t>5</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2031325"/>
          </a:xfrm>
          <a:prstGeom prst="rect">
            <a:avLst/>
          </a:prstGeom>
          <a:noFill/>
        </p:spPr>
        <p:txBody>
          <a:bodyPr wrap="square" rtlCol="0">
            <a:spAutoFit/>
          </a:bodyPr>
          <a:lstStyle/>
          <a:p>
            <a:pPr lvl="1" indent="-457200" algn="just">
              <a:lnSpc>
                <a:spcPct val="150000"/>
              </a:lnSpc>
              <a:buFont typeface="Wingdings" panose="05000000000000000000" pitchFamily="2" charset="2"/>
              <a:buChar char="q"/>
            </a:pPr>
            <a:r>
              <a:rPr lang="en-US" sz="2400" b="1" dirty="0">
                <a:latin typeface="Candara" pitchFamily="34" charset="0"/>
                <a:cs typeface="Arial" pitchFamily="34" charset="0"/>
              </a:rPr>
              <a:t>Definition [3/3]</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In the concise Oxford dictionary, plagiarism is defined as:</a:t>
            </a:r>
          </a:p>
          <a:p>
            <a:pPr lvl="2" indent="-457200" algn="just">
              <a:lnSpc>
                <a:spcPct val="150000"/>
              </a:lnSpc>
              <a:buFont typeface="Courier New" panose="02070309020205020404" pitchFamily="49" charset="0"/>
              <a:buChar char="o"/>
            </a:pPr>
            <a:r>
              <a:rPr lang="en-US" sz="2000" i="1" dirty="0">
                <a:solidFill>
                  <a:schemeClr val="bg1">
                    <a:lumMod val="85000"/>
                  </a:schemeClr>
                </a:solidFill>
                <a:latin typeface="Candara" pitchFamily="34" charset="0"/>
                <a:cs typeface="Arial" pitchFamily="34" charset="0"/>
              </a:rPr>
              <a:t>“Taking and using the thoughts, writings and inventions of another person as one’s own.”</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4400" y="1611087"/>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1A8BE99D-A277-4244-A922-B17A4A9FC6F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500" y="2183296"/>
            <a:ext cx="838200" cy="649605"/>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9E79B4E8-26DC-4091-8598-770C7DA59CB6}"/>
              </a:ext>
            </a:extLst>
          </p:cNvPr>
          <p:cNvGrpSpPr/>
          <p:nvPr/>
        </p:nvGrpSpPr>
        <p:grpSpPr>
          <a:xfrm>
            <a:off x="0" y="6756400"/>
            <a:ext cx="9144000" cy="101600"/>
            <a:chOff x="0" y="5791200"/>
            <a:chExt cx="8084345" cy="330200"/>
          </a:xfrm>
        </p:grpSpPr>
        <p:sp>
          <p:nvSpPr>
            <p:cNvPr id="21" name="Rectangle 20">
              <a:extLst>
                <a:ext uri="{FF2B5EF4-FFF2-40B4-BE49-F238E27FC236}">
                  <a16:creationId xmlns:a16="http://schemas.microsoft.com/office/drawing/2014/main" id="{2F41A5BF-B9BC-4832-A26B-1617F79881DB}"/>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2" name="Rectangle 21">
              <a:extLst>
                <a:ext uri="{FF2B5EF4-FFF2-40B4-BE49-F238E27FC236}">
                  <a16:creationId xmlns:a16="http://schemas.microsoft.com/office/drawing/2014/main" id="{E0C2C7A9-D69A-49C7-A609-ED71C213C2D5}"/>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897A3ECC-6ED1-43F4-B270-57F3FC51114E}"/>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8B357126-AF1E-4AB6-9038-84B6BB61161B}"/>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latin typeface="Candara" panose="020E0502030303020204" pitchFamily="34" charset="0"/>
              </a:endParaRPr>
            </a:p>
          </p:txBody>
        </p:sp>
        <p:sp>
          <p:nvSpPr>
            <p:cNvPr id="25" name="Rectangle 24">
              <a:extLst>
                <a:ext uri="{FF2B5EF4-FFF2-40B4-BE49-F238E27FC236}">
                  <a16:creationId xmlns:a16="http://schemas.microsoft.com/office/drawing/2014/main" id="{52074C36-9007-4230-AE03-0EF33A78273B}"/>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ED038BB0-0DD8-427B-B662-AC02294F9F03}"/>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646352CD-D10F-4D93-AF18-A0D1E457D07A}"/>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225E5ED2-0C03-431E-A41C-A7DC82E5D31F}"/>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grpSp>
      <p:grpSp>
        <p:nvGrpSpPr>
          <p:cNvPr id="29" name="Group 28">
            <a:extLst>
              <a:ext uri="{FF2B5EF4-FFF2-40B4-BE49-F238E27FC236}">
                <a16:creationId xmlns:a16="http://schemas.microsoft.com/office/drawing/2014/main" id="{FCD38907-827F-4D0F-91FE-016745EDF1AE}"/>
              </a:ext>
            </a:extLst>
          </p:cNvPr>
          <p:cNvGrpSpPr/>
          <p:nvPr/>
        </p:nvGrpSpPr>
        <p:grpSpPr>
          <a:xfrm rot="10800000">
            <a:off x="0" y="1"/>
            <a:ext cx="9144000" cy="101600"/>
            <a:chOff x="0" y="5791200"/>
            <a:chExt cx="8084345" cy="330200"/>
          </a:xfrm>
        </p:grpSpPr>
        <p:sp>
          <p:nvSpPr>
            <p:cNvPr id="30" name="Rectangle 29">
              <a:extLst>
                <a:ext uri="{FF2B5EF4-FFF2-40B4-BE49-F238E27FC236}">
                  <a16:creationId xmlns:a16="http://schemas.microsoft.com/office/drawing/2014/main" id="{6DB1BCC5-A2E2-4E28-8DC5-261C589BF900}"/>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1" name="Rectangle 30">
              <a:extLst>
                <a:ext uri="{FF2B5EF4-FFF2-40B4-BE49-F238E27FC236}">
                  <a16:creationId xmlns:a16="http://schemas.microsoft.com/office/drawing/2014/main" id="{E2029CA1-43DA-498C-8592-5B635C369198}"/>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2" name="Rectangle 31">
              <a:extLst>
                <a:ext uri="{FF2B5EF4-FFF2-40B4-BE49-F238E27FC236}">
                  <a16:creationId xmlns:a16="http://schemas.microsoft.com/office/drawing/2014/main" id="{15EB11EE-5C6D-4036-B010-949A624C9F71}"/>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3" name="Rectangle 32">
              <a:extLst>
                <a:ext uri="{FF2B5EF4-FFF2-40B4-BE49-F238E27FC236}">
                  <a16:creationId xmlns:a16="http://schemas.microsoft.com/office/drawing/2014/main" id="{F06174C8-66D5-45D3-9632-36B308861ECF}"/>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4" name="Rectangle 33">
              <a:extLst>
                <a:ext uri="{FF2B5EF4-FFF2-40B4-BE49-F238E27FC236}">
                  <a16:creationId xmlns:a16="http://schemas.microsoft.com/office/drawing/2014/main" id="{73A434AD-3282-499A-BD24-207015157A73}"/>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5" name="Rectangle 34">
              <a:extLst>
                <a:ext uri="{FF2B5EF4-FFF2-40B4-BE49-F238E27FC236}">
                  <a16:creationId xmlns:a16="http://schemas.microsoft.com/office/drawing/2014/main" id="{916A399C-225D-460E-B674-5526E7CB7BB1}"/>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6" name="Rectangle 35">
              <a:extLst>
                <a:ext uri="{FF2B5EF4-FFF2-40B4-BE49-F238E27FC236}">
                  <a16:creationId xmlns:a16="http://schemas.microsoft.com/office/drawing/2014/main" id="{653C138A-639B-4326-A8E7-2D41E4160C81}"/>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7" name="Rectangle 36">
              <a:extLst>
                <a:ext uri="{FF2B5EF4-FFF2-40B4-BE49-F238E27FC236}">
                  <a16:creationId xmlns:a16="http://schemas.microsoft.com/office/drawing/2014/main" id="{4AB28CC4-C490-419D-9098-074368B7430F}"/>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38" name="Picture 37" descr="https://upload.wikimedia.org/wikipedia/en/thumb/f/fa/COMSATS_Logo.svg/1024px-COMSATS_Logo.svg.png">
            <a:extLst>
              <a:ext uri="{FF2B5EF4-FFF2-40B4-BE49-F238E27FC236}">
                <a16:creationId xmlns:a16="http://schemas.microsoft.com/office/drawing/2014/main" id="{65A6BC7A-B69F-4DD9-9F29-B150E161415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125311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2" presetClass="entr" presetSubtype="8"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0-#ppt_w/2"/>
                                          </p:val>
                                        </p:tav>
                                        <p:tav tm="100000">
                                          <p:val>
                                            <p:strVal val="#ppt_x"/>
                                          </p:val>
                                        </p:tav>
                                      </p:tavLst>
                                    </p:anim>
                                    <p:anim calcmode="lin" valueType="num">
                                      <p:cBhvr additive="base">
                                        <p:cTn id="21"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9" presetClass="emph" presetSubtype="0" fill="hold" nodeType="clickEffect">
                                  <p:stCondLst>
                                    <p:cond delay="0"/>
                                  </p:stCondLst>
                                  <p:childTnLst>
                                    <p:animClr clrSpc="rgb" dir="cw">
                                      <p:cBhvr override="childStyle">
                                        <p:cTn id="25" dur="500" fill="hold"/>
                                        <p:tgtEl>
                                          <p:spTgt spid="17">
                                            <p:txEl>
                                              <p:pRg st="2" end="2"/>
                                            </p:txEl>
                                          </p:spTgt>
                                        </p:tgtEl>
                                        <p:attrNameLst>
                                          <p:attrName>style.color</p:attrName>
                                        </p:attrNameLst>
                                      </p:cBhvr>
                                      <p:to>
                                        <a:srgbClr val="FF0000"/>
                                      </p:to>
                                    </p:animClr>
                                    <p:animClr clrSpc="rgb" dir="cw">
                                      <p:cBhvr>
                                        <p:cTn id="26" dur="500" fill="hold"/>
                                        <p:tgtEl>
                                          <p:spTgt spid="17">
                                            <p:txEl>
                                              <p:pRg st="2" end="2"/>
                                            </p:txEl>
                                          </p:spTgt>
                                        </p:tgtEl>
                                        <p:attrNameLst>
                                          <p:attrName>fillcolor</p:attrName>
                                        </p:attrNameLst>
                                      </p:cBhvr>
                                      <p:to>
                                        <a:srgbClr val="FF0000"/>
                                      </p:to>
                                    </p:animClr>
                                    <p:set>
                                      <p:cBhvr>
                                        <p:cTn id="27" dur="500" fill="hold"/>
                                        <p:tgtEl>
                                          <p:spTgt spid="17">
                                            <p:txEl>
                                              <p:pRg st="2" end="2"/>
                                            </p:txEl>
                                          </p:spTgt>
                                        </p:tgtEl>
                                        <p:attrNameLst>
                                          <p:attrName>fill.type</p:attrName>
                                        </p:attrNameLst>
                                      </p:cBhvr>
                                      <p:to>
                                        <p:strVal val="solid"/>
                                      </p:to>
                                    </p:set>
                                    <p:set>
                                      <p:cBhvr>
                                        <p:cTn id="28" dur="500" fill="hold"/>
                                        <p:tgtEl>
                                          <p:spTgt spid="17">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plagiarism">
            <a:extLst>
              <a:ext uri="{FF2B5EF4-FFF2-40B4-BE49-F238E27FC236}">
                <a16:creationId xmlns:a16="http://schemas.microsoft.com/office/drawing/2014/main" id="{9B958F99-1325-47C4-8365-5B6925F1A3E8}"/>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000" r="47719"/>
          <a:stretch/>
        </p:blipFill>
        <p:spPr bwMode="auto">
          <a:xfrm>
            <a:off x="2501789" y="256524"/>
            <a:ext cx="1139853" cy="106352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Plagiarism</a:t>
            </a:r>
          </a:p>
        </p:txBody>
      </p:sp>
      <p:sp>
        <p:nvSpPr>
          <p:cNvPr id="2" name="Slide Number Placeholder 1"/>
          <p:cNvSpPr>
            <a:spLocks noGrp="1"/>
          </p:cNvSpPr>
          <p:nvPr>
            <p:ph type="sldNum" sz="quarter" idx="12"/>
          </p:nvPr>
        </p:nvSpPr>
        <p:spPr>
          <a:xfrm>
            <a:off x="6858000" y="6356351"/>
            <a:ext cx="2057400" cy="365125"/>
          </a:xfrm>
        </p:spPr>
        <p:txBody>
          <a:bodyPr/>
          <a:lstStyle/>
          <a:p>
            <a:fld id="{08A8661F-1CDE-4F7E-AE93-7F9785FD6839}" type="slidenum">
              <a:rPr lang="en-US" smtClean="0"/>
              <a:pPr/>
              <a:t>6</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88626" cy="5124480"/>
          </a:xfrm>
          <a:prstGeom prst="rect">
            <a:avLst/>
          </a:prstGeom>
          <a:noFill/>
        </p:spPr>
        <p:txBody>
          <a:bodyPr wrap="square" rtlCol="0">
            <a:spAutoFit/>
          </a:bodyPr>
          <a:lstStyle/>
          <a:p>
            <a:pPr lvl="1" indent="-457200" algn="just">
              <a:lnSpc>
                <a:spcPct val="150000"/>
              </a:lnSpc>
              <a:buFont typeface="Wingdings" panose="05000000000000000000" pitchFamily="2" charset="2"/>
              <a:buChar char="q"/>
            </a:pPr>
            <a:r>
              <a:rPr lang="en-US" sz="2400" b="1" dirty="0">
                <a:latin typeface="Candara" pitchFamily="34" charset="0"/>
                <a:cs typeface="Arial" pitchFamily="34" charset="0"/>
              </a:rPr>
              <a:t>Introduction</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The act of stealing identity, language, thought, ideas and expressions of another individual or his/her work and then claiming to be your own contribution.</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Using others’ words and ideas without acknowledging the source.</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Passing off someone else’s work and ideas as your own.</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It includes:</a:t>
            </a:r>
          </a:p>
          <a:p>
            <a:pPr lvl="2" indent="-457200" algn="just">
              <a:lnSpc>
                <a:spcPct val="150000"/>
              </a:lnSpc>
              <a:buFont typeface="Courier New" panose="02070309020205020404" pitchFamily="49" charset="0"/>
              <a:buChar char="o"/>
            </a:pPr>
            <a:r>
              <a:rPr lang="en-US" dirty="0">
                <a:solidFill>
                  <a:schemeClr val="bg1">
                    <a:lumMod val="85000"/>
                  </a:schemeClr>
                </a:solidFill>
                <a:latin typeface="Candara" pitchFamily="34" charset="0"/>
                <a:cs typeface="Arial" pitchFamily="34" charset="0"/>
              </a:rPr>
              <a:t>Copying a document (all/part)</a:t>
            </a:r>
          </a:p>
          <a:p>
            <a:pPr lvl="2" indent="-457200" algn="just">
              <a:lnSpc>
                <a:spcPct val="150000"/>
              </a:lnSpc>
              <a:buFont typeface="Courier New" panose="02070309020205020404" pitchFamily="49" charset="0"/>
              <a:buChar char="o"/>
            </a:pPr>
            <a:r>
              <a:rPr lang="en-US" dirty="0">
                <a:solidFill>
                  <a:schemeClr val="bg1">
                    <a:lumMod val="85000"/>
                  </a:schemeClr>
                </a:solidFill>
                <a:latin typeface="Candara" pitchFamily="34" charset="0"/>
                <a:cs typeface="Arial" pitchFamily="34" charset="0"/>
              </a:rPr>
              <a:t>Website (all/part)</a:t>
            </a:r>
          </a:p>
          <a:p>
            <a:pPr lvl="2" indent="-457200" algn="just">
              <a:lnSpc>
                <a:spcPct val="150000"/>
              </a:lnSpc>
              <a:buFont typeface="Courier New" panose="02070309020205020404" pitchFamily="49" charset="0"/>
              <a:buChar char="o"/>
            </a:pPr>
            <a:r>
              <a:rPr lang="en-US" dirty="0">
                <a:solidFill>
                  <a:schemeClr val="bg1">
                    <a:lumMod val="85000"/>
                  </a:schemeClr>
                </a:solidFill>
                <a:latin typeface="Candara" pitchFamily="34" charset="0"/>
                <a:cs typeface="Arial" pitchFamily="34" charset="0"/>
              </a:rPr>
              <a:t>Image (all/part)</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In all the above cases, there is no reference to the original source.</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4400" y="1611087"/>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1A8BE99D-A277-4244-A922-B17A4A9FC6F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500" y="2183296"/>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Image result for blue sketch arrow png">
            <a:extLst>
              <a:ext uri="{FF2B5EF4-FFF2-40B4-BE49-F238E27FC236}">
                <a16:creationId xmlns:a16="http://schemas.microsoft.com/office/drawing/2014/main" id="{8D82BD3F-020C-4D6F-A5AE-FCD32BCA748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500" y="3572611"/>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Image result for blue sketch arrow png">
            <a:extLst>
              <a:ext uri="{FF2B5EF4-FFF2-40B4-BE49-F238E27FC236}">
                <a16:creationId xmlns:a16="http://schemas.microsoft.com/office/drawing/2014/main" id="{64C1607B-A9F4-4B84-A4EE-E8CF76178AB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0123" y="3986836"/>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Image result for blue sketch arrow png">
            <a:extLst>
              <a:ext uri="{FF2B5EF4-FFF2-40B4-BE49-F238E27FC236}">
                <a16:creationId xmlns:a16="http://schemas.microsoft.com/office/drawing/2014/main" id="{200D2333-F97E-4D7E-9D84-F43880C2E1F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0123" y="4485437"/>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Image result for blue sketch arrow png">
            <a:extLst>
              <a:ext uri="{FF2B5EF4-FFF2-40B4-BE49-F238E27FC236}">
                <a16:creationId xmlns:a16="http://schemas.microsoft.com/office/drawing/2014/main" id="{ECAAD04D-7BE5-48BB-8037-D76A6878C3C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9591" y="6196842"/>
            <a:ext cx="838200" cy="649605"/>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a:extLst>
              <a:ext uri="{FF2B5EF4-FFF2-40B4-BE49-F238E27FC236}">
                <a16:creationId xmlns:a16="http://schemas.microsoft.com/office/drawing/2014/main" id="{E6C47EBA-19DE-45F7-A6EE-5BAE9904D1CB}"/>
              </a:ext>
            </a:extLst>
          </p:cNvPr>
          <p:cNvGrpSpPr/>
          <p:nvPr/>
        </p:nvGrpSpPr>
        <p:grpSpPr>
          <a:xfrm>
            <a:off x="0" y="6756400"/>
            <a:ext cx="9144000" cy="101600"/>
            <a:chOff x="0" y="5791200"/>
            <a:chExt cx="8084345" cy="330200"/>
          </a:xfrm>
        </p:grpSpPr>
        <p:sp>
          <p:nvSpPr>
            <p:cNvPr id="25" name="Rectangle 24">
              <a:extLst>
                <a:ext uri="{FF2B5EF4-FFF2-40B4-BE49-F238E27FC236}">
                  <a16:creationId xmlns:a16="http://schemas.microsoft.com/office/drawing/2014/main" id="{878CE7C9-422E-458D-8236-6067D7B5D772}"/>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4069908D-5B8B-4A61-BF43-D8DEF4B0344F}"/>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263BEAE5-A956-4B42-A48E-0FB4F9C020EC}"/>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EB320A43-DB6D-454E-95D4-933AD2DCF1A0}"/>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latin typeface="Candara" panose="020E0502030303020204" pitchFamily="34" charset="0"/>
              </a:endParaRPr>
            </a:p>
          </p:txBody>
        </p:sp>
        <p:sp>
          <p:nvSpPr>
            <p:cNvPr id="29" name="Rectangle 28">
              <a:extLst>
                <a:ext uri="{FF2B5EF4-FFF2-40B4-BE49-F238E27FC236}">
                  <a16:creationId xmlns:a16="http://schemas.microsoft.com/office/drawing/2014/main" id="{66CAC545-81FF-4E38-A4CF-039C810F0B04}"/>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A1CB3D64-EACF-4594-8DE6-2F4FD2C696E2}"/>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1" name="Rectangle 30">
              <a:extLst>
                <a:ext uri="{FF2B5EF4-FFF2-40B4-BE49-F238E27FC236}">
                  <a16:creationId xmlns:a16="http://schemas.microsoft.com/office/drawing/2014/main" id="{0FC26CDE-EF95-4641-842C-864C8B90771E}"/>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2" name="Rectangle 31">
              <a:extLst>
                <a:ext uri="{FF2B5EF4-FFF2-40B4-BE49-F238E27FC236}">
                  <a16:creationId xmlns:a16="http://schemas.microsoft.com/office/drawing/2014/main" id="{5CE48433-35F2-4A6C-81D5-5C4E8A643938}"/>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grpSp>
      <p:grpSp>
        <p:nvGrpSpPr>
          <p:cNvPr id="33" name="Group 32">
            <a:extLst>
              <a:ext uri="{FF2B5EF4-FFF2-40B4-BE49-F238E27FC236}">
                <a16:creationId xmlns:a16="http://schemas.microsoft.com/office/drawing/2014/main" id="{25FB48AA-3958-4D5D-8456-F0DD7E822294}"/>
              </a:ext>
            </a:extLst>
          </p:cNvPr>
          <p:cNvGrpSpPr/>
          <p:nvPr/>
        </p:nvGrpSpPr>
        <p:grpSpPr>
          <a:xfrm rot="10800000">
            <a:off x="0" y="1"/>
            <a:ext cx="9144000" cy="101600"/>
            <a:chOff x="0" y="5791200"/>
            <a:chExt cx="8084345" cy="330200"/>
          </a:xfrm>
        </p:grpSpPr>
        <p:sp>
          <p:nvSpPr>
            <p:cNvPr id="34" name="Rectangle 33">
              <a:extLst>
                <a:ext uri="{FF2B5EF4-FFF2-40B4-BE49-F238E27FC236}">
                  <a16:creationId xmlns:a16="http://schemas.microsoft.com/office/drawing/2014/main" id="{88F2D226-461B-4A51-8C53-72C4930844DD}"/>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5" name="Rectangle 34">
              <a:extLst>
                <a:ext uri="{FF2B5EF4-FFF2-40B4-BE49-F238E27FC236}">
                  <a16:creationId xmlns:a16="http://schemas.microsoft.com/office/drawing/2014/main" id="{C668463B-D985-4D75-815C-AF40DB90A0D7}"/>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6" name="Rectangle 35">
              <a:extLst>
                <a:ext uri="{FF2B5EF4-FFF2-40B4-BE49-F238E27FC236}">
                  <a16:creationId xmlns:a16="http://schemas.microsoft.com/office/drawing/2014/main" id="{8F97AB63-E656-42C6-BD04-7658D97F34AE}"/>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7" name="Rectangle 36">
              <a:extLst>
                <a:ext uri="{FF2B5EF4-FFF2-40B4-BE49-F238E27FC236}">
                  <a16:creationId xmlns:a16="http://schemas.microsoft.com/office/drawing/2014/main" id="{A723B73F-CA1E-4E23-B38E-29338E16CEB8}"/>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8" name="Rectangle 37">
              <a:extLst>
                <a:ext uri="{FF2B5EF4-FFF2-40B4-BE49-F238E27FC236}">
                  <a16:creationId xmlns:a16="http://schemas.microsoft.com/office/drawing/2014/main" id="{6F1AACA3-1235-4DEC-BAA5-903C4BCFFFF8}"/>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9" name="Rectangle 48">
              <a:extLst>
                <a:ext uri="{FF2B5EF4-FFF2-40B4-BE49-F238E27FC236}">
                  <a16:creationId xmlns:a16="http://schemas.microsoft.com/office/drawing/2014/main" id="{6459A255-CB93-4234-A5D5-B6705956CE84}"/>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0" name="Rectangle 49">
              <a:extLst>
                <a:ext uri="{FF2B5EF4-FFF2-40B4-BE49-F238E27FC236}">
                  <a16:creationId xmlns:a16="http://schemas.microsoft.com/office/drawing/2014/main" id="{B66C3A71-59C4-455E-AB08-3D410F768E95}"/>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1" name="Rectangle 50">
              <a:extLst>
                <a:ext uri="{FF2B5EF4-FFF2-40B4-BE49-F238E27FC236}">
                  <a16:creationId xmlns:a16="http://schemas.microsoft.com/office/drawing/2014/main" id="{0DAB3F73-7DB0-4F14-B92B-0A8336ADE206}"/>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52" name="Picture 51" descr="https://upload.wikimedia.org/wikipedia/en/thumb/f/fa/COMSATS_Logo.svg/1024px-COMSATS_Logo.svg.png">
            <a:extLst>
              <a:ext uri="{FF2B5EF4-FFF2-40B4-BE49-F238E27FC236}">
                <a16:creationId xmlns:a16="http://schemas.microsoft.com/office/drawing/2014/main" id="{61E0C11D-38FB-497A-86A4-E090A125D8F4}"/>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9246953"/>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2" presetClass="entr" presetSubtype="8"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0-#ppt_w/2"/>
                                          </p:val>
                                        </p:tav>
                                        <p:tav tm="100000">
                                          <p:val>
                                            <p:strVal val="#ppt_x"/>
                                          </p:val>
                                        </p:tav>
                                      </p:tavLst>
                                    </p:anim>
                                    <p:anim calcmode="lin" valueType="num">
                                      <p:cBhvr additive="base">
                                        <p:cTn id="21"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9" presetClass="emph" presetSubtype="0" fill="hold" nodeType="clickEffect">
                                  <p:stCondLst>
                                    <p:cond delay="0"/>
                                  </p:stCondLst>
                                  <p:childTnLst>
                                    <p:animClr clrSpc="rgb" dir="cw">
                                      <p:cBhvr override="childStyle">
                                        <p:cTn id="25" dur="500" fill="hold"/>
                                        <p:tgtEl>
                                          <p:spTgt spid="17">
                                            <p:txEl>
                                              <p:pRg st="2" end="2"/>
                                            </p:txEl>
                                          </p:spTgt>
                                        </p:tgtEl>
                                        <p:attrNameLst>
                                          <p:attrName>style.color</p:attrName>
                                        </p:attrNameLst>
                                      </p:cBhvr>
                                      <p:to>
                                        <a:srgbClr val="000000"/>
                                      </p:to>
                                    </p:animClr>
                                    <p:animClr clrSpc="rgb" dir="cw">
                                      <p:cBhvr>
                                        <p:cTn id="26" dur="500" fill="hold"/>
                                        <p:tgtEl>
                                          <p:spTgt spid="17">
                                            <p:txEl>
                                              <p:pRg st="2" end="2"/>
                                            </p:txEl>
                                          </p:spTgt>
                                        </p:tgtEl>
                                        <p:attrNameLst>
                                          <p:attrName>fillcolor</p:attrName>
                                        </p:attrNameLst>
                                      </p:cBhvr>
                                      <p:to>
                                        <a:srgbClr val="000000"/>
                                      </p:to>
                                    </p:animClr>
                                    <p:set>
                                      <p:cBhvr>
                                        <p:cTn id="27" dur="500" fill="hold"/>
                                        <p:tgtEl>
                                          <p:spTgt spid="17">
                                            <p:txEl>
                                              <p:pRg st="2" end="2"/>
                                            </p:txEl>
                                          </p:spTgt>
                                        </p:tgtEl>
                                        <p:attrNameLst>
                                          <p:attrName>fill.type</p:attrName>
                                        </p:attrNameLst>
                                      </p:cBhvr>
                                      <p:to>
                                        <p:strVal val="solid"/>
                                      </p:to>
                                    </p:set>
                                    <p:set>
                                      <p:cBhvr>
                                        <p:cTn id="28" dur="500" fill="hold"/>
                                        <p:tgtEl>
                                          <p:spTgt spid="17">
                                            <p:txEl>
                                              <p:pRg st="2" end="2"/>
                                            </p:txEl>
                                          </p:spTgt>
                                        </p:tgtEl>
                                        <p:attrNameLst>
                                          <p:attrName>fill.on</p:attrName>
                                        </p:attrNameLst>
                                      </p:cBhvr>
                                      <p:to>
                                        <p:strVal val="true"/>
                                      </p:to>
                                    </p:set>
                                  </p:childTnLst>
                                </p:cTn>
                              </p:par>
                              <p:par>
                                <p:cTn id="29" presetID="2" presetClass="entr" presetSubtype="8"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0-#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9" presetClass="emph" presetSubtype="0" fill="hold" nodeType="clickEffect">
                                  <p:stCondLst>
                                    <p:cond delay="0"/>
                                  </p:stCondLst>
                                  <p:childTnLst>
                                    <p:animClr clrSpc="rgb" dir="cw">
                                      <p:cBhvr override="childStyle">
                                        <p:cTn id="36" dur="500" fill="hold"/>
                                        <p:tgtEl>
                                          <p:spTgt spid="17">
                                            <p:txEl>
                                              <p:pRg st="3" end="3"/>
                                            </p:txEl>
                                          </p:spTgt>
                                        </p:tgtEl>
                                        <p:attrNameLst>
                                          <p:attrName>style.color</p:attrName>
                                        </p:attrNameLst>
                                      </p:cBhvr>
                                      <p:to>
                                        <a:srgbClr val="000000"/>
                                      </p:to>
                                    </p:animClr>
                                    <p:animClr clrSpc="rgb" dir="cw">
                                      <p:cBhvr>
                                        <p:cTn id="37" dur="500" fill="hold"/>
                                        <p:tgtEl>
                                          <p:spTgt spid="17">
                                            <p:txEl>
                                              <p:pRg st="3" end="3"/>
                                            </p:txEl>
                                          </p:spTgt>
                                        </p:tgtEl>
                                        <p:attrNameLst>
                                          <p:attrName>fillcolor</p:attrName>
                                        </p:attrNameLst>
                                      </p:cBhvr>
                                      <p:to>
                                        <a:srgbClr val="000000"/>
                                      </p:to>
                                    </p:animClr>
                                    <p:set>
                                      <p:cBhvr>
                                        <p:cTn id="38" dur="500" fill="hold"/>
                                        <p:tgtEl>
                                          <p:spTgt spid="17">
                                            <p:txEl>
                                              <p:pRg st="3" end="3"/>
                                            </p:txEl>
                                          </p:spTgt>
                                        </p:tgtEl>
                                        <p:attrNameLst>
                                          <p:attrName>fill.type</p:attrName>
                                        </p:attrNameLst>
                                      </p:cBhvr>
                                      <p:to>
                                        <p:strVal val="solid"/>
                                      </p:to>
                                    </p:set>
                                    <p:set>
                                      <p:cBhvr>
                                        <p:cTn id="39" dur="500" fill="hold"/>
                                        <p:tgtEl>
                                          <p:spTgt spid="17">
                                            <p:txEl>
                                              <p:pRg st="3" end="3"/>
                                            </p:txEl>
                                          </p:spTgt>
                                        </p:tgtEl>
                                        <p:attrNameLst>
                                          <p:attrName>fill.on</p:attrName>
                                        </p:attrNameLst>
                                      </p:cBhvr>
                                      <p:to>
                                        <p:strVal val="true"/>
                                      </p:to>
                                    </p:set>
                                  </p:childTnLst>
                                </p:cTn>
                              </p:par>
                              <p:par>
                                <p:cTn id="40" presetID="2" presetClass="entr" presetSubtype="8" fill="hold" nodeType="withEffect">
                                  <p:stCondLst>
                                    <p:cond delay="0"/>
                                  </p:stCondLst>
                                  <p:childTnLst>
                                    <p:set>
                                      <p:cBhvr>
                                        <p:cTn id="41" dur="1" fill="hold">
                                          <p:stCondLst>
                                            <p:cond delay="0"/>
                                          </p:stCondLst>
                                        </p:cTn>
                                        <p:tgtEl>
                                          <p:spTgt spid="21"/>
                                        </p:tgtEl>
                                        <p:attrNameLst>
                                          <p:attrName>style.visibility</p:attrName>
                                        </p:attrNameLst>
                                      </p:cBhvr>
                                      <p:to>
                                        <p:strVal val="visible"/>
                                      </p:to>
                                    </p:set>
                                    <p:anim calcmode="lin" valueType="num">
                                      <p:cBhvr additive="base">
                                        <p:cTn id="42" dur="500" fill="hold"/>
                                        <p:tgtEl>
                                          <p:spTgt spid="21"/>
                                        </p:tgtEl>
                                        <p:attrNameLst>
                                          <p:attrName>ppt_x</p:attrName>
                                        </p:attrNameLst>
                                      </p:cBhvr>
                                      <p:tavLst>
                                        <p:tav tm="0">
                                          <p:val>
                                            <p:strVal val="0-#ppt_w/2"/>
                                          </p:val>
                                        </p:tav>
                                        <p:tav tm="100000">
                                          <p:val>
                                            <p:strVal val="#ppt_x"/>
                                          </p:val>
                                        </p:tav>
                                      </p:tavLst>
                                    </p:anim>
                                    <p:anim calcmode="lin" valueType="num">
                                      <p:cBhvr additive="base">
                                        <p:cTn id="43"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9" presetClass="emph" presetSubtype="0" fill="hold" nodeType="clickEffect">
                                  <p:stCondLst>
                                    <p:cond delay="0"/>
                                  </p:stCondLst>
                                  <p:childTnLst>
                                    <p:animClr clrSpc="rgb" dir="cw">
                                      <p:cBhvr override="childStyle">
                                        <p:cTn id="47" dur="500" fill="hold"/>
                                        <p:tgtEl>
                                          <p:spTgt spid="17">
                                            <p:txEl>
                                              <p:pRg st="4" end="4"/>
                                            </p:txEl>
                                          </p:spTgt>
                                        </p:tgtEl>
                                        <p:attrNameLst>
                                          <p:attrName>style.color</p:attrName>
                                        </p:attrNameLst>
                                      </p:cBhvr>
                                      <p:to>
                                        <a:srgbClr val="000000"/>
                                      </p:to>
                                    </p:animClr>
                                    <p:animClr clrSpc="rgb" dir="cw">
                                      <p:cBhvr>
                                        <p:cTn id="48" dur="500" fill="hold"/>
                                        <p:tgtEl>
                                          <p:spTgt spid="17">
                                            <p:txEl>
                                              <p:pRg st="4" end="4"/>
                                            </p:txEl>
                                          </p:spTgt>
                                        </p:tgtEl>
                                        <p:attrNameLst>
                                          <p:attrName>fillcolor</p:attrName>
                                        </p:attrNameLst>
                                      </p:cBhvr>
                                      <p:to>
                                        <a:srgbClr val="000000"/>
                                      </p:to>
                                    </p:animClr>
                                    <p:set>
                                      <p:cBhvr>
                                        <p:cTn id="49" dur="500" fill="hold"/>
                                        <p:tgtEl>
                                          <p:spTgt spid="17">
                                            <p:txEl>
                                              <p:pRg st="4" end="4"/>
                                            </p:txEl>
                                          </p:spTgt>
                                        </p:tgtEl>
                                        <p:attrNameLst>
                                          <p:attrName>fill.type</p:attrName>
                                        </p:attrNameLst>
                                      </p:cBhvr>
                                      <p:to>
                                        <p:strVal val="solid"/>
                                      </p:to>
                                    </p:set>
                                    <p:set>
                                      <p:cBhvr>
                                        <p:cTn id="50" dur="500" fill="hold"/>
                                        <p:tgtEl>
                                          <p:spTgt spid="17">
                                            <p:txEl>
                                              <p:pRg st="4" end="4"/>
                                            </p:txEl>
                                          </p:spTgt>
                                        </p:tgtEl>
                                        <p:attrNameLst>
                                          <p:attrName>fill.on</p:attrName>
                                        </p:attrNameLst>
                                      </p:cBhvr>
                                      <p:to>
                                        <p:strVal val="true"/>
                                      </p:to>
                                    </p:set>
                                  </p:childTnLst>
                                </p:cTn>
                              </p:par>
                              <p:par>
                                <p:cTn id="51" presetID="2" presetClass="entr" presetSubtype="8" fill="hold" nodeType="withEffect">
                                  <p:stCondLst>
                                    <p:cond delay="0"/>
                                  </p:stCondLst>
                                  <p:childTnLst>
                                    <p:set>
                                      <p:cBhvr>
                                        <p:cTn id="52" dur="1" fill="hold">
                                          <p:stCondLst>
                                            <p:cond delay="0"/>
                                          </p:stCondLst>
                                        </p:cTn>
                                        <p:tgtEl>
                                          <p:spTgt spid="22"/>
                                        </p:tgtEl>
                                        <p:attrNameLst>
                                          <p:attrName>style.visibility</p:attrName>
                                        </p:attrNameLst>
                                      </p:cBhvr>
                                      <p:to>
                                        <p:strVal val="visible"/>
                                      </p:to>
                                    </p:set>
                                    <p:anim calcmode="lin" valueType="num">
                                      <p:cBhvr additive="base">
                                        <p:cTn id="53" dur="500" fill="hold"/>
                                        <p:tgtEl>
                                          <p:spTgt spid="22"/>
                                        </p:tgtEl>
                                        <p:attrNameLst>
                                          <p:attrName>ppt_x</p:attrName>
                                        </p:attrNameLst>
                                      </p:cBhvr>
                                      <p:tavLst>
                                        <p:tav tm="0">
                                          <p:val>
                                            <p:strVal val="0-#ppt_w/2"/>
                                          </p:val>
                                        </p:tav>
                                        <p:tav tm="100000">
                                          <p:val>
                                            <p:strVal val="#ppt_x"/>
                                          </p:val>
                                        </p:tav>
                                      </p:tavLst>
                                    </p:anim>
                                    <p:anim calcmode="lin" valueType="num">
                                      <p:cBhvr additive="base">
                                        <p:cTn id="54" dur="500" fill="hold"/>
                                        <p:tgtEl>
                                          <p:spTgt spid="22"/>
                                        </p:tgtEl>
                                        <p:attrNameLst>
                                          <p:attrName>ppt_y</p:attrName>
                                        </p:attrNameLst>
                                      </p:cBhvr>
                                      <p:tavLst>
                                        <p:tav tm="0">
                                          <p:val>
                                            <p:strVal val="#ppt_y"/>
                                          </p:val>
                                        </p:tav>
                                        <p:tav tm="100000">
                                          <p:val>
                                            <p:strVal val="#ppt_y"/>
                                          </p:val>
                                        </p:tav>
                                      </p:tavLst>
                                    </p:anim>
                                  </p:childTnLst>
                                </p:cTn>
                              </p:par>
                              <p:par>
                                <p:cTn id="55" presetID="19" presetClass="emph" presetSubtype="0" fill="hold" nodeType="withEffect">
                                  <p:stCondLst>
                                    <p:cond delay="0"/>
                                  </p:stCondLst>
                                  <p:childTnLst>
                                    <p:animClr clrSpc="rgb" dir="cw">
                                      <p:cBhvr override="childStyle">
                                        <p:cTn id="56" dur="500" fill="hold"/>
                                        <p:tgtEl>
                                          <p:spTgt spid="17">
                                            <p:txEl>
                                              <p:pRg st="5" end="5"/>
                                            </p:txEl>
                                          </p:spTgt>
                                        </p:tgtEl>
                                        <p:attrNameLst>
                                          <p:attrName>style.color</p:attrName>
                                        </p:attrNameLst>
                                      </p:cBhvr>
                                      <p:to>
                                        <a:srgbClr val="000000"/>
                                      </p:to>
                                    </p:animClr>
                                    <p:animClr clrSpc="rgb" dir="cw">
                                      <p:cBhvr>
                                        <p:cTn id="57" dur="500" fill="hold"/>
                                        <p:tgtEl>
                                          <p:spTgt spid="17">
                                            <p:txEl>
                                              <p:pRg st="5" end="5"/>
                                            </p:txEl>
                                          </p:spTgt>
                                        </p:tgtEl>
                                        <p:attrNameLst>
                                          <p:attrName>fillcolor</p:attrName>
                                        </p:attrNameLst>
                                      </p:cBhvr>
                                      <p:to>
                                        <a:srgbClr val="000000"/>
                                      </p:to>
                                    </p:animClr>
                                    <p:set>
                                      <p:cBhvr>
                                        <p:cTn id="58" dur="500" fill="hold"/>
                                        <p:tgtEl>
                                          <p:spTgt spid="17">
                                            <p:txEl>
                                              <p:pRg st="5" end="5"/>
                                            </p:txEl>
                                          </p:spTgt>
                                        </p:tgtEl>
                                        <p:attrNameLst>
                                          <p:attrName>fill.type</p:attrName>
                                        </p:attrNameLst>
                                      </p:cBhvr>
                                      <p:to>
                                        <p:strVal val="solid"/>
                                      </p:to>
                                    </p:set>
                                    <p:set>
                                      <p:cBhvr>
                                        <p:cTn id="59" dur="500" fill="hold"/>
                                        <p:tgtEl>
                                          <p:spTgt spid="17">
                                            <p:txEl>
                                              <p:pRg st="5" end="5"/>
                                            </p:txEl>
                                          </p:spTgt>
                                        </p:tgtEl>
                                        <p:attrNameLst>
                                          <p:attrName>fill.on</p:attrName>
                                        </p:attrNameLst>
                                      </p:cBhvr>
                                      <p:to>
                                        <p:strVal val="true"/>
                                      </p:to>
                                    </p:set>
                                  </p:childTnLst>
                                </p:cTn>
                              </p:par>
                              <p:par>
                                <p:cTn id="60" presetID="19" presetClass="emph" presetSubtype="0" fill="hold" nodeType="withEffect">
                                  <p:stCondLst>
                                    <p:cond delay="0"/>
                                  </p:stCondLst>
                                  <p:childTnLst>
                                    <p:animClr clrSpc="rgb" dir="cw">
                                      <p:cBhvr override="childStyle">
                                        <p:cTn id="61" dur="500" fill="hold"/>
                                        <p:tgtEl>
                                          <p:spTgt spid="17">
                                            <p:txEl>
                                              <p:pRg st="6" end="6"/>
                                            </p:txEl>
                                          </p:spTgt>
                                        </p:tgtEl>
                                        <p:attrNameLst>
                                          <p:attrName>style.color</p:attrName>
                                        </p:attrNameLst>
                                      </p:cBhvr>
                                      <p:to>
                                        <a:srgbClr val="000000"/>
                                      </p:to>
                                    </p:animClr>
                                    <p:animClr clrSpc="rgb" dir="cw">
                                      <p:cBhvr>
                                        <p:cTn id="62" dur="500" fill="hold"/>
                                        <p:tgtEl>
                                          <p:spTgt spid="17">
                                            <p:txEl>
                                              <p:pRg st="6" end="6"/>
                                            </p:txEl>
                                          </p:spTgt>
                                        </p:tgtEl>
                                        <p:attrNameLst>
                                          <p:attrName>fillcolor</p:attrName>
                                        </p:attrNameLst>
                                      </p:cBhvr>
                                      <p:to>
                                        <a:srgbClr val="000000"/>
                                      </p:to>
                                    </p:animClr>
                                    <p:set>
                                      <p:cBhvr>
                                        <p:cTn id="63" dur="500" fill="hold"/>
                                        <p:tgtEl>
                                          <p:spTgt spid="17">
                                            <p:txEl>
                                              <p:pRg st="6" end="6"/>
                                            </p:txEl>
                                          </p:spTgt>
                                        </p:tgtEl>
                                        <p:attrNameLst>
                                          <p:attrName>fill.type</p:attrName>
                                        </p:attrNameLst>
                                      </p:cBhvr>
                                      <p:to>
                                        <p:strVal val="solid"/>
                                      </p:to>
                                    </p:set>
                                    <p:set>
                                      <p:cBhvr>
                                        <p:cTn id="64" dur="500" fill="hold"/>
                                        <p:tgtEl>
                                          <p:spTgt spid="17">
                                            <p:txEl>
                                              <p:pRg st="6" end="6"/>
                                            </p:txEl>
                                          </p:spTgt>
                                        </p:tgtEl>
                                        <p:attrNameLst>
                                          <p:attrName>fill.on</p:attrName>
                                        </p:attrNameLst>
                                      </p:cBhvr>
                                      <p:to>
                                        <p:strVal val="true"/>
                                      </p:to>
                                    </p:set>
                                  </p:childTnLst>
                                </p:cTn>
                              </p:par>
                              <p:par>
                                <p:cTn id="65" presetID="19" presetClass="emph" presetSubtype="0" fill="hold" nodeType="withEffect">
                                  <p:stCondLst>
                                    <p:cond delay="0"/>
                                  </p:stCondLst>
                                  <p:childTnLst>
                                    <p:animClr clrSpc="rgb" dir="cw">
                                      <p:cBhvr override="childStyle">
                                        <p:cTn id="66" dur="500" fill="hold"/>
                                        <p:tgtEl>
                                          <p:spTgt spid="17">
                                            <p:txEl>
                                              <p:pRg st="7" end="7"/>
                                            </p:txEl>
                                          </p:spTgt>
                                        </p:tgtEl>
                                        <p:attrNameLst>
                                          <p:attrName>style.color</p:attrName>
                                        </p:attrNameLst>
                                      </p:cBhvr>
                                      <p:to>
                                        <a:srgbClr val="000000"/>
                                      </p:to>
                                    </p:animClr>
                                    <p:animClr clrSpc="rgb" dir="cw">
                                      <p:cBhvr>
                                        <p:cTn id="67" dur="500" fill="hold"/>
                                        <p:tgtEl>
                                          <p:spTgt spid="17">
                                            <p:txEl>
                                              <p:pRg st="7" end="7"/>
                                            </p:txEl>
                                          </p:spTgt>
                                        </p:tgtEl>
                                        <p:attrNameLst>
                                          <p:attrName>fillcolor</p:attrName>
                                        </p:attrNameLst>
                                      </p:cBhvr>
                                      <p:to>
                                        <a:srgbClr val="000000"/>
                                      </p:to>
                                    </p:animClr>
                                    <p:set>
                                      <p:cBhvr>
                                        <p:cTn id="68" dur="500" fill="hold"/>
                                        <p:tgtEl>
                                          <p:spTgt spid="17">
                                            <p:txEl>
                                              <p:pRg st="7" end="7"/>
                                            </p:txEl>
                                          </p:spTgt>
                                        </p:tgtEl>
                                        <p:attrNameLst>
                                          <p:attrName>fill.type</p:attrName>
                                        </p:attrNameLst>
                                      </p:cBhvr>
                                      <p:to>
                                        <p:strVal val="solid"/>
                                      </p:to>
                                    </p:set>
                                    <p:set>
                                      <p:cBhvr>
                                        <p:cTn id="69" dur="500" fill="hold"/>
                                        <p:tgtEl>
                                          <p:spTgt spid="17">
                                            <p:txEl>
                                              <p:pRg st="7" end="7"/>
                                            </p:txEl>
                                          </p:spTgt>
                                        </p:tgtEl>
                                        <p:attrNameLst>
                                          <p:attrName>fill.on</p:attrName>
                                        </p:attrNameLst>
                                      </p:cBhvr>
                                      <p:to>
                                        <p:strVal val="true"/>
                                      </p:to>
                                    </p:set>
                                  </p:childTnLst>
                                </p:cTn>
                              </p:par>
                            </p:childTnLst>
                          </p:cTn>
                        </p:par>
                      </p:childTnLst>
                    </p:cTn>
                  </p:par>
                  <p:par>
                    <p:cTn id="70" fill="hold">
                      <p:stCondLst>
                        <p:cond delay="indefinite"/>
                      </p:stCondLst>
                      <p:childTnLst>
                        <p:par>
                          <p:cTn id="71" fill="hold">
                            <p:stCondLst>
                              <p:cond delay="0"/>
                            </p:stCondLst>
                            <p:childTnLst>
                              <p:par>
                                <p:cTn id="72" presetID="19" presetClass="emph" presetSubtype="0" fill="hold" nodeType="clickEffect">
                                  <p:stCondLst>
                                    <p:cond delay="0"/>
                                  </p:stCondLst>
                                  <p:childTnLst>
                                    <p:animClr clrSpc="rgb" dir="cw">
                                      <p:cBhvr override="childStyle">
                                        <p:cTn id="73" dur="500" fill="hold"/>
                                        <p:tgtEl>
                                          <p:spTgt spid="17">
                                            <p:txEl>
                                              <p:pRg st="8" end="8"/>
                                            </p:txEl>
                                          </p:spTgt>
                                        </p:tgtEl>
                                        <p:attrNameLst>
                                          <p:attrName>style.color</p:attrName>
                                        </p:attrNameLst>
                                      </p:cBhvr>
                                      <p:to>
                                        <a:srgbClr val="000000"/>
                                      </p:to>
                                    </p:animClr>
                                    <p:animClr clrSpc="rgb" dir="cw">
                                      <p:cBhvr>
                                        <p:cTn id="74" dur="500" fill="hold"/>
                                        <p:tgtEl>
                                          <p:spTgt spid="17">
                                            <p:txEl>
                                              <p:pRg st="8" end="8"/>
                                            </p:txEl>
                                          </p:spTgt>
                                        </p:tgtEl>
                                        <p:attrNameLst>
                                          <p:attrName>fillcolor</p:attrName>
                                        </p:attrNameLst>
                                      </p:cBhvr>
                                      <p:to>
                                        <a:srgbClr val="000000"/>
                                      </p:to>
                                    </p:animClr>
                                    <p:set>
                                      <p:cBhvr>
                                        <p:cTn id="75" dur="500" fill="hold"/>
                                        <p:tgtEl>
                                          <p:spTgt spid="17">
                                            <p:txEl>
                                              <p:pRg st="8" end="8"/>
                                            </p:txEl>
                                          </p:spTgt>
                                        </p:tgtEl>
                                        <p:attrNameLst>
                                          <p:attrName>fill.type</p:attrName>
                                        </p:attrNameLst>
                                      </p:cBhvr>
                                      <p:to>
                                        <p:strVal val="solid"/>
                                      </p:to>
                                    </p:set>
                                    <p:set>
                                      <p:cBhvr>
                                        <p:cTn id="76" dur="500" fill="hold"/>
                                        <p:tgtEl>
                                          <p:spTgt spid="17">
                                            <p:txEl>
                                              <p:pRg st="8" end="8"/>
                                            </p:txEl>
                                          </p:spTgt>
                                        </p:tgtEl>
                                        <p:attrNameLst>
                                          <p:attrName>fill.on</p:attrName>
                                        </p:attrNameLst>
                                      </p:cBhvr>
                                      <p:to>
                                        <p:strVal val="true"/>
                                      </p:to>
                                    </p:set>
                                  </p:childTnLst>
                                </p:cTn>
                              </p:par>
                              <p:par>
                                <p:cTn id="77" presetID="2" presetClass="entr" presetSubtype="8" fill="hold" nodeType="withEffect">
                                  <p:stCondLst>
                                    <p:cond delay="0"/>
                                  </p:stCondLst>
                                  <p:childTnLst>
                                    <p:set>
                                      <p:cBhvr>
                                        <p:cTn id="78" dur="1" fill="hold">
                                          <p:stCondLst>
                                            <p:cond delay="0"/>
                                          </p:stCondLst>
                                        </p:cTn>
                                        <p:tgtEl>
                                          <p:spTgt spid="23"/>
                                        </p:tgtEl>
                                        <p:attrNameLst>
                                          <p:attrName>style.visibility</p:attrName>
                                        </p:attrNameLst>
                                      </p:cBhvr>
                                      <p:to>
                                        <p:strVal val="visible"/>
                                      </p:to>
                                    </p:set>
                                    <p:anim calcmode="lin" valueType="num">
                                      <p:cBhvr additive="base">
                                        <p:cTn id="79" dur="500" fill="hold"/>
                                        <p:tgtEl>
                                          <p:spTgt spid="23"/>
                                        </p:tgtEl>
                                        <p:attrNameLst>
                                          <p:attrName>ppt_x</p:attrName>
                                        </p:attrNameLst>
                                      </p:cBhvr>
                                      <p:tavLst>
                                        <p:tav tm="0">
                                          <p:val>
                                            <p:strVal val="0-#ppt_w/2"/>
                                          </p:val>
                                        </p:tav>
                                        <p:tav tm="100000">
                                          <p:val>
                                            <p:strVal val="#ppt_x"/>
                                          </p:val>
                                        </p:tav>
                                      </p:tavLst>
                                    </p:anim>
                                    <p:anim calcmode="lin" valueType="num">
                                      <p:cBhvr additive="base">
                                        <p:cTn id="80"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plagiarism">
            <a:extLst>
              <a:ext uri="{FF2B5EF4-FFF2-40B4-BE49-F238E27FC236}">
                <a16:creationId xmlns:a16="http://schemas.microsoft.com/office/drawing/2014/main" id="{9B958F99-1325-47C4-8365-5B6925F1A3E8}"/>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000" r="47719"/>
          <a:stretch/>
        </p:blipFill>
        <p:spPr bwMode="auto">
          <a:xfrm>
            <a:off x="2501789" y="256524"/>
            <a:ext cx="1139853" cy="106352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Plagiarism</a:t>
            </a:r>
          </a:p>
        </p:txBody>
      </p:sp>
      <p:sp>
        <p:nvSpPr>
          <p:cNvPr id="2" name="Slide Number Placeholder 1"/>
          <p:cNvSpPr>
            <a:spLocks noGrp="1"/>
          </p:cNvSpPr>
          <p:nvPr>
            <p:ph type="sldNum" sz="quarter" idx="12"/>
          </p:nvPr>
        </p:nvSpPr>
        <p:spPr>
          <a:xfrm>
            <a:off x="6858000" y="6356351"/>
            <a:ext cx="2057400" cy="365125"/>
          </a:xfrm>
        </p:spPr>
        <p:txBody>
          <a:bodyPr/>
          <a:lstStyle/>
          <a:p>
            <a:fld id="{08A8661F-1CDE-4F7E-AE93-7F9785FD6839}" type="slidenum">
              <a:rPr lang="en-US" smtClean="0"/>
              <a:pPr/>
              <a:t>7</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88626" cy="3416320"/>
          </a:xfrm>
          <a:prstGeom prst="rect">
            <a:avLst/>
          </a:prstGeom>
          <a:noFill/>
        </p:spPr>
        <p:txBody>
          <a:bodyPr wrap="square" rtlCol="0">
            <a:spAutoFit/>
          </a:bodyPr>
          <a:lstStyle/>
          <a:p>
            <a:pPr lvl="1" indent="-457200" algn="just">
              <a:lnSpc>
                <a:spcPct val="150000"/>
              </a:lnSpc>
              <a:buFont typeface="Wingdings" panose="05000000000000000000" pitchFamily="2" charset="2"/>
              <a:buChar char="q"/>
            </a:pPr>
            <a:r>
              <a:rPr lang="en-US" sz="2400" b="1" dirty="0">
                <a:latin typeface="Candara" pitchFamily="34" charset="0"/>
                <a:cs typeface="Arial" pitchFamily="34" charset="0"/>
              </a:rPr>
              <a:t>Background Information</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In general, ideas are shared and expressed following the long-established principles of originality and integrity.</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Acknowledging individual contribution to human knowledge.</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Reinforcing credibility of scholarship.</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If these principles are not followed, the result is the act of plagiarism.</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4400" y="1611087"/>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1A8BE99D-A277-4244-A922-B17A4A9FC6F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500" y="2183296"/>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Image result for blue sketch arrow png">
            <a:extLst>
              <a:ext uri="{FF2B5EF4-FFF2-40B4-BE49-F238E27FC236}">
                <a16:creationId xmlns:a16="http://schemas.microsoft.com/office/drawing/2014/main" id="{8D82BD3F-020C-4D6F-A5AE-FCD32BCA748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500" y="3572611"/>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Image result for blue sketch arrow png">
            <a:extLst>
              <a:ext uri="{FF2B5EF4-FFF2-40B4-BE49-F238E27FC236}">
                <a16:creationId xmlns:a16="http://schemas.microsoft.com/office/drawing/2014/main" id="{64C1607B-A9F4-4B84-A4EE-E8CF76178AB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0123" y="3986836"/>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Image result for blue sketch arrow png">
            <a:extLst>
              <a:ext uri="{FF2B5EF4-FFF2-40B4-BE49-F238E27FC236}">
                <a16:creationId xmlns:a16="http://schemas.microsoft.com/office/drawing/2014/main" id="{ECAAD04D-7BE5-48BB-8037-D76A6878C3C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0123" y="3096122"/>
            <a:ext cx="838200" cy="649605"/>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Group 21">
            <a:extLst>
              <a:ext uri="{FF2B5EF4-FFF2-40B4-BE49-F238E27FC236}">
                <a16:creationId xmlns:a16="http://schemas.microsoft.com/office/drawing/2014/main" id="{12FA815B-3DD9-47A1-85F4-D0914B643289}"/>
              </a:ext>
            </a:extLst>
          </p:cNvPr>
          <p:cNvGrpSpPr/>
          <p:nvPr/>
        </p:nvGrpSpPr>
        <p:grpSpPr>
          <a:xfrm>
            <a:off x="0" y="6756400"/>
            <a:ext cx="9144000" cy="101600"/>
            <a:chOff x="0" y="5791200"/>
            <a:chExt cx="8084345" cy="330200"/>
          </a:xfrm>
        </p:grpSpPr>
        <p:sp>
          <p:nvSpPr>
            <p:cNvPr id="24" name="Rectangle 23">
              <a:extLst>
                <a:ext uri="{FF2B5EF4-FFF2-40B4-BE49-F238E27FC236}">
                  <a16:creationId xmlns:a16="http://schemas.microsoft.com/office/drawing/2014/main" id="{BA6DD240-C553-4DB0-AD05-7EA7ECE90C69}"/>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5FC26185-24E6-4990-8CF0-F52D0AE6E730}"/>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519EB3E4-6E26-4448-BDF0-24FFDB079758}"/>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3DDA3191-53D7-4202-8492-554C7017C36F}"/>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latin typeface="Candara" panose="020E0502030303020204" pitchFamily="34" charset="0"/>
              </a:endParaRPr>
            </a:p>
          </p:txBody>
        </p:sp>
        <p:sp>
          <p:nvSpPr>
            <p:cNvPr id="28" name="Rectangle 27">
              <a:extLst>
                <a:ext uri="{FF2B5EF4-FFF2-40B4-BE49-F238E27FC236}">
                  <a16:creationId xmlns:a16="http://schemas.microsoft.com/office/drawing/2014/main" id="{A716F2D5-47FA-41F9-8A97-506135882491}"/>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D3BCD2E3-7264-4E93-B886-2BBDB68EB209}"/>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32609E33-1502-4AFE-A63A-D17AAA83DC62}"/>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1" name="Rectangle 30">
              <a:extLst>
                <a:ext uri="{FF2B5EF4-FFF2-40B4-BE49-F238E27FC236}">
                  <a16:creationId xmlns:a16="http://schemas.microsoft.com/office/drawing/2014/main" id="{E2124F0F-1702-4B3B-8989-D4B6B3F2FC9B}"/>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grpSp>
      <p:grpSp>
        <p:nvGrpSpPr>
          <p:cNvPr id="32" name="Group 31">
            <a:extLst>
              <a:ext uri="{FF2B5EF4-FFF2-40B4-BE49-F238E27FC236}">
                <a16:creationId xmlns:a16="http://schemas.microsoft.com/office/drawing/2014/main" id="{00833AC7-9D28-4BA7-B5FD-8FAB65DEF1E0}"/>
              </a:ext>
            </a:extLst>
          </p:cNvPr>
          <p:cNvGrpSpPr/>
          <p:nvPr/>
        </p:nvGrpSpPr>
        <p:grpSpPr>
          <a:xfrm rot="10800000">
            <a:off x="0" y="1"/>
            <a:ext cx="9144000" cy="101600"/>
            <a:chOff x="0" y="5791200"/>
            <a:chExt cx="8084345" cy="330200"/>
          </a:xfrm>
        </p:grpSpPr>
        <p:sp>
          <p:nvSpPr>
            <p:cNvPr id="33" name="Rectangle 32">
              <a:extLst>
                <a:ext uri="{FF2B5EF4-FFF2-40B4-BE49-F238E27FC236}">
                  <a16:creationId xmlns:a16="http://schemas.microsoft.com/office/drawing/2014/main" id="{824E36C2-8847-4534-8C7E-0513339084AC}"/>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4" name="Rectangle 33">
              <a:extLst>
                <a:ext uri="{FF2B5EF4-FFF2-40B4-BE49-F238E27FC236}">
                  <a16:creationId xmlns:a16="http://schemas.microsoft.com/office/drawing/2014/main" id="{30C508BA-54D1-4557-9B7D-FB9DD2B9842B}"/>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5" name="Rectangle 34">
              <a:extLst>
                <a:ext uri="{FF2B5EF4-FFF2-40B4-BE49-F238E27FC236}">
                  <a16:creationId xmlns:a16="http://schemas.microsoft.com/office/drawing/2014/main" id="{55014862-72B6-4141-9937-A3478FDE57D3}"/>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6" name="Rectangle 35">
              <a:extLst>
                <a:ext uri="{FF2B5EF4-FFF2-40B4-BE49-F238E27FC236}">
                  <a16:creationId xmlns:a16="http://schemas.microsoft.com/office/drawing/2014/main" id="{5A3B7B4B-1E50-49CC-A306-2EA816822C61}"/>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7" name="Rectangle 36">
              <a:extLst>
                <a:ext uri="{FF2B5EF4-FFF2-40B4-BE49-F238E27FC236}">
                  <a16:creationId xmlns:a16="http://schemas.microsoft.com/office/drawing/2014/main" id="{956DEDBF-BE68-40BE-8200-A9A15F347B7E}"/>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8" name="Rectangle 37">
              <a:extLst>
                <a:ext uri="{FF2B5EF4-FFF2-40B4-BE49-F238E27FC236}">
                  <a16:creationId xmlns:a16="http://schemas.microsoft.com/office/drawing/2014/main" id="{E3DF5ABA-B4E1-46B1-BC31-156F426D5D01}"/>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9" name="Rectangle 48">
              <a:extLst>
                <a:ext uri="{FF2B5EF4-FFF2-40B4-BE49-F238E27FC236}">
                  <a16:creationId xmlns:a16="http://schemas.microsoft.com/office/drawing/2014/main" id="{68335D6E-BEF2-4345-A3E9-143C7E4A223F}"/>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0" name="Rectangle 49">
              <a:extLst>
                <a:ext uri="{FF2B5EF4-FFF2-40B4-BE49-F238E27FC236}">
                  <a16:creationId xmlns:a16="http://schemas.microsoft.com/office/drawing/2014/main" id="{2B534686-F6FF-42F0-A2C6-33C67E7AF717}"/>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51" name="Picture 50" descr="https://upload.wikimedia.org/wikipedia/en/thumb/f/fa/COMSATS_Logo.svg/1024px-COMSATS_Logo.svg.png">
            <a:extLst>
              <a:ext uri="{FF2B5EF4-FFF2-40B4-BE49-F238E27FC236}">
                <a16:creationId xmlns:a16="http://schemas.microsoft.com/office/drawing/2014/main" id="{E3EFDFDD-D4B6-4FCD-ABC0-9B182A52DAE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5497980"/>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2" presetClass="entr" presetSubtype="8"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0-#ppt_w/2"/>
                                          </p:val>
                                        </p:tav>
                                        <p:tav tm="100000">
                                          <p:val>
                                            <p:strVal val="#ppt_x"/>
                                          </p:val>
                                        </p:tav>
                                      </p:tavLst>
                                    </p:anim>
                                    <p:anim calcmode="lin" valueType="num">
                                      <p:cBhvr additive="base">
                                        <p:cTn id="21"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9" presetClass="emph" presetSubtype="0" fill="hold" nodeType="clickEffect">
                                  <p:stCondLst>
                                    <p:cond delay="0"/>
                                  </p:stCondLst>
                                  <p:childTnLst>
                                    <p:animClr clrSpc="rgb" dir="cw">
                                      <p:cBhvr override="childStyle">
                                        <p:cTn id="25" dur="500" fill="hold"/>
                                        <p:tgtEl>
                                          <p:spTgt spid="17">
                                            <p:txEl>
                                              <p:pRg st="2" end="2"/>
                                            </p:txEl>
                                          </p:spTgt>
                                        </p:tgtEl>
                                        <p:attrNameLst>
                                          <p:attrName>style.color</p:attrName>
                                        </p:attrNameLst>
                                      </p:cBhvr>
                                      <p:to>
                                        <a:srgbClr val="000000"/>
                                      </p:to>
                                    </p:animClr>
                                    <p:animClr clrSpc="rgb" dir="cw">
                                      <p:cBhvr>
                                        <p:cTn id="26" dur="500" fill="hold"/>
                                        <p:tgtEl>
                                          <p:spTgt spid="17">
                                            <p:txEl>
                                              <p:pRg st="2" end="2"/>
                                            </p:txEl>
                                          </p:spTgt>
                                        </p:tgtEl>
                                        <p:attrNameLst>
                                          <p:attrName>fillcolor</p:attrName>
                                        </p:attrNameLst>
                                      </p:cBhvr>
                                      <p:to>
                                        <a:srgbClr val="000000"/>
                                      </p:to>
                                    </p:animClr>
                                    <p:set>
                                      <p:cBhvr>
                                        <p:cTn id="27" dur="500" fill="hold"/>
                                        <p:tgtEl>
                                          <p:spTgt spid="17">
                                            <p:txEl>
                                              <p:pRg st="2" end="2"/>
                                            </p:txEl>
                                          </p:spTgt>
                                        </p:tgtEl>
                                        <p:attrNameLst>
                                          <p:attrName>fill.type</p:attrName>
                                        </p:attrNameLst>
                                      </p:cBhvr>
                                      <p:to>
                                        <p:strVal val="solid"/>
                                      </p:to>
                                    </p:set>
                                    <p:set>
                                      <p:cBhvr>
                                        <p:cTn id="28" dur="500" fill="hold"/>
                                        <p:tgtEl>
                                          <p:spTgt spid="17">
                                            <p:txEl>
                                              <p:pRg st="2" end="2"/>
                                            </p:txEl>
                                          </p:spTgt>
                                        </p:tgtEl>
                                        <p:attrNameLst>
                                          <p:attrName>fill.on</p:attrName>
                                        </p:attrNameLst>
                                      </p:cBhvr>
                                      <p:to>
                                        <p:strVal val="true"/>
                                      </p:to>
                                    </p:set>
                                  </p:childTnLst>
                                </p:cTn>
                              </p:par>
                              <p:par>
                                <p:cTn id="29" presetID="2" presetClass="entr" presetSubtype="8"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fill="hold"/>
                                        <p:tgtEl>
                                          <p:spTgt spid="23"/>
                                        </p:tgtEl>
                                        <p:attrNameLst>
                                          <p:attrName>ppt_x</p:attrName>
                                        </p:attrNameLst>
                                      </p:cBhvr>
                                      <p:tavLst>
                                        <p:tav tm="0">
                                          <p:val>
                                            <p:strVal val="0-#ppt_w/2"/>
                                          </p:val>
                                        </p:tav>
                                        <p:tav tm="100000">
                                          <p:val>
                                            <p:strVal val="#ppt_x"/>
                                          </p:val>
                                        </p:tav>
                                      </p:tavLst>
                                    </p:anim>
                                    <p:anim calcmode="lin" valueType="num">
                                      <p:cBhvr additive="base">
                                        <p:cTn id="32"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9" presetClass="emph" presetSubtype="0" fill="hold" nodeType="clickEffect">
                                  <p:stCondLst>
                                    <p:cond delay="0"/>
                                  </p:stCondLst>
                                  <p:childTnLst>
                                    <p:animClr clrSpc="rgb" dir="cw">
                                      <p:cBhvr override="childStyle">
                                        <p:cTn id="36" dur="500" fill="hold"/>
                                        <p:tgtEl>
                                          <p:spTgt spid="17">
                                            <p:txEl>
                                              <p:pRg st="3" end="3"/>
                                            </p:txEl>
                                          </p:spTgt>
                                        </p:tgtEl>
                                        <p:attrNameLst>
                                          <p:attrName>style.color</p:attrName>
                                        </p:attrNameLst>
                                      </p:cBhvr>
                                      <p:to>
                                        <a:srgbClr val="000000"/>
                                      </p:to>
                                    </p:animClr>
                                    <p:animClr clrSpc="rgb" dir="cw">
                                      <p:cBhvr>
                                        <p:cTn id="37" dur="500" fill="hold"/>
                                        <p:tgtEl>
                                          <p:spTgt spid="17">
                                            <p:txEl>
                                              <p:pRg st="3" end="3"/>
                                            </p:txEl>
                                          </p:spTgt>
                                        </p:tgtEl>
                                        <p:attrNameLst>
                                          <p:attrName>fillcolor</p:attrName>
                                        </p:attrNameLst>
                                      </p:cBhvr>
                                      <p:to>
                                        <a:srgbClr val="000000"/>
                                      </p:to>
                                    </p:animClr>
                                    <p:set>
                                      <p:cBhvr>
                                        <p:cTn id="38" dur="500" fill="hold"/>
                                        <p:tgtEl>
                                          <p:spTgt spid="17">
                                            <p:txEl>
                                              <p:pRg st="3" end="3"/>
                                            </p:txEl>
                                          </p:spTgt>
                                        </p:tgtEl>
                                        <p:attrNameLst>
                                          <p:attrName>fill.type</p:attrName>
                                        </p:attrNameLst>
                                      </p:cBhvr>
                                      <p:to>
                                        <p:strVal val="solid"/>
                                      </p:to>
                                    </p:set>
                                    <p:set>
                                      <p:cBhvr>
                                        <p:cTn id="39" dur="500" fill="hold"/>
                                        <p:tgtEl>
                                          <p:spTgt spid="17">
                                            <p:txEl>
                                              <p:pRg st="3" end="3"/>
                                            </p:txEl>
                                          </p:spTgt>
                                        </p:tgtEl>
                                        <p:attrNameLst>
                                          <p:attrName>fill.on</p:attrName>
                                        </p:attrNameLst>
                                      </p:cBhvr>
                                      <p:to>
                                        <p:strVal val="true"/>
                                      </p:to>
                                    </p:set>
                                  </p:childTnLst>
                                </p:cTn>
                              </p:par>
                              <p:par>
                                <p:cTn id="40" presetID="2" presetClass="entr" presetSubtype="8" fill="hold" nodeType="withEffect">
                                  <p:stCondLst>
                                    <p:cond delay="0"/>
                                  </p:stCondLst>
                                  <p:childTnLst>
                                    <p:set>
                                      <p:cBhvr>
                                        <p:cTn id="41" dur="1" fill="hold">
                                          <p:stCondLst>
                                            <p:cond delay="0"/>
                                          </p:stCondLst>
                                        </p:cTn>
                                        <p:tgtEl>
                                          <p:spTgt spid="20"/>
                                        </p:tgtEl>
                                        <p:attrNameLst>
                                          <p:attrName>style.visibility</p:attrName>
                                        </p:attrNameLst>
                                      </p:cBhvr>
                                      <p:to>
                                        <p:strVal val="visible"/>
                                      </p:to>
                                    </p:set>
                                    <p:anim calcmode="lin" valueType="num">
                                      <p:cBhvr additive="base">
                                        <p:cTn id="42" dur="500" fill="hold"/>
                                        <p:tgtEl>
                                          <p:spTgt spid="20"/>
                                        </p:tgtEl>
                                        <p:attrNameLst>
                                          <p:attrName>ppt_x</p:attrName>
                                        </p:attrNameLst>
                                      </p:cBhvr>
                                      <p:tavLst>
                                        <p:tav tm="0">
                                          <p:val>
                                            <p:strVal val="0-#ppt_w/2"/>
                                          </p:val>
                                        </p:tav>
                                        <p:tav tm="100000">
                                          <p:val>
                                            <p:strVal val="#ppt_x"/>
                                          </p:val>
                                        </p:tav>
                                      </p:tavLst>
                                    </p:anim>
                                    <p:anim calcmode="lin" valueType="num">
                                      <p:cBhvr additive="base">
                                        <p:cTn id="43"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9" presetClass="emph" presetSubtype="0" fill="hold" nodeType="clickEffect">
                                  <p:stCondLst>
                                    <p:cond delay="0"/>
                                  </p:stCondLst>
                                  <p:childTnLst>
                                    <p:animClr clrSpc="rgb" dir="cw">
                                      <p:cBhvr override="childStyle">
                                        <p:cTn id="47" dur="500" fill="hold"/>
                                        <p:tgtEl>
                                          <p:spTgt spid="17">
                                            <p:txEl>
                                              <p:pRg st="4" end="4"/>
                                            </p:txEl>
                                          </p:spTgt>
                                        </p:tgtEl>
                                        <p:attrNameLst>
                                          <p:attrName>style.color</p:attrName>
                                        </p:attrNameLst>
                                      </p:cBhvr>
                                      <p:to>
                                        <a:srgbClr val="000000"/>
                                      </p:to>
                                    </p:animClr>
                                    <p:animClr clrSpc="rgb" dir="cw">
                                      <p:cBhvr>
                                        <p:cTn id="48" dur="500" fill="hold"/>
                                        <p:tgtEl>
                                          <p:spTgt spid="17">
                                            <p:txEl>
                                              <p:pRg st="4" end="4"/>
                                            </p:txEl>
                                          </p:spTgt>
                                        </p:tgtEl>
                                        <p:attrNameLst>
                                          <p:attrName>fillcolor</p:attrName>
                                        </p:attrNameLst>
                                      </p:cBhvr>
                                      <p:to>
                                        <a:srgbClr val="000000"/>
                                      </p:to>
                                    </p:animClr>
                                    <p:set>
                                      <p:cBhvr>
                                        <p:cTn id="49" dur="500" fill="hold"/>
                                        <p:tgtEl>
                                          <p:spTgt spid="17">
                                            <p:txEl>
                                              <p:pRg st="4" end="4"/>
                                            </p:txEl>
                                          </p:spTgt>
                                        </p:tgtEl>
                                        <p:attrNameLst>
                                          <p:attrName>fill.type</p:attrName>
                                        </p:attrNameLst>
                                      </p:cBhvr>
                                      <p:to>
                                        <p:strVal val="solid"/>
                                      </p:to>
                                    </p:set>
                                    <p:set>
                                      <p:cBhvr>
                                        <p:cTn id="50" dur="500" fill="hold"/>
                                        <p:tgtEl>
                                          <p:spTgt spid="17">
                                            <p:txEl>
                                              <p:pRg st="4" end="4"/>
                                            </p:txEl>
                                          </p:spTgt>
                                        </p:tgtEl>
                                        <p:attrNameLst>
                                          <p:attrName>fill.on</p:attrName>
                                        </p:attrNameLst>
                                      </p:cBhvr>
                                      <p:to>
                                        <p:strVal val="true"/>
                                      </p:to>
                                    </p:set>
                                  </p:childTnLst>
                                </p:cTn>
                              </p:par>
                              <p:par>
                                <p:cTn id="51" presetID="2" presetClass="entr" presetSubtype="8" fill="hold" nodeType="withEffect">
                                  <p:stCondLst>
                                    <p:cond delay="0"/>
                                  </p:stCondLst>
                                  <p:childTnLst>
                                    <p:set>
                                      <p:cBhvr>
                                        <p:cTn id="52" dur="1" fill="hold">
                                          <p:stCondLst>
                                            <p:cond delay="0"/>
                                          </p:stCondLst>
                                        </p:cTn>
                                        <p:tgtEl>
                                          <p:spTgt spid="21"/>
                                        </p:tgtEl>
                                        <p:attrNameLst>
                                          <p:attrName>style.visibility</p:attrName>
                                        </p:attrNameLst>
                                      </p:cBhvr>
                                      <p:to>
                                        <p:strVal val="visible"/>
                                      </p:to>
                                    </p:set>
                                    <p:anim calcmode="lin" valueType="num">
                                      <p:cBhvr additive="base">
                                        <p:cTn id="53" dur="500" fill="hold"/>
                                        <p:tgtEl>
                                          <p:spTgt spid="21"/>
                                        </p:tgtEl>
                                        <p:attrNameLst>
                                          <p:attrName>ppt_x</p:attrName>
                                        </p:attrNameLst>
                                      </p:cBhvr>
                                      <p:tavLst>
                                        <p:tav tm="0">
                                          <p:val>
                                            <p:strVal val="0-#ppt_w/2"/>
                                          </p:val>
                                        </p:tav>
                                        <p:tav tm="100000">
                                          <p:val>
                                            <p:strVal val="#ppt_x"/>
                                          </p:val>
                                        </p:tav>
                                      </p:tavLst>
                                    </p:anim>
                                    <p:anim calcmode="lin" valueType="num">
                                      <p:cBhvr additive="base">
                                        <p:cTn id="54"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plagiarism">
            <a:extLst>
              <a:ext uri="{FF2B5EF4-FFF2-40B4-BE49-F238E27FC236}">
                <a16:creationId xmlns:a16="http://schemas.microsoft.com/office/drawing/2014/main" id="{9B958F99-1325-47C4-8365-5B6925F1A3E8}"/>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000" r="47719"/>
          <a:stretch/>
        </p:blipFill>
        <p:spPr bwMode="auto">
          <a:xfrm>
            <a:off x="2501789" y="256524"/>
            <a:ext cx="1139853" cy="106352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Plagiarism</a:t>
            </a:r>
          </a:p>
        </p:txBody>
      </p:sp>
      <p:sp>
        <p:nvSpPr>
          <p:cNvPr id="2" name="Slide Number Placeholder 1"/>
          <p:cNvSpPr>
            <a:spLocks noGrp="1"/>
          </p:cNvSpPr>
          <p:nvPr>
            <p:ph type="sldNum" sz="quarter" idx="12"/>
          </p:nvPr>
        </p:nvSpPr>
        <p:spPr>
          <a:xfrm>
            <a:off x="6858000" y="6356351"/>
            <a:ext cx="2057400" cy="365125"/>
          </a:xfrm>
        </p:spPr>
        <p:txBody>
          <a:bodyPr/>
          <a:lstStyle/>
          <a:p>
            <a:fld id="{08A8661F-1CDE-4F7E-AE93-7F9785FD6839}" type="slidenum">
              <a:rPr lang="en-US" smtClean="0"/>
              <a:pPr/>
              <a:t>8</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88626" cy="3877985"/>
          </a:xfrm>
          <a:prstGeom prst="rect">
            <a:avLst/>
          </a:prstGeom>
          <a:noFill/>
        </p:spPr>
        <p:txBody>
          <a:bodyPr wrap="square" rtlCol="0">
            <a:spAutoFit/>
          </a:bodyPr>
          <a:lstStyle/>
          <a:p>
            <a:pPr lvl="1" indent="-457200" algn="just">
              <a:lnSpc>
                <a:spcPct val="150000"/>
              </a:lnSpc>
              <a:buFont typeface="Wingdings" panose="05000000000000000000" pitchFamily="2" charset="2"/>
              <a:buChar char="q"/>
            </a:pPr>
            <a:r>
              <a:rPr lang="en-US" sz="2400" b="1" dirty="0">
                <a:latin typeface="Candara" pitchFamily="34" charset="0"/>
                <a:cs typeface="Arial" pitchFamily="34" charset="0"/>
              </a:rPr>
              <a:t>Repercussions</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For a student, it is a violation of academic discipline.</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If it is accidental, it is resulting from careless note-taking.</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If it is purposeful, it will affect your grades, class standing and you can be expelled from school.</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This will also harm your career options.</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In case you are a professional, you may lose your job as a result of it.</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4400" y="1611087"/>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1A8BE99D-A277-4244-A922-B17A4A9FC6F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500" y="2183296"/>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Image result for blue sketch arrow png">
            <a:extLst>
              <a:ext uri="{FF2B5EF4-FFF2-40B4-BE49-F238E27FC236}">
                <a16:creationId xmlns:a16="http://schemas.microsoft.com/office/drawing/2014/main" id="{8D82BD3F-020C-4D6F-A5AE-FCD32BCA748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0123" y="2647806"/>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Image result for blue sketch arrow png">
            <a:extLst>
              <a:ext uri="{FF2B5EF4-FFF2-40B4-BE49-F238E27FC236}">
                <a16:creationId xmlns:a16="http://schemas.microsoft.com/office/drawing/2014/main" id="{64C1607B-A9F4-4B84-A4EE-E8CF76178AB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0123" y="3986836"/>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Image result for blue sketch arrow png">
            <a:extLst>
              <a:ext uri="{FF2B5EF4-FFF2-40B4-BE49-F238E27FC236}">
                <a16:creationId xmlns:a16="http://schemas.microsoft.com/office/drawing/2014/main" id="{ECAAD04D-7BE5-48BB-8037-D76A6878C3C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0123" y="3096122"/>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Image result for blue sketch arrow png">
            <a:extLst>
              <a:ext uri="{FF2B5EF4-FFF2-40B4-BE49-F238E27FC236}">
                <a16:creationId xmlns:a16="http://schemas.microsoft.com/office/drawing/2014/main" id="{4D0FE089-7EF9-4FBA-B417-FCD8C0A89CE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0123" y="4451346"/>
            <a:ext cx="838200" cy="649605"/>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a:extLst>
              <a:ext uri="{FF2B5EF4-FFF2-40B4-BE49-F238E27FC236}">
                <a16:creationId xmlns:a16="http://schemas.microsoft.com/office/drawing/2014/main" id="{DB228AF9-986C-4729-9A61-1CF93A10A058}"/>
              </a:ext>
            </a:extLst>
          </p:cNvPr>
          <p:cNvGrpSpPr/>
          <p:nvPr/>
        </p:nvGrpSpPr>
        <p:grpSpPr>
          <a:xfrm>
            <a:off x="0" y="6756400"/>
            <a:ext cx="9144000" cy="101600"/>
            <a:chOff x="0" y="5791200"/>
            <a:chExt cx="8084345" cy="330200"/>
          </a:xfrm>
        </p:grpSpPr>
        <p:sp>
          <p:nvSpPr>
            <p:cNvPr id="25" name="Rectangle 24">
              <a:extLst>
                <a:ext uri="{FF2B5EF4-FFF2-40B4-BE49-F238E27FC236}">
                  <a16:creationId xmlns:a16="http://schemas.microsoft.com/office/drawing/2014/main" id="{4AE3A908-BDD7-4905-BA7E-0AA49B4351DF}"/>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739AE174-A9D7-4CFC-ABC1-EB4B63991946}"/>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20E8205E-F04D-44C6-BD44-0234D204CE70}"/>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CE6BCDB1-308C-463B-AC2A-C4BF6FA13629}"/>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latin typeface="Candara" panose="020E0502030303020204" pitchFamily="34" charset="0"/>
              </a:endParaRPr>
            </a:p>
          </p:txBody>
        </p:sp>
        <p:sp>
          <p:nvSpPr>
            <p:cNvPr id="29" name="Rectangle 28">
              <a:extLst>
                <a:ext uri="{FF2B5EF4-FFF2-40B4-BE49-F238E27FC236}">
                  <a16:creationId xmlns:a16="http://schemas.microsoft.com/office/drawing/2014/main" id="{804173E3-89BC-47DA-AA28-7DFA16D913BD}"/>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37AA7502-5ACF-4F55-B883-E82BCC3A7F37}"/>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1" name="Rectangle 30">
              <a:extLst>
                <a:ext uri="{FF2B5EF4-FFF2-40B4-BE49-F238E27FC236}">
                  <a16:creationId xmlns:a16="http://schemas.microsoft.com/office/drawing/2014/main" id="{F302CED3-98BE-4D0A-962F-35577E2CA5CC}"/>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2" name="Rectangle 31">
              <a:extLst>
                <a:ext uri="{FF2B5EF4-FFF2-40B4-BE49-F238E27FC236}">
                  <a16:creationId xmlns:a16="http://schemas.microsoft.com/office/drawing/2014/main" id="{8CDF130E-200A-4F5A-AC05-7248613AC731}"/>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grpSp>
      <p:grpSp>
        <p:nvGrpSpPr>
          <p:cNvPr id="33" name="Group 32">
            <a:extLst>
              <a:ext uri="{FF2B5EF4-FFF2-40B4-BE49-F238E27FC236}">
                <a16:creationId xmlns:a16="http://schemas.microsoft.com/office/drawing/2014/main" id="{8AEFF796-0DC8-406E-93FF-44B217CD23AF}"/>
              </a:ext>
            </a:extLst>
          </p:cNvPr>
          <p:cNvGrpSpPr/>
          <p:nvPr/>
        </p:nvGrpSpPr>
        <p:grpSpPr>
          <a:xfrm rot="10800000">
            <a:off x="0" y="1"/>
            <a:ext cx="9144000" cy="101600"/>
            <a:chOff x="0" y="5791200"/>
            <a:chExt cx="8084345" cy="330200"/>
          </a:xfrm>
        </p:grpSpPr>
        <p:sp>
          <p:nvSpPr>
            <p:cNvPr id="34" name="Rectangle 33">
              <a:extLst>
                <a:ext uri="{FF2B5EF4-FFF2-40B4-BE49-F238E27FC236}">
                  <a16:creationId xmlns:a16="http://schemas.microsoft.com/office/drawing/2014/main" id="{2AD1335E-F9AF-4365-9704-545CCAACA031}"/>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5" name="Rectangle 34">
              <a:extLst>
                <a:ext uri="{FF2B5EF4-FFF2-40B4-BE49-F238E27FC236}">
                  <a16:creationId xmlns:a16="http://schemas.microsoft.com/office/drawing/2014/main" id="{54663A47-FDAB-4269-A4C6-A15653B1A0D3}"/>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6" name="Rectangle 35">
              <a:extLst>
                <a:ext uri="{FF2B5EF4-FFF2-40B4-BE49-F238E27FC236}">
                  <a16:creationId xmlns:a16="http://schemas.microsoft.com/office/drawing/2014/main" id="{D839DDFD-7E9A-4CF7-8E47-0E33FED38A77}"/>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7" name="Rectangle 36">
              <a:extLst>
                <a:ext uri="{FF2B5EF4-FFF2-40B4-BE49-F238E27FC236}">
                  <a16:creationId xmlns:a16="http://schemas.microsoft.com/office/drawing/2014/main" id="{56E80643-857A-487D-8DA8-331500CF36D9}"/>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8" name="Rectangle 37">
              <a:extLst>
                <a:ext uri="{FF2B5EF4-FFF2-40B4-BE49-F238E27FC236}">
                  <a16:creationId xmlns:a16="http://schemas.microsoft.com/office/drawing/2014/main" id="{FEDEA7B9-6C1B-4725-BB45-34E42A0B0F8E}"/>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9" name="Rectangle 48">
              <a:extLst>
                <a:ext uri="{FF2B5EF4-FFF2-40B4-BE49-F238E27FC236}">
                  <a16:creationId xmlns:a16="http://schemas.microsoft.com/office/drawing/2014/main" id="{8DDF166F-D356-4934-8668-76A7AE7EE5AD}"/>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0" name="Rectangle 49">
              <a:extLst>
                <a:ext uri="{FF2B5EF4-FFF2-40B4-BE49-F238E27FC236}">
                  <a16:creationId xmlns:a16="http://schemas.microsoft.com/office/drawing/2014/main" id="{64F150FB-F61D-4B33-9CA8-D33D6AC9BD02}"/>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1" name="Rectangle 50">
              <a:extLst>
                <a:ext uri="{FF2B5EF4-FFF2-40B4-BE49-F238E27FC236}">
                  <a16:creationId xmlns:a16="http://schemas.microsoft.com/office/drawing/2014/main" id="{E41E7A16-B641-4465-9258-5AA759938778}"/>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52" name="Picture 51" descr="https://upload.wikimedia.org/wikipedia/en/thumb/f/fa/COMSATS_Logo.svg/1024px-COMSATS_Logo.svg.png">
            <a:extLst>
              <a:ext uri="{FF2B5EF4-FFF2-40B4-BE49-F238E27FC236}">
                <a16:creationId xmlns:a16="http://schemas.microsoft.com/office/drawing/2014/main" id="{5BB0FFDB-7262-4E9B-BEED-54D70115307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417575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2" presetClass="entr" presetSubtype="8"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0-#ppt_w/2"/>
                                          </p:val>
                                        </p:tav>
                                        <p:tav tm="100000">
                                          <p:val>
                                            <p:strVal val="#ppt_x"/>
                                          </p:val>
                                        </p:tav>
                                      </p:tavLst>
                                    </p:anim>
                                    <p:anim calcmode="lin" valueType="num">
                                      <p:cBhvr additive="base">
                                        <p:cTn id="21"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9" presetClass="emph" presetSubtype="0" fill="hold" nodeType="clickEffect">
                                  <p:stCondLst>
                                    <p:cond delay="0"/>
                                  </p:stCondLst>
                                  <p:childTnLst>
                                    <p:animClr clrSpc="rgb" dir="cw">
                                      <p:cBhvr override="childStyle">
                                        <p:cTn id="25" dur="500" fill="hold"/>
                                        <p:tgtEl>
                                          <p:spTgt spid="17">
                                            <p:txEl>
                                              <p:pRg st="2" end="2"/>
                                            </p:txEl>
                                          </p:spTgt>
                                        </p:tgtEl>
                                        <p:attrNameLst>
                                          <p:attrName>style.color</p:attrName>
                                        </p:attrNameLst>
                                      </p:cBhvr>
                                      <p:to>
                                        <a:srgbClr val="000000"/>
                                      </p:to>
                                    </p:animClr>
                                    <p:animClr clrSpc="rgb" dir="cw">
                                      <p:cBhvr>
                                        <p:cTn id="26" dur="500" fill="hold"/>
                                        <p:tgtEl>
                                          <p:spTgt spid="17">
                                            <p:txEl>
                                              <p:pRg st="2" end="2"/>
                                            </p:txEl>
                                          </p:spTgt>
                                        </p:tgtEl>
                                        <p:attrNameLst>
                                          <p:attrName>fillcolor</p:attrName>
                                        </p:attrNameLst>
                                      </p:cBhvr>
                                      <p:to>
                                        <a:srgbClr val="000000"/>
                                      </p:to>
                                    </p:animClr>
                                    <p:set>
                                      <p:cBhvr>
                                        <p:cTn id="27" dur="500" fill="hold"/>
                                        <p:tgtEl>
                                          <p:spTgt spid="17">
                                            <p:txEl>
                                              <p:pRg st="2" end="2"/>
                                            </p:txEl>
                                          </p:spTgt>
                                        </p:tgtEl>
                                        <p:attrNameLst>
                                          <p:attrName>fill.type</p:attrName>
                                        </p:attrNameLst>
                                      </p:cBhvr>
                                      <p:to>
                                        <p:strVal val="solid"/>
                                      </p:to>
                                    </p:set>
                                    <p:set>
                                      <p:cBhvr>
                                        <p:cTn id="28" dur="500" fill="hold"/>
                                        <p:tgtEl>
                                          <p:spTgt spid="17">
                                            <p:txEl>
                                              <p:pRg st="2" end="2"/>
                                            </p:txEl>
                                          </p:spTgt>
                                        </p:tgtEl>
                                        <p:attrNameLst>
                                          <p:attrName>fill.on</p:attrName>
                                        </p:attrNameLst>
                                      </p:cBhvr>
                                      <p:to>
                                        <p:strVal val="true"/>
                                      </p:to>
                                    </p:set>
                                  </p:childTnLst>
                                </p:cTn>
                              </p:par>
                              <p:par>
                                <p:cTn id="29" presetID="2" presetClass="entr" presetSubtype="8"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0-#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9" presetClass="emph" presetSubtype="0" fill="hold" nodeType="clickEffect">
                                  <p:stCondLst>
                                    <p:cond delay="0"/>
                                  </p:stCondLst>
                                  <p:childTnLst>
                                    <p:animClr clrSpc="rgb" dir="cw">
                                      <p:cBhvr override="childStyle">
                                        <p:cTn id="36" dur="500" fill="hold"/>
                                        <p:tgtEl>
                                          <p:spTgt spid="17">
                                            <p:txEl>
                                              <p:pRg st="3" end="3"/>
                                            </p:txEl>
                                          </p:spTgt>
                                        </p:tgtEl>
                                        <p:attrNameLst>
                                          <p:attrName>style.color</p:attrName>
                                        </p:attrNameLst>
                                      </p:cBhvr>
                                      <p:to>
                                        <a:srgbClr val="000000"/>
                                      </p:to>
                                    </p:animClr>
                                    <p:animClr clrSpc="rgb" dir="cw">
                                      <p:cBhvr>
                                        <p:cTn id="37" dur="500" fill="hold"/>
                                        <p:tgtEl>
                                          <p:spTgt spid="17">
                                            <p:txEl>
                                              <p:pRg st="3" end="3"/>
                                            </p:txEl>
                                          </p:spTgt>
                                        </p:tgtEl>
                                        <p:attrNameLst>
                                          <p:attrName>fillcolor</p:attrName>
                                        </p:attrNameLst>
                                      </p:cBhvr>
                                      <p:to>
                                        <a:srgbClr val="000000"/>
                                      </p:to>
                                    </p:animClr>
                                    <p:set>
                                      <p:cBhvr>
                                        <p:cTn id="38" dur="500" fill="hold"/>
                                        <p:tgtEl>
                                          <p:spTgt spid="17">
                                            <p:txEl>
                                              <p:pRg st="3" end="3"/>
                                            </p:txEl>
                                          </p:spTgt>
                                        </p:tgtEl>
                                        <p:attrNameLst>
                                          <p:attrName>fill.type</p:attrName>
                                        </p:attrNameLst>
                                      </p:cBhvr>
                                      <p:to>
                                        <p:strVal val="solid"/>
                                      </p:to>
                                    </p:set>
                                    <p:set>
                                      <p:cBhvr>
                                        <p:cTn id="39" dur="500" fill="hold"/>
                                        <p:tgtEl>
                                          <p:spTgt spid="17">
                                            <p:txEl>
                                              <p:pRg st="3" end="3"/>
                                            </p:txEl>
                                          </p:spTgt>
                                        </p:tgtEl>
                                        <p:attrNameLst>
                                          <p:attrName>fill.on</p:attrName>
                                        </p:attrNameLst>
                                      </p:cBhvr>
                                      <p:to>
                                        <p:strVal val="true"/>
                                      </p:to>
                                    </p:set>
                                  </p:childTnLst>
                                </p:cTn>
                              </p:par>
                              <p:par>
                                <p:cTn id="40" presetID="2" presetClass="entr" presetSubtype="8" fill="hold" nodeType="withEffect">
                                  <p:stCondLst>
                                    <p:cond delay="0"/>
                                  </p:stCondLst>
                                  <p:childTnLst>
                                    <p:set>
                                      <p:cBhvr>
                                        <p:cTn id="41" dur="1" fill="hold">
                                          <p:stCondLst>
                                            <p:cond delay="0"/>
                                          </p:stCondLst>
                                        </p:cTn>
                                        <p:tgtEl>
                                          <p:spTgt spid="23"/>
                                        </p:tgtEl>
                                        <p:attrNameLst>
                                          <p:attrName>style.visibility</p:attrName>
                                        </p:attrNameLst>
                                      </p:cBhvr>
                                      <p:to>
                                        <p:strVal val="visible"/>
                                      </p:to>
                                    </p:set>
                                    <p:anim calcmode="lin" valueType="num">
                                      <p:cBhvr additive="base">
                                        <p:cTn id="42" dur="500" fill="hold"/>
                                        <p:tgtEl>
                                          <p:spTgt spid="23"/>
                                        </p:tgtEl>
                                        <p:attrNameLst>
                                          <p:attrName>ppt_x</p:attrName>
                                        </p:attrNameLst>
                                      </p:cBhvr>
                                      <p:tavLst>
                                        <p:tav tm="0">
                                          <p:val>
                                            <p:strVal val="0-#ppt_w/2"/>
                                          </p:val>
                                        </p:tav>
                                        <p:tav tm="100000">
                                          <p:val>
                                            <p:strVal val="#ppt_x"/>
                                          </p:val>
                                        </p:tav>
                                      </p:tavLst>
                                    </p:anim>
                                    <p:anim calcmode="lin" valueType="num">
                                      <p:cBhvr additive="base">
                                        <p:cTn id="43"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9" presetClass="emph" presetSubtype="0" fill="hold" nodeType="clickEffect">
                                  <p:stCondLst>
                                    <p:cond delay="0"/>
                                  </p:stCondLst>
                                  <p:childTnLst>
                                    <p:animClr clrSpc="rgb" dir="cw">
                                      <p:cBhvr override="childStyle">
                                        <p:cTn id="47" dur="500" fill="hold"/>
                                        <p:tgtEl>
                                          <p:spTgt spid="17">
                                            <p:txEl>
                                              <p:pRg st="4" end="4"/>
                                            </p:txEl>
                                          </p:spTgt>
                                        </p:tgtEl>
                                        <p:attrNameLst>
                                          <p:attrName>style.color</p:attrName>
                                        </p:attrNameLst>
                                      </p:cBhvr>
                                      <p:to>
                                        <a:srgbClr val="000000"/>
                                      </p:to>
                                    </p:animClr>
                                    <p:animClr clrSpc="rgb" dir="cw">
                                      <p:cBhvr>
                                        <p:cTn id="48" dur="500" fill="hold"/>
                                        <p:tgtEl>
                                          <p:spTgt spid="17">
                                            <p:txEl>
                                              <p:pRg st="4" end="4"/>
                                            </p:txEl>
                                          </p:spTgt>
                                        </p:tgtEl>
                                        <p:attrNameLst>
                                          <p:attrName>fillcolor</p:attrName>
                                        </p:attrNameLst>
                                      </p:cBhvr>
                                      <p:to>
                                        <a:srgbClr val="000000"/>
                                      </p:to>
                                    </p:animClr>
                                    <p:set>
                                      <p:cBhvr>
                                        <p:cTn id="49" dur="500" fill="hold"/>
                                        <p:tgtEl>
                                          <p:spTgt spid="17">
                                            <p:txEl>
                                              <p:pRg st="4" end="4"/>
                                            </p:txEl>
                                          </p:spTgt>
                                        </p:tgtEl>
                                        <p:attrNameLst>
                                          <p:attrName>fill.type</p:attrName>
                                        </p:attrNameLst>
                                      </p:cBhvr>
                                      <p:to>
                                        <p:strVal val="solid"/>
                                      </p:to>
                                    </p:set>
                                    <p:set>
                                      <p:cBhvr>
                                        <p:cTn id="50" dur="500" fill="hold"/>
                                        <p:tgtEl>
                                          <p:spTgt spid="17">
                                            <p:txEl>
                                              <p:pRg st="4" end="4"/>
                                            </p:txEl>
                                          </p:spTgt>
                                        </p:tgtEl>
                                        <p:attrNameLst>
                                          <p:attrName>fill.on</p:attrName>
                                        </p:attrNameLst>
                                      </p:cBhvr>
                                      <p:to>
                                        <p:strVal val="true"/>
                                      </p:to>
                                    </p:set>
                                  </p:childTnLst>
                                </p:cTn>
                              </p:par>
                              <p:par>
                                <p:cTn id="51" presetID="2" presetClass="entr" presetSubtype="8" fill="hold" nodeType="withEffect">
                                  <p:stCondLst>
                                    <p:cond delay="0"/>
                                  </p:stCondLst>
                                  <p:childTnLst>
                                    <p:set>
                                      <p:cBhvr>
                                        <p:cTn id="52" dur="1" fill="hold">
                                          <p:stCondLst>
                                            <p:cond delay="0"/>
                                          </p:stCondLst>
                                        </p:cTn>
                                        <p:tgtEl>
                                          <p:spTgt spid="21"/>
                                        </p:tgtEl>
                                        <p:attrNameLst>
                                          <p:attrName>style.visibility</p:attrName>
                                        </p:attrNameLst>
                                      </p:cBhvr>
                                      <p:to>
                                        <p:strVal val="visible"/>
                                      </p:to>
                                    </p:set>
                                    <p:anim calcmode="lin" valueType="num">
                                      <p:cBhvr additive="base">
                                        <p:cTn id="53" dur="500" fill="hold"/>
                                        <p:tgtEl>
                                          <p:spTgt spid="21"/>
                                        </p:tgtEl>
                                        <p:attrNameLst>
                                          <p:attrName>ppt_x</p:attrName>
                                        </p:attrNameLst>
                                      </p:cBhvr>
                                      <p:tavLst>
                                        <p:tav tm="0">
                                          <p:val>
                                            <p:strVal val="0-#ppt_w/2"/>
                                          </p:val>
                                        </p:tav>
                                        <p:tav tm="100000">
                                          <p:val>
                                            <p:strVal val="#ppt_x"/>
                                          </p:val>
                                        </p:tav>
                                      </p:tavLst>
                                    </p:anim>
                                    <p:anim calcmode="lin" valueType="num">
                                      <p:cBhvr additive="base">
                                        <p:cTn id="54"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9" presetClass="emph" presetSubtype="0" fill="hold" nodeType="clickEffect">
                                  <p:stCondLst>
                                    <p:cond delay="0"/>
                                  </p:stCondLst>
                                  <p:childTnLst>
                                    <p:animClr clrSpc="rgb" dir="cw">
                                      <p:cBhvr override="childStyle">
                                        <p:cTn id="58" dur="500" fill="hold"/>
                                        <p:tgtEl>
                                          <p:spTgt spid="17">
                                            <p:txEl>
                                              <p:pRg st="5" end="5"/>
                                            </p:txEl>
                                          </p:spTgt>
                                        </p:tgtEl>
                                        <p:attrNameLst>
                                          <p:attrName>style.color</p:attrName>
                                        </p:attrNameLst>
                                      </p:cBhvr>
                                      <p:to>
                                        <a:srgbClr val="000000"/>
                                      </p:to>
                                    </p:animClr>
                                    <p:animClr clrSpc="rgb" dir="cw">
                                      <p:cBhvr>
                                        <p:cTn id="59" dur="500" fill="hold"/>
                                        <p:tgtEl>
                                          <p:spTgt spid="17">
                                            <p:txEl>
                                              <p:pRg st="5" end="5"/>
                                            </p:txEl>
                                          </p:spTgt>
                                        </p:tgtEl>
                                        <p:attrNameLst>
                                          <p:attrName>fillcolor</p:attrName>
                                        </p:attrNameLst>
                                      </p:cBhvr>
                                      <p:to>
                                        <a:srgbClr val="000000"/>
                                      </p:to>
                                    </p:animClr>
                                    <p:set>
                                      <p:cBhvr>
                                        <p:cTn id="60" dur="500" fill="hold"/>
                                        <p:tgtEl>
                                          <p:spTgt spid="17">
                                            <p:txEl>
                                              <p:pRg st="5" end="5"/>
                                            </p:txEl>
                                          </p:spTgt>
                                        </p:tgtEl>
                                        <p:attrNameLst>
                                          <p:attrName>fill.type</p:attrName>
                                        </p:attrNameLst>
                                      </p:cBhvr>
                                      <p:to>
                                        <p:strVal val="solid"/>
                                      </p:to>
                                    </p:set>
                                    <p:set>
                                      <p:cBhvr>
                                        <p:cTn id="61" dur="500" fill="hold"/>
                                        <p:tgtEl>
                                          <p:spTgt spid="17">
                                            <p:txEl>
                                              <p:pRg st="5" end="5"/>
                                            </p:txEl>
                                          </p:spTgt>
                                        </p:tgtEl>
                                        <p:attrNameLst>
                                          <p:attrName>fill.on</p:attrName>
                                        </p:attrNameLst>
                                      </p:cBhvr>
                                      <p:to>
                                        <p:strVal val="true"/>
                                      </p:to>
                                    </p:set>
                                  </p:childTnLst>
                                </p:cTn>
                              </p:par>
                              <p:par>
                                <p:cTn id="62" presetID="2" presetClass="entr" presetSubtype="8" fill="hold" nodeType="withEffect">
                                  <p:stCondLst>
                                    <p:cond delay="0"/>
                                  </p:stCondLst>
                                  <p:childTnLst>
                                    <p:set>
                                      <p:cBhvr>
                                        <p:cTn id="63" dur="1" fill="hold">
                                          <p:stCondLst>
                                            <p:cond delay="0"/>
                                          </p:stCondLst>
                                        </p:cTn>
                                        <p:tgtEl>
                                          <p:spTgt spid="22"/>
                                        </p:tgtEl>
                                        <p:attrNameLst>
                                          <p:attrName>style.visibility</p:attrName>
                                        </p:attrNameLst>
                                      </p:cBhvr>
                                      <p:to>
                                        <p:strVal val="visible"/>
                                      </p:to>
                                    </p:set>
                                    <p:anim calcmode="lin" valueType="num">
                                      <p:cBhvr additive="base">
                                        <p:cTn id="64" dur="500" fill="hold"/>
                                        <p:tgtEl>
                                          <p:spTgt spid="22"/>
                                        </p:tgtEl>
                                        <p:attrNameLst>
                                          <p:attrName>ppt_x</p:attrName>
                                        </p:attrNameLst>
                                      </p:cBhvr>
                                      <p:tavLst>
                                        <p:tav tm="0">
                                          <p:val>
                                            <p:strVal val="0-#ppt_w/2"/>
                                          </p:val>
                                        </p:tav>
                                        <p:tav tm="100000">
                                          <p:val>
                                            <p:strVal val="#ppt_x"/>
                                          </p:val>
                                        </p:tav>
                                      </p:tavLst>
                                    </p:anim>
                                    <p:anim calcmode="lin" valueType="num">
                                      <p:cBhvr additive="base">
                                        <p:cTn id="65"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plagiarism">
            <a:extLst>
              <a:ext uri="{FF2B5EF4-FFF2-40B4-BE49-F238E27FC236}">
                <a16:creationId xmlns:a16="http://schemas.microsoft.com/office/drawing/2014/main" id="{9B958F99-1325-47C4-8365-5B6925F1A3E8}"/>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000" r="47719"/>
          <a:stretch/>
        </p:blipFill>
        <p:spPr bwMode="auto">
          <a:xfrm>
            <a:off x="2501789" y="256524"/>
            <a:ext cx="1139853" cy="106352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Plagiarism</a:t>
            </a:r>
          </a:p>
        </p:txBody>
      </p:sp>
      <p:sp>
        <p:nvSpPr>
          <p:cNvPr id="2" name="Slide Number Placeholder 1"/>
          <p:cNvSpPr>
            <a:spLocks noGrp="1"/>
          </p:cNvSpPr>
          <p:nvPr>
            <p:ph type="sldNum" sz="quarter" idx="12"/>
          </p:nvPr>
        </p:nvSpPr>
        <p:spPr>
          <a:xfrm>
            <a:off x="6858000" y="6356351"/>
            <a:ext cx="2057400" cy="365125"/>
          </a:xfrm>
        </p:spPr>
        <p:txBody>
          <a:bodyPr/>
          <a:lstStyle/>
          <a:p>
            <a:fld id="{08A8661F-1CDE-4F7E-AE93-7F9785FD6839}" type="slidenum">
              <a:rPr lang="en-US" smtClean="0"/>
              <a:pPr/>
              <a:t>9</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88626" cy="4339650"/>
          </a:xfrm>
          <a:prstGeom prst="rect">
            <a:avLst/>
          </a:prstGeom>
          <a:noFill/>
        </p:spPr>
        <p:txBody>
          <a:bodyPr wrap="square" rtlCol="0">
            <a:spAutoFit/>
          </a:bodyPr>
          <a:lstStyle/>
          <a:p>
            <a:pPr lvl="1" indent="-457200" algn="just">
              <a:lnSpc>
                <a:spcPct val="150000"/>
              </a:lnSpc>
              <a:buFont typeface="Wingdings" panose="05000000000000000000" pitchFamily="2" charset="2"/>
              <a:buChar char="q"/>
            </a:pPr>
            <a:r>
              <a:rPr lang="en-US" sz="2400" b="1" dirty="0">
                <a:latin typeface="Candara" pitchFamily="34" charset="0"/>
                <a:cs typeface="Arial" pitchFamily="34" charset="0"/>
              </a:rPr>
              <a:t>How to avoid it?</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If you are writing about someone else’s work, present your own ideas and expressions.</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In case of using ideas and expressions which are not your own, identify and mention the origin in cases such as:</a:t>
            </a:r>
          </a:p>
          <a:p>
            <a:pPr lvl="2" indent="-457200" algn="just">
              <a:lnSpc>
                <a:spcPct val="150000"/>
              </a:lnSpc>
              <a:buFont typeface="Courier New" panose="02070309020205020404" pitchFamily="49" charset="0"/>
              <a:buChar char="o"/>
            </a:pPr>
            <a:r>
              <a:rPr lang="en-US" sz="2000" dirty="0">
                <a:solidFill>
                  <a:schemeClr val="bg1">
                    <a:lumMod val="85000"/>
                  </a:schemeClr>
                </a:solidFill>
                <a:latin typeface="Candara" pitchFamily="34" charset="0"/>
                <a:cs typeface="Arial" pitchFamily="34" charset="0"/>
              </a:rPr>
              <a:t>Idea, opinion and theory of another person</a:t>
            </a:r>
          </a:p>
          <a:p>
            <a:pPr lvl="2" indent="-457200" algn="just">
              <a:lnSpc>
                <a:spcPct val="150000"/>
              </a:lnSpc>
              <a:buFont typeface="Courier New" panose="02070309020205020404" pitchFamily="49" charset="0"/>
              <a:buChar char="o"/>
            </a:pPr>
            <a:r>
              <a:rPr lang="en-US" sz="2000" dirty="0">
                <a:solidFill>
                  <a:schemeClr val="bg1">
                    <a:lumMod val="85000"/>
                  </a:schemeClr>
                </a:solidFill>
                <a:latin typeface="Candara" pitchFamily="34" charset="0"/>
                <a:cs typeface="Arial" pitchFamily="34" charset="0"/>
              </a:rPr>
              <a:t>Graphs, drawings, facts and statistics</a:t>
            </a:r>
          </a:p>
          <a:p>
            <a:pPr lvl="2" indent="-457200" algn="just">
              <a:lnSpc>
                <a:spcPct val="150000"/>
              </a:lnSpc>
              <a:buFont typeface="Courier New" panose="02070309020205020404" pitchFamily="49" charset="0"/>
              <a:buChar char="o"/>
            </a:pPr>
            <a:r>
              <a:rPr lang="en-US" sz="2000" dirty="0">
                <a:solidFill>
                  <a:schemeClr val="bg1">
                    <a:lumMod val="85000"/>
                  </a:schemeClr>
                </a:solidFill>
                <a:latin typeface="Candara" pitchFamily="34" charset="0"/>
                <a:cs typeface="Arial" pitchFamily="34" charset="0"/>
              </a:rPr>
              <a:t>Quotations of another person’s spoken or written words</a:t>
            </a:r>
          </a:p>
          <a:p>
            <a:pPr lvl="2" indent="-457200" algn="just">
              <a:lnSpc>
                <a:spcPct val="150000"/>
              </a:lnSpc>
              <a:buFont typeface="Courier New" panose="02070309020205020404" pitchFamily="49" charset="0"/>
              <a:buChar char="o"/>
            </a:pPr>
            <a:r>
              <a:rPr lang="en-US" sz="2000" dirty="0">
                <a:solidFill>
                  <a:schemeClr val="bg1">
                    <a:lumMod val="85000"/>
                  </a:schemeClr>
                </a:solidFill>
                <a:latin typeface="Candara" pitchFamily="34" charset="0"/>
                <a:cs typeface="Arial" pitchFamily="34" charset="0"/>
              </a:rPr>
              <a:t>Paraphrase of another person’s spoken or written words</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4400" y="1611087"/>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1A8BE99D-A277-4244-A922-B17A4A9FC6F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500" y="2183296"/>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Image result for blue sketch arrow png">
            <a:extLst>
              <a:ext uri="{FF2B5EF4-FFF2-40B4-BE49-F238E27FC236}">
                <a16:creationId xmlns:a16="http://schemas.microsoft.com/office/drawing/2014/main" id="{ECAAD04D-7BE5-48BB-8037-D76A6878C3C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0123" y="3096122"/>
            <a:ext cx="838200" cy="649605"/>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119CFD83-0D04-4947-AC4E-F26D2541B0EA}"/>
              </a:ext>
            </a:extLst>
          </p:cNvPr>
          <p:cNvGrpSpPr/>
          <p:nvPr/>
        </p:nvGrpSpPr>
        <p:grpSpPr>
          <a:xfrm>
            <a:off x="0" y="6756400"/>
            <a:ext cx="9144000" cy="101600"/>
            <a:chOff x="0" y="5791200"/>
            <a:chExt cx="8084345" cy="330200"/>
          </a:xfrm>
        </p:grpSpPr>
        <p:sp>
          <p:nvSpPr>
            <p:cNvPr id="21" name="Rectangle 20">
              <a:extLst>
                <a:ext uri="{FF2B5EF4-FFF2-40B4-BE49-F238E27FC236}">
                  <a16:creationId xmlns:a16="http://schemas.microsoft.com/office/drawing/2014/main" id="{BA1F0087-8979-410E-BB88-550D01F43DAF}"/>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2" name="Rectangle 21">
              <a:extLst>
                <a:ext uri="{FF2B5EF4-FFF2-40B4-BE49-F238E27FC236}">
                  <a16:creationId xmlns:a16="http://schemas.microsoft.com/office/drawing/2014/main" id="{A58AA987-8D69-406B-BACF-0748F966DF44}"/>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4362DD5C-3F5B-4265-A1A5-91BC09068B65}"/>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07DAD482-2AC2-475D-A7A9-BE932DFB0E78}"/>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latin typeface="Candara" panose="020E0502030303020204" pitchFamily="34" charset="0"/>
              </a:endParaRPr>
            </a:p>
          </p:txBody>
        </p:sp>
        <p:sp>
          <p:nvSpPr>
            <p:cNvPr id="26" name="Rectangle 25">
              <a:extLst>
                <a:ext uri="{FF2B5EF4-FFF2-40B4-BE49-F238E27FC236}">
                  <a16:creationId xmlns:a16="http://schemas.microsoft.com/office/drawing/2014/main" id="{0121F9EA-7170-436E-924E-DC3F74673342}"/>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64A9FC7C-AA29-4CA0-A4EE-52E4C79217E8}"/>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7B5825A6-652B-4DB8-A2FB-423CC94CDC8F}"/>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33751E4E-59F3-45AD-B9BE-487414298667}"/>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grpSp>
      <p:grpSp>
        <p:nvGrpSpPr>
          <p:cNvPr id="30" name="Group 29">
            <a:extLst>
              <a:ext uri="{FF2B5EF4-FFF2-40B4-BE49-F238E27FC236}">
                <a16:creationId xmlns:a16="http://schemas.microsoft.com/office/drawing/2014/main" id="{7072B482-AA11-4018-8205-6A7001A9A687}"/>
              </a:ext>
            </a:extLst>
          </p:cNvPr>
          <p:cNvGrpSpPr/>
          <p:nvPr/>
        </p:nvGrpSpPr>
        <p:grpSpPr>
          <a:xfrm rot="10800000">
            <a:off x="0" y="1"/>
            <a:ext cx="9144000" cy="101600"/>
            <a:chOff x="0" y="5791200"/>
            <a:chExt cx="8084345" cy="330200"/>
          </a:xfrm>
        </p:grpSpPr>
        <p:sp>
          <p:nvSpPr>
            <p:cNvPr id="31" name="Rectangle 30">
              <a:extLst>
                <a:ext uri="{FF2B5EF4-FFF2-40B4-BE49-F238E27FC236}">
                  <a16:creationId xmlns:a16="http://schemas.microsoft.com/office/drawing/2014/main" id="{8AC9D393-9307-4751-800B-A695D763B41A}"/>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2" name="Rectangle 31">
              <a:extLst>
                <a:ext uri="{FF2B5EF4-FFF2-40B4-BE49-F238E27FC236}">
                  <a16:creationId xmlns:a16="http://schemas.microsoft.com/office/drawing/2014/main" id="{F4214CD0-5E15-47CF-9436-608098F48165}"/>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3" name="Rectangle 32">
              <a:extLst>
                <a:ext uri="{FF2B5EF4-FFF2-40B4-BE49-F238E27FC236}">
                  <a16:creationId xmlns:a16="http://schemas.microsoft.com/office/drawing/2014/main" id="{9FDE4656-108B-42A1-A9A7-56F3C6AF496E}"/>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4" name="Rectangle 33">
              <a:extLst>
                <a:ext uri="{FF2B5EF4-FFF2-40B4-BE49-F238E27FC236}">
                  <a16:creationId xmlns:a16="http://schemas.microsoft.com/office/drawing/2014/main" id="{CCA7E167-5376-4C67-BCEB-5A9B09DB95FB}"/>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5" name="Rectangle 34">
              <a:extLst>
                <a:ext uri="{FF2B5EF4-FFF2-40B4-BE49-F238E27FC236}">
                  <a16:creationId xmlns:a16="http://schemas.microsoft.com/office/drawing/2014/main" id="{AC5BDA96-5B62-479E-931F-97F395A19A37}"/>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6" name="Rectangle 35">
              <a:extLst>
                <a:ext uri="{FF2B5EF4-FFF2-40B4-BE49-F238E27FC236}">
                  <a16:creationId xmlns:a16="http://schemas.microsoft.com/office/drawing/2014/main" id="{8C747338-D8DE-49AD-B1C1-004C0BBF5073}"/>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7" name="Rectangle 36">
              <a:extLst>
                <a:ext uri="{FF2B5EF4-FFF2-40B4-BE49-F238E27FC236}">
                  <a16:creationId xmlns:a16="http://schemas.microsoft.com/office/drawing/2014/main" id="{982845A5-3524-405C-9E32-DE21DDE81D67}"/>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8" name="Rectangle 37">
              <a:extLst>
                <a:ext uri="{FF2B5EF4-FFF2-40B4-BE49-F238E27FC236}">
                  <a16:creationId xmlns:a16="http://schemas.microsoft.com/office/drawing/2014/main" id="{A599CE48-44D2-4BBD-B237-02C3952D2D3A}"/>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49" name="Picture 48" descr="https://upload.wikimedia.org/wikipedia/en/thumb/f/fa/COMSATS_Logo.svg/1024px-COMSATS_Logo.svg.png">
            <a:extLst>
              <a:ext uri="{FF2B5EF4-FFF2-40B4-BE49-F238E27FC236}">
                <a16:creationId xmlns:a16="http://schemas.microsoft.com/office/drawing/2014/main" id="{1184050E-40AF-4B04-98BF-4CD77AA2C468}"/>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3359545"/>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2" presetClass="entr" presetSubtype="8"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0-#ppt_w/2"/>
                                          </p:val>
                                        </p:tav>
                                        <p:tav tm="100000">
                                          <p:val>
                                            <p:strVal val="#ppt_x"/>
                                          </p:val>
                                        </p:tav>
                                      </p:tavLst>
                                    </p:anim>
                                    <p:anim calcmode="lin" valueType="num">
                                      <p:cBhvr additive="base">
                                        <p:cTn id="21"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9" presetClass="emph" presetSubtype="0" fill="hold" nodeType="clickEffect">
                                  <p:stCondLst>
                                    <p:cond delay="0"/>
                                  </p:stCondLst>
                                  <p:childTnLst>
                                    <p:animClr clrSpc="rgb" dir="cw">
                                      <p:cBhvr override="childStyle">
                                        <p:cTn id="25" dur="500" fill="hold"/>
                                        <p:tgtEl>
                                          <p:spTgt spid="17">
                                            <p:txEl>
                                              <p:pRg st="2" end="2"/>
                                            </p:txEl>
                                          </p:spTgt>
                                        </p:tgtEl>
                                        <p:attrNameLst>
                                          <p:attrName>style.color</p:attrName>
                                        </p:attrNameLst>
                                      </p:cBhvr>
                                      <p:to>
                                        <a:srgbClr val="000000"/>
                                      </p:to>
                                    </p:animClr>
                                    <p:animClr clrSpc="rgb" dir="cw">
                                      <p:cBhvr>
                                        <p:cTn id="26" dur="500" fill="hold"/>
                                        <p:tgtEl>
                                          <p:spTgt spid="17">
                                            <p:txEl>
                                              <p:pRg st="2" end="2"/>
                                            </p:txEl>
                                          </p:spTgt>
                                        </p:tgtEl>
                                        <p:attrNameLst>
                                          <p:attrName>fillcolor</p:attrName>
                                        </p:attrNameLst>
                                      </p:cBhvr>
                                      <p:to>
                                        <a:srgbClr val="000000"/>
                                      </p:to>
                                    </p:animClr>
                                    <p:set>
                                      <p:cBhvr>
                                        <p:cTn id="27" dur="500" fill="hold"/>
                                        <p:tgtEl>
                                          <p:spTgt spid="17">
                                            <p:txEl>
                                              <p:pRg st="2" end="2"/>
                                            </p:txEl>
                                          </p:spTgt>
                                        </p:tgtEl>
                                        <p:attrNameLst>
                                          <p:attrName>fill.type</p:attrName>
                                        </p:attrNameLst>
                                      </p:cBhvr>
                                      <p:to>
                                        <p:strVal val="solid"/>
                                      </p:to>
                                    </p:set>
                                    <p:set>
                                      <p:cBhvr>
                                        <p:cTn id="28" dur="500" fill="hold"/>
                                        <p:tgtEl>
                                          <p:spTgt spid="17">
                                            <p:txEl>
                                              <p:pRg st="2" end="2"/>
                                            </p:txEl>
                                          </p:spTgt>
                                        </p:tgtEl>
                                        <p:attrNameLst>
                                          <p:attrName>fill.on</p:attrName>
                                        </p:attrNameLst>
                                      </p:cBhvr>
                                      <p:to>
                                        <p:strVal val="true"/>
                                      </p:to>
                                    </p:set>
                                  </p:childTnLst>
                                </p:cTn>
                              </p:par>
                              <p:par>
                                <p:cTn id="29" presetID="2" presetClass="entr" presetSubtype="8"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fill="hold"/>
                                        <p:tgtEl>
                                          <p:spTgt spid="23"/>
                                        </p:tgtEl>
                                        <p:attrNameLst>
                                          <p:attrName>ppt_x</p:attrName>
                                        </p:attrNameLst>
                                      </p:cBhvr>
                                      <p:tavLst>
                                        <p:tav tm="0">
                                          <p:val>
                                            <p:strVal val="0-#ppt_w/2"/>
                                          </p:val>
                                        </p:tav>
                                        <p:tav tm="100000">
                                          <p:val>
                                            <p:strVal val="#ppt_x"/>
                                          </p:val>
                                        </p:tav>
                                      </p:tavLst>
                                    </p:anim>
                                    <p:anim calcmode="lin" valueType="num">
                                      <p:cBhvr additive="base">
                                        <p:cTn id="32"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9" presetClass="emph" presetSubtype="0" fill="hold" nodeType="clickEffect">
                                  <p:stCondLst>
                                    <p:cond delay="0"/>
                                  </p:stCondLst>
                                  <p:childTnLst>
                                    <p:animClr clrSpc="rgb" dir="cw">
                                      <p:cBhvr override="childStyle">
                                        <p:cTn id="36" dur="500" fill="hold"/>
                                        <p:tgtEl>
                                          <p:spTgt spid="17">
                                            <p:txEl>
                                              <p:pRg st="3" end="3"/>
                                            </p:txEl>
                                          </p:spTgt>
                                        </p:tgtEl>
                                        <p:attrNameLst>
                                          <p:attrName>style.color</p:attrName>
                                        </p:attrNameLst>
                                      </p:cBhvr>
                                      <p:to>
                                        <a:srgbClr val="000000"/>
                                      </p:to>
                                    </p:animClr>
                                    <p:animClr clrSpc="rgb" dir="cw">
                                      <p:cBhvr>
                                        <p:cTn id="37" dur="500" fill="hold"/>
                                        <p:tgtEl>
                                          <p:spTgt spid="17">
                                            <p:txEl>
                                              <p:pRg st="3" end="3"/>
                                            </p:txEl>
                                          </p:spTgt>
                                        </p:tgtEl>
                                        <p:attrNameLst>
                                          <p:attrName>fillcolor</p:attrName>
                                        </p:attrNameLst>
                                      </p:cBhvr>
                                      <p:to>
                                        <a:srgbClr val="000000"/>
                                      </p:to>
                                    </p:animClr>
                                    <p:set>
                                      <p:cBhvr>
                                        <p:cTn id="38" dur="500" fill="hold"/>
                                        <p:tgtEl>
                                          <p:spTgt spid="17">
                                            <p:txEl>
                                              <p:pRg st="3" end="3"/>
                                            </p:txEl>
                                          </p:spTgt>
                                        </p:tgtEl>
                                        <p:attrNameLst>
                                          <p:attrName>fill.type</p:attrName>
                                        </p:attrNameLst>
                                      </p:cBhvr>
                                      <p:to>
                                        <p:strVal val="solid"/>
                                      </p:to>
                                    </p:set>
                                    <p:set>
                                      <p:cBhvr>
                                        <p:cTn id="39" dur="500" fill="hold"/>
                                        <p:tgtEl>
                                          <p:spTgt spid="17">
                                            <p:txEl>
                                              <p:pRg st="3" end="3"/>
                                            </p:txEl>
                                          </p:spTgt>
                                        </p:tgtEl>
                                        <p:attrNameLst>
                                          <p:attrName>fill.on</p:attrName>
                                        </p:attrNameLst>
                                      </p:cBhvr>
                                      <p:to>
                                        <p:strVal val="true"/>
                                      </p:to>
                                    </p:set>
                                  </p:childTnLst>
                                </p:cTn>
                              </p:par>
                            </p:childTnLst>
                          </p:cTn>
                        </p:par>
                      </p:childTnLst>
                    </p:cTn>
                  </p:par>
                  <p:par>
                    <p:cTn id="40" fill="hold">
                      <p:stCondLst>
                        <p:cond delay="indefinite"/>
                      </p:stCondLst>
                      <p:childTnLst>
                        <p:par>
                          <p:cTn id="41" fill="hold">
                            <p:stCondLst>
                              <p:cond delay="0"/>
                            </p:stCondLst>
                            <p:childTnLst>
                              <p:par>
                                <p:cTn id="42" presetID="19" presetClass="emph" presetSubtype="0" fill="hold" nodeType="clickEffect">
                                  <p:stCondLst>
                                    <p:cond delay="0"/>
                                  </p:stCondLst>
                                  <p:childTnLst>
                                    <p:animClr clrSpc="rgb" dir="cw">
                                      <p:cBhvr override="childStyle">
                                        <p:cTn id="43" dur="500" fill="hold"/>
                                        <p:tgtEl>
                                          <p:spTgt spid="17">
                                            <p:txEl>
                                              <p:pRg st="4" end="4"/>
                                            </p:txEl>
                                          </p:spTgt>
                                        </p:tgtEl>
                                        <p:attrNameLst>
                                          <p:attrName>style.color</p:attrName>
                                        </p:attrNameLst>
                                      </p:cBhvr>
                                      <p:to>
                                        <a:srgbClr val="000000"/>
                                      </p:to>
                                    </p:animClr>
                                    <p:animClr clrSpc="rgb" dir="cw">
                                      <p:cBhvr>
                                        <p:cTn id="44" dur="500" fill="hold"/>
                                        <p:tgtEl>
                                          <p:spTgt spid="17">
                                            <p:txEl>
                                              <p:pRg st="4" end="4"/>
                                            </p:txEl>
                                          </p:spTgt>
                                        </p:tgtEl>
                                        <p:attrNameLst>
                                          <p:attrName>fillcolor</p:attrName>
                                        </p:attrNameLst>
                                      </p:cBhvr>
                                      <p:to>
                                        <a:srgbClr val="000000"/>
                                      </p:to>
                                    </p:animClr>
                                    <p:set>
                                      <p:cBhvr>
                                        <p:cTn id="45" dur="500" fill="hold"/>
                                        <p:tgtEl>
                                          <p:spTgt spid="17">
                                            <p:txEl>
                                              <p:pRg st="4" end="4"/>
                                            </p:txEl>
                                          </p:spTgt>
                                        </p:tgtEl>
                                        <p:attrNameLst>
                                          <p:attrName>fill.type</p:attrName>
                                        </p:attrNameLst>
                                      </p:cBhvr>
                                      <p:to>
                                        <p:strVal val="solid"/>
                                      </p:to>
                                    </p:set>
                                    <p:set>
                                      <p:cBhvr>
                                        <p:cTn id="46" dur="500" fill="hold"/>
                                        <p:tgtEl>
                                          <p:spTgt spid="17">
                                            <p:txEl>
                                              <p:pRg st="4" end="4"/>
                                            </p:txEl>
                                          </p:spTgt>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9" presetClass="emph" presetSubtype="0" fill="hold" nodeType="clickEffect">
                                  <p:stCondLst>
                                    <p:cond delay="0"/>
                                  </p:stCondLst>
                                  <p:childTnLst>
                                    <p:animClr clrSpc="rgb" dir="cw">
                                      <p:cBhvr override="childStyle">
                                        <p:cTn id="50" dur="500" fill="hold"/>
                                        <p:tgtEl>
                                          <p:spTgt spid="17">
                                            <p:txEl>
                                              <p:pRg st="5" end="5"/>
                                            </p:txEl>
                                          </p:spTgt>
                                        </p:tgtEl>
                                        <p:attrNameLst>
                                          <p:attrName>style.color</p:attrName>
                                        </p:attrNameLst>
                                      </p:cBhvr>
                                      <p:to>
                                        <a:srgbClr val="000000"/>
                                      </p:to>
                                    </p:animClr>
                                    <p:animClr clrSpc="rgb" dir="cw">
                                      <p:cBhvr>
                                        <p:cTn id="51" dur="500" fill="hold"/>
                                        <p:tgtEl>
                                          <p:spTgt spid="17">
                                            <p:txEl>
                                              <p:pRg st="5" end="5"/>
                                            </p:txEl>
                                          </p:spTgt>
                                        </p:tgtEl>
                                        <p:attrNameLst>
                                          <p:attrName>fillcolor</p:attrName>
                                        </p:attrNameLst>
                                      </p:cBhvr>
                                      <p:to>
                                        <a:srgbClr val="000000"/>
                                      </p:to>
                                    </p:animClr>
                                    <p:set>
                                      <p:cBhvr>
                                        <p:cTn id="52" dur="500" fill="hold"/>
                                        <p:tgtEl>
                                          <p:spTgt spid="17">
                                            <p:txEl>
                                              <p:pRg st="5" end="5"/>
                                            </p:txEl>
                                          </p:spTgt>
                                        </p:tgtEl>
                                        <p:attrNameLst>
                                          <p:attrName>fill.type</p:attrName>
                                        </p:attrNameLst>
                                      </p:cBhvr>
                                      <p:to>
                                        <p:strVal val="solid"/>
                                      </p:to>
                                    </p:set>
                                    <p:set>
                                      <p:cBhvr>
                                        <p:cTn id="53" dur="500" fill="hold"/>
                                        <p:tgtEl>
                                          <p:spTgt spid="17">
                                            <p:txEl>
                                              <p:pRg st="5" end="5"/>
                                            </p:txEl>
                                          </p:spTgt>
                                        </p:tgtEl>
                                        <p:attrNameLst>
                                          <p:attrName>fill.on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19" presetClass="emph" presetSubtype="0" fill="hold" nodeType="clickEffect">
                                  <p:stCondLst>
                                    <p:cond delay="0"/>
                                  </p:stCondLst>
                                  <p:childTnLst>
                                    <p:animClr clrSpc="rgb" dir="cw">
                                      <p:cBhvr override="childStyle">
                                        <p:cTn id="57" dur="500" fill="hold"/>
                                        <p:tgtEl>
                                          <p:spTgt spid="17">
                                            <p:txEl>
                                              <p:pRg st="6" end="6"/>
                                            </p:txEl>
                                          </p:spTgt>
                                        </p:tgtEl>
                                        <p:attrNameLst>
                                          <p:attrName>style.color</p:attrName>
                                        </p:attrNameLst>
                                      </p:cBhvr>
                                      <p:to>
                                        <a:srgbClr val="000000"/>
                                      </p:to>
                                    </p:animClr>
                                    <p:animClr clrSpc="rgb" dir="cw">
                                      <p:cBhvr>
                                        <p:cTn id="58" dur="500" fill="hold"/>
                                        <p:tgtEl>
                                          <p:spTgt spid="17">
                                            <p:txEl>
                                              <p:pRg st="6" end="6"/>
                                            </p:txEl>
                                          </p:spTgt>
                                        </p:tgtEl>
                                        <p:attrNameLst>
                                          <p:attrName>fillcolor</p:attrName>
                                        </p:attrNameLst>
                                      </p:cBhvr>
                                      <p:to>
                                        <a:srgbClr val="000000"/>
                                      </p:to>
                                    </p:animClr>
                                    <p:set>
                                      <p:cBhvr>
                                        <p:cTn id="59" dur="500" fill="hold"/>
                                        <p:tgtEl>
                                          <p:spTgt spid="17">
                                            <p:txEl>
                                              <p:pRg st="6" end="6"/>
                                            </p:txEl>
                                          </p:spTgt>
                                        </p:tgtEl>
                                        <p:attrNameLst>
                                          <p:attrName>fill.type</p:attrName>
                                        </p:attrNameLst>
                                      </p:cBhvr>
                                      <p:to>
                                        <p:strVal val="solid"/>
                                      </p:to>
                                    </p:set>
                                    <p:set>
                                      <p:cBhvr>
                                        <p:cTn id="60" dur="500" fill="hold"/>
                                        <p:tgtEl>
                                          <p:spTgt spid="17">
                                            <p:txEl>
                                              <p:pRg st="6" end="6"/>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Cro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TM02900720[[fn=Integral]]</Template>
  <TotalTime>8306</TotalTime>
  <Words>3416</Words>
  <Application>Microsoft Office PowerPoint</Application>
  <PresentationFormat>On-screen Show (4:3)</PresentationFormat>
  <Paragraphs>281</Paragraphs>
  <Slides>35</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35</vt:i4>
      </vt:variant>
    </vt:vector>
  </HeadingPairs>
  <TitlesOfParts>
    <vt:vector size="45" baseType="lpstr">
      <vt:lpstr>Arial</vt:lpstr>
      <vt:lpstr>Calibri</vt:lpstr>
      <vt:lpstr>Calibri Light</vt:lpstr>
      <vt:lpstr>Candara</vt:lpstr>
      <vt:lpstr>Courier New</vt:lpstr>
      <vt:lpstr>Franklin Gothic Book</vt:lpstr>
      <vt:lpstr>Wingdings</vt:lpstr>
      <vt:lpstr>Wingdings 2</vt:lpstr>
      <vt:lpstr>HDOfficeLightV0</vt:lpstr>
      <vt:lpstr>Crop</vt:lpstr>
      <vt:lpstr>HUM 102  Report Writing Skills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Source: Davidson, Robert. Genesis 1-11.Cambridge: Cambridge UP, 1973.</vt:lpstr>
      <vt:lpstr>Source: Davidson, Robert. Genesis 1-11.Cambridge: Cambridge UP, 1973.</vt:lpstr>
      <vt:lpstr>Source: Frick, T. (1991). Restructuring education through technology. Bloomington, IN: Phi Delta Kappa Educational Foundation.</vt:lpstr>
      <vt:lpstr>Source: Frick, T. (1991). Restructuring education through technology. Bloomington, IN: Phi Delta Kappa Educational Foundation.</vt:lpstr>
      <vt:lpstr>PowerPoint Presentation</vt:lpstr>
      <vt:lpstr>PowerPoint Presentation</vt:lpstr>
      <vt:lpstr>PowerPoint Presentation</vt:lpstr>
      <vt:lpstr>PowerPoint Presentation</vt:lpstr>
      <vt:lpstr>PowerPoint Presentation</vt:lpstr>
      <vt:lpstr>Source: Gredler, M. E. (2001). Learning and instruction: Theory into practice (4th ed.). Upper Saddle, NJ: Prentice-Hall.</vt:lpstr>
      <vt:lpstr>Source: Gredler, M. E. (2001). Learning and instruction: Theory into practice (4th ed.). Upper Saddle, NJ: Prentice-Hall.</vt:lpstr>
      <vt:lpstr>Source: Davidson, Robert. Genesis 1-11.Cambridge: Cambridge UP, 1973.</vt:lpstr>
      <vt:lpstr>Source: Davidson, Robert. Genesis 1-11.Cambridge: Cambridge UP, 1973.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COMSATS Institute of Information Technology</dc:title>
  <dc:creator>muniba_nasir</dc:creator>
  <cp:lastModifiedBy>Muzammil Behzad</cp:lastModifiedBy>
  <cp:revision>738</cp:revision>
  <dcterms:created xsi:type="dcterms:W3CDTF">2015-07-28T10:20:14Z</dcterms:created>
  <dcterms:modified xsi:type="dcterms:W3CDTF">2017-11-06T07:04:16Z</dcterms:modified>
</cp:coreProperties>
</file>