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7132D-3668-4FDC-B671-086A88F042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FF963BA4-8D16-E26C-26E3-55D6147664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0F026129-E6F4-6DDE-9D27-835304D2CE75}"/>
              </a:ext>
            </a:extLst>
          </p:cNvPr>
          <p:cNvSpPr>
            <a:spLocks noGrp="1"/>
          </p:cNvSpPr>
          <p:nvPr>
            <p:ph type="dt" sz="half" idx="10"/>
          </p:nvPr>
        </p:nvSpPr>
        <p:spPr/>
        <p:txBody>
          <a:bodyPr/>
          <a:lstStyle/>
          <a:p>
            <a:fld id="{0548758F-3874-4496-8F91-3387964D3EA3}" type="datetimeFigureOut">
              <a:rPr lang="en-PK" smtClean="0"/>
              <a:t>30/04/2023</a:t>
            </a:fld>
            <a:endParaRPr lang="en-PK"/>
          </a:p>
        </p:txBody>
      </p:sp>
      <p:sp>
        <p:nvSpPr>
          <p:cNvPr id="5" name="Footer Placeholder 4">
            <a:extLst>
              <a:ext uri="{FF2B5EF4-FFF2-40B4-BE49-F238E27FC236}">
                <a16:creationId xmlns:a16="http://schemas.microsoft.com/office/drawing/2014/main" id="{79A49B64-E67E-79A9-5DF9-3A296F529DC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A5A3F48-9837-17A0-F5C3-9687350D3CD5}"/>
              </a:ext>
            </a:extLst>
          </p:cNvPr>
          <p:cNvSpPr>
            <a:spLocks noGrp="1"/>
          </p:cNvSpPr>
          <p:nvPr>
            <p:ph type="sldNum" sz="quarter" idx="12"/>
          </p:nvPr>
        </p:nvSpPr>
        <p:spPr/>
        <p:txBody>
          <a:bodyPr/>
          <a:lstStyle/>
          <a:p>
            <a:fld id="{DE79D853-9D98-45D1-A7A8-B8CF02840AA0}" type="slidenum">
              <a:rPr lang="en-PK" smtClean="0"/>
              <a:t>‹#›</a:t>
            </a:fld>
            <a:endParaRPr lang="en-PK"/>
          </a:p>
        </p:txBody>
      </p:sp>
    </p:spTree>
    <p:extLst>
      <p:ext uri="{BB962C8B-B14F-4D97-AF65-F5344CB8AC3E}">
        <p14:creationId xmlns:p14="http://schemas.microsoft.com/office/powerpoint/2010/main" val="1951815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87424-FBE8-8EDD-366E-D46C1E112BB2}"/>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71FD9B54-E145-D405-4844-CC1F138F60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D4BA11E-D387-C18D-609C-8CC8EEA9868E}"/>
              </a:ext>
            </a:extLst>
          </p:cNvPr>
          <p:cNvSpPr>
            <a:spLocks noGrp="1"/>
          </p:cNvSpPr>
          <p:nvPr>
            <p:ph type="dt" sz="half" idx="10"/>
          </p:nvPr>
        </p:nvSpPr>
        <p:spPr/>
        <p:txBody>
          <a:bodyPr/>
          <a:lstStyle/>
          <a:p>
            <a:fld id="{0548758F-3874-4496-8F91-3387964D3EA3}" type="datetimeFigureOut">
              <a:rPr lang="en-PK" smtClean="0"/>
              <a:t>30/04/2023</a:t>
            </a:fld>
            <a:endParaRPr lang="en-PK"/>
          </a:p>
        </p:txBody>
      </p:sp>
      <p:sp>
        <p:nvSpPr>
          <p:cNvPr id="5" name="Footer Placeholder 4">
            <a:extLst>
              <a:ext uri="{FF2B5EF4-FFF2-40B4-BE49-F238E27FC236}">
                <a16:creationId xmlns:a16="http://schemas.microsoft.com/office/drawing/2014/main" id="{FE5E4B00-6A49-26DC-1486-498163EDBD5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105F099-CA5B-CA15-07A7-9A7E6B2DCA4F}"/>
              </a:ext>
            </a:extLst>
          </p:cNvPr>
          <p:cNvSpPr>
            <a:spLocks noGrp="1"/>
          </p:cNvSpPr>
          <p:nvPr>
            <p:ph type="sldNum" sz="quarter" idx="12"/>
          </p:nvPr>
        </p:nvSpPr>
        <p:spPr/>
        <p:txBody>
          <a:bodyPr/>
          <a:lstStyle/>
          <a:p>
            <a:fld id="{DE79D853-9D98-45D1-A7A8-B8CF02840AA0}" type="slidenum">
              <a:rPr lang="en-PK" smtClean="0"/>
              <a:t>‹#›</a:t>
            </a:fld>
            <a:endParaRPr lang="en-PK"/>
          </a:p>
        </p:txBody>
      </p:sp>
    </p:spTree>
    <p:extLst>
      <p:ext uri="{BB962C8B-B14F-4D97-AF65-F5344CB8AC3E}">
        <p14:creationId xmlns:p14="http://schemas.microsoft.com/office/powerpoint/2010/main" val="9565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D1B108-9638-7FD7-4119-E9757DA27A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69FFDA9-BEDB-77B1-FA36-A01796A5D3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E29BEC9-2461-3841-13AE-B3F138D31926}"/>
              </a:ext>
            </a:extLst>
          </p:cNvPr>
          <p:cNvSpPr>
            <a:spLocks noGrp="1"/>
          </p:cNvSpPr>
          <p:nvPr>
            <p:ph type="dt" sz="half" idx="10"/>
          </p:nvPr>
        </p:nvSpPr>
        <p:spPr/>
        <p:txBody>
          <a:bodyPr/>
          <a:lstStyle/>
          <a:p>
            <a:fld id="{0548758F-3874-4496-8F91-3387964D3EA3}" type="datetimeFigureOut">
              <a:rPr lang="en-PK" smtClean="0"/>
              <a:t>30/04/2023</a:t>
            </a:fld>
            <a:endParaRPr lang="en-PK"/>
          </a:p>
        </p:txBody>
      </p:sp>
      <p:sp>
        <p:nvSpPr>
          <p:cNvPr id="5" name="Footer Placeholder 4">
            <a:extLst>
              <a:ext uri="{FF2B5EF4-FFF2-40B4-BE49-F238E27FC236}">
                <a16:creationId xmlns:a16="http://schemas.microsoft.com/office/drawing/2014/main" id="{6DF1EEA3-04EA-F4A8-BAEB-00711A8A94B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88C281D-6E1A-57E9-9BBA-3DA0E0F8EAAF}"/>
              </a:ext>
            </a:extLst>
          </p:cNvPr>
          <p:cNvSpPr>
            <a:spLocks noGrp="1"/>
          </p:cNvSpPr>
          <p:nvPr>
            <p:ph type="sldNum" sz="quarter" idx="12"/>
          </p:nvPr>
        </p:nvSpPr>
        <p:spPr/>
        <p:txBody>
          <a:bodyPr/>
          <a:lstStyle/>
          <a:p>
            <a:fld id="{DE79D853-9D98-45D1-A7A8-B8CF02840AA0}" type="slidenum">
              <a:rPr lang="en-PK" smtClean="0"/>
              <a:t>‹#›</a:t>
            </a:fld>
            <a:endParaRPr lang="en-PK"/>
          </a:p>
        </p:txBody>
      </p:sp>
    </p:spTree>
    <p:extLst>
      <p:ext uri="{BB962C8B-B14F-4D97-AF65-F5344CB8AC3E}">
        <p14:creationId xmlns:p14="http://schemas.microsoft.com/office/powerpoint/2010/main" val="286670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7FE30-AA12-C2C6-B703-99ACC15B10D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4D57E4A5-C542-CBDB-BB9E-6D303B110A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FAAE723-C213-C5A6-9CE1-BC900BEB6193}"/>
              </a:ext>
            </a:extLst>
          </p:cNvPr>
          <p:cNvSpPr>
            <a:spLocks noGrp="1"/>
          </p:cNvSpPr>
          <p:nvPr>
            <p:ph type="dt" sz="half" idx="10"/>
          </p:nvPr>
        </p:nvSpPr>
        <p:spPr/>
        <p:txBody>
          <a:bodyPr/>
          <a:lstStyle/>
          <a:p>
            <a:fld id="{0548758F-3874-4496-8F91-3387964D3EA3}" type="datetimeFigureOut">
              <a:rPr lang="en-PK" smtClean="0"/>
              <a:t>30/04/2023</a:t>
            </a:fld>
            <a:endParaRPr lang="en-PK"/>
          </a:p>
        </p:txBody>
      </p:sp>
      <p:sp>
        <p:nvSpPr>
          <p:cNvPr id="5" name="Footer Placeholder 4">
            <a:extLst>
              <a:ext uri="{FF2B5EF4-FFF2-40B4-BE49-F238E27FC236}">
                <a16:creationId xmlns:a16="http://schemas.microsoft.com/office/drawing/2014/main" id="{8FA27EA1-5629-62F1-BC72-082EE4C0A9B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1910784-FAFC-67B1-5898-8513E6D6811C}"/>
              </a:ext>
            </a:extLst>
          </p:cNvPr>
          <p:cNvSpPr>
            <a:spLocks noGrp="1"/>
          </p:cNvSpPr>
          <p:nvPr>
            <p:ph type="sldNum" sz="quarter" idx="12"/>
          </p:nvPr>
        </p:nvSpPr>
        <p:spPr/>
        <p:txBody>
          <a:bodyPr/>
          <a:lstStyle/>
          <a:p>
            <a:fld id="{DE79D853-9D98-45D1-A7A8-B8CF02840AA0}" type="slidenum">
              <a:rPr lang="en-PK" smtClean="0"/>
              <a:t>‹#›</a:t>
            </a:fld>
            <a:endParaRPr lang="en-PK"/>
          </a:p>
        </p:txBody>
      </p:sp>
    </p:spTree>
    <p:extLst>
      <p:ext uri="{BB962C8B-B14F-4D97-AF65-F5344CB8AC3E}">
        <p14:creationId xmlns:p14="http://schemas.microsoft.com/office/powerpoint/2010/main" val="3706229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A7D09-3860-0613-7DB7-04B873DE4E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C555F589-94B6-142B-6350-E93E101B12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4F085C-08E3-090E-E04B-7217E5658FE4}"/>
              </a:ext>
            </a:extLst>
          </p:cNvPr>
          <p:cNvSpPr>
            <a:spLocks noGrp="1"/>
          </p:cNvSpPr>
          <p:nvPr>
            <p:ph type="dt" sz="half" idx="10"/>
          </p:nvPr>
        </p:nvSpPr>
        <p:spPr/>
        <p:txBody>
          <a:bodyPr/>
          <a:lstStyle/>
          <a:p>
            <a:fld id="{0548758F-3874-4496-8F91-3387964D3EA3}" type="datetimeFigureOut">
              <a:rPr lang="en-PK" smtClean="0"/>
              <a:t>30/04/2023</a:t>
            </a:fld>
            <a:endParaRPr lang="en-PK"/>
          </a:p>
        </p:txBody>
      </p:sp>
      <p:sp>
        <p:nvSpPr>
          <p:cNvPr id="5" name="Footer Placeholder 4">
            <a:extLst>
              <a:ext uri="{FF2B5EF4-FFF2-40B4-BE49-F238E27FC236}">
                <a16:creationId xmlns:a16="http://schemas.microsoft.com/office/drawing/2014/main" id="{F3E65911-FF67-C17D-0F49-1EB2C4A8929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62E46FA-B46E-D352-191A-3B89768DAD15}"/>
              </a:ext>
            </a:extLst>
          </p:cNvPr>
          <p:cNvSpPr>
            <a:spLocks noGrp="1"/>
          </p:cNvSpPr>
          <p:nvPr>
            <p:ph type="sldNum" sz="quarter" idx="12"/>
          </p:nvPr>
        </p:nvSpPr>
        <p:spPr/>
        <p:txBody>
          <a:bodyPr/>
          <a:lstStyle/>
          <a:p>
            <a:fld id="{DE79D853-9D98-45D1-A7A8-B8CF02840AA0}" type="slidenum">
              <a:rPr lang="en-PK" smtClean="0"/>
              <a:t>‹#›</a:t>
            </a:fld>
            <a:endParaRPr lang="en-PK"/>
          </a:p>
        </p:txBody>
      </p:sp>
    </p:spTree>
    <p:extLst>
      <p:ext uri="{BB962C8B-B14F-4D97-AF65-F5344CB8AC3E}">
        <p14:creationId xmlns:p14="http://schemas.microsoft.com/office/powerpoint/2010/main" val="4055627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BEBD4-F0E8-66E5-0B31-CE399F3A9C8D}"/>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1B86D633-B1BF-105C-FA94-C40A22F0BE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1A9DDD92-30D0-53FC-52C8-E5D64225FF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3CA2FCA3-EE15-928C-C5AA-53C4D3853843}"/>
              </a:ext>
            </a:extLst>
          </p:cNvPr>
          <p:cNvSpPr>
            <a:spLocks noGrp="1"/>
          </p:cNvSpPr>
          <p:nvPr>
            <p:ph type="dt" sz="half" idx="10"/>
          </p:nvPr>
        </p:nvSpPr>
        <p:spPr/>
        <p:txBody>
          <a:bodyPr/>
          <a:lstStyle/>
          <a:p>
            <a:fld id="{0548758F-3874-4496-8F91-3387964D3EA3}" type="datetimeFigureOut">
              <a:rPr lang="en-PK" smtClean="0"/>
              <a:t>30/04/2023</a:t>
            </a:fld>
            <a:endParaRPr lang="en-PK"/>
          </a:p>
        </p:txBody>
      </p:sp>
      <p:sp>
        <p:nvSpPr>
          <p:cNvPr id="6" name="Footer Placeholder 5">
            <a:extLst>
              <a:ext uri="{FF2B5EF4-FFF2-40B4-BE49-F238E27FC236}">
                <a16:creationId xmlns:a16="http://schemas.microsoft.com/office/drawing/2014/main" id="{DEEF25D1-4EC3-7CE3-EC4C-A47D9EEC6D4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0561A55-A095-F8DB-CD1E-A50466096561}"/>
              </a:ext>
            </a:extLst>
          </p:cNvPr>
          <p:cNvSpPr>
            <a:spLocks noGrp="1"/>
          </p:cNvSpPr>
          <p:nvPr>
            <p:ph type="sldNum" sz="quarter" idx="12"/>
          </p:nvPr>
        </p:nvSpPr>
        <p:spPr/>
        <p:txBody>
          <a:bodyPr/>
          <a:lstStyle/>
          <a:p>
            <a:fld id="{DE79D853-9D98-45D1-A7A8-B8CF02840AA0}" type="slidenum">
              <a:rPr lang="en-PK" smtClean="0"/>
              <a:t>‹#›</a:t>
            </a:fld>
            <a:endParaRPr lang="en-PK"/>
          </a:p>
        </p:txBody>
      </p:sp>
    </p:spTree>
    <p:extLst>
      <p:ext uri="{BB962C8B-B14F-4D97-AF65-F5344CB8AC3E}">
        <p14:creationId xmlns:p14="http://schemas.microsoft.com/office/powerpoint/2010/main" val="669152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D2782-5AC3-6915-2889-E030CAA98C0F}"/>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0F28BFF9-39F6-92C0-6AEE-A04EFFF145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0DEE67-CA91-4A7B-8DF9-D959E6C323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ED5578B5-6420-92A1-1BD5-F476457678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1F49F8-3928-9839-931B-81A90E4A7A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4BA64AE7-B24D-66E3-CA47-8CDEF3CA5093}"/>
              </a:ext>
            </a:extLst>
          </p:cNvPr>
          <p:cNvSpPr>
            <a:spLocks noGrp="1"/>
          </p:cNvSpPr>
          <p:nvPr>
            <p:ph type="dt" sz="half" idx="10"/>
          </p:nvPr>
        </p:nvSpPr>
        <p:spPr/>
        <p:txBody>
          <a:bodyPr/>
          <a:lstStyle/>
          <a:p>
            <a:fld id="{0548758F-3874-4496-8F91-3387964D3EA3}" type="datetimeFigureOut">
              <a:rPr lang="en-PK" smtClean="0"/>
              <a:t>30/04/2023</a:t>
            </a:fld>
            <a:endParaRPr lang="en-PK"/>
          </a:p>
        </p:txBody>
      </p:sp>
      <p:sp>
        <p:nvSpPr>
          <p:cNvPr id="8" name="Footer Placeholder 7">
            <a:extLst>
              <a:ext uri="{FF2B5EF4-FFF2-40B4-BE49-F238E27FC236}">
                <a16:creationId xmlns:a16="http://schemas.microsoft.com/office/drawing/2014/main" id="{50A63950-9A59-F944-9AFF-91B8E6668629}"/>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48BC978B-E4FF-5281-4581-BAB5AB8849FF}"/>
              </a:ext>
            </a:extLst>
          </p:cNvPr>
          <p:cNvSpPr>
            <a:spLocks noGrp="1"/>
          </p:cNvSpPr>
          <p:nvPr>
            <p:ph type="sldNum" sz="quarter" idx="12"/>
          </p:nvPr>
        </p:nvSpPr>
        <p:spPr/>
        <p:txBody>
          <a:bodyPr/>
          <a:lstStyle/>
          <a:p>
            <a:fld id="{DE79D853-9D98-45D1-A7A8-B8CF02840AA0}" type="slidenum">
              <a:rPr lang="en-PK" smtClean="0"/>
              <a:t>‹#›</a:t>
            </a:fld>
            <a:endParaRPr lang="en-PK"/>
          </a:p>
        </p:txBody>
      </p:sp>
    </p:spTree>
    <p:extLst>
      <p:ext uri="{BB962C8B-B14F-4D97-AF65-F5344CB8AC3E}">
        <p14:creationId xmlns:p14="http://schemas.microsoft.com/office/powerpoint/2010/main" val="839685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51D01-2CB6-2801-420C-78B240AF2208}"/>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BBA8D921-B24C-DEAE-4C15-14D8FC6F5453}"/>
              </a:ext>
            </a:extLst>
          </p:cNvPr>
          <p:cNvSpPr>
            <a:spLocks noGrp="1"/>
          </p:cNvSpPr>
          <p:nvPr>
            <p:ph type="dt" sz="half" idx="10"/>
          </p:nvPr>
        </p:nvSpPr>
        <p:spPr/>
        <p:txBody>
          <a:bodyPr/>
          <a:lstStyle/>
          <a:p>
            <a:fld id="{0548758F-3874-4496-8F91-3387964D3EA3}" type="datetimeFigureOut">
              <a:rPr lang="en-PK" smtClean="0"/>
              <a:t>30/04/2023</a:t>
            </a:fld>
            <a:endParaRPr lang="en-PK"/>
          </a:p>
        </p:txBody>
      </p:sp>
      <p:sp>
        <p:nvSpPr>
          <p:cNvPr id="4" name="Footer Placeholder 3">
            <a:extLst>
              <a:ext uri="{FF2B5EF4-FFF2-40B4-BE49-F238E27FC236}">
                <a16:creationId xmlns:a16="http://schemas.microsoft.com/office/drawing/2014/main" id="{C7224927-4CB7-B294-AD71-07ED63E48C73}"/>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F7C6750F-13B3-8DF1-8FD9-75878BA9A880}"/>
              </a:ext>
            </a:extLst>
          </p:cNvPr>
          <p:cNvSpPr>
            <a:spLocks noGrp="1"/>
          </p:cNvSpPr>
          <p:nvPr>
            <p:ph type="sldNum" sz="quarter" idx="12"/>
          </p:nvPr>
        </p:nvSpPr>
        <p:spPr/>
        <p:txBody>
          <a:bodyPr/>
          <a:lstStyle/>
          <a:p>
            <a:fld id="{DE79D853-9D98-45D1-A7A8-B8CF02840AA0}" type="slidenum">
              <a:rPr lang="en-PK" smtClean="0"/>
              <a:t>‹#›</a:t>
            </a:fld>
            <a:endParaRPr lang="en-PK"/>
          </a:p>
        </p:txBody>
      </p:sp>
    </p:spTree>
    <p:extLst>
      <p:ext uri="{BB962C8B-B14F-4D97-AF65-F5344CB8AC3E}">
        <p14:creationId xmlns:p14="http://schemas.microsoft.com/office/powerpoint/2010/main" val="2141259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22137A-03E6-51B8-EE74-93A58250C7CA}"/>
              </a:ext>
            </a:extLst>
          </p:cNvPr>
          <p:cNvSpPr>
            <a:spLocks noGrp="1"/>
          </p:cNvSpPr>
          <p:nvPr>
            <p:ph type="dt" sz="half" idx="10"/>
          </p:nvPr>
        </p:nvSpPr>
        <p:spPr/>
        <p:txBody>
          <a:bodyPr/>
          <a:lstStyle/>
          <a:p>
            <a:fld id="{0548758F-3874-4496-8F91-3387964D3EA3}" type="datetimeFigureOut">
              <a:rPr lang="en-PK" smtClean="0"/>
              <a:t>30/04/2023</a:t>
            </a:fld>
            <a:endParaRPr lang="en-PK"/>
          </a:p>
        </p:txBody>
      </p:sp>
      <p:sp>
        <p:nvSpPr>
          <p:cNvPr id="3" name="Footer Placeholder 2">
            <a:extLst>
              <a:ext uri="{FF2B5EF4-FFF2-40B4-BE49-F238E27FC236}">
                <a16:creationId xmlns:a16="http://schemas.microsoft.com/office/drawing/2014/main" id="{6965BC14-52FD-EAA1-687F-B298CBB060D8}"/>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2F4F81D0-B7A0-FA21-311A-7248C5F104AC}"/>
              </a:ext>
            </a:extLst>
          </p:cNvPr>
          <p:cNvSpPr>
            <a:spLocks noGrp="1"/>
          </p:cNvSpPr>
          <p:nvPr>
            <p:ph type="sldNum" sz="quarter" idx="12"/>
          </p:nvPr>
        </p:nvSpPr>
        <p:spPr/>
        <p:txBody>
          <a:bodyPr/>
          <a:lstStyle/>
          <a:p>
            <a:fld id="{DE79D853-9D98-45D1-A7A8-B8CF02840AA0}" type="slidenum">
              <a:rPr lang="en-PK" smtClean="0"/>
              <a:t>‹#›</a:t>
            </a:fld>
            <a:endParaRPr lang="en-PK"/>
          </a:p>
        </p:txBody>
      </p:sp>
    </p:spTree>
    <p:extLst>
      <p:ext uri="{BB962C8B-B14F-4D97-AF65-F5344CB8AC3E}">
        <p14:creationId xmlns:p14="http://schemas.microsoft.com/office/powerpoint/2010/main" val="1440186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2EAE5-E13A-9F88-8445-2670ACC4E0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4D537B0A-8B24-EFB5-71FD-72A72C6578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D3A4491D-BB2C-C1EA-524A-9281E25460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0DDEA-5E7A-E353-8887-D6FA5868998C}"/>
              </a:ext>
            </a:extLst>
          </p:cNvPr>
          <p:cNvSpPr>
            <a:spLocks noGrp="1"/>
          </p:cNvSpPr>
          <p:nvPr>
            <p:ph type="dt" sz="half" idx="10"/>
          </p:nvPr>
        </p:nvSpPr>
        <p:spPr/>
        <p:txBody>
          <a:bodyPr/>
          <a:lstStyle/>
          <a:p>
            <a:fld id="{0548758F-3874-4496-8F91-3387964D3EA3}" type="datetimeFigureOut">
              <a:rPr lang="en-PK" smtClean="0"/>
              <a:t>30/04/2023</a:t>
            </a:fld>
            <a:endParaRPr lang="en-PK"/>
          </a:p>
        </p:txBody>
      </p:sp>
      <p:sp>
        <p:nvSpPr>
          <p:cNvPr id="6" name="Footer Placeholder 5">
            <a:extLst>
              <a:ext uri="{FF2B5EF4-FFF2-40B4-BE49-F238E27FC236}">
                <a16:creationId xmlns:a16="http://schemas.microsoft.com/office/drawing/2014/main" id="{66601E45-9FE8-94A1-5C44-6E1D60E4DF67}"/>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9EA143D-0F64-C627-1C28-69101B971E0F}"/>
              </a:ext>
            </a:extLst>
          </p:cNvPr>
          <p:cNvSpPr>
            <a:spLocks noGrp="1"/>
          </p:cNvSpPr>
          <p:nvPr>
            <p:ph type="sldNum" sz="quarter" idx="12"/>
          </p:nvPr>
        </p:nvSpPr>
        <p:spPr/>
        <p:txBody>
          <a:bodyPr/>
          <a:lstStyle/>
          <a:p>
            <a:fld id="{DE79D853-9D98-45D1-A7A8-B8CF02840AA0}" type="slidenum">
              <a:rPr lang="en-PK" smtClean="0"/>
              <a:t>‹#›</a:t>
            </a:fld>
            <a:endParaRPr lang="en-PK"/>
          </a:p>
        </p:txBody>
      </p:sp>
    </p:spTree>
    <p:extLst>
      <p:ext uri="{BB962C8B-B14F-4D97-AF65-F5344CB8AC3E}">
        <p14:creationId xmlns:p14="http://schemas.microsoft.com/office/powerpoint/2010/main" val="3229016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C7CC-4652-1CB9-D52A-29EFDCA67A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55A32B02-4B8A-DA0B-8105-50F870E1E4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4628142D-7C88-0171-DFAF-5F7E121EE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228D-39B5-476E-DFE4-9AB573412376}"/>
              </a:ext>
            </a:extLst>
          </p:cNvPr>
          <p:cNvSpPr>
            <a:spLocks noGrp="1"/>
          </p:cNvSpPr>
          <p:nvPr>
            <p:ph type="dt" sz="half" idx="10"/>
          </p:nvPr>
        </p:nvSpPr>
        <p:spPr/>
        <p:txBody>
          <a:bodyPr/>
          <a:lstStyle/>
          <a:p>
            <a:fld id="{0548758F-3874-4496-8F91-3387964D3EA3}" type="datetimeFigureOut">
              <a:rPr lang="en-PK" smtClean="0"/>
              <a:t>30/04/2023</a:t>
            </a:fld>
            <a:endParaRPr lang="en-PK"/>
          </a:p>
        </p:txBody>
      </p:sp>
      <p:sp>
        <p:nvSpPr>
          <p:cNvPr id="6" name="Footer Placeholder 5">
            <a:extLst>
              <a:ext uri="{FF2B5EF4-FFF2-40B4-BE49-F238E27FC236}">
                <a16:creationId xmlns:a16="http://schemas.microsoft.com/office/drawing/2014/main" id="{F417CD80-4287-3897-C90A-13DC8902E39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E648453-6AD6-EC66-3E64-8A5E6155FD3F}"/>
              </a:ext>
            </a:extLst>
          </p:cNvPr>
          <p:cNvSpPr>
            <a:spLocks noGrp="1"/>
          </p:cNvSpPr>
          <p:nvPr>
            <p:ph type="sldNum" sz="quarter" idx="12"/>
          </p:nvPr>
        </p:nvSpPr>
        <p:spPr/>
        <p:txBody>
          <a:bodyPr/>
          <a:lstStyle/>
          <a:p>
            <a:fld id="{DE79D853-9D98-45D1-A7A8-B8CF02840AA0}" type="slidenum">
              <a:rPr lang="en-PK" smtClean="0"/>
              <a:t>‹#›</a:t>
            </a:fld>
            <a:endParaRPr lang="en-PK"/>
          </a:p>
        </p:txBody>
      </p:sp>
    </p:spTree>
    <p:extLst>
      <p:ext uri="{BB962C8B-B14F-4D97-AF65-F5344CB8AC3E}">
        <p14:creationId xmlns:p14="http://schemas.microsoft.com/office/powerpoint/2010/main" val="2840787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576EF-C723-202B-ABC0-A3562E9917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5822DFEE-0722-ECC2-17A3-7AE9655436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83CC933-63AE-926C-872E-7F8FF1A2F3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48758F-3874-4496-8F91-3387964D3EA3}" type="datetimeFigureOut">
              <a:rPr lang="en-PK" smtClean="0"/>
              <a:t>30/04/2023</a:t>
            </a:fld>
            <a:endParaRPr lang="en-PK"/>
          </a:p>
        </p:txBody>
      </p:sp>
      <p:sp>
        <p:nvSpPr>
          <p:cNvPr id="5" name="Footer Placeholder 4">
            <a:extLst>
              <a:ext uri="{FF2B5EF4-FFF2-40B4-BE49-F238E27FC236}">
                <a16:creationId xmlns:a16="http://schemas.microsoft.com/office/drawing/2014/main" id="{E1003D15-E040-F8D2-976F-AE26E90CB3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277AEEA2-4FE5-F2FF-C16F-D556F0097A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79D853-9D98-45D1-A7A8-B8CF02840AA0}" type="slidenum">
              <a:rPr lang="en-PK" smtClean="0"/>
              <a:t>‹#›</a:t>
            </a:fld>
            <a:endParaRPr lang="en-PK"/>
          </a:p>
        </p:txBody>
      </p:sp>
    </p:spTree>
    <p:extLst>
      <p:ext uri="{BB962C8B-B14F-4D97-AF65-F5344CB8AC3E}">
        <p14:creationId xmlns:p14="http://schemas.microsoft.com/office/powerpoint/2010/main" val="193534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9B91-F7FB-4055-E50D-75BCC82FD1BD}"/>
              </a:ext>
            </a:extLst>
          </p:cNvPr>
          <p:cNvSpPr>
            <a:spLocks noGrp="1"/>
          </p:cNvSpPr>
          <p:nvPr>
            <p:ph type="ctrTitle"/>
          </p:nvPr>
        </p:nvSpPr>
        <p:spPr/>
        <p:txBody>
          <a:bodyPr/>
          <a:lstStyle/>
          <a:p>
            <a:r>
              <a:rPr lang="en-US" b="1" dirty="0"/>
              <a:t>Numbers</a:t>
            </a:r>
            <a:endParaRPr lang="en-PK" b="1" dirty="0"/>
          </a:p>
        </p:txBody>
      </p:sp>
      <p:sp>
        <p:nvSpPr>
          <p:cNvPr id="3" name="Subtitle 2">
            <a:extLst>
              <a:ext uri="{FF2B5EF4-FFF2-40B4-BE49-F238E27FC236}">
                <a16:creationId xmlns:a16="http://schemas.microsoft.com/office/drawing/2014/main" id="{0AFE3931-8C4F-E08A-700B-8009A0B74F01}"/>
              </a:ext>
            </a:extLst>
          </p:cNvPr>
          <p:cNvSpPr>
            <a:spLocks noGrp="1"/>
          </p:cNvSpPr>
          <p:nvPr>
            <p:ph type="subTitle" idx="1"/>
          </p:nvPr>
        </p:nvSpPr>
        <p:spPr/>
        <p:txBody>
          <a:bodyPr/>
          <a:lstStyle/>
          <a:p>
            <a:r>
              <a:rPr lang="en-US" dirty="0"/>
              <a:t>Aoun-Haider</a:t>
            </a:r>
          </a:p>
          <a:p>
            <a:r>
              <a:rPr lang="en-US" dirty="0"/>
              <a:t>FA21-BSE-133@cuilahore.edu.pk</a:t>
            </a:r>
            <a:endParaRPr lang="en-PK" dirty="0"/>
          </a:p>
        </p:txBody>
      </p:sp>
    </p:spTree>
    <p:extLst>
      <p:ext uri="{BB962C8B-B14F-4D97-AF65-F5344CB8AC3E}">
        <p14:creationId xmlns:p14="http://schemas.microsoft.com/office/powerpoint/2010/main" val="277321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A58B-918A-6E55-E819-C605348FF78E}"/>
              </a:ext>
            </a:extLst>
          </p:cNvPr>
          <p:cNvSpPr>
            <a:spLocks noGrp="1"/>
          </p:cNvSpPr>
          <p:nvPr>
            <p:ph type="title"/>
          </p:nvPr>
        </p:nvSpPr>
        <p:spPr/>
        <p:txBody>
          <a:bodyPr/>
          <a:lstStyle/>
          <a:p>
            <a:r>
              <a:rPr lang="en-US" b="1" dirty="0"/>
              <a:t>Super Niven Number:</a:t>
            </a:r>
            <a:endParaRPr lang="en-PK" b="1" dirty="0"/>
          </a:p>
        </p:txBody>
      </p:sp>
      <p:sp>
        <p:nvSpPr>
          <p:cNvPr id="3" name="Content Placeholder 2">
            <a:extLst>
              <a:ext uri="{FF2B5EF4-FFF2-40B4-BE49-F238E27FC236}">
                <a16:creationId xmlns:a16="http://schemas.microsoft.com/office/drawing/2014/main" id="{D395283F-2CCF-6D5C-D92E-DE57373A8523}"/>
              </a:ext>
            </a:extLst>
          </p:cNvPr>
          <p:cNvSpPr>
            <a:spLocks noGrp="1"/>
          </p:cNvSpPr>
          <p:nvPr>
            <p:ph idx="1"/>
          </p:nvPr>
        </p:nvSpPr>
        <p:spPr/>
        <p:txBody>
          <a:bodyPr/>
          <a:lstStyle/>
          <a:p>
            <a:r>
              <a:rPr lang="en-US" dirty="0"/>
              <a:t>A number is divisible by sum of its digits as well as sum of subset of its digits also.</a:t>
            </a:r>
          </a:p>
          <a:p>
            <a:pPr marL="0" indent="0">
              <a:buNone/>
            </a:pPr>
            <a:r>
              <a:rPr lang="en-US" b="1" i="1" dirty="0">
                <a:solidFill>
                  <a:srgbClr val="273239"/>
                </a:solidFill>
                <a:effectLst/>
                <a:latin typeface="Nunito" pitchFamily="2" charset="0"/>
              </a:rPr>
              <a:t>Input:</a:t>
            </a:r>
            <a:r>
              <a:rPr lang="en-US" b="0" i="1" dirty="0">
                <a:solidFill>
                  <a:srgbClr val="273239"/>
                </a:solidFill>
                <a:effectLst/>
                <a:latin typeface="Nunito" pitchFamily="2" charset="0"/>
              </a:rPr>
              <a:t> N = 68040 </a:t>
            </a:r>
            <a:br>
              <a:rPr lang="en-US" dirty="0"/>
            </a:br>
            <a:r>
              <a:rPr lang="en-US" b="1" i="1" dirty="0">
                <a:solidFill>
                  <a:srgbClr val="273239"/>
                </a:solidFill>
                <a:effectLst/>
                <a:latin typeface="Nunito" pitchFamily="2" charset="0"/>
              </a:rPr>
              <a:t>Output:</a:t>
            </a:r>
            <a:r>
              <a:rPr lang="en-US" b="0" i="1" dirty="0">
                <a:solidFill>
                  <a:srgbClr val="273239"/>
                </a:solidFill>
                <a:effectLst/>
                <a:latin typeface="Nunito" pitchFamily="2" charset="0"/>
              </a:rPr>
              <a:t> Yes </a:t>
            </a:r>
            <a:br>
              <a:rPr lang="en-US" dirty="0"/>
            </a:br>
            <a:r>
              <a:rPr lang="en-US" b="1" i="1" dirty="0">
                <a:solidFill>
                  <a:srgbClr val="273239"/>
                </a:solidFill>
                <a:effectLst/>
                <a:latin typeface="Nunito" pitchFamily="2" charset="0"/>
              </a:rPr>
              <a:t>Explanation:</a:t>
            </a:r>
            <a:r>
              <a:rPr lang="en-US" b="0" i="1" dirty="0">
                <a:solidFill>
                  <a:srgbClr val="273239"/>
                </a:solidFill>
                <a:effectLst/>
                <a:latin typeface="Nunito" pitchFamily="2" charset="0"/>
              </a:rPr>
              <a:t> </a:t>
            </a:r>
            <a:br>
              <a:rPr lang="en-US" dirty="0"/>
            </a:br>
            <a:r>
              <a:rPr lang="en-US" b="0" i="1" dirty="0">
                <a:solidFill>
                  <a:srgbClr val="273239"/>
                </a:solidFill>
                <a:effectLst/>
                <a:latin typeface="Nunito" pitchFamily="2" charset="0"/>
              </a:rPr>
              <a:t>68040 is divisible by 6, 8, 4, 6+8, 6+4, 4+8 and 6+4+8. </a:t>
            </a:r>
            <a:br>
              <a:rPr lang="en-US" dirty="0"/>
            </a:br>
            <a:r>
              <a:rPr lang="en-US" b="0" i="1" dirty="0">
                <a:solidFill>
                  <a:srgbClr val="273239"/>
                </a:solidFill>
                <a:effectLst/>
                <a:latin typeface="Nunito" pitchFamily="2" charset="0"/>
              </a:rPr>
              <a:t>and </a:t>
            </a:r>
            <a:r>
              <a:rPr lang="en-US" b="1" i="1" dirty="0">
                <a:solidFill>
                  <a:srgbClr val="273239"/>
                </a:solidFill>
                <a:effectLst/>
                <a:latin typeface="Nunito" pitchFamily="2" charset="0"/>
              </a:rPr>
              <a:t>N</a:t>
            </a:r>
            <a:r>
              <a:rPr lang="en-US" b="0" i="1" dirty="0">
                <a:solidFill>
                  <a:srgbClr val="273239"/>
                </a:solidFill>
                <a:effectLst/>
                <a:latin typeface="Nunito" pitchFamily="2" charset="0"/>
              </a:rPr>
              <a:t> begins also with ’25’.</a:t>
            </a:r>
            <a:br>
              <a:rPr lang="en-US" dirty="0"/>
            </a:br>
            <a:r>
              <a:rPr lang="en-US" b="1" i="1" dirty="0">
                <a:solidFill>
                  <a:srgbClr val="273239"/>
                </a:solidFill>
                <a:effectLst/>
                <a:latin typeface="Nunito" pitchFamily="2" charset="0"/>
              </a:rPr>
              <a:t>Input:</a:t>
            </a:r>
            <a:r>
              <a:rPr lang="en-US" b="0" i="1" dirty="0">
                <a:solidFill>
                  <a:srgbClr val="273239"/>
                </a:solidFill>
                <a:effectLst/>
                <a:latin typeface="Nunito" pitchFamily="2" charset="0"/>
              </a:rPr>
              <a:t> N = 72 </a:t>
            </a:r>
            <a:br>
              <a:rPr lang="en-US" dirty="0"/>
            </a:br>
            <a:r>
              <a:rPr lang="en-US" b="1" i="1" dirty="0">
                <a:solidFill>
                  <a:srgbClr val="273239"/>
                </a:solidFill>
                <a:effectLst/>
                <a:latin typeface="Nunito" pitchFamily="2" charset="0"/>
              </a:rPr>
              <a:t>Output:</a:t>
            </a:r>
            <a:r>
              <a:rPr lang="en-US" b="0" i="1" dirty="0">
                <a:solidFill>
                  <a:srgbClr val="273239"/>
                </a:solidFill>
                <a:effectLst/>
                <a:latin typeface="Nunito" pitchFamily="2" charset="0"/>
              </a:rPr>
              <a:t> No</a:t>
            </a:r>
            <a:endParaRPr lang="en-PK" dirty="0"/>
          </a:p>
        </p:txBody>
      </p:sp>
    </p:spTree>
    <p:extLst>
      <p:ext uri="{BB962C8B-B14F-4D97-AF65-F5344CB8AC3E}">
        <p14:creationId xmlns:p14="http://schemas.microsoft.com/office/powerpoint/2010/main" val="4194903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8C435-C09E-6B1D-A664-1A8FCDDBEE69}"/>
              </a:ext>
            </a:extLst>
          </p:cNvPr>
          <p:cNvSpPr>
            <a:spLocks noGrp="1"/>
          </p:cNvSpPr>
          <p:nvPr>
            <p:ph type="title"/>
          </p:nvPr>
        </p:nvSpPr>
        <p:spPr/>
        <p:txBody>
          <a:bodyPr/>
          <a:lstStyle/>
          <a:p>
            <a:r>
              <a:rPr lang="en-US" b="1" dirty="0"/>
              <a:t>Moran Number:</a:t>
            </a:r>
            <a:endParaRPr lang="en-PK" b="1" dirty="0"/>
          </a:p>
        </p:txBody>
      </p:sp>
      <p:sp>
        <p:nvSpPr>
          <p:cNvPr id="3" name="Content Placeholder 2">
            <a:extLst>
              <a:ext uri="{FF2B5EF4-FFF2-40B4-BE49-F238E27FC236}">
                <a16:creationId xmlns:a16="http://schemas.microsoft.com/office/drawing/2014/main" id="{EACF90A3-4902-922C-D34C-33668D5FFD9E}"/>
              </a:ext>
            </a:extLst>
          </p:cNvPr>
          <p:cNvSpPr>
            <a:spLocks noGrp="1"/>
          </p:cNvSpPr>
          <p:nvPr>
            <p:ph idx="1"/>
          </p:nvPr>
        </p:nvSpPr>
        <p:spPr/>
        <p:txBody>
          <a:bodyPr>
            <a:normAutofit lnSpcReduction="10000"/>
          </a:bodyPr>
          <a:lstStyle/>
          <a:p>
            <a:r>
              <a:rPr lang="en-US" dirty="0"/>
              <a:t>If a number is divisible by sum of its digits give a prime quotient.</a:t>
            </a:r>
          </a:p>
          <a:p>
            <a:r>
              <a:rPr lang="en-US" b="1" i="1" dirty="0">
                <a:solidFill>
                  <a:srgbClr val="273239"/>
                </a:solidFill>
                <a:effectLst/>
                <a:latin typeface="Nunito" pitchFamily="2" charset="0"/>
              </a:rPr>
              <a:t>Input:</a:t>
            </a:r>
            <a:r>
              <a:rPr lang="en-US" b="0" i="1" dirty="0">
                <a:solidFill>
                  <a:srgbClr val="273239"/>
                </a:solidFill>
                <a:effectLst/>
                <a:latin typeface="Nunito" pitchFamily="2" charset="0"/>
              </a:rPr>
              <a:t> N = 34 </a:t>
            </a:r>
            <a:br>
              <a:rPr lang="en-US" dirty="0"/>
            </a:br>
            <a:r>
              <a:rPr lang="en-US" b="1" i="1" dirty="0">
                <a:solidFill>
                  <a:srgbClr val="273239"/>
                </a:solidFill>
                <a:effectLst/>
                <a:latin typeface="Nunito" pitchFamily="2" charset="0"/>
              </a:rPr>
              <a:t>Output:</a:t>
            </a:r>
            <a:r>
              <a:rPr lang="en-US" b="0" i="1" dirty="0">
                <a:solidFill>
                  <a:srgbClr val="273239"/>
                </a:solidFill>
                <a:effectLst/>
                <a:latin typeface="Nunito" pitchFamily="2" charset="0"/>
              </a:rPr>
              <a:t> No </a:t>
            </a:r>
            <a:br>
              <a:rPr lang="en-US" dirty="0"/>
            </a:br>
            <a:r>
              <a:rPr lang="en-US" b="1" i="1" dirty="0">
                <a:solidFill>
                  <a:srgbClr val="273239"/>
                </a:solidFill>
                <a:effectLst/>
                <a:latin typeface="Nunito" pitchFamily="2" charset="0"/>
              </a:rPr>
              <a:t>Explanation:</a:t>
            </a:r>
            <a:r>
              <a:rPr lang="en-US" b="0" i="1" dirty="0">
                <a:solidFill>
                  <a:srgbClr val="273239"/>
                </a:solidFill>
                <a:effectLst/>
                <a:latin typeface="Nunito" pitchFamily="2" charset="0"/>
              </a:rPr>
              <a:t> </a:t>
            </a:r>
            <a:br>
              <a:rPr lang="en-US" dirty="0"/>
            </a:br>
            <a:r>
              <a:rPr lang="en-US" b="0" i="1" dirty="0">
                <a:solidFill>
                  <a:srgbClr val="273239"/>
                </a:solidFill>
                <a:effectLst/>
                <a:latin typeface="Nunito" pitchFamily="2" charset="0"/>
              </a:rPr>
              <a:t>34 is not a </a:t>
            </a:r>
            <a:r>
              <a:rPr lang="en-US" i="1" dirty="0">
                <a:solidFill>
                  <a:srgbClr val="273239"/>
                </a:solidFill>
                <a:latin typeface="Nunito" pitchFamily="2" charset="0"/>
              </a:rPr>
              <a:t>M</a:t>
            </a:r>
            <a:r>
              <a:rPr lang="en-US" b="0" i="1" dirty="0">
                <a:solidFill>
                  <a:srgbClr val="273239"/>
                </a:solidFill>
                <a:effectLst/>
                <a:latin typeface="Nunito" pitchFamily="2" charset="0"/>
              </a:rPr>
              <a:t>oran number because it is not completely divisible 7 (sum of its digits).</a:t>
            </a:r>
            <a:br>
              <a:rPr lang="en-US" dirty="0"/>
            </a:br>
            <a:r>
              <a:rPr lang="en-US" b="1" i="1" dirty="0">
                <a:solidFill>
                  <a:srgbClr val="273239"/>
                </a:solidFill>
                <a:effectLst/>
                <a:latin typeface="Nunito" pitchFamily="2" charset="0"/>
              </a:rPr>
              <a:t>Input:</a:t>
            </a:r>
            <a:r>
              <a:rPr lang="en-US" b="0" i="1" dirty="0">
                <a:solidFill>
                  <a:srgbClr val="273239"/>
                </a:solidFill>
                <a:effectLst/>
                <a:latin typeface="Nunito" pitchFamily="2" charset="0"/>
              </a:rPr>
              <a:t> N = 21 </a:t>
            </a:r>
            <a:br>
              <a:rPr lang="en-US" dirty="0"/>
            </a:br>
            <a:r>
              <a:rPr lang="en-US" b="1" i="1" dirty="0">
                <a:solidFill>
                  <a:srgbClr val="273239"/>
                </a:solidFill>
                <a:effectLst/>
                <a:latin typeface="Nunito" pitchFamily="2" charset="0"/>
              </a:rPr>
              <a:t>Output:</a:t>
            </a:r>
            <a:r>
              <a:rPr lang="en-US" b="0" i="1" dirty="0">
                <a:solidFill>
                  <a:srgbClr val="273239"/>
                </a:solidFill>
                <a:effectLst/>
                <a:latin typeface="Nunito" pitchFamily="2" charset="0"/>
              </a:rPr>
              <a:t> Yes </a:t>
            </a:r>
            <a:br>
              <a:rPr lang="en-US" dirty="0"/>
            </a:br>
            <a:r>
              <a:rPr lang="en-US" b="1" i="1" dirty="0">
                <a:solidFill>
                  <a:srgbClr val="273239"/>
                </a:solidFill>
                <a:effectLst/>
                <a:latin typeface="Nunito" pitchFamily="2" charset="0"/>
              </a:rPr>
              <a:t>Explanation:</a:t>
            </a:r>
            <a:r>
              <a:rPr lang="en-US" b="0" i="1" dirty="0">
                <a:solidFill>
                  <a:srgbClr val="273239"/>
                </a:solidFill>
                <a:effectLst/>
                <a:latin typeface="Nunito" pitchFamily="2" charset="0"/>
              </a:rPr>
              <a:t> </a:t>
            </a:r>
            <a:br>
              <a:rPr lang="en-US" dirty="0"/>
            </a:br>
            <a:r>
              <a:rPr lang="en-US" b="0" i="1" dirty="0">
                <a:solidFill>
                  <a:srgbClr val="273239"/>
                </a:solidFill>
                <a:effectLst/>
                <a:latin typeface="Nunito" pitchFamily="2" charset="0"/>
              </a:rPr>
              <a:t>21 is a </a:t>
            </a:r>
            <a:r>
              <a:rPr lang="en-US" i="1" dirty="0">
                <a:solidFill>
                  <a:srgbClr val="273239"/>
                </a:solidFill>
                <a:latin typeface="Nunito" pitchFamily="2" charset="0"/>
              </a:rPr>
              <a:t>M</a:t>
            </a:r>
            <a:r>
              <a:rPr lang="en-US" b="0" i="1" dirty="0">
                <a:solidFill>
                  <a:srgbClr val="273239"/>
                </a:solidFill>
                <a:effectLst/>
                <a:latin typeface="Nunito" pitchFamily="2" charset="0"/>
              </a:rPr>
              <a:t>oran number because 21 divided by the sum of its digits gives a prime number. </a:t>
            </a:r>
            <a:endParaRPr lang="en-PK" dirty="0"/>
          </a:p>
        </p:txBody>
      </p:sp>
    </p:spTree>
    <p:extLst>
      <p:ext uri="{BB962C8B-B14F-4D97-AF65-F5344CB8AC3E}">
        <p14:creationId xmlns:p14="http://schemas.microsoft.com/office/powerpoint/2010/main" val="3039915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437F4-962C-F7E9-622F-CE6E4E7102B9}"/>
              </a:ext>
            </a:extLst>
          </p:cNvPr>
          <p:cNvSpPr>
            <a:spLocks noGrp="1"/>
          </p:cNvSpPr>
          <p:nvPr>
            <p:ph type="title"/>
          </p:nvPr>
        </p:nvSpPr>
        <p:spPr/>
        <p:txBody>
          <a:bodyPr/>
          <a:lstStyle/>
          <a:p>
            <a:r>
              <a:rPr lang="en-US" b="1" dirty="0"/>
              <a:t>Ore Number:</a:t>
            </a:r>
            <a:endParaRPr lang="en-PK" b="1" dirty="0"/>
          </a:p>
        </p:txBody>
      </p:sp>
      <p:sp>
        <p:nvSpPr>
          <p:cNvPr id="3" name="Content Placeholder 2">
            <a:extLst>
              <a:ext uri="{FF2B5EF4-FFF2-40B4-BE49-F238E27FC236}">
                <a16:creationId xmlns:a16="http://schemas.microsoft.com/office/drawing/2014/main" id="{92A8D9C1-DB9E-EB89-BDC8-B06C8A0AF3EB}"/>
              </a:ext>
            </a:extLst>
          </p:cNvPr>
          <p:cNvSpPr>
            <a:spLocks noGrp="1"/>
          </p:cNvSpPr>
          <p:nvPr>
            <p:ph idx="1"/>
          </p:nvPr>
        </p:nvSpPr>
        <p:spPr/>
        <p:txBody>
          <a:bodyPr/>
          <a:lstStyle/>
          <a:p>
            <a:r>
              <a:rPr lang="en-US" dirty="0"/>
              <a:t>If harmonic mean of divisors of a number is subset of divisors of the original number.</a:t>
            </a:r>
          </a:p>
          <a:p>
            <a:r>
              <a:rPr lang="en-US" b="0" i="0" dirty="0">
                <a:solidFill>
                  <a:srgbClr val="273239"/>
                </a:solidFill>
                <a:effectLst/>
              </a:rPr>
              <a:t>For example, 6 has four divisors namely 1, 2, 3, and 6. </a:t>
            </a:r>
            <a:br>
              <a:rPr lang="en-US" dirty="0"/>
            </a:br>
            <a:r>
              <a:rPr lang="en-US" b="0" i="0" dirty="0">
                <a:solidFill>
                  <a:srgbClr val="273239"/>
                </a:solidFill>
                <a:effectLst/>
              </a:rPr>
              <a:t>The harmonic mean of the divisors is- </a:t>
            </a:r>
          </a:p>
          <a:p>
            <a:endParaRPr lang="en-US" dirty="0">
              <a:solidFill>
                <a:srgbClr val="273239"/>
              </a:solidFill>
            </a:endParaRPr>
          </a:p>
          <a:p>
            <a:endParaRPr lang="en-US" dirty="0">
              <a:solidFill>
                <a:srgbClr val="273239"/>
              </a:solidFill>
            </a:endParaRPr>
          </a:p>
          <a:p>
            <a:endParaRPr lang="en-US" dirty="0">
              <a:solidFill>
                <a:srgbClr val="273239"/>
              </a:solidFill>
            </a:endParaRPr>
          </a:p>
          <a:p>
            <a:r>
              <a:rPr lang="en-US" dirty="0">
                <a:solidFill>
                  <a:srgbClr val="273239"/>
                </a:solidFill>
              </a:rPr>
              <a:t>2 is subset of {1,2,3,6}</a:t>
            </a:r>
          </a:p>
          <a:p>
            <a:r>
              <a:rPr lang="en-US" dirty="0">
                <a:solidFill>
                  <a:srgbClr val="273239"/>
                </a:solidFill>
              </a:rPr>
              <a:t>So, 6 is an ore number.</a:t>
            </a:r>
          </a:p>
        </p:txBody>
      </p:sp>
      <p:pic>
        <p:nvPicPr>
          <p:cNvPr id="5" name="Picture 4" descr="A picture containing text, clock&#10;&#10;Description automatically generated">
            <a:extLst>
              <a:ext uri="{FF2B5EF4-FFF2-40B4-BE49-F238E27FC236}">
                <a16:creationId xmlns:a16="http://schemas.microsoft.com/office/drawing/2014/main" id="{60365412-1D44-831B-E327-C5435FD38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4967" y="3649486"/>
            <a:ext cx="3335317" cy="1292904"/>
          </a:xfrm>
          <a:prstGeom prst="rect">
            <a:avLst/>
          </a:prstGeom>
        </p:spPr>
      </p:pic>
    </p:spTree>
    <p:extLst>
      <p:ext uri="{BB962C8B-B14F-4D97-AF65-F5344CB8AC3E}">
        <p14:creationId xmlns:p14="http://schemas.microsoft.com/office/powerpoint/2010/main" val="1317630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C68A9-3673-0FA2-6D81-9717ED0ABE4F}"/>
              </a:ext>
            </a:extLst>
          </p:cNvPr>
          <p:cNvSpPr>
            <a:spLocks noGrp="1"/>
          </p:cNvSpPr>
          <p:nvPr>
            <p:ph type="title"/>
          </p:nvPr>
        </p:nvSpPr>
        <p:spPr/>
        <p:txBody>
          <a:bodyPr/>
          <a:lstStyle/>
          <a:p>
            <a:r>
              <a:rPr lang="en-US" b="1" dirty="0"/>
              <a:t>Jumbled number:</a:t>
            </a:r>
            <a:endParaRPr lang="en-PK" b="1" dirty="0"/>
          </a:p>
        </p:txBody>
      </p:sp>
      <p:sp>
        <p:nvSpPr>
          <p:cNvPr id="3" name="Content Placeholder 2">
            <a:extLst>
              <a:ext uri="{FF2B5EF4-FFF2-40B4-BE49-F238E27FC236}">
                <a16:creationId xmlns:a16="http://schemas.microsoft.com/office/drawing/2014/main" id="{D347EA94-33D1-33B7-25C9-D0803454B18B}"/>
              </a:ext>
            </a:extLst>
          </p:cNvPr>
          <p:cNvSpPr>
            <a:spLocks noGrp="1"/>
          </p:cNvSpPr>
          <p:nvPr>
            <p:ph idx="1"/>
          </p:nvPr>
        </p:nvSpPr>
        <p:spPr/>
        <p:txBody>
          <a:bodyPr/>
          <a:lstStyle/>
          <a:p>
            <a:r>
              <a:rPr lang="en-US" b="0" i="0" dirty="0">
                <a:solidFill>
                  <a:srgbClr val="273239"/>
                </a:solidFill>
                <a:effectLst/>
              </a:rPr>
              <a:t>A number is said to be Jumbled if for every digit, its </a:t>
            </a:r>
            <a:r>
              <a:rPr lang="en-US" b="0" i="0" dirty="0" err="1">
                <a:solidFill>
                  <a:srgbClr val="273239"/>
                </a:solidFill>
                <a:effectLst/>
              </a:rPr>
              <a:t>neighbours</a:t>
            </a:r>
            <a:r>
              <a:rPr lang="en-US" b="0" i="0" dirty="0">
                <a:solidFill>
                  <a:srgbClr val="273239"/>
                </a:solidFill>
                <a:effectLst/>
              </a:rPr>
              <a:t> digit differs by max 1. </a:t>
            </a:r>
          </a:p>
          <a:p>
            <a:pPr algn="l" fontAlgn="base"/>
            <a:r>
              <a:rPr lang="en-US" b="1" i="1" dirty="0">
                <a:solidFill>
                  <a:srgbClr val="273239"/>
                </a:solidFill>
                <a:effectLst/>
              </a:rPr>
              <a:t>Input : </a:t>
            </a:r>
            <a:r>
              <a:rPr lang="en-US" b="0" i="1" dirty="0">
                <a:solidFill>
                  <a:srgbClr val="273239"/>
                </a:solidFill>
                <a:effectLst/>
              </a:rPr>
              <a:t>6765</a:t>
            </a:r>
            <a:br>
              <a:rPr lang="en-US" b="0" i="1" dirty="0">
                <a:solidFill>
                  <a:srgbClr val="273239"/>
                </a:solidFill>
                <a:effectLst/>
              </a:rPr>
            </a:br>
            <a:r>
              <a:rPr lang="en-US" b="1" i="1" dirty="0">
                <a:solidFill>
                  <a:srgbClr val="273239"/>
                </a:solidFill>
                <a:effectLst/>
              </a:rPr>
              <a:t>Output : </a:t>
            </a:r>
            <a:r>
              <a:rPr lang="en-US" b="0" i="1" dirty="0">
                <a:solidFill>
                  <a:srgbClr val="273239"/>
                </a:solidFill>
                <a:effectLst/>
              </a:rPr>
              <a:t>True</a:t>
            </a:r>
            <a:br>
              <a:rPr lang="en-US" b="0" i="1" dirty="0">
                <a:solidFill>
                  <a:srgbClr val="273239"/>
                </a:solidFill>
                <a:effectLst/>
              </a:rPr>
            </a:br>
            <a:r>
              <a:rPr lang="en-US" b="0" i="1" dirty="0">
                <a:solidFill>
                  <a:srgbClr val="273239"/>
                </a:solidFill>
                <a:effectLst/>
              </a:rPr>
              <a:t>All neighbor digits differ by at most 1.</a:t>
            </a:r>
          </a:p>
          <a:p>
            <a:pPr algn="l" fontAlgn="base"/>
            <a:r>
              <a:rPr lang="en-US" b="1" i="1" dirty="0">
                <a:solidFill>
                  <a:srgbClr val="273239"/>
                </a:solidFill>
                <a:effectLst/>
              </a:rPr>
              <a:t>Input :</a:t>
            </a:r>
            <a:r>
              <a:rPr lang="en-US" b="0" i="1" dirty="0">
                <a:solidFill>
                  <a:srgbClr val="273239"/>
                </a:solidFill>
                <a:effectLst/>
              </a:rPr>
              <a:t> 1223</a:t>
            </a:r>
            <a:br>
              <a:rPr lang="en-US" b="0" i="1" dirty="0">
                <a:solidFill>
                  <a:srgbClr val="273239"/>
                </a:solidFill>
                <a:effectLst/>
              </a:rPr>
            </a:br>
            <a:r>
              <a:rPr lang="en-US" b="1" i="1" dirty="0">
                <a:solidFill>
                  <a:srgbClr val="273239"/>
                </a:solidFill>
                <a:effectLst/>
              </a:rPr>
              <a:t>Output :</a:t>
            </a:r>
            <a:r>
              <a:rPr lang="en-US" b="0" i="1" dirty="0">
                <a:solidFill>
                  <a:srgbClr val="273239"/>
                </a:solidFill>
                <a:effectLst/>
              </a:rPr>
              <a:t> True</a:t>
            </a:r>
          </a:p>
          <a:p>
            <a:pPr marL="0" indent="0">
              <a:buNone/>
            </a:pPr>
            <a:br>
              <a:rPr lang="en-US" dirty="0"/>
            </a:br>
            <a:endParaRPr lang="en-PK" dirty="0"/>
          </a:p>
        </p:txBody>
      </p:sp>
    </p:spTree>
    <p:extLst>
      <p:ext uri="{BB962C8B-B14F-4D97-AF65-F5344CB8AC3E}">
        <p14:creationId xmlns:p14="http://schemas.microsoft.com/office/powerpoint/2010/main" val="3357575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136B-7C40-1E87-40D2-DABA42D0E735}"/>
              </a:ext>
            </a:extLst>
          </p:cNvPr>
          <p:cNvSpPr>
            <a:spLocks noGrp="1"/>
          </p:cNvSpPr>
          <p:nvPr>
            <p:ph type="title"/>
          </p:nvPr>
        </p:nvSpPr>
        <p:spPr/>
        <p:txBody>
          <a:bodyPr/>
          <a:lstStyle/>
          <a:p>
            <a:r>
              <a:rPr lang="en-US" b="1" dirty="0"/>
              <a:t>Unusual Number:</a:t>
            </a:r>
            <a:endParaRPr lang="en-PK" b="1" dirty="0"/>
          </a:p>
        </p:txBody>
      </p:sp>
      <p:sp>
        <p:nvSpPr>
          <p:cNvPr id="3" name="Content Placeholder 2">
            <a:extLst>
              <a:ext uri="{FF2B5EF4-FFF2-40B4-BE49-F238E27FC236}">
                <a16:creationId xmlns:a16="http://schemas.microsoft.com/office/drawing/2014/main" id="{F3EAC777-8DDD-43F0-D239-889D0A16C982}"/>
              </a:ext>
            </a:extLst>
          </p:cNvPr>
          <p:cNvSpPr>
            <a:spLocks noGrp="1"/>
          </p:cNvSpPr>
          <p:nvPr>
            <p:ph idx="1"/>
          </p:nvPr>
        </p:nvSpPr>
        <p:spPr/>
        <p:txBody>
          <a:bodyPr>
            <a:normAutofit fontScale="92500" lnSpcReduction="20000"/>
          </a:bodyPr>
          <a:lstStyle/>
          <a:p>
            <a:r>
              <a:rPr lang="en-US" dirty="0">
                <a:solidFill>
                  <a:srgbClr val="273239"/>
                </a:solidFill>
                <a:latin typeface="Nunito" pitchFamily="2" charset="0"/>
              </a:rPr>
              <a:t>A</a:t>
            </a:r>
            <a:r>
              <a:rPr lang="en-US" b="0" i="0" dirty="0">
                <a:solidFill>
                  <a:srgbClr val="273239"/>
                </a:solidFill>
                <a:effectLst/>
                <a:latin typeface="Nunito" pitchFamily="2" charset="0"/>
              </a:rPr>
              <a:t>n unusual number is a natural number whose greatest prime factor is strictly greater than square root of n.</a:t>
            </a:r>
          </a:p>
          <a:p>
            <a:pPr marL="0" indent="0">
              <a:buNone/>
            </a:pPr>
            <a:r>
              <a:rPr lang="en-US" b="1" dirty="0"/>
              <a:t>   Input : </a:t>
            </a:r>
            <a:r>
              <a:rPr lang="en-US" dirty="0"/>
              <a:t>N = 14</a:t>
            </a:r>
          </a:p>
          <a:p>
            <a:pPr marL="0" indent="0">
              <a:buNone/>
            </a:pPr>
            <a:r>
              <a:rPr lang="en-US" b="1" dirty="0"/>
              <a:t>   Output :</a:t>
            </a:r>
            <a:r>
              <a:rPr lang="en-US" dirty="0"/>
              <a:t> YES</a:t>
            </a:r>
          </a:p>
          <a:p>
            <a:pPr marL="0" indent="0">
              <a:buNone/>
            </a:pPr>
            <a:r>
              <a:rPr lang="en-US" b="1" dirty="0"/>
              <a:t>   Explanation :</a:t>
            </a:r>
            <a:r>
              <a:rPr lang="en-US" dirty="0"/>
              <a:t> 7 is largest prime factor of 14</a:t>
            </a:r>
          </a:p>
          <a:p>
            <a:pPr marL="0" indent="0">
              <a:buNone/>
            </a:pPr>
            <a:r>
              <a:rPr lang="en-US" dirty="0"/>
              <a:t>   and 7 is strictly greater than square root of 14</a:t>
            </a:r>
          </a:p>
          <a:p>
            <a:pPr marL="0" indent="0">
              <a:buNone/>
            </a:pPr>
            <a:endParaRPr lang="en-US" dirty="0"/>
          </a:p>
          <a:p>
            <a:pPr marL="0" indent="0">
              <a:buNone/>
            </a:pPr>
            <a:r>
              <a:rPr lang="en-US" b="1" dirty="0"/>
              <a:t>   Input :</a:t>
            </a:r>
            <a:r>
              <a:rPr lang="en-US" dirty="0"/>
              <a:t> N = 16</a:t>
            </a:r>
          </a:p>
          <a:p>
            <a:pPr marL="0" indent="0">
              <a:buNone/>
            </a:pPr>
            <a:r>
              <a:rPr lang="en-US" b="1" dirty="0"/>
              <a:t>   Output :</a:t>
            </a:r>
            <a:r>
              <a:rPr lang="en-US" dirty="0"/>
              <a:t> NO</a:t>
            </a:r>
          </a:p>
          <a:p>
            <a:pPr marL="0" indent="0">
              <a:buNone/>
            </a:pPr>
            <a:r>
              <a:rPr lang="en-US" b="1" dirty="0"/>
              <a:t>   Explanation :</a:t>
            </a:r>
            <a:r>
              <a:rPr lang="en-US" dirty="0"/>
              <a:t> 2 is largest prime factor of 16</a:t>
            </a:r>
          </a:p>
          <a:p>
            <a:pPr marL="0" indent="0">
              <a:buNone/>
            </a:pPr>
            <a:r>
              <a:rPr lang="en-US" dirty="0"/>
              <a:t>   and 2 is less than square root of 16 ( </a:t>
            </a:r>
            <a:r>
              <a:rPr lang="en-US" dirty="0" err="1"/>
              <a:t>i.e</a:t>
            </a:r>
            <a:r>
              <a:rPr lang="en-US" dirty="0"/>
              <a:t> 4 ).</a:t>
            </a:r>
            <a:endParaRPr lang="en-PK" dirty="0"/>
          </a:p>
        </p:txBody>
      </p:sp>
    </p:spTree>
    <p:extLst>
      <p:ext uri="{BB962C8B-B14F-4D97-AF65-F5344CB8AC3E}">
        <p14:creationId xmlns:p14="http://schemas.microsoft.com/office/powerpoint/2010/main" val="4272958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1631B-C434-D2C6-4CF6-AAE437FA95EA}"/>
              </a:ext>
            </a:extLst>
          </p:cNvPr>
          <p:cNvSpPr>
            <a:spLocks noGrp="1"/>
          </p:cNvSpPr>
          <p:nvPr>
            <p:ph type="title"/>
          </p:nvPr>
        </p:nvSpPr>
        <p:spPr/>
        <p:txBody>
          <a:bodyPr/>
          <a:lstStyle/>
          <a:p>
            <a:r>
              <a:rPr lang="en-US" b="1" dirty="0"/>
              <a:t>Palindrome number:</a:t>
            </a:r>
            <a:endParaRPr lang="en-PK" b="1" dirty="0"/>
          </a:p>
        </p:txBody>
      </p:sp>
      <p:sp>
        <p:nvSpPr>
          <p:cNvPr id="3" name="Content Placeholder 2">
            <a:extLst>
              <a:ext uri="{FF2B5EF4-FFF2-40B4-BE49-F238E27FC236}">
                <a16:creationId xmlns:a16="http://schemas.microsoft.com/office/drawing/2014/main" id="{10FEBE7F-5A4B-B1F7-3434-A895155DBF3F}"/>
              </a:ext>
            </a:extLst>
          </p:cNvPr>
          <p:cNvSpPr>
            <a:spLocks noGrp="1"/>
          </p:cNvSpPr>
          <p:nvPr>
            <p:ph idx="1"/>
          </p:nvPr>
        </p:nvSpPr>
        <p:spPr/>
        <p:txBody>
          <a:bodyPr/>
          <a:lstStyle/>
          <a:p>
            <a:r>
              <a:rPr lang="en-US" dirty="0"/>
              <a:t>A number is said to be palindrome if it is similar after reversing the digits.</a:t>
            </a:r>
          </a:p>
          <a:p>
            <a:r>
              <a:rPr lang="en-US" dirty="0"/>
              <a:t>222  == True</a:t>
            </a:r>
          </a:p>
          <a:p>
            <a:r>
              <a:rPr lang="en-US" dirty="0"/>
              <a:t>212  == True</a:t>
            </a:r>
          </a:p>
          <a:p>
            <a:r>
              <a:rPr lang="en-US" dirty="0"/>
              <a:t>133  == False</a:t>
            </a:r>
          </a:p>
          <a:p>
            <a:r>
              <a:rPr lang="en-US" dirty="0"/>
              <a:t>Hint: if all digits are same or only central digit is different, then number is absolutely palindrome.</a:t>
            </a:r>
          </a:p>
        </p:txBody>
      </p:sp>
    </p:spTree>
    <p:extLst>
      <p:ext uri="{BB962C8B-B14F-4D97-AF65-F5344CB8AC3E}">
        <p14:creationId xmlns:p14="http://schemas.microsoft.com/office/powerpoint/2010/main" val="3614568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F1519-4427-4CFF-C7F8-19DB1F7E7CD0}"/>
              </a:ext>
            </a:extLst>
          </p:cNvPr>
          <p:cNvSpPr>
            <a:spLocks noGrp="1"/>
          </p:cNvSpPr>
          <p:nvPr>
            <p:ph type="title"/>
          </p:nvPr>
        </p:nvSpPr>
        <p:spPr/>
        <p:txBody>
          <a:bodyPr/>
          <a:lstStyle/>
          <a:p>
            <a:r>
              <a:rPr lang="en-US" b="1" dirty="0"/>
              <a:t>Armstrong Number:</a:t>
            </a:r>
            <a:endParaRPr lang="en-PK" b="1" dirty="0"/>
          </a:p>
        </p:txBody>
      </p:sp>
      <p:sp>
        <p:nvSpPr>
          <p:cNvPr id="3" name="Content Placeholder 2">
            <a:extLst>
              <a:ext uri="{FF2B5EF4-FFF2-40B4-BE49-F238E27FC236}">
                <a16:creationId xmlns:a16="http://schemas.microsoft.com/office/drawing/2014/main" id="{21EDCDC7-B708-3E65-33EB-AFEB44D17FD5}"/>
              </a:ext>
            </a:extLst>
          </p:cNvPr>
          <p:cNvSpPr>
            <a:spLocks noGrp="1"/>
          </p:cNvSpPr>
          <p:nvPr>
            <p:ph idx="1"/>
          </p:nvPr>
        </p:nvSpPr>
        <p:spPr/>
        <p:txBody>
          <a:bodyPr/>
          <a:lstStyle/>
          <a:p>
            <a:r>
              <a:rPr lang="en-US" dirty="0"/>
              <a:t>If cubic sum of each digit is equal to the original digit, it is Armstrong number.</a:t>
            </a:r>
            <a:endParaRPr lang="en-PK" dirty="0"/>
          </a:p>
        </p:txBody>
      </p:sp>
      <p:pic>
        <p:nvPicPr>
          <p:cNvPr id="5" name="Picture 4" descr="Text, letter&#10;&#10;Description automatically generated">
            <a:extLst>
              <a:ext uri="{FF2B5EF4-FFF2-40B4-BE49-F238E27FC236}">
                <a16:creationId xmlns:a16="http://schemas.microsoft.com/office/drawing/2014/main" id="{6338EB6F-E50E-1C21-C5FD-D2A9B58D2B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669" y="2840134"/>
            <a:ext cx="5177822" cy="2322319"/>
          </a:xfrm>
          <a:prstGeom prst="rect">
            <a:avLst/>
          </a:prstGeom>
        </p:spPr>
      </p:pic>
      <p:pic>
        <p:nvPicPr>
          <p:cNvPr id="6" name="Content Placeholder 4" descr="A picture containing diagram&#10;&#10;Description automatically generated">
            <a:extLst>
              <a:ext uri="{FF2B5EF4-FFF2-40B4-BE49-F238E27FC236}">
                <a16:creationId xmlns:a16="http://schemas.microsoft.com/office/drawing/2014/main" id="{9B7C67FC-BCB5-EE21-3A12-D93570DB1B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6022" y="2840134"/>
            <a:ext cx="4925112" cy="2810267"/>
          </a:xfrm>
          <a:prstGeom prst="rect">
            <a:avLst/>
          </a:prstGeom>
        </p:spPr>
      </p:pic>
    </p:spTree>
    <p:extLst>
      <p:ext uri="{BB962C8B-B14F-4D97-AF65-F5344CB8AC3E}">
        <p14:creationId xmlns:p14="http://schemas.microsoft.com/office/powerpoint/2010/main" val="1075138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F6180-55C3-2ACD-EB6B-2B341CE8F81E}"/>
              </a:ext>
            </a:extLst>
          </p:cNvPr>
          <p:cNvSpPr>
            <a:spLocks noGrp="1"/>
          </p:cNvSpPr>
          <p:nvPr>
            <p:ph type="title"/>
          </p:nvPr>
        </p:nvSpPr>
        <p:spPr/>
        <p:txBody>
          <a:bodyPr/>
          <a:lstStyle/>
          <a:p>
            <a:r>
              <a:rPr lang="en-US" b="1" dirty="0"/>
              <a:t>Bleak number:</a:t>
            </a:r>
            <a:endParaRPr lang="en-PK" b="1" dirty="0"/>
          </a:p>
        </p:txBody>
      </p:sp>
      <p:sp>
        <p:nvSpPr>
          <p:cNvPr id="3" name="Content Placeholder 2">
            <a:extLst>
              <a:ext uri="{FF2B5EF4-FFF2-40B4-BE49-F238E27FC236}">
                <a16:creationId xmlns:a16="http://schemas.microsoft.com/office/drawing/2014/main" id="{EFDCCA0B-A47F-6B09-570B-5EB3E879DE28}"/>
              </a:ext>
            </a:extLst>
          </p:cNvPr>
          <p:cNvSpPr>
            <a:spLocks noGrp="1"/>
          </p:cNvSpPr>
          <p:nvPr>
            <p:ph idx="1"/>
          </p:nvPr>
        </p:nvSpPr>
        <p:spPr/>
        <p:txBody>
          <a:bodyPr>
            <a:normAutofit fontScale="92500" lnSpcReduction="20000"/>
          </a:bodyPr>
          <a:lstStyle/>
          <a:p>
            <a:r>
              <a:rPr lang="en-US" dirty="0"/>
              <a:t>Each number has one special number, which it supports, chosen as follows. It counts the number of ones in its own binary representation and adds this count to itself to obtain the value of the number it supports. That is, if j(m) means the number of ones in the binary representation of m, then m supports </a:t>
            </a:r>
            <a:r>
              <a:rPr lang="en-US" dirty="0" err="1"/>
              <a:t>m+j</a:t>
            </a:r>
            <a:r>
              <a:rPr lang="en-US" dirty="0"/>
              <a:t>(m). For example, the number eight (1000 in binary) supports nine, whereas nine supports eleven.</a:t>
            </a:r>
          </a:p>
          <a:p>
            <a:r>
              <a:rPr lang="en-US" dirty="0"/>
              <a:t>For example, let x is number of set bits in original number: </a:t>
            </a:r>
          </a:p>
          <a:p>
            <a:pPr marL="0" indent="0">
              <a:buNone/>
            </a:pPr>
            <a:r>
              <a:rPr lang="en-US" dirty="0"/>
              <a:t>   3  = 011 </a:t>
            </a:r>
          </a:p>
          <a:p>
            <a:pPr marL="0" indent="0">
              <a:buNone/>
            </a:pPr>
            <a:r>
              <a:rPr lang="en-US" dirty="0"/>
              <a:t>   x = 2 , </a:t>
            </a:r>
            <a:r>
              <a:rPr lang="en-US" dirty="0" err="1"/>
              <a:t>bitCount</a:t>
            </a:r>
            <a:r>
              <a:rPr lang="en-US" dirty="0"/>
              <a:t> of original number</a:t>
            </a:r>
          </a:p>
          <a:p>
            <a:pPr marL="0" indent="0">
              <a:buNone/>
            </a:pPr>
            <a:r>
              <a:rPr lang="en-US" dirty="0"/>
              <a:t>   </a:t>
            </a:r>
            <a:r>
              <a:rPr lang="en-US" dirty="0" err="1"/>
              <a:t>setBitCount</a:t>
            </a:r>
            <a:r>
              <a:rPr lang="en-US" dirty="0"/>
              <a:t>(x) = </a:t>
            </a:r>
            <a:r>
              <a:rPr lang="en-US" dirty="0" err="1"/>
              <a:t>setBitCount</a:t>
            </a:r>
            <a:r>
              <a:rPr lang="en-US" dirty="0"/>
              <a:t>(2) = </a:t>
            </a:r>
            <a:r>
              <a:rPr lang="en-US" dirty="0" err="1"/>
              <a:t>SetBitCount</a:t>
            </a:r>
            <a:r>
              <a:rPr lang="en-US" dirty="0"/>
              <a:t>(010) = 1</a:t>
            </a:r>
          </a:p>
          <a:p>
            <a:pPr marL="0" indent="0">
              <a:buNone/>
            </a:pPr>
            <a:r>
              <a:rPr lang="en-US" dirty="0"/>
              <a:t>   </a:t>
            </a:r>
            <a:r>
              <a:rPr lang="en-US" dirty="0" err="1"/>
              <a:t>x+setBitCount</a:t>
            </a:r>
            <a:r>
              <a:rPr lang="en-US" dirty="0"/>
              <a:t>(x) = 2 + 1 =3</a:t>
            </a:r>
          </a:p>
          <a:p>
            <a:pPr marL="0" indent="0">
              <a:buNone/>
            </a:pPr>
            <a:r>
              <a:rPr lang="en-US" dirty="0"/>
              <a:t>   3 == 3  (</a:t>
            </a:r>
            <a:r>
              <a:rPr lang="en-US" dirty="0">
                <a:solidFill>
                  <a:srgbClr val="FF0000"/>
                </a:solidFill>
              </a:rPr>
              <a:t>not a bleak number</a:t>
            </a:r>
            <a:r>
              <a:rPr lang="en-US" dirty="0"/>
              <a:t>)</a:t>
            </a:r>
          </a:p>
          <a:p>
            <a:endParaRPr lang="en-US" dirty="0"/>
          </a:p>
          <a:p>
            <a:endParaRPr lang="en-PK" dirty="0"/>
          </a:p>
        </p:txBody>
      </p:sp>
    </p:spTree>
    <p:extLst>
      <p:ext uri="{BB962C8B-B14F-4D97-AF65-F5344CB8AC3E}">
        <p14:creationId xmlns:p14="http://schemas.microsoft.com/office/powerpoint/2010/main" val="249378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6C8D3-F583-59D7-E244-F9F918C42128}"/>
              </a:ext>
            </a:extLst>
          </p:cNvPr>
          <p:cNvSpPr>
            <a:spLocks noGrp="1"/>
          </p:cNvSpPr>
          <p:nvPr>
            <p:ph type="title"/>
          </p:nvPr>
        </p:nvSpPr>
        <p:spPr/>
        <p:txBody>
          <a:bodyPr/>
          <a:lstStyle/>
          <a:p>
            <a:r>
              <a:rPr lang="en-US" b="1" dirty="0"/>
              <a:t>Cont.</a:t>
            </a:r>
            <a:endParaRPr lang="en-PK" b="1" dirty="0"/>
          </a:p>
        </p:txBody>
      </p:sp>
      <p:sp>
        <p:nvSpPr>
          <p:cNvPr id="3" name="Content Placeholder 2">
            <a:extLst>
              <a:ext uri="{FF2B5EF4-FFF2-40B4-BE49-F238E27FC236}">
                <a16:creationId xmlns:a16="http://schemas.microsoft.com/office/drawing/2014/main" id="{28765433-46EC-5231-C281-32CA08F79BCE}"/>
              </a:ext>
            </a:extLst>
          </p:cNvPr>
          <p:cNvSpPr>
            <a:spLocks noGrp="1"/>
          </p:cNvSpPr>
          <p:nvPr>
            <p:ph idx="1"/>
          </p:nvPr>
        </p:nvSpPr>
        <p:spPr/>
        <p:txBody>
          <a:bodyPr/>
          <a:lstStyle/>
          <a:p>
            <a:pPr marL="0" indent="0">
              <a:buNone/>
            </a:pPr>
            <a:r>
              <a:rPr lang="en-US" dirty="0"/>
              <a:t>   7  = 111 </a:t>
            </a:r>
          </a:p>
          <a:p>
            <a:pPr marL="0" indent="0">
              <a:buNone/>
            </a:pPr>
            <a:r>
              <a:rPr lang="en-US" dirty="0"/>
              <a:t>   x = 3 , </a:t>
            </a:r>
            <a:r>
              <a:rPr lang="en-US" dirty="0" err="1"/>
              <a:t>bitCount</a:t>
            </a:r>
            <a:r>
              <a:rPr lang="en-US" dirty="0"/>
              <a:t> of original number</a:t>
            </a:r>
          </a:p>
          <a:p>
            <a:pPr marL="0" indent="0">
              <a:buNone/>
            </a:pPr>
            <a:r>
              <a:rPr lang="en-US" dirty="0"/>
              <a:t>   </a:t>
            </a:r>
            <a:r>
              <a:rPr lang="en-US" dirty="0" err="1"/>
              <a:t>setBitCount</a:t>
            </a:r>
            <a:r>
              <a:rPr lang="en-US" dirty="0"/>
              <a:t>(x) = </a:t>
            </a:r>
            <a:r>
              <a:rPr lang="en-US" dirty="0" err="1"/>
              <a:t>setBitCount</a:t>
            </a:r>
            <a:r>
              <a:rPr lang="en-US" dirty="0"/>
              <a:t>(3) = </a:t>
            </a:r>
            <a:r>
              <a:rPr lang="en-US" dirty="0" err="1"/>
              <a:t>SetBitCount</a:t>
            </a:r>
            <a:r>
              <a:rPr lang="en-US" dirty="0"/>
              <a:t>(011) = 2</a:t>
            </a:r>
          </a:p>
          <a:p>
            <a:pPr marL="0" indent="0">
              <a:buNone/>
            </a:pPr>
            <a:r>
              <a:rPr lang="en-US" dirty="0"/>
              <a:t>   </a:t>
            </a:r>
            <a:r>
              <a:rPr lang="en-US" dirty="0" err="1"/>
              <a:t>x+setBitCount</a:t>
            </a:r>
            <a:r>
              <a:rPr lang="en-US" dirty="0"/>
              <a:t>(x) = 3 + 2 = 5</a:t>
            </a:r>
          </a:p>
          <a:p>
            <a:pPr marL="0" indent="0">
              <a:buNone/>
            </a:pPr>
            <a:r>
              <a:rPr lang="en-US" dirty="0"/>
              <a:t>   3 == 3  (</a:t>
            </a:r>
            <a:r>
              <a:rPr lang="en-US" dirty="0">
                <a:solidFill>
                  <a:srgbClr val="FF0000"/>
                </a:solidFill>
              </a:rPr>
              <a:t>bleak number</a:t>
            </a:r>
            <a:r>
              <a:rPr lang="en-US" dirty="0"/>
              <a:t>)</a:t>
            </a:r>
          </a:p>
          <a:p>
            <a:pPr marL="0" indent="0">
              <a:buNone/>
            </a:pPr>
            <a:endParaRPr lang="en-PK" dirty="0"/>
          </a:p>
        </p:txBody>
      </p:sp>
    </p:spTree>
    <p:extLst>
      <p:ext uri="{BB962C8B-B14F-4D97-AF65-F5344CB8AC3E}">
        <p14:creationId xmlns:p14="http://schemas.microsoft.com/office/powerpoint/2010/main" val="102207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A5B72-D5A5-7F71-BE0F-078525985CB9}"/>
              </a:ext>
            </a:extLst>
          </p:cNvPr>
          <p:cNvSpPr>
            <a:spLocks noGrp="1"/>
          </p:cNvSpPr>
          <p:nvPr>
            <p:ph type="title"/>
          </p:nvPr>
        </p:nvSpPr>
        <p:spPr/>
        <p:txBody>
          <a:bodyPr/>
          <a:lstStyle/>
          <a:p>
            <a:r>
              <a:rPr lang="en-US" b="1" dirty="0"/>
              <a:t>Nude Number:</a:t>
            </a:r>
            <a:endParaRPr lang="en-PK" b="1" dirty="0"/>
          </a:p>
        </p:txBody>
      </p:sp>
      <p:sp>
        <p:nvSpPr>
          <p:cNvPr id="3" name="Content Placeholder 2">
            <a:extLst>
              <a:ext uri="{FF2B5EF4-FFF2-40B4-BE49-F238E27FC236}">
                <a16:creationId xmlns:a16="http://schemas.microsoft.com/office/drawing/2014/main" id="{F8E828B8-8D98-B1E7-7784-BCC57BD05A94}"/>
              </a:ext>
            </a:extLst>
          </p:cNvPr>
          <p:cNvSpPr>
            <a:spLocks noGrp="1"/>
          </p:cNvSpPr>
          <p:nvPr>
            <p:ph idx="1"/>
          </p:nvPr>
        </p:nvSpPr>
        <p:spPr/>
        <p:txBody>
          <a:bodyPr>
            <a:normAutofit fontScale="92500" lnSpcReduction="10000"/>
          </a:bodyPr>
          <a:lstStyle/>
          <a:p>
            <a:r>
              <a:rPr lang="en-US" dirty="0"/>
              <a:t>A number is said to be nude if it is divisible by all of its digits.</a:t>
            </a:r>
          </a:p>
          <a:p>
            <a:r>
              <a:rPr lang="en-US" dirty="0"/>
              <a:t>For example:</a:t>
            </a:r>
          </a:p>
          <a:p>
            <a:pPr marL="0" indent="0">
              <a:buNone/>
            </a:pPr>
            <a:r>
              <a:rPr lang="en-US" dirty="0"/>
              <a:t>N = 672 </a:t>
            </a:r>
          </a:p>
          <a:p>
            <a:pPr marL="0" indent="0">
              <a:buNone/>
            </a:pPr>
            <a:r>
              <a:rPr lang="en-US" dirty="0"/>
              <a:t>   YES</a:t>
            </a:r>
          </a:p>
          <a:p>
            <a:pPr marL="0" indent="0">
              <a:buNone/>
            </a:pPr>
            <a:r>
              <a:rPr lang="en-US" dirty="0">
                <a:solidFill>
                  <a:srgbClr val="FF0000"/>
                </a:solidFill>
              </a:rPr>
              <a:t>   Reason: </a:t>
            </a:r>
            <a:r>
              <a:rPr lang="en-US" dirty="0"/>
              <a:t>672 is divisible by 6, 7 and 2</a:t>
            </a:r>
          </a:p>
          <a:p>
            <a:pPr marL="0" indent="0">
              <a:buNone/>
            </a:pPr>
            <a:r>
              <a:rPr lang="en-US" dirty="0"/>
              <a:t>N = 450</a:t>
            </a:r>
          </a:p>
          <a:p>
            <a:pPr marL="0" indent="0">
              <a:buNone/>
            </a:pPr>
            <a:r>
              <a:rPr lang="en-US" dirty="0"/>
              <a:t>   No</a:t>
            </a:r>
          </a:p>
          <a:p>
            <a:pPr marL="0" indent="0">
              <a:buNone/>
            </a:pPr>
            <a:r>
              <a:rPr lang="en-US" dirty="0">
                <a:solidFill>
                  <a:srgbClr val="FF0000"/>
                </a:solidFill>
              </a:rPr>
              <a:t>   Reason: </a:t>
            </a:r>
            <a:r>
              <a:rPr lang="en-US" dirty="0"/>
              <a:t>450 is not divisible by zero (exception!!)</a:t>
            </a:r>
          </a:p>
          <a:p>
            <a:pPr marL="0" indent="0">
              <a:buNone/>
            </a:pPr>
            <a:r>
              <a:rPr lang="en-US" dirty="0"/>
              <a:t>If a number contains zero, it is not nude and contains exception which needs attention.</a:t>
            </a:r>
            <a:endParaRPr lang="en-PK" dirty="0"/>
          </a:p>
        </p:txBody>
      </p:sp>
    </p:spTree>
    <p:extLst>
      <p:ext uri="{BB962C8B-B14F-4D97-AF65-F5344CB8AC3E}">
        <p14:creationId xmlns:p14="http://schemas.microsoft.com/office/powerpoint/2010/main" val="2249105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4C752-8E35-7D47-F324-21D8CB834331}"/>
              </a:ext>
            </a:extLst>
          </p:cNvPr>
          <p:cNvSpPr>
            <a:spLocks noGrp="1"/>
          </p:cNvSpPr>
          <p:nvPr>
            <p:ph type="title"/>
          </p:nvPr>
        </p:nvSpPr>
        <p:spPr/>
        <p:txBody>
          <a:bodyPr/>
          <a:lstStyle/>
          <a:p>
            <a:r>
              <a:rPr lang="en-US" b="1" dirty="0"/>
              <a:t>Buzz Number:</a:t>
            </a:r>
            <a:endParaRPr lang="en-PK" b="1" dirty="0"/>
          </a:p>
        </p:txBody>
      </p:sp>
      <p:sp>
        <p:nvSpPr>
          <p:cNvPr id="3" name="Content Placeholder 2">
            <a:extLst>
              <a:ext uri="{FF2B5EF4-FFF2-40B4-BE49-F238E27FC236}">
                <a16:creationId xmlns:a16="http://schemas.microsoft.com/office/drawing/2014/main" id="{4EC75957-4674-CCB8-EB1E-D9BDF9473496}"/>
              </a:ext>
            </a:extLst>
          </p:cNvPr>
          <p:cNvSpPr>
            <a:spLocks noGrp="1"/>
          </p:cNvSpPr>
          <p:nvPr>
            <p:ph idx="1"/>
          </p:nvPr>
        </p:nvSpPr>
        <p:spPr/>
        <p:txBody>
          <a:bodyPr/>
          <a:lstStyle/>
          <a:p>
            <a:r>
              <a:rPr lang="en-US" dirty="0"/>
              <a:t>If a number is divisible by 7 or its last digit is 7, then it is buzz number.</a:t>
            </a:r>
          </a:p>
          <a:p>
            <a:r>
              <a:rPr lang="en-US" dirty="0"/>
              <a:t>For Example,</a:t>
            </a:r>
          </a:p>
          <a:p>
            <a:pPr marL="0" indent="0">
              <a:buNone/>
            </a:pPr>
            <a:r>
              <a:rPr lang="en-US" dirty="0"/>
              <a:t>  N = 63</a:t>
            </a:r>
          </a:p>
          <a:p>
            <a:pPr marL="0" indent="0">
              <a:buNone/>
            </a:pPr>
            <a:r>
              <a:rPr lang="en-US" dirty="0"/>
              <a:t>  divisible by 7  (one condition satisfied, so buzz number)</a:t>
            </a:r>
          </a:p>
          <a:p>
            <a:pPr marL="0" indent="0">
              <a:buNone/>
            </a:pPr>
            <a:r>
              <a:rPr lang="en-US" dirty="0"/>
              <a:t>  N = 72</a:t>
            </a:r>
          </a:p>
          <a:p>
            <a:pPr marL="0" indent="0">
              <a:buNone/>
            </a:pPr>
            <a:r>
              <a:rPr lang="en-US" dirty="0"/>
              <a:t>  neither divisible by 7 nor last digit is 7 </a:t>
            </a:r>
          </a:p>
          <a:p>
            <a:pPr marL="0" indent="0">
              <a:buNone/>
            </a:pPr>
            <a:r>
              <a:rPr lang="en-US" dirty="0"/>
              <a:t>  not a buzz number</a:t>
            </a:r>
          </a:p>
        </p:txBody>
      </p:sp>
    </p:spTree>
    <p:extLst>
      <p:ext uri="{BB962C8B-B14F-4D97-AF65-F5344CB8AC3E}">
        <p14:creationId xmlns:p14="http://schemas.microsoft.com/office/powerpoint/2010/main" val="1312381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EB71-1E9B-13D7-E008-79FB829CB72F}"/>
              </a:ext>
            </a:extLst>
          </p:cNvPr>
          <p:cNvSpPr>
            <a:spLocks noGrp="1"/>
          </p:cNvSpPr>
          <p:nvPr>
            <p:ph type="title"/>
          </p:nvPr>
        </p:nvSpPr>
        <p:spPr/>
        <p:txBody>
          <a:bodyPr/>
          <a:lstStyle/>
          <a:p>
            <a:r>
              <a:rPr lang="en-US" b="1" dirty="0"/>
              <a:t>Ugly Numbers:</a:t>
            </a:r>
            <a:endParaRPr lang="en-PK" b="1" dirty="0"/>
          </a:p>
        </p:txBody>
      </p:sp>
      <p:sp>
        <p:nvSpPr>
          <p:cNvPr id="3" name="Content Placeholder 2">
            <a:extLst>
              <a:ext uri="{FF2B5EF4-FFF2-40B4-BE49-F238E27FC236}">
                <a16:creationId xmlns:a16="http://schemas.microsoft.com/office/drawing/2014/main" id="{689F11EB-831F-D8A9-F00D-3601A91A7278}"/>
              </a:ext>
            </a:extLst>
          </p:cNvPr>
          <p:cNvSpPr>
            <a:spLocks noGrp="1"/>
          </p:cNvSpPr>
          <p:nvPr>
            <p:ph idx="1"/>
          </p:nvPr>
        </p:nvSpPr>
        <p:spPr/>
        <p:txBody>
          <a:bodyPr/>
          <a:lstStyle/>
          <a:p>
            <a:r>
              <a:rPr lang="en-US" dirty="0"/>
              <a:t>If a number is divisible by 2, 3 or 5.</a:t>
            </a:r>
          </a:p>
          <a:p>
            <a:r>
              <a:rPr lang="en-US" dirty="0"/>
              <a:t>For example,</a:t>
            </a:r>
          </a:p>
          <a:p>
            <a:pPr marL="0" indent="0">
              <a:buNone/>
            </a:pPr>
            <a:r>
              <a:rPr lang="en-US" dirty="0"/>
              <a:t>   N = 14</a:t>
            </a:r>
          </a:p>
          <a:p>
            <a:pPr marL="0" indent="0">
              <a:buNone/>
            </a:pPr>
            <a:r>
              <a:rPr lang="en-US" dirty="0">
                <a:solidFill>
                  <a:srgbClr val="FF0000"/>
                </a:solidFill>
              </a:rPr>
              <a:t>   Not an ugly number!!</a:t>
            </a:r>
            <a:r>
              <a:rPr lang="en-US" dirty="0"/>
              <a:t>  (factor is 7 also)</a:t>
            </a:r>
          </a:p>
          <a:p>
            <a:pPr marL="0" indent="0">
              <a:buNone/>
            </a:pPr>
            <a:r>
              <a:rPr lang="en-US" dirty="0"/>
              <a:t>   N = 6</a:t>
            </a:r>
          </a:p>
          <a:p>
            <a:pPr marL="0" indent="0">
              <a:buNone/>
            </a:pPr>
            <a:r>
              <a:rPr lang="en-US" dirty="0"/>
              <a:t>   YES   (it is multiple of 2 and 3)</a:t>
            </a:r>
          </a:p>
        </p:txBody>
      </p:sp>
    </p:spTree>
    <p:extLst>
      <p:ext uri="{BB962C8B-B14F-4D97-AF65-F5344CB8AC3E}">
        <p14:creationId xmlns:p14="http://schemas.microsoft.com/office/powerpoint/2010/main" val="290187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1C30F-1742-3D9B-79C4-301407985839}"/>
              </a:ext>
            </a:extLst>
          </p:cNvPr>
          <p:cNvSpPr>
            <a:spLocks noGrp="1"/>
          </p:cNvSpPr>
          <p:nvPr>
            <p:ph type="title"/>
          </p:nvPr>
        </p:nvSpPr>
        <p:spPr/>
        <p:txBody>
          <a:bodyPr/>
          <a:lstStyle/>
          <a:p>
            <a:r>
              <a:rPr lang="en-US" b="1" dirty="0"/>
              <a:t>Harshad Number:</a:t>
            </a:r>
            <a:endParaRPr lang="en-PK" b="1" dirty="0"/>
          </a:p>
        </p:txBody>
      </p:sp>
      <p:sp>
        <p:nvSpPr>
          <p:cNvPr id="3" name="Content Placeholder 2">
            <a:extLst>
              <a:ext uri="{FF2B5EF4-FFF2-40B4-BE49-F238E27FC236}">
                <a16:creationId xmlns:a16="http://schemas.microsoft.com/office/drawing/2014/main" id="{1B30ED29-1DAA-7D64-487B-68AC90C8893D}"/>
              </a:ext>
            </a:extLst>
          </p:cNvPr>
          <p:cNvSpPr>
            <a:spLocks noGrp="1"/>
          </p:cNvSpPr>
          <p:nvPr>
            <p:ph idx="1"/>
          </p:nvPr>
        </p:nvSpPr>
        <p:spPr/>
        <p:txBody>
          <a:bodyPr>
            <a:normAutofit lnSpcReduction="10000"/>
          </a:bodyPr>
          <a:lstStyle/>
          <a:p>
            <a:r>
              <a:rPr lang="en-US" dirty="0"/>
              <a:t>If a number is divisible by sum of its digits.</a:t>
            </a:r>
          </a:p>
          <a:p>
            <a:r>
              <a:rPr lang="en-US" dirty="0"/>
              <a:t>For example,</a:t>
            </a:r>
          </a:p>
          <a:p>
            <a:pPr marL="0" indent="0">
              <a:buNone/>
            </a:pPr>
            <a:r>
              <a:rPr lang="en-US" dirty="0"/>
              <a:t>   N = 3</a:t>
            </a:r>
          </a:p>
          <a:p>
            <a:pPr marL="0" indent="0">
              <a:buNone/>
            </a:pPr>
            <a:r>
              <a:rPr lang="en-US" dirty="0"/>
              <a:t>   YES</a:t>
            </a:r>
          </a:p>
          <a:p>
            <a:pPr marL="0" indent="0">
              <a:buNone/>
            </a:pPr>
            <a:r>
              <a:rPr lang="en-US" dirty="0"/>
              <a:t>   N = 18</a:t>
            </a:r>
          </a:p>
          <a:p>
            <a:pPr marL="0" indent="0">
              <a:buNone/>
            </a:pPr>
            <a:r>
              <a:rPr lang="en-US" dirty="0"/>
              <a:t>   Yes (it is divisible by 1+8 = 9)</a:t>
            </a:r>
          </a:p>
          <a:p>
            <a:pPr marL="0" indent="0">
              <a:buNone/>
            </a:pPr>
            <a:r>
              <a:rPr lang="en-US" dirty="0"/>
              <a:t>   N = 15</a:t>
            </a:r>
          </a:p>
          <a:p>
            <a:pPr marL="0" indent="0">
              <a:buNone/>
            </a:pPr>
            <a:r>
              <a:rPr lang="en-US" dirty="0"/>
              <a:t>   Not a Harshad number</a:t>
            </a:r>
          </a:p>
          <a:p>
            <a:pPr marL="0" indent="0">
              <a:buNone/>
            </a:pPr>
            <a:r>
              <a:rPr lang="en-US" dirty="0"/>
              <a:t> </a:t>
            </a:r>
            <a:endParaRPr lang="en-PK" dirty="0"/>
          </a:p>
        </p:txBody>
      </p:sp>
    </p:spTree>
    <p:extLst>
      <p:ext uri="{BB962C8B-B14F-4D97-AF65-F5344CB8AC3E}">
        <p14:creationId xmlns:p14="http://schemas.microsoft.com/office/powerpoint/2010/main" val="1254394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878</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Nunito</vt:lpstr>
      <vt:lpstr>Office Theme</vt:lpstr>
      <vt:lpstr>Numbers</vt:lpstr>
      <vt:lpstr>Palindrome number:</vt:lpstr>
      <vt:lpstr>Armstrong Number:</vt:lpstr>
      <vt:lpstr>Bleak number:</vt:lpstr>
      <vt:lpstr>Cont.</vt:lpstr>
      <vt:lpstr>Nude Number:</vt:lpstr>
      <vt:lpstr>Buzz Number:</vt:lpstr>
      <vt:lpstr>Ugly Numbers:</vt:lpstr>
      <vt:lpstr>Harshad Number:</vt:lpstr>
      <vt:lpstr>Super Niven Number:</vt:lpstr>
      <vt:lpstr>Moran Number:</vt:lpstr>
      <vt:lpstr>Ore Number:</vt:lpstr>
      <vt:lpstr>Jumbled number:</vt:lpstr>
      <vt:lpstr>Unusual Number: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Numbers</dc:title>
  <dc:creator>FA21-BSE-133 (AOUN HAIDER)</dc:creator>
  <cp:lastModifiedBy>FA21-BSE-133 (AOUN HAIDER)</cp:lastModifiedBy>
  <cp:revision>1</cp:revision>
  <dcterms:created xsi:type="dcterms:W3CDTF">2023-04-30T07:39:14Z</dcterms:created>
  <dcterms:modified xsi:type="dcterms:W3CDTF">2023-04-30T08:49:31Z</dcterms:modified>
</cp:coreProperties>
</file>