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0"/>
  </p:handoutMasterIdLst>
  <p:sldIdLst>
    <p:sldId id="256" r:id="rId2"/>
    <p:sldId id="300" r:id="rId3"/>
    <p:sldId id="295" r:id="rId4"/>
    <p:sldId id="257" r:id="rId5"/>
    <p:sldId id="258" r:id="rId6"/>
    <p:sldId id="259" r:id="rId7"/>
    <p:sldId id="260" r:id="rId8"/>
    <p:sldId id="261" r:id="rId9"/>
    <p:sldId id="262" r:id="rId10"/>
    <p:sldId id="287" r:id="rId11"/>
    <p:sldId id="286" r:id="rId12"/>
    <p:sldId id="297" r:id="rId13"/>
    <p:sldId id="298" r:id="rId14"/>
    <p:sldId id="263" r:id="rId15"/>
    <p:sldId id="296" r:id="rId16"/>
    <p:sldId id="302" r:id="rId17"/>
    <p:sldId id="303" r:id="rId18"/>
    <p:sldId id="301" r:id="rId19"/>
    <p:sldId id="265" r:id="rId20"/>
    <p:sldId id="291" r:id="rId21"/>
    <p:sldId id="264" r:id="rId22"/>
    <p:sldId id="266" r:id="rId23"/>
    <p:sldId id="293" r:id="rId24"/>
    <p:sldId id="267" r:id="rId25"/>
    <p:sldId id="299" r:id="rId26"/>
    <p:sldId id="268" r:id="rId27"/>
    <p:sldId id="269" r:id="rId28"/>
    <p:sldId id="270" r:id="rId29"/>
    <p:sldId id="271" r:id="rId30"/>
    <p:sldId id="272" r:id="rId31"/>
    <p:sldId id="273" r:id="rId32"/>
    <p:sldId id="274" r:id="rId33"/>
    <p:sldId id="294" r:id="rId34"/>
    <p:sldId id="275" r:id="rId35"/>
    <p:sldId id="277" r:id="rId36"/>
    <p:sldId id="278" r:id="rId37"/>
    <p:sldId id="283" r:id="rId38"/>
    <p:sldId id="28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30F460-F347-4DA4-86F0-E2C457D9AC28}" type="datetimeFigureOut">
              <a:rPr lang="en-US" smtClean="0"/>
              <a:pPr/>
              <a:t>8/30/2023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12A47E-5043-4D33-97C1-1472A31B3B2C}" type="slidenum">
              <a:rPr lang="en-US" smtClean="0"/>
              <a:pPr/>
              <a:t>‹#›</a:t>
            </a:fld>
            <a:endParaRPr lang="en-US"/>
          </a:p>
        </p:txBody>
      </p:sp>
    </p:spTree>
    <p:extLst>
      <p:ext uri="{BB962C8B-B14F-4D97-AF65-F5344CB8AC3E}">
        <p14:creationId xmlns:p14="http://schemas.microsoft.com/office/powerpoint/2010/main" val="38393016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40393-35E4-4C6B-BA47-CC60CE8E3B11}"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40393-35E4-4C6B-BA47-CC60CE8E3B11}"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40393-35E4-4C6B-BA47-CC60CE8E3B11}"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40393-35E4-4C6B-BA47-CC60CE8E3B11}"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40393-35E4-4C6B-BA47-CC60CE8E3B11}"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40393-35E4-4C6B-BA47-CC60CE8E3B11}"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40393-35E4-4C6B-BA47-CC60CE8E3B11}"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40393-35E4-4C6B-BA47-CC60CE8E3B11}"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40393-35E4-4C6B-BA47-CC60CE8E3B11}"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40393-35E4-4C6B-BA47-CC60CE8E3B11}"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40393-35E4-4C6B-BA47-CC60CE8E3B11}"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BAAB5-08ED-478C-A70A-FD9889DDAA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40393-35E4-4C6B-BA47-CC60CE8E3B11}" type="datetimeFigureOut">
              <a:rPr lang="en-US" smtClean="0"/>
              <a:pPr/>
              <a:t>8/30/2023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BAAB5-08ED-478C-A70A-FD9889DDAA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924800" cy="5334000"/>
          </a:xfrm>
        </p:spPr>
        <p:txBody>
          <a:bodyPr/>
          <a:lstStyle/>
          <a:p>
            <a:endParaRPr lang="en-US"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Software Requirement Engineering </a:t>
            </a:r>
          </a:p>
          <a:p>
            <a:r>
              <a:rPr lang="en-US" dirty="0" smtClean="0">
                <a:solidFill>
                  <a:schemeClr val="tx1"/>
                </a:solidFill>
                <a:latin typeface="Arial" pitchFamily="34" charset="0"/>
                <a:cs typeface="Arial" pitchFamily="34" charset="0"/>
              </a:rPr>
              <a:t>CSE-305</a:t>
            </a:r>
          </a:p>
          <a:p>
            <a:endParaRPr lang="en-US" dirty="0">
              <a:solidFill>
                <a:schemeClr val="tx1"/>
              </a:solidFill>
              <a:latin typeface="Arial" pitchFamily="34" charset="0"/>
              <a:cs typeface="Arial" pitchFamily="34" charset="0"/>
            </a:endParaRPr>
          </a:p>
          <a:p>
            <a:endParaRPr lang="en-US" dirty="0" smtClean="0">
              <a:solidFill>
                <a:schemeClr val="tx1"/>
              </a:solidFill>
              <a:latin typeface="Arial" pitchFamily="34" charset="0"/>
              <a:cs typeface="Arial" pitchFamily="34" charset="0"/>
            </a:endParaRPr>
          </a:p>
          <a:p>
            <a:endParaRPr lang="en-US" dirty="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Dr Ghulam </a:t>
            </a:r>
            <a:r>
              <a:rPr lang="en-US" dirty="0" err="1" smtClean="0">
                <a:solidFill>
                  <a:schemeClr val="tx1"/>
                </a:solidFill>
                <a:latin typeface="Arial" pitchFamily="34" charset="0"/>
                <a:cs typeface="Arial" pitchFamily="34" charset="0"/>
              </a:rPr>
              <a:t>Rasool</a:t>
            </a:r>
            <a:endParaRPr lang="en-US"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90600"/>
          </a:xfrm>
        </p:spPr>
        <p:txBody>
          <a:bodyPr>
            <a:normAutofit/>
          </a:bodyPr>
          <a:lstStyle/>
          <a:p>
            <a:r>
              <a:rPr lang="en-US" sz="3600" dirty="0" smtClean="0">
                <a:latin typeface="Arial" pitchFamily="34" charset="0"/>
                <a:cs typeface="Arial" pitchFamily="34" charset="0"/>
              </a:rPr>
              <a:t>Levels of requirements</a:t>
            </a:r>
            <a:endParaRPr lang="en-US" sz="3600" dirty="0">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762000" y="1066800"/>
            <a:ext cx="8001000" cy="5181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990600"/>
          </a:xfrm>
        </p:spPr>
        <p:txBody>
          <a:bodyPr>
            <a:normAutofit/>
          </a:bodyPr>
          <a:lstStyle/>
          <a:p>
            <a:r>
              <a:rPr lang="en-US" sz="3600" dirty="0" smtClean="0">
                <a:latin typeface="Arial" pitchFamily="34" charset="0"/>
                <a:cs typeface="Arial" pitchFamily="34" charset="0"/>
              </a:rPr>
              <a:t>Example: Levels of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143000"/>
            <a:ext cx="8229600" cy="5334000"/>
          </a:xfrm>
        </p:spPr>
        <p:txBody>
          <a:bodyPr>
            <a:normAutofit fontScale="92500" lnSpcReduction="20000"/>
          </a:bodyPr>
          <a:lstStyle/>
          <a:p>
            <a:pPr>
              <a:buNone/>
            </a:pPr>
            <a:r>
              <a:rPr lang="en-US" sz="2800" b="1" dirty="0" smtClean="0">
                <a:latin typeface="Arial" pitchFamily="34" charset="0"/>
                <a:cs typeface="Arial" pitchFamily="34" charset="0"/>
              </a:rPr>
              <a:t>Business Requirement: </a:t>
            </a:r>
          </a:p>
          <a:p>
            <a:pPr>
              <a:buNone/>
            </a:pPr>
            <a:r>
              <a:rPr lang="en-US" sz="2800" dirty="0" smtClean="0">
                <a:latin typeface="Arial" pitchFamily="34" charset="0"/>
                <a:cs typeface="Arial" pitchFamily="34" charset="0"/>
              </a:rPr>
              <a:t>To allow the customer to pay for gas at the pump</a:t>
            </a:r>
          </a:p>
          <a:p>
            <a:pPr>
              <a:buNone/>
            </a:pPr>
            <a:r>
              <a:rPr lang="en-US" sz="2800" b="1" dirty="0" smtClean="0">
                <a:latin typeface="Arial" pitchFamily="34" charset="0"/>
                <a:cs typeface="Arial" pitchFamily="34" charset="0"/>
              </a:rPr>
              <a:t>User Requirement: </a:t>
            </a:r>
          </a:p>
          <a:p>
            <a:pPr>
              <a:buNone/>
            </a:pPr>
            <a:r>
              <a:rPr lang="en-US" sz="2800" dirty="0" smtClean="0">
                <a:latin typeface="Arial" pitchFamily="34" charset="0"/>
                <a:cs typeface="Arial" pitchFamily="34" charset="0"/>
              </a:rPr>
              <a:t>• Swipe credit or debit card</a:t>
            </a:r>
          </a:p>
          <a:p>
            <a:pPr>
              <a:buNone/>
            </a:pPr>
            <a:r>
              <a:rPr lang="en-US" sz="2800" dirty="0" smtClean="0">
                <a:latin typeface="Arial" pitchFamily="34" charset="0"/>
                <a:cs typeface="Arial" pitchFamily="34" charset="0"/>
              </a:rPr>
              <a:t>• Enter a security PIN number</a:t>
            </a:r>
          </a:p>
          <a:p>
            <a:pPr>
              <a:buNone/>
            </a:pPr>
            <a:r>
              <a:rPr lang="en-US" sz="2800" dirty="0" smtClean="0">
                <a:latin typeface="Arial" pitchFamily="34" charset="0"/>
                <a:cs typeface="Arial" pitchFamily="34" charset="0"/>
              </a:rPr>
              <a:t>• Request a receipt at the pump</a:t>
            </a:r>
          </a:p>
          <a:p>
            <a:pPr>
              <a:buNone/>
            </a:pPr>
            <a:r>
              <a:rPr lang="en-US" sz="2800" b="1" dirty="0" smtClean="0">
                <a:latin typeface="Arial" pitchFamily="34" charset="0"/>
                <a:cs typeface="Arial" pitchFamily="34" charset="0"/>
              </a:rPr>
              <a:t>Product Requirement:</a:t>
            </a:r>
          </a:p>
          <a:p>
            <a:r>
              <a:rPr lang="en-US" sz="2800" dirty="0" smtClean="0">
                <a:latin typeface="Arial" pitchFamily="34" charset="0"/>
                <a:cs typeface="Arial" pitchFamily="34" charset="0"/>
              </a:rPr>
              <a:t>Prompt the customer to put his or her card into the reader</a:t>
            </a:r>
          </a:p>
          <a:p>
            <a:r>
              <a:rPr lang="en-US" sz="2800" dirty="0" smtClean="0">
                <a:latin typeface="Arial" pitchFamily="34" charset="0"/>
                <a:cs typeface="Arial" pitchFamily="34" charset="0"/>
              </a:rPr>
              <a:t>Detect that the card has been swiped</a:t>
            </a:r>
          </a:p>
          <a:p>
            <a:r>
              <a:rPr lang="en-US" sz="2800" dirty="0" smtClean="0">
                <a:latin typeface="Arial" pitchFamily="34" charset="0"/>
                <a:cs typeface="Arial" pitchFamily="34" charset="0"/>
              </a:rPr>
              <a:t> Determine if the card was incorrectly read and prompt the customer to swipe the card again</a:t>
            </a:r>
          </a:p>
          <a:p>
            <a:r>
              <a:rPr lang="en-US" sz="2800" dirty="0" smtClean="0">
                <a:latin typeface="Arial" pitchFamily="34" charset="0"/>
                <a:cs typeface="Arial" pitchFamily="34" charset="0"/>
              </a:rPr>
              <a:t>Parse the information from the magnetic strip on the card</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Example of Business Requirement</a:t>
            </a:r>
            <a:endParaRPr lang="en-US" dirty="0"/>
          </a:p>
        </p:txBody>
      </p:sp>
      <p:sp>
        <p:nvSpPr>
          <p:cNvPr id="3" name="Content Placeholder 2"/>
          <p:cNvSpPr>
            <a:spLocks noGrp="1"/>
          </p:cNvSpPr>
          <p:nvPr>
            <p:ph idx="1"/>
          </p:nvPr>
        </p:nvSpPr>
        <p:spPr>
          <a:xfrm>
            <a:off x="457200" y="1143000"/>
            <a:ext cx="8229600" cy="4983163"/>
          </a:xfrm>
        </p:spPr>
        <p:txBody>
          <a:bodyPr/>
          <a:lstStyle/>
          <a:p>
            <a:r>
              <a:rPr lang="en-US" altLang="en-US" dirty="0"/>
              <a:t>An embedded system is to be developed for a kiosk (booth). This system will be sold to the retail stores and will be used by the store </a:t>
            </a:r>
            <a:r>
              <a:rPr lang="en-US" altLang="en-US" dirty="0" smtClean="0"/>
              <a:t>customers.</a:t>
            </a:r>
          </a:p>
          <a:p>
            <a:endParaRPr lang="en-US" dirty="0"/>
          </a:p>
        </p:txBody>
      </p:sp>
      <p:pic>
        <p:nvPicPr>
          <p:cNvPr id="4" name="Picture 5" descr="Automated Self Service Dispensing – SIM Card Issuance &amp; Vending Machine  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05200"/>
            <a:ext cx="2286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r="42781"/>
          <a:stretch>
            <a:fillRect/>
          </a:stretch>
        </p:blipFill>
        <p:spPr bwMode="auto">
          <a:xfrm>
            <a:off x="5715000" y="3519488"/>
            <a:ext cx="2984500"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49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a:t>
            </a:r>
            <a:endParaRPr lang="en-US" dirty="0"/>
          </a:p>
        </p:txBody>
      </p:sp>
      <p:sp>
        <p:nvSpPr>
          <p:cNvPr id="3" name="Content Placeholder 2"/>
          <p:cNvSpPr>
            <a:spLocks noGrp="1"/>
          </p:cNvSpPr>
          <p:nvPr>
            <p:ph idx="1"/>
          </p:nvPr>
        </p:nvSpPr>
        <p:spPr/>
        <p:txBody>
          <a:bodyPr/>
          <a:lstStyle/>
          <a:p>
            <a:r>
              <a:rPr lang="en-US" altLang="en-US" dirty="0"/>
              <a:t>For example, a business requirement to </a:t>
            </a:r>
            <a:r>
              <a:rPr lang="en-US" altLang="en-US" dirty="0">
                <a:solidFill>
                  <a:srgbClr val="FF0000"/>
                </a:solidFill>
              </a:rPr>
              <a:t>generate maximum revenue </a:t>
            </a:r>
            <a:r>
              <a:rPr lang="en-US" altLang="en-US" dirty="0"/>
              <a:t>from the kiosk would imply the </a:t>
            </a:r>
            <a:r>
              <a:rPr lang="en-US" altLang="en-US" dirty="0">
                <a:solidFill>
                  <a:srgbClr val="FF0000"/>
                </a:solidFill>
              </a:rPr>
              <a:t>early implementation of features</a:t>
            </a:r>
            <a:r>
              <a:rPr lang="en-US" altLang="en-US" dirty="0"/>
              <a:t> directly associated with selling more products or services to the customer, rather than glitzy features that appeal to only a subset of customers.</a:t>
            </a:r>
          </a:p>
          <a:p>
            <a:endParaRPr lang="en-US" dirty="0"/>
          </a:p>
        </p:txBody>
      </p:sp>
    </p:spTree>
    <p:extLst>
      <p:ext uri="{BB962C8B-B14F-4D97-AF65-F5344CB8AC3E}">
        <p14:creationId xmlns:p14="http://schemas.microsoft.com/office/powerpoint/2010/main" val="287220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066800"/>
          </a:xfrm>
        </p:spPr>
        <p:txBody>
          <a:bodyPr>
            <a:normAutofit/>
          </a:bodyPr>
          <a:lstStyle/>
          <a:p>
            <a:r>
              <a:rPr lang="en-US" sz="3600" dirty="0" smtClean="0">
                <a:latin typeface="Arial" pitchFamily="34" charset="0"/>
                <a:cs typeface="Arial" pitchFamily="34" charset="0"/>
              </a:rPr>
              <a:t>Importance of Software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r>
              <a:rPr lang="en-US" sz="2800" dirty="0" smtClean="0">
                <a:latin typeface="Arial" pitchFamily="34" charset="0"/>
                <a:cs typeface="Arial" pitchFamily="34" charset="0"/>
              </a:rPr>
              <a:t>The hardest single part of building a software system is deciding what to build...No other part of the work so cripples the resulting system if done wrong.  No other part is difficult to rectify later</a:t>
            </a:r>
          </a:p>
          <a:p>
            <a:pPr lvl="1"/>
            <a:r>
              <a:rPr lang="en-US" sz="2400" dirty="0" smtClean="0">
                <a:latin typeface="Arial" pitchFamily="34" charset="0"/>
                <a:cs typeface="Arial" pitchFamily="34" charset="0"/>
              </a:rPr>
              <a:t>Fred Brooks</a:t>
            </a:r>
          </a:p>
          <a:p>
            <a:pPr marL="342900" lvl="1" indent="-342900">
              <a:buFont typeface="Arial" pitchFamily="34" charset="0"/>
              <a:buChar char="•"/>
            </a:pPr>
            <a:r>
              <a:rPr lang="en-US" dirty="0">
                <a:latin typeface="Arial" pitchFamily="34" charset="0"/>
                <a:cs typeface="Arial" pitchFamily="34" charset="0"/>
              </a:rPr>
              <a:t>Examples</a:t>
            </a:r>
          </a:p>
          <a:p>
            <a:pPr lvl="1"/>
            <a:r>
              <a:rPr lang="en-US" sz="2400" dirty="0">
                <a:latin typeface="Arial" pitchFamily="34" charset="0"/>
                <a:cs typeface="Arial" pitchFamily="34" charset="0"/>
              </a:rPr>
              <a:t>The system shall maintain records of all payments made to employees on accounts of salaries, bonuses, travel/daily allowances, medical allowances, etc</a:t>
            </a:r>
            <a:r>
              <a:rPr lang="en-US" sz="2400" dirty="0" smtClean="0">
                <a:latin typeface="Arial" pitchFamily="34" charset="0"/>
                <a:cs typeface="Arial" pitchFamily="34" charset="0"/>
              </a:rPr>
              <a:t>.</a:t>
            </a:r>
          </a:p>
          <a:p>
            <a:pPr lvl="1"/>
            <a:r>
              <a:rPr lang="en-US" sz="2400" dirty="0" smtClean="0">
                <a:latin typeface="Arial" pitchFamily="34" charset="0"/>
                <a:cs typeface="Arial" pitchFamily="34" charset="0"/>
              </a:rPr>
              <a:t>The system shall interface with the central computer to send daily sales and inventory data from every retail store</a:t>
            </a:r>
          </a:p>
          <a:p>
            <a:pPr lvl="1"/>
            <a:r>
              <a:rPr lang="en-US" sz="2400" dirty="0" smtClean="0">
                <a:latin typeface="Arial" pitchFamily="34" charset="0"/>
                <a:cs typeface="Arial" pitchFamily="34" charset="0"/>
              </a:rPr>
              <a:t>The system shall support at least twenty transactions per second</a:t>
            </a:r>
          </a:p>
          <a:p>
            <a:pPr lvl="1"/>
            <a:r>
              <a:rPr lang="en-US" sz="2400" dirty="0">
                <a:latin typeface="Arial" pitchFamily="34" charset="0"/>
                <a:cs typeface="Arial" pitchFamily="34" charset="0"/>
              </a:rPr>
              <a:t>The system’s user interface shall be implemented using a web browser</a:t>
            </a:r>
          </a:p>
          <a:p>
            <a:pPr lvl="1"/>
            <a:endParaRPr lang="en-US" sz="2400" dirty="0" smtClean="0">
              <a:latin typeface="Arial" pitchFamily="34" charset="0"/>
              <a:cs typeface="Arial" pitchFamily="34" charset="0"/>
            </a:endParaRPr>
          </a:p>
          <a:p>
            <a:pPr lvl="1"/>
            <a:endParaRPr lang="en-US" sz="2400" dirty="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itchFamily="34" charset="0"/>
                <a:cs typeface="Arial" pitchFamily="34" charset="0"/>
              </a:rPr>
              <a:t>Importance of Software Requirements</a:t>
            </a:r>
            <a:endParaRPr lang="en-US" dirty="0"/>
          </a:p>
        </p:txBody>
      </p:sp>
      <p:sp>
        <p:nvSpPr>
          <p:cNvPr id="3" name="Content Placeholder 2"/>
          <p:cNvSpPr>
            <a:spLocks noGrp="1"/>
          </p:cNvSpPr>
          <p:nvPr>
            <p:ph idx="1"/>
          </p:nvPr>
        </p:nvSpPr>
        <p:spPr/>
        <p:txBody>
          <a:bodyPr/>
          <a:lstStyle/>
          <a:p>
            <a:r>
              <a:rPr lang="en-US" altLang="en-US" dirty="0"/>
              <a:t>A survey on 8000 software projects</a:t>
            </a:r>
          </a:p>
          <a:p>
            <a:pPr lvl="1"/>
            <a:r>
              <a:rPr lang="en-US" altLang="en-US" dirty="0"/>
              <a:t>Most of the projects failed due to incomplete </a:t>
            </a:r>
            <a:r>
              <a:rPr lang="en-US" altLang="en-US" dirty="0" smtClean="0"/>
              <a:t>requirements</a:t>
            </a:r>
            <a:endParaRPr lang="en-US" altLang="en-US" dirty="0"/>
          </a:p>
          <a:p>
            <a:r>
              <a:rPr lang="en-US" altLang="en-US" dirty="0"/>
              <a:t>Cost to fix software errors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20290945"/>
              </p:ext>
            </p:extLst>
          </p:nvPr>
        </p:nvGraphicFramePr>
        <p:xfrm>
          <a:off x="1981200" y="3962400"/>
          <a:ext cx="3733801" cy="1752560"/>
        </p:xfrm>
        <a:graphic>
          <a:graphicData uri="http://schemas.openxmlformats.org/drawingml/2006/table">
            <a:tbl>
              <a:tblPr firstRow="1" bandRow="1">
                <a:tableStyleId>{5C22544A-7EE6-4342-B048-85BDC9FD1C3A}</a:tableStyleId>
              </a:tblPr>
              <a:tblGrid>
                <a:gridCol w="1073468"/>
                <a:gridCol w="2660333"/>
              </a:tblGrid>
              <a:tr h="370840">
                <a:tc>
                  <a:txBody>
                    <a:bodyPr/>
                    <a:lstStyle/>
                    <a:p>
                      <a:pPr marL="0" algn="l" defTabSz="914400" rtl="0" eaLnBrk="1" latinLnBrk="0" hangingPunct="1"/>
                      <a:r>
                        <a:rPr lang="en-US" sz="1800" kern="1200" dirty="0">
                          <a:solidFill>
                            <a:schemeClr val="dk1"/>
                          </a:solidFill>
                          <a:latin typeface="+mn-lt"/>
                          <a:ea typeface="+mn-ea"/>
                          <a:cs typeface="+mn-cs"/>
                        </a:rPr>
                        <a:t>Requirements</a:t>
                      </a:r>
                    </a:p>
                  </a:txBody>
                  <a:tcPr marT="45700" marB="45700"/>
                </a:tc>
                <a:tc>
                  <a:txBody>
                    <a:bodyPr/>
                    <a:lstStyle/>
                    <a:p>
                      <a:pPr marL="0" algn="l" defTabSz="914400" rtl="0" eaLnBrk="1" latinLnBrk="0" hangingPunct="1"/>
                      <a:r>
                        <a:rPr lang="en-US" sz="1800" kern="1200" dirty="0">
                          <a:solidFill>
                            <a:schemeClr val="dk1"/>
                          </a:solidFill>
                          <a:latin typeface="+mn-lt"/>
                          <a:ea typeface="+mn-ea"/>
                          <a:cs typeface="+mn-cs"/>
                        </a:rPr>
                        <a:t>1.0</a:t>
                      </a:r>
                    </a:p>
                  </a:txBody>
                  <a:tcPr marT="45700" marB="45700"/>
                </a:tc>
              </a:tr>
              <a:tr h="370840">
                <a:tc>
                  <a:txBody>
                    <a:bodyPr/>
                    <a:lstStyle/>
                    <a:p>
                      <a:r>
                        <a:rPr lang="en-US" sz="1800" dirty="0"/>
                        <a:t>Design</a:t>
                      </a:r>
                    </a:p>
                  </a:txBody>
                  <a:tcPr marT="45700" marB="45700"/>
                </a:tc>
                <a:tc>
                  <a:txBody>
                    <a:bodyPr/>
                    <a:lstStyle/>
                    <a:p>
                      <a:r>
                        <a:rPr lang="en-US" sz="1800" dirty="0"/>
                        <a:t>5.0</a:t>
                      </a:r>
                    </a:p>
                  </a:txBody>
                  <a:tcPr marT="45700" marB="45700"/>
                </a:tc>
              </a:tr>
              <a:tr h="370840">
                <a:tc>
                  <a:txBody>
                    <a:bodyPr/>
                    <a:lstStyle/>
                    <a:p>
                      <a:r>
                        <a:rPr lang="en-US" sz="1800" dirty="0"/>
                        <a:t>code</a:t>
                      </a:r>
                    </a:p>
                  </a:txBody>
                  <a:tcPr marT="45700" marB="45700"/>
                </a:tc>
                <a:tc>
                  <a:txBody>
                    <a:bodyPr/>
                    <a:lstStyle/>
                    <a:p>
                      <a:r>
                        <a:rPr lang="en-US" sz="1800" dirty="0"/>
                        <a:t>10.0</a:t>
                      </a:r>
                    </a:p>
                  </a:txBody>
                  <a:tcPr marT="45700" marB="45700"/>
                </a:tc>
              </a:tr>
              <a:tr h="370840">
                <a:tc>
                  <a:txBody>
                    <a:bodyPr/>
                    <a:lstStyle/>
                    <a:p>
                      <a:r>
                        <a:rPr lang="en-US" sz="1800" dirty="0"/>
                        <a:t>Testing</a:t>
                      </a:r>
                    </a:p>
                  </a:txBody>
                  <a:tcPr marT="45700" marB="45700"/>
                </a:tc>
                <a:tc>
                  <a:txBody>
                    <a:bodyPr/>
                    <a:lstStyle/>
                    <a:p>
                      <a:r>
                        <a:rPr lang="en-US" sz="1800" dirty="0"/>
                        <a:t>30.0</a:t>
                      </a:r>
                    </a:p>
                  </a:txBody>
                  <a:tcPr marT="45700" marB="45700"/>
                </a:tc>
              </a:tr>
            </a:tbl>
          </a:graphicData>
        </a:graphic>
      </p:graphicFrame>
    </p:spTree>
    <p:extLst>
      <p:ext uri="{BB962C8B-B14F-4D97-AF65-F5344CB8AC3E}">
        <p14:creationId xmlns:p14="http://schemas.microsoft.com/office/powerpoint/2010/main" val="132379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Importance of Software Requirements</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We know why projects fail, we know how to prevent them…so why they still fail. </a:t>
            </a:r>
            <a:r>
              <a:rPr lang="en-US" sz="1600" dirty="0"/>
              <a:t>(</a:t>
            </a:r>
            <a:r>
              <a:rPr lang="en-US" sz="1600" dirty="0" err="1"/>
              <a:t>C</a:t>
            </a:r>
            <a:r>
              <a:rPr lang="en-US" sz="1600" dirty="0" err="1" smtClean="0"/>
              <a:t>obbs</a:t>
            </a:r>
            <a:r>
              <a:rPr lang="en-US" sz="1600" dirty="0" smtClean="0"/>
              <a:t> Paradox)</a:t>
            </a:r>
          </a:p>
          <a:p>
            <a:endParaRPr lang="en-US" sz="1600" dirty="0"/>
          </a:p>
          <a:p>
            <a:pPr lvl="1"/>
            <a:r>
              <a:rPr lang="en-US" dirty="0"/>
              <a:t>Cost </a:t>
            </a:r>
            <a:r>
              <a:rPr lang="en-US" dirty="0" smtClean="0"/>
              <a:t>overrun</a:t>
            </a:r>
            <a:endParaRPr lang="en-US" dirty="0"/>
          </a:p>
          <a:p>
            <a:pPr lvl="1"/>
            <a:r>
              <a:rPr lang="en-US" dirty="0"/>
              <a:t>Time overrun</a:t>
            </a:r>
          </a:p>
          <a:p>
            <a:pPr lvl="1"/>
            <a:r>
              <a:rPr lang="en-US" dirty="0"/>
              <a:t>Content </a:t>
            </a:r>
            <a:r>
              <a:rPr lang="en-US" dirty="0" smtClean="0"/>
              <a:t>deficiencies</a:t>
            </a:r>
          </a:p>
          <a:p>
            <a:pPr lvl="1"/>
            <a:r>
              <a:rPr lang="en-US" smtClean="0"/>
              <a:t>…………………………..</a:t>
            </a:r>
            <a:endParaRPr lang="en-US" dirty="0"/>
          </a:p>
        </p:txBody>
      </p:sp>
    </p:spTree>
    <p:extLst>
      <p:ext uri="{BB962C8B-B14F-4D97-AF65-F5344CB8AC3E}">
        <p14:creationId xmlns:p14="http://schemas.microsoft.com/office/powerpoint/2010/main" val="202964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Top Ten Challenged Project Factors</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400" dirty="0" smtClean="0"/>
              <a:t>Lack of user involvement</a:t>
            </a:r>
          </a:p>
          <a:p>
            <a:r>
              <a:rPr lang="en-US" sz="2400" dirty="0" smtClean="0"/>
              <a:t>Incomplete requirements and specifications</a:t>
            </a:r>
          </a:p>
          <a:p>
            <a:r>
              <a:rPr lang="en-US" sz="2400" dirty="0" smtClean="0"/>
              <a:t>Changing requirements and specifications</a:t>
            </a:r>
          </a:p>
          <a:p>
            <a:r>
              <a:rPr lang="en-US" sz="2400" dirty="0" smtClean="0"/>
              <a:t>Lack of executive support</a:t>
            </a:r>
          </a:p>
          <a:p>
            <a:r>
              <a:rPr lang="en-US" sz="2400" dirty="0" smtClean="0"/>
              <a:t>Technology incompetence</a:t>
            </a:r>
          </a:p>
          <a:p>
            <a:r>
              <a:rPr lang="en-US" sz="2400" dirty="0" smtClean="0"/>
              <a:t>Lack of resources</a:t>
            </a:r>
          </a:p>
          <a:p>
            <a:r>
              <a:rPr lang="en-US" sz="2400" dirty="0" smtClean="0"/>
              <a:t>Unrealistic expectations</a:t>
            </a:r>
          </a:p>
          <a:p>
            <a:r>
              <a:rPr lang="en-US" sz="2400" dirty="0" smtClean="0"/>
              <a:t>Unclear objectives</a:t>
            </a:r>
          </a:p>
          <a:p>
            <a:r>
              <a:rPr lang="en-US" sz="2400" dirty="0" smtClean="0"/>
              <a:t>Unrealistic timeframe </a:t>
            </a:r>
          </a:p>
          <a:p>
            <a:r>
              <a:rPr lang="en-US" sz="2400" dirty="0" smtClean="0"/>
              <a:t>New technology</a:t>
            </a:r>
          </a:p>
          <a:p>
            <a:endParaRPr lang="en-US" dirty="0"/>
          </a:p>
        </p:txBody>
      </p:sp>
    </p:spTree>
    <p:extLst>
      <p:ext uri="{BB962C8B-B14F-4D97-AF65-F5344CB8AC3E}">
        <p14:creationId xmlns:p14="http://schemas.microsoft.com/office/powerpoint/2010/main" val="265942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Impact of Wrong Requirements</a:t>
            </a:r>
            <a:endParaRPr lang="en-US" dirty="0"/>
          </a:p>
        </p:txBody>
      </p:sp>
      <p:sp>
        <p:nvSpPr>
          <p:cNvPr id="3" name="Content Placeholder 2"/>
          <p:cNvSpPr>
            <a:spLocks noGrp="1"/>
          </p:cNvSpPr>
          <p:nvPr>
            <p:ph idx="1"/>
          </p:nvPr>
        </p:nvSpPr>
        <p:spPr>
          <a:xfrm>
            <a:off x="457200" y="1143000"/>
            <a:ext cx="8229600" cy="5334000"/>
          </a:xfrm>
        </p:spPr>
        <p:txBody>
          <a:bodyPr/>
          <a:lstStyle/>
          <a:p>
            <a:r>
              <a:rPr lang="en-US" dirty="0" smtClean="0"/>
              <a:t>Requirements errors account for 70 percent to 85 percent of the rework costs </a:t>
            </a:r>
            <a:r>
              <a:rPr lang="en-US" sz="2400" dirty="0" smtClean="0">
                <a:latin typeface="Arial" pitchFamily="34" charset="0"/>
                <a:cs typeface="Arial" pitchFamily="34" charset="0"/>
              </a:rPr>
              <a:t>on</a:t>
            </a:r>
            <a:r>
              <a:rPr lang="en-US" dirty="0" smtClean="0"/>
              <a:t> a software project (</a:t>
            </a:r>
            <a:r>
              <a:rPr lang="en-US" dirty="0" err="1" smtClean="0"/>
              <a:t>Wiegers</a:t>
            </a:r>
            <a:r>
              <a:rPr lang="en-US" dirty="0" smtClean="0"/>
              <a:t> 2003).</a:t>
            </a:r>
          </a:p>
          <a:p>
            <a:r>
              <a:rPr lang="en-US" dirty="0" smtClean="0"/>
              <a:t>When requirements are wrong, systems are late, unreliable and don’t meet customers needs</a:t>
            </a:r>
          </a:p>
          <a:p>
            <a:r>
              <a:rPr lang="en-US" dirty="0" smtClean="0"/>
              <a:t>Requirement errors results in enormous loss of time, revenue, market share, and trust of customers</a:t>
            </a:r>
          </a:p>
          <a:p>
            <a:endParaRPr lang="en-US" dirty="0"/>
          </a:p>
        </p:txBody>
      </p:sp>
    </p:spTree>
    <p:extLst>
      <p:ext uri="{BB962C8B-B14F-4D97-AF65-F5344CB8AC3E}">
        <p14:creationId xmlns:p14="http://schemas.microsoft.com/office/powerpoint/2010/main" val="28579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z="3600" dirty="0" smtClean="0">
                <a:latin typeface="Arial" pitchFamily="34" charset="0"/>
                <a:cs typeface="Arial" pitchFamily="34" charset="0"/>
              </a:rPr>
              <a:t>Characteristics of good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smtClean="0"/>
              <a:t>Complete</a:t>
            </a:r>
          </a:p>
          <a:p>
            <a:pPr lvl="1"/>
            <a:r>
              <a:rPr lang="en-US" sz="2200" dirty="0" smtClean="0">
                <a:latin typeface="Arial" pitchFamily="34" charset="0"/>
                <a:cs typeface="Arial" pitchFamily="34" charset="0"/>
              </a:rPr>
              <a:t>Each requirement must fully describe the functionality to be delivered</a:t>
            </a:r>
            <a:endParaRPr lang="en-US" sz="2200" dirty="0">
              <a:latin typeface="Arial" pitchFamily="34" charset="0"/>
              <a:cs typeface="Arial" pitchFamily="34" charset="0"/>
            </a:endParaRPr>
          </a:p>
          <a:p>
            <a:r>
              <a:rPr lang="en-US" dirty="0" smtClean="0"/>
              <a:t>Correct</a:t>
            </a:r>
          </a:p>
          <a:p>
            <a:pPr lvl="1"/>
            <a:r>
              <a:rPr lang="en-US" sz="2200" dirty="0" smtClean="0">
                <a:latin typeface="Arial" pitchFamily="34" charset="0"/>
                <a:cs typeface="Arial" pitchFamily="34" charset="0"/>
              </a:rPr>
              <a:t>Each requirement must accurately describe the functionality to be built</a:t>
            </a:r>
            <a:endParaRPr lang="en-US" sz="2200" dirty="0">
              <a:latin typeface="Arial" pitchFamily="34" charset="0"/>
              <a:cs typeface="Arial" pitchFamily="34" charset="0"/>
            </a:endParaRPr>
          </a:p>
          <a:p>
            <a:r>
              <a:rPr lang="en-US" dirty="0" smtClean="0"/>
              <a:t>Feasible</a:t>
            </a:r>
          </a:p>
          <a:p>
            <a:pPr lvl="1"/>
            <a:r>
              <a:rPr lang="en-US" sz="2200" dirty="0" smtClean="0">
                <a:latin typeface="Arial" pitchFamily="34" charset="0"/>
                <a:cs typeface="Arial" pitchFamily="34" charset="0"/>
              </a:rPr>
              <a:t>It must be possible to implement each requirement within the known capabilities and limitations of the system and its operating environment </a:t>
            </a:r>
            <a:endParaRPr lang="en-US" sz="2200" dirty="0">
              <a:latin typeface="Arial" pitchFamily="34" charset="0"/>
              <a:cs typeface="Arial" pitchFamily="34" charset="0"/>
            </a:endParaRPr>
          </a:p>
          <a:p>
            <a:r>
              <a:rPr lang="en-US" dirty="0" smtClean="0"/>
              <a:t>Necessary</a:t>
            </a:r>
          </a:p>
          <a:p>
            <a:pPr lvl="1"/>
            <a:r>
              <a:rPr lang="en-US" sz="2200" dirty="0" smtClean="0">
                <a:latin typeface="Arial" pitchFamily="34" charset="0"/>
                <a:cs typeface="Arial" pitchFamily="34" charset="0"/>
              </a:rPr>
              <a:t>Each requirement should document a capability that the customers really need </a:t>
            </a:r>
          </a:p>
          <a:p>
            <a:pPr marL="342900" lvl="1" indent="-342900">
              <a:buFont typeface="Arial" pitchFamily="34" charset="0"/>
              <a:buChar char="•"/>
            </a:pPr>
            <a:r>
              <a:rPr lang="en-US" sz="3200" dirty="0" smtClean="0"/>
              <a:t>Prioritize</a:t>
            </a:r>
          </a:p>
          <a:p>
            <a:pPr lvl="1"/>
            <a:r>
              <a:rPr lang="en-US" sz="2200" dirty="0" smtClean="0">
                <a:latin typeface="Arial" pitchFamily="34" charset="0"/>
                <a:cs typeface="Arial" pitchFamily="34" charset="0"/>
              </a:rPr>
              <a:t>Assign an implementation priority to each functional requirement</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3600" dirty="0">
                <a:latin typeface="Arial" pitchFamily="34" charset="0"/>
                <a:cs typeface="Arial" pitchFamily="34" charset="0"/>
              </a:rPr>
              <a:t>What is Software Requirement?</a:t>
            </a:r>
          </a:p>
          <a:p>
            <a:r>
              <a:rPr lang="en-US" sz="3600" dirty="0">
                <a:latin typeface="Arial" pitchFamily="34" charset="0"/>
                <a:cs typeface="Arial" pitchFamily="34" charset="0"/>
              </a:rPr>
              <a:t>Levels of Software Requirements.</a:t>
            </a:r>
          </a:p>
          <a:p>
            <a:r>
              <a:rPr lang="en-US" sz="3600" dirty="0">
                <a:latin typeface="Arial" pitchFamily="34" charset="0"/>
                <a:cs typeface="Arial" pitchFamily="34" charset="0"/>
              </a:rPr>
              <a:t>Importance of Software Requirements</a:t>
            </a:r>
          </a:p>
          <a:p>
            <a:r>
              <a:rPr lang="en-US" sz="3600" dirty="0">
                <a:latin typeface="Arial" pitchFamily="34" charset="0"/>
                <a:cs typeface="Arial" pitchFamily="34" charset="0"/>
              </a:rPr>
              <a:t>Characteristics of Good </a:t>
            </a:r>
            <a:r>
              <a:rPr lang="en-US" sz="3600" dirty="0" smtClean="0">
                <a:latin typeface="Arial" pitchFamily="34" charset="0"/>
                <a:cs typeface="Arial" pitchFamily="34" charset="0"/>
              </a:rPr>
              <a:t>Software Requirements</a:t>
            </a:r>
            <a:endParaRPr lang="en-US" sz="3600" dirty="0">
              <a:latin typeface="Arial" pitchFamily="34" charset="0"/>
              <a:cs typeface="Arial" pitchFamily="34" charset="0"/>
            </a:endParaRPr>
          </a:p>
          <a:p>
            <a:r>
              <a:rPr lang="en-US" sz="3600" dirty="0">
                <a:latin typeface="Arial" pitchFamily="34" charset="0"/>
                <a:cs typeface="Arial" pitchFamily="34" charset="0"/>
              </a:rPr>
              <a:t>Types  of Software Requirements</a:t>
            </a:r>
          </a:p>
          <a:p>
            <a:endParaRPr lang="en-US" sz="3600" dirty="0"/>
          </a:p>
        </p:txBody>
      </p:sp>
    </p:spTree>
    <p:extLst>
      <p:ext uri="{BB962C8B-B14F-4D97-AF65-F5344CB8AC3E}">
        <p14:creationId xmlns:p14="http://schemas.microsoft.com/office/powerpoint/2010/main" val="344804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rmAutofit fontScale="90000"/>
          </a:bodyPr>
          <a:lstStyle/>
          <a:p>
            <a:r>
              <a:rPr lang="en-US" dirty="0" smtClean="0">
                <a:latin typeface="Arial" pitchFamily="34" charset="0"/>
                <a:cs typeface="Arial" pitchFamily="34" charset="0"/>
              </a:rPr>
              <a:t>Characteristics of good requirements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Unambiguous</a:t>
            </a:r>
          </a:p>
          <a:p>
            <a:pPr lvl="1">
              <a:lnSpc>
                <a:spcPct val="80000"/>
              </a:lnSpc>
            </a:pPr>
            <a:r>
              <a:rPr lang="en-US" sz="1900" dirty="0" smtClean="0">
                <a:latin typeface="Arial" pitchFamily="34" charset="0"/>
                <a:cs typeface="Arial" pitchFamily="34" charset="0"/>
              </a:rPr>
              <a:t>All readers of a requirement statement should arrive at a single, consistent interpretation of it</a:t>
            </a:r>
          </a:p>
          <a:p>
            <a:r>
              <a:rPr lang="en-US" dirty="0" smtClean="0"/>
              <a:t>Verifiable</a:t>
            </a:r>
          </a:p>
          <a:p>
            <a:pPr lvl="1">
              <a:lnSpc>
                <a:spcPct val="80000"/>
              </a:lnSpc>
            </a:pPr>
            <a:r>
              <a:rPr lang="en-US" sz="1900" dirty="0" smtClean="0">
                <a:latin typeface="Arial" pitchFamily="34" charset="0"/>
                <a:cs typeface="Arial" pitchFamily="34" charset="0"/>
              </a:rPr>
              <a:t>See whether you can devise a few tests or use other verification approaches, such as inspection, reviews etc</a:t>
            </a:r>
          </a:p>
          <a:p>
            <a:r>
              <a:rPr lang="en-US" dirty="0" smtClean="0"/>
              <a:t>Traceable etc.</a:t>
            </a:r>
          </a:p>
          <a:p>
            <a:pPr lvl="1">
              <a:lnSpc>
                <a:spcPct val="90000"/>
              </a:lnSpc>
            </a:pPr>
            <a:r>
              <a:rPr lang="en-US" sz="1900" dirty="0" smtClean="0">
                <a:latin typeface="Arial" pitchFamily="34" charset="0"/>
                <a:cs typeface="Arial" pitchFamily="34" charset="0"/>
              </a:rPr>
              <a:t>A traceable requirement can be linked backward to its origin and forward to the design elements and source code that implement it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143000"/>
          </a:xfrm>
        </p:spPr>
        <p:txBody>
          <a:bodyPr>
            <a:normAutofit/>
          </a:bodyPr>
          <a:lstStyle/>
          <a:p>
            <a:r>
              <a:rPr lang="en-US" sz="3600" dirty="0" smtClean="0">
                <a:latin typeface="Arial" pitchFamily="34" charset="0"/>
                <a:cs typeface="Arial" pitchFamily="34" charset="0"/>
              </a:rPr>
              <a:t>Types of Software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19200"/>
            <a:ext cx="8229600" cy="5334000"/>
          </a:xfrm>
        </p:spPr>
        <p:txBody>
          <a:bodyPr/>
          <a:lstStyle/>
          <a:p>
            <a:r>
              <a:rPr lang="en-US" dirty="0" smtClean="0">
                <a:latin typeface="Arial" pitchFamily="34" charset="0"/>
                <a:cs typeface="Arial" pitchFamily="34" charset="0"/>
              </a:rPr>
              <a:t>Functional requirements</a:t>
            </a:r>
          </a:p>
          <a:p>
            <a:r>
              <a:rPr lang="en-US" dirty="0" smtClean="0">
                <a:latin typeface="Arial" pitchFamily="34" charset="0"/>
                <a:cs typeface="Arial" pitchFamily="34" charset="0"/>
              </a:rPr>
              <a:t>Non-functional requirements</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914400"/>
          </a:xfrm>
        </p:spPr>
        <p:txBody>
          <a:bodyPr>
            <a:normAutofit/>
          </a:bodyPr>
          <a:lstStyle/>
          <a:p>
            <a:r>
              <a:rPr lang="en-US" sz="3600" dirty="0" smtClean="0">
                <a:latin typeface="Arial" pitchFamily="34" charset="0"/>
                <a:cs typeface="Arial" pitchFamily="34" charset="0"/>
              </a:rPr>
              <a:t>Functional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r>
              <a:rPr lang="en-US" dirty="0" smtClean="0">
                <a:latin typeface="Arial" pitchFamily="34" charset="0"/>
                <a:cs typeface="Arial" pitchFamily="34" charset="0"/>
              </a:rPr>
              <a:t>Statements describing what the system does</a:t>
            </a:r>
          </a:p>
          <a:p>
            <a:r>
              <a:rPr lang="en-GB" dirty="0" smtClean="0"/>
              <a:t>A requirement that specifies a function that a system or system component must be able to perform.</a:t>
            </a:r>
          </a:p>
          <a:p>
            <a:r>
              <a:rPr lang="en-US" dirty="0" smtClean="0">
                <a:latin typeface="Arial" pitchFamily="34" charset="0"/>
                <a:cs typeface="Arial" pitchFamily="34" charset="0"/>
              </a:rPr>
              <a:t>Statements of services the system should provide</a:t>
            </a:r>
          </a:p>
          <a:p>
            <a:pPr lvl="1"/>
            <a:r>
              <a:rPr lang="en-US" dirty="0" smtClean="0">
                <a:latin typeface="Arial" pitchFamily="34" charset="0"/>
                <a:cs typeface="Arial" pitchFamily="34" charset="0"/>
              </a:rPr>
              <a:t>Reaction to particular inputs</a:t>
            </a:r>
          </a:p>
          <a:p>
            <a:pPr lvl="1"/>
            <a:r>
              <a:rPr lang="en-US" dirty="0" smtClean="0">
                <a:latin typeface="Arial" pitchFamily="34" charset="0"/>
                <a:cs typeface="Arial" pitchFamily="34" charset="0"/>
              </a:rPr>
              <a:t>Behavior in particular situations</a:t>
            </a:r>
          </a:p>
          <a:p>
            <a:r>
              <a:rPr lang="en-US" dirty="0" smtClean="0">
                <a:latin typeface="Arial" pitchFamily="34" charset="0"/>
                <a:cs typeface="Arial" pitchFamily="34" charset="0"/>
              </a:rPr>
              <a:t>Functional requirements are supported by non-functional requirements</a:t>
            </a:r>
          </a:p>
          <a:p>
            <a:r>
              <a:rPr lang="en-US" dirty="0" smtClean="0">
                <a:latin typeface="Arial" pitchFamily="34" charset="0"/>
                <a:cs typeface="Arial" pitchFamily="34" charset="0"/>
              </a:rPr>
              <a:t> </a:t>
            </a:r>
            <a:r>
              <a:rPr lang="en-US" dirty="0">
                <a:latin typeface="Arial" pitchFamily="34" charset="0"/>
                <a:cs typeface="Arial" pitchFamily="34" charset="0"/>
              </a:rPr>
              <a:t>Functional requirements are the backbone of all software products</a:t>
            </a:r>
          </a:p>
          <a:p>
            <a:endParaRPr lang="en-US" sz="4000"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r>
              <a:rPr lang="en-GB" dirty="0" smtClean="0"/>
              <a:t>Examples of Functional requirements</a:t>
            </a:r>
            <a:endParaRPr lang="en-GB" dirty="0"/>
          </a:p>
        </p:txBody>
      </p:sp>
      <p:sp>
        <p:nvSpPr>
          <p:cNvPr id="3" name="Content Placeholder 2"/>
          <p:cNvSpPr>
            <a:spLocks noGrp="1"/>
          </p:cNvSpPr>
          <p:nvPr>
            <p:ph idx="1"/>
          </p:nvPr>
        </p:nvSpPr>
        <p:spPr>
          <a:xfrm>
            <a:off x="304800" y="914400"/>
            <a:ext cx="8382000" cy="5211763"/>
          </a:xfrm>
        </p:spPr>
        <p:txBody>
          <a:bodyPr>
            <a:normAutofit fontScale="92500" lnSpcReduction="10000"/>
          </a:bodyPr>
          <a:lstStyle/>
          <a:p>
            <a:r>
              <a:rPr lang="en-US" dirty="0" smtClean="0">
                <a:latin typeface="Arial" pitchFamily="34" charset="0"/>
                <a:cs typeface="Arial" pitchFamily="34" charset="0"/>
              </a:rPr>
              <a:t>A library system that provides a single interface to a number of databases of articles in different libraries.</a:t>
            </a:r>
          </a:p>
          <a:p>
            <a:r>
              <a:rPr lang="en-US" dirty="0" smtClean="0">
                <a:latin typeface="Arial" pitchFamily="34" charset="0"/>
                <a:cs typeface="Arial" pitchFamily="34" charset="0"/>
              </a:rPr>
              <a:t>The user shall be able to search either the entire database of patients or select a subset from it (admitted patients, or patients with asthma, etc.)</a:t>
            </a:r>
          </a:p>
          <a:p>
            <a:r>
              <a:rPr lang="en-US" dirty="0" smtClean="0">
                <a:latin typeface="Arial" pitchFamily="34" charset="0"/>
                <a:cs typeface="Arial" pitchFamily="34" charset="0"/>
              </a:rPr>
              <a:t>The system shall solve a quadratic equation using the following formula</a:t>
            </a:r>
          </a:p>
          <a:p>
            <a:pPr lvl="1">
              <a:buFontTx/>
              <a:buNone/>
            </a:pPr>
            <a:endParaRPr lang="en-US" dirty="0" smtClean="0"/>
          </a:p>
          <a:p>
            <a:pPr lvl="1" algn="ctr">
              <a:buFontTx/>
              <a:buNone/>
            </a:pPr>
            <a:r>
              <a:rPr lang="en-US" sz="4000" dirty="0" smtClean="0"/>
              <a:t>x = (-</a:t>
            </a:r>
            <a:r>
              <a:rPr lang="en-US" sz="4000" dirty="0" err="1" smtClean="0"/>
              <a:t>b</a:t>
            </a:r>
            <a:r>
              <a:rPr lang="en-US" sz="4000" u="sng" dirty="0" err="1" smtClean="0"/>
              <a:t>+</a:t>
            </a:r>
            <a:r>
              <a:rPr lang="en-US" sz="4000" dirty="0" err="1" smtClean="0"/>
              <a:t>sqrt</a:t>
            </a:r>
            <a:r>
              <a:rPr lang="en-US" sz="4000" dirty="0" smtClean="0"/>
              <a:t>(b</a:t>
            </a:r>
            <a:r>
              <a:rPr lang="en-US" sz="4000" baseline="30000" dirty="0" smtClean="0"/>
              <a:t>2</a:t>
            </a:r>
            <a:r>
              <a:rPr lang="en-US" sz="4000" dirty="0" smtClean="0"/>
              <a:t> – 4*a*c))/(2*a)</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a:bodyPr>
          <a:lstStyle/>
          <a:p>
            <a:r>
              <a:rPr lang="en-US" sz="3600" dirty="0" smtClean="0">
                <a:latin typeface="Arial" pitchFamily="34" charset="0"/>
                <a:cs typeface="Arial" pitchFamily="34" charset="0"/>
              </a:rPr>
              <a:t>Non-Functional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sz="2600" dirty="0" smtClean="0">
                <a:latin typeface="Arial" pitchFamily="34" charset="0"/>
                <a:cs typeface="Arial" pitchFamily="34" charset="0"/>
              </a:rPr>
              <a:t>Most non-functional requirements relate to the system as a whole. They include constraints on timing, performance, reliability, security, maintainability, accuracy, the development process, standards, etc.</a:t>
            </a:r>
          </a:p>
          <a:p>
            <a:r>
              <a:rPr lang="en-US" sz="2800" dirty="0" smtClean="0"/>
              <a:t>They are often more critical than individual functional requirements</a:t>
            </a:r>
          </a:p>
          <a:p>
            <a:r>
              <a:rPr lang="en-US" sz="2800" dirty="0" smtClean="0"/>
              <a:t>Capture the emergent behavior of the system, that is they relate to system as a whole</a:t>
            </a:r>
          </a:p>
          <a:p>
            <a:r>
              <a:rPr lang="en-US" sz="2800" dirty="0" smtClean="0"/>
              <a:t>Must be built into the framework of the software product</a:t>
            </a:r>
          </a:p>
          <a:p>
            <a:r>
              <a:rPr lang="en-US" sz="2800" dirty="0" smtClean="0"/>
              <a:t>Failure to meet a non-functional system requirement may make the whole system unusable</a:t>
            </a:r>
          </a:p>
          <a:p>
            <a:endParaRPr lang="en-US" sz="2600" dirty="0" smtClean="0"/>
          </a:p>
          <a:p>
            <a:endParaRPr lang="en-US"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Non-Functional Requirements</a:t>
            </a:r>
            <a:endParaRPr lang="en-US" dirty="0"/>
          </a:p>
        </p:txBody>
      </p:sp>
      <p:pic>
        <p:nvPicPr>
          <p:cNvPr id="4" name="Content Placeholder 6" descr="non-functional requirement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447800"/>
            <a:ext cx="7848600" cy="4953000"/>
          </a:xfrm>
        </p:spPr>
      </p:pic>
    </p:spTree>
    <p:extLst>
      <p:ext uri="{BB962C8B-B14F-4D97-AF65-F5344CB8AC3E}">
        <p14:creationId xmlns:p14="http://schemas.microsoft.com/office/powerpoint/2010/main" val="4138300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19200"/>
          </a:xfrm>
        </p:spPr>
        <p:txBody>
          <a:bodyPr>
            <a:normAutofit/>
          </a:bodyPr>
          <a:lstStyle/>
          <a:p>
            <a:r>
              <a:rPr lang="en-US" sz="3600" dirty="0" smtClean="0">
                <a:latin typeface="Arial" pitchFamily="34" charset="0"/>
                <a:cs typeface="Arial" pitchFamily="34" charset="0"/>
              </a:rPr>
              <a:t>Non-Functional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For example, if an aircraft system does not meet reliability requirements, it will not be certified as ‘safe’</a:t>
            </a:r>
          </a:p>
          <a:p>
            <a:r>
              <a:rPr lang="en-US" dirty="0" smtClean="0"/>
              <a:t>If a real-time control system fails to meet its performance requirements, the control functions will not operate correctly</a:t>
            </a:r>
          </a:p>
          <a:p>
            <a:r>
              <a:rPr lang="en-US" dirty="0" smtClean="0"/>
              <a:t>Non-functional requirements arise through user needs, because of budget constraints, because of organizational policies, because of the need of interoperability with other software and hardware systems, or because of external factors such as safety regulations, privacy legislation, etc</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latin typeface="Arial" pitchFamily="34" charset="0"/>
                <a:cs typeface="Arial" pitchFamily="34" charset="0"/>
              </a:rPr>
              <a:t>Types of non-Functional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5105400"/>
          </a:xfrm>
        </p:spPr>
        <p:txBody>
          <a:bodyPr>
            <a:normAutofit fontScale="92500" lnSpcReduction="10000"/>
          </a:bodyPr>
          <a:lstStyle/>
          <a:p>
            <a:r>
              <a:rPr lang="en-US" dirty="0" smtClean="0"/>
              <a:t>Product Requirements</a:t>
            </a:r>
          </a:p>
          <a:p>
            <a:pPr lvl="1">
              <a:lnSpc>
                <a:spcPct val="90000"/>
              </a:lnSpc>
            </a:pPr>
            <a:r>
              <a:rPr lang="en-GB" sz="2600" dirty="0" smtClean="0">
                <a:latin typeface="Arial" pitchFamily="34" charset="0"/>
                <a:cs typeface="Arial" pitchFamily="34" charset="0"/>
              </a:rPr>
              <a:t>Requirements which specify that the delivered product must behave in a particular way e.g. execution speed, reliability, etc</a:t>
            </a:r>
            <a:endParaRPr lang="en-US" sz="2600" dirty="0" smtClean="0">
              <a:latin typeface="Arial" pitchFamily="34" charset="0"/>
              <a:cs typeface="Arial" pitchFamily="34" charset="0"/>
            </a:endParaRPr>
          </a:p>
          <a:p>
            <a:r>
              <a:rPr lang="en-US" dirty="0" smtClean="0"/>
              <a:t>Organizational Requirements</a:t>
            </a:r>
          </a:p>
          <a:p>
            <a:pPr lvl="1">
              <a:lnSpc>
                <a:spcPct val="90000"/>
              </a:lnSpc>
            </a:pPr>
            <a:r>
              <a:rPr lang="en-GB" sz="2600" dirty="0" smtClean="0">
                <a:latin typeface="Arial" pitchFamily="34" charset="0"/>
                <a:cs typeface="Arial" pitchFamily="34" charset="0"/>
              </a:rPr>
              <a:t>Requirements which are a consequence of organisational policies and procedures e.g. process standards used, implementation requirements, etc.</a:t>
            </a:r>
            <a:endParaRPr lang="en-US" sz="2600" dirty="0" smtClean="0">
              <a:latin typeface="Arial" pitchFamily="34" charset="0"/>
              <a:cs typeface="Arial" pitchFamily="34" charset="0"/>
            </a:endParaRPr>
          </a:p>
          <a:p>
            <a:r>
              <a:rPr lang="en-US" dirty="0" smtClean="0"/>
              <a:t>External Requirements</a:t>
            </a:r>
          </a:p>
          <a:p>
            <a:pPr lvl="1"/>
            <a:r>
              <a:rPr lang="en-GB" sz="2600" dirty="0" smtClean="0">
                <a:latin typeface="Arial" pitchFamily="34" charset="0"/>
                <a:cs typeface="Arial" pitchFamily="34" charset="0"/>
              </a:rPr>
              <a:t>Requirements which arise from factors which are external to the system and its development process e.g. interoperability requirements, legislative requirements, etc.</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latin typeface="Arial" pitchFamily="34" charset="0"/>
                <a:cs typeface="Arial" pitchFamily="34" charset="0"/>
              </a:rPr>
              <a:t>Product Requirements</a:t>
            </a:r>
            <a:endParaRPr lang="en-US" sz="3600" dirty="0">
              <a:latin typeface="Arial" pitchFamily="34" charset="0"/>
              <a:cs typeface="Arial" pitchFamily="34" charset="0"/>
            </a:endParaRPr>
          </a:p>
        </p:txBody>
      </p:sp>
      <p:grpSp>
        <p:nvGrpSpPr>
          <p:cNvPr id="28" name="Content Placeholder 27"/>
          <p:cNvGrpSpPr>
            <a:grpSpLocks noGrp="1"/>
          </p:cNvGrpSpPr>
          <p:nvPr/>
        </p:nvGrpSpPr>
        <p:grpSpPr>
          <a:xfrm>
            <a:off x="457200" y="1600200"/>
            <a:ext cx="8229600" cy="4648200"/>
            <a:chOff x="381000" y="1905000"/>
            <a:chExt cx="8458200" cy="4267200"/>
          </a:xfrm>
        </p:grpSpPr>
        <p:sp>
          <p:nvSpPr>
            <p:cNvPr id="29" name="AutoShape 3"/>
            <p:cNvSpPr>
              <a:spLocks noChangeArrowheads="1"/>
            </p:cNvSpPr>
            <p:nvPr/>
          </p:nvSpPr>
          <p:spPr bwMode="auto">
            <a:xfrm>
              <a:off x="3505200" y="1905000"/>
              <a:ext cx="1752600" cy="914400"/>
            </a:xfrm>
            <a:prstGeom prst="roundRect">
              <a:avLst>
                <a:gd name="adj" fmla="val 16667"/>
              </a:avLst>
            </a:prstGeom>
            <a:noFill/>
            <a:ln w="9525">
              <a:solidFill>
                <a:schemeClr val="tx1">
                  <a:alpha val="53000"/>
                </a:schemeClr>
              </a:solidFill>
              <a:round/>
              <a:headEnd/>
              <a:tailEnd/>
            </a:ln>
            <a:effectLst/>
          </p:spPr>
          <p:txBody>
            <a:bodyPr wrap="none" anchor="ctr"/>
            <a:lstStyle/>
            <a:p>
              <a:endParaRPr lang="en-US" dirty="0"/>
            </a:p>
          </p:txBody>
        </p:sp>
        <p:sp>
          <p:nvSpPr>
            <p:cNvPr id="30" name="AutoShape 4"/>
            <p:cNvSpPr>
              <a:spLocks noChangeArrowheads="1"/>
            </p:cNvSpPr>
            <p:nvPr/>
          </p:nvSpPr>
          <p:spPr bwMode="auto">
            <a:xfrm>
              <a:off x="2514600" y="3581400"/>
              <a:ext cx="17526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31" name="AutoShape 5"/>
            <p:cNvSpPr>
              <a:spLocks noChangeArrowheads="1"/>
            </p:cNvSpPr>
            <p:nvPr/>
          </p:nvSpPr>
          <p:spPr bwMode="auto">
            <a:xfrm>
              <a:off x="7086600" y="3581400"/>
              <a:ext cx="17526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32" name="Line 10"/>
            <p:cNvSpPr>
              <a:spLocks noChangeShapeType="1"/>
            </p:cNvSpPr>
            <p:nvPr/>
          </p:nvSpPr>
          <p:spPr bwMode="auto">
            <a:xfrm>
              <a:off x="1066800" y="3200400"/>
              <a:ext cx="6858000" cy="0"/>
            </a:xfrm>
            <a:prstGeom prst="line">
              <a:avLst/>
            </a:prstGeom>
            <a:noFill/>
            <a:ln w="9525">
              <a:solidFill>
                <a:schemeClr val="tx1"/>
              </a:solidFill>
              <a:round/>
              <a:headEnd/>
              <a:tailEnd/>
            </a:ln>
            <a:effectLst/>
          </p:spPr>
          <p:txBody>
            <a:bodyPr/>
            <a:lstStyle/>
            <a:p>
              <a:endParaRPr lang="en-US"/>
            </a:p>
          </p:txBody>
        </p:sp>
        <p:sp>
          <p:nvSpPr>
            <p:cNvPr id="33" name="Text Box 12"/>
            <p:cNvSpPr txBox="1">
              <a:spLocks noChangeArrowheads="1"/>
            </p:cNvSpPr>
            <p:nvPr/>
          </p:nvSpPr>
          <p:spPr bwMode="auto">
            <a:xfrm>
              <a:off x="3657600" y="2057400"/>
              <a:ext cx="1492862" cy="593353"/>
            </a:xfrm>
            <a:prstGeom prst="rect">
              <a:avLst/>
            </a:prstGeom>
            <a:noFill/>
            <a:ln w="9525">
              <a:noFill/>
              <a:miter lim="800000"/>
              <a:headEnd/>
              <a:tailEnd/>
            </a:ln>
            <a:effectLst/>
          </p:spPr>
          <p:txBody>
            <a:bodyPr wrap="none">
              <a:spAutoFit/>
            </a:bodyPr>
            <a:lstStyle/>
            <a:p>
              <a:pPr algn="ctr"/>
              <a:r>
                <a:rPr lang="en-US" sz="1800" dirty="0"/>
                <a:t>Product</a:t>
              </a:r>
            </a:p>
            <a:p>
              <a:pPr algn="ctr"/>
              <a:r>
                <a:rPr lang="en-US" sz="1800" dirty="0"/>
                <a:t>requirements</a:t>
              </a:r>
            </a:p>
          </p:txBody>
        </p:sp>
        <p:sp>
          <p:nvSpPr>
            <p:cNvPr id="34" name="Text Box 13"/>
            <p:cNvSpPr txBox="1">
              <a:spLocks noChangeArrowheads="1"/>
            </p:cNvSpPr>
            <p:nvPr/>
          </p:nvSpPr>
          <p:spPr bwMode="auto">
            <a:xfrm>
              <a:off x="2736850" y="3702050"/>
              <a:ext cx="1492862" cy="593353"/>
            </a:xfrm>
            <a:prstGeom prst="rect">
              <a:avLst/>
            </a:prstGeom>
            <a:noFill/>
            <a:ln w="9525">
              <a:noFill/>
              <a:miter lim="800000"/>
              <a:headEnd/>
              <a:tailEnd/>
            </a:ln>
            <a:effectLst/>
          </p:spPr>
          <p:txBody>
            <a:bodyPr wrap="none">
              <a:spAutoFit/>
            </a:bodyPr>
            <a:lstStyle/>
            <a:p>
              <a:pPr algn="ctr"/>
              <a:r>
                <a:rPr lang="en-US" sz="1800" dirty="0"/>
                <a:t>Efficiency</a:t>
              </a:r>
            </a:p>
            <a:p>
              <a:pPr algn="ctr"/>
              <a:r>
                <a:rPr lang="en-US" sz="1800" dirty="0"/>
                <a:t>requirements</a:t>
              </a:r>
            </a:p>
          </p:txBody>
        </p:sp>
        <p:sp>
          <p:nvSpPr>
            <p:cNvPr id="35" name="Text Box 14"/>
            <p:cNvSpPr txBox="1">
              <a:spLocks noChangeArrowheads="1"/>
            </p:cNvSpPr>
            <p:nvPr/>
          </p:nvSpPr>
          <p:spPr bwMode="auto">
            <a:xfrm>
              <a:off x="5029200" y="3733800"/>
              <a:ext cx="1492862" cy="593353"/>
            </a:xfrm>
            <a:prstGeom prst="rect">
              <a:avLst/>
            </a:prstGeom>
            <a:noFill/>
            <a:ln w="9525">
              <a:noFill/>
              <a:miter lim="800000"/>
              <a:headEnd/>
              <a:tailEnd/>
            </a:ln>
            <a:effectLst/>
          </p:spPr>
          <p:txBody>
            <a:bodyPr wrap="none">
              <a:spAutoFit/>
            </a:bodyPr>
            <a:lstStyle/>
            <a:p>
              <a:pPr algn="ctr"/>
              <a:r>
                <a:rPr lang="en-US" sz="1800" dirty="0"/>
                <a:t>Reliability</a:t>
              </a:r>
            </a:p>
            <a:p>
              <a:pPr algn="ctr"/>
              <a:r>
                <a:rPr lang="en-US" sz="1800" dirty="0"/>
                <a:t>requirements</a:t>
              </a:r>
            </a:p>
          </p:txBody>
        </p:sp>
        <p:sp>
          <p:nvSpPr>
            <p:cNvPr id="36" name="AutoShape 16"/>
            <p:cNvSpPr>
              <a:spLocks noChangeArrowheads="1"/>
            </p:cNvSpPr>
            <p:nvPr/>
          </p:nvSpPr>
          <p:spPr bwMode="auto">
            <a:xfrm>
              <a:off x="4800600" y="3581400"/>
              <a:ext cx="17526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37" name="Text Box 18"/>
            <p:cNvSpPr txBox="1">
              <a:spLocks noChangeArrowheads="1"/>
            </p:cNvSpPr>
            <p:nvPr/>
          </p:nvSpPr>
          <p:spPr bwMode="auto">
            <a:xfrm>
              <a:off x="7308850" y="3733800"/>
              <a:ext cx="1492862" cy="593353"/>
            </a:xfrm>
            <a:prstGeom prst="rect">
              <a:avLst/>
            </a:prstGeom>
            <a:noFill/>
            <a:ln w="9525">
              <a:noFill/>
              <a:miter lim="800000"/>
              <a:headEnd/>
              <a:tailEnd/>
            </a:ln>
            <a:effectLst/>
          </p:spPr>
          <p:txBody>
            <a:bodyPr wrap="none">
              <a:spAutoFit/>
            </a:bodyPr>
            <a:lstStyle/>
            <a:p>
              <a:pPr algn="ctr"/>
              <a:r>
                <a:rPr lang="en-US" sz="1800" dirty="0"/>
                <a:t>Portability</a:t>
              </a:r>
            </a:p>
            <a:p>
              <a:pPr algn="ctr"/>
              <a:r>
                <a:rPr lang="en-US" sz="1800" dirty="0"/>
                <a:t>requirements</a:t>
              </a:r>
            </a:p>
          </p:txBody>
        </p:sp>
        <p:sp>
          <p:nvSpPr>
            <p:cNvPr id="38" name="Text Box 19"/>
            <p:cNvSpPr txBox="1">
              <a:spLocks noChangeArrowheads="1"/>
            </p:cNvSpPr>
            <p:nvPr/>
          </p:nvSpPr>
          <p:spPr bwMode="auto">
            <a:xfrm>
              <a:off x="381000" y="3733800"/>
              <a:ext cx="1492862" cy="593353"/>
            </a:xfrm>
            <a:prstGeom prst="rect">
              <a:avLst/>
            </a:prstGeom>
            <a:noFill/>
            <a:ln w="9525">
              <a:noFill/>
              <a:miter lim="800000"/>
              <a:headEnd/>
              <a:tailEnd/>
            </a:ln>
            <a:effectLst/>
          </p:spPr>
          <p:txBody>
            <a:bodyPr wrap="none">
              <a:spAutoFit/>
            </a:bodyPr>
            <a:lstStyle/>
            <a:p>
              <a:pPr algn="ctr"/>
              <a:r>
                <a:rPr lang="en-US" sz="1800" dirty="0"/>
                <a:t>Usability</a:t>
              </a:r>
            </a:p>
            <a:p>
              <a:pPr algn="ctr"/>
              <a:r>
                <a:rPr lang="en-US" sz="1800" dirty="0"/>
                <a:t>requirement</a:t>
              </a:r>
              <a:r>
                <a:rPr lang="en-US" sz="1800" dirty="0">
                  <a:solidFill>
                    <a:schemeClr val="bg1"/>
                  </a:solidFill>
                </a:rPr>
                <a:t>s</a:t>
              </a:r>
            </a:p>
          </p:txBody>
        </p:sp>
        <p:sp>
          <p:nvSpPr>
            <p:cNvPr id="39" name="Line 20"/>
            <p:cNvSpPr>
              <a:spLocks noChangeShapeType="1"/>
            </p:cNvSpPr>
            <p:nvPr/>
          </p:nvSpPr>
          <p:spPr bwMode="auto">
            <a:xfrm>
              <a:off x="4419600" y="2819400"/>
              <a:ext cx="0" cy="381000"/>
            </a:xfrm>
            <a:prstGeom prst="line">
              <a:avLst/>
            </a:prstGeom>
            <a:noFill/>
            <a:ln w="9525">
              <a:solidFill>
                <a:schemeClr val="tx1"/>
              </a:solidFill>
              <a:round/>
              <a:headEnd/>
              <a:tailEnd/>
            </a:ln>
            <a:effectLst/>
          </p:spPr>
          <p:txBody>
            <a:bodyPr/>
            <a:lstStyle/>
            <a:p>
              <a:endParaRPr lang="en-US"/>
            </a:p>
          </p:txBody>
        </p:sp>
        <p:sp>
          <p:nvSpPr>
            <p:cNvPr id="40" name="Line 21"/>
            <p:cNvSpPr>
              <a:spLocks noChangeShapeType="1"/>
            </p:cNvSpPr>
            <p:nvPr/>
          </p:nvSpPr>
          <p:spPr bwMode="auto">
            <a:xfrm>
              <a:off x="3352800" y="4495800"/>
              <a:ext cx="0" cy="381000"/>
            </a:xfrm>
            <a:prstGeom prst="line">
              <a:avLst/>
            </a:prstGeom>
            <a:noFill/>
            <a:ln w="9525">
              <a:solidFill>
                <a:schemeClr val="tx1"/>
              </a:solidFill>
              <a:round/>
              <a:headEnd/>
              <a:tailEnd/>
            </a:ln>
            <a:effectLst/>
          </p:spPr>
          <p:txBody>
            <a:bodyPr/>
            <a:lstStyle/>
            <a:p>
              <a:endParaRPr lang="en-US"/>
            </a:p>
          </p:txBody>
        </p:sp>
        <p:sp>
          <p:nvSpPr>
            <p:cNvPr id="41" name="AutoShape 22"/>
            <p:cNvSpPr>
              <a:spLocks noChangeArrowheads="1"/>
            </p:cNvSpPr>
            <p:nvPr/>
          </p:nvSpPr>
          <p:spPr bwMode="auto">
            <a:xfrm>
              <a:off x="3581400" y="5257800"/>
              <a:ext cx="17526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42" name="AutoShape 23"/>
            <p:cNvSpPr>
              <a:spLocks noChangeArrowheads="1"/>
            </p:cNvSpPr>
            <p:nvPr/>
          </p:nvSpPr>
          <p:spPr bwMode="auto">
            <a:xfrm>
              <a:off x="1295400" y="5257800"/>
              <a:ext cx="17526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43" name="Line 24"/>
            <p:cNvSpPr>
              <a:spLocks noChangeShapeType="1"/>
            </p:cNvSpPr>
            <p:nvPr/>
          </p:nvSpPr>
          <p:spPr bwMode="auto">
            <a:xfrm>
              <a:off x="3352800" y="3200400"/>
              <a:ext cx="0" cy="381000"/>
            </a:xfrm>
            <a:prstGeom prst="line">
              <a:avLst/>
            </a:prstGeom>
            <a:noFill/>
            <a:ln w="9525">
              <a:solidFill>
                <a:schemeClr val="tx1"/>
              </a:solidFill>
              <a:round/>
              <a:headEnd/>
              <a:tailEnd/>
            </a:ln>
            <a:effectLst/>
          </p:spPr>
          <p:txBody>
            <a:bodyPr/>
            <a:lstStyle/>
            <a:p>
              <a:endParaRPr lang="en-US"/>
            </a:p>
          </p:txBody>
        </p:sp>
        <p:sp>
          <p:nvSpPr>
            <p:cNvPr id="44" name="Line 25"/>
            <p:cNvSpPr>
              <a:spLocks noChangeShapeType="1"/>
            </p:cNvSpPr>
            <p:nvPr/>
          </p:nvSpPr>
          <p:spPr bwMode="auto">
            <a:xfrm>
              <a:off x="1066800" y="3200400"/>
              <a:ext cx="0" cy="381000"/>
            </a:xfrm>
            <a:prstGeom prst="line">
              <a:avLst/>
            </a:prstGeom>
            <a:noFill/>
            <a:ln w="9525">
              <a:solidFill>
                <a:schemeClr val="tx1"/>
              </a:solidFill>
              <a:round/>
              <a:headEnd/>
              <a:tailEnd/>
            </a:ln>
            <a:effectLst/>
          </p:spPr>
          <p:txBody>
            <a:bodyPr/>
            <a:lstStyle/>
            <a:p>
              <a:endParaRPr lang="en-US"/>
            </a:p>
          </p:txBody>
        </p:sp>
        <p:sp>
          <p:nvSpPr>
            <p:cNvPr id="45" name="Line 26"/>
            <p:cNvSpPr>
              <a:spLocks noChangeShapeType="1"/>
            </p:cNvSpPr>
            <p:nvPr/>
          </p:nvSpPr>
          <p:spPr bwMode="auto">
            <a:xfrm>
              <a:off x="7924800" y="3200400"/>
              <a:ext cx="0" cy="381000"/>
            </a:xfrm>
            <a:prstGeom prst="line">
              <a:avLst/>
            </a:prstGeom>
            <a:noFill/>
            <a:ln w="9525">
              <a:solidFill>
                <a:schemeClr val="tx1"/>
              </a:solidFill>
              <a:round/>
              <a:headEnd/>
              <a:tailEnd/>
            </a:ln>
            <a:effectLst/>
          </p:spPr>
          <p:txBody>
            <a:bodyPr/>
            <a:lstStyle/>
            <a:p>
              <a:endParaRPr lang="en-US"/>
            </a:p>
          </p:txBody>
        </p:sp>
        <p:sp>
          <p:nvSpPr>
            <p:cNvPr id="46" name="Line 27"/>
            <p:cNvSpPr>
              <a:spLocks noChangeShapeType="1"/>
            </p:cNvSpPr>
            <p:nvPr/>
          </p:nvSpPr>
          <p:spPr bwMode="auto">
            <a:xfrm>
              <a:off x="5638800" y="3200400"/>
              <a:ext cx="0" cy="381000"/>
            </a:xfrm>
            <a:prstGeom prst="line">
              <a:avLst/>
            </a:prstGeom>
            <a:noFill/>
            <a:ln w="9525">
              <a:solidFill>
                <a:schemeClr val="tx1"/>
              </a:solidFill>
              <a:round/>
              <a:headEnd/>
              <a:tailEnd/>
            </a:ln>
            <a:effectLst/>
          </p:spPr>
          <p:txBody>
            <a:bodyPr/>
            <a:lstStyle/>
            <a:p>
              <a:endParaRPr lang="en-US"/>
            </a:p>
          </p:txBody>
        </p:sp>
        <p:sp>
          <p:nvSpPr>
            <p:cNvPr id="47" name="Line 28"/>
            <p:cNvSpPr>
              <a:spLocks noChangeShapeType="1"/>
            </p:cNvSpPr>
            <p:nvPr/>
          </p:nvSpPr>
          <p:spPr bwMode="auto">
            <a:xfrm>
              <a:off x="2209800" y="4876800"/>
              <a:ext cx="0" cy="381000"/>
            </a:xfrm>
            <a:prstGeom prst="line">
              <a:avLst/>
            </a:prstGeom>
            <a:noFill/>
            <a:ln w="9525">
              <a:solidFill>
                <a:schemeClr val="tx1"/>
              </a:solidFill>
              <a:round/>
              <a:headEnd/>
              <a:tailEnd/>
            </a:ln>
            <a:effectLst/>
          </p:spPr>
          <p:txBody>
            <a:bodyPr/>
            <a:lstStyle/>
            <a:p>
              <a:endParaRPr lang="en-US"/>
            </a:p>
          </p:txBody>
        </p:sp>
        <p:sp>
          <p:nvSpPr>
            <p:cNvPr id="48" name="Line 29"/>
            <p:cNvSpPr>
              <a:spLocks noChangeShapeType="1"/>
            </p:cNvSpPr>
            <p:nvPr/>
          </p:nvSpPr>
          <p:spPr bwMode="auto">
            <a:xfrm>
              <a:off x="4419600" y="4876800"/>
              <a:ext cx="0" cy="381000"/>
            </a:xfrm>
            <a:prstGeom prst="line">
              <a:avLst/>
            </a:prstGeom>
            <a:noFill/>
            <a:ln w="9525">
              <a:solidFill>
                <a:schemeClr val="tx1"/>
              </a:solidFill>
              <a:round/>
              <a:headEnd/>
              <a:tailEnd/>
            </a:ln>
            <a:effectLst/>
          </p:spPr>
          <p:txBody>
            <a:bodyPr/>
            <a:lstStyle/>
            <a:p>
              <a:endParaRPr lang="en-US"/>
            </a:p>
          </p:txBody>
        </p:sp>
        <p:sp>
          <p:nvSpPr>
            <p:cNvPr id="49" name="Line 30"/>
            <p:cNvSpPr>
              <a:spLocks noChangeShapeType="1"/>
            </p:cNvSpPr>
            <p:nvPr/>
          </p:nvSpPr>
          <p:spPr bwMode="auto">
            <a:xfrm>
              <a:off x="2209800" y="4876800"/>
              <a:ext cx="2209800" cy="0"/>
            </a:xfrm>
            <a:prstGeom prst="line">
              <a:avLst/>
            </a:prstGeom>
            <a:noFill/>
            <a:ln w="9525">
              <a:solidFill>
                <a:schemeClr val="tx1"/>
              </a:solidFill>
              <a:round/>
              <a:headEnd/>
              <a:tailEnd/>
            </a:ln>
            <a:effectLst/>
          </p:spPr>
          <p:txBody>
            <a:bodyPr/>
            <a:lstStyle/>
            <a:p>
              <a:endParaRPr lang="en-US"/>
            </a:p>
          </p:txBody>
        </p:sp>
        <p:sp>
          <p:nvSpPr>
            <p:cNvPr id="50" name="Text Box 31"/>
            <p:cNvSpPr txBox="1">
              <a:spLocks noChangeArrowheads="1"/>
            </p:cNvSpPr>
            <p:nvPr/>
          </p:nvSpPr>
          <p:spPr bwMode="auto">
            <a:xfrm>
              <a:off x="1447800" y="5378450"/>
              <a:ext cx="1492862" cy="593353"/>
            </a:xfrm>
            <a:prstGeom prst="rect">
              <a:avLst/>
            </a:prstGeom>
            <a:noFill/>
            <a:ln w="9525">
              <a:noFill/>
              <a:miter lim="800000"/>
              <a:headEnd/>
              <a:tailEnd/>
            </a:ln>
            <a:effectLst/>
          </p:spPr>
          <p:txBody>
            <a:bodyPr wrap="none">
              <a:spAutoFit/>
            </a:bodyPr>
            <a:lstStyle/>
            <a:p>
              <a:pPr algn="ctr"/>
              <a:r>
                <a:rPr lang="en-US" sz="1800" dirty="0"/>
                <a:t>Performance</a:t>
              </a:r>
            </a:p>
            <a:p>
              <a:pPr algn="ctr"/>
              <a:r>
                <a:rPr lang="en-US" sz="1800" dirty="0"/>
                <a:t>requirements</a:t>
              </a:r>
            </a:p>
          </p:txBody>
        </p:sp>
        <p:sp>
          <p:nvSpPr>
            <p:cNvPr id="51" name="Text Box 32"/>
            <p:cNvSpPr txBox="1">
              <a:spLocks noChangeArrowheads="1"/>
            </p:cNvSpPr>
            <p:nvPr/>
          </p:nvSpPr>
          <p:spPr bwMode="auto">
            <a:xfrm>
              <a:off x="3733800" y="5378450"/>
              <a:ext cx="1492862" cy="593353"/>
            </a:xfrm>
            <a:prstGeom prst="rect">
              <a:avLst/>
            </a:prstGeom>
            <a:noFill/>
            <a:ln w="9525">
              <a:noFill/>
              <a:miter lim="800000"/>
              <a:headEnd/>
              <a:tailEnd/>
            </a:ln>
            <a:effectLst/>
          </p:spPr>
          <p:txBody>
            <a:bodyPr wrap="none">
              <a:spAutoFit/>
            </a:bodyPr>
            <a:lstStyle/>
            <a:p>
              <a:pPr algn="ctr"/>
              <a:r>
                <a:rPr lang="en-US" sz="1800" dirty="0"/>
                <a:t>Space</a:t>
              </a:r>
            </a:p>
            <a:p>
              <a:pPr algn="ctr"/>
              <a:r>
                <a:rPr lang="en-US" sz="1800" dirty="0"/>
                <a:t>requirements</a:t>
              </a:r>
            </a:p>
          </p:txBody>
        </p:sp>
      </p:grpSp>
      <p:sp>
        <p:nvSpPr>
          <p:cNvPr id="52" name="AutoShape 3"/>
          <p:cNvSpPr>
            <a:spLocks noChangeArrowheads="1"/>
          </p:cNvSpPr>
          <p:nvPr/>
        </p:nvSpPr>
        <p:spPr bwMode="auto">
          <a:xfrm>
            <a:off x="228600" y="3505200"/>
            <a:ext cx="1705232" cy="996043"/>
          </a:xfrm>
          <a:prstGeom prst="roundRect">
            <a:avLst>
              <a:gd name="adj" fmla="val 16667"/>
            </a:avLst>
          </a:prstGeom>
          <a:noFill/>
          <a:ln w="9525">
            <a:solidFill>
              <a:schemeClr val="tx1">
                <a:alpha val="53000"/>
              </a:schemeClr>
            </a:solidFill>
            <a:round/>
            <a:headEnd/>
            <a:tailEnd/>
          </a:ln>
          <a:effectLst/>
        </p:spPr>
        <p:txBody>
          <a:bodyPr wrap="none" anchor="ctr"/>
          <a:lstStyle/>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a:bodyPr>
          <a:lstStyle/>
          <a:p>
            <a:r>
              <a:rPr lang="en-US" sz="3600" dirty="0" smtClean="0">
                <a:latin typeface="Arial" pitchFamily="34" charset="0"/>
                <a:cs typeface="Arial" pitchFamily="34" charset="0"/>
              </a:rPr>
              <a:t>Product Requirement Examples</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t>The system shall allow one hundred thousand hits per minute on the website</a:t>
            </a:r>
          </a:p>
          <a:p>
            <a:r>
              <a:rPr lang="en-US" dirty="0" smtClean="0"/>
              <a:t>The system shall not have down time of more than one second for continuous execution of one thousand hours</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Background Knowledge</a:t>
            </a:r>
            <a:endParaRPr lang="en-US" dirty="0"/>
          </a:p>
        </p:txBody>
      </p:sp>
      <p:sp>
        <p:nvSpPr>
          <p:cNvPr id="4" name="Content Placeholder 2"/>
          <p:cNvSpPr>
            <a:spLocks noGrp="1"/>
          </p:cNvSpPr>
          <p:nvPr>
            <p:ph idx="1"/>
          </p:nvPr>
        </p:nvSpPr>
        <p:spPr/>
        <p:txBody>
          <a:bodyPr/>
          <a:lstStyle/>
          <a:p>
            <a:pPr marL="0" indent="0">
              <a:buNone/>
            </a:pPr>
            <a:endParaRPr lang="en-US" altLang="en-US" sz="2000" dirty="0"/>
          </a:p>
          <a:p>
            <a:pPr marL="0" indent="0">
              <a:buNone/>
            </a:pPr>
            <a:endParaRPr lang="en-US" altLang="en-US" dirty="0">
              <a:latin typeface="Arial" pitchFamily="34" charset="0"/>
              <a:cs typeface="Arial" pitchFamily="34" charset="0"/>
            </a:endParaRPr>
          </a:p>
          <a:p>
            <a:r>
              <a:rPr lang="en-US" altLang="en-US" dirty="0" smtClean="0">
                <a:latin typeface="Arial" pitchFamily="34" charset="0"/>
                <a:cs typeface="Arial" pitchFamily="34" charset="0"/>
              </a:rPr>
              <a:t>Software </a:t>
            </a:r>
            <a:r>
              <a:rPr lang="en-US" altLang="en-US" dirty="0">
                <a:latin typeface="Arial" pitchFamily="34" charset="0"/>
                <a:cs typeface="Arial" pitchFamily="34" charset="0"/>
              </a:rPr>
              <a:t>Engineering</a:t>
            </a:r>
          </a:p>
          <a:p>
            <a:r>
              <a:rPr lang="en-US" altLang="en-US" dirty="0">
                <a:latin typeface="Arial" pitchFamily="34" charset="0"/>
                <a:cs typeface="Arial" pitchFamily="34" charset="0"/>
              </a:rPr>
              <a:t>Software engineering phases</a:t>
            </a:r>
          </a:p>
          <a:p>
            <a:r>
              <a:rPr lang="en-US" altLang="en-US" dirty="0">
                <a:latin typeface="Arial" pitchFamily="34" charset="0"/>
                <a:cs typeface="Arial" pitchFamily="34" charset="0"/>
              </a:rPr>
              <a:t>Software development life cycle</a:t>
            </a:r>
          </a:p>
          <a:p>
            <a:pPr eaLnBrk="1" hangingPunct="1"/>
            <a:endParaRPr lang="en-US" altLang="en-US" dirty="0" smtClean="0"/>
          </a:p>
          <a:p>
            <a:pPr eaLnBrk="1" hangingPunct="1">
              <a:buFont typeface="Wingdings 3" pitchFamily="18" charset="2"/>
              <a:buNone/>
            </a:pPr>
            <a:endParaRPr lang="en-US" altLang="en-US" dirty="0" smtClean="0"/>
          </a:p>
        </p:txBody>
      </p:sp>
      <p:sp>
        <p:nvSpPr>
          <p:cNvPr id="5" name="Speech Bubble: Oval 4"/>
          <p:cNvSpPr/>
          <p:nvPr/>
        </p:nvSpPr>
        <p:spPr>
          <a:xfrm>
            <a:off x="5486400" y="2057400"/>
            <a:ext cx="3048000" cy="1143000"/>
          </a:xfrm>
          <a:prstGeom prst="wedgeEllipseCallout">
            <a:avLst>
              <a:gd name="adj1" fmla="val -64371"/>
              <a:gd name="adj2" fmla="val 39286"/>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400" dirty="0">
                <a:solidFill>
                  <a:srgbClr val="00B050"/>
                </a:solidFill>
              </a:rPr>
              <a:t>Introduction </a:t>
            </a:r>
          </a:p>
          <a:p>
            <a:pPr algn="ctr">
              <a:defRPr/>
            </a:pPr>
            <a:r>
              <a:rPr lang="en-US" sz="1400" dirty="0">
                <a:solidFill>
                  <a:srgbClr val="00B050"/>
                </a:solidFill>
              </a:rPr>
              <a:t>to </a:t>
            </a:r>
          </a:p>
          <a:p>
            <a:pPr algn="ctr">
              <a:defRPr/>
            </a:pPr>
            <a:r>
              <a:rPr lang="en-US" sz="1400" dirty="0">
                <a:solidFill>
                  <a:srgbClr val="00B050"/>
                </a:solidFill>
              </a:rPr>
              <a:t>Software Engineering</a:t>
            </a:r>
          </a:p>
          <a:p>
            <a:pPr algn="ctr">
              <a:defRPr/>
            </a:pPr>
            <a:endParaRPr lang="en-US" dirty="0"/>
          </a:p>
        </p:txBody>
      </p:sp>
    </p:spTree>
    <p:extLst>
      <p:ext uri="{BB962C8B-B14F-4D97-AF65-F5344CB8AC3E}">
        <p14:creationId xmlns:p14="http://schemas.microsoft.com/office/powerpoint/2010/main" val="13888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latin typeface="Arial" pitchFamily="34" charset="0"/>
                <a:cs typeface="Arial" pitchFamily="34" charset="0"/>
              </a:rPr>
              <a:t>Organizational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371600"/>
            <a:ext cx="8229600" cy="5029200"/>
          </a:xfrm>
        </p:spPr>
        <p:txBody>
          <a:bodyPr>
            <a:normAutofit/>
          </a:bodyPr>
          <a:lstStyle/>
          <a:p>
            <a:r>
              <a:rPr lang="en-US" dirty="0" smtClean="0"/>
              <a:t>Standards Requirements</a:t>
            </a:r>
          </a:p>
          <a:p>
            <a:r>
              <a:rPr lang="en-US" dirty="0" smtClean="0"/>
              <a:t>Implementation Requirements</a:t>
            </a:r>
          </a:p>
          <a:p>
            <a:r>
              <a:rPr lang="en-US" dirty="0" smtClean="0"/>
              <a:t>Delivery Requirements</a:t>
            </a:r>
          </a:p>
          <a:p>
            <a:r>
              <a:rPr lang="en-US" dirty="0" smtClean="0"/>
              <a:t>Examples</a:t>
            </a:r>
          </a:p>
          <a:p>
            <a:pPr lvl="1"/>
            <a:r>
              <a:rPr lang="en-US" dirty="0"/>
              <a:t> </a:t>
            </a:r>
            <a:r>
              <a:rPr lang="en-US" sz="2600" dirty="0" smtClean="0"/>
              <a:t>The </a:t>
            </a:r>
            <a:r>
              <a:rPr lang="en-US" sz="2600" dirty="0"/>
              <a:t>system development process and deliverable documents shall conform to the MIL-STD-2167A</a:t>
            </a:r>
          </a:p>
          <a:p>
            <a:pPr lvl="1"/>
            <a:r>
              <a:rPr lang="en-US" sz="2600" dirty="0"/>
              <a:t>Any development work sub-contracted by the development organization shall be carried out in  accordance with Capability Maturity Model</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latin typeface="Arial" pitchFamily="34" charset="0"/>
                <a:cs typeface="Arial" pitchFamily="34" charset="0"/>
              </a:rPr>
              <a:t>External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143000"/>
            <a:ext cx="8229600" cy="5334000"/>
          </a:xfrm>
        </p:spPr>
        <p:txBody>
          <a:bodyPr/>
          <a:lstStyle/>
          <a:p>
            <a:pPr>
              <a:buNone/>
            </a:pPr>
            <a:endParaRPr lang="en-US" dirty="0"/>
          </a:p>
        </p:txBody>
      </p:sp>
      <p:sp>
        <p:nvSpPr>
          <p:cNvPr id="4" name="AutoShape 3"/>
          <p:cNvSpPr>
            <a:spLocks noChangeArrowheads="1"/>
          </p:cNvSpPr>
          <p:nvPr/>
        </p:nvSpPr>
        <p:spPr bwMode="auto">
          <a:xfrm>
            <a:off x="3657600" y="1828800"/>
            <a:ext cx="1752600" cy="914400"/>
          </a:xfrm>
          <a:prstGeom prst="roundRect">
            <a:avLst>
              <a:gd name="adj" fmla="val 16667"/>
            </a:avLst>
          </a:prstGeom>
          <a:noFill/>
          <a:ln w="9525">
            <a:solidFill>
              <a:schemeClr val="tx1">
                <a:alpha val="72000"/>
              </a:schemeClr>
            </a:solidFill>
            <a:round/>
            <a:headEnd/>
            <a:tailEnd/>
          </a:ln>
          <a:effectLst/>
        </p:spPr>
        <p:txBody>
          <a:bodyPr wrap="none" anchor="ctr"/>
          <a:lstStyle/>
          <a:p>
            <a:endParaRPr lang="en-US"/>
          </a:p>
        </p:txBody>
      </p:sp>
      <p:sp>
        <p:nvSpPr>
          <p:cNvPr id="5" name="AutoShape 4"/>
          <p:cNvSpPr>
            <a:spLocks noChangeArrowheads="1"/>
          </p:cNvSpPr>
          <p:nvPr/>
        </p:nvSpPr>
        <p:spPr bwMode="auto">
          <a:xfrm>
            <a:off x="3657600" y="3657600"/>
            <a:ext cx="1752600" cy="914400"/>
          </a:xfrm>
          <a:prstGeom prst="roundRect">
            <a:avLst>
              <a:gd name="adj" fmla="val 16667"/>
            </a:avLst>
          </a:prstGeom>
          <a:noFill/>
          <a:ln w="9525">
            <a:solidFill>
              <a:schemeClr val="tx1">
                <a:alpha val="72000"/>
              </a:schemeClr>
            </a:solidFill>
            <a:round/>
            <a:headEnd/>
            <a:tailEnd/>
          </a:ln>
          <a:effectLst/>
        </p:spPr>
        <p:txBody>
          <a:bodyPr wrap="none" anchor="ctr"/>
          <a:lstStyle/>
          <a:p>
            <a:endParaRPr lang="en-US"/>
          </a:p>
        </p:txBody>
      </p:sp>
      <p:sp>
        <p:nvSpPr>
          <p:cNvPr id="6" name="AutoShape 5"/>
          <p:cNvSpPr>
            <a:spLocks noChangeArrowheads="1"/>
          </p:cNvSpPr>
          <p:nvPr/>
        </p:nvSpPr>
        <p:spPr bwMode="auto">
          <a:xfrm>
            <a:off x="6324600" y="3657600"/>
            <a:ext cx="1752600" cy="914400"/>
          </a:xfrm>
          <a:prstGeom prst="roundRect">
            <a:avLst>
              <a:gd name="adj" fmla="val 16667"/>
            </a:avLst>
          </a:prstGeom>
          <a:noFill/>
          <a:ln w="9525">
            <a:solidFill>
              <a:schemeClr val="tx1">
                <a:alpha val="72000"/>
              </a:schemeClr>
            </a:solidFill>
            <a:round/>
            <a:headEnd/>
            <a:tailEnd/>
          </a:ln>
          <a:effectLst/>
        </p:spPr>
        <p:txBody>
          <a:bodyPr wrap="none" anchor="ctr"/>
          <a:lstStyle/>
          <a:p>
            <a:endParaRPr lang="en-US"/>
          </a:p>
        </p:txBody>
      </p:sp>
      <p:sp>
        <p:nvSpPr>
          <p:cNvPr id="7" name="AutoShape 6"/>
          <p:cNvSpPr>
            <a:spLocks noChangeArrowheads="1"/>
          </p:cNvSpPr>
          <p:nvPr/>
        </p:nvSpPr>
        <p:spPr bwMode="auto">
          <a:xfrm>
            <a:off x="990600" y="3657600"/>
            <a:ext cx="1752600" cy="914400"/>
          </a:xfrm>
          <a:prstGeom prst="roundRect">
            <a:avLst>
              <a:gd name="adj" fmla="val 16667"/>
            </a:avLst>
          </a:prstGeom>
          <a:noFill/>
          <a:ln w="9525">
            <a:solidFill>
              <a:schemeClr val="tx1">
                <a:alpha val="72000"/>
              </a:schemeClr>
            </a:solidFill>
            <a:round/>
            <a:headEnd/>
            <a:tailEnd/>
          </a:ln>
          <a:effectLst/>
        </p:spPr>
        <p:txBody>
          <a:bodyPr wrap="none" anchor="ctr"/>
          <a:lstStyle/>
          <a:p>
            <a:endParaRPr lang="en-US"/>
          </a:p>
        </p:txBody>
      </p:sp>
      <p:sp>
        <p:nvSpPr>
          <p:cNvPr id="8" name="Line 10"/>
          <p:cNvSpPr>
            <a:spLocks noChangeShapeType="1"/>
          </p:cNvSpPr>
          <p:nvPr/>
        </p:nvSpPr>
        <p:spPr bwMode="auto">
          <a:xfrm>
            <a:off x="1828800" y="3200400"/>
            <a:ext cx="5334000" cy="0"/>
          </a:xfrm>
          <a:prstGeom prst="line">
            <a:avLst/>
          </a:prstGeom>
          <a:noFill/>
          <a:ln w="9525">
            <a:solidFill>
              <a:schemeClr val="tx1"/>
            </a:solidFill>
            <a:round/>
            <a:headEnd/>
            <a:tailEnd/>
          </a:ln>
          <a:effectLst/>
        </p:spPr>
        <p:txBody>
          <a:bodyPr/>
          <a:lstStyle/>
          <a:p>
            <a:endParaRPr lang="en-US"/>
          </a:p>
        </p:txBody>
      </p:sp>
      <p:sp>
        <p:nvSpPr>
          <p:cNvPr id="9" name="Text Box 11"/>
          <p:cNvSpPr txBox="1">
            <a:spLocks noChangeArrowheads="1"/>
          </p:cNvSpPr>
          <p:nvPr/>
        </p:nvSpPr>
        <p:spPr bwMode="auto">
          <a:xfrm>
            <a:off x="3829050" y="3778250"/>
            <a:ext cx="1452514" cy="646331"/>
          </a:xfrm>
          <a:prstGeom prst="rect">
            <a:avLst/>
          </a:prstGeom>
          <a:noFill/>
          <a:ln w="9525">
            <a:noFill/>
            <a:miter lim="800000"/>
            <a:headEnd/>
            <a:tailEnd/>
          </a:ln>
          <a:effectLst/>
        </p:spPr>
        <p:txBody>
          <a:bodyPr wrap="none">
            <a:spAutoFit/>
          </a:bodyPr>
          <a:lstStyle/>
          <a:p>
            <a:pPr algn="ctr"/>
            <a:r>
              <a:rPr lang="en-US" sz="1800" dirty="0"/>
              <a:t>Ethical</a:t>
            </a:r>
          </a:p>
          <a:p>
            <a:pPr algn="ctr"/>
            <a:r>
              <a:rPr lang="en-US" sz="1800" dirty="0"/>
              <a:t>requirements</a:t>
            </a:r>
          </a:p>
        </p:txBody>
      </p:sp>
      <p:sp>
        <p:nvSpPr>
          <p:cNvPr id="10" name="Text Box 12"/>
          <p:cNvSpPr txBox="1">
            <a:spLocks noChangeArrowheads="1"/>
          </p:cNvSpPr>
          <p:nvPr/>
        </p:nvSpPr>
        <p:spPr bwMode="auto">
          <a:xfrm>
            <a:off x="1028700" y="3778250"/>
            <a:ext cx="1635128" cy="646331"/>
          </a:xfrm>
          <a:prstGeom prst="rect">
            <a:avLst/>
          </a:prstGeom>
          <a:noFill/>
          <a:ln w="9525">
            <a:noFill/>
            <a:miter lim="800000"/>
            <a:headEnd/>
            <a:tailEnd/>
          </a:ln>
          <a:effectLst/>
        </p:spPr>
        <p:txBody>
          <a:bodyPr wrap="none">
            <a:spAutoFit/>
          </a:bodyPr>
          <a:lstStyle/>
          <a:p>
            <a:pPr algn="ctr"/>
            <a:r>
              <a:rPr lang="en-US" sz="1800" dirty="0"/>
              <a:t>Interoperability</a:t>
            </a:r>
          </a:p>
          <a:p>
            <a:pPr algn="ctr"/>
            <a:r>
              <a:rPr lang="en-US" sz="1800" dirty="0"/>
              <a:t>requirements</a:t>
            </a:r>
          </a:p>
        </p:txBody>
      </p:sp>
      <p:sp>
        <p:nvSpPr>
          <p:cNvPr id="11" name="Text Box 13"/>
          <p:cNvSpPr txBox="1">
            <a:spLocks noChangeArrowheads="1"/>
          </p:cNvSpPr>
          <p:nvPr/>
        </p:nvSpPr>
        <p:spPr bwMode="auto">
          <a:xfrm>
            <a:off x="3816350" y="1949450"/>
            <a:ext cx="1452514" cy="646331"/>
          </a:xfrm>
          <a:prstGeom prst="rect">
            <a:avLst/>
          </a:prstGeom>
          <a:noFill/>
          <a:ln w="9525">
            <a:noFill/>
            <a:miter lim="800000"/>
            <a:headEnd/>
            <a:tailEnd/>
          </a:ln>
          <a:effectLst/>
        </p:spPr>
        <p:txBody>
          <a:bodyPr wrap="none">
            <a:spAutoFit/>
          </a:bodyPr>
          <a:lstStyle/>
          <a:p>
            <a:pPr algn="ctr"/>
            <a:r>
              <a:rPr lang="en-US" sz="1800" dirty="0"/>
              <a:t>External</a:t>
            </a:r>
          </a:p>
          <a:p>
            <a:pPr algn="ctr"/>
            <a:r>
              <a:rPr lang="en-US" sz="1800" dirty="0"/>
              <a:t>requirements</a:t>
            </a:r>
          </a:p>
        </p:txBody>
      </p:sp>
      <p:sp>
        <p:nvSpPr>
          <p:cNvPr id="12" name="Text Box 14"/>
          <p:cNvSpPr txBox="1">
            <a:spLocks noChangeArrowheads="1"/>
          </p:cNvSpPr>
          <p:nvPr/>
        </p:nvSpPr>
        <p:spPr bwMode="auto">
          <a:xfrm>
            <a:off x="6477000" y="3810000"/>
            <a:ext cx="1452514" cy="646331"/>
          </a:xfrm>
          <a:prstGeom prst="rect">
            <a:avLst/>
          </a:prstGeom>
          <a:noFill/>
          <a:ln w="9525">
            <a:noFill/>
            <a:miter lim="800000"/>
            <a:headEnd/>
            <a:tailEnd/>
          </a:ln>
          <a:effectLst/>
        </p:spPr>
        <p:txBody>
          <a:bodyPr wrap="none">
            <a:spAutoFit/>
          </a:bodyPr>
          <a:lstStyle/>
          <a:p>
            <a:pPr algn="ctr"/>
            <a:r>
              <a:rPr lang="en-US" sz="1800" dirty="0"/>
              <a:t>Legislative</a:t>
            </a:r>
          </a:p>
          <a:p>
            <a:pPr algn="ctr"/>
            <a:r>
              <a:rPr lang="en-US" sz="1800" dirty="0"/>
              <a:t>requirements</a:t>
            </a:r>
          </a:p>
        </p:txBody>
      </p:sp>
      <p:sp>
        <p:nvSpPr>
          <p:cNvPr id="13" name="Line 15"/>
          <p:cNvSpPr>
            <a:spLocks noChangeShapeType="1"/>
          </p:cNvSpPr>
          <p:nvPr/>
        </p:nvSpPr>
        <p:spPr bwMode="auto">
          <a:xfrm flipV="1">
            <a:off x="4495800" y="2743200"/>
            <a:ext cx="0" cy="457200"/>
          </a:xfrm>
          <a:prstGeom prst="line">
            <a:avLst/>
          </a:prstGeom>
          <a:noFill/>
          <a:ln w="9525">
            <a:solidFill>
              <a:schemeClr val="tx1"/>
            </a:solidFill>
            <a:round/>
            <a:headEnd/>
            <a:tailEnd/>
          </a:ln>
          <a:effectLst/>
        </p:spPr>
        <p:txBody>
          <a:bodyPr/>
          <a:lstStyle/>
          <a:p>
            <a:endParaRPr lang="en-US"/>
          </a:p>
        </p:txBody>
      </p:sp>
      <p:sp>
        <p:nvSpPr>
          <p:cNvPr id="14" name="Line 16"/>
          <p:cNvSpPr>
            <a:spLocks noChangeShapeType="1"/>
          </p:cNvSpPr>
          <p:nvPr/>
        </p:nvSpPr>
        <p:spPr bwMode="auto">
          <a:xfrm flipV="1">
            <a:off x="4495800" y="3200400"/>
            <a:ext cx="0" cy="457200"/>
          </a:xfrm>
          <a:prstGeom prst="line">
            <a:avLst/>
          </a:prstGeom>
          <a:noFill/>
          <a:ln w="9525">
            <a:solidFill>
              <a:srgbClr val="FFFF00"/>
            </a:solidFill>
            <a:round/>
            <a:headEnd/>
            <a:tailEnd/>
          </a:ln>
          <a:effectLst/>
        </p:spPr>
        <p:txBody>
          <a:bodyPr/>
          <a:lstStyle/>
          <a:p>
            <a:endParaRPr lang="en-US"/>
          </a:p>
        </p:txBody>
      </p:sp>
      <p:sp>
        <p:nvSpPr>
          <p:cNvPr id="15" name="Line 17"/>
          <p:cNvSpPr>
            <a:spLocks noChangeShapeType="1"/>
          </p:cNvSpPr>
          <p:nvPr/>
        </p:nvSpPr>
        <p:spPr bwMode="auto">
          <a:xfrm flipV="1">
            <a:off x="1828800" y="3200400"/>
            <a:ext cx="0" cy="457200"/>
          </a:xfrm>
          <a:prstGeom prst="line">
            <a:avLst/>
          </a:prstGeom>
          <a:noFill/>
          <a:ln w="9525">
            <a:solidFill>
              <a:schemeClr val="tx1"/>
            </a:solidFill>
            <a:round/>
            <a:headEnd/>
            <a:tailEnd/>
          </a:ln>
          <a:effectLst/>
        </p:spPr>
        <p:txBody>
          <a:bodyPr/>
          <a:lstStyle/>
          <a:p>
            <a:endParaRPr lang="en-US"/>
          </a:p>
        </p:txBody>
      </p:sp>
      <p:sp>
        <p:nvSpPr>
          <p:cNvPr id="16" name="Line 18"/>
          <p:cNvSpPr>
            <a:spLocks noChangeShapeType="1"/>
          </p:cNvSpPr>
          <p:nvPr/>
        </p:nvSpPr>
        <p:spPr bwMode="auto">
          <a:xfrm flipV="1">
            <a:off x="7162800" y="3200400"/>
            <a:ext cx="0" cy="457200"/>
          </a:xfrm>
          <a:prstGeom prst="line">
            <a:avLst/>
          </a:prstGeom>
          <a:noFill/>
          <a:ln w="9525">
            <a:solidFill>
              <a:schemeClr val="tx1"/>
            </a:solidFill>
            <a:round/>
            <a:headEnd/>
            <a:tailEnd/>
          </a:ln>
          <a:effectLst/>
        </p:spPr>
        <p:txBody>
          <a:bodyPr/>
          <a:lstStyle/>
          <a:p>
            <a:endParaRPr lang="en-US"/>
          </a:p>
        </p:txBody>
      </p:sp>
      <p:sp>
        <p:nvSpPr>
          <p:cNvPr id="17" name="AutoShape 19"/>
          <p:cNvSpPr>
            <a:spLocks noChangeArrowheads="1"/>
          </p:cNvSpPr>
          <p:nvPr/>
        </p:nvSpPr>
        <p:spPr bwMode="auto">
          <a:xfrm>
            <a:off x="6324600" y="5334000"/>
            <a:ext cx="1752600" cy="914400"/>
          </a:xfrm>
          <a:prstGeom prst="roundRect">
            <a:avLst>
              <a:gd name="adj" fmla="val 16667"/>
            </a:avLst>
          </a:prstGeom>
          <a:noFill/>
          <a:ln w="9525">
            <a:solidFill>
              <a:schemeClr val="tx1">
                <a:alpha val="72000"/>
              </a:schemeClr>
            </a:solidFill>
            <a:round/>
            <a:headEnd/>
            <a:tailEnd/>
          </a:ln>
          <a:effectLst/>
        </p:spPr>
        <p:txBody>
          <a:bodyPr wrap="none" anchor="ctr"/>
          <a:lstStyle/>
          <a:p>
            <a:endParaRPr lang="en-US"/>
          </a:p>
        </p:txBody>
      </p:sp>
      <p:sp>
        <p:nvSpPr>
          <p:cNvPr id="18" name="AutoShape 20"/>
          <p:cNvSpPr>
            <a:spLocks noChangeArrowheads="1"/>
          </p:cNvSpPr>
          <p:nvPr/>
        </p:nvSpPr>
        <p:spPr bwMode="auto">
          <a:xfrm>
            <a:off x="4038600" y="5334000"/>
            <a:ext cx="1752600" cy="914400"/>
          </a:xfrm>
          <a:prstGeom prst="roundRect">
            <a:avLst>
              <a:gd name="adj" fmla="val 16667"/>
            </a:avLst>
          </a:prstGeom>
          <a:noFill/>
          <a:ln w="9525">
            <a:solidFill>
              <a:schemeClr val="tx1">
                <a:alpha val="72000"/>
              </a:schemeClr>
            </a:solidFill>
            <a:round/>
            <a:headEnd/>
            <a:tailEnd/>
          </a:ln>
          <a:effectLst/>
        </p:spPr>
        <p:txBody>
          <a:bodyPr wrap="none" anchor="ctr"/>
          <a:lstStyle/>
          <a:p>
            <a:endParaRPr lang="en-US"/>
          </a:p>
        </p:txBody>
      </p:sp>
      <p:sp>
        <p:nvSpPr>
          <p:cNvPr id="19" name="Line 21"/>
          <p:cNvSpPr>
            <a:spLocks noChangeShapeType="1"/>
          </p:cNvSpPr>
          <p:nvPr/>
        </p:nvSpPr>
        <p:spPr bwMode="auto">
          <a:xfrm>
            <a:off x="4953000" y="4953000"/>
            <a:ext cx="0" cy="381000"/>
          </a:xfrm>
          <a:prstGeom prst="line">
            <a:avLst/>
          </a:prstGeom>
          <a:noFill/>
          <a:ln w="9525">
            <a:solidFill>
              <a:schemeClr val="tx1"/>
            </a:solidFill>
            <a:round/>
            <a:headEnd/>
            <a:tailEnd/>
          </a:ln>
          <a:effectLst/>
        </p:spPr>
        <p:txBody>
          <a:bodyPr/>
          <a:lstStyle/>
          <a:p>
            <a:endParaRPr lang="en-US"/>
          </a:p>
        </p:txBody>
      </p:sp>
      <p:sp>
        <p:nvSpPr>
          <p:cNvPr id="20" name="Line 22"/>
          <p:cNvSpPr>
            <a:spLocks noChangeShapeType="1"/>
          </p:cNvSpPr>
          <p:nvPr/>
        </p:nvSpPr>
        <p:spPr bwMode="auto">
          <a:xfrm>
            <a:off x="7162800" y="4953000"/>
            <a:ext cx="0" cy="381000"/>
          </a:xfrm>
          <a:prstGeom prst="line">
            <a:avLst/>
          </a:prstGeom>
          <a:noFill/>
          <a:ln w="9525">
            <a:solidFill>
              <a:schemeClr val="tx1"/>
            </a:solidFill>
            <a:round/>
            <a:headEnd/>
            <a:tailEnd/>
          </a:ln>
          <a:effectLst/>
        </p:spPr>
        <p:txBody>
          <a:bodyPr/>
          <a:lstStyle/>
          <a:p>
            <a:endParaRPr lang="en-US"/>
          </a:p>
        </p:txBody>
      </p:sp>
      <p:sp>
        <p:nvSpPr>
          <p:cNvPr id="21" name="Line 23"/>
          <p:cNvSpPr>
            <a:spLocks noChangeShapeType="1"/>
          </p:cNvSpPr>
          <p:nvPr/>
        </p:nvSpPr>
        <p:spPr bwMode="auto">
          <a:xfrm>
            <a:off x="4953000" y="4953000"/>
            <a:ext cx="2209800" cy="0"/>
          </a:xfrm>
          <a:prstGeom prst="line">
            <a:avLst/>
          </a:prstGeom>
          <a:noFill/>
          <a:ln w="9525">
            <a:solidFill>
              <a:schemeClr val="tx1"/>
            </a:solidFill>
            <a:round/>
            <a:headEnd/>
            <a:tailEnd/>
          </a:ln>
          <a:effectLst/>
        </p:spPr>
        <p:txBody>
          <a:bodyPr/>
          <a:lstStyle/>
          <a:p>
            <a:endParaRPr lang="en-US"/>
          </a:p>
        </p:txBody>
      </p:sp>
      <p:sp>
        <p:nvSpPr>
          <p:cNvPr id="22" name="Text Box 24"/>
          <p:cNvSpPr txBox="1">
            <a:spLocks noChangeArrowheads="1"/>
          </p:cNvSpPr>
          <p:nvPr/>
        </p:nvSpPr>
        <p:spPr bwMode="auto">
          <a:xfrm>
            <a:off x="4191000" y="5454650"/>
            <a:ext cx="1452514" cy="646331"/>
          </a:xfrm>
          <a:prstGeom prst="rect">
            <a:avLst/>
          </a:prstGeom>
          <a:noFill/>
          <a:ln w="9525">
            <a:noFill/>
            <a:miter lim="800000"/>
            <a:headEnd/>
            <a:tailEnd/>
          </a:ln>
          <a:effectLst/>
        </p:spPr>
        <p:txBody>
          <a:bodyPr wrap="none">
            <a:spAutoFit/>
          </a:bodyPr>
          <a:lstStyle/>
          <a:p>
            <a:pPr algn="ctr"/>
            <a:r>
              <a:rPr lang="en-US" sz="1800" dirty="0"/>
              <a:t>Privacy</a:t>
            </a:r>
          </a:p>
          <a:p>
            <a:pPr algn="ctr"/>
            <a:r>
              <a:rPr lang="en-US" sz="1800" dirty="0"/>
              <a:t>requirements</a:t>
            </a:r>
          </a:p>
        </p:txBody>
      </p:sp>
      <p:sp>
        <p:nvSpPr>
          <p:cNvPr id="23" name="Text Box 25"/>
          <p:cNvSpPr txBox="1">
            <a:spLocks noChangeArrowheads="1"/>
          </p:cNvSpPr>
          <p:nvPr/>
        </p:nvSpPr>
        <p:spPr bwMode="auto">
          <a:xfrm>
            <a:off x="6477000" y="5454650"/>
            <a:ext cx="1452514" cy="646331"/>
          </a:xfrm>
          <a:prstGeom prst="rect">
            <a:avLst/>
          </a:prstGeom>
          <a:noFill/>
          <a:ln w="9525">
            <a:noFill/>
            <a:miter lim="800000"/>
            <a:headEnd/>
            <a:tailEnd/>
          </a:ln>
          <a:effectLst/>
        </p:spPr>
        <p:txBody>
          <a:bodyPr wrap="none">
            <a:spAutoFit/>
          </a:bodyPr>
          <a:lstStyle/>
          <a:p>
            <a:pPr algn="ctr"/>
            <a:r>
              <a:rPr lang="en-US" sz="1800" dirty="0"/>
              <a:t>Safety</a:t>
            </a:r>
          </a:p>
          <a:p>
            <a:pPr algn="ctr"/>
            <a:r>
              <a:rPr lang="en-US" sz="1800" dirty="0"/>
              <a:t>requirements</a:t>
            </a:r>
          </a:p>
        </p:txBody>
      </p:sp>
      <p:sp>
        <p:nvSpPr>
          <p:cNvPr id="24" name="Line 27"/>
          <p:cNvSpPr>
            <a:spLocks noChangeShapeType="1"/>
          </p:cNvSpPr>
          <p:nvPr/>
        </p:nvSpPr>
        <p:spPr bwMode="auto">
          <a:xfrm>
            <a:off x="7162800" y="4572000"/>
            <a:ext cx="0" cy="3810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44562"/>
          </a:xfrm>
        </p:spPr>
        <p:txBody>
          <a:bodyPr>
            <a:normAutofit/>
          </a:bodyPr>
          <a:lstStyle/>
          <a:p>
            <a:r>
              <a:rPr lang="en-US" sz="3600" dirty="0" smtClean="0">
                <a:latin typeface="Arial" pitchFamily="34" charset="0"/>
                <a:cs typeface="Arial" pitchFamily="34" charset="0"/>
              </a:rPr>
              <a:t>External Requirements Examples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sz="2800" dirty="0" smtClean="0"/>
              <a:t>The system shall not disclose any personal information about members of the library system to other members except system administrators</a:t>
            </a:r>
          </a:p>
          <a:p>
            <a:r>
              <a:rPr lang="en-US" sz="2800" dirty="0" smtClean="0"/>
              <a:t>The system shall comply with the local and national laws regarding the use of software tools</a:t>
            </a:r>
          </a:p>
          <a:p>
            <a:pPr>
              <a:buNone/>
            </a:pPr>
            <a:r>
              <a:rPr lang="en-US" b="1" dirty="0" smtClean="0"/>
              <a:t>           Observations on non-Functional </a:t>
            </a:r>
            <a:r>
              <a:rPr lang="en-US" b="1" dirty="0" err="1" smtClean="0"/>
              <a:t>Reqs</a:t>
            </a:r>
            <a:endParaRPr lang="en-US" b="1" dirty="0" smtClean="0"/>
          </a:p>
          <a:p>
            <a:r>
              <a:rPr lang="en-US" dirty="0" smtClean="0"/>
              <a:t>Non-functional requirements can be written to reflect general goals for the system.  Examples include:</a:t>
            </a:r>
          </a:p>
          <a:p>
            <a:pPr lvl="1"/>
            <a:r>
              <a:rPr lang="en-US" b="1" dirty="0" smtClean="0"/>
              <a:t>Ease of use</a:t>
            </a:r>
          </a:p>
          <a:p>
            <a:pPr lvl="1"/>
            <a:r>
              <a:rPr lang="en-US" b="1" dirty="0" smtClean="0"/>
              <a:t>Recovery from failure</a:t>
            </a:r>
          </a:p>
          <a:p>
            <a:pPr lvl="1"/>
            <a:r>
              <a:rPr lang="en-US" b="1" dirty="0" smtClean="0"/>
              <a:t>Rapid user response</a:t>
            </a:r>
          </a:p>
          <a:p>
            <a:pPr>
              <a:buNone/>
            </a:pP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55398"/>
          </a:xfrm>
        </p:spPr>
        <p:txBody>
          <a:bodyPr/>
          <a:lstStyle/>
          <a:p>
            <a:r>
              <a:rPr lang="en-GB" dirty="0" smtClean="0"/>
              <a:t>Others</a:t>
            </a:r>
            <a:endParaRPr lang="en-US" dirty="0"/>
          </a:p>
        </p:txBody>
      </p:sp>
      <p:sp>
        <p:nvSpPr>
          <p:cNvPr id="3" name="Content Placeholder 2"/>
          <p:cNvSpPr>
            <a:spLocks noGrp="1"/>
          </p:cNvSpPr>
          <p:nvPr>
            <p:ph idx="1"/>
          </p:nvPr>
        </p:nvSpPr>
        <p:spPr>
          <a:xfrm>
            <a:off x="457200" y="1295400"/>
            <a:ext cx="8229600" cy="4830763"/>
          </a:xfrm>
        </p:spPr>
        <p:txBody>
          <a:bodyPr/>
          <a:lstStyle/>
          <a:p>
            <a:r>
              <a:rPr lang="en-GB" sz="2400" b="1" dirty="0" smtClean="0"/>
              <a:t>Ergonomy, Configurability, Customizability, Dependability, Durability, Extensibility, Evolvability, Installability, Modularity, Reausbility, Scalability, Testability, Understandability</a:t>
            </a:r>
            <a:endParaRPr lang="en-GB" sz="2400"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b="1" dirty="0" smtClean="0">
                <a:latin typeface="Arial" pitchFamily="34" charset="0"/>
                <a:cs typeface="Arial" pitchFamily="34" charset="0"/>
              </a:rPr>
              <a:t>Observations on non-functional Requirements</a:t>
            </a:r>
            <a:endParaRPr lang="en-US" sz="3600" b="1" dirty="0">
              <a:latin typeface="Arial" pitchFamily="34" charset="0"/>
              <a:cs typeface="Arial" pitchFamily="34" charset="0"/>
            </a:endParaRPr>
          </a:p>
        </p:txBody>
      </p:sp>
      <p:sp>
        <p:nvSpPr>
          <p:cNvPr id="3" name="Content Placeholder 2"/>
          <p:cNvSpPr>
            <a:spLocks noGrp="1"/>
          </p:cNvSpPr>
          <p:nvPr>
            <p:ph idx="1"/>
          </p:nvPr>
        </p:nvSpPr>
        <p:spPr>
          <a:xfrm>
            <a:off x="457200" y="1219200"/>
            <a:ext cx="8229600" cy="5410200"/>
          </a:xfrm>
        </p:spPr>
        <p:txBody>
          <a:bodyPr>
            <a:normAutofit lnSpcReduction="10000"/>
          </a:bodyPr>
          <a:lstStyle/>
          <a:p>
            <a:r>
              <a:rPr lang="en-US" sz="2800" dirty="0" smtClean="0"/>
              <a:t>Goals are open to misinterpretation</a:t>
            </a:r>
          </a:p>
          <a:p>
            <a:r>
              <a:rPr lang="en-US" sz="2800" dirty="0" smtClean="0"/>
              <a:t>Objective verification is difficult</a:t>
            </a:r>
          </a:p>
          <a:p>
            <a:r>
              <a:rPr lang="en-US" sz="2800" dirty="0" smtClean="0"/>
              <a:t>Non-functional requirements should be written in a quantitative manner as much as possible, which is not always easy for customers</a:t>
            </a:r>
          </a:p>
          <a:p>
            <a:pPr lvl="1"/>
            <a:r>
              <a:rPr lang="en-US" dirty="0"/>
              <a:t> </a:t>
            </a:r>
            <a:r>
              <a:rPr lang="en-US" sz="2400" dirty="0"/>
              <a:t>Example: For some goals, there are no quantitative measures, e.g., </a:t>
            </a:r>
            <a:r>
              <a:rPr lang="en-US" sz="2400" dirty="0" smtClean="0"/>
              <a:t>maintainability</a:t>
            </a:r>
          </a:p>
          <a:p>
            <a:pPr lvl="1"/>
            <a:r>
              <a:rPr lang="en-US" sz="2400" dirty="0" smtClean="0"/>
              <a:t>Chances of conflicts within non-functional requirements are fairly high, because information is coming from different stakeholders.</a:t>
            </a:r>
            <a:endParaRPr lang="en-US" dirty="0"/>
          </a:p>
          <a:p>
            <a:r>
              <a:rPr lang="en-US" dirty="0" smtClean="0"/>
              <a:t>Non-functional requirements should be highlighted in the requirements document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normAutofit/>
          </a:bodyPr>
          <a:lstStyle/>
          <a:p>
            <a:r>
              <a:rPr lang="en-US" sz="3600" dirty="0" smtClean="0">
                <a:latin typeface="Arial" pitchFamily="34" charset="0"/>
                <a:cs typeface="Arial" pitchFamily="34" charset="0"/>
              </a:rPr>
              <a:t>How to measure non-functional </a:t>
            </a:r>
            <a:r>
              <a:rPr lang="en-US" sz="3600" dirty="0" err="1" smtClean="0">
                <a:latin typeface="Arial" pitchFamily="34" charset="0"/>
                <a:cs typeface="Arial" pitchFamily="34" charset="0"/>
              </a:rPr>
              <a:t>Reqs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5105400"/>
          </a:xfrm>
        </p:spPr>
        <p:txBody>
          <a:bodyPr>
            <a:normAutofit/>
          </a:bodyPr>
          <a:lstStyle/>
          <a:p>
            <a:r>
              <a:rPr lang="en-US" sz="2800" dirty="0" smtClean="0"/>
              <a:t>NFRs should be expressed quantitatively using metrics (measures) that can be objectively tested</a:t>
            </a:r>
          </a:p>
          <a:p>
            <a:pPr>
              <a:buNone/>
            </a:pPr>
            <a:endParaRPr lang="en-US" dirty="0" smtClean="0"/>
          </a:p>
          <a:p>
            <a:pPr>
              <a:buNone/>
            </a:pPr>
            <a:endParaRPr lang="en-US" dirty="0" smtClean="0"/>
          </a:p>
        </p:txBody>
      </p:sp>
      <p:graphicFrame>
        <p:nvGraphicFramePr>
          <p:cNvPr id="4" name="Table 3"/>
          <p:cNvGraphicFramePr>
            <a:graphicFrameLocks noGrp="1"/>
          </p:cNvGraphicFramePr>
          <p:nvPr/>
        </p:nvGraphicFramePr>
        <p:xfrm>
          <a:off x="914400" y="2424539"/>
          <a:ext cx="7848600" cy="4352544"/>
        </p:xfrm>
        <a:graphic>
          <a:graphicData uri="http://schemas.openxmlformats.org/drawingml/2006/table">
            <a:tbl>
              <a:tblPr firstRow="1" bandRow="1">
                <a:tableStyleId>{5C22544A-7EE6-4342-B048-85BDC9FD1C3A}</a:tableStyleId>
              </a:tblPr>
              <a:tblGrid>
                <a:gridCol w="3111156"/>
                <a:gridCol w="4737444"/>
              </a:tblGrid>
              <a:tr h="590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Book Antiqua" pitchFamily="18" charset="0"/>
                        </a:rPr>
                        <a:t>Property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Book Antiqua" pitchFamily="18" charset="0"/>
                        </a:rPr>
                        <a:t>Measure</a:t>
                      </a:r>
                    </a:p>
                    <a:p>
                      <a:endParaRPr lang="en-US" dirty="0"/>
                    </a:p>
                  </a:txBody>
                  <a:tcPr/>
                </a:tc>
              </a:tr>
              <a:tr h="944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Speed</a:t>
                      </a:r>
                    </a:p>
                    <a:p>
                      <a:endParaRPr lang="en-US" dirty="0"/>
                    </a:p>
                  </a:txBody>
                  <a:tcPr/>
                </a:tc>
                <a:tc>
                  <a:txBody>
                    <a:bodyPr/>
                    <a:lstStyle/>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Processed transactions/second</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Response time</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Screen refresh time</a:t>
                      </a:r>
                    </a:p>
                  </a:txBody>
                  <a:tcPr/>
                </a:tc>
              </a:tr>
              <a:tr h="6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Size</a:t>
                      </a:r>
                    </a:p>
                    <a:p>
                      <a:endParaRPr lang="en-US" dirty="0"/>
                    </a:p>
                  </a:txBody>
                  <a:tcPr/>
                </a:tc>
                <a:tc>
                  <a:txBody>
                    <a:bodyPr/>
                    <a:lstStyle/>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K bytes</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Number of function points</a:t>
                      </a:r>
                    </a:p>
                  </a:txBody>
                  <a:tcPr/>
                </a:tc>
              </a:tr>
              <a:tr h="893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Ease of use</a:t>
                      </a:r>
                    </a:p>
                    <a:p>
                      <a:endParaRPr lang="en-US" dirty="0"/>
                    </a:p>
                  </a:txBody>
                  <a:tcPr/>
                </a:tc>
                <a:tc>
                  <a:txBody>
                    <a:bodyPr/>
                    <a:lstStyle/>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Training time</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Number of help frames</a:t>
                      </a:r>
                    </a:p>
                    <a:p>
                      <a:endParaRPr lang="en-US" dirty="0"/>
                    </a:p>
                  </a:txBody>
                  <a:tcPr/>
                </a:tc>
              </a:tr>
              <a:tr h="944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Robustness</a:t>
                      </a:r>
                    </a:p>
                    <a:p>
                      <a:endParaRPr lang="en-US" dirty="0"/>
                    </a:p>
                  </a:txBody>
                  <a:tcPr/>
                </a:tc>
                <a:tc>
                  <a:txBody>
                    <a:bodyPr/>
                    <a:lstStyle/>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Time to restart after failure</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Percentage of events causing failure</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Probability of data corruption on failure</a:t>
                      </a: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Metrics for non-functional </a:t>
            </a:r>
            <a:r>
              <a:rPr lang="en-US" sz="3600" dirty="0" err="1" smtClean="0">
                <a:latin typeface="Arial" pitchFamily="34" charset="0"/>
                <a:cs typeface="Arial" pitchFamily="34" charset="0"/>
              </a:rPr>
              <a:t>Reqs</a:t>
            </a:r>
            <a:endParaRPr lang="en-US" sz="3600" dirty="0">
              <a:latin typeface="Arial" pitchFamily="34" charset="0"/>
              <a:cs typeface="Arial" pitchFamily="34" charset="0"/>
            </a:endParaRPr>
          </a:p>
        </p:txBody>
      </p:sp>
      <p:graphicFrame>
        <p:nvGraphicFramePr>
          <p:cNvPr id="4" name="Content Placeholder 3"/>
          <p:cNvGraphicFramePr>
            <a:graphicFrameLocks noGrp="1"/>
          </p:cNvGraphicFramePr>
          <p:nvPr>
            <p:ph idx="1"/>
          </p:nvPr>
        </p:nvGraphicFramePr>
        <p:xfrm>
          <a:off x="457200" y="1600200"/>
          <a:ext cx="8229600" cy="3607816"/>
        </p:xfrm>
        <a:graphic>
          <a:graphicData uri="http://schemas.openxmlformats.org/drawingml/2006/table">
            <a:tbl>
              <a:tblPr firstRow="1" bandRow="1">
                <a:tableStyleId>{5C22544A-7EE6-4342-B048-85BDC9FD1C3A}</a:tableStyleId>
              </a:tblPr>
              <a:tblGrid>
                <a:gridCol w="2286000"/>
                <a:gridCol w="59436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Book Antiqua" pitchFamily="18" charset="0"/>
                        </a:rPr>
                        <a:t>Property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Book Antiqua" pitchFamily="18" charset="0"/>
                        </a:rPr>
                        <a:t>Measure</a:t>
                      </a: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Reliability</a:t>
                      </a:r>
                    </a:p>
                    <a:p>
                      <a:endParaRPr lang="en-US" dirty="0"/>
                    </a:p>
                  </a:txBody>
                  <a:tcPr/>
                </a:tc>
                <a:tc>
                  <a:txBody>
                    <a:bodyPr/>
                    <a:lstStyle/>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Mean time to failure</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Probability of unavailability</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Rate of failure occurrence</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Availability</a:t>
                      </a: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Portability</a:t>
                      </a:r>
                    </a:p>
                    <a:p>
                      <a:endParaRPr lang="en-US" dirty="0"/>
                    </a:p>
                  </a:txBody>
                  <a:tcPr/>
                </a:tc>
                <a:tc>
                  <a:txBody>
                    <a:bodyPr/>
                    <a:lstStyle/>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Percentage of target-dependent statements</a:t>
                      </a:r>
                    </a:p>
                    <a:p>
                      <a:pPr marL="609600" marR="0" lvl="0" indent="-609600" algn="l" defTabSz="914400" rtl="0" eaLnBrk="1" fontAlgn="base" latinLnBrk="0" hangingPunct="1">
                        <a:lnSpc>
                          <a:spcPct val="100000"/>
                        </a:lnSpc>
                        <a:spcBef>
                          <a:spcPct val="20000"/>
                        </a:spcBef>
                        <a:spcAft>
                          <a:spcPct val="0"/>
                        </a:spcAft>
                        <a:buClr>
                          <a:schemeClr val="accent1"/>
                        </a:buClr>
                        <a:buSzPct val="65000"/>
                        <a:buFontTx/>
                        <a:buAutoNum type="arabicPeriod"/>
                        <a:tabLst/>
                      </a:pPr>
                      <a:r>
                        <a:rPr kumimoji="0" lang="en-US" sz="1800" b="0" i="0" u="none" strike="noStrike" cap="none" normalizeH="0" baseline="0" dirty="0" smtClean="0">
                          <a:ln>
                            <a:noFill/>
                          </a:ln>
                          <a:solidFill>
                            <a:schemeClr val="tx1"/>
                          </a:solidFill>
                          <a:effectLst/>
                          <a:latin typeface="Arial" charset="0"/>
                        </a:rPr>
                        <a:t>Number of target systems</a:t>
                      </a:r>
                    </a:p>
                    <a:p>
                      <a:endParaRPr lang="en-US" dirty="0"/>
                    </a:p>
                  </a:txBody>
                  <a:tcPr/>
                </a:tc>
              </a:tr>
              <a:tr h="370840">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latin typeface="Arial" pitchFamily="34" charset="0"/>
                <a:cs typeface="Arial" pitchFamily="34" charset="0"/>
              </a:rPr>
              <a:t>Problems with Natural Language</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5029200"/>
          </a:xfrm>
        </p:spPr>
        <p:txBody>
          <a:bodyPr>
            <a:normAutofit lnSpcReduction="10000"/>
          </a:bodyPr>
          <a:lstStyle/>
          <a:p>
            <a:pPr>
              <a:lnSpc>
                <a:spcPct val="90000"/>
              </a:lnSpc>
            </a:pPr>
            <a:r>
              <a:rPr lang="en-US" dirty="0" smtClean="0"/>
              <a:t>Natural language understanding relies on the specification readers and writers using the same words for same concept</a:t>
            </a:r>
          </a:p>
          <a:p>
            <a:pPr>
              <a:lnSpc>
                <a:spcPct val="90000"/>
              </a:lnSpc>
              <a:buFont typeface="Wingdings" pitchFamily="2" charset="2"/>
              <a:buNone/>
            </a:pPr>
            <a:endParaRPr lang="en-US" sz="1800" dirty="0" smtClean="0"/>
          </a:p>
          <a:p>
            <a:pPr>
              <a:lnSpc>
                <a:spcPct val="90000"/>
              </a:lnSpc>
            </a:pPr>
            <a:r>
              <a:rPr lang="en-US" dirty="0" smtClean="0"/>
              <a:t>A natural language requirements specification is over-flexible. </a:t>
            </a:r>
          </a:p>
          <a:p>
            <a:pPr algn="ctr">
              <a:lnSpc>
                <a:spcPct val="90000"/>
              </a:lnSpc>
              <a:buFont typeface="Wingdings" pitchFamily="2" charset="2"/>
              <a:buNone/>
            </a:pPr>
            <a:r>
              <a:rPr lang="en-US" dirty="0" smtClean="0"/>
              <a:t>  “You can say the same thing in completely different ways”</a:t>
            </a:r>
          </a:p>
          <a:p>
            <a:r>
              <a:rPr lang="en-US" dirty="0" smtClean="0"/>
              <a:t>It is not possible to modularize natural language requirements.  It may be difficult to find all related requirements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GB" dirty="0" smtClean="0"/>
              <a:t>References</a:t>
            </a:r>
            <a:endParaRPr lang="en-GB" dirty="0"/>
          </a:p>
        </p:txBody>
      </p:sp>
      <p:sp>
        <p:nvSpPr>
          <p:cNvPr id="3" name="Content Placeholder 2"/>
          <p:cNvSpPr>
            <a:spLocks noGrp="1"/>
          </p:cNvSpPr>
          <p:nvPr>
            <p:ph idx="1"/>
          </p:nvPr>
        </p:nvSpPr>
        <p:spPr>
          <a:xfrm>
            <a:off x="457200" y="914400"/>
            <a:ext cx="8229600" cy="5486400"/>
          </a:xfrm>
        </p:spPr>
        <p:txBody>
          <a:bodyPr/>
          <a:lstStyle/>
          <a:p>
            <a:pPr>
              <a:lnSpc>
                <a:spcPct val="90000"/>
              </a:lnSpc>
            </a:pPr>
            <a:r>
              <a:rPr lang="en-US" dirty="0" smtClean="0"/>
              <a:t>Software Engineering 6</a:t>
            </a:r>
            <a:r>
              <a:rPr lang="en-US" baseline="30000" dirty="0" smtClean="0"/>
              <a:t>th</a:t>
            </a:r>
            <a:r>
              <a:rPr lang="en-US" dirty="0" smtClean="0"/>
              <a:t> Edition, by I. </a:t>
            </a:r>
            <a:r>
              <a:rPr lang="en-US" dirty="0" err="1" smtClean="0"/>
              <a:t>Sommerville</a:t>
            </a:r>
            <a:r>
              <a:rPr lang="en-US" dirty="0" smtClean="0"/>
              <a:t>, 2000</a:t>
            </a:r>
          </a:p>
          <a:p>
            <a:pPr>
              <a:lnSpc>
                <a:spcPct val="90000"/>
              </a:lnSpc>
            </a:pPr>
            <a:r>
              <a:rPr lang="en-US" dirty="0" smtClean="0"/>
              <a:t>Software Engineering 5</a:t>
            </a:r>
            <a:r>
              <a:rPr lang="en-US" baseline="30000" dirty="0" smtClean="0"/>
              <a:t>th</a:t>
            </a:r>
            <a:r>
              <a:rPr lang="en-US" dirty="0" smtClean="0"/>
              <a:t> Edition, by R. Pressman</a:t>
            </a:r>
            <a:endParaRPr lang="en-GB" dirty="0" smtClean="0"/>
          </a:p>
          <a:p>
            <a:r>
              <a:rPr lang="en-GB" dirty="0" smtClean="0"/>
              <a:t>Software Requirements, Second Edition by Karl E. </a:t>
            </a:r>
            <a:r>
              <a:rPr lang="en-GB" dirty="0" err="1" smtClean="0"/>
              <a:t>Wiegers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914400"/>
          </a:xfrm>
        </p:spPr>
        <p:txBody>
          <a:bodyPr>
            <a:normAutofit/>
          </a:bodyPr>
          <a:lstStyle/>
          <a:p>
            <a:r>
              <a:rPr lang="en-US" sz="3600" dirty="0" smtClean="0">
                <a:latin typeface="Arial" pitchFamily="34" charset="0"/>
                <a:cs typeface="Arial" pitchFamily="34" charset="0"/>
              </a:rPr>
              <a:t>Introduction</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066800"/>
            <a:ext cx="8229600" cy="5059363"/>
          </a:xfrm>
        </p:spPr>
        <p:txBody>
          <a:bodyPr/>
          <a:lstStyle/>
          <a:p>
            <a:r>
              <a:rPr lang="en-US" dirty="0" smtClean="0">
                <a:latin typeface="Arial" pitchFamily="34" charset="0"/>
                <a:cs typeface="Arial" pitchFamily="34" charset="0"/>
              </a:rPr>
              <a:t>Requirements form the basis for all software products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Requirements </a:t>
            </a:r>
            <a:r>
              <a:rPr lang="en-US" dirty="0">
                <a:latin typeface="Arial" pitchFamily="34" charset="0"/>
                <a:cs typeface="Arial" pitchFamily="34" charset="0"/>
              </a:rPr>
              <a:t>engineering is the process, which enables us to systematically determine the requirements for a software product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What is requirement?</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dirty="0" smtClean="0">
                <a:latin typeface="Arial" pitchFamily="34" charset="0"/>
                <a:cs typeface="Arial" pitchFamily="34" charset="0"/>
              </a:rPr>
              <a:t>Something required, something wanted or needed</a:t>
            </a:r>
          </a:p>
          <a:p>
            <a:pPr lvl="1"/>
            <a:r>
              <a:rPr lang="en-US" dirty="0" smtClean="0">
                <a:latin typeface="Arial" pitchFamily="34" charset="0"/>
                <a:cs typeface="Arial" pitchFamily="34" charset="0"/>
              </a:rPr>
              <a:t>Webster’s dictionary</a:t>
            </a:r>
          </a:p>
          <a:p>
            <a:pPr marL="342900" lvl="1" indent="-342900">
              <a:buFont typeface="Arial" pitchFamily="34" charset="0"/>
              <a:buChar char="•"/>
            </a:pPr>
            <a:r>
              <a:rPr lang="en-GB" sz="3200" dirty="0" smtClean="0">
                <a:latin typeface="Arial" pitchFamily="34" charset="0"/>
                <a:cs typeface="Arial" pitchFamily="34" charset="0"/>
              </a:rPr>
              <a:t>Requirements are…a specification of what should be implemented. They are descriptions of how the system should behave, or of a system property or attribute. They may be a constraint on the development process of the system.</a:t>
            </a:r>
          </a:p>
          <a:p>
            <a:pPr lvl="1"/>
            <a:r>
              <a:rPr lang="en-GB" dirty="0" err="1" smtClean="0">
                <a:latin typeface="Arial" pitchFamily="34" charset="0"/>
                <a:cs typeface="Arial" pitchFamily="34" charset="0"/>
              </a:rPr>
              <a:t>Sommerville</a:t>
            </a:r>
            <a:r>
              <a:rPr lang="en-GB" dirty="0" smtClean="0">
                <a:latin typeface="Arial" pitchFamily="34" charset="0"/>
                <a:cs typeface="Arial" pitchFamily="34" charset="0"/>
              </a:rPr>
              <a:t> and Sawyer </a:t>
            </a:r>
            <a:r>
              <a:rPr lang="en-GB" dirty="0" smtClean="0">
                <a:latin typeface="Arial" pitchFamily="34" charset="0"/>
                <a:cs typeface="Arial" pitchFamily="34" charset="0"/>
              </a:rPr>
              <a:t>1997</a:t>
            </a:r>
          </a:p>
          <a:p>
            <a:r>
              <a:rPr lang="en-GB" dirty="0">
                <a:latin typeface="Arial" pitchFamily="34" charset="0"/>
                <a:cs typeface="Arial" pitchFamily="34" charset="0"/>
              </a:rPr>
              <a:t>The disciplined application of scientific principles and techniques for developing, communicating and managing requirements</a:t>
            </a:r>
            <a:endParaRPr lang="en-US" dirty="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Software Requirement</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5257800"/>
          </a:xfrm>
        </p:spPr>
        <p:txBody>
          <a:bodyPr>
            <a:normAutofit/>
          </a:bodyPr>
          <a:lstStyle/>
          <a:p>
            <a:r>
              <a:rPr lang="en-US" dirty="0" smtClean="0"/>
              <a:t>A complete description of </a:t>
            </a:r>
            <a:r>
              <a:rPr lang="en-US" i="1" dirty="0" smtClean="0"/>
              <a:t>what</a:t>
            </a:r>
            <a:r>
              <a:rPr lang="en-US" dirty="0" smtClean="0"/>
              <a:t> the software system will do without describing </a:t>
            </a:r>
            <a:r>
              <a:rPr lang="en-US" i="1" dirty="0" smtClean="0"/>
              <a:t>how</a:t>
            </a:r>
            <a:r>
              <a:rPr lang="en-US" dirty="0" smtClean="0"/>
              <a:t> it will do it is represented by the software requirements</a:t>
            </a:r>
          </a:p>
          <a:p>
            <a:pPr>
              <a:lnSpc>
                <a:spcPct val="90000"/>
              </a:lnSpc>
            </a:pPr>
            <a:r>
              <a:rPr lang="en-US" dirty="0" smtClean="0"/>
              <a:t>Software requirements are complete specification of the desired external behavior of the software system to be built</a:t>
            </a:r>
          </a:p>
          <a:p>
            <a:r>
              <a:rPr lang="en-US" dirty="0" smtClean="0"/>
              <a:t>Software requirements may be:</a:t>
            </a:r>
          </a:p>
          <a:p>
            <a:pPr lvl="1"/>
            <a:r>
              <a:rPr lang="en-US" dirty="0" smtClean="0"/>
              <a:t>Abstract statements of services and/or constraints</a:t>
            </a:r>
          </a:p>
          <a:p>
            <a:pPr>
              <a:lnSpc>
                <a:spcPct val="90000"/>
              </a:lnSpc>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3600" dirty="0" smtClean="0">
                <a:latin typeface="Arial" pitchFamily="34" charset="0"/>
                <a:cs typeface="Arial" pitchFamily="34" charset="0"/>
              </a:rPr>
              <a:t>Software Requirement</a:t>
            </a:r>
            <a:endParaRPr lang="en-US" sz="3600" dirty="0"/>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r>
              <a:rPr lang="en-US" dirty="0" smtClean="0"/>
              <a:t>Software requirements may be:</a:t>
            </a:r>
          </a:p>
          <a:p>
            <a:pPr lvl="1"/>
            <a:r>
              <a:rPr lang="en-US" dirty="0" smtClean="0"/>
              <a:t>Part of the bid of contract</a:t>
            </a:r>
          </a:p>
          <a:p>
            <a:pPr lvl="1"/>
            <a:r>
              <a:rPr lang="en-US" dirty="0" smtClean="0"/>
              <a:t>The contract itself</a:t>
            </a:r>
          </a:p>
          <a:p>
            <a:pPr lvl="1"/>
            <a:r>
              <a:rPr lang="en-US" dirty="0" smtClean="0"/>
              <a:t>Part of the technical document, which describes a product</a:t>
            </a:r>
          </a:p>
          <a:p>
            <a:r>
              <a:rPr lang="en-US" dirty="0" smtClean="0"/>
              <a:t>A condition or capability needed by a user to solve a problem or achieve an objective.</a:t>
            </a:r>
          </a:p>
          <a:p>
            <a:r>
              <a:rPr lang="en-US" dirty="0" smtClean="0"/>
              <a:t>A condition or capability that must be met or possessed by a system...to satisfy a contract, standard, specification, or other formally imposed document</a:t>
            </a:r>
          </a:p>
          <a:p>
            <a:pPr lvl="1"/>
            <a:r>
              <a:rPr lang="en-US" dirty="0" smtClean="0"/>
              <a:t>IEEE Std 729</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latin typeface="Arial" pitchFamily="34" charset="0"/>
                <a:cs typeface="Arial" pitchFamily="34" charset="0"/>
              </a:rPr>
              <a:t>Sources of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4830763"/>
          </a:xfrm>
        </p:spPr>
        <p:txBody>
          <a:bodyPr/>
          <a:lstStyle/>
          <a:p>
            <a:r>
              <a:rPr lang="en-US" dirty="0" smtClean="0">
                <a:latin typeface="Arial" pitchFamily="34" charset="0"/>
                <a:cs typeface="Arial" pitchFamily="34" charset="0"/>
              </a:rPr>
              <a:t>Stakeholders</a:t>
            </a:r>
          </a:p>
          <a:p>
            <a:pPr lvl="1"/>
            <a:r>
              <a:rPr lang="en-US" dirty="0" smtClean="0">
                <a:latin typeface="Arial" pitchFamily="34" charset="0"/>
                <a:cs typeface="Arial" pitchFamily="34" charset="0"/>
              </a:rPr>
              <a:t>People affected in some way by the system</a:t>
            </a:r>
          </a:p>
          <a:p>
            <a:r>
              <a:rPr lang="en-US" dirty="0" smtClean="0">
                <a:latin typeface="Arial" pitchFamily="34" charset="0"/>
                <a:cs typeface="Arial" pitchFamily="34" charset="0"/>
              </a:rPr>
              <a:t>Documents</a:t>
            </a:r>
          </a:p>
          <a:p>
            <a:r>
              <a:rPr lang="en-US" dirty="0" smtClean="0">
                <a:latin typeface="Arial" pitchFamily="34" charset="0"/>
                <a:cs typeface="Arial" pitchFamily="34" charset="0"/>
              </a:rPr>
              <a:t>Organization standards</a:t>
            </a:r>
          </a:p>
          <a:p>
            <a:r>
              <a:rPr lang="en-US" dirty="0" smtClean="0">
                <a:latin typeface="Arial" pitchFamily="34" charset="0"/>
                <a:cs typeface="Arial" pitchFamily="34" charset="0"/>
              </a:rPr>
              <a:t>Existing systems</a:t>
            </a:r>
          </a:p>
          <a:p>
            <a:r>
              <a:rPr lang="en-US" dirty="0" smtClean="0">
                <a:latin typeface="Arial" pitchFamily="34" charset="0"/>
                <a:cs typeface="Arial" pitchFamily="34" charset="0"/>
              </a:rPr>
              <a:t>Domain/business area</a:t>
            </a:r>
          </a:p>
          <a:p>
            <a:r>
              <a:rPr lang="en-US" dirty="0" smtClean="0">
                <a:latin typeface="Arial" pitchFamily="34" charset="0"/>
                <a:cs typeface="Arial" pitchFamily="34" charset="0"/>
              </a:rPr>
              <a:t>Regulations etc.</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838200"/>
          </a:xfrm>
        </p:spPr>
        <p:txBody>
          <a:bodyPr>
            <a:normAutofit/>
          </a:bodyPr>
          <a:lstStyle/>
          <a:p>
            <a:r>
              <a:rPr lang="en-US" sz="3600" dirty="0" smtClean="0">
                <a:latin typeface="Arial" pitchFamily="34" charset="0"/>
                <a:cs typeface="Arial" pitchFamily="34" charset="0"/>
              </a:rPr>
              <a:t>Levels of Requirements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90600"/>
            <a:ext cx="8229600" cy="5486400"/>
          </a:xfrm>
        </p:spPr>
        <p:txBody>
          <a:bodyPr>
            <a:normAutofit fontScale="92500" lnSpcReduction="20000"/>
          </a:bodyPr>
          <a:lstStyle/>
          <a:p>
            <a:r>
              <a:rPr lang="en-US" dirty="0" smtClean="0"/>
              <a:t>Stakeholders describe requirements at different levels of details</a:t>
            </a:r>
          </a:p>
          <a:p>
            <a:r>
              <a:rPr lang="en-US" dirty="0" smtClean="0"/>
              <a:t>Business Requirements</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Why the software product is being developed</a:t>
            </a:r>
          </a:p>
          <a:p>
            <a:pPr lvl="1"/>
            <a:r>
              <a:rPr lang="en-US" dirty="0" smtClean="0">
                <a:latin typeface="Arial" pitchFamily="34" charset="0"/>
                <a:cs typeface="Arial" pitchFamily="34" charset="0"/>
              </a:rPr>
              <a:t>Vision and Scope document</a:t>
            </a:r>
            <a:endParaRPr lang="en-US" dirty="0" smtClean="0"/>
          </a:p>
          <a:p>
            <a:r>
              <a:rPr lang="en-US" dirty="0" smtClean="0"/>
              <a:t>User Requirements</a:t>
            </a:r>
          </a:p>
          <a:p>
            <a:pPr lvl="1"/>
            <a:r>
              <a:rPr lang="en-US" dirty="0" smtClean="0">
                <a:latin typeface="Arial" pitchFamily="34" charset="0"/>
                <a:cs typeface="Arial" pitchFamily="34" charset="0"/>
              </a:rPr>
              <a:t>Look at the functionality of the software product from the user’s perspective</a:t>
            </a:r>
          </a:p>
          <a:p>
            <a:pPr lvl="1"/>
            <a:r>
              <a:rPr lang="en-US" dirty="0" smtClean="0">
                <a:latin typeface="Arial" pitchFamily="34" charset="0"/>
                <a:cs typeface="Arial" pitchFamily="34" charset="0"/>
              </a:rPr>
              <a:t>Use </a:t>
            </a:r>
            <a:r>
              <a:rPr lang="en-US" dirty="0">
                <a:latin typeface="Arial" pitchFamily="34" charset="0"/>
                <a:cs typeface="Arial" pitchFamily="34" charset="0"/>
              </a:rPr>
              <a:t>Case </a:t>
            </a:r>
            <a:r>
              <a:rPr lang="en-US" dirty="0" smtClean="0">
                <a:latin typeface="Arial" pitchFamily="34" charset="0"/>
                <a:cs typeface="Arial" pitchFamily="34" charset="0"/>
              </a:rPr>
              <a:t>Document</a:t>
            </a:r>
          </a:p>
          <a:p>
            <a:r>
              <a:rPr lang="en-US" dirty="0" smtClean="0"/>
              <a:t>Product Requirements</a:t>
            </a:r>
          </a:p>
          <a:p>
            <a:pPr lvl="1"/>
            <a:r>
              <a:rPr lang="en-US" dirty="0" smtClean="0">
                <a:latin typeface="Arial" pitchFamily="34" charset="0"/>
                <a:cs typeface="Arial" pitchFamily="34" charset="0"/>
              </a:rPr>
              <a:t>Functional Requirements</a:t>
            </a:r>
          </a:p>
          <a:p>
            <a:pPr lvl="1"/>
            <a:r>
              <a:rPr lang="en-US" dirty="0" smtClean="0">
                <a:latin typeface="Arial" pitchFamily="34" charset="0"/>
                <a:cs typeface="Arial" pitchFamily="34" charset="0"/>
              </a:rPr>
              <a:t>Non-Functional Requirements</a:t>
            </a:r>
          </a:p>
          <a:p>
            <a:pPr lvl="1"/>
            <a:r>
              <a:rPr lang="en-US" dirty="0" smtClean="0">
                <a:latin typeface="Arial" pitchFamily="34" charset="0"/>
                <a:cs typeface="Arial" pitchFamily="34" charset="0"/>
              </a:rPr>
              <a:t>Software Requirement Specification(SRS)</a:t>
            </a:r>
          </a:p>
          <a:p>
            <a:pPr lvl="1"/>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TotalTime>
  <Words>1774</Words>
  <Application>Microsoft Office PowerPoint</Application>
  <PresentationFormat>On-screen Show (4:3)</PresentationFormat>
  <Paragraphs>274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Outline</vt:lpstr>
      <vt:lpstr>Background Knowledge</vt:lpstr>
      <vt:lpstr>Introduction</vt:lpstr>
      <vt:lpstr>What is requirement?</vt:lpstr>
      <vt:lpstr>Software Requirement</vt:lpstr>
      <vt:lpstr>Software Requirement</vt:lpstr>
      <vt:lpstr>Sources of Requirements</vt:lpstr>
      <vt:lpstr>Levels of Requirements</vt:lpstr>
      <vt:lpstr>Levels of requirements</vt:lpstr>
      <vt:lpstr>Example: Levels of requirements</vt:lpstr>
      <vt:lpstr>Example of Business Requirement</vt:lpstr>
      <vt:lpstr>Example Continue</vt:lpstr>
      <vt:lpstr>Importance of Software Requirements</vt:lpstr>
      <vt:lpstr>Importance of Software Requirements</vt:lpstr>
      <vt:lpstr>Importance of Software Requirements</vt:lpstr>
      <vt:lpstr>Top Ten Challenged Project Factors</vt:lpstr>
      <vt:lpstr>Impact of Wrong Requirements</vt:lpstr>
      <vt:lpstr>Characteristics of good requirements</vt:lpstr>
      <vt:lpstr>Characteristics of good requirements</vt:lpstr>
      <vt:lpstr>Types of Software Requirements</vt:lpstr>
      <vt:lpstr>Functional Requirements</vt:lpstr>
      <vt:lpstr>Examples of Functional requirements</vt:lpstr>
      <vt:lpstr>Non-Functional Requirements</vt:lpstr>
      <vt:lpstr>Non-Functional Requirements</vt:lpstr>
      <vt:lpstr>Non-Functional Requirements</vt:lpstr>
      <vt:lpstr>Types of non-Functional Requirements</vt:lpstr>
      <vt:lpstr>Product Requirements</vt:lpstr>
      <vt:lpstr>Product Requirement Examples</vt:lpstr>
      <vt:lpstr>Organizational Requirements</vt:lpstr>
      <vt:lpstr>External Requirements</vt:lpstr>
      <vt:lpstr>External Requirements Examples</vt:lpstr>
      <vt:lpstr>Others</vt:lpstr>
      <vt:lpstr>Observations on non-functional Requirements</vt:lpstr>
      <vt:lpstr>How to measure non-functional Reqs</vt:lpstr>
      <vt:lpstr>Metrics for non-functional Reqs</vt:lpstr>
      <vt:lpstr>Problems with Natural Language</vt:lpstr>
      <vt:lpstr>References</vt:lpstr>
    </vt:vector>
  </TitlesOfParts>
  <Company>ciit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grasool</dc:creator>
  <cp:lastModifiedBy>ab</cp:lastModifiedBy>
  <cp:revision>112</cp:revision>
  <dcterms:created xsi:type="dcterms:W3CDTF">2011-09-13T21:52:25Z</dcterms:created>
  <dcterms:modified xsi:type="dcterms:W3CDTF">2023-08-30T03:46:25Z</dcterms:modified>
</cp:coreProperties>
</file>