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sldIdLst>
    <p:sldId id="302" r:id="rId3"/>
    <p:sldId id="257" r:id="rId4"/>
    <p:sldId id="258" r:id="rId5"/>
    <p:sldId id="259" r:id="rId6"/>
    <p:sldId id="260" r:id="rId7"/>
    <p:sldId id="261" r:id="rId8"/>
    <p:sldId id="263" r:id="rId9"/>
    <p:sldId id="303" r:id="rId10"/>
    <p:sldId id="264" r:id="rId11"/>
    <p:sldId id="266" r:id="rId12"/>
    <p:sldId id="268" r:id="rId13"/>
    <p:sldId id="269" r:id="rId14"/>
    <p:sldId id="270" r:id="rId15"/>
    <p:sldId id="31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304" r:id="rId26"/>
    <p:sldId id="320" r:id="rId27"/>
    <p:sldId id="283" r:id="rId28"/>
    <p:sldId id="284" r:id="rId29"/>
    <p:sldId id="285" r:id="rId30"/>
    <p:sldId id="321" r:id="rId31"/>
    <p:sldId id="286" r:id="rId32"/>
    <p:sldId id="288" r:id="rId33"/>
    <p:sldId id="289" r:id="rId34"/>
    <p:sldId id="292" r:id="rId35"/>
    <p:sldId id="309" r:id="rId36"/>
    <p:sldId id="310" r:id="rId37"/>
    <p:sldId id="311" r:id="rId38"/>
    <p:sldId id="293" r:id="rId39"/>
    <p:sldId id="312" r:id="rId40"/>
    <p:sldId id="313" r:id="rId41"/>
    <p:sldId id="314" r:id="rId42"/>
    <p:sldId id="315" r:id="rId43"/>
    <p:sldId id="316" r:id="rId44"/>
    <p:sldId id="294" r:id="rId45"/>
    <p:sldId id="295" r:id="rId46"/>
    <p:sldId id="317" r:id="rId47"/>
    <p:sldId id="299" r:id="rId48"/>
    <p:sldId id="300" r:id="rId49"/>
    <p:sldId id="318" r:id="rId5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43" autoAdjust="0"/>
  </p:normalViewPr>
  <p:slideViewPr>
    <p:cSldViewPr>
      <p:cViewPr varScale="1">
        <p:scale>
          <a:sx n="88" d="100"/>
          <a:sy n="88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73F0D87-A747-4215-BBE8-D9D697C650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989780-4749-494A-88DD-4432896B7C2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D495CF-265D-4E90-A58A-409625CAAE5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192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192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52F6FE-5199-4388-BFC7-0918A63D46B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294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294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D081D-0697-4189-92AA-0E419C2121C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397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397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2FFB4-71CB-44CA-9FD5-A137AE7C207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8499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499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en-US" dirty="0"/>
              <a:t>Coalition = Union of diverse things into </a:t>
            </a:r>
            <a:r>
              <a:rPr lang="en-US"/>
              <a:t>one single body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124B57-8FF8-4A7D-9C38-0FA08E79771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8601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602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D1F84-79AD-442A-9379-5F767E22C45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704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704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03074C-DF73-4A20-A942-4272672039B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D296D6-6B0F-495E-8935-B7C9DBCC890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065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066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043DFE-271D-4304-BE8E-F2DEF766842B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E9183E-F771-4A60-BF2B-C968D5B2B11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BF58C0-B2FA-46F4-B838-378EFF3675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11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11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EB1FE-8EE3-4A6A-A8AA-8738AAE0CC8C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4C957-0E5F-44FA-878D-2FFF8D72B3A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A11AA-4FA3-4962-84F0-EDF22DF116FC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30DDF-5314-46F2-A61C-17C825C9DA39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en-US" dirty="0"/>
              <a:t>Retaliation = Revenge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97140-E10C-4364-A2AF-95CFEEFBE7C9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812954-EC6E-4BF5-B3BD-59639B089BE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5E8FD5-2F2E-4F97-912A-3A77D8DB38D5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ADCBEB-3A4B-4B49-98E8-259DEF51AAB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168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168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1B9C4-E642-4A2A-9352-2CF5277AB74B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2A989C-2A4E-45A7-AA26-B999B247CA8D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CD4ECF-86AF-4F2A-A450-42EE1279E849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8471EE-CA50-49AC-ACE6-E66E28BD9EA2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6AB7D2-46C4-4F72-AC0C-F389B6D7C8E9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89C652-C4E0-491B-B261-6E9BA9CB34C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270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270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F4FB2F-B0FE-4118-A829-0B925B5749C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373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373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3509D1-5610-4840-86A5-F8CF3F51DBC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475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475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4F1A42-B18D-45BA-8028-45448502385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577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578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A24EBE-883F-4964-A0DD-8BB56A72AF8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680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680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6564F-FD43-40D6-87AD-35009A2E22B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782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782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E60A-2D4D-4D8E-AA41-E6D2E593DBB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C3B4-CE0F-47A4-99BF-BCB496EC8A2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8B16-E32D-4D9C-BAB6-EBE4072211F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6EBEB-04C0-4C3D-92EF-C1584996D07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F0446-1C96-44B5-9F32-29107FB79B1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20F17-3E4D-426F-8142-B7B0FA2C179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32004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71BE4-C546-42A4-962E-75D4909127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6C3F8-AAC1-4261-AC88-59308E50E7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4D52D-B248-4B17-B6E4-8D30E8461EB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4D2C-A7B9-496E-AB46-2631685C09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31371-D07F-4BA3-A19E-EDADA006D33B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1ED6-19A4-438B-B7A5-DB0509B515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263F1-B418-44F7-9CE1-1B44BA7336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C7187-CEC3-4CA0-AC6F-D2B5CDABE04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081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798B0-49A4-4E3E-A1D5-117090E08A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322C-1918-4D39-B734-FEF2B65CBC2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65FAA-CE05-4633-B23D-92C77AE152AD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B6ED7-362F-4518-86DC-229265ECEF43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42C9-B6BC-4707-BCCC-28787B92FA9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04B1-1B93-4510-B58A-AD2E89C1CF92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78E3-6606-41EF-B489-D37C0D6777A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C760-8C02-470C-88E0-0C285BD3CD36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8C9A8-F84C-4625-BA32-FABDD08C61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24200"/>
            <a:ext cx="7770813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627F8F3-BE53-4CCB-BB52-33E9E5FD508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62" r:id="rId2"/>
    <p:sldLayoutId id="2147484243" r:id="rId3"/>
    <p:sldLayoutId id="2147484244" r:id="rId4"/>
    <p:sldLayoutId id="2147484263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64" r:id="rId11"/>
    <p:sldLayoutId id="2147484250" r:id="rId12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650"/>
        </a:spcBef>
        <a:spcAft>
          <a:spcPct val="0"/>
        </a:spcAft>
        <a:buClr>
          <a:srgbClr val="222222"/>
        </a:buClr>
        <a:buSzPct val="100000"/>
        <a:buFont typeface="Arial" charset="0"/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222222"/>
        </a:buClr>
        <a:buSzPct val="100000"/>
        <a:buFont typeface="Arial" charset="0"/>
        <a:buChar char="–"/>
        <a:defRPr sz="24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charset="0"/>
        <a:buChar char="•"/>
        <a:defRPr sz="2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charset="0"/>
        <a:buChar char="–"/>
        <a:defRPr sz="2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GB" sz="4400"/>
              <a:t>Ethics in Information Technology, Fourth Edition</a:t>
            </a:r>
            <a:endParaRPr lang="en-US" sz="3200" i="1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/>
              <a:t>Chapter 1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GB" sz="3200" i="1"/>
              <a:t>An Overview of Ethics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the Business World (cont’d.)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8013" cy="4524375"/>
          </a:xfrm>
        </p:spPr>
        <p:txBody>
          <a:bodyPr/>
          <a:lstStyle/>
          <a:p>
            <a:r>
              <a:rPr lang="en-GB" dirty="0"/>
              <a:t>Recent scandals in IT companies</a:t>
            </a:r>
          </a:p>
          <a:p>
            <a:pPr lvl="1"/>
            <a:r>
              <a:rPr lang="en-GB" dirty="0"/>
              <a:t>Satyam Computer Services India (</a:t>
            </a:r>
            <a:r>
              <a:rPr lang="en-GB" dirty="0">
                <a:solidFill>
                  <a:srgbClr val="00B050"/>
                </a:solidFill>
              </a:rPr>
              <a:t>overstated assets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Hewlett Packard</a:t>
            </a:r>
          </a:p>
          <a:p>
            <a:pPr lvl="1"/>
            <a:r>
              <a:rPr lang="en-GB" dirty="0"/>
              <a:t>Computer Associates International (</a:t>
            </a:r>
            <a:r>
              <a:rPr lang="en-GB" dirty="0">
                <a:solidFill>
                  <a:srgbClr val="00B050"/>
                </a:solidFill>
              </a:rPr>
              <a:t>false reports on revenues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IBM (disclosing sensitive information)</a:t>
            </a:r>
          </a:p>
          <a:p>
            <a:r>
              <a:rPr lang="en-GB" dirty="0"/>
              <a:t>Not just executives, but even lower-level employees, can find themselves in the middle of an ethical dilemma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955CA3-EFD6-4BE2-B94A-652E9CF1E8C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11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Fostering Good Business Ethics </a:t>
            </a:r>
            <a:br>
              <a:rPr lang="en-GB"/>
            </a:br>
            <a:r>
              <a:rPr lang="en-GB"/>
              <a:t>Is Important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50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gain the good will 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avoid </a:t>
            </a:r>
            <a:r>
              <a:rPr lang="en-US"/>
              <a:t>unfavorable</a:t>
            </a:r>
            <a:r>
              <a:rPr lang="en-GB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12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Gaining the Good Will </a:t>
            </a:r>
            <a:br>
              <a:rPr lang="en-GB"/>
            </a:br>
            <a:r>
              <a:rPr lang="en-GB"/>
              <a:t>of the Community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50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Making contributions to charitable organizations and nonprofit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13</a:t>
            </a:fld>
            <a:endParaRPr lang="en-GB" sz="1800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0432"/>
            <a:ext cx="9067800" cy="556179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Gaining the Good Will of the Community</a:t>
            </a:r>
            <a:r>
              <a:rPr lang="en-GB" sz="3000" b="1" dirty="0"/>
              <a:t> </a:t>
            </a:r>
            <a:r>
              <a:rPr lang="en-GB" sz="3000" dirty="0"/>
              <a:t>(cont’d.)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9162"/>
            <a:ext cx="8229600" cy="19002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Socially responsible activities create good will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Good will makes it easier for corporations to conduct business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286000"/>
            <a:ext cx="5257800" cy="4114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Organization that Operates Consistently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ensures that employees:</a:t>
            </a:r>
          </a:p>
          <a:p>
            <a:pPr lvl="1"/>
            <a:r>
              <a:rPr lang="en-US"/>
              <a:t>Know what is expected of them</a:t>
            </a:r>
          </a:p>
          <a:p>
            <a:pPr lvl="1"/>
            <a:r>
              <a:rPr lang="en-US"/>
              <a:t>Can employ the organization’s values to help them in decision making</a:t>
            </a:r>
          </a:p>
          <a:p>
            <a:r>
              <a:rPr lang="en-US"/>
              <a:t>Consistency also means that shareholders, customers, suppliers, and community know what they can expect of the organization</a:t>
            </a:r>
          </a:p>
          <a:p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14</a:t>
            </a:fld>
            <a:endParaRPr lang="en-GB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FEBEA-9706-41CE-976B-612A6B617565}" type="slidenum">
              <a:rPr lang="en-GB" smtClean="0"/>
              <a:pPr/>
              <a:t>15</a:t>
            </a:fld>
            <a:endParaRPr lang="en-GB" sz="1800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Organization That Operates Consistently (cont’d.)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576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Many companies share the following values: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with honesty and integrity, staying true to organizational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according to standards of ethical conduct, in words and action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 colleagues, customers, and consumers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Strive to be the best at what matters to the company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Value diversity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Fostering Good Business Practices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ethics means good business/improved profits</a:t>
            </a:r>
          </a:p>
          <a:p>
            <a:r>
              <a:rPr lang="en-GB" dirty="0"/>
              <a:t>Companies that:</a:t>
            </a:r>
          </a:p>
          <a:p>
            <a:pPr lvl="1"/>
            <a:r>
              <a:rPr lang="en-GB" dirty="0"/>
              <a:t>Produce safe and effective products</a:t>
            </a:r>
          </a:p>
          <a:p>
            <a:pPr lvl="2"/>
            <a:r>
              <a:rPr lang="en-GB" dirty="0"/>
              <a:t>Avoid costly lawsuits</a:t>
            </a:r>
          </a:p>
          <a:p>
            <a:pPr lvl="1"/>
            <a:r>
              <a:rPr lang="en-GB" dirty="0"/>
              <a:t>Provide excellent service that retains customers</a:t>
            </a:r>
          </a:p>
          <a:p>
            <a:pPr lvl="1"/>
            <a:r>
              <a:rPr lang="en-GB" dirty="0"/>
              <a:t>Develop and maintain strong employee relations </a:t>
            </a:r>
          </a:p>
          <a:p>
            <a:pPr lvl="2"/>
            <a:r>
              <a:rPr lang="en-GB" dirty="0"/>
              <a:t>Suffer lower turnover rates (high employee retention)</a:t>
            </a:r>
          </a:p>
          <a:p>
            <a:pPr lvl="2"/>
            <a:r>
              <a:rPr lang="en-GB" dirty="0"/>
              <a:t>Enjoy better employee morale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6F4420-668E-473F-9C3B-13AFD72A524E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B8D29-C392-4838-B996-89A6D65EDD01}" type="slidenum">
              <a:rPr lang="en-GB" smtClean="0"/>
              <a:pPr/>
              <a:t>17</a:t>
            </a:fld>
            <a:endParaRPr lang="en-GB" sz="1800"/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Fostering Good Business Practices (cont’d.)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178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Suppliers/business partners place priority on working with companies that operate in a fair and ethical manner</a:t>
            </a:r>
          </a:p>
          <a:p>
            <a:pPr marL="347663" indent="-34766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</a:t>
            </a:r>
            <a:r>
              <a:rPr lang="en-GB" dirty="0">
                <a:solidFill>
                  <a:schemeClr val="tx1"/>
                </a:solidFill>
              </a:rPr>
              <a:t>ethics means bad business/diminishing profits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lead to bad business results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have a negative impact on employees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Protecting the Organization and Its Employees from Legal Actions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U.S. Supreme Court established that an employer can be held responsible for the acts of its employees</a:t>
            </a:r>
            <a:endParaRPr lang="en-GB"/>
          </a:p>
          <a:p>
            <a:r>
              <a:rPr lang="en-GB"/>
              <a:t>This principle is called </a:t>
            </a:r>
            <a:r>
              <a:rPr lang="en-GB" i="1"/>
              <a:t>respondeat superior</a:t>
            </a:r>
          </a:p>
          <a:p>
            <a:r>
              <a:rPr lang="en-GB"/>
              <a:t>Coalition of several legal organizations argues establishment of ethics and compliance programs should reduce criminal liability of organization</a:t>
            </a:r>
          </a:p>
          <a:p>
            <a:r>
              <a:rPr lang="en-GB"/>
              <a:t>Others argue company officers should not be given light sentences if their ethics programs are ineffective</a:t>
            </a:r>
          </a:p>
          <a:p>
            <a:pPr lvl="1"/>
            <a:endParaRPr lang="en-GB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141E3-68DB-4FDA-97C1-46979400A7F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Avoiding Unfavorable Publicity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8013" cy="4524375"/>
          </a:xfrm>
        </p:spPr>
        <p:txBody>
          <a:bodyPr/>
          <a:lstStyle/>
          <a:p>
            <a:r>
              <a:rPr lang="en-GB" dirty="0"/>
              <a:t>Public reputation of company strongly influences: </a:t>
            </a:r>
          </a:p>
          <a:p>
            <a:pPr lvl="1"/>
            <a:r>
              <a:rPr lang="en-GB" dirty="0"/>
              <a:t>Value of its stock</a:t>
            </a:r>
          </a:p>
          <a:p>
            <a:pPr lvl="1"/>
            <a:r>
              <a:rPr lang="en-GB" dirty="0"/>
              <a:t>How consumers regard products and services</a:t>
            </a:r>
          </a:p>
          <a:p>
            <a:pPr lvl="1"/>
            <a:r>
              <a:rPr lang="en-GB" dirty="0"/>
              <a:t>Degree of oversight received from government</a:t>
            </a:r>
          </a:p>
          <a:p>
            <a:pPr lvl="1"/>
            <a:r>
              <a:rPr lang="en-GB" dirty="0"/>
              <a:t>Amount of support and cooperation received</a:t>
            </a:r>
          </a:p>
          <a:p>
            <a:r>
              <a:rPr lang="en-GB" dirty="0"/>
              <a:t>Organizations are motivated to build strong ethics programs to avoid negative publicity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DBA20-932C-4B38-973D-A53FF0840310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4488" indent="-344488"/>
            <a:r>
              <a:rPr lang="en-US"/>
              <a:t>As you read this chapter, consider the following questions:</a:t>
            </a:r>
          </a:p>
          <a:p>
            <a:pPr marL="798513" lvl="1" indent="-285750"/>
            <a:r>
              <a:rPr lang="en-GB"/>
              <a:t>What is ethics, and why is it important to act according to a code of ethics?</a:t>
            </a:r>
          </a:p>
          <a:p>
            <a:pPr marL="798513" lvl="1" indent="-285750"/>
            <a:r>
              <a:rPr lang="en-GB"/>
              <a:t>Why is business ethics becoming increasingly important?</a:t>
            </a:r>
          </a:p>
          <a:p>
            <a:pPr marL="798513" lvl="1" indent="-285750"/>
            <a:r>
              <a:rPr lang="en-GB"/>
              <a:t>What are organizations doing to improve their business ethics?</a:t>
            </a:r>
          </a:p>
          <a:p>
            <a:pPr marL="798513" lvl="1" indent="-285750"/>
            <a:endParaRPr lang="en-GB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6068B-C9AD-489D-BDB7-AE4474463BF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Improving Corporate Ethics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Characteristics of a successful ethics program</a:t>
            </a:r>
          </a:p>
          <a:p>
            <a:pPr lvl="1"/>
            <a:r>
              <a:rPr lang="en-US"/>
              <a:t>Employees willing to seek advice about ethical issues</a:t>
            </a:r>
          </a:p>
          <a:p>
            <a:pPr lvl="1"/>
            <a:r>
              <a:rPr lang="en-US"/>
              <a:t>Employees feel prepared to handle situations that could lead to misconduct</a:t>
            </a:r>
          </a:p>
          <a:p>
            <a:pPr lvl="1"/>
            <a:r>
              <a:rPr lang="en-US"/>
              <a:t>Employees are rewarded for ethical behavior</a:t>
            </a:r>
          </a:p>
          <a:p>
            <a:pPr lvl="1"/>
            <a:r>
              <a:rPr lang="en-US"/>
              <a:t>Employees are not rewarded for success obtained through questionable means</a:t>
            </a:r>
          </a:p>
          <a:p>
            <a:pPr lvl="1"/>
            <a:r>
              <a:rPr lang="en-US"/>
              <a:t>Employees feel positive about their company</a:t>
            </a:r>
          </a:p>
          <a:p>
            <a:endParaRPr lang="en-GB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96552-BA34-490E-9BB6-D401D10D44C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76100-38E5-4582-ACE5-20D87CCCA360}" type="slidenum">
              <a:rPr lang="en-GB" smtClean="0"/>
              <a:pPr/>
              <a:t>21</a:t>
            </a:fld>
            <a:endParaRPr lang="en-GB" sz="1800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Appointing a Corporate Ethics Officer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2901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Corporate ethics officer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vision and leadership in business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Should be well-respected, senior-level manager who reports directly to the CEO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Ensures ethical procedures are put in place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Creates and maintains ethics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Is responsible for key knowledge/contact person for ethical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Ethical Standards Set by Board of Directors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Board oversees the organization’s business activities and management </a:t>
            </a:r>
          </a:p>
          <a:p>
            <a:r>
              <a:rPr lang="en-GB"/>
              <a:t>Board members of company are expected to: </a:t>
            </a:r>
          </a:p>
          <a:p>
            <a:pPr lvl="1"/>
            <a:r>
              <a:rPr lang="en-GB"/>
              <a:t>Conduct themselves according to the highest standards of personal and professional integrity</a:t>
            </a:r>
          </a:p>
          <a:p>
            <a:pPr lvl="1"/>
            <a:r>
              <a:rPr lang="en-GB"/>
              <a:t>Set standard for company-wide ethical conduct </a:t>
            </a:r>
          </a:p>
          <a:p>
            <a:pPr lvl="1"/>
            <a:r>
              <a:rPr lang="en-GB"/>
              <a:t>Ensure compliance with laws and regulations</a:t>
            </a:r>
          </a:p>
          <a:p>
            <a:pPr lvl="1"/>
            <a:r>
              <a:rPr lang="en-GB"/>
              <a:t>Create environment in which employees can seek advice about business conduct, raise issues, and report misconduct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037D4-EF32-413F-AA41-325A1F30DEAA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63DE9-5DE7-4B1E-8388-63A9570866FC}" type="slidenum">
              <a:rPr lang="en-GB" smtClean="0"/>
              <a:pPr/>
              <a:t>23</a:t>
            </a:fld>
            <a:endParaRPr lang="en-GB" sz="1800"/>
          </a:p>
        </p:txBody>
      </p:sp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906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Code of Ethics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9878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Code of ethics</a:t>
            </a:r>
            <a:endParaRPr lang="en-GB" b="1" dirty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Highlights an organization’s key ethical issues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Identifies primary values and important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Focuses employees on areas of ethical risk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Offers guidance for employees to recognize and deal with ethical issues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Provides mechanisms to report unethical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Help employees abide by the law, follow necessary regulations,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Sarbanes-Oxley Act of 2002</a:t>
            </a:r>
          </a:p>
          <a:p>
            <a:pPr lvl="1"/>
            <a:r>
              <a:rPr lang="en-GB" dirty="0"/>
              <a:t>Endorsed in response to public crime over several major accounting scandals</a:t>
            </a:r>
          </a:p>
          <a:p>
            <a:pPr lvl="1"/>
            <a:r>
              <a:rPr lang="en-GB" dirty="0"/>
              <a:t>Section 404 requires that the CEO and CFO sign any Securities and Exchange Commission (SEC) filing to attest to its accuracy</a:t>
            </a:r>
          </a:p>
          <a:p>
            <a:pPr lvl="1"/>
            <a:r>
              <a:rPr lang="en-GB" dirty="0"/>
              <a:t>Section 406 requires public companies to disclose whether or not they have a code of ethics and if any waivers to that code have been granted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74A-30A8-41D7-AB7D-D08772AE877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315200" cy="1141412"/>
          </a:xfrm>
        </p:spPr>
        <p:txBody>
          <a:bodyPr/>
          <a:lstStyle/>
          <a:p>
            <a:r>
              <a:rPr lang="en-GB" dirty="0"/>
              <a:t>Establishing a Corporate </a:t>
            </a:r>
            <a:br>
              <a:rPr lang="en-GB" dirty="0"/>
            </a:br>
            <a:r>
              <a:rPr lang="en-GB" dirty="0"/>
              <a:t>Code of Ethics (cont’d.)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Employee participation is important while developing code of ethics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Cannot gain company-wide acceptance unless it is: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Developed with employee participation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Fully endorsed by organization’s leadership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Must continually be applied to company’s decision making and emphasized as part of its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Breaches in the code of ethics must be identified and dealt with appropriately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5C177C-A541-4CD8-BDDF-44AC40975EF0}" type="slidenum">
              <a:rPr lang="en-GB" smtClean="0"/>
              <a:pPr/>
              <a:t>25</a:t>
            </a:fld>
            <a:endParaRPr lang="en-GB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2F2C5A-A5FB-4F64-BD11-9C1235363783}" type="slidenum">
              <a:rPr lang="en-GB" smtClean="0"/>
              <a:pPr/>
              <a:t>26</a:t>
            </a:fld>
            <a:endParaRPr lang="en-GB" sz="1800"/>
          </a:p>
        </p:txBody>
      </p:sp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81391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2A2E2-8017-4EDA-AD5B-46360E7841EE}" type="slidenum">
              <a:rPr lang="en-GB" smtClean="0"/>
              <a:pPr/>
              <a:t>27</a:t>
            </a:fld>
            <a:endParaRPr lang="en-GB" sz="1800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Conducting Social Audits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829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audit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Reviews how well organization is meeting ethical and social responsibility goals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Communicates new goals for upcoming year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Shared broadly with employees, shareholders, investors, market analysts, customers, suppliers, government agencies, and local communities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2A812B-1E82-43B5-A86D-94F82D516749}" type="slidenum">
              <a:rPr lang="en-GB" smtClean="0"/>
              <a:pPr/>
              <a:t>28</a:t>
            </a:fld>
            <a:endParaRPr lang="en-GB" sz="1800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3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Personal beliefs improved through education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Comprehensive ethics education program encourages employees to act responsibly and ethically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Often presented in small workshop formats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Employees apply code of ethics to hypothetical but realistic case studies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Demonstration of recent company decisions based on principles from the code of ethics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 (cont’d.)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that training increase the percentage of employees who report incidents of misconduct</a:t>
            </a:r>
          </a:p>
          <a:p>
            <a:r>
              <a:rPr lang="en-US" dirty="0"/>
              <a:t>Employees must:</a:t>
            </a:r>
          </a:p>
          <a:p>
            <a:pPr lvl="1"/>
            <a:r>
              <a:rPr lang="en-US" dirty="0"/>
              <a:t>Learn effective ways of reporting incidents</a:t>
            </a:r>
          </a:p>
          <a:p>
            <a:pPr lvl="1"/>
            <a:r>
              <a:rPr lang="en-US" dirty="0"/>
              <a:t>Be reassured their feedback will be acted on without retaliation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7BDF01-5070-47FF-B76D-9FBD4BCA866E}" type="slidenum">
              <a:rPr lang="en-GB" smtClean="0"/>
              <a:pPr/>
              <a:t>29</a:t>
            </a:fld>
            <a:endParaRPr lang="en-GB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 (cont’d.)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/>
            <a:r>
              <a:rPr lang="en-GB"/>
              <a:t>Why are organizations interested in fostering good business ethics?</a:t>
            </a:r>
          </a:p>
          <a:p>
            <a:pPr marL="742950" lvl="1" indent="-285750"/>
            <a:r>
              <a:rPr lang="en-GB"/>
              <a:t>What approach can you take to ensure ethical decision making?</a:t>
            </a:r>
          </a:p>
          <a:p>
            <a:pPr marL="742950" lvl="1" indent="-285750"/>
            <a:r>
              <a:rPr lang="en-GB"/>
              <a:t>What trends have increased the risk of using information technology in an unethical manner?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E9C8B6-F0F1-4B2E-AFBD-3295434A968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33EB73-FAE8-4BB9-A9A0-082D9D0F4FD4}" type="slidenum">
              <a:rPr lang="en-GB" smtClean="0"/>
              <a:pPr/>
              <a:t>30</a:t>
            </a:fld>
            <a:endParaRPr lang="en-GB" sz="1800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Including Ethical Criteria in </a:t>
            </a:r>
            <a:br>
              <a:rPr lang="en-GB"/>
            </a:br>
            <a:r>
              <a:rPr lang="en-GB"/>
              <a:t>Employee Appraisals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9252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Only 43% of companies include ethical conduct in employee’s performance appraisal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Ethical criteria include: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Treating others fairly and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effectively in a multicultural environment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Accepting personal accountability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Continually developing themselves and others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openly and honestly 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38CE9-875D-4C2C-A754-F346DE46BE5D}" type="slidenum">
              <a:rPr lang="en-GB" smtClean="0"/>
              <a:pPr/>
              <a:t>31</a:t>
            </a:fld>
            <a:endParaRPr lang="en-GB" sz="1800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578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Good employees may make </a:t>
            </a:r>
            <a:r>
              <a:rPr lang="en-GB" dirty="0">
                <a:solidFill>
                  <a:srgbClr val="FF0000"/>
                </a:solidFill>
              </a:rPr>
              <a:t>bad</a:t>
            </a:r>
            <a:r>
              <a:rPr lang="en-GB" dirty="0"/>
              <a:t> ethical choices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be encouraged to do </a:t>
            </a:r>
            <a:r>
              <a:rPr lang="en-GB" dirty="0">
                <a:solidFill>
                  <a:srgbClr val="FF0000"/>
                </a:solidFill>
              </a:rPr>
              <a:t>“whatever it takes” </a:t>
            </a:r>
            <a:r>
              <a:rPr lang="en-GB" dirty="0"/>
              <a:t>to get the job done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Employees need a knowledgeable resource to discuss perceived unethical practices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manager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Legal or Internal Audit Department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Business Unit’s legal counsel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Anonymously through internal Web site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1A31E-6D1A-4960-B484-639FA3E779B9}" type="slidenum">
              <a:rPr lang="en-GB" smtClean="0"/>
              <a:pPr/>
              <a:t>32</a:t>
            </a:fld>
            <a:endParaRPr lang="en-GB" sz="1800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 (cont’d.)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Ethical Considerations in Decision Making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Steps in a decision-making process</a:t>
            </a:r>
          </a:p>
          <a:p>
            <a:pPr lvl="1"/>
            <a:r>
              <a:rPr lang="en-GB"/>
              <a:t>Develop problem statement</a:t>
            </a:r>
          </a:p>
          <a:p>
            <a:pPr lvl="1"/>
            <a:r>
              <a:rPr lang="en-GB"/>
              <a:t>Identify alternatives</a:t>
            </a:r>
          </a:p>
          <a:p>
            <a:pPr lvl="1"/>
            <a:r>
              <a:rPr lang="en-GB"/>
              <a:t>Evaluate and choose alternative</a:t>
            </a:r>
          </a:p>
          <a:p>
            <a:pPr lvl="1"/>
            <a:r>
              <a:rPr lang="en-US"/>
              <a:t>Implement decision</a:t>
            </a:r>
          </a:p>
          <a:p>
            <a:pPr lvl="1"/>
            <a:r>
              <a:rPr lang="en-US"/>
              <a:t>Evaluate results</a:t>
            </a:r>
          </a:p>
          <a:p>
            <a:pPr lvl="1"/>
            <a:r>
              <a:rPr lang="en-US"/>
              <a:t>Success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GB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6A176-36E9-414B-8A42-0E101FD00EBF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 a Problem Statement</a:t>
            </a:r>
            <a:endParaRPr 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Clear, concise description of the issue</a:t>
            </a:r>
          </a:p>
          <a:p>
            <a:r>
              <a:rPr lang="en-US"/>
              <a:t>Answers these questions:</a:t>
            </a:r>
          </a:p>
          <a:p>
            <a:pPr lvl="1"/>
            <a:r>
              <a:rPr lang="en-US"/>
              <a:t>What causes people to think there is a problem? </a:t>
            </a:r>
          </a:p>
          <a:p>
            <a:pPr lvl="1"/>
            <a:r>
              <a:rPr lang="en-US"/>
              <a:t>Who is directly affected by the problem? </a:t>
            </a:r>
          </a:p>
          <a:p>
            <a:pPr lvl="1"/>
            <a:r>
              <a:rPr lang="en-US"/>
              <a:t>Is there anyone else affected? </a:t>
            </a:r>
          </a:p>
          <a:p>
            <a:pPr lvl="1"/>
            <a:r>
              <a:rPr lang="en-US"/>
              <a:t>How often does it occur? </a:t>
            </a:r>
          </a:p>
          <a:p>
            <a:pPr lvl="1"/>
            <a:r>
              <a:rPr lang="en-US"/>
              <a:t>What is the impact of the problem? </a:t>
            </a:r>
          </a:p>
          <a:p>
            <a:pPr lvl="1"/>
            <a:r>
              <a:rPr lang="en-US"/>
              <a:t>How serious is the problem?</a:t>
            </a:r>
          </a:p>
          <a:p>
            <a:r>
              <a:rPr lang="en-US"/>
              <a:t>Most critical step in decision-making process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43903A-E9DB-4EE1-9EED-A5F4C0AFFD29}" type="slidenum">
              <a:rPr lang="en-GB" smtClean="0"/>
              <a:pPr/>
              <a:t>34</a:t>
            </a:fld>
            <a:endParaRPr lang="en-GB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a Problem Statement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of a good problem statement: </a:t>
            </a:r>
          </a:p>
          <a:p>
            <a:pPr lvl="1"/>
            <a:r>
              <a:rPr lang="en-US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r>
              <a:rPr lang="en-US"/>
              <a:t>Examples of poor problem statements: </a:t>
            </a:r>
          </a:p>
          <a:p>
            <a:pPr lvl="1"/>
            <a:r>
              <a:rPr lang="en-US"/>
              <a:t>“We need to implement a new inventory control system.” (possible solution, not a problem statement)</a:t>
            </a:r>
          </a:p>
          <a:p>
            <a:pPr lvl="1"/>
            <a:r>
              <a:rPr lang="en-US"/>
              <a:t>“We have a problem with finished product inventory.” (not specific enough)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D84F1-7047-4FAC-8BF3-8F18BDD86025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Identify, Evaluate, and Choose an Alternative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Enlist help to brainstorm alternative solutions</a:t>
            </a:r>
          </a:p>
          <a:p>
            <a:r>
              <a:rPr lang="en-US"/>
              <a:t>Evaluate by weighing laws, guidelines, and principles</a:t>
            </a:r>
          </a:p>
          <a:p>
            <a:r>
              <a:rPr lang="en-US"/>
              <a:t>Consider likely consequences of each alternative</a:t>
            </a:r>
          </a:p>
          <a:p>
            <a:r>
              <a:rPr lang="en-US"/>
              <a:t>Alternative selected must: </a:t>
            </a:r>
          </a:p>
          <a:p>
            <a:pPr lvl="1"/>
            <a:r>
              <a:rPr lang="en-US"/>
              <a:t>Be ethically and legally defensible</a:t>
            </a:r>
          </a:p>
          <a:p>
            <a:pPr lvl="1"/>
            <a:r>
              <a:rPr lang="en-US"/>
              <a:t>Be consistent with policies and code of ethics</a:t>
            </a:r>
          </a:p>
          <a:p>
            <a:pPr lvl="1"/>
            <a:r>
              <a:rPr lang="en-US"/>
              <a:t>Take into account impact on others</a:t>
            </a:r>
          </a:p>
          <a:p>
            <a:pPr lvl="1"/>
            <a:r>
              <a:rPr lang="en-US"/>
              <a:t>Provide a good solution to problem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75C8E-38DA-4A46-8D4E-D19335EB070D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3D19E8-340A-412A-9BE4-8410A2AB3242}" type="slidenum">
              <a:rPr lang="en-GB" smtClean="0"/>
              <a:pPr/>
              <a:t>37</a:t>
            </a:fld>
            <a:endParaRPr lang="en-GB" sz="1800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 Approaches to Ethical Decision Making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4648200"/>
            <a:ext cx="914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Table 1-5 Four common approaches to ethical decision making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1738313"/>
            <a:ext cx="88677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  <a:p>
            <a:pPr lvl="1"/>
            <a:r>
              <a:rPr lang="en-US"/>
              <a:t>Focuses on concern with daily life in a community</a:t>
            </a:r>
          </a:p>
          <a:p>
            <a:pPr lvl="1"/>
            <a:r>
              <a:rPr lang="en-US"/>
              <a:t>People guided by virtues to reach “right” decision</a:t>
            </a:r>
          </a:p>
          <a:p>
            <a:pPr lvl="1"/>
            <a:r>
              <a:rPr lang="en-US"/>
              <a:t>More effective than following set of principles/rules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Does not provide guide for action</a:t>
            </a:r>
          </a:p>
          <a:p>
            <a:pPr lvl="1"/>
            <a:r>
              <a:rPr lang="en-US"/>
              <a:t>Virtue cannot be worked out objectively; depends on circumstances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B050D-26B4-4B01-9BE4-CE122CCFCF36}" type="slidenum">
              <a:rPr lang="en-GB" smtClean="0"/>
              <a:pPr/>
              <a:t>38</a:t>
            </a:fld>
            <a:endParaRPr lang="en-GB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  <a:p>
            <a:pPr lvl="1"/>
            <a:r>
              <a:rPr lang="en-US"/>
              <a:t>Chooses action that has best overall consequences</a:t>
            </a:r>
          </a:p>
          <a:p>
            <a:pPr lvl="1"/>
            <a:r>
              <a:rPr lang="en-US"/>
              <a:t>Finds the greatest good by balancing all interests</a:t>
            </a:r>
          </a:p>
          <a:p>
            <a:pPr lvl="1"/>
            <a:r>
              <a:rPr lang="en-US"/>
              <a:t>Fits concept of value in economics and the use of cost-benefit analysis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Measuring and comparing values is often difficult</a:t>
            </a:r>
          </a:p>
          <a:p>
            <a:pPr lvl="1"/>
            <a:r>
              <a:rPr lang="en-US"/>
              <a:t>Predicting resulting benefits and harm is difficult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15340-26B7-4520-A7F4-CF52FB60C69E}" type="slidenum">
              <a:rPr lang="en-GB" smtClean="0"/>
              <a:pPr/>
              <a:t>39</a:t>
            </a:fld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CC9E4E-4250-423D-8726-9A4F328E5B4D}" type="slidenum">
              <a:rPr lang="en-GB" smtClean="0"/>
              <a:pPr/>
              <a:t>4</a:t>
            </a:fld>
            <a:endParaRPr lang="en-GB" sz="1800"/>
          </a:p>
        </p:txBody>
      </p:sp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is Ethics?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211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 code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Set of rules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Establishes boundaries of generally accepted behavior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Different rules often have contradictions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conventions about right and wrong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Widely shared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Form basis for an established consensus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  <a:p>
            <a:pPr lvl="1"/>
            <a:r>
              <a:rPr lang="en-US"/>
              <a:t>Focuses on fair distribution of benefits/burdens</a:t>
            </a:r>
          </a:p>
          <a:p>
            <a:pPr lvl="1"/>
            <a:r>
              <a:rPr lang="en-US"/>
              <a:t>Guiding principle is to treat all people the same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Decisions can be influenced by personal bias</a:t>
            </a:r>
          </a:p>
          <a:p>
            <a:pPr lvl="1"/>
            <a:r>
              <a:rPr lang="en-US"/>
              <a:t>Others may consider the decision unfair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79043-8DE3-4F1D-9E46-332649049459}" type="slidenum">
              <a:rPr lang="en-GB" smtClean="0"/>
              <a:pPr/>
              <a:t>40</a:t>
            </a:fld>
            <a:endParaRPr lang="en-GB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  <a:p>
            <a:pPr lvl="1"/>
            <a:r>
              <a:rPr lang="en-US"/>
              <a:t>Work together for common set of values and goals</a:t>
            </a:r>
          </a:p>
          <a:p>
            <a:pPr lvl="1"/>
            <a:r>
              <a:rPr lang="en-US"/>
              <a:t>Implement systems that benefit all people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Consensus is difficult</a:t>
            </a:r>
          </a:p>
          <a:p>
            <a:pPr lvl="1"/>
            <a:r>
              <a:rPr lang="en-US"/>
              <a:t>Some required to bear greater costs than others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81163-303B-4FC3-B2F2-493DA788DFF2}" type="slidenum">
              <a:rPr lang="en-GB" smtClean="0"/>
              <a:pPr/>
              <a:t>41</a:t>
            </a:fld>
            <a:endParaRPr lang="en-GB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Decision and </a:t>
            </a:r>
            <a:br>
              <a:rPr lang="en-US"/>
            </a:br>
            <a:r>
              <a:rPr lang="en-US"/>
              <a:t>Evaluate the Results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the decision</a:t>
            </a:r>
          </a:p>
          <a:p>
            <a:pPr lvl="1"/>
            <a:r>
              <a:rPr lang="en-US"/>
              <a:t>Efficient, effective, timely implementation</a:t>
            </a:r>
          </a:p>
          <a:p>
            <a:pPr lvl="1"/>
            <a:r>
              <a:rPr lang="en-US"/>
              <a:t>Communication is key for people to accept change</a:t>
            </a:r>
          </a:p>
          <a:p>
            <a:pPr lvl="1"/>
            <a:r>
              <a:rPr lang="en-US"/>
              <a:t>Transition plan made easy and pain-free</a:t>
            </a:r>
          </a:p>
          <a:p>
            <a:r>
              <a:rPr lang="en-US"/>
              <a:t>Evaluate the results</a:t>
            </a:r>
          </a:p>
          <a:p>
            <a:pPr lvl="1"/>
            <a:r>
              <a:rPr lang="en-US"/>
              <a:t>Monitor results for desired effect</a:t>
            </a:r>
          </a:p>
          <a:p>
            <a:pPr lvl="1"/>
            <a:r>
              <a:rPr lang="en-US"/>
              <a:t>Observe impact on organization and stakeholders</a:t>
            </a:r>
          </a:p>
          <a:p>
            <a:pPr lvl="1"/>
            <a:r>
              <a:rPr lang="en-US"/>
              <a:t>Return to “Develop problem statement” step if further refinements may be needed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83663-79FB-4537-AE31-091D1EC5DADC}" type="slidenum">
              <a:rPr lang="en-GB" smtClean="0"/>
              <a:pPr/>
              <a:t>42</a:t>
            </a:fld>
            <a:endParaRPr lang="en-GB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FE720-DD25-4D71-B8F5-75A30A48F9D2}" type="slidenum">
              <a:rPr lang="en-GB" smtClean="0"/>
              <a:pPr/>
              <a:t>43</a:t>
            </a:fld>
            <a:endParaRPr lang="en-GB" sz="1800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Ethics in Information Technology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496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Public concern about the ethical use of information technology includes: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E-mail and Internet access monitoring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Downloading in violation of copyright laws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Unsolicited e-mail (spam)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Hackers and identify theft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Students and plagiarism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general public does not understand the critical importance of ethics as applied to IT</a:t>
            </a:r>
          </a:p>
          <a:p>
            <a:r>
              <a:rPr lang="en-GB"/>
              <a:t>Important decisions are often left to technical experts</a:t>
            </a:r>
          </a:p>
          <a:p>
            <a:r>
              <a:rPr lang="en-US"/>
              <a:t>General business managers must assume greater responsibility for these decisions by:</a:t>
            </a:r>
          </a:p>
          <a:p>
            <a:pPr lvl="1"/>
            <a:r>
              <a:rPr lang="en-US"/>
              <a:t>Making decisions based on technical savvy, business know-how, and a sense of ethics</a:t>
            </a:r>
          </a:p>
          <a:p>
            <a:pPr lvl="1"/>
            <a:r>
              <a:rPr lang="en-US"/>
              <a:t>Creating an environment where ethical dilemmas can be discussed openly, objectively, and constructively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29C90-AA0E-4D29-9E99-2BD14CCD16D1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  <a:endParaRPr lang="en-US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of this text</a:t>
            </a:r>
          </a:p>
          <a:p>
            <a:pPr lvl="1"/>
            <a:r>
              <a:rPr lang="en-US"/>
              <a:t>To educate people about the tremendous impact of ethical issues in the successful and secure use of information technology </a:t>
            </a:r>
          </a:p>
          <a:p>
            <a:pPr lvl="1"/>
            <a:r>
              <a:rPr lang="en-US"/>
              <a:t>To motivate people to recognize these issues when making business decisions </a:t>
            </a:r>
          </a:p>
          <a:p>
            <a:pPr lvl="1"/>
            <a:r>
              <a:rPr lang="en-US"/>
              <a:t>To provide tools, approaches, and useful insights for making ethical decisions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12E96-A5CD-4768-82B2-E38E409F92CF}" type="slidenum">
              <a:rPr lang="en-GB" smtClean="0"/>
              <a:pPr/>
              <a:t>45</a:t>
            </a:fld>
            <a:endParaRPr lang="en-GB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Ethics is important because the risks associated with inappropriate behavior have increased</a:t>
            </a:r>
          </a:p>
          <a:p>
            <a:r>
              <a:rPr lang="en-US"/>
              <a:t>Organizations have at least five good reasons for encouraging employees to act ethically</a:t>
            </a:r>
          </a:p>
          <a:p>
            <a:pPr lvl="1"/>
            <a:r>
              <a:rPr lang="en-US"/>
              <a:t>To gain the good will of the community</a:t>
            </a:r>
          </a:p>
          <a:p>
            <a:pPr lvl="1"/>
            <a:r>
              <a:rPr lang="en-US"/>
              <a:t>To create an organization that operates consistently</a:t>
            </a:r>
          </a:p>
          <a:p>
            <a:pPr lvl="1"/>
            <a:r>
              <a:rPr lang="en-US"/>
              <a:t>To foster good business practices</a:t>
            </a:r>
          </a:p>
          <a:p>
            <a:pPr lvl="1"/>
            <a:r>
              <a:rPr lang="en-US"/>
              <a:t>To protect the organization and its employees against legal action</a:t>
            </a:r>
          </a:p>
          <a:p>
            <a:pPr lvl="1"/>
            <a:r>
              <a:rPr lang="en-US"/>
              <a:t>To avoid unfavorable publicity</a:t>
            </a:r>
            <a:endParaRPr lang="en-GB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7E6BEE-86FC-477D-BB5C-A8697FE89436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 (cont</a:t>
            </a:r>
            <a:r>
              <a:rPr lang="en-US"/>
              <a:t>’</a:t>
            </a:r>
            <a:r>
              <a:rPr lang="en-GB"/>
              <a:t>d.)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Organizations require successful ethics programs</a:t>
            </a:r>
          </a:p>
          <a:p>
            <a:r>
              <a:rPr lang="en-US"/>
              <a:t>The corporate ethics officer ensures that ethical procedures are installed and followed</a:t>
            </a:r>
          </a:p>
          <a:p>
            <a:r>
              <a:rPr lang="en-US"/>
              <a:t>Managers’ behaviors and expectations can strongly influence employees’ ethical behavior</a:t>
            </a:r>
          </a:p>
          <a:p>
            <a:r>
              <a:rPr lang="en-US"/>
              <a:t>Most of us have developed a simple decision-making model that includes five steps</a:t>
            </a:r>
          </a:p>
          <a:p>
            <a:r>
              <a:rPr lang="en-US"/>
              <a:t>Ethical considerations must be incorporated into decision making</a:t>
            </a:r>
          </a:p>
          <a:p>
            <a:endParaRPr lang="en-GB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7DDB9E-7680-4995-B6B8-8CEA8A89BFD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(cont’d.)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Four common approaches to ethical decision making</a:t>
            </a:r>
          </a:p>
          <a:p>
            <a:pPr lvl="1"/>
            <a:r>
              <a:rPr lang="en-US"/>
              <a:t>Virtue ethics approach</a:t>
            </a:r>
          </a:p>
          <a:p>
            <a:pPr lvl="1"/>
            <a:r>
              <a:rPr lang="en-US"/>
              <a:t>Utilitarian approach</a:t>
            </a:r>
          </a:p>
          <a:p>
            <a:pPr lvl="1"/>
            <a:r>
              <a:rPr lang="en-US"/>
              <a:t>Fairness approach</a:t>
            </a:r>
          </a:p>
          <a:p>
            <a:pPr lvl="1"/>
            <a:r>
              <a:rPr lang="en-US"/>
              <a:t>Common good approach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3CD296-55D1-401E-A9A6-FCF6BEB5C18C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3856FF-91C8-42BE-A03C-8414CDD40FE8}" type="slidenum">
              <a:rPr lang="en-GB" smtClean="0"/>
              <a:pPr/>
              <a:t>5</a:t>
            </a:fld>
            <a:endParaRPr lang="en-GB" sz="1800"/>
          </a:p>
        </p:txBody>
      </p:sp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928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is Ethics? (cont’d.)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67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Morality may vary by: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Cultural group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Ethnic background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Religion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Life experiences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Education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Gender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FC3403-1272-47AB-9D32-2869BC1E4B11}" type="slidenum">
              <a:rPr lang="en-GB" smtClean="0"/>
              <a:pPr/>
              <a:t>6</a:t>
            </a:fld>
            <a:endParaRPr lang="en-GB" sz="1800"/>
          </a:p>
        </p:txBody>
      </p:sp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Definition of Ethics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3689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Ethics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Set of beliefs about right and wrong </a:t>
            </a:r>
            <a:r>
              <a:rPr lang="en-US" dirty="0"/>
              <a:t>behavior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Variations in perception— strong opposition to acceptance (e.g. software piracy)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Virtues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Habits that incline people to do what is acceptable (examples: fairness, generosity, loyalty)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Habits of unacceptable </a:t>
            </a:r>
            <a:r>
              <a:rPr lang="en-US" dirty="0"/>
              <a:t>behavior (vanity, greed, envy)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Virtues and vices define a personal value system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Scheme of moral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B90CE8-C136-4029-AF41-96FD788DA421}" type="slidenum">
              <a:rPr lang="en-GB" smtClean="0"/>
              <a:pPr/>
              <a:t>7</a:t>
            </a:fld>
            <a:endParaRPr lang="en-GB" sz="1800"/>
          </a:p>
        </p:txBody>
      </p:sp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Importance of Integrity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637736"/>
            <a:ext cx="8229600" cy="566527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Integrity is a cornerstone of ethical behaviour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B050"/>
                </a:solidFill>
              </a:rPr>
              <a:t>Is it alright to exaggerate your work experience on resume or cutting the corners of a project to meet the schedules?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People with integrity: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Act in accordance with a personal code of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Extend to all the same respect and consideration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Apply the same moral standards in all situations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Lack of integrity emerges if you apply moral standards differently according to situation or people involved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B050"/>
                </a:solidFill>
              </a:rPr>
              <a:t>Inconsistency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Many ethical dilemmas are not as simple as right versus wrong but involves choices between right versus 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Difference Between Morals, </a:t>
            </a:r>
            <a:br>
              <a:rPr lang="en-US"/>
            </a:br>
            <a:r>
              <a:rPr lang="en-US"/>
              <a:t>Ethics, and Laws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Morals: one’s personal beliefs about right and wrong</a:t>
            </a:r>
          </a:p>
          <a:p>
            <a:pPr eaLnBrk="1" hangingPunct="1"/>
            <a:r>
              <a:rPr lang="en-US"/>
              <a:t>Ethics: standards or codes of behavior expected of an individual by a group</a:t>
            </a:r>
          </a:p>
          <a:p>
            <a:pPr eaLnBrk="1" hangingPunct="1"/>
            <a:r>
              <a:rPr lang="en-US"/>
              <a:t>Law: system of rules that tells us what we can and cannot do</a:t>
            </a:r>
          </a:p>
          <a:p>
            <a:pPr lvl="1" eaLnBrk="1" hangingPunct="1"/>
            <a:r>
              <a:rPr lang="en-US"/>
              <a:t>Laws are enforced by a set of institutions</a:t>
            </a:r>
          </a:p>
          <a:p>
            <a:pPr lvl="1" eaLnBrk="1" hangingPunct="1"/>
            <a:r>
              <a:rPr lang="en-US"/>
              <a:t>Legal acts conform to the law</a:t>
            </a:r>
          </a:p>
          <a:p>
            <a:pPr lvl="1" eaLnBrk="1" hangingPunct="1"/>
            <a:r>
              <a:rPr lang="en-US"/>
              <a:t>Moral acts conform to what an individual believes is the right belief of right and wrong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1D642-FDA1-4CA3-BFBF-DB13EBA9EAB1}" type="slidenum">
              <a:rPr lang="en-GB" smtClean="0"/>
              <a:pPr/>
              <a:t>8</a:t>
            </a:fld>
            <a:endParaRPr lang="en-GB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8013" cy="1141412"/>
          </a:xfrm>
        </p:spPr>
        <p:txBody>
          <a:bodyPr/>
          <a:lstStyle/>
          <a:p>
            <a:r>
              <a:rPr lang="en-GB" dirty="0"/>
              <a:t>Ethics in the Business World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8013" cy="4524375"/>
          </a:xfrm>
        </p:spPr>
        <p:txBody>
          <a:bodyPr/>
          <a:lstStyle/>
          <a:p>
            <a:r>
              <a:rPr lang="en-GB" dirty="0"/>
              <a:t>Both the likelihood and the negative impact of inappropriate behaviour have increased</a:t>
            </a:r>
          </a:p>
          <a:p>
            <a:r>
              <a:rPr lang="en-GB" dirty="0"/>
              <a:t>Several trends have increased the likelihood of unethical behaviour:</a:t>
            </a:r>
          </a:p>
          <a:p>
            <a:pPr lvl="1"/>
            <a:r>
              <a:rPr lang="en-GB" dirty="0"/>
              <a:t>Globalization creating complex work environments</a:t>
            </a:r>
          </a:p>
          <a:p>
            <a:pPr lvl="2"/>
            <a:r>
              <a:rPr lang="en-GB" dirty="0">
                <a:solidFill>
                  <a:srgbClr val="00B050"/>
                </a:solidFill>
              </a:rPr>
              <a:t>Operations have been moved to developing countries to cut the costs</a:t>
            </a:r>
          </a:p>
          <a:p>
            <a:pPr lvl="1"/>
            <a:r>
              <a:rPr lang="en-GB" dirty="0"/>
              <a:t>Organizations challenged to maintain profits / revenue</a:t>
            </a:r>
          </a:p>
          <a:p>
            <a:pPr lvl="1"/>
            <a:r>
              <a:rPr lang="en-GB" dirty="0"/>
              <a:t>Heightened vigilance by: </a:t>
            </a:r>
          </a:p>
          <a:p>
            <a:pPr lvl="2"/>
            <a:r>
              <a:rPr lang="en-GB" dirty="0"/>
              <a:t>Employees</a:t>
            </a:r>
          </a:p>
          <a:p>
            <a:pPr lvl="2"/>
            <a:r>
              <a:rPr lang="en-GB" dirty="0"/>
              <a:t>Shareholders </a:t>
            </a:r>
          </a:p>
          <a:p>
            <a:pPr lvl="2"/>
            <a:r>
              <a:rPr lang="en-GB" dirty="0"/>
              <a:t>Regulatory agencies</a:t>
            </a:r>
          </a:p>
          <a:p>
            <a:endParaRPr lang="en-GB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6343C9-FDB5-455D-99CF-4976C8E968B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2800</Words>
  <Application>Microsoft Office PowerPoint</Application>
  <PresentationFormat>On-screen Show (4:3)</PresentationFormat>
  <Paragraphs>449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StarSymbol</vt:lpstr>
      <vt:lpstr>Times New Roman</vt:lpstr>
      <vt:lpstr>Default Design</vt:lpstr>
      <vt:lpstr>1_Default Design</vt:lpstr>
      <vt:lpstr>Ethics in Information Technology, Fourth Edition</vt:lpstr>
      <vt:lpstr>Objectives</vt:lpstr>
      <vt:lpstr>Objectives (cont’d.)</vt:lpstr>
      <vt:lpstr>What is Ethics?</vt:lpstr>
      <vt:lpstr>What is Ethics? (cont’d.)</vt:lpstr>
      <vt:lpstr>Definition of Ethics</vt:lpstr>
      <vt:lpstr>The Importance of Integrity</vt:lpstr>
      <vt:lpstr>The Difference Between Morals,  Ethics, and Laws</vt:lpstr>
      <vt:lpstr>Ethics in the Business World</vt:lpstr>
      <vt:lpstr>Ethics in the Business World (cont’d.)</vt:lpstr>
      <vt:lpstr>Why Fostering Good Business Ethics  Is Important</vt:lpstr>
      <vt:lpstr>Gaining the Good Will  of the Community</vt:lpstr>
      <vt:lpstr>Gaining the Good Will of the Community (cont’d.)</vt:lpstr>
      <vt:lpstr>Creating an Organization that Operates Consistently</vt:lpstr>
      <vt:lpstr>Creating an Organization That Operates Consistently (cont’d.)</vt:lpstr>
      <vt:lpstr>Fostering Good Business Practices</vt:lpstr>
      <vt:lpstr>Fostering Good Business Practices (cont’d.)</vt:lpstr>
      <vt:lpstr>Protecting the Organization and Its Employees from Legal Actions</vt:lpstr>
      <vt:lpstr>Avoiding Unfavorable Publicity</vt:lpstr>
      <vt:lpstr>Improving Corporate Ethics</vt:lpstr>
      <vt:lpstr>Appointing a Corporate Ethics Officer</vt:lpstr>
      <vt:lpstr>Ethical Standards Set by Board of Directors</vt:lpstr>
      <vt:lpstr>Establishing a Corporate Code of Ethics</vt:lpstr>
      <vt:lpstr>Establishing a Corporate  Code of Ethics (cont’d.)</vt:lpstr>
      <vt:lpstr>Establishing a Corporate  Code of Ethics (cont’d.)</vt:lpstr>
      <vt:lpstr>Establishing a Corporate  Code of Ethics (cont’d.)</vt:lpstr>
      <vt:lpstr>Conducting Social Audits</vt:lpstr>
      <vt:lpstr>Requiring Employees to  Take Ethics Training</vt:lpstr>
      <vt:lpstr>Requiring Employees to  Take Ethics Training (cont’d.)</vt:lpstr>
      <vt:lpstr>Including Ethical Criteria in  Employee Appraisals</vt:lpstr>
      <vt:lpstr>Creating an Ethical Work Environment</vt:lpstr>
      <vt:lpstr>Creating an Ethical Work Environment (cont’d.)</vt:lpstr>
      <vt:lpstr>Including Ethical Considerations in Decision Making</vt:lpstr>
      <vt:lpstr>Develop a Problem Statement</vt:lpstr>
      <vt:lpstr>Develop a Problem Statement (cont’d.)</vt:lpstr>
      <vt:lpstr>Identify, Evaluate, and Choose an Alternative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 Evaluate the Results</vt:lpstr>
      <vt:lpstr>Ethics in Information Technology</vt:lpstr>
      <vt:lpstr>Ethics in Information Technology (cont’d.)</vt:lpstr>
      <vt:lpstr>Ethics in Information Technology (cont’d.)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Dr. Jon Inouye</dc:creator>
  <cp:lastModifiedBy>FA21-BSE-133 (AOUN HAIDER)</cp:lastModifiedBy>
  <cp:revision>118</cp:revision>
  <dcterms:modified xsi:type="dcterms:W3CDTF">2024-04-22T15:19:08Z</dcterms:modified>
</cp:coreProperties>
</file>