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5"/>
  </p:notesMasterIdLst>
  <p:handoutMasterIdLst>
    <p:handoutMasterId r:id="rId36"/>
  </p:handoutMasterIdLst>
  <p:sldIdLst>
    <p:sldId id="256" r:id="rId5"/>
    <p:sldId id="257" r:id="rId6"/>
    <p:sldId id="294" r:id="rId7"/>
    <p:sldId id="269" r:id="rId8"/>
    <p:sldId id="295" r:id="rId9"/>
    <p:sldId id="270" r:id="rId10"/>
    <p:sldId id="271" r:id="rId11"/>
    <p:sldId id="272" r:id="rId12"/>
    <p:sldId id="273" r:id="rId13"/>
    <p:sldId id="274" r:id="rId14"/>
    <p:sldId id="275" r:id="rId15"/>
    <p:sldId id="277" r:id="rId16"/>
    <p:sldId id="278" r:id="rId17"/>
    <p:sldId id="279" r:id="rId18"/>
    <p:sldId id="280" r:id="rId19"/>
    <p:sldId id="297" r:id="rId20"/>
    <p:sldId id="296"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1332" y="54"/>
      </p:cViewPr>
      <p:guideLst>
        <p:guide orient="horz" pos="2160"/>
        <p:guide pos="288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3CEAAF3-9831-450B-8D59-2C09DB96C8FC}" type="datetimeFigureOut">
              <a:rPr lang="en-US"/>
              <a:t>10/4/2017</a:t>
            </a:fld>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D50CD79-FC16-4410-AB61-17F26E6D3BC8}" type="datetimeFigureOut">
              <a:rPr lang="en-US"/>
              <a:t>10/4/2017</a:t>
            </a:fld>
            <a:endParaRPr/>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834123372"/>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4"/>
          <p:cNvSpPr txBox="1">
            <a:spLocks/>
          </p:cNvSpPr>
          <p:nvPr/>
        </p:nvSpPr>
        <p:spPr bwMode="auto">
          <a:xfrm>
            <a:off x="7091364" y="6586540"/>
            <a:ext cx="693737" cy="420687"/>
          </a:xfrm>
          <a:prstGeom prst="rect">
            <a:avLst/>
          </a:prstGeom>
          <a:noFill/>
          <a:ln w="9525">
            <a:noFill/>
            <a:miter lim="800000"/>
            <a:headEnd/>
            <a:tailEnd/>
          </a:ln>
        </p:spPr>
        <p:txBody>
          <a:bodyPr/>
          <a:lstStyle/>
          <a:p>
            <a:pPr marL="171450" indent="-171450" algn="ctr" eaLnBrk="0" fontAlgn="auto" hangingPunct="0">
              <a:spcBef>
                <a:spcPct val="20000"/>
              </a:spcBef>
              <a:spcAft>
                <a:spcPts val="0"/>
              </a:spcAft>
              <a:buClr>
                <a:srgbClr val="FF0000"/>
              </a:buClr>
              <a:buSzPct val="60000"/>
              <a:buFont typeface="Marlett" pitchFamily="2" charset="2"/>
              <a:buNone/>
              <a:defRPr/>
            </a:pPr>
            <a:fld id="{F40E3FC1-1F21-44D9-A8B4-146808728144}" type="slidenum">
              <a:rPr lang="en-US" sz="900" b="1">
                <a:latin typeface="Arial Unicode MS" pitchFamily="34" charset="-128"/>
                <a:ea typeface="Arial Unicode MS" pitchFamily="34" charset="-128"/>
                <a:cs typeface="Arial Unicode MS" pitchFamily="34" charset="-128"/>
              </a:rPr>
              <a:pPr marL="171450" indent="-171450" algn="ctr" eaLnBrk="0" fontAlgn="auto" hangingPunct="0">
                <a:spcBef>
                  <a:spcPct val="20000"/>
                </a:spcBef>
                <a:spcAft>
                  <a:spcPts val="0"/>
                </a:spcAft>
                <a:buClr>
                  <a:srgbClr val="FF0000"/>
                </a:buClr>
                <a:buSzPct val="60000"/>
                <a:buFont typeface="Marlett" pitchFamily="2" charset="2"/>
                <a:buNone/>
                <a:defRPr/>
              </a:pPr>
              <a:t>‹#›</a:t>
            </a:fld>
            <a:endParaRPr lang="en-US" sz="900" b="1" dirty="0">
              <a:latin typeface="Arial Unicode MS" pitchFamily="34" charset="-128"/>
              <a:ea typeface="Arial Unicode MS" pitchFamily="34" charset="-128"/>
              <a:cs typeface="Arial Unicode MS" pitchFamily="34" charset="-128"/>
            </a:endParaRPr>
          </a:p>
        </p:txBody>
      </p:sp>
      <p:sp>
        <p:nvSpPr>
          <p:cNvPr id="5" name="Text Placeholder 4"/>
          <p:cNvSpPr txBox="1">
            <a:spLocks/>
          </p:cNvSpPr>
          <p:nvPr/>
        </p:nvSpPr>
        <p:spPr bwMode="auto">
          <a:xfrm>
            <a:off x="3571875" y="6599152"/>
            <a:ext cx="1695450" cy="240263"/>
          </a:xfrm>
          <a:prstGeom prst="rect">
            <a:avLst/>
          </a:prstGeom>
          <a:noFill/>
          <a:ln w="9525">
            <a:noFill/>
            <a:miter lim="800000"/>
            <a:headEnd/>
            <a:tailEnd/>
          </a:ln>
        </p:spPr>
        <p:txBody>
          <a:bodyPr/>
          <a:lstStyle/>
          <a:p>
            <a:pPr marL="171450" indent="-171450" algn="ctr" eaLnBrk="0" fontAlgn="auto" hangingPunct="0">
              <a:spcBef>
                <a:spcPct val="20000"/>
              </a:spcBef>
              <a:spcAft>
                <a:spcPts val="0"/>
              </a:spcAft>
              <a:buClr>
                <a:srgbClr val="FF0000"/>
              </a:buClr>
              <a:buSzPct val="60000"/>
              <a:buFont typeface="Marlett" pitchFamily="2" charset="2"/>
              <a:buNone/>
              <a:defRPr/>
            </a:pPr>
            <a:fld id="{6FD8D0D8-4386-463A-BE64-8F1AD9DBB0EF}" type="datetime4">
              <a:rPr lang="en-US" sz="825" b="1">
                <a:latin typeface="Arial Unicode MS" pitchFamily="34" charset="-128"/>
                <a:ea typeface="Arial Unicode MS" pitchFamily="34" charset="-128"/>
                <a:cs typeface="Arial Unicode MS" pitchFamily="34" charset="-128"/>
              </a:rPr>
              <a:pPr marL="171450" indent="-171450" algn="ctr" eaLnBrk="0" fontAlgn="auto" hangingPunct="0">
                <a:spcBef>
                  <a:spcPct val="20000"/>
                </a:spcBef>
                <a:spcAft>
                  <a:spcPts val="0"/>
                </a:spcAft>
                <a:buClr>
                  <a:srgbClr val="FF0000"/>
                </a:buClr>
                <a:buSzPct val="60000"/>
                <a:buFont typeface="Marlett" pitchFamily="2" charset="2"/>
                <a:buNone/>
                <a:defRPr/>
              </a:pPr>
              <a:t>October 4, 2017</a:t>
            </a:fld>
            <a:endParaRPr lang="en-US" sz="825" b="1" dirty="0">
              <a:latin typeface="Arial Unicode MS" pitchFamily="34" charset="-128"/>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278218"/>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22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492538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28675" y="2292095"/>
            <a:ext cx="4300538" cy="2219691"/>
          </a:xfrm>
        </p:spPr>
        <p:txBody>
          <a:bodyPr anchor="ctr">
            <a:normAutofit/>
          </a:bodyPr>
          <a:lstStyle>
            <a:lvl1pPr algn="l">
              <a:defRPr sz="3300" cap="all" baseline="0"/>
            </a:lvl1pPr>
          </a:lstStyle>
          <a:p>
            <a:r>
              <a:rPr lang="en-US"/>
              <a:t>Click to edit Master title style</a:t>
            </a:r>
            <a:endParaRPr/>
          </a:p>
        </p:txBody>
      </p:sp>
      <p:sp>
        <p:nvSpPr>
          <p:cNvPr id="3" name="Subtitle 2"/>
          <p:cNvSpPr>
            <a:spLocks noGrp="1"/>
          </p:cNvSpPr>
          <p:nvPr>
            <p:ph type="subTitle" idx="1"/>
          </p:nvPr>
        </p:nvSpPr>
        <p:spPr>
          <a:xfrm>
            <a:off x="828675" y="4511785"/>
            <a:ext cx="4300538" cy="955565"/>
          </a:xfrm>
        </p:spPr>
        <p:txBody>
          <a:bodyPr>
            <a:normAutofit/>
          </a:bodyPr>
          <a:lstStyle>
            <a:lvl1pPr marL="0" indent="0" algn="l">
              <a:spcBef>
                <a:spcPts val="0"/>
              </a:spcBef>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dirty="0"/>
          </a:p>
        </p:txBody>
      </p:sp>
      <p:sp>
        <p:nvSpPr>
          <p:cNvPr id="11" name="Picture Placeholder 10" descr="An empty placeholder to add an image. Click on the placeholder and select the image that you wish to add."/>
          <p:cNvSpPr>
            <a:spLocks noGrp="1"/>
          </p:cNvSpPr>
          <p:nvPr>
            <p:ph type="pic" sz="quarter" idx="13"/>
          </p:nvPr>
        </p:nvSpPr>
        <p:spPr>
          <a:xfrm>
            <a:off x="5235798" y="1310656"/>
            <a:ext cx="3908203"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42034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28675" y="6356352"/>
            <a:ext cx="1372169" cy="365125"/>
          </a:xfrm>
          <a:prstGeom prst="rect">
            <a:avLst/>
          </a:prstGeom>
        </p:spPr>
        <p:txBody>
          <a:bodyPr/>
          <a:lstStyle/>
          <a:p>
            <a:fld id="{6A5009A1-006E-4100-B585-2B67E6AE8322}" type="datetime1">
              <a:rPr lang="en-US" smtClean="0"/>
              <a:t>10/4/2017</a:t>
            </a:fld>
            <a:endParaRPr/>
          </a:p>
        </p:txBody>
      </p:sp>
      <p:sp>
        <p:nvSpPr>
          <p:cNvPr id="5" name="Footer Placeholder 4"/>
          <p:cNvSpPr>
            <a:spLocks noGrp="1"/>
          </p:cNvSpPr>
          <p:nvPr>
            <p:ph type="ftr" sz="quarter" idx="11"/>
          </p:nvPr>
        </p:nvSpPr>
        <p:spPr>
          <a:xfrm>
            <a:off x="2200844" y="6356350"/>
            <a:ext cx="4742312" cy="365126"/>
          </a:xfrm>
          <a:prstGeom prst="rect">
            <a:avLst/>
          </a:prstGeom>
        </p:spPr>
        <p:txBody>
          <a:bodyPr/>
          <a:lstStyle/>
          <a:p>
            <a:endParaRPr/>
          </a:p>
        </p:txBody>
      </p:sp>
      <p:sp>
        <p:nvSpPr>
          <p:cNvPr id="6" name="Slide Number Placeholder 5"/>
          <p:cNvSpPr>
            <a:spLocks noGrp="1"/>
          </p:cNvSpPr>
          <p:nvPr>
            <p:ph type="sldNum" sz="quarter" idx="12"/>
          </p:nvPr>
        </p:nvSpPr>
        <p:spPr>
          <a:xfrm>
            <a:off x="6942587" y="6356352"/>
            <a:ext cx="1371600" cy="365125"/>
          </a:xfrm>
          <a:prstGeom prst="rect">
            <a:avLst/>
          </a:prstGeom>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123330" name="Rectangle 2"/>
          <p:cNvSpPr>
            <a:spLocks noChangeArrowheads="1"/>
          </p:cNvSpPr>
          <p:nvPr/>
        </p:nvSpPr>
        <p:spPr bwMode="auto">
          <a:xfrm>
            <a:off x="0" y="0"/>
            <a:ext cx="9144000" cy="685800"/>
          </a:xfrm>
          <a:prstGeom prst="rect">
            <a:avLst/>
          </a:prstGeom>
          <a:solidFill>
            <a:srgbClr val="FFFF99"/>
          </a:solidFill>
          <a:ln w="9525" algn="ctr">
            <a:solidFill>
              <a:schemeClr val="tx1"/>
            </a:solidFill>
            <a:miter lim="800000"/>
            <a:headEnd/>
            <a:tailEnd/>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sz="1350" dirty="0">
              <a:latin typeface="Arial" pitchFamily="34" charset="0"/>
              <a:cs typeface="+mn-cs"/>
            </a:endParaRPr>
          </a:p>
        </p:txBody>
      </p:sp>
      <p:sp>
        <p:nvSpPr>
          <p:cNvPr id="1123336" name="Rectangle 8"/>
          <p:cNvSpPr>
            <a:spLocks noChangeArrowheads="1"/>
          </p:cNvSpPr>
          <p:nvPr/>
        </p:nvSpPr>
        <p:spPr bwMode="auto">
          <a:xfrm>
            <a:off x="0" y="0"/>
            <a:ext cx="9144000" cy="685800"/>
          </a:xfrm>
          <a:prstGeom prst="rect">
            <a:avLst/>
          </a:prstGeom>
          <a:solidFill>
            <a:srgbClr val="FFFF99"/>
          </a:solidFill>
          <a:ln w="9525" algn="ctr">
            <a:noFill/>
            <a:miter lim="800000"/>
            <a:headEnd/>
            <a:tailEnd/>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sz="1350" dirty="0">
              <a:latin typeface="Arial" pitchFamily="34" charset="0"/>
              <a:cs typeface="+mn-cs"/>
            </a:endParaRPr>
          </a:p>
        </p:txBody>
      </p:sp>
      <p:sp>
        <p:nvSpPr>
          <p:cNvPr id="1028" name="Rectangle 3"/>
          <p:cNvSpPr>
            <a:spLocks noGrp="1" noChangeArrowheads="1"/>
          </p:cNvSpPr>
          <p:nvPr>
            <p:ph type="title"/>
          </p:nvPr>
        </p:nvSpPr>
        <p:spPr bwMode="auto">
          <a:xfrm>
            <a:off x="107951" y="0"/>
            <a:ext cx="8870950"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9" name="Rectangle 4"/>
          <p:cNvSpPr>
            <a:spLocks noGrp="1" noChangeArrowheads="1"/>
          </p:cNvSpPr>
          <p:nvPr>
            <p:ph type="body" idx="1"/>
          </p:nvPr>
        </p:nvSpPr>
        <p:spPr bwMode="auto">
          <a:xfrm>
            <a:off x="179389" y="771525"/>
            <a:ext cx="8799512" cy="5124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123333" name="Line 5"/>
          <p:cNvSpPr>
            <a:spLocks noChangeShapeType="1"/>
          </p:cNvSpPr>
          <p:nvPr/>
        </p:nvSpPr>
        <p:spPr bwMode="auto">
          <a:xfrm>
            <a:off x="0" y="685800"/>
            <a:ext cx="9144000" cy="0"/>
          </a:xfrm>
          <a:prstGeom prst="line">
            <a:avLst/>
          </a:prstGeom>
          <a:noFill/>
          <a:ln w="38100">
            <a:solidFill>
              <a:srgbClr val="FF0000"/>
            </a:solidFill>
            <a:round/>
            <a:headEnd/>
            <a:tailEnd type="none" w="sm" len="lg"/>
          </a:ln>
          <a:effectLst/>
        </p:spPr>
        <p:txBody>
          <a:bodyPr wrap="none" anchor="ctr"/>
          <a:lstStyle/>
          <a:p>
            <a:pPr algn="ctr" eaLnBrk="0" fontAlgn="auto" hangingPunct="0">
              <a:lnSpc>
                <a:spcPct val="110000"/>
              </a:lnSpc>
              <a:spcBef>
                <a:spcPct val="20000"/>
              </a:spcBef>
              <a:spcAft>
                <a:spcPts val="0"/>
              </a:spcAft>
              <a:buClr>
                <a:srgbClr val="FF0000"/>
              </a:buClr>
              <a:buSzPct val="60000"/>
              <a:buFont typeface="Marlett" pitchFamily="2" charset="2"/>
              <a:buChar char="n"/>
              <a:defRPr/>
            </a:pPr>
            <a:endParaRPr lang="en-US" sz="1350" dirty="0">
              <a:latin typeface="Arial" pitchFamily="34" charset="0"/>
              <a:cs typeface="+mn-cs"/>
            </a:endParaRPr>
          </a:p>
        </p:txBody>
      </p:sp>
    </p:spTree>
    <p:extLst>
      <p:ext uri="{BB962C8B-B14F-4D97-AF65-F5344CB8AC3E}">
        <p14:creationId xmlns:p14="http://schemas.microsoft.com/office/powerpoint/2010/main" val="13397661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50" r:id="rId6"/>
  </p:sldLayoutIdLst>
  <p:transition spd="slow">
    <p:blinds dir="vert"/>
  </p:transition>
  <p:hf hdr="0" ftr="0" dt="0"/>
  <p:txStyles>
    <p:titleStyle>
      <a:lvl1pPr algn="l" rtl="0" eaLnBrk="1" fontAlgn="base" hangingPunct="1">
        <a:spcBef>
          <a:spcPct val="0"/>
        </a:spcBef>
        <a:spcAft>
          <a:spcPct val="0"/>
        </a:spcAft>
        <a:defRPr kumimoji="1" sz="2400" b="1">
          <a:solidFill>
            <a:srgbClr val="006600"/>
          </a:solidFill>
          <a:latin typeface="+mj-lt"/>
          <a:ea typeface="+mj-ea"/>
          <a:cs typeface="+mj-cs"/>
        </a:defRPr>
      </a:lvl1pPr>
      <a:lvl2pPr algn="l" rtl="0" eaLnBrk="1" fontAlgn="base" hangingPunct="1">
        <a:spcBef>
          <a:spcPct val="0"/>
        </a:spcBef>
        <a:spcAft>
          <a:spcPct val="0"/>
        </a:spcAft>
        <a:defRPr kumimoji="1" sz="2400" b="1">
          <a:solidFill>
            <a:srgbClr val="006600"/>
          </a:solidFill>
          <a:latin typeface="Arial" pitchFamily="34" charset="0"/>
        </a:defRPr>
      </a:lvl2pPr>
      <a:lvl3pPr algn="l" rtl="0" eaLnBrk="1" fontAlgn="base" hangingPunct="1">
        <a:spcBef>
          <a:spcPct val="0"/>
        </a:spcBef>
        <a:spcAft>
          <a:spcPct val="0"/>
        </a:spcAft>
        <a:defRPr kumimoji="1" sz="2400" b="1">
          <a:solidFill>
            <a:srgbClr val="006600"/>
          </a:solidFill>
          <a:latin typeface="Arial" pitchFamily="34" charset="0"/>
        </a:defRPr>
      </a:lvl3pPr>
      <a:lvl4pPr algn="l" rtl="0" eaLnBrk="1" fontAlgn="base" hangingPunct="1">
        <a:spcBef>
          <a:spcPct val="0"/>
        </a:spcBef>
        <a:spcAft>
          <a:spcPct val="0"/>
        </a:spcAft>
        <a:defRPr kumimoji="1" sz="2400" b="1">
          <a:solidFill>
            <a:srgbClr val="006600"/>
          </a:solidFill>
          <a:latin typeface="Arial" pitchFamily="34" charset="0"/>
        </a:defRPr>
      </a:lvl4pPr>
      <a:lvl5pPr algn="l" rtl="0" eaLnBrk="1" fontAlgn="base" hangingPunct="1">
        <a:spcBef>
          <a:spcPct val="0"/>
        </a:spcBef>
        <a:spcAft>
          <a:spcPct val="0"/>
        </a:spcAft>
        <a:defRPr kumimoji="1" sz="2400" b="1">
          <a:solidFill>
            <a:srgbClr val="006600"/>
          </a:solidFill>
          <a:latin typeface="Arial" pitchFamily="34" charset="0"/>
        </a:defRPr>
      </a:lvl5pPr>
      <a:lvl6pPr marL="342900" algn="l" rtl="0" eaLnBrk="1" fontAlgn="base" hangingPunct="1">
        <a:spcBef>
          <a:spcPct val="0"/>
        </a:spcBef>
        <a:spcAft>
          <a:spcPct val="0"/>
        </a:spcAft>
        <a:defRPr kumimoji="1" sz="2100" b="1">
          <a:solidFill>
            <a:srgbClr val="006600"/>
          </a:solidFill>
          <a:latin typeface="Arial" pitchFamily="34" charset="0"/>
        </a:defRPr>
      </a:lvl6pPr>
      <a:lvl7pPr marL="685800" algn="l" rtl="0" eaLnBrk="1" fontAlgn="base" hangingPunct="1">
        <a:spcBef>
          <a:spcPct val="0"/>
        </a:spcBef>
        <a:spcAft>
          <a:spcPct val="0"/>
        </a:spcAft>
        <a:defRPr kumimoji="1" sz="2100" b="1">
          <a:solidFill>
            <a:srgbClr val="006600"/>
          </a:solidFill>
          <a:latin typeface="Arial" pitchFamily="34" charset="0"/>
        </a:defRPr>
      </a:lvl7pPr>
      <a:lvl8pPr marL="1028700" algn="l" rtl="0" eaLnBrk="1" fontAlgn="base" hangingPunct="1">
        <a:spcBef>
          <a:spcPct val="0"/>
        </a:spcBef>
        <a:spcAft>
          <a:spcPct val="0"/>
        </a:spcAft>
        <a:defRPr kumimoji="1" sz="2100" b="1">
          <a:solidFill>
            <a:srgbClr val="006600"/>
          </a:solidFill>
          <a:latin typeface="Arial" pitchFamily="34" charset="0"/>
        </a:defRPr>
      </a:lvl8pPr>
      <a:lvl9pPr marL="1371600" algn="l" rtl="0" eaLnBrk="1" fontAlgn="base" hangingPunct="1">
        <a:spcBef>
          <a:spcPct val="0"/>
        </a:spcBef>
        <a:spcAft>
          <a:spcPct val="0"/>
        </a:spcAft>
        <a:defRPr kumimoji="1" sz="2100" b="1">
          <a:solidFill>
            <a:srgbClr val="006600"/>
          </a:solidFill>
          <a:latin typeface="Arial" pitchFamily="34" charset="0"/>
        </a:defRPr>
      </a:lvl9pPr>
    </p:titleStyle>
    <p:bodyStyle>
      <a:lvl1pPr marL="171450" indent="-171450" algn="l" rtl="0" eaLnBrk="1" fontAlgn="base" hangingPunct="1">
        <a:spcBef>
          <a:spcPct val="20000"/>
        </a:spcBef>
        <a:spcAft>
          <a:spcPct val="0"/>
        </a:spcAft>
        <a:buClr>
          <a:srgbClr val="FF0000"/>
        </a:buClr>
        <a:buSzPct val="60000"/>
        <a:buFont typeface="Marlett" pitchFamily="2" charset="2"/>
        <a:buChar char="n"/>
        <a:defRPr kumimoji="1" sz="2100">
          <a:solidFill>
            <a:schemeClr val="tx1"/>
          </a:solidFill>
          <a:latin typeface="+mn-lt"/>
          <a:ea typeface="+mn-ea"/>
          <a:cs typeface="+mn-cs"/>
        </a:defRPr>
      </a:lvl1pPr>
      <a:lvl2pPr marL="557213" indent="-214313" algn="l" rtl="0" eaLnBrk="1" fontAlgn="base" hangingPunct="1">
        <a:spcBef>
          <a:spcPct val="20000"/>
        </a:spcBef>
        <a:spcAft>
          <a:spcPct val="0"/>
        </a:spcAft>
        <a:buClr>
          <a:srgbClr val="00FF00"/>
        </a:buClr>
        <a:buFont typeface="Marlett" pitchFamily="2" charset="2"/>
        <a:buChar char="5"/>
        <a:defRPr kumimoji="1" sz="1950">
          <a:solidFill>
            <a:schemeClr val="tx1"/>
          </a:solidFill>
          <a:latin typeface="+mn-lt"/>
        </a:defRPr>
      </a:lvl2pPr>
      <a:lvl3pPr marL="857250" indent="-171450" algn="l" rtl="0" eaLnBrk="1" fontAlgn="base" hangingPunct="1">
        <a:spcBef>
          <a:spcPct val="20000"/>
        </a:spcBef>
        <a:spcAft>
          <a:spcPct val="0"/>
        </a:spcAft>
        <a:buClr>
          <a:srgbClr val="0000FF"/>
        </a:buClr>
        <a:buSzPct val="50000"/>
        <a:buFont typeface="Marlett" pitchFamily="2" charset="2"/>
        <a:buChar char="g"/>
        <a:defRPr kumimoji="1" sz="1800">
          <a:solidFill>
            <a:schemeClr val="tx1"/>
          </a:solidFill>
          <a:latin typeface="+mn-lt"/>
        </a:defRPr>
      </a:lvl3pPr>
      <a:lvl4pPr marL="1200150" indent="-171450" algn="l" rtl="0" eaLnBrk="1" fontAlgn="base" hangingPunct="1">
        <a:spcBef>
          <a:spcPct val="20000"/>
        </a:spcBef>
        <a:spcAft>
          <a:spcPct val="0"/>
        </a:spcAft>
        <a:buClr>
          <a:schemeClr val="accent2"/>
        </a:buClr>
        <a:buFont typeface="Marlett" pitchFamily="2" charset="2"/>
        <a:buChar char="u"/>
        <a:defRPr kumimoji="1" sz="1725">
          <a:solidFill>
            <a:schemeClr val="tx1"/>
          </a:solidFill>
          <a:latin typeface="+mn-lt"/>
        </a:defRPr>
      </a:lvl4pPr>
      <a:lvl5pPr marL="1543050" indent="-171450" algn="l" rtl="0" eaLnBrk="1" fontAlgn="base" hangingPunct="1">
        <a:spcBef>
          <a:spcPct val="20000"/>
        </a:spcBef>
        <a:spcAft>
          <a:spcPct val="0"/>
        </a:spcAft>
        <a:buClr>
          <a:schemeClr val="tx1"/>
        </a:buClr>
        <a:buChar char="»"/>
        <a:defRPr kumimoji="1" sz="1650">
          <a:solidFill>
            <a:schemeClr val="tx1"/>
          </a:solidFill>
          <a:latin typeface="+mn-lt"/>
        </a:defRPr>
      </a:lvl5pPr>
      <a:lvl6pPr marL="1885950" indent="-171450" algn="l" rtl="0" eaLnBrk="1" fontAlgn="base" hangingPunct="1">
        <a:spcBef>
          <a:spcPct val="20000"/>
        </a:spcBef>
        <a:spcAft>
          <a:spcPct val="0"/>
        </a:spcAft>
        <a:buClr>
          <a:schemeClr val="tx1"/>
        </a:buClr>
        <a:buChar char="»"/>
        <a:defRPr kumimoji="1" sz="1800">
          <a:solidFill>
            <a:schemeClr val="tx1"/>
          </a:solidFill>
          <a:latin typeface="+mn-lt"/>
        </a:defRPr>
      </a:lvl6pPr>
      <a:lvl7pPr marL="2228850" indent="-171450" algn="l" rtl="0" eaLnBrk="1" fontAlgn="base" hangingPunct="1">
        <a:spcBef>
          <a:spcPct val="20000"/>
        </a:spcBef>
        <a:spcAft>
          <a:spcPct val="0"/>
        </a:spcAft>
        <a:buClr>
          <a:schemeClr val="tx1"/>
        </a:buClr>
        <a:buChar char="»"/>
        <a:defRPr kumimoji="1" sz="1800">
          <a:solidFill>
            <a:schemeClr val="tx1"/>
          </a:solidFill>
          <a:latin typeface="+mn-lt"/>
        </a:defRPr>
      </a:lvl7pPr>
      <a:lvl8pPr marL="2571750" indent="-171450" algn="l" rtl="0" eaLnBrk="1" fontAlgn="base" hangingPunct="1">
        <a:spcBef>
          <a:spcPct val="20000"/>
        </a:spcBef>
        <a:spcAft>
          <a:spcPct val="0"/>
        </a:spcAft>
        <a:buClr>
          <a:schemeClr val="tx1"/>
        </a:buClr>
        <a:buChar char="»"/>
        <a:defRPr kumimoji="1" sz="1800">
          <a:solidFill>
            <a:schemeClr val="tx1"/>
          </a:solidFill>
          <a:latin typeface="+mn-lt"/>
        </a:defRPr>
      </a:lvl8pPr>
      <a:lvl9pPr marL="2914650" indent="-171450" algn="l" rtl="0" eaLnBrk="1" fontAlgn="base" hangingPunct="1">
        <a:spcBef>
          <a:spcPct val="20000"/>
        </a:spcBef>
        <a:spcAft>
          <a:spcPct val="0"/>
        </a:spcAft>
        <a:buClr>
          <a:schemeClr val="tx1"/>
        </a:buClr>
        <a:buChar char="»"/>
        <a:defRPr kumimoji="1" sz="1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8674" y="2226366"/>
            <a:ext cx="7824995" cy="960203"/>
          </a:xfrm>
        </p:spPr>
        <p:txBody>
          <a:bodyPr anchor="ctr">
            <a:normAutofit fontScale="90000"/>
          </a:bodyPr>
          <a:lstStyle/>
          <a:p>
            <a:pPr algn="ctr"/>
            <a:r>
              <a:rPr lang="en-US" dirty="0"/>
              <a:t>Ethics and ethical analysis</a:t>
            </a:r>
            <a:br>
              <a:rPr lang="en-US" dirty="0"/>
            </a:br>
            <a:r>
              <a:rPr lang="en-US" dirty="0"/>
              <a:t>PPIT (CSC110)</a:t>
            </a:r>
          </a:p>
        </p:txBody>
      </p:sp>
      <p:sp>
        <p:nvSpPr>
          <p:cNvPr id="7" name="Subtitle 6"/>
          <p:cNvSpPr>
            <a:spLocks noGrp="1"/>
          </p:cNvSpPr>
          <p:nvPr>
            <p:ph type="subTitle" idx="1"/>
          </p:nvPr>
        </p:nvSpPr>
        <p:spPr>
          <a:xfrm>
            <a:off x="663021" y="6347211"/>
            <a:ext cx="8156299" cy="510789"/>
          </a:xfrm>
        </p:spPr>
        <p:txBody>
          <a:bodyPr>
            <a:normAutofit/>
          </a:bodyPr>
          <a:lstStyle/>
          <a:p>
            <a:r>
              <a:rPr lang="en-US" dirty="0"/>
              <a:t>The content based on Chapter 3, Ethical and Social Issues in the Information Age, J. M. </a:t>
            </a:r>
            <a:r>
              <a:rPr lang="en-US" dirty="0" err="1"/>
              <a:t>Kizza</a:t>
            </a:r>
            <a:r>
              <a:rPr lang="en-US" dirty="0"/>
              <a:t>, 5</a:t>
            </a:r>
            <a:r>
              <a:rPr lang="en-US" baseline="30000" dirty="0"/>
              <a:t>th</a:t>
            </a:r>
            <a:r>
              <a:rPr lang="en-US" dirty="0"/>
              <a:t> Edition, Springer, 2013</a:t>
            </a:r>
          </a:p>
        </p:txBody>
      </p:sp>
      <p:sp>
        <p:nvSpPr>
          <p:cNvPr id="3" name="Rectangle 2"/>
          <p:cNvSpPr/>
          <p:nvPr/>
        </p:nvSpPr>
        <p:spPr>
          <a:xfrm>
            <a:off x="3279913" y="5637000"/>
            <a:ext cx="5864087" cy="369332"/>
          </a:xfrm>
          <a:prstGeom prst="rect">
            <a:avLst/>
          </a:prstGeom>
        </p:spPr>
        <p:txBody>
          <a:bodyPr wrap="square">
            <a:spAutoFit/>
          </a:bodyPr>
          <a:lstStyle/>
          <a:p>
            <a:r>
              <a:rPr lang="en-US" dirty="0"/>
              <a:t>Courtesy: Dr. </a:t>
            </a:r>
            <a:r>
              <a:rPr lang="en-US" dirty="0" err="1"/>
              <a:t>Muzafar</a:t>
            </a:r>
            <a:r>
              <a:rPr lang="en-US" dirty="0"/>
              <a:t> Khan, CS Dept., CIIT, Islamabad</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Hedonism</a:t>
            </a:r>
          </a:p>
        </p:txBody>
      </p:sp>
      <p:sp>
        <p:nvSpPr>
          <p:cNvPr id="3" name="Content Placeholder 2"/>
          <p:cNvSpPr>
            <a:spLocks noGrp="1"/>
          </p:cNvSpPr>
          <p:nvPr>
            <p:ph idx="1"/>
          </p:nvPr>
        </p:nvSpPr>
        <p:spPr/>
        <p:txBody>
          <a:bodyPr/>
          <a:lstStyle/>
          <a:p>
            <a:r>
              <a:rPr lang="en-US" dirty="0"/>
              <a:t>One of the oldest theories</a:t>
            </a:r>
          </a:p>
          <a:p>
            <a:r>
              <a:rPr lang="en-US" dirty="0"/>
              <a:t>Claims that the pleasure is the only good thing in human life</a:t>
            </a:r>
          </a:p>
          <a:p>
            <a:r>
              <a:rPr lang="en-US" dirty="0"/>
              <a:t>Everything is done to maximize pleasure and minimize pain</a:t>
            </a:r>
          </a:p>
          <a:p>
            <a:r>
              <a:rPr lang="en-US" dirty="0"/>
              <a:t>Ethical hedonism</a:t>
            </a:r>
          </a:p>
          <a:p>
            <a:pPr lvl="1"/>
            <a:r>
              <a:rPr lang="en-US" dirty="0"/>
              <a:t>People ought to seek pleasure (moral good)</a:t>
            </a:r>
          </a:p>
          <a:p>
            <a:r>
              <a:rPr lang="en-US" dirty="0"/>
              <a:t>Psychological hedonism</a:t>
            </a:r>
          </a:p>
          <a:p>
            <a:pPr lvl="1"/>
            <a:r>
              <a:rPr lang="en-US" dirty="0"/>
              <a:t>What people seek in their everyday actions is pleasure</a:t>
            </a:r>
          </a:p>
        </p:txBody>
      </p:sp>
    </p:spTree>
    <p:extLst>
      <p:ext uri="{BB962C8B-B14F-4D97-AF65-F5344CB8AC3E}">
        <p14:creationId xmlns:p14="http://schemas.microsoft.com/office/powerpoint/2010/main" val="383154235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Emotivism</a:t>
            </a:r>
          </a:p>
        </p:txBody>
      </p:sp>
      <p:sp>
        <p:nvSpPr>
          <p:cNvPr id="3" name="Content Placeholder 2"/>
          <p:cNvSpPr>
            <a:spLocks noGrp="1"/>
          </p:cNvSpPr>
          <p:nvPr>
            <p:ph idx="1"/>
          </p:nvPr>
        </p:nvSpPr>
        <p:spPr/>
        <p:txBody>
          <a:bodyPr/>
          <a:lstStyle/>
          <a:p>
            <a:r>
              <a:rPr lang="en-US" dirty="0"/>
              <a:t>This theory maintains that ethical statements are neither true nor false and cannot be proven; they are really only statements about how someone feels</a:t>
            </a:r>
          </a:p>
          <a:p>
            <a:endParaRPr lang="en-US" dirty="0"/>
          </a:p>
        </p:txBody>
      </p:sp>
    </p:spTree>
    <p:extLst>
      <p:ext uri="{BB962C8B-B14F-4D97-AF65-F5344CB8AC3E}">
        <p14:creationId xmlns:p14="http://schemas.microsoft.com/office/powerpoint/2010/main" val="1446374833"/>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Reasoning</a:t>
            </a:r>
          </a:p>
        </p:txBody>
      </p:sp>
      <p:sp>
        <p:nvSpPr>
          <p:cNvPr id="3" name="Content Placeholder 2"/>
          <p:cNvSpPr>
            <a:spLocks noGrp="1"/>
          </p:cNvSpPr>
          <p:nvPr>
            <p:ph idx="1"/>
          </p:nvPr>
        </p:nvSpPr>
        <p:spPr/>
        <p:txBody>
          <a:bodyPr/>
          <a:lstStyle/>
          <a:p>
            <a:r>
              <a:rPr lang="en-US" dirty="0"/>
              <a:t>Reasoning </a:t>
            </a:r>
          </a:p>
          <a:p>
            <a:pPr lvl="1"/>
            <a:r>
              <a:rPr lang="en-US" dirty="0"/>
              <a:t>Human cognitive process to generate or affirm a proposition</a:t>
            </a:r>
          </a:p>
          <a:p>
            <a:pPr lvl="1"/>
            <a:r>
              <a:rPr lang="en-US" dirty="0"/>
              <a:t>Cognitive processes are mental functions</a:t>
            </a:r>
          </a:p>
          <a:p>
            <a:pPr lvl="1"/>
            <a:r>
              <a:rPr lang="en-US" dirty="0"/>
              <a:t>Mental functions are grouped</a:t>
            </a:r>
          </a:p>
          <a:p>
            <a:pPr lvl="2"/>
            <a:r>
              <a:rPr lang="en-US" dirty="0"/>
              <a:t>Experience, interpretation, foreseeing, ordering, analyzing, valuing, and making connections</a:t>
            </a:r>
          </a:p>
          <a:p>
            <a:r>
              <a:rPr lang="en-US" dirty="0"/>
              <a:t>Logic</a:t>
            </a:r>
          </a:p>
          <a:p>
            <a:pPr lvl="1"/>
            <a:r>
              <a:rPr lang="en-US" dirty="0"/>
              <a:t>Tool to distinguish between truth and falseness</a:t>
            </a:r>
          </a:p>
          <a:p>
            <a:r>
              <a:rPr lang="en-US" dirty="0"/>
              <a:t>Reasoning and logic are used to get the desired results from a problem or an issue</a:t>
            </a:r>
          </a:p>
          <a:p>
            <a:endParaRPr lang="en-US" dirty="0"/>
          </a:p>
          <a:p>
            <a:endParaRPr lang="en-US" dirty="0"/>
          </a:p>
        </p:txBody>
      </p:sp>
    </p:spTree>
    <p:extLst>
      <p:ext uri="{BB962C8B-B14F-4D97-AF65-F5344CB8AC3E}">
        <p14:creationId xmlns:p14="http://schemas.microsoft.com/office/powerpoint/2010/main" val="3183490575"/>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Decision Making Process</a:t>
            </a:r>
          </a:p>
        </p:txBody>
      </p:sp>
      <p:sp>
        <p:nvSpPr>
          <p:cNvPr id="3" name="Content Placeholder 2"/>
          <p:cNvSpPr>
            <a:spLocks noGrp="1"/>
          </p:cNvSpPr>
          <p:nvPr>
            <p:ph idx="1"/>
          </p:nvPr>
        </p:nvSpPr>
        <p:spPr/>
        <p:txBody>
          <a:bodyPr/>
          <a:lstStyle/>
          <a:p>
            <a:r>
              <a:rPr lang="en-US" sz="2400" dirty="0"/>
              <a:t>Ethical decision making process involves the decision maker to: </a:t>
            </a:r>
          </a:p>
          <a:p>
            <a:pPr lvl="1"/>
            <a:r>
              <a:rPr lang="en-US" sz="2200" dirty="0">
                <a:solidFill>
                  <a:srgbClr val="006600"/>
                </a:solidFill>
              </a:rPr>
              <a:t>Recognize the inherent ethical conﬂicts through comprehension and evaluation of all ethical dimensions of problem</a:t>
            </a:r>
          </a:p>
          <a:p>
            <a:pPr lvl="1"/>
            <a:r>
              <a:rPr lang="en-US" sz="2200" dirty="0">
                <a:solidFill>
                  <a:srgbClr val="006600"/>
                </a:solidFill>
              </a:rPr>
              <a:t>Knowing the parties involved   </a:t>
            </a:r>
          </a:p>
          <a:p>
            <a:pPr lvl="1"/>
            <a:r>
              <a:rPr lang="en-US" sz="2200" dirty="0">
                <a:solidFill>
                  <a:srgbClr val="006600"/>
                </a:solidFill>
              </a:rPr>
              <a:t>Being aware of alternatives</a:t>
            </a:r>
          </a:p>
          <a:p>
            <a:pPr lvl="1"/>
            <a:r>
              <a:rPr lang="en-US" sz="2200" dirty="0">
                <a:solidFill>
                  <a:srgbClr val="006600"/>
                </a:solidFill>
              </a:rPr>
              <a:t>Demonstrating knowledge of ethical practices </a:t>
            </a:r>
          </a:p>
          <a:p>
            <a:pPr lvl="1"/>
            <a:r>
              <a:rPr lang="en-US" sz="2200" dirty="0">
                <a:solidFill>
                  <a:srgbClr val="006600"/>
                </a:solidFill>
              </a:rPr>
              <a:t>Understand how the decision will be implemented and who will be affected</a:t>
            </a:r>
          </a:p>
          <a:p>
            <a:pPr lvl="1"/>
            <a:r>
              <a:rPr lang="en-US" sz="2200" dirty="0">
                <a:solidFill>
                  <a:srgbClr val="006600"/>
                </a:solidFill>
              </a:rPr>
              <a:t>Understand and comprehend the impact of the decision of the parties involved</a:t>
            </a:r>
          </a:p>
          <a:p>
            <a:endParaRPr lang="en-US" sz="2400" dirty="0"/>
          </a:p>
          <a:p>
            <a:endParaRPr lang="en-US" dirty="0"/>
          </a:p>
        </p:txBody>
      </p:sp>
    </p:spTree>
    <p:extLst>
      <p:ext uri="{BB962C8B-B14F-4D97-AF65-F5344CB8AC3E}">
        <p14:creationId xmlns:p14="http://schemas.microsoft.com/office/powerpoint/2010/main" val="689707168"/>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Framework for Ethical Decision Making</a:t>
            </a:r>
          </a:p>
        </p:txBody>
      </p:sp>
      <p:sp>
        <p:nvSpPr>
          <p:cNvPr id="3" name="Content Placeholder 2"/>
          <p:cNvSpPr>
            <a:spLocks noGrp="1"/>
          </p:cNvSpPr>
          <p:nvPr>
            <p:ph idx="1"/>
          </p:nvPr>
        </p:nvSpPr>
        <p:spPr/>
        <p:txBody>
          <a:bodyPr/>
          <a:lstStyle/>
          <a:p>
            <a:r>
              <a:rPr lang="en-US" dirty="0"/>
              <a:t>Recognize inherent ethical conﬂicts through comprehension, appreciation, and evaluation of all ethical dimensions of problem</a:t>
            </a:r>
          </a:p>
          <a:p>
            <a:r>
              <a:rPr lang="en-US" dirty="0"/>
              <a:t>Understanding the problem and the facts of the problem</a:t>
            </a:r>
          </a:p>
          <a:p>
            <a:r>
              <a:rPr lang="en-US" dirty="0"/>
              <a:t>Knowing the parties involved</a:t>
            </a:r>
          </a:p>
          <a:p>
            <a:r>
              <a:rPr lang="en-US" dirty="0"/>
              <a:t>Being aware of alternatives</a:t>
            </a:r>
          </a:p>
          <a:p>
            <a:r>
              <a:rPr lang="en-US" dirty="0"/>
              <a:t>Demonstrating knowledge of ethical practices</a:t>
            </a:r>
          </a:p>
          <a:p>
            <a:r>
              <a:rPr lang="en-US" dirty="0"/>
              <a:t>Understand how the decision will be implemented and who will be affected</a:t>
            </a:r>
          </a:p>
          <a:p>
            <a:r>
              <a:rPr lang="en-US" dirty="0"/>
              <a:t>Understanding the impact the decision will have on the parties affected</a:t>
            </a:r>
          </a:p>
          <a:p>
            <a:r>
              <a:rPr lang="en-US" dirty="0"/>
              <a:t>Understand and comprehend the impact of the decision of the parties involved</a:t>
            </a:r>
          </a:p>
        </p:txBody>
      </p:sp>
    </p:spTree>
    <p:extLst>
      <p:ext uri="{BB962C8B-B14F-4D97-AF65-F5344CB8AC3E}">
        <p14:creationId xmlns:p14="http://schemas.microsoft.com/office/powerpoint/2010/main" val="622467814"/>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and Evaluating Ethical Arguments</a:t>
            </a:r>
          </a:p>
        </p:txBody>
      </p:sp>
      <p:sp>
        <p:nvSpPr>
          <p:cNvPr id="3" name="Content Placeholder 2"/>
          <p:cNvSpPr>
            <a:spLocks noGrp="1"/>
          </p:cNvSpPr>
          <p:nvPr>
            <p:ph idx="1"/>
          </p:nvPr>
        </p:nvSpPr>
        <p:spPr>
          <a:xfrm>
            <a:off x="179389" y="731772"/>
            <a:ext cx="8799512" cy="5124450"/>
          </a:xfrm>
        </p:spPr>
        <p:txBody>
          <a:bodyPr/>
          <a:lstStyle/>
          <a:p>
            <a:r>
              <a:rPr lang="en-US" dirty="0"/>
              <a:t>Ethical reasoning either brings a resolution to an ethical problem or, at worst, helps to deepen our understanding of the ethical problem which may eventually lead to the resolution of the problem at a future date.</a:t>
            </a:r>
          </a:p>
          <a:p>
            <a:r>
              <a:rPr lang="en-US" dirty="0"/>
              <a:t>The process of ethical reasoning and ethical problem resolution can be compared to the process of software engineering. </a:t>
            </a:r>
          </a:p>
          <a:p>
            <a:r>
              <a:rPr lang="en-US" dirty="0"/>
              <a:t>As in software engineering, the process goes through a number of stages with specific facts and responsibilities before a genuine solution to the problem is found. </a:t>
            </a:r>
          </a:p>
          <a:p>
            <a:r>
              <a:rPr lang="en-US" dirty="0"/>
              <a:t>Before a resolution is embarked on, there must be a clear understanding of the problem. A clear picture of the relevant facts or specific actions must be developed. A good description of these facts is then written down and guided by these facts; a set of layers of reasoning is entered into. </a:t>
            </a:r>
          </a:p>
        </p:txBody>
      </p:sp>
    </p:spTree>
    <p:extLst>
      <p:ext uri="{BB962C8B-B14F-4D97-AF65-F5344CB8AC3E}">
        <p14:creationId xmlns:p14="http://schemas.microsoft.com/office/powerpoint/2010/main" val="2287610690"/>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and Evaluating Ethical Arguments</a:t>
            </a:r>
          </a:p>
        </p:txBody>
      </p:sp>
      <p:sp>
        <p:nvSpPr>
          <p:cNvPr id="3" name="Content Placeholder 2"/>
          <p:cNvSpPr>
            <a:spLocks noGrp="1"/>
          </p:cNvSpPr>
          <p:nvPr>
            <p:ph idx="1"/>
          </p:nvPr>
        </p:nvSpPr>
        <p:spPr/>
        <p:txBody>
          <a:bodyPr/>
          <a:lstStyle/>
          <a:p>
            <a:r>
              <a:rPr lang="en-US" dirty="0"/>
              <a:t>Although the initial description of the problem is crucial, it should not be the last. </a:t>
            </a:r>
          </a:p>
          <a:p>
            <a:pPr lvl="1"/>
            <a:r>
              <a:rPr lang="en-US" dirty="0">
                <a:solidFill>
                  <a:srgbClr val="006600"/>
                </a:solidFill>
              </a:rPr>
              <a:t>As the reasoning process develops, the initial description could be revised and expanded, which may bring more understanding of the problem and may lead to the revision of our reasoning layers as further steps in the reasoning process are added or removed as additional information comes in.</a:t>
            </a:r>
          </a:p>
          <a:p>
            <a:r>
              <a:rPr lang="en-US" dirty="0"/>
              <a:t>The reasoning process leads to the information</a:t>
            </a:r>
          </a:p>
          <a:p>
            <a:pPr lvl="1"/>
            <a:r>
              <a:rPr lang="en-US" dirty="0">
                <a:solidFill>
                  <a:srgbClr val="006600"/>
                </a:solidFill>
              </a:rPr>
              <a:t>to confirm whether the problem is really an ethical problem or not</a:t>
            </a:r>
          </a:p>
          <a:p>
            <a:pPr lvl="1"/>
            <a:r>
              <a:rPr lang="en-US" dirty="0">
                <a:solidFill>
                  <a:srgbClr val="006600"/>
                </a:solidFill>
              </a:rPr>
              <a:t>on whether further description of the facts can add anything to the resolution process of the problem </a:t>
            </a:r>
          </a:p>
          <a:p>
            <a:pPr lvl="1"/>
            <a:r>
              <a:rPr lang="en-US" dirty="0">
                <a:solidFill>
                  <a:srgbClr val="006600"/>
                </a:solidFill>
              </a:rPr>
              <a:t>to identify the key ethical theories, principles, and values that ﬁt the safe alternatives being pursued</a:t>
            </a:r>
          </a:p>
          <a:p>
            <a:pPr lvl="1"/>
            <a:r>
              <a:rPr lang="en-US" dirty="0">
                <a:solidFill>
                  <a:srgbClr val="006600"/>
                </a:solidFill>
              </a:rPr>
              <a:t>on the strength and validity of the ethical theory chosen and whether there are possible conﬂicts in the ethical theories, principles, and values with the reasoning processes and facts</a:t>
            </a:r>
          </a:p>
          <a:p>
            <a:endParaRPr lang="en-US" dirty="0"/>
          </a:p>
        </p:txBody>
      </p:sp>
    </p:spTree>
    <p:extLst>
      <p:ext uri="{BB962C8B-B14F-4D97-AF65-F5344CB8AC3E}">
        <p14:creationId xmlns:p14="http://schemas.microsoft.com/office/powerpoint/2010/main" val="144992916"/>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and Evaluating Ethical Arguments</a:t>
            </a:r>
          </a:p>
        </p:txBody>
      </p:sp>
      <p:sp>
        <p:nvSpPr>
          <p:cNvPr id="3" name="Content Placeholder 2"/>
          <p:cNvSpPr>
            <a:spLocks noGrp="1"/>
          </p:cNvSpPr>
          <p:nvPr>
            <p:ph idx="1"/>
          </p:nvPr>
        </p:nvSpPr>
        <p:spPr/>
        <p:txBody>
          <a:bodyPr/>
          <a:lstStyle/>
          <a:p>
            <a:r>
              <a:rPr lang="en-US" dirty="0"/>
              <a:t>Final decision needs to be evaluated</a:t>
            </a:r>
          </a:p>
          <a:p>
            <a:pPr lvl="1"/>
            <a:r>
              <a:rPr lang="en-US" dirty="0">
                <a:solidFill>
                  <a:srgbClr val="006600"/>
                </a:solidFill>
              </a:rPr>
              <a:t>each of the alternatives being considered is  weighted against all others using the facts at hand developed earlier</a:t>
            </a:r>
          </a:p>
          <a:p>
            <a:pPr lvl="1"/>
            <a:r>
              <a:rPr lang="en-US" dirty="0">
                <a:solidFill>
                  <a:srgbClr val="006600"/>
                </a:solidFill>
              </a:rPr>
              <a:t>Two possible outcomes</a:t>
            </a:r>
          </a:p>
          <a:p>
            <a:pPr lvl="2"/>
            <a:r>
              <a:rPr lang="en-US" dirty="0">
                <a:solidFill>
                  <a:srgbClr val="0070C0"/>
                </a:solidFill>
              </a:rPr>
              <a:t>We pick the best alternative</a:t>
            </a:r>
          </a:p>
          <a:p>
            <a:pPr lvl="2"/>
            <a:r>
              <a:rPr lang="en-US" dirty="0">
                <a:solidFill>
                  <a:srgbClr val="0070C0"/>
                </a:solidFill>
              </a:rPr>
              <a:t>We are unable to come out with a winning alternative (further reasoning and facts are required)</a:t>
            </a:r>
          </a:p>
          <a:p>
            <a:r>
              <a:rPr lang="en-US" dirty="0"/>
              <a:t>Strategies to examine the reasoning process</a:t>
            </a:r>
          </a:p>
          <a:p>
            <a:pPr lvl="1"/>
            <a:r>
              <a:rPr lang="en-US" dirty="0">
                <a:solidFill>
                  <a:srgbClr val="006600"/>
                </a:solidFill>
              </a:rPr>
              <a:t>Factual assumptions that are actually false or unsupported by good evidence – doubtful reasoning</a:t>
            </a:r>
          </a:p>
          <a:p>
            <a:pPr lvl="1"/>
            <a:r>
              <a:rPr lang="en-US" dirty="0">
                <a:solidFill>
                  <a:srgbClr val="006600"/>
                </a:solidFill>
              </a:rPr>
              <a:t>Premises are true – conclusion will be very probably true</a:t>
            </a:r>
          </a:p>
          <a:p>
            <a:endParaRPr lang="en-US" dirty="0"/>
          </a:p>
        </p:txBody>
      </p:sp>
    </p:spTree>
    <p:extLst>
      <p:ext uri="{BB962C8B-B14F-4D97-AF65-F5344CB8AC3E}">
        <p14:creationId xmlns:p14="http://schemas.microsoft.com/office/powerpoint/2010/main" val="3615855931"/>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Ethics</a:t>
            </a:r>
          </a:p>
        </p:txBody>
      </p:sp>
      <p:sp>
        <p:nvSpPr>
          <p:cNvPr id="3" name="Content Placeholder 2"/>
          <p:cNvSpPr>
            <a:spLocks noGrp="1"/>
          </p:cNvSpPr>
          <p:nvPr>
            <p:ph idx="1"/>
          </p:nvPr>
        </p:nvSpPr>
        <p:spPr/>
        <p:txBody>
          <a:bodyPr/>
          <a:lstStyle/>
          <a:p>
            <a:r>
              <a:rPr lang="en-US" dirty="0"/>
              <a:t>Rules, guidelines, canons, advisories</a:t>
            </a:r>
          </a:p>
          <a:p>
            <a:r>
              <a:rPr lang="en-US" dirty="0"/>
              <a:t>Followed by members of the respective domains</a:t>
            </a:r>
          </a:p>
          <a:p>
            <a:r>
              <a:rPr lang="en-US" dirty="0"/>
              <a:t>Different forms include</a:t>
            </a:r>
          </a:p>
          <a:p>
            <a:pPr lvl="1"/>
            <a:r>
              <a:rPr lang="en-US" dirty="0">
                <a:solidFill>
                  <a:srgbClr val="006600"/>
                </a:solidFill>
              </a:rPr>
              <a:t>Principles, which may act as guidelines, references, or bases for some document </a:t>
            </a:r>
          </a:p>
          <a:p>
            <a:pPr lvl="1"/>
            <a:r>
              <a:rPr lang="en-US" dirty="0">
                <a:solidFill>
                  <a:srgbClr val="006600"/>
                </a:solidFill>
              </a:rPr>
              <a:t>Public policies, which may include aspects of acceptable behavior, norms, and practices of a society or group </a:t>
            </a:r>
          </a:p>
          <a:p>
            <a:pPr lvl="1"/>
            <a:r>
              <a:rPr lang="en-US" dirty="0">
                <a:solidFill>
                  <a:srgbClr val="006600"/>
                </a:solidFill>
              </a:rPr>
              <a:t>Codes of conduct, which may include ethical principles </a:t>
            </a:r>
          </a:p>
          <a:p>
            <a:pPr lvl="1"/>
            <a:r>
              <a:rPr lang="en-US" dirty="0">
                <a:solidFill>
                  <a:srgbClr val="006600"/>
                </a:solidFill>
              </a:rPr>
              <a:t>Legal instruments, which enforce good conduct through courts</a:t>
            </a:r>
            <a:r>
              <a:rPr lang="en-US" dirty="0"/>
              <a:t> </a:t>
            </a:r>
          </a:p>
          <a:p>
            <a:r>
              <a:rPr lang="en-US" dirty="0"/>
              <a:t>Limited to professions and high-visibility institutions and businesses</a:t>
            </a:r>
          </a:p>
          <a:p>
            <a:r>
              <a:rPr lang="en-US" dirty="0"/>
              <a:t>Growing movement toward widespread use</a:t>
            </a:r>
          </a:p>
          <a:p>
            <a:r>
              <a:rPr lang="en-US" dirty="0"/>
              <a:t>Wording, content, and target of many codes differ greatly</a:t>
            </a:r>
          </a:p>
          <a:p>
            <a:r>
              <a:rPr lang="en-US" dirty="0"/>
              <a:t>Audience include public, employees, or professionals</a:t>
            </a:r>
          </a:p>
        </p:txBody>
      </p:sp>
    </p:spTree>
    <p:extLst>
      <p:ext uri="{BB962C8B-B14F-4D97-AF65-F5344CB8AC3E}">
        <p14:creationId xmlns:p14="http://schemas.microsoft.com/office/powerpoint/2010/main" val="1120912064"/>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ACM Code of Ethics and Professional Conduct</a:t>
            </a:r>
          </a:p>
        </p:txBody>
      </p:sp>
      <p:sp>
        <p:nvSpPr>
          <p:cNvPr id="3" name="Content Placeholder 2"/>
          <p:cNvSpPr>
            <a:spLocks noGrp="1"/>
          </p:cNvSpPr>
          <p:nvPr>
            <p:ph idx="1"/>
          </p:nvPr>
        </p:nvSpPr>
        <p:spPr/>
        <p:txBody>
          <a:bodyPr/>
          <a:lstStyle/>
          <a:p>
            <a:r>
              <a:rPr lang="en-US" dirty="0"/>
              <a:t>Targeted audience: computing professionals </a:t>
            </a:r>
          </a:p>
          <a:p>
            <a:r>
              <a:rPr lang="en-US" dirty="0"/>
              <a:t>Commitment to ethical professional conduct is expected</a:t>
            </a:r>
          </a:p>
          <a:p>
            <a:r>
              <a:rPr lang="en-US" dirty="0"/>
              <a:t>Four sections</a:t>
            </a:r>
          </a:p>
          <a:p>
            <a:pPr lvl="1"/>
            <a:r>
              <a:rPr lang="en-US" dirty="0"/>
              <a:t>Section 1: General moral imperatives (fundamental ethical considerations)</a:t>
            </a:r>
          </a:p>
          <a:p>
            <a:pPr lvl="1"/>
            <a:r>
              <a:rPr lang="en-US" dirty="0"/>
              <a:t>Section 2: More specific professional responsibilities (additional considerations of professional conduct)</a:t>
            </a:r>
          </a:p>
          <a:p>
            <a:pPr lvl="1"/>
            <a:r>
              <a:rPr lang="en-US" dirty="0"/>
              <a:t>Section 3: Organizational leadership imperatives (ethical considerations for leaders)</a:t>
            </a:r>
          </a:p>
          <a:p>
            <a:pPr lvl="1"/>
            <a:r>
              <a:rPr lang="en-US" dirty="0"/>
              <a:t>Section 4: Compliance with the code (principles involving compliance)</a:t>
            </a:r>
          </a:p>
          <a:p>
            <a:r>
              <a:rPr lang="en-US" dirty="0"/>
              <a:t>Code is supplemented by guidelines</a:t>
            </a:r>
          </a:p>
          <a:p>
            <a:r>
              <a:rPr lang="en-US" dirty="0"/>
              <a:t>Frequent changes in guidelines as compared to the code</a:t>
            </a:r>
          </a:p>
          <a:p>
            <a:r>
              <a:rPr lang="en-US" dirty="0"/>
              <a:t>Guidelines help in ethical decision making</a:t>
            </a:r>
          </a:p>
        </p:txBody>
      </p:sp>
    </p:spTree>
    <p:extLst>
      <p:ext uri="{BB962C8B-B14F-4D97-AF65-F5344CB8AC3E}">
        <p14:creationId xmlns:p14="http://schemas.microsoft.com/office/powerpoint/2010/main" val="2732022950"/>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2800" dirty="0"/>
              <a:t>Outline</a:t>
            </a:r>
          </a:p>
        </p:txBody>
      </p:sp>
      <p:sp>
        <p:nvSpPr>
          <p:cNvPr id="2" name="Slide Number Placeholder 1"/>
          <p:cNvSpPr>
            <a:spLocks noGrp="1"/>
          </p:cNvSpPr>
          <p:nvPr>
            <p:ph type="sldNum" sz="quarter" idx="4294967295"/>
          </p:nvPr>
        </p:nvSpPr>
        <p:spPr>
          <a:xfrm>
            <a:off x="7772400" y="5624513"/>
            <a:ext cx="1371600" cy="273844"/>
          </a:xfrm>
          <a:prstGeom prst="rect">
            <a:avLst/>
          </a:prstGeom>
        </p:spPr>
        <p:txBody>
          <a:bodyPr/>
          <a:lstStyle/>
          <a:p>
            <a:fld id="{0FF54DE5-C571-48E8-A5BC-B369434E2F44}" type="slidenum">
              <a:rPr lang="en-US" smtClean="0"/>
              <a:t>2</a:t>
            </a:fld>
            <a:endParaRPr lang="en-US"/>
          </a:p>
        </p:txBody>
      </p:sp>
      <p:sp>
        <p:nvSpPr>
          <p:cNvPr id="4" name="Content Placeholder 2"/>
          <p:cNvSpPr txBox="1">
            <a:spLocks/>
          </p:cNvSpPr>
          <p:nvPr/>
        </p:nvSpPr>
        <p:spPr>
          <a:xfrm>
            <a:off x="525533" y="1061832"/>
            <a:ext cx="7486650" cy="3429000"/>
          </a:xfrm>
          <a:prstGeom prst="rect">
            <a:avLst/>
          </a:prstGeom>
        </p:spPr>
        <p:txBody>
          <a:bodyPr vert="horz" lIns="0" tIns="34290" rIns="0" bIns="3429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2400" dirty="0"/>
              <a:t>Ethical theories</a:t>
            </a:r>
          </a:p>
          <a:p>
            <a:r>
              <a:rPr lang="en-US" sz="2400" dirty="0"/>
              <a:t>Ethical reasoning and decision making</a:t>
            </a:r>
          </a:p>
          <a:p>
            <a:r>
              <a:rPr lang="en-US" sz="2400" dirty="0"/>
              <a:t>ACM code of ethics</a:t>
            </a:r>
          </a:p>
          <a:p>
            <a:r>
              <a:rPr lang="en-US" sz="2400" dirty="0"/>
              <a:t>Reflections on computer ethics</a:t>
            </a:r>
          </a:p>
          <a:p>
            <a:endParaRPr lang="en-US" sz="2400" dirty="0"/>
          </a:p>
          <a:p>
            <a:endParaRPr lang="en-US" sz="2400" dirty="0"/>
          </a:p>
          <a:p>
            <a:endParaRPr lang="en-US" sz="2400" dirty="0"/>
          </a:p>
        </p:txBody>
      </p:sp>
    </p:spTree>
    <p:extLst>
      <p:ext uri="{BB962C8B-B14F-4D97-AF65-F5344CB8AC3E}">
        <p14:creationId xmlns:p14="http://schemas.microsoft.com/office/powerpoint/2010/main" val="1654255301"/>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General Moral Imperatives [1/3]</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As an ACM member I will</a:t>
            </a:r>
          </a:p>
          <a:p>
            <a:r>
              <a:rPr lang="en-US" dirty="0"/>
              <a:t>Contribute to society and human well – being</a:t>
            </a:r>
          </a:p>
          <a:p>
            <a:pPr lvl="1"/>
            <a:r>
              <a:rPr lang="en-US" dirty="0"/>
              <a:t>Fundamental human rights</a:t>
            </a:r>
          </a:p>
          <a:p>
            <a:pPr lvl="1"/>
            <a:r>
              <a:rPr lang="en-US" dirty="0"/>
              <a:t>Respect for different cultures</a:t>
            </a:r>
          </a:p>
          <a:p>
            <a:pPr lvl="1"/>
            <a:r>
              <a:rPr lang="en-US" dirty="0"/>
              <a:t>Minimize negative consequences of computing systems</a:t>
            </a:r>
          </a:p>
          <a:p>
            <a:pPr lvl="1"/>
            <a:r>
              <a:rPr lang="en-US" dirty="0"/>
              <a:t>Use of developed products in socially responsible ways</a:t>
            </a:r>
          </a:p>
          <a:p>
            <a:pPr lvl="1"/>
            <a:r>
              <a:rPr lang="en-US" dirty="0"/>
              <a:t>Safe natural environment</a:t>
            </a:r>
          </a:p>
          <a:p>
            <a:r>
              <a:rPr lang="en-US" dirty="0"/>
              <a:t>Avoid harms to others</a:t>
            </a:r>
          </a:p>
          <a:p>
            <a:pPr lvl="1"/>
            <a:r>
              <a:rPr lang="en-US" dirty="0"/>
              <a:t>Harm means injury or negative consequences</a:t>
            </a:r>
          </a:p>
          <a:p>
            <a:pPr lvl="1"/>
            <a:r>
              <a:rPr lang="en-US" dirty="0"/>
              <a:t>undesirable loss of information, loss of property, property damage, or unwanted environmental impacts</a:t>
            </a:r>
          </a:p>
          <a:p>
            <a:pPr lvl="1"/>
            <a:r>
              <a:rPr lang="en-US" dirty="0"/>
              <a:t>No harm to users, the general public, employees, and employers</a:t>
            </a:r>
          </a:p>
          <a:p>
            <a:pPr lvl="1"/>
            <a:r>
              <a:rPr lang="en-US" dirty="0"/>
              <a:t>Well-intended actions may lead to harm unexpectedly – undo or mitigate the consequences</a:t>
            </a:r>
          </a:p>
          <a:p>
            <a:pPr lvl="1"/>
            <a:r>
              <a:rPr lang="en-US" dirty="0"/>
              <a:t>If system features are misrepresented – computing professional is responsible</a:t>
            </a:r>
          </a:p>
          <a:p>
            <a:pPr lvl="1"/>
            <a:r>
              <a:rPr lang="en-US" dirty="0"/>
              <a:t>Carefully report the potential system dangers</a:t>
            </a:r>
          </a:p>
          <a:p>
            <a:pPr lvl="1"/>
            <a:endParaRPr lang="en-US" dirty="0"/>
          </a:p>
          <a:p>
            <a:pPr lvl="1"/>
            <a:endParaRPr lang="en-US" dirty="0"/>
          </a:p>
        </p:txBody>
      </p:sp>
    </p:spTree>
    <p:extLst>
      <p:ext uri="{BB962C8B-B14F-4D97-AF65-F5344CB8AC3E}">
        <p14:creationId xmlns:p14="http://schemas.microsoft.com/office/powerpoint/2010/main" val="1303909558"/>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General Moral Imperatives [2/3]</a:t>
            </a:r>
          </a:p>
        </p:txBody>
      </p:sp>
      <p:sp>
        <p:nvSpPr>
          <p:cNvPr id="3" name="Content Placeholder 2"/>
          <p:cNvSpPr>
            <a:spLocks noGrp="1"/>
          </p:cNvSpPr>
          <p:nvPr>
            <p:ph idx="1"/>
          </p:nvPr>
        </p:nvSpPr>
        <p:spPr/>
        <p:txBody>
          <a:bodyPr>
            <a:normAutofit/>
          </a:bodyPr>
          <a:lstStyle/>
          <a:p>
            <a:r>
              <a:rPr lang="en-US" dirty="0"/>
              <a:t>Be honest and trustworthy</a:t>
            </a:r>
          </a:p>
          <a:p>
            <a:pPr lvl="1"/>
            <a:r>
              <a:rPr lang="en-US" dirty="0"/>
              <a:t>Honesty is an essential part of trust</a:t>
            </a:r>
          </a:p>
          <a:p>
            <a:pPr lvl="1"/>
            <a:r>
              <a:rPr lang="en-US" dirty="0"/>
              <a:t>Without trust, organization cannot function effectively</a:t>
            </a:r>
          </a:p>
          <a:p>
            <a:pPr lvl="1"/>
            <a:r>
              <a:rPr lang="en-US" dirty="0"/>
              <a:t>Full disclosure of system limitations and problems</a:t>
            </a:r>
          </a:p>
          <a:p>
            <a:pPr lvl="1"/>
            <a:r>
              <a:rPr lang="en-US" dirty="0"/>
              <a:t>Honesty about qualifications, conflicts of interest</a:t>
            </a:r>
          </a:p>
          <a:p>
            <a:pPr lvl="1"/>
            <a:r>
              <a:rPr lang="en-US" dirty="0"/>
              <a:t>Individual’s act may have impact on the organization (e.g. ACM)</a:t>
            </a:r>
          </a:p>
          <a:p>
            <a:r>
              <a:rPr lang="en-US" dirty="0"/>
              <a:t>Be fair and take action not to discriminate</a:t>
            </a:r>
          </a:p>
          <a:p>
            <a:pPr lvl="1"/>
            <a:r>
              <a:rPr lang="en-US" dirty="0"/>
              <a:t>Equality, tolerance, respect for others</a:t>
            </a:r>
          </a:p>
          <a:p>
            <a:pPr lvl="1"/>
            <a:r>
              <a:rPr lang="en-US" dirty="0"/>
              <a:t>No discrimination on the basis of race, sex, religion, age, disability, national origin, or other such factors</a:t>
            </a:r>
          </a:p>
          <a:p>
            <a:pPr lvl="1"/>
            <a:r>
              <a:rPr lang="en-US" dirty="0"/>
              <a:t>No justification of unauthorized use of computer resources on such basis</a:t>
            </a:r>
          </a:p>
          <a:p>
            <a:r>
              <a:rPr lang="en-US" dirty="0"/>
              <a:t>Honor property rights including copyrights and patents</a:t>
            </a:r>
          </a:p>
          <a:p>
            <a:pPr lvl="1"/>
            <a:r>
              <a:rPr lang="en-US" dirty="0"/>
              <a:t>No violation of copyrights, patents, trade secrets, license agreements</a:t>
            </a:r>
          </a:p>
          <a:p>
            <a:pPr lvl="1"/>
            <a:r>
              <a:rPr lang="en-US" dirty="0"/>
              <a:t>No unauthorized copies of software or other materials</a:t>
            </a:r>
          </a:p>
          <a:p>
            <a:pPr lvl="1"/>
            <a:endParaRPr lang="en-US" dirty="0"/>
          </a:p>
          <a:p>
            <a:pPr lvl="1"/>
            <a:endParaRPr lang="en-US" dirty="0"/>
          </a:p>
        </p:txBody>
      </p:sp>
    </p:spTree>
    <p:extLst>
      <p:ext uri="{BB962C8B-B14F-4D97-AF65-F5344CB8AC3E}">
        <p14:creationId xmlns:p14="http://schemas.microsoft.com/office/powerpoint/2010/main" val="2673101915"/>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1: General Moral Imperatives [3/3]</a:t>
            </a:r>
          </a:p>
        </p:txBody>
      </p:sp>
      <p:sp>
        <p:nvSpPr>
          <p:cNvPr id="3" name="Content Placeholder 2"/>
          <p:cNvSpPr>
            <a:spLocks noGrp="1"/>
          </p:cNvSpPr>
          <p:nvPr>
            <p:ph idx="1"/>
          </p:nvPr>
        </p:nvSpPr>
        <p:spPr/>
        <p:txBody>
          <a:bodyPr>
            <a:normAutofit/>
          </a:bodyPr>
          <a:lstStyle/>
          <a:p>
            <a:r>
              <a:rPr lang="en-US" dirty="0"/>
              <a:t>Give proper credit for intellectual property</a:t>
            </a:r>
          </a:p>
          <a:p>
            <a:pPr lvl="1"/>
            <a:r>
              <a:rPr lang="en-US" dirty="0"/>
              <a:t>Protection of intellectual property</a:t>
            </a:r>
          </a:p>
          <a:p>
            <a:pPr lvl="1"/>
            <a:r>
              <a:rPr lang="en-US" dirty="0"/>
              <a:t>Credit others for their work</a:t>
            </a:r>
          </a:p>
          <a:p>
            <a:r>
              <a:rPr lang="en-US" dirty="0"/>
              <a:t>Respect the privacy of others</a:t>
            </a:r>
          </a:p>
          <a:p>
            <a:pPr lvl="1"/>
            <a:r>
              <a:rPr lang="en-US" dirty="0"/>
              <a:t>Collection and exchange of personal information</a:t>
            </a:r>
          </a:p>
          <a:p>
            <a:pPr lvl="1"/>
            <a:r>
              <a:rPr lang="en-US" dirty="0"/>
              <a:t>Maintain the privacy</a:t>
            </a:r>
          </a:p>
          <a:p>
            <a:pPr lvl="1"/>
            <a:r>
              <a:rPr lang="en-US" dirty="0"/>
              <a:t>No unauthorized access or accidental disclosure</a:t>
            </a:r>
          </a:p>
          <a:p>
            <a:pPr lvl="1"/>
            <a:r>
              <a:rPr lang="en-US" dirty="0"/>
              <a:t>Collection of necessary information only</a:t>
            </a:r>
          </a:p>
          <a:p>
            <a:pPr lvl="1"/>
            <a:r>
              <a:rPr lang="en-US" dirty="0"/>
              <a:t>Retention and disposal periods should be clearly defined and enforced</a:t>
            </a:r>
          </a:p>
          <a:p>
            <a:pPr lvl="1"/>
            <a:r>
              <a:rPr lang="en-US" dirty="0"/>
              <a:t>No use of information for unintended purposes</a:t>
            </a:r>
          </a:p>
          <a:p>
            <a:pPr lvl="1"/>
            <a:r>
              <a:rPr lang="en-US" dirty="0"/>
              <a:t>Information disclosure to proper authorities if required</a:t>
            </a:r>
          </a:p>
          <a:p>
            <a:r>
              <a:rPr lang="en-US" dirty="0"/>
              <a:t>Honor confidentiality</a:t>
            </a:r>
          </a:p>
          <a:p>
            <a:pPr lvl="1"/>
            <a:r>
              <a:rPr lang="en-US" dirty="0"/>
              <a:t>Explicit/implicit promise to honor confidentiality</a:t>
            </a:r>
          </a:p>
          <a:p>
            <a:pPr lvl="1"/>
            <a:endParaRPr lang="en-US" dirty="0"/>
          </a:p>
          <a:p>
            <a:pPr lvl="1"/>
            <a:endParaRPr lang="en-US" dirty="0"/>
          </a:p>
        </p:txBody>
      </p:sp>
    </p:spTree>
    <p:extLst>
      <p:ext uri="{BB962C8B-B14F-4D97-AF65-F5344CB8AC3E}">
        <p14:creationId xmlns:p14="http://schemas.microsoft.com/office/powerpoint/2010/main" val="4266622036"/>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2: More Specific Professional Responsibilities</a:t>
            </a:r>
          </a:p>
        </p:txBody>
      </p:sp>
      <p:sp>
        <p:nvSpPr>
          <p:cNvPr id="3" name="Content Placeholder 2"/>
          <p:cNvSpPr>
            <a:spLocks noGrp="1"/>
          </p:cNvSpPr>
          <p:nvPr>
            <p:ph idx="1"/>
          </p:nvPr>
        </p:nvSpPr>
        <p:spPr/>
        <p:txBody>
          <a:bodyPr>
            <a:normAutofit/>
          </a:bodyPr>
          <a:lstStyle/>
          <a:p>
            <a:pPr marL="0" indent="0">
              <a:buNone/>
            </a:pPr>
            <a:r>
              <a:rPr lang="en-US" dirty="0"/>
              <a:t>As an ACM computing professional I will</a:t>
            </a:r>
          </a:p>
          <a:p>
            <a:r>
              <a:rPr lang="en-US" dirty="0"/>
              <a:t>Strive to achieve the highest quality, effectiveness, and dignity in both the process and products of professional work</a:t>
            </a:r>
          </a:p>
          <a:p>
            <a:pPr lvl="1"/>
            <a:r>
              <a:rPr lang="en-US" dirty="0"/>
              <a:t>Excellence in profession</a:t>
            </a:r>
          </a:p>
          <a:p>
            <a:pPr lvl="1"/>
            <a:r>
              <a:rPr lang="en-US" dirty="0"/>
              <a:t>Good quality VS. bad quality</a:t>
            </a:r>
          </a:p>
          <a:p>
            <a:r>
              <a:rPr lang="en-US" dirty="0"/>
              <a:t>Acquire and maintain professional competence</a:t>
            </a:r>
          </a:p>
          <a:p>
            <a:pPr lvl="1"/>
            <a:r>
              <a:rPr lang="en-US" dirty="0"/>
              <a:t>Participation in setting standards</a:t>
            </a:r>
          </a:p>
          <a:p>
            <a:pPr lvl="1"/>
            <a:r>
              <a:rPr lang="en-US" dirty="0"/>
              <a:t>Strive to achieve those standards</a:t>
            </a:r>
          </a:p>
          <a:p>
            <a:pPr lvl="1"/>
            <a:r>
              <a:rPr lang="en-US" dirty="0"/>
              <a:t>Independent study, seminars, conferences</a:t>
            </a:r>
          </a:p>
          <a:p>
            <a:r>
              <a:rPr lang="en-US" dirty="0"/>
              <a:t>Know and respect existing laws pertaining to professional work</a:t>
            </a:r>
          </a:p>
          <a:p>
            <a:pPr lvl="1"/>
            <a:r>
              <a:rPr lang="en-US" dirty="0"/>
              <a:t>obey existing local, state, provincial, national, and international laws</a:t>
            </a:r>
          </a:p>
          <a:p>
            <a:pPr lvl="1"/>
            <a:r>
              <a:rPr lang="en-US" dirty="0"/>
              <a:t>Follow policies and procedures of the organizations</a:t>
            </a:r>
          </a:p>
          <a:p>
            <a:pPr lvl="1"/>
            <a:r>
              <a:rPr lang="en-US" dirty="0"/>
              <a:t>Violation of law may be ethical if it has inadequate moral basis</a:t>
            </a:r>
          </a:p>
          <a:p>
            <a:pPr lvl="1"/>
            <a:r>
              <a:rPr lang="en-US" dirty="0"/>
              <a:t>In such case of violation, one must accept responsibility</a:t>
            </a:r>
          </a:p>
        </p:txBody>
      </p:sp>
    </p:spTree>
    <p:extLst>
      <p:ext uri="{BB962C8B-B14F-4D97-AF65-F5344CB8AC3E}">
        <p14:creationId xmlns:p14="http://schemas.microsoft.com/office/powerpoint/2010/main" val="4207653519"/>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2: More Specific Professional Responsibilities</a:t>
            </a:r>
          </a:p>
        </p:txBody>
      </p:sp>
      <p:sp>
        <p:nvSpPr>
          <p:cNvPr id="3" name="Content Placeholder 2"/>
          <p:cNvSpPr>
            <a:spLocks noGrp="1"/>
          </p:cNvSpPr>
          <p:nvPr>
            <p:ph idx="1"/>
          </p:nvPr>
        </p:nvSpPr>
        <p:spPr/>
        <p:txBody>
          <a:bodyPr>
            <a:normAutofit/>
          </a:bodyPr>
          <a:lstStyle/>
          <a:p>
            <a:r>
              <a:rPr lang="en-US" dirty="0"/>
              <a:t>Accept and provide appropriate professional review</a:t>
            </a:r>
          </a:p>
          <a:p>
            <a:pPr lvl="1"/>
            <a:r>
              <a:rPr lang="en-US" dirty="0"/>
              <a:t>Quality professional work</a:t>
            </a:r>
          </a:p>
          <a:p>
            <a:pPr lvl="1"/>
            <a:r>
              <a:rPr lang="en-US" dirty="0"/>
              <a:t>Professional review and critique</a:t>
            </a:r>
          </a:p>
          <a:p>
            <a:pPr lvl="1"/>
            <a:r>
              <a:rPr lang="en-US" dirty="0"/>
              <a:t>Peer review</a:t>
            </a:r>
          </a:p>
          <a:p>
            <a:r>
              <a:rPr lang="en-US" dirty="0"/>
              <a:t>Give comprehensive and thorough evaluations of computer systems and their impacts, including analysis of possible risks</a:t>
            </a:r>
          </a:p>
          <a:p>
            <a:pPr lvl="1"/>
            <a:r>
              <a:rPr lang="en-US" dirty="0"/>
              <a:t>objective, credible evaluations to employers, clients, users, and the public</a:t>
            </a:r>
          </a:p>
          <a:p>
            <a:pPr lvl="1"/>
            <a:r>
              <a:rPr lang="en-US" dirty="0"/>
              <a:t>Identify conflicts of interest</a:t>
            </a:r>
          </a:p>
          <a:p>
            <a:r>
              <a:rPr lang="en-US" dirty="0"/>
              <a:t>Honor contracts, agreements, and assigned responsibilities</a:t>
            </a:r>
          </a:p>
          <a:p>
            <a:pPr lvl="1"/>
            <a:r>
              <a:rPr lang="en-US" dirty="0"/>
              <a:t>Honor the commitments</a:t>
            </a:r>
          </a:p>
          <a:p>
            <a:pPr lvl="1"/>
            <a:r>
              <a:rPr lang="en-US" dirty="0"/>
              <a:t>Completion of the agreed work</a:t>
            </a:r>
          </a:p>
          <a:p>
            <a:pPr lvl="1"/>
            <a:r>
              <a:rPr lang="en-US" dirty="0"/>
              <a:t>Proper change request if required</a:t>
            </a:r>
          </a:p>
          <a:p>
            <a:pPr lvl="1"/>
            <a:r>
              <a:rPr lang="en-US" dirty="0"/>
              <a:t>Careful review before accepting the assignment</a:t>
            </a:r>
          </a:p>
        </p:txBody>
      </p:sp>
    </p:spTree>
    <p:extLst>
      <p:ext uri="{BB962C8B-B14F-4D97-AF65-F5344CB8AC3E}">
        <p14:creationId xmlns:p14="http://schemas.microsoft.com/office/powerpoint/2010/main" val="3253964160"/>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2: More Specific Professional Responsibilities</a:t>
            </a:r>
          </a:p>
        </p:txBody>
      </p:sp>
      <p:sp>
        <p:nvSpPr>
          <p:cNvPr id="3" name="Content Placeholder 2"/>
          <p:cNvSpPr>
            <a:spLocks noGrp="1"/>
          </p:cNvSpPr>
          <p:nvPr>
            <p:ph idx="1"/>
          </p:nvPr>
        </p:nvSpPr>
        <p:spPr/>
        <p:txBody>
          <a:bodyPr>
            <a:normAutofit/>
          </a:bodyPr>
          <a:lstStyle/>
          <a:p>
            <a:r>
              <a:rPr lang="en-US" dirty="0"/>
              <a:t>Improve public understanding of computing and its consequences</a:t>
            </a:r>
          </a:p>
          <a:p>
            <a:pPr lvl="1"/>
            <a:r>
              <a:rPr lang="en-US" dirty="0"/>
              <a:t>Share technical knowledge with the public</a:t>
            </a:r>
          </a:p>
          <a:p>
            <a:pPr lvl="1"/>
            <a:r>
              <a:rPr lang="en-US" dirty="0"/>
              <a:t>Countering false views related to computing</a:t>
            </a:r>
          </a:p>
          <a:p>
            <a:r>
              <a:rPr lang="en-US" dirty="0"/>
              <a:t>Access computing and communication resources only when authorized to do so</a:t>
            </a:r>
          </a:p>
          <a:p>
            <a:pPr lvl="1"/>
            <a:r>
              <a:rPr lang="en-US" dirty="0"/>
              <a:t>Trespassing and unauthorized use of a computer or communication system</a:t>
            </a:r>
          </a:p>
          <a:p>
            <a:pPr lvl="1"/>
            <a:r>
              <a:rPr lang="en-US" dirty="0"/>
              <a:t>Accessing communication networks and computer systems, or accounts and/or ﬁles associated with those systems</a:t>
            </a:r>
          </a:p>
          <a:p>
            <a:pPr lvl="1"/>
            <a:r>
              <a:rPr lang="en-US" dirty="0"/>
              <a:t>Appropriate approval should be acquired</a:t>
            </a:r>
          </a:p>
        </p:txBody>
      </p:sp>
    </p:spTree>
    <p:extLst>
      <p:ext uri="{BB962C8B-B14F-4D97-AF65-F5344CB8AC3E}">
        <p14:creationId xmlns:p14="http://schemas.microsoft.com/office/powerpoint/2010/main" val="2008402290"/>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3: Organizational Leadership Imperatives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As an ACM member and an organizational leader, I will</a:t>
            </a:r>
          </a:p>
          <a:p>
            <a:r>
              <a:rPr lang="en-US" dirty="0"/>
              <a:t>Articulate social  responsibilities of members of an organizational unit and encourage full acceptance of those responsibilities</a:t>
            </a:r>
          </a:p>
          <a:p>
            <a:pPr lvl="1"/>
            <a:r>
              <a:rPr lang="en-US" dirty="0"/>
              <a:t>Organizations have impacts on the public</a:t>
            </a:r>
          </a:p>
          <a:p>
            <a:pPr lvl="1"/>
            <a:r>
              <a:rPr lang="en-US" dirty="0"/>
              <a:t>Serve public interest and fulfill social responsibility</a:t>
            </a:r>
          </a:p>
          <a:p>
            <a:r>
              <a:rPr lang="en-US" dirty="0"/>
              <a:t>Manage personnel and resources to design and build information systems that enhance the quality of working life</a:t>
            </a:r>
          </a:p>
          <a:p>
            <a:pPr lvl="1"/>
            <a:r>
              <a:rPr lang="en-US" dirty="0"/>
              <a:t>Enhance the quality of working life</a:t>
            </a:r>
          </a:p>
          <a:p>
            <a:pPr lvl="1"/>
            <a:r>
              <a:rPr lang="en-US" dirty="0"/>
              <a:t>Personal and professional development, physical safety, and human dignity of all workers</a:t>
            </a:r>
          </a:p>
          <a:p>
            <a:pPr lvl="1"/>
            <a:r>
              <a:rPr lang="en-US" dirty="0"/>
              <a:t>Ergonomics</a:t>
            </a:r>
          </a:p>
          <a:p>
            <a:r>
              <a:rPr lang="en-US" dirty="0"/>
              <a:t>Acknowledge and support proper and authorized uses of an organization’s computing and communications resources</a:t>
            </a:r>
          </a:p>
          <a:p>
            <a:pPr lvl="1"/>
            <a:r>
              <a:rPr lang="en-US" dirty="0"/>
              <a:t>Define appropriate and inappropriate uses of organizational computing resources</a:t>
            </a:r>
          </a:p>
          <a:p>
            <a:pPr lvl="1"/>
            <a:r>
              <a:rPr lang="en-US" dirty="0"/>
              <a:t>Number and scope of such rules should be minimal but ensure the compliance</a:t>
            </a:r>
          </a:p>
          <a:p>
            <a:pPr lvl="1"/>
            <a:endParaRPr lang="en-US" dirty="0"/>
          </a:p>
          <a:p>
            <a:endParaRPr lang="en-US" dirty="0"/>
          </a:p>
        </p:txBody>
      </p:sp>
    </p:spTree>
    <p:extLst>
      <p:ext uri="{BB962C8B-B14F-4D97-AF65-F5344CB8AC3E}">
        <p14:creationId xmlns:p14="http://schemas.microsoft.com/office/powerpoint/2010/main" val="2442120153"/>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3: Organizational Leadership Imperatives</a:t>
            </a:r>
          </a:p>
        </p:txBody>
      </p:sp>
      <p:sp>
        <p:nvSpPr>
          <p:cNvPr id="3" name="Content Placeholder 2"/>
          <p:cNvSpPr>
            <a:spLocks noGrp="1"/>
          </p:cNvSpPr>
          <p:nvPr>
            <p:ph idx="1"/>
          </p:nvPr>
        </p:nvSpPr>
        <p:spPr/>
        <p:txBody>
          <a:bodyPr>
            <a:normAutofit/>
          </a:bodyPr>
          <a:lstStyle/>
          <a:p>
            <a:r>
              <a:rPr lang="en-US" dirty="0"/>
              <a:t>Ensure that users and those who will be affected by a system have their needs clearly articulated during the assessment and design of requirements</a:t>
            </a:r>
          </a:p>
          <a:p>
            <a:pPr lvl="1"/>
            <a:r>
              <a:rPr lang="en-US" dirty="0"/>
              <a:t>Proper assessment of users’ needs</a:t>
            </a:r>
          </a:p>
          <a:p>
            <a:pPr lvl="1"/>
            <a:r>
              <a:rPr lang="en-US" dirty="0"/>
              <a:t>Later on validation of those requirements</a:t>
            </a:r>
          </a:p>
          <a:p>
            <a:r>
              <a:rPr lang="en-US" dirty="0"/>
              <a:t>Articulate and support policies that protect the dignity of users and others affected by a computing system</a:t>
            </a:r>
          </a:p>
          <a:p>
            <a:pPr lvl="1"/>
            <a:r>
              <a:rPr lang="en-US" dirty="0"/>
              <a:t>Designing and implementing system to protect the dignity of all concerned</a:t>
            </a:r>
          </a:p>
          <a:p>
            <a:pPr lvl="1"/>
            <a:r>
              <a:rPr lang="en-US" dirty="0"/>
              <a:t>Protect personal privacy and enhance personal dignity</a:t>
            </a:r>
          </a:p>
          <a:p>
            <a:r>
              <a:rPr lang="en-US" dirty="0"/>
              <a:t>Create opportunities for members of the organization to learn the principles and limitations of computer systems</a:t>
            </a:r>
          </a:p>
          <a:p>
            <a:pPr lvl="1"/>
            <a:r>
              <a:rPr lang="en-US" dirty="0"/>
              <a:t>Educational opportunities</a:t>
            </a:r>
          </a:p>
          <a:p>
            <a:pPr lvl="1"/>
            <a:endParaRPr lang="en-US" dirty="0"/>
          </a:p>
        </p:txBody>
      </p:sp>
    </p:spTree>
    <p:extLst>
      <p:ext uri="{BB962C8B-B14F-4D97-AF65-F5344CB8AC3E}">
        <p14:creationId xmlns:p14="http://schemas.microsoft.com/office/powerpoint/2010/main" val="559166350"/>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4: Compliance with the Code</a:t>
            </a:r>
          </a:p>
        </p:txBody>
      </p:sp>
      <p:sp>
        <p:nvSpPr>
          <p:cNvPr id="3" name="Content Placeholder 2"/>
          <p:cNvSpPr>
            <a:spLocks noGrp="1"/>
          </p:cNvSpPr>
          <p:nvPr>
            <p:ph idx="1"/>
          </p:nvPr>
        </p:nvSpPr>
        <p:spPr/>
        <p:txBody>
          <a:bodyPr/>
          <a:lstStyle/>
          <a:p>
            <a:pPr marL="0" indent="0">
              <a:buNone/>
            </a:pPr>
            <a:r>
              <a:rPr lang="en-US" dirty="0"/>
              <a:t>As an ACM member I will</a:t>
            </a:r>
          </a:p>
          <a:p>
            <a:r>
              <a:rPr lang="en-US" dirty="0"/>
              <a:t>Uphold and promote the principles of this code</a:t>
            </a:r>
          </a:p>
          <a:p>
            <a:pPr lvl="1"/>
            <a:r>
              <a:rPr lang="en-US" dirty="0"/>
              <a:t>Future of computing profession depends on both technical and ethical excellence</a:t>
            </a:r>
          </a:p>
          <a:p>
            <a:pPr lvl="1"/>
            <a:r>
              <a:rPr lang="en-US" dirty="0"/>
              <a:t>Every professional should follow the code</a:t>
            </a:r>
          </a:p>
          <a:p>
            <a:pPr lvl="1"/>
            <a:r>
              <a:rPr lang="en-US" dirty="0"/>
              <a:t>Every professional should encourage others to obey the code</a:t>
            </a:r>
          </a:p>
          <a:p>
            <a:r>
              <a:rPr lang="en-US" dirty="0"/>
              <a:t>Treat violations of this code as inconsistent with membership in the ACM</a:t>
            </a:r>
          </a:p>
          <a:p>
            <a:pPr lvl="1"/>
            <a:r>
              <a:rPr lang="en-US" dirty="0"/>
              <a:t>Mainly voluntary commitment to follow this code</a:t>
            </a:r>
          </a:p>
          <a:p>
            <a:pPr lvl="1"/>
            <a:r>
              <a:rPr lang="en-US" dirty="0"/>
              <a:t>Termination of ACM membership in case of major misconduct</a:t>
            </a:r>
          </a:p>
          <a:p>
            <a:pPr lvl="1"/>
            <a:endParaRPr lang="en-US" dirty="0"/>
          </a:p>
          <a:p>
            <a:endParaRPr lang="en-US" dirty="0"/>
          </a:p>
        </p:txBody>
      </p:sp>
    </p:spTree>
    <p:extLst>
      <p:ext uri="{BB962C8B-B14F-4D97-AF65-F5344CB8AC3E}">
        <p14:creationId xmlns:p14="http://schemas.microsoft.com/office/powerpoint/2010/main" val="2651689786"/>
      </p:ext>
    </p:extLst>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Codes of Ethics</a:t>
            </a:r>
          </a:p>
        </p:txBody>
      </p:sp>
      <p:sp>
        <p:nvSpPr>
          <p:cNvPr id="3" name="Content Placeholder 2"/>
          <p:cNvSpPr>
            <a:spLocks noGrp="1"/>
          </p:cNvSpPr>
          <p:nvPr>
            <p:ph idx="1"/>
          </p:nvPr>
        </p:nvSpPr>
        <p:spPr/>
        <p:txBody>
          <a:bodyPr/>
          <a:lstStyle/>
          <a:p>
            <a:r>
              <a:rPr lang="en-US" dirty="0"/>
              <a:t>Disciplinary: By introducing discipline, the group or profession ensures professionalism and integrity of its members.</a:t>
            </a:r>
          </a:p>
          <a:p>
            <a:r>
              <a:rPr lang="en-US" dirty="0"/>
              <a:t>Advisory: The codes are usually a good source of tips to members and offer advice and guidance in areas where there are fuzzy moral issues.</a:t>
            </a:r>
          </a:p>
          <a:p>
            <a:r>
              <a:rPr lang="en-US" dirty="0"/>
              <a:t>Educational: Ethical codes are good educational tools for members of the domain, especially the new ones who have to learn the do’s and don’ts of the new profession.</a:t>
            </a:r>
          </a:p>
          <a:p>
            <a:r>
              <a:rPr lang="en-US" dirty="0"/>
              <a:t>These codes are also a good source of renewal for the older members needing to refresh and polish their possibly waning morals.</a:t>
            </a:r>
          </a:p>
          <a:p>
            <a:r>
              <a:rPr lang="en-US" dirty="0"/>
              <a:t>Inspirational: Besides being disciplinary, advisory, and educational, the codes should also carry subliminal messages to those using them to inspire them to be “good.”</a:t>
            </a:r>
          </a:p>
          <a:p>
            <a:r>
              <a:rPr lang="en-US" dirty="0"/>
              <a:t>Publicity: One way for professions to create a good clientele is to show that they have a strong code of ethics, and therefore, their members are committed to basic values and are responsible</a:t>
            </a:r>
          </a:p>
          <a:p>
            <a:endParaRPr lang="en-US" dirty="0"/>
          </a:p>
          <a:p>
            <a:endParaRPr lang="en-US" dirty="0"/>
          </a:p>
        </p:txBody>
      </p:sp>
    </p:spTree>
    <p:extLst>
      <p:ext uri="{BB962C8B-B14F-4D97-AF65-F5344CB8AC3E}">
        <p14:creationId xmlns:p14="http://schemas.microsoft.com/office/powerpoint/2010/main" val="17430850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Scenario (Assignment No. 1)</a:t>
            </a:r>
          </a:p>
        </p:txBody>
      </p:sp>
      <p:pic>
        <p:nvPicPr>
          <p:cNvPr id="5" name="Picture 4"/>
          <p:cNvPicPr>
            <a:picLocks noChangeAspect="1"/>
          </p:cNvPicPr>
          <p:nvPr/>
        </p:nvPicPr>
        <p:blipFill rotWithShape="1">
          <a:blip r:embed="rId2"/>
          <a:srcRect r="6205"/>
          <a:stretch/>
        </p:blipFill>
        <p:spPr>
          <a:xfrm>
            <a:off x="107951" y="848139"/>
            <a:ext cx="8870950" cy="5958416"/>
          </a:xfrm>
          <a:prstGeom prst="rect">
            <a:avLst/>
          </a:prstGeom>
        </p:spPr>
      </p:pic>
    </p:spTree>
    <p:extLst>
      <p:ext uri="{BB962C8B-B14F-4D97-AF65-F5344CB8AC3E}">
        <p14:creationId xmlns:p14="http://schemas.microsoft.com/office/powerpoint/2010/main" val="1605765039"/>
      </p:ext>
    </p:extLst>
  </p:cSld>
  <p:clrMapOvr>
    <a:masterClrMapping/>
  </p:clrMapOvr>
  <p:transition spd="slow">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Reflections on Computer Ethics</a:t>
            </a:r>
          </a:p>
        </p:txBody>
      </p:sp>
      <p:sp>
        <p:nvSpPr>
          <p:cNvPr id="3" name="Content Placeholder 2"/>
          <p:cNvSpPr>
            <a:spLocks noGrp="1"/>
          </p:cNvSpPr>
          <p:nvPr>
            <p:ph idx="1"/>
          </p:nvPr>
        </p:nvSpPr>
        <p:spPr/>
        <p:txBody>
          <a:bodyPr/>
          <a:lstStyle/>
          <a:p>
            <a:r>
              <a:rPr lang="en-US" dirty="0"/>
              <a:t>Changing premises</a:t>
            </a:r>
          </a:p>
          <a:p>
            <a:r>
              <a:rPr lang="en-US" dirty="0"/>
              <a:t>Different temptations</a:t>
            </a:r>
          </a:p>
          <a:p>
            <a:pPr lvl="1"/>
            <a:r>
              <a:rPr lang="en-US" dirty="0"/>
              <a:t>Speed</a:t>
            </a:r>
          </a:p>
          <a:p>
            <a:pPr lvl="1"/>
            <a:r>
              <a:rPr lang="en-US" dirty="0"/>
              <a:t>Privacy and anonymity</a:t>
            </a:r>
          </a:p>
          <a:p>
            <a:pPr lvl="1"/>
            <a:r>
              <a:rPr lang="en-US" dirty="0"/>
              <a:t>Nature of medium</a:t>
            </a:r>
          </a:p>
          <a:p>
            <a:pPr lvl="1"/>
            <a:r>
              <a:rPr lang="en-US" dirty="0"/>
              <a:t>Aesthetic attraction</a:t>
            </a:r>
          </a:p>
          <a:p>
            <a:pPr lvl="1"/>
            <a:r>
              <a:rPr lang="en-US" dirty="0"/>
              <a:t>Increased availability of potential victims</a:t>
            </a:r>
          </a:p>
          <a:p>
            <a:pPr lvl="1"/>
            <a:r>
              <a:rPr lang="en-US" dirty="0"/>
              <a:t>International scope</a:t>
            </a:r>
          </a:p>
          <a:p>
            <a:pPr lvl="1"/>
            <a:r>
              <a:rPr lang="en-US" dirty="0"/>
              <a:t>Power to destroy</a:t>
            </a:r>
          </a:p>
          <a:p>
            <a:r>
              <a:rPr lang="en-US" dirty="0"/>
              <a:t>Different means of delivery</a:t>
            </a:r>
          </a:p>
          <a:p>
            <a:r>
              <a:rPr lang="en-US" dirty="0"/>
              <a:t>Complacent society</a:t>
            </a:r>
          </a:p>
          <a:p>
            <a:r>
              <a:rPr lang="en-US" dirty="0"/>
              <a:t>Ethical muddles</a:t>
            </a:r>
          </a:p>
          <a:p>
            <a:endParaRPr lang="en-US" dirty="0"/>
          </a:p>
        </p:txBody>
      </p:sp>
    </p:spTree>
    <p:extLst>
      <p:ext uri="{BB962C8B-B14F-4D97-AF65-F5344CB8AC3E}">
        <p14:creationId xmlns:p14="http://schemas.microsoft.com/office/powerpoint/2010/main" val="1350926697"/>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Traditional Definition of Ethics</a:t>
            </a:r>
          </a:p>
        </p:txBody>
      </p:sp>
      <p:sp>
        <p:nvSpPr>
          <p:cNvPr id="3" name="Content Placeholder 2"/>
          <p:cNvSpPr>
            <a:spLocks noGrp="1"/>
          </p:cNvSpPr>
          <p:nvPr>
            <p:ph idx="1"/>
          </p:nvPr>
        </p:nvSpPr>
        <p:spPr>
          <a:xfrm>
            <a:off x="179389" y="771525"/>
            <a:ext cx="8461028" cy="5124450"/>
          </a:xfrm>
        </p:spPr>
        <p:txBody>
          <a:bodyPr>
            <a:normAutofit/>
          </a:bodyPr>
          <a:lstStyle/>
          <a:p>
            <a:r>
              <a:rPr lang="en-US" sz="2600" dirty="0"/>
              <a:t>Ethics comes from an ancient Greek word </a:t>
            </a:r>
            <a:r>
              <a:rPr lang="en-US" sz="2600" dirty="0" err="1"/>
              <a:t>eché</a:t>
            </a:r>
            <a:r>
              <a:rPr lang="en-US" sz="2600" dirty="0"/>
              <a:t> (means character)</a:t>
            </a:r>
          </a:p>
          <a:p>
            <a:r>
              <a:rPr lang="en-US" sz="2600" dirty="0"/>
              <a:t>A study of right and wrong in human conduct</a:t>
            </a:r>
          </a:p>
          <a:p>
            <a:r>
              <a:rPr lang="en-US" sz="2600" dirty="0"/>
              <a:t>A theory of morals</a:t>
            </a:r>
          </a:p>
          <a:p>
            <a:r>
              <a:rPr lang="en-US" sz="2600" dirty="0"/>
              <a:t>A set of “theories of value, virtue, or of right (valuable) action”</a:t>
            </a:r>
          </a:p>
          <a:p>
            <a:endParaRPr lang="en-US" sz="2600" dirty="0"/>
          </a:p>
          <a:p>
            <a:endParaRPr lang="en-US" sz="2600" dirty="0"/>
          </a:p>
        </p:txBody>
      </p:sp>
    </p:spTree>
    <p:extLst>
      <p:ext uri="{BB962C8B-B14F-4D97-AF65-F5344CB8AC3E}">
        <p14:creationId xmlns:p14="http://schemas.microsoft.com/office/powerpoint/2010/main" val="320921667"/>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Ethical Theories</a:t>
            </a:r>
          </a:p>
        </p:txBody>
      </p:sp>
      <p:sp>
        <p:nvSpPr>
          <p:cNvPr id="3" name="Content Placeholder 2"/>
          <p:cNvSpPr>
            <a:spLocks noGrp="1"/>
          </p:cNvSpPr>
          <p:nvPr>
            <p:ph idx="1"/>
          </p:nvPr>
        </p:nvSpPr>
        <p:spPr>
          <a:xfrm>
            <a:off x="304800" y="771525"/>
            <a:ext cx="8507896" cy="5124450"/>
          </a:xfrm>
        </p:spPr>
        <p:txBody>
          <a:bodyPr/>
          <a:lstStyle/>
          <a:p>
            <a:r>
              <a:rPr lang="en-US" sz="2300" dirty="0"/>
              <a:t>For centuries, in different societies, human actions have been judged good or bad, right or wrong, based on theories or systems of justice developed, tested, revised, and debated by philosophers and/or elders in that society. </a:t>
            </a:r>
          </a:p>
          <a:p>
            <a:r>
              <a:rPr lang="en-US" sz="2300" dirty="0"/>
              <a:t>Such theories are commonly known as ethical theories. Codes of ethics have then been drawn up based on these ethical theories.</a:t>
            </a:r>
          </a:p>
          <a:p>
            <a:pPr marL="0" indent="0">
              <a:buNone/>
            </a:pPr>
            <a:r>
              <a:rPr lang="en-US" sz="2400" b="1" dirty="0">
                <a:solidFill>
                  <a:srgbClr val="002060"/>
                </a:solidFill>
              </a:rPr>
              <a:t>Consequentialism</a:t>
            </a:r>
            <a:endParaRPr lang="en-US" sz="2300" b="1" dirty="0">
              <a:solidFill>
                <a:srgbClr val="002060"/>
              </a:solidFill>
            </a:endParaRPr>
          </a:p>
          <a:p>
            <a:r>
              <a:rPr lang="en-US" dirty="0"/>
              <a:t>In consequentialism ethical theory, human actions are judged good or bad, right or wrong, depending on the results of such actions—a desirable result denotes a good action and vice versa. </a:t>
            </a:r>
          </a:p>
          <a:p>
            <a:pPr lvl="1"/>
            <a:r>
              <a:rPr lang="en-US" dirty="0"/>
              <a:t>There are three commonly discussed types of consequentialism theory:</a:t>
            </a:r>
            <a:endParaRPr lang="en-US" sz="2150" dirty="0"/>
          </a:p>
        </p:txBody>
      </p:sp>
    </p:spTree>
    <p:extLst>
      <p:ext uri="{BB962C8B-B14F-4D97-AF65-F5344CB8AC3E}">
        <p14:creationId xmlns:p14="http://schemas.microsoft.com/office/powerpoint/2010/main" val="1026775876"/>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Consequentialism</a:t>
            </a:r>
          </a:p>
        </p:txBody>
      </p:sp>
      <p:sp>
        <p:nvSpPr>
          <p:cNvPr id="3" name="Content Placeholder 2"/>
          <p:cNvSpPr>
            <a:spLocks noGrp="1"/>
          </p:cNvSpPr>
          <p:nvPr>
            <p:ph idx="1"/>
          </p:nvPr>
        </p:nvSpPr>
        <p:spPr/>
        <p:txBody>
          <a:bodyPr/>
          <a:lstStyle/>
          <a:p>
            <a:r>
              <a:rPr lang="en-US" sz="2200" dirty="0"/>
              <a:t>Egoism</a:t>
            </a:r>
          </a:p>
          <a:p>
            <a:pPr lvl="1"/>
            <a:r>
              <a:rPr lang="en-US" sz="2200" dirty="0"/>
              <a:t>Individual’s interests on top</a:t>
            </a:r>
          </a:p>
          <a:p>
            <a:pPr lvl="1"/>
            <a:r>
              <a:rPr lang="en-US" sz="2200" dirty="0"/>
              <a:t>Action is good as long as it maximizes individual’s happiness</a:t>
            </a:r>
          </a:p>
          <a:p>
            <a:pPr lvl="1"/>
            <a:r>
              <a:rPr lang="en-US" sz="2200" dirty="0"/>
              <a:t>Ethical egoism – how people ought to behave</a:t>
            </a:r>
          </a:p>
          <a:p>
            <a:pPr lvl="1"/>
            <a:r>
              <a:rPr lang="en-US" sz="2200" dirty="0"/>
              <a:t>Psychological egoism – how people actually behave</a:t>
            </a:r>
          </a:p>
          <a:p>
            <a:r>
              <a:rPr lang="en-US" sz="2200" dirty="0"/>
              <a:t>Utilitarianism</a:t>
            </a:r>
          </a:p>
          <a:p>
            <a:pPr lvl="1"/>
            <a:r>
              <a:rPr lang="en-US" sz="2200" dirty="0"/>
              <a:t>Group’s interests on top</a:t>
            </a:r>
          </a:p>
          <a:p>
            <a:pPr lvl="1"/>
            <a:r>
              <a:rPr lang="en-US" sz="2200" dirty="0"/>
              <a:t>Action is good if it benefits the maximum no. of people</a:t>
            </a:r>
          </a:p>
          <a:p>
            <a:pPr lvl="1"/>
            <a:r>
              <a:rPr lang="en-US" sz="2200" dirty="0"/>
              <a:t>Act utilitarianism – choosing the action with best advantages</a:t>
            </a:r>
          </a:p>
          <a:p>
            <a:pPr lvl="1"/>
            <a:r>
              <a:rPr lang="en-US" sz="2200" dirty="0"/>
              <a:t>Rule utilitarianism – choosing the rule which brings the best advantages</a:t>
            </a:r>
          </a:p>
          <a:p>
            <a:r>
              <a:rPr lang="en-US" sz="2200" dirty="0"/>
              <a:t>Altruism</a:t>
            </a:r>
          </a:p>
          <a:p>
            <a:pPr lvl="1"/>
            <a:r>
              <a:rPr lang="en-US" sz="2200" dirty="0"/>
              <a:t>An action is right if the consequences are favorable to all except the actor</a:t>
            </a:r>
          </a:p>
        </p:txBody>
      </p:sp>
    </p:spTree>
    <p:extLst>
      <p:ext uri="{BB962C8B-B14F-4D97-AF65-F5344CB8AC3E}">
        <p14:creationId xmlns:p14="http://schemas.microsoft.com/office/powerpoint/2010/main" val="132094096"/>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Deontology</a:t>
            </a:r>
          </a:p>
        </p:txBody>
      </p:sp>
      <p:sp>
        <p:nvSpPr>
          <p:cNvPr id="3" name="Content Placeholder 2"/>
          <p:cNvSpPr>
            <a:spLocks noGrp="1"/>
          </p:cNvSpPr>
          <p:nvPr>
            <p:ph idx="1"/>
          </p:nvPr>
        </p:nvSpPr>
        <p:spPr>
          <a:xfrm>
            <a:off x="179389" y="771525"/>
            <a:ext cx="8659811" cy="5124450"/>
          </a:xfrm>
        </p:spPr>
        <p:txBody>
          <a:bodyPr/>
          <a:lstStyle/>
          <a:p>
            <a:r>
              <a:rPr lang="en-US" dirty="0"/>
              <a:t>Two Greek words: “</a:t>
            </a:r>
            <a:r>
              <a:rPr lang="en-US" dirty="0" err="1"/>
              <a:t>deon</a:t>
            </a:r>
            <a:r>
              <a:rPr lang="en-US" dirty="0"/>
              <a:t>” meaning duty and “logos” meaning science</a:t>
            </a:r>
          </a:p>
          <a:p>
            <a:r>
              <a:rPr lang="en-US" dirty="0"/>
              <a:t>Concerns with the will of the action, rather than consequences </a:t>
            </a:r>
          </a:p>
          <a:p>
            <a:r>
              <a:rPr lang="en-US" dirty="0"/>
              <a:t>An act is good if there is a good reason to do so</a:t>
            </a:r>
          </a:p>
          <a:p>
            <a:r>
              <a:rPr lang="en-US" dirty="0"/>
              <a:t>An action is good or bad depending on the will inherent in it. </a:t>
            </a:r>
          </a:p>
          <a:p>
            <a:endParaRPr lang="en-US" dirty="0"/>
          </a:p>
        </p:txBody>
      </p:sp>
    </p:spTree>
    <p:extLst>
      <p:ext uri="{BB962C8B-B14F-4D97-AF65-F5344CB8AC3E}">
        <p14:creationId xmlns:p14="http://schemas.microsoft.com/office/powerpoint/2010/main" val="486359527"/>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Nature</a:t>
            </a:r>
          </a:p>
        </p:txBody>
      </p:sp>
      <p:sp>
        <p:nvSpPr>
          <p:cNvPr id="3" name="Content Placeholder 2"/>
          <p:cNvSpPr>
            <a:spLocks noGrp="1"/>
          </p:cNvSpPr>
          <p:nvPr>
            <p:ph idx="1"/>
          </p:nvPr>
        </p:nvSpPr>
        <p:spPr/>
        <p:txBody>
          <a:bodyPr/>
          <a:lstStyle/>
          <a:p>
            <a:r>
              <a:rPr lang="en-US" dirty="0"/>
              <a:t>This theory considers human beings as endowed with all aptitudes and capabilities to live in happiness. </a:t>
            </a:r>
          </a:p>
          <a:p>
            <a:r>
              <a:rPr lang="en-US" dirty="0"/>
              <a:t>Supposed to discover and then develop those capabilities.</a:t>
            </a:r>
          </a:p>
          <a:p>
            <a:r>
              <a:rPr lang="en-US" dirty="0"/>
              <a:t>In turn, those capabilities become a benchmark for our actions, and our actions are then judged on how much they measure up to those capabilities</a:t>
            </a:r>
          </a:p>
          <a:p>
            <a:r>
              <a:rPr lang="en-US" dirty="0"/>
              <a:t>An individual committing an evil action is lacking in some capabilities (Aristotle)</a:t>
            </a:r>
          </a:p>
          <a:p>
            <a:endParaRPr lang="en-US" dirty="0"/>
          </a:p>
          <a:p>
            <a:endParaRPr lang="en-US" dirty="0"/>
          </a:p>
        </p:txBody>
      </p:sp>
    </p:spTree>
    <p:extLst>
      <p:ext uri="{BB962C8B-B14F-4D97-AF65-F5344CB8AC3E}">
        <p14:creationId xmlns:p14="http://schemas.microsoft.com/office/powerpoint/2010/main" val="4006064086"/>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Relativism</a:t>
            </a:r>
          </a:p>
        </p:txBody>
      </p:sp>
      <p:sp>
        <p:nvSpPr>
          <p:cNvPr id="3" name="Content Placeholder 2"/>
          <p:cNvSpPr>
            <a:spLocks noGrp="1"/>
          </p:cNvSpPr>
          <p:nvPr>
            <p:ph idx="1"/>
          </p:nvPr>
        </p:nvSpPr>
        <p:spPr/>
        <p:txBody>
          <a:bodyPr/>
          <a:lstStyle/>
          <a:p>
            <a:r>
              <a:rPr lang="en-US" dirty="0"/>
              <a:t>The theory is negatively formulated, denying the existence of universal moral norms. </a:t>
            </a:r>
          </a:p>
          <a:p>
            <a:r>
              <a:rPr lang="en-US" dirty="0"/>
              <a:t>It takes right and wrong to be relative to society, culture, or the individual.</a:t>
            </a:r>
          </a:p>
          <a:p>
            <a:r>
              <a:rPr lang="en-US" dirty="0"/>
              <a:t>Relativism also states that moral norms are not fixed in time.</a:t>
            </a:r>
          </a:p>
        </p:txBody>
      </p:sp>
    </p:spTree>
    <p:extLst>
      <p:ext uri="{BB962C8B-B14F-4D97-AF65-F5344CB8AC3E}">
        <p14:creationId xmlns:p14="http://schemas.microsoft.com/office/powerpoint/2010/main" val="3687866546"/>
      </p:ext>
    </p:extLst>
  </p:cSld>
  <p:clrMapOvr>
    <a:masterClrMapping/>
  </p:clrMapOvr>
  <p:transition spd="slow">
    <p:blinds dir="vert"/>
  </p:transition>
</p:sld>
</file>

<file path=ppt/theme/theme1.xml><?xml version="1.0" encoding="utf-8"?>
<a:theme xmlns:a="http://schemas.openxmlformats.org/drawingml/2006/main" name="NDSU">
  <a:themeElements>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su-dj">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10000"/>
          </a:lnSpc>
          <a:spcBef>
            <a:spcPct val="20000"/>
          </a:spcBef>
          <a:spcAft>
            <a:spcPct val="0"/>
          </a:spcAft>
          <a:buClr>
            <a:srgbClr val="FF0000"/>
          </a:buClr>
          <a:buSzPct val="60000"/>
          <a:buFont typeface="Marlett" pitchFamily="2" charset="2"/>
          <a:buChar char="n"/>
          <a:tabLst/>
          <a:defRPr kumimoji="1"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10000"/>
          </a:lnSpc>
          <a:spcBef>
            <a:spcPct val="20000"/>
          </a:spcBef>
          <a:spcAft>
            <a:spcPct val="0"/>
          </a:spcAft>
          <a:buClr>
            <a:srgbClr val="FF0000"/>
          </a:buClr>
          <a:buSzPct val="60000"/>
          <a:buFont typeface="Marlett" pitchFamily="2" charset="2"/>
          <a:buChar char="n"/>
          <a:tabLst/>
          <a:defRPr kumimoji="1"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su-dj 1">
        <a:dk1>
          <a:srgbClr val="000000"/>
        </a:dk1>
        <a:lt1>
          <a:srgbClr val="FFFFFF"/>
        </a:lt1>
        <a:dk2>
          <a:srgbClr val="000000"/>
        </a:dk2>
        <a:lt2>
          <a:srgbClr val="393939"/>
        </a:lt2>
        <a:accent1>
          <a:srgbClr val="FF0000"/>
        </a:accent1>
        <a:accent2>
          <a:srgbClr val="00FF00"/>
        </a:accent2>
        <a:accent3>
          <a:srgbClr val="FFFFFF"/>
        </a:accent3>
        <a:accent4>
          <a:srgbClr val="000000"/>
        </a:accent4>
        <a:accent5>
          <a:srgbClr val="FFAAAA"/>
        </a:accent5>
        <a:accent6>
          <a:srgbClr val="00E700"/>
        </a:accent6>
        <a:hlink>
          <a:srgbClr val="0000FF"/>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DSU" id="{6235FEAC-0CF9-4C12-9DFC-E713F17328BC}" vid="{4DC86CFC-10BE-45A5-ACD4-51EFD4968142}"/>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NDSU</Template>
  <TotalTime>5653</TotalTime>
  <Words>2474</Words>
  <Application>Microsoft Office PowerPoint</Application>
  <PresentationFormat>On-screen Show (4:3)</PresentationFormat>
  <Paragraphs>261</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Unicode MS</vt:lpstr>
      <vt:lpstr>Euphemia</vt:lpstr>
      <vt:lpstr>Marlett</vt:lpstr>
      <vt:lpstr>Wingdings</vt:lpstr>
      <vt:lpstr>NDSU</vt:lpstr>
      <vt:lpstr>Ethics and ethical analysis PPIT (CSC110)</vt:lpstr>
      <vt:lpstr>Outline</vt:lpstr>
      <vt:lpstr>A Scenario (Assignment No. 1)</vt:lpstr>
      <vt:lpstr>Traditional Definition of Ethics</vt:lpstr>
      <vt:lpstr>Ethical Theories</vt:lpstr>
      <vt:lpstr>Consequentialism</vt:lpstr>
      <vt:lpstr>Deontology</vt:lpstr>
      <vt:lpstr>Human Nature</vt:lpstr>
      <vt:lpstr>Relativism</vt:lpstr>
      <vt:lpstr>Hedonism</vt:lpstr>
      <vt:lpstr>Emotivism</vt:lpstr>
      <vt:lpstr>Ethical Reasoning</vt:lpstr>
      <vt:lpstr>Ethical Decision Making Process</vt:lpstr>
      <vt:lpstr>A Framework for Ethical Decision Making</vt:lpstr>
      <vt:lpstr>Making and Evaluating Ethical Arguments</vt:lpstr>
      <vt:lpstr>Making and Evaluating Ethical Arguments</vt:lpstr>
      <vt:lpstr>Making and Evaluating Ethical Arguments</vt:lpstr>
      <vt:lpstr>Code of Ethics</vt:lpstr>
      <vt:lpstr>ACM Code of Ethics and Professional Conduct</vt:lpstr>
      <vt:lpstr>Section 1: General Moral Imperatives [1/3]</vt:lpstr>
      <vt:lpstr>Section 1: General Moral Imperatives [2/3]</vt:lpstr>
      <vt:lpstr>Section 1: General Moral Imperatives [3/3]</vt:lpstr>
      <vt:lpstr>Section 2: More Specific Professional Responsibilities</vt:lpstr>
      <vt:lpstr>Section 2: More Specific Professional Responsibilities</vt:lpstr>
      <vt:lpstr>Section 2: More Specific Professional Responsibilities</vt:lpstr>
      <vt:lpstr>Section 3: Organizational Leadership Imperatives</vt:lpstr>
      <vt:lpstr>Section 3: Organizational Leadership Imperatives</vt:lpstr>
      <vt:lpstr>Section 4: Compliance with the Code</vt:lpstr>
      <vt:lpstr>Objectives of Codes of Ethics</vt:lpstr>
      <vt:lpstr>Reflections on Computer Ethics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Ethics and ethical analysis</dc:title>
  <dc:creator>Muzafar Khan</dc:creator>
  <cp:lastModifiedBy>Assad Abbas</cp:lastModifiedBy>
  <cp:revision>170</cp:revision>
  <cp:lastPrinted>2017-02-06T06:50:55Z</cp:lastPrinted>
  <dcterms:created xsi:type="dcterms:W3CDTF">2017-02-03T06:11:36Z</dcterms:created>
  <dcterms:modified xsi:type="dcterms:W3CDTF">2017-10-04T04:53:27Z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