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26"/>
  </p:notesMasterIdLst>
  <p:handoutMasterIdLst>
    <p:handoutMasterId r:id="rId27"/>
  </p:handoutMasterIdLst>
  <p:sldIdLst>
    <p:sldId id="256" r:id="rId5"/>
    <p:sldId id="257" r:id="rId6"/>
    <p:sldId id="268" r:id="rId7"/>
    <p:sldId id="258" r:id="rId8"/>
    <p:sldId id="259" r:id="rId9"/>
    <p:sldId id="260" r:id="rId10"/>
    <p:sldId id="261" r:id="rId11"/>
    <p:sldId id="262" r:id="rId12"/>
    <p:sldId id="263" r:id="rId13"/>
    <p:sldId id="269" r:id="rId14"/>
    <p:sldId id="264" r:id="rId15"/>
    <p:sldId id="265" r:id="rId16"/>
    <p:sldId id="270" r:id="rId17"/>
    <p:sldId id="271" r:id="rId18"/>
    <p:sldId id="266" r:id="rId19"/>
    <p:sldId id="272" r:id="rId20"/>
    <p:sldId id="273" r:id="rId21"/>
    <p:sldId id="267" r:id="rId22"/>
    <p:sldId id="274" r:id="rId23"/>
    <p:sldId id="275" r:id="rId24"/>
    <p:sldId id="276" r:id="rId2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93" d="100"/>
          <a:sy n="93" d="100"/>
        </p:scale>
        <p:origin x="1344" y="66"/>
      </p:cViewPr>
      <p:guideLst>
        <p:guide orient="horz" pos="2160"/>
        <p:guide pos="288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23CEAAF3-9831-450B-8D59-2C09DB96C8FC}" type="datetimeFigureOut">
              <a:rPr lang="en-US"/>
              <a:t>4/22/2024</a:t>
            </a:fld>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D50CD79-FC16-4410-AB61-17F26E6D3BC8}" type="datetimeFigureOut">
              <a:rPr lang="en-US"/>
              <a:t>4/22/2024</a:t>
            </a:fld>
            <a:endParaRPr/>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362155076"/>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4"/>
          <p:cNvSpPr txBox="1">
            <a:spLocks/>
          </p:cNvSpPr>
          <p:nvPr/>
        </p:nvSpPr>
        <p:spPr bwMode="auto">
          <a:xfrm>
            <a:off x="7091364" y="6586540"/>
            <a:ext cx="693737" cy="420687"/>
          </a:xfrm>
          <a:prstGeom prst="rect">
            <a:avLst/>
          </a:prstGeom>
          <a:noFill/>
          <a:ln w="9525">
            <a:noFill/>
            <a:miter lim="800000"/>
            <a:headEnd/>
            <a:tailEnd/>
          </a:ln>
        </p:spPr>
        <p:txBody>
          <a:bodyPr/>
          <a:lstStyle/>
          <a:p>
            <a:pPr marL="171450" indent="-171450" algn="ctr" eaLnBrk="0" fontAlgn="auto" hangingPunct="0">
              <a:spcBef>
                <a:spcPct val="20000"/>
              </a:spcBef>
              <a:spcAft>
                <a:spcPts val="0"/>
              </a:spcAft>
              <a:buClr>
                <a:srgbClr val="FF0000"/>
              </a:buClr>
              <a:buSzPct val="60000"/>
              <a:buFont typeface="Marlett" pitchFamily="2" charset="2"/>
              <a:buNone/>
              <a:defRPr/>
            </a:pPr>
            <a:fld id="{F40E3FC1-1F21-44D9-A8B4-146808728144}" type="slidenum">
              <a:rPr lang="en-US" sz="900" b="1">
                <a:latin typeface="Arial Unicode MS" pitchFamily="34" charset="-128"/>
                <a:ea typeface="Arial Unicode MS" pitchFamily="34" charset="-128"/>
                <a:cs typeface="Arial Unicode MS" pitchFamily="34" charset="-128"/>
              </a:rPr>
              <a:pPr marL="171450" indent="-171450" algn="ctr" eaLnBrk="0" fontAlgn="auto" hangingPunct="0">
                <a:spcBef>
                  <a:spcPct val="20000"/>
                </a:spcBef>
                <a:spcAft>
                  <a:spcPts val="0"/>
                </a:spcAft>
                <a:buClr>
                  <a:srgbClr val="FF0000"/>
                </a:buClr>
                <a:buSzPct val="60000"/>
                <a:buFont typeface="Marlett" pitchFamily="2" charset="2"/>
                <a:buNone/>
                <a:defRPr/>
              </a:pPr>
              <a:t>‹#›</a:t>
            </a:fld>
            <a:endParaRPr lang="en-US" sz="900" b="1" dirty="0">
              <a:latin typeface="Arial Unicode MS" pitchFamily="34" charset="-128"/>
              <a:ea typeface="Arial Unicode MS" pitchFamily="34" charset="-128"/>
              <a:cs typeface="Arial Unicode MS" pitchFamily="34" charset="-128"/>
            </a:endParaRPr>
          </a:p>
        </p:txBody>
      </p:sp>
      <p:sp>
        <p:nvSpPr>
          <p:cNvPr id="5" name="Text Placeholder 4"/>
          <p:cNvSpPr txBox="1">
            <a:spLocks/>
          </p:cNvSpPr>
          <p:nvPr/>
        </p:nvSpPr>
        <p:spPr bwMode="auto">
          <a:xfrm>
            <a:off x="3571875" y="6599152"/>
            <a:ext cx="1695450" cy="240263"/>
          </a:xfrm>
          <a:prstGeom prst="rect">
            <a:avLst/>
          </a:prstGeom>
          <a:noFill/>
          <a:ln w="9525">
            <a:noFill/>
            <a:miter lim="800000"/>
            <a:headEnd/>
            <a:tailEnd/>
          </a:ln>
        </p:spPr>
        <p:txBody>
          <a:bodyPr/>
          <a:lstStyle/>
          <a:p>
            <a:pPr marL="171450" indent="-171450" algn="ctr" eaLnBrk="0" fontAlgn="auto" hangingPunct="0">
              <a:spcBef>
                <a:spcPct val="20000"/>
              </a:spcBef>
              <a:spcAft>
                <a:spcPts val="0"/>
              </a:spcAft>
              <a:buClr>
                <a:srgbClr val="FF0000"/>
              </a:buClr>
              <a:buSzPct val="60000"/>
              <a:buFont typeface="Marlett" pitchFamily="2" charset="2"/>
              <a:buNone/>
              <a:defRPr/>
            </a:pPr>
            <a:fld id="{6FD8D0D8-4386-463A-BE64-8F1AD9DBB0EF}" type="datetime4">
              <a:rPr lang="en-US" sz="825" b="1">
                <a:latin typeface="Arial Unicode MS" pitchFamily="34" charset="-128"/>
                <a:ea typeface="Arial Unicode MS" pitchFamily="34" charset="-128"/>
                <a:cs typeface="Arial Unicode MS" pitchFamily="34" charset="-128"/>
              </a:rPr>
              <a:pPr marL="171450" indent="-171450" algn="ctr" eaLnBrk="0" fontAlgn="auto" hangingPunct="0">
                <a:spcBef>
                  <a:spcPct val="20000"/>
                </a:spcBef>
                <a:spcAft>
                  <a:spcPts val="0"/>
                </a:spcAft>
                <a:buClr>
                  <a:srgbClr val="FF0000"/>
                </a:buClr>
                <a:buSzPct val="60000"/>
                <a:buFont typeface="Marlett" pitchFamily="2" charset="2"/>
                <a:buNone/>
                <a:defRPr/>
              </a:pPr>
              <a:t>April 22, 2024</a:t>
            </a:fld>
            <a:endParaRPr lang="en-US" sz="825" b="1" dirty="0">
              <a:latin typeface="Arial Unicode MS" pitchFamily="34" charset="-128"/>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6917873"/>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411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3062276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828675" y="2292095"/>
            <a:ext cx="4300538" cy="2219691"/>
          </a:xfrm>
        </p:spPr>
        <p:txBody>
          <a:bodyPr anchor="ctr">
            <a:normAutofit/>
          </a:bodyPr>
          <a:lstStyle>
            <a:lvl1pPr algn="l">
              <a:defRPr sz="3300" cap="all" baseline="0"/>
            </a:lvl1pPr>
          </a:lstStyle>
          <a:p>
            <a:r>
              <a:rPr lang="en-US"/>
              <a:t>Click to edit Master title style</a:t>
            </a:r>
            <a:endParaRPr/>
          </a:p>
        </p:txBody>
      </p:sp>
      <p:sp>
        <p:nvSpPr>
          <p:cNvPr id="3" name="Subtitle 2"/>
          <p:cNvSpPr>
            <a:spLocks noGrp="1"/>
          </p:cNvSpPr>
          <p:nvPr>
            <p:ph type="subTitle" idx="1"/>
          </p:nvPr>
        </p:nvSpPr>
        <p:spPr>
          <a:xfrm>
            <a:off x="828675" y="4511785"/>
            <a:ext cx="4300538" cy="955565"/>
          </a:xfrm>
        </p:spPr>
        <p:txBody>
          <a:bodyPr>
            <a:normAutofit/>
          </a:bodyPr>
          <a:lstStyle>
            <a:lvl1pPr marL="0" indent="0" algn="l">
              <a:spcBef>
                <a:spcPts val="0"/>
              </a:spcBef>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dirty="0"/>
          </a:p>
        </p:txBody>
      </p:sp>
      <p:sp>
        <p:nvSpPr>
          <p:cNvPr id="11" name="Picture Placeholder 10" descr="An empty placeholder to add an image. Click on the placeholder and select the image that you wish to add."/>
          <p:cNvSpPr>
            <a:spLocks noGrp="1"/>
          </p:cNvSpPr>
          <p:nvPr>
            <p:ph type="pic" sz="quarter" idx="13"/>
          </p:nvPr>
        </p:nvSpPr>
        <p:spPr>
          <a:xfrm>
            <a:off x="5235798" y="1310656"/>
            <a:ext cx="3908203"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Tree>
    <p:extLst>
      <p:ext uri="{BB962C8B-B14F-4D97-AF65-F5344CB8AC3E}">
        <p14:creationId xmlns:p14="http://schemas.microsoft.com/office/powerpoint/2010/main" val="49793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828675" y="6356352"/>
            <a:ext cx="1372169" cy="365125"/>
          </a:xfrm>
          <a:prstGeom prst="rect">
            <a:avLst/>
          </a:prstGeom>
        </p:spPr>
        <p:txBody>
          <a:bodyPr/>
          <a:lstStyle/>
          <a:p>
            <a:fld id="{0DC1FAD8-F9BE-4FFB-A08A-720580F1C12F}" type="datetime1">
              <a:rPr lang="en-US" smtClean="0"/>
              <a:t>4/22/2024</a:t>
            </a:fld>
            <a:endParaRPr/>
          </a:p>
        </p:txBody>
      </p:sp>
      <p:sp>
        <p:nvSpPr>
          <p:cNvPr id="5" name="Footer Placeholder 4"/>
          <p:cNvSpPr>
            <a:spLocks noGrp="1"/>
          </p:cNvSpPr>
          <p:nvPr>
            <p:ph type="ftr" sz="quarter" idx="11"/>
          </p:nvPr>
        </p:nvSpPr>
        <p:spPr>
          <a:xfrm>
            <a:off x="2200844" y="6356350"/>
            <a:ext cx="4742312" cy="365126"/>
          </a:xfrm>
          <a:prstGeom prst="rect">
            <a:avLst/>
          </a:prstGeom>
        </p:spPr>
        <p:txBody>
          <a:bodyPr/>
          <a:lstStyle/>
          <a:p>
            <a:endParaRPr/>
          </a:p>
        </p:txBody>
      </p:sp>
      <p:sp>
        <p:nvSpPr>
          <p:cNvPr id="6" name="Slide Number Placeholder 5"/>
          <p:cNvSpPr>
            <a:spLocks noGrp="1"/>
          </p:cNvSpPr>
          <p:nvPr>
            <p:ph type="sldNum" sz="quarter" idx="12"/>
          </p:nvPr>
        </p:nvSpPr>
        <p:spPr>
          <a:xfrm>
            <a:off x="6942587" y="6356352"/>
            <a:ext cx="1371600" cy="365125"/>
          </a:xfrm>
          <a:prstGeom prst="rect">
            <a:avLst/>
          </a:prstGeom>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123330" name="Rectangle 2"/>
          <p:cNvSpPr>
            <a:spLocks noChangeArrowheads="1"/>
          </p:cNvSpPr>
          <p:nvPr/>
        </p:nvSpPr>
        <p:spPr bwMode="auto">
          <a:xfrm>
            <a:off x="0" y="0"/>
            <a:ext cx="9144000" cy="685800"/>
          </a:xfrm>
          <a:prstGeom prst="rect">
            <a:avLst/>
          </a:prstGeom>
          <a:solidFill>
            <a:srgbClr val="FFFF99"/>
          </a:solidFill>
          <a:ln w="9525" algn="ctr">
            <a:solidFill>
              <a:schemeClr val="tx1"/>
            </a:solidFill>
            <a:miter lim="800000"/>
            <a:headEnd/>
            <a:tailEnd/>
          </a:ln>
          <a:effectLst/>
        </p:spPr>
        <p:txBody>
          <a:bodyPr wrap="none" anchor="ctr"/>
          <a:lstStyle/>
          <a:p>
            <a:pPr algn="ctr" eaLnBrk="0" fontAlgn="auto" hangingPunct="0">
              <a:lnSpc>
                <a:spcPct val="110000"/>
              </a:lnSpc>
              <a:spcBef>
                <a:spcPct val="20000"/>
              </a:spcBef>
              <a:spcAft>
                <a:spcPts val="0"/>
              </a:spcAft>
              <a:buClr>
                <a:srgbClr val="FF0000"/>
              </a:buClr>
              <a:buSzPct val="60000"/>
              <a:buFont typeface="Marlett" pitchFamily="2" charset="2"/>
              <a:buChar char="n"/>
              <a:defRPr/>
            </a:pPr>
            <a:endParaRPr lang="en-US" sz="1350" dirty="0">
              <a:latin typeface="Arial" pitchFamily="34" charset="0"/>
              <a:cs typeface="+mn-cs"/>
            </a:endParaRPr>
          </a:p>
        </p:txBody>
      </p:sp>
      <p:sp>
        <p:nvSpPr>
          <p:cNvPr id="1123336" name="Rectangle 8"/>
          <p:cNvSpPr>
            <a:spLocks noChangeArrowheads="1"/>
          </p:cNvSpPr>
          <p:nvPr/>
        </p:nvSpPr>
        <p:spPr bwMode="auto">
          <a:xfrm>
            <a:off x="0" y="0"/>
            <a:ext cx="9144000" cy="685800"/>
          </a:xfrm>
          <a:prstGeom prst="rect">
            <a:avLst/>
          </a:prstGeom>
          <a:solidFill>
            <a:srgbClr val="FFFF99"/>
          </a:solidFill>
          <a:ln w="9525" algn="ctr">
            <a:noFill/>
            <a:miter lim="800000"/>
            <a:headEnd/>
            <a:tailEnd/>
          </a:ln>
          <a:effectLst/>
        </p:spPr>
        <p:txBody>
          <a:bodyPr wrap="none" anchor="ctr"/>
          <a:lstStyle/>
          <a:p>
            <a:pPr algn="ctr" eaLnBrk="0" fontAlgn="auto" hangingPunct="0">
              <a:lnSpc>
                <a:spcPct val="110000"/>
              </a:lnSpc>
              <a:spcBef>
                <a:spcPct val="20000"/>
              </a:spcBef>
              <a:spcAft>
                <a:spcPts val="0"/>
              </a:spcAft>
              <a:buClr>
                <a:srgbClr val="FF0000"/>
              </a:buClr>
              <a:buSzPct val="60000"/>
              <a:buFont typeface="Marlett" pitchFamily="2" charset="2"/>
              <a:buChar char="n"/>
              <a:defRPr/>
            </a:pPr>
            <a:endParaRPr lang="en-US" sz="1350" dirty="0">
              <a:latin typeface="Arial" pitchFamily="34" charset="0"/>
              <a:cs typeface="+mn-cs"/>
            </a:endParaRPr>
          </a:p>
        </p:txBody>
      </p:sp>
      <p:sp>
        <p:nvSpPr>
          <p:cNvPr id="1028" name="Rectangle 3"/>
          <p:cNvSpPr>
            <a:spLocks noGrp="1" noChangeArrowheads="1"/>
          </p:cNvSpPr>
          <p:nvPr>
            <p:ph type="title"/>
          </p:nvPr>
        </p:nvSpPr>
        <p:spPr bwMode="auto">
          <a:xfrm>
            <a:off x="107951" y="0"/>
            <a:ext cx="8870950" cy="731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29" name="Rectangle 4"/>
          <p:cNvSpPr>
            <a:spLocks noGrp="1" noChangeArrowheads="1"/>
          </p:cNvSpPr>
          <p:nvPr>
            <p:ph type="body" idx="1"/>
          </p:nvPr>
        </p:nvSpPr>
        <p:spPr bwMode="auto">
          <a:xfrm>
            <a:off x="179389" y="771525"/>
            <a:ext cx="8799512" cy="5124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123333" name="Line 5"/>
          <p:cNvSpPr>
            <a:spLocks noChangeShapeType="1"/>
          </p:cNvSpPr>
          <p:nvPr/>
        </p:nvSpPr>
        <p:spPr bwMode="auto">
          <a:xfrm>
            <a:off x="0" y="685800"/>
            <a:ext cx="9144000" cy="0"/>
          </a:xfrm>
          <a:prstGeom prst="line">
            <a:avLst/>
          </a:prstGeom>
          <a:noFill/>
          <a:ln w="38100">
            <a:solidFill>
              <a:srgbClr val="FF0000"/>
            </a:solidFill>
            <a:round/>
            <a:headEnd/>
            <a:tailEnd type="none" w="sm" len="lg"/>
          </a:ln>
          <a:effectLst/>
        </p:spPr>
        <p:txBody>
          <a:bodyPr wrap="none" anchor="ctr"/>
          <a:lstStyle/>
          <a:p>
            <a:pPr algn="ctr" eaLnBrk="0" fontAlgn="auto" hangingPunct="0">
              <a:lnSpc>
                <a:spcPct val="110000"/>
              </a:lnSpc>
              <a:spcBef>
                <a:spcPct val="20000"/>
              </a:spcBef>
              <a:spcAft>
                <a:spcPts val="0"/>
              </a:spcAft>
              <a:buClr>
                <a:srgbClr val="FF0000"/>
              </a:buClr>
              <a:buSzPct val="60000"/>
              <a:buFont typeface="Marlett" pitchFamily="2" charset="2"/>
              <a:buChar char="n"/>
              <a:defRPr/>
            </a:pPr>
            <a:endParaRPr lang="en-US" sz="1350" dirty="0">
              <a:latin typeface="Arial" pitchFamily="34" charset="0"/>
              <a:cs typeface="+mn-cs"/>
            </a:endParaRPr>
          </a:p>
        </p:txBody>
      </p:sp>
    </p:spTree>
    <p:extLst>
      <p:ext uri="{BB962C8B-B14F-4D97-AF65-F5344CB8AC3E}">
        <p14:creationId xmlns:p14="http://schemas.microsoft.com/office/powerpoint/2010/main" val="58960679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50" r:id="rId6"/>
  </p:sldLayoutIdLst>
  <p:transition spd="slow">
    <p:blinds dir="vert"/>
  </p:transition>
  <p:hf hdr="0" ftr="0" dt="0"/>
  <p:txStyles>
    <p:titleStyle>
      <a:lvl1pPr algn="l" rtl="0" eaLnBrk="1" fontAlgn="base" hangingPunct="1">
        <a:spcBef>
          <a:spcPct val="0"/>
        </a:spcBef>
        <a:spcAft>
          <a:spcPct val="0"/>
        </a:spcAft>
        <a:defRPr kumimoji="1" sz="2400" b="1">
          <a:solidFill>
            <a:srgbClr val="006600"/>
          </a:solidFill>
          <a:latin typeface="+mj-lt"/>
          <a:ea typeface="+mj-ea"/>
          <a:cs typeface="+mj-cs"/>
        </a:defRPr>
      </a:lvl1pPr>
      <a:lvl2pPr algn="l" rtl="0" eaLnBrk="1" fontAlgn="base" hangingPunct="1">
        <a:spcBef>
          <a:spcPct val="0"/>
        </a:spcBef>
        <a:spcAft>
          <a:spcPct val="0"/>
        </a:spcAft>
        <a:defRPr kumimoji="1" sz="2400" b="1">
          <a:solidFill>
            <a:srgbClr val="006600"/>
          </a:solidFill>
          <a:latin typeface="Arial" pitchFamily="34" charset="0"/>
        </a:defRPr>
      </a:lvl2pPr>
      <a:lvl3pPr algn="l" rtl="0" eaLnBrk="1" fontAlgn="base" hangingPunct="1">
        <a:spcBef>
          <a:spcPct val="0"/>
        </a:spcBef>
        <a:spcAft>
          <a:spcPct val="0"/>
        </a:spcAft>
        <a:defRPr kumimoji="1" sz="2400" b="1">
          <a:solidFill>
            <a:srgbClr val="006600"/>
          </a:solidFill>
          <a:latin typeface="Arial" pitchFamily="34" charset="0"/>
        </a:defRPr>
      </a:lvl3pPr>
      <a:lvl4pPr algn="l" rtl="0" eaLnBrk="1" fontAlgn="base" hangingPunct="1">
        <a:spcBef>
          <a:spcPct val="0"/>
        </a:spcBef>
        <a:spcAft>
          <a:spcPct val="0"/>
        </a:spcAft>
        <a:defRPr kumimoji="1" sz="2400" b="1">
          <a:solidFill>
            <a:srgbClr val="006600"/>
          </a:solidFill>
          <a:latin typeface="Arial" pitchFamily="34" charset="0"/>
        </a:defRPr>
      </a:lvl4pPr>
      <a:lvl5pPr algn="l" rtl="0" eaLnBrk="1" fontAlgn="base" hangingPunct="1">
        <a:spcBef>
          <a:spcPct val="0"/>
        </a:spcBef>
        <a:spcAft>
          <a:spcPct val="0"/>
        </a:spcAft>
        <a:defRPr kumimoji="1" sz="2400" b="1">
          <a:solidFill>
            <a:srgbClr val="006600"/>
          </a:solidFill>
          <a:latin typeface="Arial" pitchFamily="34" charset="0"/>
        </a:defRPr>
      </a:lvl5pPr>
      <a:lvl6pPr marL="342900" algn="l" rtl="0" eaLnBrk="1" fontAlgn="base" hangingPunct="1">
        <a:spcBef>
          <a:spcPct val="0"/>
        </a:spcBef>
        <a:spcAft>
          <a:spcPct val="0"/>
        </a:spcAft>
        <a:defRPr kumimoji="1" sz="2100" b="1">
          <a:solidFill>
            <a:srgbClr val="006600"/>
          </a:solidFill>
          <a:latin typeface="Arial" pitchFamily="34" charset="0"/>
        </a:defRPr>
      </a:lvl6pPr>
      <a:lvl7pPr marL="685800" algn="l" rtl="0" eaLnBrk="1" fontAlgn="base" hangingPunct="1">
        <a:spcBef>
          <a:spcPct val="0"/>
        </a:spcBef>
        <a:spcAft>
          <a:spcPct val="0"/>
        </a:spcAft>
        <a:defRPr kumimoji="1" sz="2100" b="1">
          <a:solidFill>
            <a:srgbClr val="006600"/>
          </a:solidFill>
          <a:latin typeface="Arial" pitchFamily="34" charset="0"/>
        </a:defRPr>
      </a:lvl7pPr>
      <a:lvl8pPr marL="1028700" algn="l" rtl="0" eaLnBrk="1" fontAlgn="base" hangingPunct="1">
        <a:spcBef>
          <a:spcPct val="0"/>
        </a:spcBef>
        <a:spcAft>
          <a:spcPct val="0"/>
        </a:spcAft>
        <a:defRPr kumimoji="1" sz="2100" b="1">
          <a:solidFill>
            <a:srgbClr val="006600"/>
          </a:solidFill>
          <a:latin typeface="Arial" pitchFamily="34" charset="0"/>
        </a:defRPr>
      </a:lvl8pPr>
      <a:lvl9pPr marL="1371600" algn="l" rtl="0" eaLnBrk="1" fontAlgn="base" hangingPunct="1">
        <a:spcBef>
          <a:spcPct val="0"/>
        </a:spcBef>
        <a:spcAft>
          <a:spcPct val="0"/>
        </a:spcAft>
        <a:defRPr kumimoji="1" sz="2100" b="1">
          <a:solidFill>
            <a:srgbClr val="006600"/>
          </a:solidFill>
          <a:latin typeface="Arial" pitchFamily="34" charset="0"/>
        </a:defRPr>
      </a:lvl9pPr>
    </p:titleStyle>
    <p:bodyStyle>
      <a:lvl1pPr marL="171450" indent="-171450" algn="l" rtl="0" eaLnBrk="1" fontAlgn="base" hangingPunct="1">
        <a:spcBef>
          <a:spcPct val="20000"/>
        </a:spcBef>
        <a:spcAft>
          <a:spcPct val="0"/>
        </a:spcAft>
        <a:buClr>
          <a:srgbClr val="FF0000"/>
        </a:buClr>
        <a:buSzPct val="60000"/>
        <a:buFont typeface="Marlett" pitchFamily="2" charset="2"/>
        <a:buChar char="n"/>
        <a:defRPr kumimoji="1" sz="2100">
          <a:solidFill>
            <a:schemeClr val="tx1"/>
          </a:solidFill>
          <a:latin typeface="+mn-lt"/>
          <a:ea typeface="+mn-ea"/>
          <a:cs typeface="+mn-cs"/>
        </a:defRPr>
      </a:lvl1pPr>
      <a:lvl2pPr marL="557213" indent="-214313" algn="l" rtl="0" eaLnBrk="1" fontAlgn="base" hangingPunct="1">
        <a:spcBef>
          <a:spcPct val="20000"/>
        </a:spcBef>
        <a:spcAft>
          <a:spcPct val="0"/>
        </a:spcAft>
        <a:buClr>
          <a:srgbClr val="00FF00"/>
        </a:buClr>
        <a:buFont typeface="Marlett" pitchFamily="2" charset="2"/>
        <a:buChar char="5"/>
        <a:defRPr kumimoji="1" sz="1950">
          <a:solidFill>
            <a:schemeClr val="tx1"/>
          </a:solidFill>
          <a:latin typeface="+mn-lt"/>
        </a:defRPr>
      </a:lvl2pPr>
      <a:lvl3pPr marL="857250" indent="-171450" algn="l" rtl="0" eaLnBrk="1" fontAlgn="base" hangingPunct="1">
        <a:spcBef>
          <a:spcPct val="20000"/>
        </a:spcBef>
        <a:spcAft>
          <a:spcPct val="0"/>
        </a:spcAft>
        <a:buClr>
          <a:srgbClr val="0000FF"/>
        </a:buClr>
        <a:buSzPct val="50000"/>
        <a:buFont typeface="Marlett" pitchFamily="2" charset="2"/>
        <a:buChar char="g"/>
        <a:defRPr kumimoji="1" sz="1800">
          <a:solidFill>
            <a:schemeClr val="tx1"/>
          </a:solidFill>
          <a:latin typeface="+mn-lt"/>
        </a:defRPr>
      </a:lvl3pPr>
      <a:lvl4pPr marL="1200150" indent="-171450" algn="l" rtl="0" eaLnBrk="1" fontAlgn="base" hangingPunct="1">
        <a:spcBef>
          <a:spcPct val="20000"/>
        </a:spcBef>
        <a:spcAft>
          <a:spcPct val="0"/>
        </a:spcAft>
        <a:buClr>
          <a:schemeClr val="accent2"/>
        </a:buClr>
        <a:buFont typeface="Marlett" pitchFamily="2" charset="2"/>
        <a:buChar char="u"/>
        <a:defRPr kumimoji="1" sz="1725">
          <a:solidFill>
            <a:schemeClr val="tx1"/>
          </a:solidFill>
          <a:latin typeface="+mn-lt"/>
        </a:defRPr>
      </a:lvl4pPr>
      <a:lvl5pPr marL="1543050" indent="-171450" algn="l" rtl="0" eaLnBrk="1" fontAlgn="base" hangingPunct="1">
        <a:spcBef>
          <a:spcPct val="20000"/>
        </a:spcBef>
        <a:spcAft>
          <a:spcPct val="0"/>
        </a:spcAft>
        <a:buClr>
          <a:schemeClr val="tx1"/>
        </a:buClr>
        <a:buChar char="»"/>
        <a:defRPr kumimoji="1" sz="1650">
          <a:solidFill>
            <a:schemeClr val="tx1"/>
          </a:solidFill>
          <a:latin typeface="+mn-lt"/>
        </a:defRPr>
      </a:lvl5pPr>
      <a:lvl6pPr marL="1885950" indent="-171450" algn="l" rtl="0" eaLnBrk="1" fontAlgn="base" hangingPunct="1">
        <a:spcBef>
          <a:spcPct val="20000"/>
        </a:spcBef>
        <a:spcAft>
          <a:spcPct val="0"/>
        </a:spcAft>
        <a:buClr>
          <a:schemeClr val="tx1"/>
        </a:buClr>
        <a:buChar char="»"/>
        <a:defRPr kumimoji="1" sz="1800">
          <a:solidFill>
            <a:schemeClr val="tx1"/>
          </a:solidFill>
          <a:latin typeface="+mn-lt"/>
        </a:defRPr>
      </a:lvl6pPr>
      <a:lvl7pPr marL="2228850" indent="-171450" algn="l" rtl="0" eaLnBrk="1" fontAlgn="base" hangingPunct="1">
        <a:spcBef>
          <a:spcPct val="20000"/>
        </a:spcBef>
        <a:spcAft>
          <a:spcPct val="0"/>
        </a:spcAft>
        <a:buClr>
          <a:schemeClr val="tx1"/>
        </a:buClr>
        <a:buChar char="»"/>
        <a:defRPr kumimoji="1" sz="1800">
          <a:solidFill>
            <a:schemeClr val="tx1"/>
          </a:solidFill>
          <a:latin typeface="+mn-lt"/>
        </a:defRPr>
      </a:lvl7pPr>
      <a:lvl8pPr marL="2571750" indent="-171450" algn="l" rtl="0" eaLnBrk="1" fontAlgn="base" hangingPunct="1">
        <a:spcBef>
          <a:spcPct val="20000"/>
        </a:spcBef>
        <a:spcAft>
          <a:spcPct val="0"/>
        </a:spcAft>
        <a:buClr>
          <a:schemeClr val="tx1"/>
        </a:buClr>
        <a:buChar char="»"/>
        <a:defRPr kumimoji="1" sz="1800">
          <a:solidFill>
            <a:schemeClr val="tx1"/>
          </a:solidFill>
          <a:latin typeface="+mn-lt"/>
        </a:defRPr>
      </a:lvl8pPr>
      <a:lvl9pPr marL="2914650" indent="-171450" algn="l" rtl="0" eaLnBrk="1" fontAlgn="base" hangingPunct="1">
        <a:spcBef>
          <a:spcPct val="20000"/>
        </a:spcBef>
        <a:spcAft>
          <a:spcPct val="0"/>
        </a:spcAft>
        <a:buClr>
          <a:schemeClr val="tx1"/>
        </a:buClr>
        <a:buChar char="»"/>
        <a:defRPr kumimoji="1" sz="18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72279" y="1616234"/>
            <a:ext cx="4280452" cy="2219691"/>
          </a:xfrm>
        </p:spPr>
        <p:txBody>
          <a:bodyPr anchor="ctr">
            <a:normAutofit/>
          </a:bodyPr>
          <a:lstStyle/>
          <a:p>
            <a:r>
              <a:rPr lang="en-US" dirty="0"/>
              <a:t>Ethics and The Professions</a:t>
            </a:r>
            <a:br>
              <a:rPr lang="en-US" dirty="0"/>
            </a:br>
            <a:r>
              <a:rPr lang="en-US" dirty="0"/>
              <a:t>PPIT (CSC110)</a:t>
            </a:r>
          </a:p>
        </p:txBody>
      </p:sp>
      <p:sp>
        <p:nvSpPr>
          <p:cNvPr id="7" name="Subtitle 6"/>
          <p:cNvSpPr>
            <a:spLocks noGrp="1"/>
          </p:cNvSpPr>
          <p:nvPr>
            <p:ph type="subTitle" idx="1"/>
          </p:nvPr>
        </p:nvSpPr>
        <p:spPr/>
        <p:txBody>
          <a:bodyPr>
            <a:normAutofit fontScale="85000" lnSpcReduction="20000"/>
          </a:bodyPr>
          <a:lstStyle/>
          <a:p>
            <a:endParaRPr lang="en-US" dirty="0"/>
          </a:p>
          <a:p>
            <a:r>
              <a:rPr lang="en-US" dirty="0"/>
              <a:t>Courtesy:</a:t>
            </a:r>
          </a:p>
          <a:p>
            <a:endParaRPr lang="en-US" dirty="0"/>
          </a:p>
          <a:p>
            <a:r>
              <a:rPr lang="en-US" dirty="0"/>
              <a:t>Dr. Muzafar Khan, CS Dept., CIIT, Islamabad</a:t>
            </a:r>
          </a:p>
          <a:p>
            <a:r>
              <a:rPr lang="en-US" dirty="0"/>
              <a:t>The content based on Chapter 4, Ethical and Social Issues in</a:t>
            </a:r>
          </a:p>
          <a:p>
            <a:r>
              <a:rPr lang="en-US" dirty="0"/>
              <a:t>the Information Age, J. M. </a:t>
            </a:r>
            <a:r>
              <a:rPr lang="en-US" dirty="0" err="1"/>
              <a:t>Kizza</a:t>
            </a:r>
            <a:r>
              <a:rPr lang="en-US" dirty="0"/>
              <a:t>, 5</a:t>
            </a:r>
            <a:r>
              <a:rPr lang="en-US" baseline="30000" dirty="0"/>
              <a:t>th</a:t>
            </a:r>
            <a:r>
              <a:rPr lang="en-US" dirty="0"/>
              <a:t> Edition, Springer, 2013</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5" r="8895"/>
          <a:stretch>
            <a:fillRect/>
          </a:stretch>
        </p:blipFill>
        <p:spPr>
          <a:xfrm>
            <a:off x="4731026" y="1828800"/>
            <a:ext cx="4214192" cy="3425984"/>
          </a:xfr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E02C-9687-442F-8C1E-EFDC6B7DD63B}"/>
              </a:ext>
            </a:extLst>
          </p:cNvPr>
          <p:cNvSpPr>
            <a:spLocks noGrp="1"/>
          </p:cNvSpPr>
          <p:nvPr>
            <p:ph type="title"/>
          </p:nvPr>
        </p:nvSpPr>
        <p:spPr/>
        <p:txBody>
          <a:bodyPr/>
          <a:lstStyle/>
          <a:p>
            <a:r>
              <a:rPr lang="en-US" dirty="0"/>
              <a:t>The Making of an Ethical Professional</a:t>
            </a:r>
          </a:p>
        </p:txBody>
      </p:sp>
      <p:sp>
        <p:nvSpPr>
          <p:cNvPr id="3" name="Content Placeholder 2">
            <a:extLst>
              <a:ext uri="{FF2B5EF4-FFF2-40B4-BE49-F238E27FC236}">
                <a16:creationId xmlns:a16="http://schemas.microsoft.com/office/drawing/2014/main" id="{B581EEB3-4BF6-40DE-8154-D809AE543F35}"/>
              </a:ext>
            </a:extLst>
          </p:cNvPr>
          <p:cNvSpPr>
            <a:spLocks noGrp="1"/>
          </p:cNvSpPr>
          <p:nvPr>
            <p:ph idx="1"/>
          </p:nvPr>
        </p:nvSpPr>
        <p:spPr/>
        <p:txBody>
          <a:bodyPr/>
          <a:lstStyle/>
          <a:p>
            <a:r>
              <a:rPr lang="en-US" dirty="0"/>
              <a:t>Professional code of conduct</a:t>
            </a:r>
          </a:p>
          <a:p>
            <a:pPr lvl="1"/>
            <a:r>
              <a:rPr lang="en-US" dirty="0"/>
              <a:t>Expected ethical behavior</a:t>
            </a:r>
          </a:p>
          <a:p>
            <a:pPr lvl="2"/>
            <a:r>
              <a:rPr lang="en-US" dirty="0"/>
              <a:t>Moral and legal standards</a:t>
            </a:r>
          </a:p>
          <a:p>
            <a:pPr lvl="2"/>
            <a:r>
              <a:rPr lang="en-US" dirty="0"/>
              <a:t>professional–client relationship</a:t>
            </a:r>
          </a:p>
          <a:p>
            <a:pPr lvl="2"/>
            <a:r>
              <a:rPr lang="en-US" dirty="0"/>
              <a:t>client advocacy</a:t>
            </a:r>
          </a:p>
          <a:p>
            <a:pPr lvl="2"/>
            <a:r>
              <a:rPr lang="en-US" dirty="0"/>
              <a:t>professional–public relationships</a:t>
            </a:r>
          </a:p>
          <a:p>
            <a:pPr lvl="2"/>
            <a:r>
              <a:rPr lang="en-US" dirty="0"/>
              <a:t>sanction mechanics</a:t>
            </a:r>
          </a:p>
          <a:p>
            <a:pPr lvl="2"/>
            <a:r>
              <a:rPr lang="en-US" dirty="0"/>
              <a:t>confidentiality </a:t>
            </a:r>
          </a:p>
          <a:p>
            <a:pPr lvl="2"/>
            <a:r>
              <a:rPr lang="en-US" dirty="0"/>
              <a:t>assessment </a:t>
            </a:r>
          </a:p>
          <a:p>
            <a:pPr lvl="2"/>
            <a:r>
              <a:rPr lang="en-US" dirty="0"/>
              <a:t>compliance </a:t>
            </a:r>
          </a:p>
          <a:p>
            <a:pPr lvl="2"/>
            <a:r>
              <a:rPr lang="en-US" dirty="0"/>
              <a:t>competence </a:t>
            </a:r>
          </a:p>
          <a:p>
            <a:pPr lvl="2"/>
            <a:r>
              <a:rPr lang="en-US" dirty="0"/>
              <a:t>certified professional credentials for those professions that use certification</a:t>
            </a:r>
          </a:p>
          <a:p>
            <a:endParaRPr lang="en-US" dirty="0"/>
          </a:p>
        </p:txBody>
      </p:sp>
    </p:spTree>
    <p:extLst>
      <p:ext uri="{BB962C8B-B14F-4D97-AF65-F5344CB8AC3E}">
        <p14:creationId xmlns:p14="http://schemas.microsoft.com/office/powerpoint/2010/main" val="2432795042"/>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Code of Conduct [1/2]</a:t>
            </a:r>
          </a:p>
        </p:txBody>
      </p:sp>
      <p:sp>
        <p:nvSpPr>
          <p:cNvPr id="3" name="Content Placeholder 2"/>
          <p:cNvSpPr>
            <a:spLocks noGrp="1"/>
          </p:cNvSpPr>
          <p:nvPr>
            <p:ph idx="1"/>
          </p:nvPr>
        </p:nvSpPr>
        <p:spPr/>
        <p:txBody>
          <a:bodyPr/>
          <a:lstStyle/>
          <a:p>
            <a:r>
              <a:rPr lang="en-US" dirty="0"/>
              <a:t>Enforcement</a:t>
            </a:r>
          </a:p>
          <a:p>
            <a:pPr lvl="1"/>
            <a:r>
              <a:rPr lang="en-US" dirty="0"/>
              <a:t>Helps to minimize discipline problems in professions having enforcement of professional codes as compared to the others</a:t>
            </a:r>
          </a:p>
          <a:p>
            <a:pPr lvl="1"/>
            <a:r>
              <a:rPr lang="en-US" dirty="0"/>
              <a:t>Techniques of enforcement</a:t>
            </a:r>
          </a:p>
          <a:p>
            <a:pPr lvl="2"/>
            <a:r>
              <a:rPr lang="en-US" dirty="0"/>
              <a:t>Drawing up the codes of ethics for the profession if none exist</a:t>
            </a:r>
          </a:p>
          <a:p>
            <a:pPr lvl="2"/>
            <a:r>
              <a:rPr lang="en-US" dirty="0"/>
              <a:t>Revising codes if and when necessary</a:t>
            </a:r>
          </a:p>
          <a:p>
            <a:pPr lvl="2"/>
            <a:r>
              <a:rPr lang="en-US" dirty="0"/>
              <a:t>Conducting education campaigns at the membership level</a:t>
            </a:r>
          </a:p>
          <a:p>
            <a:pPr lvl="2"/>
            <a:r>
              <a:rPr lang="en-US" dirty="0"/>
              <a:t>Distributing copies of the codes to every member</a:t>
            </a:r>
          </a:p>
          <a:p>
            <a:pPr lvl="2"/>
            <a:r>
              <a:rPr lang="en-US" dirty="0"/>
              <a:t>Developing disciplinary procedures</a:t>
            </a:r>
          </a:p>
          <a:p>
            <a:pPr lvl="2"/>
            <a:r>
              <a:rPr lang="en-US" dirty="0"/>
              <a:t>Receiving complaints, conducting hearings, counseling members, and sanctioning members found guilty</a:t>
            </a:r>
          </a:p>
          <a:p>
            <a:pPr lvl="2"/>
            <a:r>
              <a:rPr lang="en-US" dirty="0"/>
              <a:t>Promoting the image of the profession</a:t>
            </a:r>
          </a:p>
          <a:p>
            <a:r>
              <a:rPr lang="en-US" dirty="0"/>
              <a:t>Reporting of grievances</a:t>
            </a:r>
          </a:p>
          <a:p>
            <a:pPr lvl="1"/>
            <a:r>
              <a:rPr lang="en-US" dirty="0"/>
              <a:t>Organizational route</a:t>
            </a:r>
          </a:p>
          <a:p>
            <a:pPr lvl="1"/>
            <a:r>
              <a:rPr lang="en-US" dirty="0"/>
              <a:t>Short-circuit procedure in which reporting can be done at any level</a:t>
            </a:r>
          </a:p>
          <a:p>
            <a:pPr lvl="1"/>
            <a:r>
              <a:rPr lang="en-US" dirty="0"/>
              <a:t>Initiator: member of the profession or public</a:t>
            </a:r>
          </a:p>
        </p:txBody>
      </p:sp>
    </p:spTree>
    <p:extLst>
      <p:ext uri="{BB962C8B-B14F-4D97-AF65-F5344CB8AC3E}">
        <p14:creationId xmlns:p14="http://schemas.microsoft.com/office/powerpoint/2010/main" val="3185536461"/>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Code of Conduct [2/2]</a:t>
            </a:r>
          </a:p>
        </p:txBody>
      </p:sp>
      <p:sp>
        <p:nvSpPr>
          <p:cNvPr id="3" name="Content Placeholder 2"/>
          <p:cNvSpPr>
            <a:spLocks noGrp="1"/>
          </p:cNvSpPr>
          <p:nvPr>
            <p:ph idx="1"/>
          </p:nvPr>
        </p:nvSpPr>
        <p:spPr/>
        <p:txBody>
          <a:bodyPr/>
          <a:lstStyle/>
          <a:p>
            <a:r>
              <a:rPr lang="en-US" dirty="0"/>
              <a:t>Hearing procedures</a:t>
            </a:r>
          </a:p>
          <a:p>
            <a:pPr lvl="1"/>
            <a:r>
              <a:rPr lang="en-US" dirty="0"/>
              <a:t>Variation of procedures</a:t>
            </a:r>
          </a:p>
          <a:p>
            <a:pPr lvl="1"/>
            <a:r>
              <a:rPr lang="en-US" dirty="0"/>
              <a:t>Factors: the nature, the financial standing, and the structure of the profession</a:t>
            </a:r>
          </a:p>
          <a:p>
            <a:pPr lvl="1"/>
            <a:r>
              <a:rPr lang="en-US" dirty="0"/>
              <a:t>The accused member may not even appear</a:t>
            </a:r>
          </a:p>
          <a:p>
            <a:pPr lvl="1"/>
            <a:r>
              <a:rPr lang="en-US" dirty="0"/>
              <a:t>Ideally short hearing process</a:t>
            </a:r>
          </a:p>
          <a:p>
            <a:r>
              <a:rPr lang="en-US" dirty="0"/>
              <a:t>Sanctions</a:t>
            </a:r>
          </a:p>
          <a:p>
            <a:pPr lvl="1"/>
            <a:r>
              <a:rPr lang="en-US" dirty="0"/>
              <a:t>If a member is guilty of the offense</a:t>
            </a:r>
          </a:p>
          <a:p>
            <a:pPr lvl="1"/>
            <a:r>
              <a:rPr lang="en-US" dirty="0"/>
              <a:t>Penalties: probation, revocation of certification, request for resignation, and suspension</a:t>
            </a:r>
          </a:p>
          <a:p>
            <a:r>
              <a:rPr lang="en-US" dirty="0"/>
              <a:t>Appeals</a:t>
            </a:r>
          </a:p>
          <a:p>
            <a:pPr lvl="1"/>
            <a:r>
              <a:rPr lang="en-US" dirty="0"/>
              <a:t>If a member is not satisfied with the ruling</a:t>
            </a:r>
          </a:p>
          <a:p>
            <a:pPr lvl="1"/>
            <a:r>
              <a:rPr lang="en-US" dirty="0"/>
              <a:t>Clear procedure for appeal</a:t>
            </a:r>
          </a:p>
          <a:p>
            <a:r>
              <a:rPr lang="en-US" dirty="0"/>
              <a:t>IEEE code of ethics</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2588003656"/>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203A-8222-4BAE-AD32-CB11B8765FCD}"/>
              </a:ext>
            </a:extLst>
          </p:cNvPr>
          <p:cNvSpPr>
            <a:spLocks noGrp="1"/>
          </p:cNvSpPr>
          <p:nvPr>
            <p:ph type="title"/>
          </p:nvPr>
        </p:nvSpPr>
        <p:spPr/>
        <p:txBody>
          <a:bodyPr/>
          <a:lstStyle/>
          <a:p>
            <a:r>
              <a:rPr lang="en-US" dirty="0"/>
              <a:t>IEEE Code of Ethics</a:t>
            </a:r>
          </a:p>
        </p:txBody>
      </p:sp>
      <p:sp>
        <p:nvSpPr>
          <p:cNvPr id="3" name="Content Placeholder 2">
            <a:extLst>
              <a:ext uri="{FF2B5EF4-FFF2-40B4-BE49-F238E27FC236}">
                <a16:creationId xmlns:a16="http://schemas.microsoft.com/office/drawing/2014/main" id="{BF930811-F5E0-4E3C-9CF6-38B3B8DE8F6F}"/>
              </a:ext>
            </a:extLst>
          </p:cNvPr>
          <p:cNvSpPr>
            <a:spLocks noGrp="1"/>
          </p:cNvSpPr>
          <p:nvPr>
            <p:ph idx="1"/>
          </p:nvPr>
        </p:nvSpPr>
        <p:spPr/>
        <p:txBody>
          <a:bodyPr/>
          <a:lstStyle/>
          <a:p>
            <a:r>
              <a:rPr lang="en-US" dirty="0"/>
              <a:t>We, the members of the IEEE, in recognition of the importance of our technologies affecting the quality of life throughout the world, and in accepting a personal obligation to our profession, its members and the communities we serve, do hereby commit ourselves to the highest ethical and professional conduct and agree:</a:t>
            </a:r>
          </a:p>
          <a:p>
            <a:pPr lvl="1"/>
            <a:r>
              <a:rPr lang="en-US" sz="1900" dirty="0">
                <a:solidFill>
                  <a:srgbClr val="006600"/>
                </a:solidFill>
              </a:rPr>
              <a:t>1. To accept responsibility in making engineering decisions consistent with the safety, health, and welfare of the public and to disclose promptly factors that might endanger the public or the environment</a:t>
            </a:r>
          </a:p>
          <a:p>
            <a:pPr lvl="1"/>
            <a:r>
              <a:rPr lang="en-US" sz="1900" dirty="0">
                <a:solidFill>
                  <a:srgbClr val="006600"/>
                </a:solidFill>
              </a:rPr>
              <a:t>2. To avoid real or perceived conflicts of interest whenever possible and to disclose them to affected parties when they do exist</a:t>
            </a:r>
          </a:p>
          <a:p>
            <a:pPr lvl="1"/>
            <a:r>
              <a:rPr lang="en-US" sz="1900" dirty="0">
                <a:solidFill>
                  <a:srgbClr val="006600"/>
                </a:solidFill>
              </a:rPr>
              <a:t>3. To be honest and realistic in stating claims or estimates based on available data</a:t>
            </a:r>
          </a:p>
          <a:p>
            <a:pPr lvl="1"/>
            <a:r>
              <a:rPr lang="en-US" sz="1900" dirty="0">
                <a:solidFill>
                  <a:srgbClr val="006600"/>
                </a:solidFill>
              </a:rPr>
              <a:t>4. To reject bribery in all its forms</a:t>
            </a:r>
          </a:p>
        </p:txBody>
      </p:sp>
    </p:spTree>
    <p:extLst>
      <p:ext uri="{BB962C8B-B14F-4D97-AF65-F5344CB8AC3E}">
        <p14:creationId xmlns:p14="http://schemas.microsoft.com/office/powerpoint/2010/main" val="4019265564"/>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4B17F-91F7-4855-92C6-7421570DF9B5}"/>
              </a:ext>
            </a:extLst>
          </p:cNvPr>
          <p:cNvSpPr>
            <a:spLocks noGrp="1"/>
          </p:cNvSpPr>
          <p:nvPr>
            <p:ph type="title"/>
          </p:nvPr>
        </p:nvSpPr>
        <p:spPr/>
        <p:txBody>
          <a:bodyPr/>
          <a:lstStyle/>
          <a:p>
            <a:r>
              <a:rPr lang="en-US" dirty="0"/>
              <a:t>IEEE Code of Ethics</a:t>
            </a:r>
          </a:p>
        </p:txBody>
      </p:sp>
      <p:sp>
        <p:nvSpPr>
          <p:cNvPr id="3" name="Content Placeholder 2">
            <a:extLst>
              <a:ext uri="{FF2B5EF4-FFF2-40B4-BE49-F238E27FC236}">
                <a16:creationId xmlns:a16="http://schemas.microsoft.com/office/drawing/2014/main" id="{2096DA9E-8884-4BB4-8796-0E5EA6526C21}"/>
              </a:ext>
            </a:extLst>
          </p:cNvPr>
          <p:cNvSpPr>
            <a:spLocks noGrp="1"/>
          </p:cNvSpPr>
          <p:nvPr>
            <p:ph idx="1"/>
          </p:nvPr>
        </p:nvSpPr>
        <p:spPr>
          <a:xfrm>
            <a:off x="179389" y="800078"/>
            <a:ext cx="8596121" cy="5164137"/>
          </a:xfrm>
        </p:spPr>
        <p:txBody>
          <a:bodyPr/>
          <a:lstStyle/>
          <a:p>
            <a:pPr lvl="1"/>
            <a:r>
              <a:rPr lang="en-US" sz="1900" dirty="0">
                <a:solidFill>
                  <a:srgbClr val="006600"/>
                </a:solidFill>
              </a:rPr>
              <a:t>5. To improve the understanding of technology, its appropriate application, and potential consequences</a:t>
            </a:r>
          </a:p>
          <a:p>
            <a:pPr lvl="1"/>
            <a:r>
              <a:rPr lang="en-US" sz="1900" dirty="0">
                <a:solidFill>
                  <a:srgbClr val="006600"/>
                </a:solidFill>
              </a:rPr>
              <a:t>6. To maintain and improve our technical competence and to undertake technological tasks for others only if qualified by training or experience, or after full disclosure of pertinent limitations</a:t>
            </a:r>
          </a:p>
          <a:p>
            <a:pPr lvl="1"/>
            <a:r>
              <a:rPr lang="en-US" sz="1900" dirty="0">
                <a:solidFill>
                  <a:srgbClr val="006600"/>
                </a:solidFill>
              </a:rPr>
              <a:t>7. To seek, accept, and offer honest criticism of technical work, to acknowledge and correct errors, and to credit properly the contributions of others</a:t>
            </a:r>
          </a:p>
          <a:p>
            <a:pPr lvl="1"/>
            <a:r>
              <a:rPr lang="en-US" sz="1900" dirty="0">
                <a:solidFill>
                  <a:srgbClr val="006600"/>
                </a:solidFill>
              </a:rPr>
              <a:t>8. To treat fairly all persons regardless of such factors as race, religion, gender, disability, age, or national origin</a:t>
            </a:r>
          </a:p>
          <a:p>
            <a:pPr lvl="1"/>
            <a:r>
              <a:rPr lang="en-US" sz="1900" dirty="0">
                <a:solidFill>
                  <a:srgbClr val="006600"/>
                </a:solidFill>
              </a:rPr>
              <a:t>9. To avoid injuring others, their property, reputation, or employment by false or malicious action</a:t>
            </a:r>
          </a:p>
          <a:p>
            <a:pPr lvl="1"/>
            <a:r>
              <a:rPr lang="en-US" sz="1900" dirty="0">
                <a:solidFill>
                  <a:srgbClr val="006600"/>
                </a:solidFill>
              </a:rPr>
              <a:t>10. To assist colleagues and coworkers in their professional development and to support them in following this code of ethics</a:t>
            </a:r>
          </a:p>
          <a:p>
            <a:endParaRPr lang="en-US" dirty="0"/>
          </a:p>
        </p:txBody>
      </p:sp>
    </p:spTree>
    <p:extLst>
      <p:ext uri="{BB962C8B-B14F-4D97-AF65-F5344CB8AC3E}">
        <p14:creationId xmlns:p14="http://schemas.microsoft.com/office/powerpoint/2010/main" val="3780309933"/>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Decision Making and Ethics </a:t>
            </a:r>
          </a:p>
        </p:txBody>
      </p:sp>
      <p:sp>
        <p:nvSpPr>
          <p:cNvPr id="3" name="Content Placeholder 2"/>
          <p:cNvSpPr>
            <a:spLocks noGrp="1"/>
          </p:cNvSpPr>
          <p:nvPr>
            <p:ph idx="1"/>
          </p:nvPr>
        </p:nvSpPr>
        <p:spPr/>
        <p:txBody>
          <a:bodyPr/>
          <a:lstStyle/>
          <a:p>
            <a:r>
              <a:rPr lang="en-US" dirty="0"/>
              <a:t>Professional dilemma in decision making</a:t>
            </a:r>
          </a:p>
          <a:p>
            <a:pPr lvl="1"/>
            <a:r>
              <a:rPr lang="en-US" sz="1850" dirty="0"/>
              <a:t>Generally, dilemma represents a situation where choice has to be made between two or more alternatives</a:t>
            </a:r>
          </a:p>
          <a:p>
            <a:pPr lvl="1"/>
            <a:r>
              <a:rPr lang="en-US" sz="1850" dirty="0"/>
              <a:t>Dilemmas in decision making are quite common in the everyday activities of a professional. </a:t>
            </a:r>
          </a:p>
          <a:p>
            <a:pPr lvl="1"/>
            <a:r>
              <a:rPr lang="en-US" sz="1850" dirty="0"/>
              <a:t>The process of decision making resembles a mapping with input parameters and an output decision. </a:t>
            </a:r>
          </a:p>
          <a:p>
            <a:pPr lvl="1"/>
            <a:r>
              <a:rPr lang="en-US" sz="1850" dirty="0"/>
              <a:t>The input parameters in the decision-making process are premises. To each premise is an attached value. The mapping uses these values along with the premises to create an output, which is the decision.</a:t>
            </a:r>
          </a:p>
          <a:p>
            <a:pPr lvl="2"/>
            <a:r>
              <a:rPr lang="en-US" sz="1700" dirty="0"/>
              <a:t>For example, decision about going to university by walking or through car involves several sets of premises, for example time, parking, safety, gas</a:t>
            </a:r>
          </a:p>
          <a:p>
            <a:r>
              <a:rPr lang="en-US" sz="2250" dirty="0">
                <a:ea typeface="+mn-ea"/>
                <a:cs typeface="+mn-cs"/>
              </a:rPr>
              <a:t>Conflict of interest </a:t>
            </a:r>
          </a:p>
          <a:p>
            <a:pPr lvl="1"/>
            <a:r>
              <a:rPr lang="en-US" sz="1850" dirty="0"/>
              <a:t>Every decision made by a professional must take into account the interrelationships of professional, personal, institutional, and local codes. </a:t>
            </a:r>
          </a:p>
          <a:p>
            <a:pPr lvl="1"/>
            <a:r>
              <a:rPr lang="en-US" sz="1850" dirty="0"/>
              <a:t>The decision must be made in such a way that all four codes agree.</a:t>
            </a:r>
          </a:p>
          <a:p>
            <a:endParaRPr lang="en-US" dirty="0"/>
          </a:p>
        </p:txBody>
      </p:sp>
    </p:spTree>
    <p:extLst>
      <p:ext uri="{BB962C8B-B14F-4D97-AF65-F5344CB8AC3E}">
        <p14:creationId xmlns:p14="http://schemas.microsoft.com/office/powerpoint/2010/main" val="204676344"/>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0C25-7E31-4BC3-B0D6-1AC2AEEB2C45}"/>
              </a:ext>
            </a:extLst>
          </p:cNvPr>
          <p:cNvSpPr>
            <a:spLocks noGrp="1"/>
          </p:cNvSpPr>
          <p:nvPr>
            <p:ph type="title"/>
          </p:nvPr>
        </p:nvSpPr>
        <p:spPr/>
        <p:txBody>
          <a:bodyPr/>
          <a:lstStyle/>
          <a:p>
            <a:r>
              <a:rPr lang="en-US" dirty="0"/>
              <a:t>Professional Decision Making and Ethics </a:t>
            </a:r>
          </a:p>
        </p:txBody>
      </p:sp>
      <p:sp>
        <p:nvSpPr>
          <p:cNvPr id="3" name="Content Placeholder 2">
            <a:extLst>
              <a:ext uri="{FF2B5EF4-FFF2-40B4-BE49-F238E27FC236}">
                <a16:creationId xmlns:a16="http://schemas.microsoft.com/office/drawing/2014/main" id="{B5A25880-0DB2-4CDD-ACBE-FD84C37211B9}"/>
              </a:ext>
            </a:extLst>
          </p:cNvPr>
          <p:cNvSpPr>
            <a:spLocks noGrp="1"/>
          </p:cNvSpPr>
          <p:nvPr>
            <p:ph idx="1"/>
          </p:nvPr>
        </p:nvSpPr>
        <p:spPr>
          <a:xfrm>
            <a:off x="179389" y="730581"/>
            <a:ext cx="8799512" cy="5124450"/>
          </a:xfrm>
        </p:spPr>
        <p:txBody>
          <a:bodyPr/>
          <a:lstStyle/>
          <a:p>
            <a:r>
              <a:rPr lang="en-US" dirty="0"/>
              <a:t>Advances in Technology</a:t>
            </a:r>
          </a:p>
          <a:p>
            <a:pPr lvl="1"/>
            <a:r>
              <a:rPr lang="en-US" dirty="0"/>
              <a:t>Dilemmas in decision making may also be caused by advances in technology.</a:t>
            </a:r>
          </a:p>
          <a:p>
            <a:pPr lvl="1"/>
            <a:r>
              <a:rPr lang="en-US" dirty="0"/>
              <a:t>Computer technology in particular has created more muddles in the decision-making process than any other technology. </a:t>
            </a:r>
          </a:p>
          <a:p>
            <a:pPr lvl="1"/>
            <a:r>
              <a:rPr lang="en-US" dirty="0"/>
              <a:t>Advances in computer technology create a multitude of possibilities that never existed before. Such possibilities present professionals with myriad temptations</a:t>
            </a:r>
          </a:p>
          <a:p>
            <a:r>
              <a:rPr lang="en-US" dirty="0"/>
              <a:t>Incomplete or misleading information</a:t>
            </a:r>
          </a:p>
          <a:p>
            <a:pPr lvl="1"/>
            <a:r>
              <a:rPr lang="en-US" dirty="0"/>
              <a:t>Not having all the information one needs before making a decision can be problematic.</a:t>
            </a:r>
          </a:p>
          <a:p>
            <a:pPr lvl="2"/>
            <a:r>
              <a:rPr lang="en-US" dirty="0"/>
              <a:t>famous prisoners’ dilemma</a:t>
            </a:r>
          </a:p>
          <a:p>
            <a:pPr lvl="1"/>
            <a:r>
              <a:rPr lang="en-US" dirty="0"/>
              <a:t>There are several situations in professional life when a decision has to be made without enough information available and within time constraints. In such a situation the professional must take extra care to weigh all possibilities in the input set of premises and their corresponding values.</a:t>
            </a:r>
          </a:p>
          <a:p>
            <a:pPr lvl="1"/>
            <a:endParaRPr lang="en-US" dirty="0"/>
          </a:p>
        </p:txBody>
      </p:sp>
    </p:spTree>
    <p:extLst>
      <p:ext uri="{BB962C8B-B14F-4D97-AF65-F5344CB8AC3E}">
        <p14:creationId xmlns:p14="http://schemas.microsoft.com/office/powerpoint/2010/main" val="2362126348"/>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0952-414D-4D6F-AF94-769C79ABFD09}"/>
              </a:ext>
            </a:extLst>
          </p:cNvPr>
          <p:cNvSpPr>
            <a:spLocks noGrp="1"/>
          </p:cNvSpPr>
          <p:nvPr>
            <p:ph type="title"/>
          </p:nvPr>
        </p:nvSpPr>
        <p:spPr/>
        <p:txBody>
          <a:bodyPr/>
          <a:lstStyle/>
          <a:p>
            <a:r>
              <a:rPr lang="en-US" dirty="0"/>
              <a:t>Professional Decision Making and Ethics </a:t>
            </a:r>
          </a:p>
        </p:txBody>
      </p:sp>
      <p:sp>
        <p:nvSpPr>
          <p:cNvPr id="3" name="Content Placeholder 2">
            <a:extLst>
              <a:ext uri="{FF2B5EF4-FFF2-40B4-BE49-F238E27FC236}">
                <a16:creationId xmlns:a16="http://schemas.microsoft.com/office/drawing/2014/main" id="{DC982634-8222-48C7-9C8E-8F13380093C5}"/>
              </a:ext>
            </a:extLst>
          </p:cNvPr>
          <p:cNvSpPr>
            <a:spLocks noGrp="1"/>
          </p:cNvSpPr>
          <p:nvPr>
            <p:ph idx="1"/>
          </p:nvPr>
        </p:nvSpPr>
        <p:spPr/>
        <p:txBody>
          <a:bodyPr/>
          <a:lstStyle/>
          <a:p>
            <a:r>
              <a:rPr lang="en-US" dirty="0"/>
              <a:t>Guilt and Making Ethical Decisions</a:t>
            </a:r>
          </a:p>
          <a:p>
            <a:pPr lvl="1"/>
            <a:r>
              <a:rPr lang="en-US" dirty="0"/>
              <a:t>Guilt is natural internal judgment system, punishing ourselves based on our moral standards or the group’s standards. Guilt, therefore, plays a crucial part in ethical decision making. </a:t>
            </a:r>
          </a:p>
          <a:p>
            <a:pPr lvl="1"/>
            <a:r>
              <a:rPr lang="en-US" dirty="0"/>
              <a:t>In the decision-making process, guilt normally sets in right after the decision or a choice is made. And because guilt stays with the individual over a period of time, and it may affect that individual’s future decisions.</a:t>
            </a:r>
          </a:p>
        </p:txBody>
      </p:sp>
    </p:spTree>
    <p:extLst>
      <p:ext uri="{BB962C8B-B14F-4D97-AF65-F5344CB8AC3E}">
        <p14:creationId xmlns:p14="http://schemas.microsoft.com/office/powerpoint/2010/main" val="2027564453"/>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Professionalism and Ethical Responsibilities</a:t>
            </a:r>
          </a:p>
        </p:txBody>
      </p:sp>
      <p:sp>
        <p:nvSpPr>
          <p:cNvPr id="3" name="Content Placeholder 2"/>
          <p:cNvSpPr>
            <a:spLocks noGrp="1"/>
          </p:cNvSpPr>
          <p:nvPr>
            <p:ph idx="1"/>
          </p:nvPr>
        </p:nvSpPr>
        <p:spPr/>
        <p:txBody>
          <a:bodyPr/>
          <a:lstStyle/>
          <a:p>
            <a:r>
              <a:rPr lang="en-US" dirty="0"/>
              <a:t>Whistle-blowing</a:t>
            </a:r>
          </a:p>
          <a:p>
            <a:pPr lvl="1"/>
            <a:r>
              <a:rPr lang="en-US" dirty="0"/>
              <a:t>Gives the impression of seeking the public attention</a:t>
            </a:r>
          </a:p>
          <a:p>
            <a:pPr lvl="1"/>
            <a:r>
              <a:rPr lang="en-US" dirty="0"/>
              <a:t>The purpose of whistle-blowing in the workplace and the goal of a whistleblower are the same as that in the sports arena—calling to public attention, including especially to that of a higher authority such as a government, in case of an illegal or mismanaged act. </a:t>
            </a:r>
          </a:p>
          <a:p>
            <a:pPr lvl="1"/>
            <a:r>
              <a:rPr lang="en-US" dirty="0"/>
              <a:t>Whistle-blowing can be internal, in which case the attention is sought internally and remains within organizational channels, or it can be public, in which case it alerts everyone.</a:t>
            </a:r>
          </a:p>
          <a:p>
            <a:pPr lvl="1"/>
            <a:r>
              <a:rPr lang="en-US" dirty="0"/>
              <a:t>However, sometimes this can be problematic when one witnesses some wrongdoings on the job and reports it to the authorities</a:t>
            </a:r>
          </a:p>
          <a:p>
            <a:pPr lvl="2"/>
            <a:r>
              <a:rPr lang="en-US" dirty="0"/>
              <a:t>Issues: revealing the identify of a whistle blower could be dangerous</a:t>
            </a:r>
          </a:p>
          <a:p>
            <a:endParaRPr lang="en-US" dirty="0"/>
          </a:p>
        </p:txBody>
      </p:sp>
    </p:spTree>
    <p:extLst>
      <p:ext uri="{BB962C8B-B14F-4D97-AF65-F5344CB8AC3E}">
        <p14:creationId xmlns:p14="http://schemas.microsoft.com/office/powerpoint/2010/main" val="1045056904"/>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BFD19-817B-44B5-BDBA-274AD322762C}"/>
              </a:ext>
            </a:extLst>
          </p:cNvPr>
          <p:cNvSpPr>
            <a:spLocks noGrp="1"/>
          </p:cNvSpPr>
          <p:nvPr>
            <p:ph type="title"/>
          </p:nvPr>
        </p:nvSpPr>
        <p:spPr/>
        <p:txBody>
          <a:bodyPr/>
          <a:lstStyle/>
          <a:p>
            <a:r>
              <a:rPr lang="en-US" dirty="0"/>
              <a:t>Professionalism and Ethical Responsibilities</a:t>
            </a:r>
          </a:p>
        </p:txBody>
      </p:sp>
      <p:sp>
        <p:nvSpPr>
          <p:cNvPr id="3" name="Content Placeholder 2">
            <a:extLst>
              <a:ext uri="{FF2B5EF4-FFF2-40B4-BE49-F238E27FC236}">
                <a16:creationId xmlns:a16="http://schemas.microsoft.com/office/drawing/2014/main" id="{C2107CF0-95B3-4B81-8D47-CE303E52315D}"/>
              </a:ext>
            </a:extLst>
          </p:cNvPr>
          <p:cNvSpPr>
            <a:spLocks noGrp="1"/>
          </p:cNvSpPr>
          <p:nvPr>
            <p:ph idx="1"/>
          </p:nvPr>
        </p:nvSpPr>
        <p:spPr/>
        <p:txBody>
          <a:bodyPr/>
          <a:lstStyle/>
          <a:p>
            <a:r>
              <a:rPr lang="en-US" dirty="0"/>
              <a:t>Whistle blowing methods</a:t>
            </a:r>
          </a:p>
          <a:p>
            <a:pPr lvl="1"/>
            <a:r>
              <a:rPr lang="en-US" dirty="0"/>
              <a:t>Computer-aided methods</a:t>
            </a:r>
          </a:p>
          <a:p>
            <a:pPr lvl="2"/>
            <a:r>
              <a:rPr lang="en-US" dirty="0"/>
              <a:t>anonymous remailers</a:t>
            </a:r>
          </a:p>
          <a:p>
            <a:pPr lvl="1"/>
            <a:r>
              <a:rPr lang="en-US" dirty="0"/>
              <a:t>Traditional methods</a:t>
            </a:r>
          </a:p>
          <a:p>
            <a:pPr lvl="2"/>
            <a:r>
              <a:rPr lang="en-US" sz="1650" dirty="0"/>
              <a:t>face-to-face communication with a public person</a:t>
            </a:r>
          </a:p>
          <a:p>
            <a:pPr lvl="3"/>
            <a:r>
              <a:rPr lang="en-US" sz="1575" dirty="0"/>
              <a:t>that will ensure your anonymity; </a:t>
            </a:r>
          </a:p>
          <a:p>
            <a:pPr lvl="2"/>
            <a:r>
              <a:rPr lang="en-US" sz="1650" dirty="0"/>
              <a:t>talking with the news media, which can keep your identity a secret; </a:t>
            </a:r>
          </a:p>
          <a:p>
            <a:pPr lvl="2"/>
            <a:r>
              <a:rPr lang="en-US" sz="1650" dirty="0"/>
              <a:t>hotlines that alert the caller identity; and writing letters.</a:t>
            </a:r>
          </a:p>
          <a:p>
            <a:pPr lvl="1"/>
            <a:r>
              <a:rPr lang="en-US" dirty="0"/>
              <a:t>Situations that complicate it</a:t>
            </a:r>
          </a:p>
          <a:p>
            <a:pPr lvl="2"/>
            <a:r>
              <a:rPr lang="en-US" dirty="0"/>
              <a:t>Fear of reprisals</a:t>
            </a:r>
          </a:p>
          <a:p>
            <a:pPr lvl="2"/>
            <a:r>
              <a:rPr lang="en-US" dirty="0"/>
              <a:t>Suspicion surrounding whistle-blowing</a:t>
            </a:r>
          </a:p>
          <a:p>
            <a:pPr lvl="2"/>
            <a:r>
              <a:rPr lang="en-US" dirty="0"/>
              <a:t>Membership in organizational channels</a:t>
            </a:r>
          </a:p>
          <a:p>
            <a:pPr lvl="1"/>
            <a:r>
              <a:rPr lang="en-US" dirty="0"/>
              <a:t>12 steps guide for whistle-blowing </a:t>
            </a:r>
          </a:p>
          <a:p>
            <a:endParaRPr lang="en-US" dirty="0"/>
          </a:p>
        </p:txBody>
      </p:sp>
    </p:spTree>
    <p:extLst>
      <p:ext uri="{BB962C8B-B14F-4D97-AF65-F5344CB8AC3E}">
        <p14:creationId xmlns:p14="http://schemas.microsoft.com/office/powerpoint/2010/main" val="538104296"/>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Outline</a:t>
            </a:r>
          </a:p>
        </p:txBody>
      </p:sp>
      <p:sp>
        <p:nvSpPr>
          <p:cNvPr id="4" name="Content Placeholder 2"/>
          <p:cNvSpPr txBox="1">
            <a:spLocks/>
          </p:cNvSpPr>
          <p:nvPr/>
        </p:nvSpPr>
        <p:spPr>
          <a:xfrm>
            <a:off x="800101" y="1035327"/>
            <a:ext cx="7486650" cy="3429000"/>
          </a:xfrm>
          <a:prstGeom prst="rect">
            <a:avLst/>
          </a:prstGeom>
        </p:spPr>
        <p:txBody>
          <a:bodyPr vert="horz" lIns="0" tIns="34290" rIns="0" bIns="3429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2400" dirty="0"/>
              <a:t>Evolution of professions</a:t>
            </a:r>
          </a:p>
          <a:p>
            <a:r>
              <a:rPr lang="en-US" sz="2400" dirty="0"/>
              <a:t>The making of ethical professional</a:t>
            </a:r>
          </a:p>
          <a:p>
            <a:r>
              <a:rPr lang="en-US" sz="2400" dirty="0"/>
              <a:t>Professional decision making and ethics</a:t>
            </a:r>
          </a:p>
          <a:p>
            <a:r>
              <a:rPr lang="en-US" sz="2400" dirty="0"/>
              <a:t>Professionalism and ethical responsibilities</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654255301"/>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069A-482A-438A-A8F1-38964361E6FC}"/>
              </a:ext>
            </a:extLst>
          </p:cNvPr>
          <p:cNvSpPr>
            <a:spLocks noGrp="1"/>
          </p:cNvSpPr>
          <p:nvPr>
            <p:ph type="title"/>
          </p:nvPr>
        </p:nvSpPr>
        <p:spPr/>
        <p:txBody>
          <a:bodyPr/>
          <a:lstStyle/>
          <a:p>
            <a:r>
              <a:rPr lang="en-US" dirty="0"/>
              <a:t>Professionalism and Ethical Responsibilities</a:t>
            </a:r>
          </a:p>
        </p:txBody>
      </p:sp>
      <p:pic>
        <p:nvPicPr>
          <p:cNvPr id="6" name="Picture 5">
            <a:extLst>
              <a:ext uri="{FF2B5EF4-FFF2-40B4-BE49-F238E27FC236}">
                <a16:creationId xmlns:a16="http://schemas.microsoft.com/office/drawing/2014/main" id="{C27A6E8B-CBDD-4B60-91E1-326FE9D49E4C}"/>
              </a:ext>
            </a:extLst>
          </p:cNvPr>
          <p:cNvPicPr>
            <a:picLocks noChangeAspect="1"/>
          </p:cNvPicPr>
          <p:nvPr/>
        </p:nvPicPr>
        <p:blipFill rotWithShape="1">
          <a:blip r:embed="rId2"/>
          <a:srcRect/>
          <a:stretch/>
        </p:blipFill>
        <p:spPr>
          <a:xfrm>
            <a:off x="0" y="731838"/>
            <a:ext cx="9143999" cy="6010157"/>
          </a:xfrm>
          <a:prstGeom prst="rect">
            <a:avLst/>
          </a:prstGeom>
        </p:spPr>
      </p:pic>
    </p:spTree>
    <p:extLst>
      <p:ext uri="{BB962C8B-B14F-4D97-AF65-F5344CB8AC3E}">
        <p14:creationId xmlns:p14="http://schemas.microsoft.com/office/powerpoint/2010/main" val="3664871622"/>
      </p:ext>
    </p:extLst>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20F1-1864-4666-B014-96223E1D39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40EA28-F26F-4C69-8088-374BB09A31BB}"/>
              </a:ext>
            </a:extLst>
          </p:cNvPr>
          <p:cNvSpPr>
            <a:spLocks noGrp="1"/>
          </p:cNvSpPr>
          <p:nvPr>
            <p:ph idx="1"/>
          </p:nvPr>
        </p:nvSpPr>
        <p:spPr/>
        <p:txBody>
          <a:bodyPr/>
          <a:lstStyle/>
          <a:p>
            <a:pPr lvl="0"/>
            <a:r>
              <a:rPr lang="en-US" dirty="0">
                <a:solidFill>
                  <a:srgbClr val="000000"/>
                </a:solidFill>
              </a:rPr>
              <a:t>Harassment and discrimination</a:t>
            </a:r>
          </a:p>
          <a:p>
            <a:pPr lvl="1"/>
            <a:r>
              <a:rPr lang="en-US" dirty="0">
                <a:solidFill>
                  <a:srgbClr val="000000"/>
                </a:solidFill>
              </a:rPr>
              <a:t>To fight against it</a:t>
            </a:r>
          </a:p>
          <a:p>
            <a:pPr lvl="2"/>
            <a:r>
              <a:rPr lang="en-US" dirty="0">
                <a:solidFill>
                  <a:srgbClr val="000000"/>
                </a:solidFill>
              </a:rPr>
              <a:t>Awareness</a:t>
            </a:r>
          </a:p>
          <a:p>
            <a:pPr lvl="2"/>
            <a:r>
              <a:rPr lang="en-US" dirty="0">
                <a:solidFill>
                  <a:srgbClr val="000000"/>
                </a:solidFill>
              </a:rPr>
              <a:t>Prevention</a:t>
            </a:r>
          </a:p>
          <a:p>
            <a:pPr lvl="0"/>
            <a:r>
              <a:rPr lang="en-US" dirty="0">
                <a:solidFill>
                  <a:srgbClr val="000000"/>
                </a:solidFill>
              </a:rPr>
              <a:t>Ethical and moral implications</a:t>
            </a:r>
          </a:p>
          <a:p>
            <a:endParaRPr lang="en-US" dirty="0"/>
          </a:p>
        </p:txBody>
      </p:sp>
    </p:spTree>
    <p:extLst>
      <p:ext uri="{BB962C8B-B14F-4D97-AF65-F5344CB8AC3E}">
        <p14:creationId xmlns:p14="http://schemas.microsoft.com/office/powerpoint/2010/main" val="1291362158"/>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5C2B-62C3-44A2-A622-3B78D0AEEE75}"/>
              </a:ext>
            </a:extLst>
          </p:cNvPr>
          <p:cNvSpPr>
            <a:spLocks noGrp="1"/>
          </p:cNvSpPr>
          <p:nvPr>
            <p:ph type="title"/>
          </p:nvPr>
        </p:nvSpPr>
        <p:spPr/>
        <p:txBody>
          <a:bodyPr/>
          <a:lstStyle/>
          <a:p>
            <a:r>
              <a:rPr lang="en-US" dirty="0"/>
              <a:t>A Scenario</a:t>
            </a:r>
          </a:p>
        </p:txBody>
      </p:sp>
      <p:pic>
        <p:nvPicPr>
          <p:cNvPr id="4" name="Picture 3">
            <a:extLst>
              <a:ext uri="{FF2B5EF4-FFF2-40B4-BE49-F238E27FC236}">
                <a16:creationId xmlns:a16="http://schemas.microsoft.com/office/drawing/2014/main" id="{1E2D2C77-03AE-4128-8CCF-9B4D88BDB72F}"/>
              </a:ext>
            </a:extLst>
          </p:cNvPr>
          <p:cNvPicPr>
            <a:picLocks noChangeAspect="1"/>
          </p:cNvPicPr>
          <p:nvPr/>
        </p:nvPicPr>
        <p:blipFill>
          <a:blip r:embed="rId2"/>
          <a:stretch>
            <a:fillRect/>
          </a:stretch>
        </p:blipFill>
        <p:spPr>
          <a:xfrm>
            <a:off x="298174" y="848138"/>
            <a:ext cx="8236226" cy="5380383"/>
          </a:xfrm>
          <a:prstGeom prst="rect">
            <a:avLst/>
          </a:prstGeom>
        </p:spPr>
      </p:pic>
    </p:spTree>
    <p:extLst>
      <p:ext uri="{BB962C8B-B14F-4D97-AF65-F5344CB8AC3E}">
        <p14:creationId xmlns:p14="http://schemas.microsoft.com/office/powerpoint/2010/main" val="3294353184"/>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 of Professions</a:t>
            </a:r>
          </a:p>
        </p:txBody>
      </p:sp>
      <p:sp>
        <p:nvSpPr>
          <p:cNvPr id="3" name="Content Placeholder 2"/>
          <p:cNvSpPr>
            <a:spLocks noGrp="1"/>
          </p:cNvSpPr>
          <p:nvPr>
            <p:ph idx="1"/>
          </p:nvPr>
        </p:nvSpPr>
        <p:spPr/>
        <p:txBody>
          <a:bodyPr/>
          <a:lstStyle/>
          <a:p>
            <a:r>
              <a:rPr lang="en-US" dirty="0"/>
              <a:t>Profess means “to declare openly”</a:t>
            </a:r>
          </a:p>
          <a:p>
            <a:r>
              <a:rPr lang="en-US" dirty="0"/>
              <a:t>Profession means “a commitment formally professed by a person” </a:t>
            </a:r>
          </a:p>
          <a:p>
            <a:r>
              <a:rPr lang="en-US" dirty="0"/>
              <a:t>Professional means “a person who professes the commitment”</a:t>
            </a:r>
          </a:p>
          <a:p>
            <a:r>
              <a:rPr lang="en-US" dirty="0"/>
              <a:t>Profession, trade, business, occupation, vocation, employment</a:t>
            </a:r>
          </a:p>
          <a:p>
            <a:r>
              <a:rPr lang="en-US" dirty="0"/>
              <a:t>Formal education and experience</a:t>
            </a:r>
          </a:p>
          <a:p>
            <a:r>
              <a:rPr lang="en-US" dirty="0"/>
              <a:t>Learned professions</a:t>
            </a:r>
          </a:p>
          <a:p>
            <a:r>
              <a:rPr lang="en-US" dirty="0"/>
              <a:t>Common professions</a:t>
            </a:r>
          </a:p>
          <a:p>
            <a:endParaRPr lang="en-US" dirty="0"/>
          </a:p>
        </p:txBody>
      </p:sp>
    </p:spTree>
    <p:extLst>
      <p:ext uri="{BB962C8B-B14F-4D97-AF65-F5344CB8AC3E}">
        <p14:creationId xmlns:p14="http://schemas.microsoft.com/office/powerpoint/2010/main" val="774743453"/>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of a Professional</a:t>
            </a:r>
          </a:p>
        </p:txBody>
      </p:sp>
      <p:sp>
        <p:nvSpPr>
          <p:cNvPr id="3" name="Content Placeholder 2"/>
          <p:cNvSpPr>
            <a:spLocks noGrp="1"/>
          </p:cNvSpPr>
          <p:nvPr>
            <p:ph idx="1"/>
          </p:nvPr>
        </p:nvSpPr>
        <p:spPr>
          <a:xfrm>
            <a:off x="179389" y="771525"/>
            <a:ext cx="6261167" cy="5124450"/>
          </a:xfrm>
        </p:spPr>
        <p:txBody>
          <a:bodyPr>
            <a:normAutofit fontScale="92500" lnSpcReduction="10000"/>
          </a:bodyPr>
          <a:lstStyle/>
          <a:p>
            <a:r>
              <a:rPr lang="en-US" dirty="0"/>
              <a:t>A set of highly developed skills and deep knowledge of the domain</a:t>
            </a:r>
          </a:p>
          <a:p>
            <a:pPr lvl="1"/>
            <a:r>
              <a:rPr lang="en-US" dirty="0">
                <a:solidFill>
                  <a:srgbClr val="006600"/>
                </a:solidFill>
              </a:rPr>
              <a:t>Well-developed knowledge base </a:t>
            </a:r>
          </a:p>
          <a:p>
            <a:pPr lvl="1"/>
            <a:r>
              <a:rPr lang="en-US" dirty="0">
                <a:solidFill>
                  <a:srgbClr val="006600"/>
                </a:solidFill>
              </a:rPr>
              <a:t>Experience</a:t>
            </a:r>
          </a:p>
          <a:p>
            <a:pPr lvl="1"/>
            <a:r>
              <a:rPr lang="en-US" dirty="0">
                <a:solidFill>
                  <a:srgbClr val="006600"/>
                </a:solidFill>
              </a:rPr>
              <a:t>Shallow knowledge problems?</a:t>
            </a:r>
          </a:p>
          <a:p>
            <a:pPr lvl="1"/>
            <a:r>
              <a:rPr lang="en-US" dirty="0">
                <a:solidFill>
                  <a:srgbClr val="006600"/>
                </a:solidFill>
              </a:rPr>
              <a:t>Professionals vs. skilled laborers</a:t>
            </a:r>
          </a:p>
          <a:p>
            <a:r>
              <a:rPr lang="en-US" dirty="0"/>
              <a:t>Autonomy</a:t>
            </a:r>
          </a:p>
          <a:p>
            <a:pPr lvl="1"/>
            <a:r>
              <a:rPr lang="en-US" dirty="0"/>
              <a:t>Product/service development</a:t>
            </a:r>
          </a:p>
          <a:p>
            <a:pPr lvl="1"/>
            <a:r>
              <a:rPr lang="en-US" dirty="0"/>
              <a:t>Relationship between the provider and receiver of product/service</a:t>
            </a:r>
          </a:p>
          <a:p>
            <a:pPr lvl="1"/>
            <a:r>
              <a:rPr lang="en-US" dirty="0"/>
              <a:t>Power play between the both provider and receiver</a:t>
            </a:r>
          </a:p>
          <a:p>
            <a:pPr lvl="1"/>
            <a:r>
              <a:rPr lang="en-US" dirty="0"/>
              <a:t>Professional VS. nonprofessional</a:t>
            </a:r>
          </a:p>
          <a:p>
            <a:r>
              <a:rPr lang="en-US" dirty="0"/>
              <a:t>Observance of a code of conduct</a:t>
            </a:r>
          </a:p>
          <a:p>
            <a:pPr lvl="1"/>
            <a:r>
              <a:rPr lang="en-US" dirty="0"/>
              <a:t>Professional code</a:t>
            </a:r>
          </a:p>
          <a:p>
            <a:pPr lvl="1"/>
            <a:r>
              <a:rPr lang="en-US" dirty="0"/>
              <a:t>Personal code</a:t>
            </a:r>
          </a:p>
          <a:p>
            <a:pPr lvl="1"/>
            <a:r>
              <a:rPr lang="en-US" dirty="0"/>
              <a:t>Institutional code</a:t>
            </a:r>
          </a:p>
          <a:p>
            <a:pPr lvl="1"/>
            <a:r>
              <a:rPr lang="en-US" dirty="0"/>
              <a:t>Community code</a:t>
            </a:r>
          </a:p>
        </p:txBody>
      </p:sp>
      <p:pic>
        <p:nvPicPr>
          <p:cNvPr id="4" name="Picture 3"/>
          <p:cNvPicPr>
            <a:picLocks noChangeAspect="1"/>
          </p:cNvPicPr>
          <p:nvPr/>
        </p:nvPicPr>
        <p:blipFill>
          <a:blip r:embed="rId2"/>
          <a:stretch>
            <a:fillRect/>
          </a:stretch>
        </p:blipFill>
        <p:spPr>
          <a:xfrm>
            <a:off x="6038231" y="3585968"/>
            <a:ext cx="2940670" cy="2994992"/>
          </a:xfrm>
          <a:prstGeom prst="rect">
            <a:avLst/>
          </a:prstGeom>
        </p:spPr>
      </p:pic>
      <p:sp>
        <p:nvSpPr>
          <p:cNvPr id="5" name="TextBox 4"/>
          <p:cNvSpPr txBox="1"/>
          <p:nvPr/>
        </p:nvSpPr>
        <p:spPr>
          <a:xfrm>
            <a:off x="1527315" y="6373211"/>
            <a:ext cx="4913241" cy="207749"/>
          </a:xfrm>
          <a:prstGeom prst="rect">
            <a:avLst/>
          </a:prstGeom>
          <a:noFill/>
        </p:spPr>
        <p:txBody>
          <a:bodyPr wrap="square" rtlCol="0">
            <a:spAutoFit/>
          </a:bodyPr>
          <a:lstStyle/>
          <a:p>
            <a:r>
              <a:rPr lang="en-US" sz="750" dirty="0"/>
              <a:t>Figure source: Ethical and Social Issues in the Information Age, J. M. </a:t>
            </a:r>
            <a:r>
              <a:rPr lang="en-US" sz="750" dirty="0" err="1"/>
              <a:t>Kizza</a:t>
            </a:r>
            <a:r>
              <a:rPr lang="en-US" sz="750" dirty="0"/>
              <a:t>, 5</a:t>
            </a:r>
            <a:r>
              <a:rPr lang="en-US" sz="750" baseline="30000" dirty="0"/>
              <a:t>th</a:t>
            </a:r>
            <a:r>
              <a:rPr lang="en-US" sz="750" dirty="0"/>
              <a:t> Edition, Springer, 2013 pp.  57</a:t>
            </a:r>
          </a:p>
        </p:txBody>
      </p:sp>
    </p:spTree>
    <p:extLst>
      <p:ext uri="{BB962C8B-B14F-4D97-AF65-F5344CB8AC3E}">
        <p14:creationId xmlns:p14="http://schemas.microsoft.com/office/powerpoint/2010/main" val="2310711969"/>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Pillars of Professionalism [1/3]</a:t>
            </a:r>
          </a:p>
        </p:txBody>
      </p:sp>
      <p:sp>
        <p:nvSpPr>
          <p:cNvPr id="3" name="Content Placeholder 2"/>
          <p:cNvSpPr>
            <a:spLocks noGrp="1"/>
          </p:cNvSpPr>
          <p:nvPr>
            <p:ph idx="1"/>
          </p:nvPr>
        </p:nvSpPr>
        <p:spPr/>
        <p:txBody>
          <a:bodyPr>
            <a:normAutofit/>
          </a:bodyPr>
          <a:lstStyle/>
          <a:p>
            <a:r>
              <a:rPr lang="en-US" dirty="0"/>
              <a:t>Commitment</a:t>
            </a:r>
          </a:p>
          <a:p>
            <a:pPr lvl="1"/>
            <a:r>
              <a:rPr lang="en-US" dirty="0"/>
              <a:t>The person making the commitment must do so willingly without pressure</a:t>
            </a:r>
          </a:p>
          <a:p>
            <a:pPr lvl="1"/>
            <a:r>
              <a:rPr lang="en-US" dirty="0"/>
              <a:t>The person responsible must try to meet the commitment, even if help is needed</a:t>
            </a:r>
          </a:p>
          <a:p>
            <a:pPr lvl="1"/>
            <a:r>
              <a:rPr lang="en-US" dirty="0"/>
              <a:t>There must be agreement on what is to be done, by whom, and when</a:t>
            </a:r>
          </a:p>
          <a:p>
            <a:pPr lvl="1"/>
            <a:r>
              <a:rPr lang="en-US" dirty="0"/>
              <a:t>The commitment must be openly and publicly stated</a:t>
            </a:r>
          </a:p>
          <a:p>
            <a:pPr lvl="1"/>
            <a:r>
              <a:rPr lang="en-US" dirty="0"/>
              <a:t>The commitment must not be made easily</a:t>
            </a:r>
          </a:p>
          <a:p>
            <a:pPr lvl="1"/>
            <a:r>
              <a:rPr lang="en-US" dirty="0"/>
              <a:t>Prior to the committed date, if it is clear it cannot be met, advance notice must be given and a new commitment negotiated</a:t>
            </a:r>
          </a:p>
          <a:p>
            <a:endParaRPr lang="en-US" dirty="0"/>
          </a:p>
        </p:txBody>
      </p:sp>
    </p:spTree>
    <p:extLst>
      <p:ext uri="{BB962C8B-B14F-4D97-AF65-F5344CB8AC3E}">
        <p14:creationId xmlns:p14="http://schemas.microsoft.com/office/powerpoint/2010/main" val="1509789011"/>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Pillars of Professionalism [2/3]</a:t>
            </a:r>
          </a:p>
        </p:txBody>
      </p:sp>
      <p:sp>
        <p:nvSpPr>
          <p:cNvPr id="3" name="Content Placeholder 2"/>
          <p:cNvSpPr>
            <a:spLocks noGrp="1"/>
          </p:cNvSpPr>
          <p:nvPr>
            <p:ph idx="1"/>
          </p:nvPr>
        </p:nvSpPr>
        <p:spPr/>
        <p:txBody>
          <a:bodyPr>
            <a:normAutofit/>
          </a:bodyPr>
          <a:lstStyle/>
          <a:p>
            <a:r>
              <a:rPr lang="en-US" dirty="0"/>
              <a:t>Integrity</a:t>
            </a:r>
          </a:p>
          <a:p>
            <a:pPr lvl="1"/>
            <a:r>
              <a:rPr lang="en-US" dirty="0"/>
              <a:t>integrates, Latin word, means entire, undivided, or whole</a:t>
            </a:r>
          </a:p>
          <a:p>
            <a:pPr lvl="1"/>
            <a:r>
              <a:rPr lang="en-US" dirty="0"/>
              <a:t>State of undivided loyalty to self-belief</a:t>
            </a:r>
          </a:p>
          <a:p>
            <a:pPr lvl="1"/>
            <a:r>
              <a:rPr lang="en-US" dirty="0"/>
              <a:t>Honesty, uncompromised self-value, and incorruptible</a:t>
            </a:r>
          </a:p>
          <a:p>
            <a:pPr lvl="1"/>
            <a:r>
              <a:rPr lang="en-US" dirty="0"/>
              <a:t>Vision</a:t>
            </a:r>
          </a:p>
          <a:p>
            <a:pPr lvl="2"/>
            <a:r>
              <a:rPr lang="en-US" dirty="0"/>
              <a:t>The capacity to anticipate and make a plan of action</a:t>
            </a:r>
          </a:p>
          <a:p>
            <a:pPr lvl="2"/>
            <a:r>
              <a:rPr lang="en-US" dirty="0"/>
              <a:t>Quality of leadership</a:t>
            </a:r>
          </a:p>
          <a:p>
            <a:pPr lvl="2"/>
            <a:r>
              <a:rPr lang="en-US" dirty="0"/>
              <a:t>Professionals with the initiative, autonomy, and authority</a:t>
            </a:r>
          </a:p>
          <a:p>
            <a:pPr lvl="1"/>
            <a:r>
              <a:rPr lang="en-US" dirty="0"/>
              <a:t>Love</a:t>
            </a:r>
          </a:p>
          <a:p>
            <a:pPr lvl="2"/>
            <a:r>
              <a:rPr lang="en-US" dirty="0"/>
              <a:t>People who love what they do, do it better than those who do it because they have to</a:t>
            </a:r>
          </a:p>
          <a:p>
            <a:pPr lvl="2"/>
            <a:r>
              <a:rPr lang="en-US" dirty="0"/>
              <a:t>Creativity</a:t>
            </a:r>
          </a:p>
          <a:p>
            <a:pPr lvl="1"/>
            <a:r>
              <a:rPr lang="en-US" dirty="0"/>
              <a:t>Commitment</a:t>
            </a:r>
          </a:p>
          <a:p>
            <a:pPr lvl="2"/>
            <a:r>
              <a:rPr lang="en-US" dirty="0"/>
              <a:t>Vision and love applied together</a:t>
            </a:r>
          </a:p>
          <a:p>
            <a:pPr lvl="2"/>
            <a:endParaRPr lang="en-US" dirty="0"/>
          </a:p>
        </p:txBody>
      </p:sp>
    </p:spTree>
    <p:extLst>
      <p:ext uri="{BB962C8B-B14F-4D97-AF65-F5344CB8AC3E}">
        <p14:creationId xmlns:p14="http://schemas.microsoft.com/office/powerpoint/2010/main" val="3036019105"/>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Pillars of Professionalism [3/3]</a:t>
            </a:r>
          </a:p>
        </p:txBody>
      </p:sp>
      <p:sp>
        <p:nvSpPr>
          <p:cNvPr id="3" name="Content Placeholder 2"/>
          <p:cNvSpPr>
            <a:spLocks noGrp="1"/>
          </p:cNvSpPr>
          <p:nvPr>
            <p:ph idx="1"/>
          </p:nvPr>
        </p:nvSpPr>
        <p:spPr>
          <a:xfrm>
            <a:off x="179389" y="771525"/>
            <a:ext cx="8527289" cy="5124450"/>
          </a:xfrm>
        </p:spPr>
        <p:txBody>
          <a:bodyPr>
            <a:normAutofit fontScale="92500"/>
          </a:bodyPr>
          <a:lstStyle/>
          <a:p>
            <a:r>
              <a:rPr lang="en-US" dirty="0"/>
              <a:t>Responsibility</a:t>
            </a:r>
          </a:p>
          <a:p>
            <a:pPr lvl="1"/>
            <a:r>
              <a:rPr lang="en-US" dirty="0"/>
              <a:t>Roles, tasks, actions, and consequences</a:t>
            </a:r>
          </a:p>
          <a:p>
            <a:pPr lvl="1"/>
            <a:r>
              <a:rPr lang="en-US" dirty="0"/>
              <a:t>Personal, communal, parental, and professional responsibilities</a:t>
            </a:r>
          </a:p>
          <a:p>
            <a:pPr lvl="1"/>
            <a:r>
              <a:rPr lang="en-US" dirty="0"/>
              <a:t>Lifestyle and profession</a:t>
            </a:r>
          </a:p>
          <a:p>
            <a:pPr lvl="1"/>
            <a:r>
              <a:rPr lang="en-US" dirty="0"/>
              <a:t>Responsibilities of a professional as a provider</a:t>
            </a:r>
          </a:p>
          <a:p>
            <a:pPr lvl="1"/>
            <a:r>
              <a:rPr lang="en-US" dirty="0"/>
              <a:t>Service responsibilities</a:t>
            </a:r>
          </a:p>
          <a:p>
            <a:pPr lvl="1"/>
            <a:r>
              <a:rPr lang="en-US" dirty="0"/>
              <a:t>Product responsibilities</a:t>
            </a:r>
          </a:p>
          <a:p>
            <a:pPr lvl="1"/>
            <a:r>
              <a:rPr lang="en-US" dirty="0"/>
              <a:t>Consequential responsibilities</a:t>
            </a:r>
          </a:p>
          <a:p>
            <a:r>
              <a:rPr lang="en-US" dirty="0"/>
              <a:t>Accountability</a:t>
            </a:r>
          </a:p>
          <a:p>
            <a:pPr lvl="1"/>
            <a:r>
              <a:rPr lang="en-US" dirty="0"/>
              <a:t>Obligation to be answerable</a:t>
            </a:r>
          </a:p>
          <a:p>
            <a:pPr lvl="1"/>
            <a:r>
              <a:rPr lang="en-US" dirty="0"/>
              <a:t>A set of outcome measures that reliably and objectively evaluate performance</a:t>
            </a:r>
          </a:p>
          <a:p>
            <a:pPr lvl="1"/>
            <a:r>
              <a:rPr lang="en-US" dirty="0"/>
              <a:t>A set of performance standards defined in terms of these outcome measures</a:t>
            </a:r>
          </a:p>
          <a:p>
            <a:pPr lvl="1"/>
            <a:r>
              <a:rPr lang="en-US" dirty="0"/>
              <a:t>A set of incentives for meeting the standards and/or penalties for failing to meet them</a:t>
            </a:r>
          </a:p>
        </p:txBody>
      </p:sp>
    </p:spTree>
    <p:extLst>
      <p:ext uri="{BB962C8B-B14F-4D97-AF65-F5344CB8AC3E}">
        <p14:creationId xmlns:p14="http://schemas.microsoft.com/office/powerpoint/2010/main" val="1363195915"/>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Making of an Ethical Professional</a:t>
            </a:r>
          </a:p>
        </p:txBody>
      </p:sp>
      <p:sp>
        <p:nvSpPr>
          <p:cNvPr id="3" name="Content Placeholder 2"/>
          <p:cNvSpPr>
            <a:spLocks noGrp="1"/>
          </p:cNvSpPr>
          <p:nvPr>
            <p:ph idx="1"/>
          </p:nvPr>
        </p:nvSpPr>
        <p:spPr>
          <a:xfrm>
            <a:off x="179389" y="750259"/>
            <a:ext cx="8799512" cy="5124450"/>
          </a:xfrm>
        </p:spPr>
        <p:txBody>
          <a:bodyPr>
            <a:normAutofit fontScale="85000" lnSpcReduction="20000"/>
          </a:bodyPr>
          <a:lstStyle/>
          <a:p>
            <a:r>
              <a:rPr lang="en-US" dirty="0"/>
              <a:t>Formal education</a:t>
            </a:r>
          </a:p>
          <a:p>
            <a:pPr lvl="1"/>
            <a:r>
              <a:rPr lang="en-US" dirty="0"/>
              <a:t>Can be effective in teaching and enforcing the pillars of professionalism</a:t>
            </a:r>
          </a:p>
          <a:p>
            <a:pPr lvl="2"/>
            <a:r>
              <a:rPr lang="en-US" sz="1600" dirty="0">
                <a:solidFill>
                  <a:srgbClr val="0070C0"/>
                </a:solidFill>
              </a:rPr>
              <a:t>e.g. in schools students should be told not to use computing machines to destroy other people’s property or to hurt others</a:t>
            </a:r>
          </a:p>
          <a:p>
            <a:pPr lvl="3"/>
            <a:r>
              <a:rPr lang="en-US" sz="1600" dirty="0">
                <a:solidFill>
                  <a:srgbClr val="006600"/>
                </a:solidFill>
              </a:rPr>
              <a:t>children should be taught responsible ways of using computers and the Internet. They should be told not to visit certain Web pages, to avoid getting involved in relationships online, not to give personal and family information online, and not to arrange for a meeting on or offline.</a:t>
            </a:r>
          </a:p>
          <a:p>
            <a:pPr lvl="1"/>
            <a:r>
              <a:rPr lang="en-US" sz="1825" dirty="0"/>
              <a:t>As students progress through, training contents should become more sophisticated</a:t>
            </a:r>
          </a:p>
          <a:p>
            <a:pPr lvl="1"/>
            <a:r>
              <a:rPr lang="en-US" sz="1650" dirty="0"/>
              <a:t>The message on responsible use of computers should be stressed more.</a:t>
            </a:r>
          </a:p>
          <a:p>
            <a:pPr lvl="1"/>
            <a:r>
              <a:rPr lang="en-US" sz="1850" dirty="0"/>
              <a:t>The teaching could focus on ethics; students should be given reasons why they cannot </a:t>
            </a:r>
          </a:p>
          <a:p>
            <a:pPr lvl="2"/>
            <a:r>
              <a:rPr lang="en-US" sz="1700" dirty="0">
                <a:solidFill>
                  <a:srgbClr val="0070C0"/>
                </a:solidFill>
              </a:rPr>
              <a:t>(</a:t>
            </a:r>
            <a:r>
              <a:rPr lang="en-US" sz="1700" dirty="0" err="1">
                <a:solidFill>
                  <a:srgbClr val="0070C0"/>
                </a:solidFill>
              </a:rPr>
              <a:t>i</a:t>
            </a:r>
            <a:r>
              <a:rPr lang="en-US" sz="1700" dirty="0">
                <a:solidFill>
                  <a:srgbClr val="0070C0"/>
                </a:solidFill>
              </a:rPr>
              <a:t>) create and distribute viruses, (ii) download copyrighted materials off the Internet, and (iii) use the Internet to harm others</a:t>
            </a:r>
          </a:p>
          <a:p>
            <a:pPr lvl="2"/>
            <a:endParaRPr lang="en-US" sz="1850" dirty="0"/>
          </a:p>
          <a:p>
            <a:r>
              <a:rPr lang="en-US" dirty="0"/>
              <a:t>Licensing authorities</a:t>
            </a:r>
          </a:p>
          <a:p>
            <a:pPr lvl="1"/>
            <a:r>
              <a:rPr lang="en-US" dirty="0"/>
              <a:t>Licensing grants individuals formal or legal permission to practice their profession</a:t>
            </a:r>
          </a:p>
          <a:p>
            <a:pPr lvl="1"/>
            <a:r>
              <a:rPr lang="en-US" dirty="0"/>
              <a:t>Certain formalities must be completed before the license is issued</a:t>
            </a:r>
          </a:p>
          <a:p>
            <a:pPr lvl="1"/>
            <a:r>
              <a:rPr lang="en-US" dirty="0"/>
              <a:t>Similarly, the licensing authorities also provide the licensees with a set of rules to follow</a:t>
            </a:r>
          </a:p>
          <a:p>
            <a:pPr lvl="1"/>
            <a:r>
              <a:rPr lang="en-US" dirty="0"/>
              <a:t>Privilege, not the right—and if licensees want to maintain that right, they must follow the prescribed code </a:t>
            </a:r>
          </a:p>
          <a:p>
            <a:pPr lvl="1"/>
            <a:r>
              <a:rPr lang="en-US" dirty="0"/>
              <a:t>Periodic renewal</a:t>
            </a:r>
          </a:p>
          <a:p>
            <a:pPr lvl="1"/>
            <a:r>
              <a:rPr lang="en-US" dirty="0"/>
              <a:t>Knowledge and skill tests</a:t>
            </a:r>
          </a:p>
        </p:txBody>
      </p:sp>
    </p:spTree>
    <p:extLst>
      <p:ext uri="{BB962C8B-B14F-4D97-AF65-F5344CB8AC3E}">
        <p14:creationId xmlns:p14="http://schemas.microsoft.com/office/powerpoint/2010/main" val="1982478314"/>
      </p:ext>
    </p:extLst>
  </p:cSld>
  <p:clrMapOvr>
    <a:masterClrMapping/>
  </p:clrMapOvr>
  <p:transition spd="slow">
    <p:blinds dir="vert"/>
  </p:transition>
</p:sld>
</file>

<file path=ppt/theme/theme1.xml><?xml version="1.0" encoding="utf-8"?>
<a:theme xmlns:a="http://schemas.openxmlformats.org/drawingml/2006/main" name="NDSU">
  <a:themeElements>
    <a:clrScheme name="">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su-dj">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10000"/>
          </a:lnSpc>
          <a:spcBef>
            <a:spcPct val="20000"/>
          </a:spcBef>
          <a:spcAft>
            <a:spcPct val="0"/>
          </a:spcAft>
          <a:buClr>
            <a:srgbClr val="FF0000"/>
          </a:buClr>
          <a:buSzPct val="60000"/>
          <a:buFont typeface="Marlett" pitchFamily="2" charset="2"/>
          <a:buChar char="n"/>
          <a:tabLst/>
          <a:defRPr kumimoji="1"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10000"/>
          </a:lnSpc>
          <a:spcBef>
            <a:spcPct val="20000"/>
          </a:spcBef>
          <a:spcAft>
            <a:spcPct val="0"/>
          </a:spcAft>
          <a:buClr>
            <a:srgbClr val="FF0000"/>
          </a:buClr>
          <a:buSzPct val="60000"/>
          <a:buFont typeface="Marlett" pitchFamily="2" charset="2"/>
          <a:buChar char="n"/>
          <a:tabLst/>
          <a:defRPr kumimoji="1"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su-dj 1">
        <a:dk1>
          <a:srgbClr val="000000"/>
        </a:dk1>
        <a:lt1>
          <a:srgbClr val="FFFFFF"/>
        </a:lt1>
        <a:dk2>
          <a:srgbClr val="000000"/>
        </a:dk2>
        <a:lt2>
          <a:srgbClr val="393939"/>
        </a:lt2>
        <a:accent1>
          <a:srgbClr val="FF0000"/>
        </a:accent1>
        <a:accent2>
          <a:srgbClr val="00FF00"/>
        </a:accent2>
        <a:accent3>
          <a:srgbClr val="FFFFFF"/>
        </a:accent3>
        <a:accent4>
          <a:srgbClr val="000000"/>
        </a:accent4>
        <a:accent5>
          <a:srgbClr val="FFAAAA"/>
        </a:accent5>
        <a:accent6>
          <a:srgbClr val="00E700"/>
        </a:accent6>
        <a:hlink>
          <a:srgbClr val="0000FF"/>
        </a:hlink>
        <a:folHlink>
          <a:srgbClr val="FFFF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DSU" id="{6235FEAC-0CF9-4C12-9DFC-E713F17328BC}" vid="{4DC86CFC-10BE-45A5-ACD4-51EFD4968142}"/>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 ds:uri="http://schemas.microsoft.com/office/2006/metadata/propertie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NDSU</Template>
  <TotalTime>12021</TotalTime>
  <Words>1840</Words>
  <Application>Microsoft Office PowerPoint</Application>
  <PresentationFormat>On-screen Show (4:3)</PresentationFormat>
  <Paragraphs>201</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Unicode MS</vt:lpstr>
      <vt:lpstr>Euphemia</vt:lpstr>
      <vt:lpstr>Marlett</vt:lpstr>
      <vt:lpstr>NDSU</vt:lpstr>
      <vt:lpstr>Ethics and The Professions PPIT (CSC110)</vt:lpstr>
      <vt:lpstr>Outline</vt:lpstr>
      <vt:lpstr>A Scenario</vt:lpstr>
      <vt:lpstr>Origin of Professions</vt:lpstr>
      <vt:lpstr>Requirements of a Professional</vt:lpstr>
      <vt:lpstr>Pillars of Professionalism [1/3]</vt:lpstr>
      <vt:lpstr>Pillars of Professionalism [2/3]</vt:lpstr>
      <vt:lpstr>Pillars of Professionalism [3/3]</vt:lpstr>
      <vt:lpstr>The Making of an Ethical Professional</vt:lpstr>
      <vt:lpstr>The Making of an Ethical Professional</vt:lpstr>
      <vt:lpstr>Professional Code of Conduct [1/2]</vt:lpstr>
      <vt:lpstr>Professional Code of Conduct [2/2]</vt:lpstr>
      <vt:lpstr>IEEE Code of Ethics</vt:lpstr>
      <vt:lpstr>IEEE Code of Ethics</vt:lpstr>
      <vt:lpstr>Professional Decision Making and Ethics </vt:lpstr>
      <vt:lpstr>Professional Decision Making and Ethics </vt:lpstr>
      <vt:lpstr>Professional Decision Making and Ethics </vt:lpstr>
      <vt:lpstr>Professionalism and Ethical Responsibilities</vt:lpstr>
      <vt:lpstr>Professionalism and Ethical Responsibilities</vt:lpstr>
      <vt:lpstr>Professionalism and Ethical Responsibilities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 Ethics and the professions</dc:title>
  <dc:creator>Muzafar Khan</dc:creator>
  <cp:lastModifiedBy>FA21-BSE-133 (AOUN HAIDER)</cp:lastModifiedBy>
  <cp:revision>239</cp:revision>
  <cp:lastPrinted>2017-02-06T06:50:55Z</cp:lastPrinted>
  <dcterms:created xsi:type="dcterms:W3CDTF">2017-02-03T06:11:36Z</dcterms:created>
  <dcterms:modified xsi:type="dcterms:W3CDTF">2024-04-22T08:55:04Z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