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4"/>
  </p:sldMasterIdLst>
  <p:notesMasterIdLst>
    <p:notesMasterId r:id="rId24"/>
  </p:notesMasterIdLst>
  <p:handoutMasterIdLst>
    <p:handoutMasterId r:id="rId25"/>
  </p:handoutMasterIdLst>
  <p:sldIdLst>
    <p:sldId id="256" r:id="rId5"/>
    <p:sldId id="257" r:id="rId6"/>
    <p:sldId id="259" r:id="rId7"/>
    <p:sldId id="258" r:id="rId8"/>
    <p:sldId id="260" r:id="rId9"/>
    <p:sldId id="261" r:id="rId10"/>
    <p:sldId id="262" r:id="rId11"/>
    <p:sldId id="273" r:id="rId12"/>
    <p:sldId id="263" r:id="rId13"/>
    <p:sldId id="270" r:id="rId14"/>
    <p:sldId id="271" r:id="rId15"/>
    <p:sldId id="272" r:id="rId16"/>
    <p:sldId id="274" r:id="rId17"/>
    <p:sldId id="264" r:id="rId18"/>
    <p:sldId id="265" r:id="rId19"/>
    <p:sldId id="266" r:id="rId20"/>
    <p:sldId id="267" r:id="rId21"/>
    <p:sldId id="268" r:id="rId22"/>
    <p:sldId id="269" r:id="rId23"/>
  </p:sldIdLst>
  <p:sldSz cx="12192000" cy="6858000"/>
  <p:notesSz cx="7010400" cy="9236075"/>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4704" autoAdjust="0"/>
  </p:normalViewPr>
  <p:slideViewPr>
    <p:cSldViewPr snapToGrid="0" showGuides="1">
      <p:cViewPr varScale="1">
        <p:scale>
          <a:sx n="78" d="100"/>
          <a:sy n="78" d="100"/>
        </p:scale>
        <p:origin x="1056" y="60"/>
      </p:cViewPr>
      <p:guideLst>
        <p:guide orient="horz" pos="2160"/>
        <p:guide pos="384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3407"/>
          </a:xfrm>
          <a:prstGeom prst="rect">
            <a:avLst/>
          </a:prstGeom>
        </p:spPr>
        <p:txBody>
          <a:bodyPr vert="horz" lIns="93177" tIns="46589" rIns="93177" bIns="46589" rtlCol="0"/>
          <a:lstStyle>
            <a:lvl1pPr algn="l">
              <a:defRPr sz="1200"/>
            </a:lvl1pPr>
          </a:lstStyle>
          <a:p>
            <a:endParaRPr/>
          </a:p>
        </p:txBody>
      </p:sp>
      <p:sp>
        <p:nvSpPr>
          <p:cNvPr id="3" name="Date Placeholder 2"/>
          <p:cNvSpPr>
            <a:spLocks noGrp="1"/>
          </p:cNvSpPr>
          <p:nvPr>
            <p:ph type="dt" sz="quarter" idx="1"/>
          </p:nvPr>
        </p:nvSpPr>
        <p:spPr>
          <a:xfrm>
            <a:off x="3970938" y="0"/>
            <a:ext cx="3037840" cy="463407"/>
          </a:xfrm>
          <a:prstGeom prst="rect">
            <a:avLst/>
          </a:prstGeom>
        </p:spPr>
        <p:txBody>
          <a:bodyPr vert="horz" lIns="93177" tIns="46589" rIns="93177" bIns="46589" rtlCol="0"/>
          <a:lstStyle>
            <a:lvl1pPr algn="r">
              <a:defRPr sz="1200"/>
            </a:lvl1pPr>
          </a:lstStyle>
          <a:p>
            <a:fld id="{23CEAAF3-9831-450B-8D59-2C09DB96C8FC}" type="datetimeFigureOut">
              <a:rPr lang="en-US"/>
              <a:t>4/22/2024</a:t>
            </a:fld>
            <a:endParaRPr/>
          </a:p>
        </p:txBody>
      </p:sp>
      <p:sp>
        <p:nvSpPr>
          <p:cNvPr id="4" name="Footer Placeholder 3"/>
          <p:cNvSpPr>
            <a:spLocks noGrp="1"/>
          </p:cNvSpPr>
          <p:nvPr>
            <p:ph type="ftr" sz="quarter" idx="2"/>
          </p:nvPr>
        </p:nvSpPr>
        <p:spPr>
          <a:xfrm>
            <a:off x="0" y="8772670"/>
            <a:ext cx="3037840" cy="463406"/>
          </a:xfrm>
          <a:prstGeom prst="rect">
            <a:avLst/>
          </a:prstGeom>
        </p:spPr>
        <p:txBody>
          <a:bodyPr vert="horz" lIns="93177" tIns="46589" rIns="93177" bIns="46589" rtlCol="0" anchor="b"/>
          <a:lstStyle>
            <a:lvl1pPr algn="l">
              <a:defRPr sz="1200"/>
            </a:lvl1pPr>
          </a:lstStyle>
          <a:p>
            <a:endParaRPr/>
          </a:p>
        </p:txBody>
      </p:sp>
      <p:sp>
        <p:nvSpPr>
          <p:cNvPr id="5" name="Slide Number Placeholder 4"/>
          <p:cNvSpPr>
            <a:spLocks noGrp="1"/>
          </p:cNvSpPr>
          <p:nvPr>
            <p:ph type="sldNum" sz="quarter" idx="3"/>
          </p:nvPr>
        </p:nvSpPr>
        <p:spPr>
          <a:xfrm>
            <a:off x="3970938" y="8772670"/>
            <a:ext cx="3037840" cy="463406"/>
          </a:xfrm>
          <a:prstGeom prst="rect">
            <a:avLst/>
          </a:prstGeom>
        </p:spPr>
        <p:txBody>
          <a:bodyPr vert="horz" lIns="93177" tIns="46589" rIns="93177" bIns="46589" rtlCol="0" anchor="b"/>
          <a:lstStyle>
            <a:lvl1pPr algn="r">
              <a:defRPr sz="1200"/>
            </a:lvl1pPr>
          </a:lstStyle>
          <a:p>
            <a:fld id="{06834459-7356-44BF-850D-8B30C4FB3B6B}" type="slidenum">
              <a:r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3407"/>
          </a:xfrm>
          <a:prstGeom prst="rect">
            <a:avLst/>
          </a:prstGeom>
        </p:spPr>
        <p:txBody>
          <a:bodyPr vert="horz" lIns="93177" tIns="46589" rIns="93177" bIns="46589" rtlCol="0"/>
          <a:lstStyle>
            <a:lvl1pPr algn="l">
              <a:defRPr sz="1200"/>
            </a:lvl1pPr>
          </a:lstStyle>
          <a:p>
            <a:endParaRPr/>
          </a:p>
        </p:txBody>
      </p:sp>
      <p:sp>
        <p:nvSpPr>
          <p:cNvPr id="3" name="Date Placeholder 2"/>
          <p:cNvSpPr>
            <a:spLocks noGrp="1"/>
          </p:cNvSpPr>
          <p:nvPr>
            <p:ph type="dt" idx="1"/>
          </p:nvPr>
        </p:nvSpPr>
        <p:spPr>
          <a:xfrm>
            <a:off x="3970938" y="0"/>
            <a:ext cx="3037840" cy="463407"/>
          </a:xfrm>
          <a:prstGeom prst="rect">
            <a:avLst/>
          </a:prstGeom>
        </p:spPr>
        <p:txBody>
          <a:bodyPr vert="horz" lIns="93177" tIns="46589" rIns="93177" bIns="46589" rtlCol="0"/>
          <a:lstStyle>
            <a:lvl1pPr algn="r">
              <a:defRPr sz="1200"/>
            </a:lvl1pPr>
          </a:lstStyle>
          <a:p>
            <a:fld id="{2D50CD79-FC16-4410-AB61-17F26E6D3BC8}" type="datetimeFigureOut">
              <a:rPr lang="en-US"/>
              <a:t>4/22/2024</a:t>
            </a:fld>
            <a:endParaRPr/>
          </a:p>
        </p:txBody>
      </p:sp>
      <p:sp>
        <p:nvSpPr>
          <p:cNvPr id="4" name="Slide Image Placeholder 3"/>
          <p:cNvSpPr>
            <a:spLocks noGrp="1" noRot="1" noChangeAspect="1"/>
          </p:cNvSpPr>
          <p:nvPr>
            <p:ph type="sldImg" idx="2"/>
          </p:nvPr>
        </p:nvSpPr>
        <p:spPr>
          <a:xfrm>
            <a:off x="735013" y="1154113"/>
            <a:ext cx="5540375" cy="3116262"/>
          </a:xfrm>
          <a:prstGeom prst="rect">
            <a:avLst/>
          </a:prstGeom>
          <a:noFill/>
          <a:ln w="12700">
            <a:solidFill>
              <a:prstClr val="black"/>
            </a:solidFill>
          </a:ln>
        </p:spPr>
        <p:txBody>
          <a:bodyPr vert="horz" lIns="93177" tIns="46589" rIns="93177" bIns="46589" rtlCol="0" anchor="ctr"/>
          <a:lstStyle/>
          <a:p>
            <a:endParaRPr/>
          </a:p>
        </p:txBody>
      </p:sp>
      <p:sp>
        <p:nvSpPr>
          <p:cNvPr id="5" name="Notes Placeholder 4"/>
          <p:cNvSpPr>
            <a:spLocks noGrp="1"/>
          </p:cNvSpPr>
          <p:nvPr>
            <p:ph type="body" sz="quarter" idx="3"/>
          </p:nvPr>
        </p:nvSpPr>
        <p:spPr>
          <a:xfrm>
            <a:off x="701040" y="4444861"/>
            <a:ext cx="5608320" cy="3636705"/>
          </a:xfrm>
          <a:prstGeom prst="rect">
            <a:avLst/>
          </a:prstGeom>
        </p:spPr>
        <p:txBody>
          <a:bodyPr vert="horz" lIns="93177" tIns="46589" rIns="93177" bIns="46589"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772670"/>
            <a:ext cx="3037840" cy="463406"/>
          </a:xfrm>
          <a:prstGeom prst="rect">
            <a:avLst/>
          </a:prstGeom>
        </p:spPr>
        <p:txBody>
          <a:bodyPr vert="horz" lIns="93177" tIns="46589" rIns="93177" bIns="46589" rtlCol="0" anchor="b"/>
          <a:lstStyle>
            <a:lvl1pPr algn="l">
              <a:defRPr sz="1200"/>
            </a:lvl1pPr>
          </a:lstStyle>
          <a:p>
            <a:endParaRPr/>
          </a:p>
        </p:txBody>
      </p:sp>
      <p:sp>
        <p:nvSpPr>
          <p:cNvPr id="7" name="Slide Number Placeholder 6"/>
          <p:cNvSpPr>
            <a:spLocks noGrp="1"/>
          </p:cNvSpPr>
          <p:nvPr>
            <p:ph type="sldNum" sz="quarter" idx="5"/>
          </p:nvPr>
        </p:nvSpPr>
        <p:spPr>
          <a:xfrm>
            <a:off x="3970938" y="8772670"/>
            <a:ext cx="3037840" cy="463406"/>
          </a:xfrm>
          <a:prstGeom prst="rect">
            <a:avLst/>
          </a:prstGeom>
        </p:spPr>
        <p:txBody>
          <a:bodyPr vert="horz" lIns="93177" tIns="46589" rIns="93177" bIns="46589" rtlCol="0" anchor="b"/>
          <a:lstStyle>
            <a:lvl1pPr algn="r">
              <a:defRPr sz="1200"/>
            </a:lvl1pPr>
          </a:lstStyle>
          <a:p>
            <a:fld id="{0A3C37BE-C303-496D-B5CD-85F2937540FC}" type="slidenum">
              <a:r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a:p>
        </p:txBody>
      </p:sp>
    </p:spTree>
    <p:extLst>
      <p:ext uri="{BB962C8B-B14F-4D97-AF65-F5344CB8AC3E}">
        <p14:creationId xmlns:p14="http://schemas.microsoft.com/office/powerpoint/2010/main" val="2406150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Miniaturization</a:t>
            </a:r>
            <a:r>
              <a:rPr lang="en-US" dirty="0"/>
              <a:t> is the process of minimizing size of devices for ease of use like smart phones, watches and other electronic </a:t>
            </a:r>
            <a:r>
              <a:rPr lang="en-US" dirty="0" err="1"/>
              <a:t>equipments</a:t>
            </a:r>
            <a:r>
              <a:rPr lang="en-US" dirty="0"/>
              <a:t>.</a:t>
            </a:r>
          </a:p>
        </p:txBody>
      </p:sp>
      <p:sp>
        <p:nvSpPr>
          <p:cNvPr id="4" name="Slide Number Placeholder 3"/>
          <p:cNvSpPr>
            <a:spLocks noGrp="1"/>
          </p:cNvSpPr>
          <p:nvPr>
            <p:ph type="sldNum" sz="quarter" idx="5"/>
          </p:nvPr>
        </p:nvSpPr>
        <p:spPr/>
        <p:txBody>
          <a:bodyPr/>
          <a:lstStyle/>
          <a:p>
            <a:fld id="{0A3C37BE-C303-496D-B5CD-85F2937540FC}" type="slidenum">
              <a:rPr lang="en-US" smtClean="0"/>
              <a:t>3</a:t>
            </a:fld>
            <a:endParaRPr lang="en-US"/>
          </a:p>
        </p:txBody>
      </p:sp>
    </p:spTree>
    <p:extLst>
      <p:ext uri="{BB962C8B-B14F-4D97-AF65-F5344CB8AC3E}">
        <p14:creationId xmlns:p14="http://schemas.microsoft.com/office/powerpoint/2010/main" val="12571543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Intimacy = close friendship/familiarity</a:t>
            </a:r>
          </a:p>
          <a:p>
            <a:endParaRPr lang="en-US" dirty="0"/>
          </a:p>
        </p:txBody>
      </p:sp>
      <p:sp>
        <p:nvSpPr>
          <p:cNvPr id="4" name="Slide Number Placeholder 3"/>
          <p:cNvSpPr>
            <a:spLocks noGrp="1"/>
          </p:cNvSpPr>
          <p:nvPr>
            <p:ph type="sldNum" sz="quarter" idx="5"/>
          </p:nvPr>
        </p:nvSpPr>
        <p:spPr/>
        <p:txBody>
          <a:bodyPr/>
          <a:lstStyle/>
          <a:p>
            <a:fld id="{0A3C37BE-C303-496D-B5CD-85F2937540FC}" type="slidenum">
              <a:rPr lang="en-US" smtClean="0"/>
              <a:t>14</a:t>
            </a:fld>
            <a:endParaRPr lang="en-US"/>
          </a:p>
        </p:txBody>
      </p:sp>
    </p:spTree>
    <p:extLst>
      <p:ext uri="{BB962C8B-B14F-4D97-AF65-F5344CB8AC3E}">
        <p14:creationId xmlns:p14="http://schemas.microsoft.com/office/powerpoint/2010/main" val="35054531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3C37BE-C303-496D-B5CD-85F2937540FC}" type="slidenum">
              <a:rPr lang="en-US" smtClean="0"/>
              <a:t>15</a:t>
            </a:fld>
            <a:endParaRPr lang="en-US"/>
          </a:p>
        </p:txBody>
      </p:sp>
    </p:spTree>
    <p:extLst>
      <p:ext uri="{BB962C8B-B14F-4D97-AF65-F5344CB8AC3E}">
        <p14:creationId xmlns:p14="http://schemas.microsoft.com/office/powerpoint/2010/main" val="38463542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1816373203"/>
      </p:ext>
    </p:extLst>
  </p:cSld>
  <p:clrMapOvr>
    <a:masterClrMapping/>
  </p:clrMapOvr>
  <p:transition spd="slow">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4"/>
          <p:cNvSpPr txBox="1">
            <a:spLocks/>
          </p:cNvSpPr>
          <p:nvPr/>
        </p:nvSpPr>
        <p:spPr bwMode="auto">
          <a:xfrm>
            <a:off x="9455151" y="6586539"/>
            <a:ext cx="924983" cy="420687"/>
          </a:xfrm>
          <a:prstGeom prst="rect">
            <a:avLst/>
          </a:prstGeom>
          <a:noFill/>
          <a:ln w="9525">
            <a:noFill/>
            <a:miter lim="800000"/>
            <a:headEnd/>
            <a:tailEnd/>
          </a:ln>
        </p:spPr>
        <p:txBody>
          <a:bodyPr/>
          <a:lstStyle/>
          <a:p>
            <a:pPr marL="228600" indent="-228600" algn="ctr" eaLnBrk="0" fontAlgn="auto" hangingPunct="0">
              <a:spcBef>
                <a:spcPct val="20000"/>
              </a:spcBef>
              <a:spcAft>
                <a:spcPts val="0"/>
              </a:spcAft>
              <a:buClr>
                <a:srgbClr val="FF0000"/>
              </a:buClr>
              <a:buSzPct val="60000"/>
              <a:buFont typeface="Marlett" pitchFamily="2" charset="2"/>
              <a:buNone/>
              <a:defRPr/>
            </a:pPr>
            <a:fld id="{F40E3FC1-1F21-44D9-A8B4-146808728144}" type="slidenum">
              <a:rPr lang="en-US" sz="1200" b="1">
                <a:latin typeface="Arial Unicode MS" pitchFamily="34" charset="-128"/>
                <a:ea typeface="Arial Unicode MS" pitchFamily="34" charset="-128"/>
                <a:cs typeface="Arial Unicode MS" pitchFamily="34" charset="-128"/>
              </a:rPr>
              <a:pPr marL="228600" indent="-228600" algn="ctr" eaLnBrk="0" fontAlgn="auto" hangingPunct="0">
                <a:spcBef>
                  <a:spcPct val="20000"/>
                </a:spcBef>
                <a:spcAft>
                  <a:spcPts val="0"/>
                </a:spcAft>
                <a:buClr>
                  <a:srgbClr val="FF0000"/>
                </a:buClr>
                <a:buSzPct val="60000"/>
                <a:buFont typeface="Marlett" pitchFamily="2" charset="2"/>
                <a:buNone/>
                <a:defRPr/>
              </a:pPr>
              <a:t>‹#›</a:t>
            </a:fld>
            <a:endParaRPr lang="en-US" sz="1200" b="1" dirty="0">
              <a:latin typeface="Arial Unicode MS" pitchFamily="34" charset="-128"/>
              <a:ea typeface="Arial Unicode MS" pitchFamily="34" charset="-128"/>
              <a:cs typeface="Arial Unicode MS" pitchFamily="34" charset="-128"/>
            </a:endParaRPr>
          </a:p>
        </p:txBody>
      </p:sp>
      <p:sp>
        <p:nvSpPr>
          <p:cNvPr id="5" name="Text Placeholder 4"/>
          <p:cNvSpPr txBox="1">
            <a:spLocks/>
          </p:cNvSpPr>
          <p:nvPr/>
        </p:nvSpPr>
        <p:spPr bwMode="auto">
          <a:xfrm>
            <a:off x="4762500" y="6599151"/>
            <a:ext cx="2260600" cy="240263"/>
          </a:xfrm>
          <a:prstGeom prst="rect">
            <a:avLst/>
          </a:prstGeom>
          <a:noFill/>
          <a:ln w="9525">
            <a:noFill/>
            <a:miter lim="800000"/>
            <a:headEnd/>
            <a:tailEnd/>
          </a:ln>
        </p:spPr>
        <p:txBody>
          <a:bodyPr/>
          <a:lstStyle/>
          <a:p>
            <a:pPr marL="228600" indent="-228600" algn="ctr" eaLnBrk="0" fontAlgn="auto" hangingPunct="0">
              <a:spcBef>
                <a:spcPct val="20000"/>
              </a:spcBef>
              <a:spcAft>
                <a:spcPts val="0"/>
              </a:spcAft>
              <a:buClr>
                <a:srgbClr val="FF0000"/>
              </a:buClr>
              <a:buSzPct val="60000"/>
              <a:buFont typeface="Marlett" pitchFamily="2" charset="2"/>
              <a:buNone/>
              <a:defRPr/>
            </a:pPr>
            <a:fld id="{6FD8D0D8-4386-463A-BE64-8F1AD9DBB0EF}" type="datetime4">
              <a:rPr lang="en-US" sz="1100" b="1">
                <a:latin typeface="Arial Unicode MS" pitchFamily="34" charset="-128"/>
                <a:ea typeface="Arial Unicode MS" pitchFamily="34" charset="-128"/>
                <a:cs typeface="Arial Unicode MS" pitchFamily="34" charset="-128"/>
              </a:rPr>
              <a:pPr marL="228600" indent="-228600" algn="ctr" eaLnBrk="0" fontAlgn="auto" hangingPunct="0">
                <a:spcBef>
                  <a:spcPct val="20000"/>
                </a:spcBef>
                <a:spcAft>
                  <a:spcPts val="0"/>
                </a:spcAft>
                <a:buClr>
                  <a:srgbClr val="FF0000"/>
                </a:buClr>
                <a:buSzPct val="60000"/>
                <a:buFont typeface="Marlett" pitchFamily="2" charset="2"/>
                <a:buNone/>
                <a:defRPr/>
              </a:pPr>
              <a:t>April 22, 2024</a:t>
            </a:fld>
            <a:endParaRPr lang="en-US" sz="1100" b="1" dirty="0">
              <a:latin typeface="Arial Unicode MS" pitchFamily="34" charset="-128"/>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72229665"/>
      </p:ext>
    </p:extLst>
  </p:cSld>
  <p:clrMapOvr>
    <a:masterClrMapping/>
  </p:clrMapOvr>
  <p:transition spd="slow">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4116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0409012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dirty="0"/>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a:t>Click icon to add picture</a:t>
            </a:r>
            <a:endParaRPr/>
          </a:p>
        </p:txBody>
      </p:sp>
    </p:spTree>
    <p:extLst>
      <p:ext uri="{BB962C8B-B14F-4D97-AF65-F5344CB8AC3E}">
        <p14:creationId xmlns:p14="http://schemas.microsoft.com/office/powerpoint/2010/main" val="2461079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dirty="0"/>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10"/>
          </p:nvPr>
        </p:nvSpPr>
        <p:spPr>
          <a:xfrm>
            <a:off x="1104899" y="6356351"/>
            <a:ext cx="1829559" cy="365125"/>
          </a:xfrm>
          <a:prstGeom prst="rect">
            <a:avLst/>
          </a:prstGeom>
        </p:spPr>
        <p:txBody>
          <a:bodyPr/>
          <a:lstStyle/>
          <a:p>
            <a:fld id="{42101A2F-AAC1-4ED2-B81C-92DFFAD73463}" type="datetime1">
              <a:rPr lang="en-US" smtClean="0"/>
              <a:t>4/22/2024</a:t>
            </a:fld>
            <a:endParaRPr/>
          </a:p>
        </p:txBody>
      </p:sp>
      <p:sp>
        <p:nvSpPr>
          <p:cNvPr id="5" name="Footer Placeholder 4"/>
          <p:cNvSpPr>
            <a:spLocks noGrp="1"/>
          </p:cNvSpPr>
          <p:nvPr>
            <p:ph type="ftr" sz="quarter" idx="11"/>
          </p:nvPr>
        </p:nvSpPr>
        <p:spPr>
          <a:xfrm>
            <a:off x="2934459" y="6356350"/>
            <a:ext cx="6323082" cy="365126"/>
          </a:xfrm>
          <a:prstGeom prst="rect">
            <a:avLst/>
          </a:prstGeom>
        </p:spPr>
        <p:txBody>
          <a:bodyPr/>
          <a:lstStyle/>
          <a:p>
            <a:endParaRPr/>
          </a:p>
        </p:txBody>
      </p:sp>
      <p:sp>
        <p:nvSpPr>
          <p:cNvPr id="6" name="Slide Number Placeholder 5"/>
          <p:cNvSpPr>
            <a:spLocks noGrp="1"/>
          </p:cNvSpPr>
          <p:nvPr>
            <p:ph type="sldNum" sz="quarter" idx="12"/>
          </p:nvPr>
        </p:nvSpPr>
        <p:spPr>
          <a:xfrm>
            <a:off x="9256782" y="6356351"/>
            <a:ext cx="1828800" cy="365125"/>
          </a:xfrm>
          <a:prstGeom prst="rect">
            <a:avLst/>
          </a:prstGeom>
        </p:spPr>
        <p:txBody>
          <a:bodyPr/>
          <a:lstStyle/>
          <a:p>
            <a:fld id="{0FF54DE5-C571-48E8-A5BC-B369434E2F44}" type="slidenum">
              <a:rPr/>
              <a:t>‹#›</a:t>
            </a:fld>
            <a:endParaRPr/>
          </a:p>
        </p:txBody>
      </p:sp>
    </p:spTree>
    <p:extLst>
      <p:ext uri="{BB962C8B-B14F-4D97-AF65-F5344CB8AC3E}">
        <p14:creationId xmlns:p14="http://schemas.microsoft.com/office/powerpoint/2010/main" val="3786876825"/>
      </p:ext>
    </p:extLst>
  </p:cSld>
  <p:clrMapOvr>
    <a:masterClrMapping/>
  </p:clrMapOvr>
  <p:transition spd="slow">
    <p:blinds dir="vert"/>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1123330" name="Rectangle 2"/>
          <p:cNvSpPr>
            <a:spLocks noChangeArrowheads="1"/>
          </p:cNvSpPr>
          <p:nvPr/>
        </p:nvSpPr>
        <p:spPr bwMode="auto">
          <a:xfrm>
            <a:off x="0" y="0"/>
            <a:ext cx="12192000" cy="685800"/>
          </a:xfrm>
          <a:prstGeom prst="rect">
            <a:avLst/>
          </a:prstGeom>
          <a:solidFill>
            <a:srgbClr val="FFFF99"/>
          </a:solidFill>
          <a:ln w="9525" algn="ctr">
            <a:solidFill>
              <a:schemeClr val="tx1"/>
            </a:solidFill>
            <a:miter lim="800000"/>
            <a:headEnd/>
            <a:tailEnd/>
          </a:ln>
          <a:effectLst/>
        </p:spPr>
        <p:txBody>
          <a:bodyPr wrap="none" anchor="ctr"/>
          <a:lstStyle/>
          <a:p>
            <a:pPr algn="ctr" eaLnBrk="0" fontAlgn="auto" hangingPunct="0">
              <a:lnSpc>
                <a:spcPct val="110000"/>
              </a:lnSpc>
              <a:spcBef>
                <a:spcPct val="20000"/>
              </a:spcBef>
              <a:spcAft>
                <a:spcPts val="0"/>
              </a:spcAft>
              <a:buClr>
                <a:srgbClr val="FF0000"/>
              </a:buClr>
              <a:buSzPct val="60000"/>
              <a:buFont typeface="Marlett" pitchFamily="2" charset="2"/>
              <a:buChar char="n"/>
              <a:defRPr/>
            </a:pPr>
            <a:endParaRPr lang="en-US" dirty="0">
              <a:latin typeface="Arial" pitchFamily="34" charset="0"/>
              <a:cs typeface="+mn-cs"/>
            </a:endParaRPr>
          </a:p>
        </p:txBody>
      </p:sp>
      <p:sp>
        <p:nvSpPr>
          <p:cNvPr id="1123336" name="Rectangle 8"/>
          <p:cNvSpPr>
            <a:spLocks noChangeArrowheads="1"/>
          </p:cNvSpPr>
          <p:nvPr/>
        </p:nvSpPr>
        <p:spPr bwMode="auto">
          <a:xfrm>
            <a:off x="0" y="0"/>
            <a:ext cx="12192000" cy="685800"/>
          </a:xfrm>
          <a:prstGeom prst="rect">
            <a:avLst/>
          </a:prstGeom>
          <a:solidFill>
            <a:srgbClr val="FFFF99"/>
          </a:solidFill>
          <a:ln w="9525" algn="ctr">
            <a:noFill/>
            <a:miter lim="800000"/>
            <a:headEnd/>
            <a:tailEnd/>
          </a:ln>
          <a:effectLst/>
        </p:spPr>
        <p:txBody>
          <a:bodyPr wrap="none" anchor="ctr"/>
          <a:lstStyle/>
          <a:p>
            <a:pPr algn="ctr" eaLnBrk="0" fontAlgn="auto" hangingPunct="0">
              <a:lnSpc>
                <a:spcPct val="110000"/>
              </a:lnSpc>
              <a:spcBef>
                <a:spcPct val="20000"/>
              </a:spcBef>
              <a:spcAft>
                <a:spcPts val="0"/>
              </a:spcAft>
              <a:buClr>
                <a:srgbClr val="FF0000"/>
              </a:buClr>
              <a:buSzPct val="60000"/>
              <a:buFont typeface="Marlett" pitchFamily="2" charset="2"/>
              <a:buChar char="n"/>
              <a:defRPr/>
            </a:pPr>
            <a:endParaRPr lang="en-US" dirty="0">
              <a:latin typeface="Arial" pitchFamily="34" charset="0"/>
              <a:cs typeface="+mn-cs"/>
            </a:endParaRPr>
          </a:p>
        </p:txBody>
      </p:sp>
      <p:sp>
        <p:nvSpPr>
          <p:cNvPr id="1028" name="Rectangle 3"/>
          <p:cNvSpPr>
            <a:spLocks noGrp="1" noChangeArrowheads="1"/>
          </p:cNvSpPr>
          <p:nvPr>
            <p:ph type="title"/>
          </p:nvPr>
        </p:nvSpPr>
        <p:spPr bwMode="auto">
          <a:xfrm>
            <a:off x="143934" y="0"/>
            <a:ext cx="11827933" cy="7318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ko-KR"/>
              <a:t>Click to edit Master title style</a:t>
            </a:r>
          </a:p>
        </p:txBody>
      </p:sp>
      <p:sp>
        <p:nvSpPr>
          <p:cNvPr id="1029" name="Rectangle 4"/>
          <p:cNvSpPr>
            <a:spLocks noGrp="1" noChangeArrowheads="1"/>
          </p:cNvSpPr>
          <p:nvPr>
            <p:ph type="body" idx="1"/>
          </p:nvPr>
        </p:nvSpPr>
        <p:spPr bwMode="auto">
          <a:xfrm>
            <a:off x="239184" y="771525"/>
            <a:ext cx="11732683" cy="5124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p>
        </p:txBody>
      </p:sp>
      <p:sp>
        <p:nvSpPr>
          <p:cNvPr id="1123333" name="Line 5"/>
          <p:cNvSpPr>
            <a:spLocks noChangeShapeType="1"/>
          </p:cNvSpPr>
          <p:nvPr/>
        </p:nvSpPr>
        <p:spPr bwMode="auto">
          <a:xfrm>
            <a:off x="0" y="685800"/>
            <a:ext cx="12192000" cy="0"/>
          </a:xfrm>
          <a:prstGeom prst="line">
            <a:avLst/>
          </a:prstGeom>
          <a:noFill/>
          <a:ln w="38100">
            <a:solidFill>
              <a:srgbClr val="FF0000"/>
            </a:solidFill>
            <a:round/>
            <a:headEnd/>
            <a:tailEnd type="none" w="sm" len="lg"/>
          </a:ln>
          <a:effectLst/>
        </p:spPr>
        <p:txBody>
          <a:bodyPr wrap="none" anchor="ctr"/>
          <a:lstStyle/>
          <a:p>
            <a:pPr algn="ctr" eaLnBrk="0" fontAlgn="auto" hangingPunct="0">
              <a:lnSpc>
                <a:spcPct val="110000"/>
              </a:lnSpc>
              <a:spcBef>
                <a:spcPct val="20000"/>
              </a:spcBef>
              <a:spcAft>
                <a:spcPts val="0"/>
              </a:spcAft>
              <a:buClr>
                <a:srgbClr val="FF0000"/>
              </a:buClr>
              <a:buSzPct val="60000"/>
              <a:buFont typeface="Marlett" pitchFamily="2" charset="2"/>
              <a:buChar char="n"/>
              <a:defRPr/>
            </a:pPr>
            <a:endParaRPr lang="en-US" dirty="0">
              <a:latin typeface="Arial" pitchFamily="34" charset="0"/>
              <a:cs typeface="+mn-cs"/>
            </a:endParaRPr>
          </a:p>
        </p:txBody>
      </p:sp>
    </p:spTree>
    <p:extLst>
      <p:ext uri="{BB962C8B-B14F-4D97-AF65-F5344CB8AC3E}">
        <p14:creationId xmlns:p14="http://schemas.microsoft.com/office/powerpoint/2010/main" val="3616370709"/>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50" r:id="rId6"/>
  </p:sldLayoutIdLst>
  <p:transition spd="slow">
    <p:blinds dir="vert"/>
  </p:transition>
  <p:hf hdr="0" ftr="0" dt="0"/>
  <p:txStyles>
    <p:titleStyle>
      <a:lvl1pPr algn="l" rtl="0" eaLnBrk="1" fontAlgn="base" hangingPunct="1">
        <a:spcBef>
          <a:spcPct val="0"/>
        </a:spcBef>
        <a:spcAft>
          <a:spcPct val="0"/>
        </a:spcAft>
        <a:defRPr kumimoji="1" sz="3200" b="1">
          <a:solidFill>
            <a:srgbClr val="006600"/>
          </a:solidFill>
          <a:latin typeface="+mj-lt"/>
          <a:ea typeface="+mj-ea"/>
          <a:cs typeface="+mj-cs"/>
        </a:defRPr>
      </a:lvl1pPr>
      <a:lvl2pPr algn="l" rtl="0" eaLnBrk="1" fontAlgn="base" hangingPunct="1">
        <a:spcBef>
          <a:spcPct val="0"/>
        </a:spcBef>
        <a:spcAft>
          <a:spcPct val="0"/>
        </a:spcAft>
        <a:defRPr kumimoji="1" sz="3200" b="1">
          <a:solidFill>
            <a:srgbClr val="006600"/>
          </a:solidFill>
          <a:latin typeface="Arial" pitchFamily="34" charset="0"/>
        </a:defRPr>
      </a:lvl2pPr>
      <a:lvl3pPr algn="l" rtl="0" eaLnBrk="1" fontAlgn="base" hangingPunct="1">
        <a:spcBef>
          <a:spcPct val="0"/>
        </a:spcBef>
        <a:spcAft>
          <a:spcPct val="0"/>
        </a:spcAft>
        <a:defRPr kumimoji="1" sz="3200" b="1">
          <a:solidFill>
            <a:srgbClr val="006600"/>
          </a:solidFill>
          <a:latin typeface="Arial" pitchFamily="34" charset="0"/>
        </a:defRPr>
      </a:lvl3pPr>
      <a:lvl4pPr algn="l" rtl="0" eaLnBrk="1" fontAlgn="base" hangingPunct="1">
        <a:spcBef>
          <a:spcPct val="0"/>
        </a:spcBef>
        <a:spcAft>
          <a:spcPct val="0"/>
        </a:spcAft>
        <a:defRPr kumimoji="1" sz="3200" b="1">
          <a:solidFill>
            <a:srgbClr val="006600"/>
          </a:solidFill>
          <a:latin typeface="Arial" pitchFamily="34" charset="0"/>
        </a:defRPr>
      </a:lvl4pPr>
      <a:lvl5pPr algn="l" rtl="0" eaLnBrk="1" fontAlgn="base" hangingPunct="1">
        <a:spcBef>
          <a:spcPct val="0"/>
        </a:spcBef>
        <a:spcAft>
          <a:spcPct val="0"/>
        </a:spcAft>
        <a:defRPr kumimoji="1" sz="3200" b="1">
          <a:solidFill>
            <a:srgbClr val="006600"/>
          </a:solidFill>
          <a:latin typeface="Arial" pitchFamily="34" charset="0"/>
        </a:defRPr>
      </a:lvl5pPr>
      <a:lvl6pPr marL="457200" algn="l" rtl="0" eaLnBrk="1" fontAlgn="base" hangingPunct="1">
        <a:spcBef>
          <a:spcPct val="0"/>
        </a:spcBef>
        <a:spcAft>
          <a:spcPct val="0"/>
        </a:spcAft>
        <a:defRPr kumimoji="1" sz="2800" b="1">
          <a:solidFill>
            <a:srgbClr val="006600"/>
          </a:solidFill>
          <a:latin typeface="Arial" pitchFamily="34" charset="0"/>
        </a:defRPr>
      </a:lvl6pPr>
      <a:lvl7pPr marL="914400" algn="l" rtl="0" eaLnBrk="1" fontAlgn="base" hangingPunct="1">
        <a:spcBef>
          <a:spcPct val="0"/>
        </a:spcBef>
        <a:spcAft>
          <a:spcPct val="0"/>
        </a:spcAft>
        <a:defRPr kumimoji="1" sz="2800" b="1">
          <a:solidFill>
            <a:srgbClr val="006600"/>
          </a:solidFill>
          <a:latin typeface="Arial" pitchFamily="34" charset="0"/>
        </a:defRPr>
      </a:lvl7pPr>
      <a:lvl8pPr marL="1371600" algn="l" rtl="0" eaLnBrk="1" fontAlgn="base" hangingPunct="1">
        <a:spcBef>
          <a:spcPct val="0"/>
        </a:spcBef>
        <a:spcAft>
          <a:spcPct val="0"/>
        </a:spcAft>
        <a:defRPr kumimoji="1" sz="2800" b="1">
          <a:solidFill>
            <a:srgbClr val="006600"/>
          </a:solidFill>
          <a:latin typeface="Arial" pitchFamily="34" charset="0"/>
        </a:defRPr>
      </a:lvl8pPr>
      <a:lvl9pPr marL="1828800" algn="l" rtl="0" eaLnBrk="1" fontAlgn="base" hangingPunct="1">
        <a:spcBef>
          <a:spcPct val="0"/>
        </a:spcBef>
        <a:spcAft>
          <a:spcPct val="0"/>
        </a:spcAft>
        <a:defRPr kumimoji="1" sz="2800" b="1">
          <a:solidFill>
            <a:srgbClr val="006600"/>
          </a:solidFill>
          <a:latin typeface="Arial" pitchFamily="34" charset="0"/>
        </a:defRPr>
      </a:lvl9pPr>
    </p:titleStyle>
    <p:bodyStyle>
      <a:lvl1pPr marL="228600" indent="-228600" algn="l" rtl="0" eaLnBrk="1" fontAlgn="base" hangingPunct="1">
        <a:spcBef>
          <a:spcPct val="20000"/>
        </a:spcBef>
        <a:spcAft>
          <a:spcPct val="0"/>
        </a:spcAft>
        <a:buClr>
          <a:srgbClr val="FF0000"/>
        </a:buClr>
        <a:buSzPct val="60000"/>
        <a:buFont typeface="Marlett" pitchFamily="2" charset="2"/>
        <a:buChar char="n"/>
        <a:defRPr kumimoji="1" sz="2800">
          <a:solidFill>
            <a:schemeClr val="tx1"/>
          </a:solidFill>
          <a:latin typeface="+mn-lt"/>
          <a:ea typeface="+mn-ea"/>
          <a:cs typeface="+mn-cs"/>
        </a:defRPr>
      </a:lvl1pPr>
      <a:lvl2pPr marL="742950" indent="-285750" algn="l" rtl="0" eaLnBrk="1" fontAlgn="base" hangingPunct="1">
        <a:spcBef>
          <a:spcPct val="20000"/>
        </a:spcBef>
        <a:spcAft>
          <a:spcPct val="0"/>
        </a:spcAft>
        <a:buClr>
          <a:srgbClr val="00FF00"/>
        </a:buClr>
        <a:buFont typeface="Marlett" pitchFamily="2" charset="2"/>
        <a:buChar char="5"/>
        <a:defRPr kumimoji="1" sz="2600">
          <a:solidFill>
            <a:schemeClr val="tx1"/>
          </a:solidFill>
          <a:latin typeface="+mn-lt"/>
        </a:defRPr>
      </a:lvl2pPr>
      <a:lvl3pPr marL="1143000" indent="-228600" algn="l" rtl="0" eaLnBrk="1" fontAlgn="base" hangingPunct="1">
        <a:spcBef>
          <a:spcPct val="20000"/>
        </a:spcBef>
        <a:spcAft>
          <a:spcPct val="0"/>
        </a:spcAft>
        <a:buClr>
          <a:srgbClr val="0000FF"/>
        </a:buClr>
        <a:buSzPct val="50000"/>
        <a:buFont typeface="Marlett" pitchFamily="2" charset="2"/>
        <a:buChar char="g"/>
        <a:defRPr kumimoji="1" sz="2400">
          <a:solidFill>
            <a:schemeClr val="tx1"/>
          </a:solidFill>
          <a:latin typeface="+mn-lt"/>
        </a:defRPr>
      </a:lvl3pPr>
      <a:lvl4pPr marL="1600200" indent="-228600" algn="l" rtl="0" eaLnBrk="1" fontAlgn="base" hangingPunct="1">
        <a:spcBef>
          <a:spcPct val="20000"/>
        </a:spcBef>
        <a:spcAft>
          <a:spcPct val="0"/>
        </a:spcAft>
        <a:buClr>
          <a:schemeClr val="accent2"/>
        </a:buClr>
        <a:buFont typeface="Marlett" pitchFamily="2" charset="2"/>
        <a:buChar char="u"/>
        <a:defRPr kumimoji="1" sz="2300">
          <a:solidFill>
            <a:schemeClr val="tx1"/>
          </a:solidFill>
          <a:latin typeface="+mn-lt"/>
        </a:defRPr>
      </a:lvl4pPr>
      <a:lvl5pPr marL="2057400" indent="-228600" algn="l" rtl="0" eaLnBrk="1" fontAlgn="base" hangingPunct="1">
        <a:spcBef>
          <a:spcPct val="20000"/>
        </a:spcBef>
        <a:spcAft>
          <a:spcPct val="0"/>
        </a:spcAft>
        <a:buClr>
          <a:schemeClr val="tx1"/>
        </a:buClr>
        <a:buChar char="»"/>
        <a:defRPr kumimoji="1" sz="2200">
          <a:solidFill>
            <a:schemeClr val="tx1"/>
          </a:solidFill>
          <a:latin typeface="+mn-lt"/>
        </a:defRPr>
      </a:lvl5pPr>
      <a:lvl6pPr marL="2514600" indent="-228600" algn="l" rtl="0" eaLnBrk="1" fontAlgn="base" hangingPunct="1">
        <a:spcBef>
          <a:spcPct val="20000"/>
        </a:spcBef>
        <a:spcAft>
          <a:spcPct val="0"/>
        </a:spcAft>
        <a:buClr>
          <a:schemeClr val="tx1"/>
        </a:buClr>
        <a:buChar char="»"/>
        <a:defRPr kumimoji="1" sz="2400">
          <a:solidFill>
            <a:schemeClr val="tx1"/>
          </a:solidFill>
          <a:latin typeface="+mn-lt"/>
        </a:defRPr>
      </a:lvl6pPr>
      <a:lvl7pPr marL="2971800" indent="-228600" algn="l" rtl="0" eaLnBrk="1" fontAlgn="base" hangingPunct="1">
        <a:spcBef>
          <a:spcPct val="20000"/>
        </a:spcBef>
        <a:spcAft>
          <a:spcPct val="0"/>
        </a:spcAft>
        <a:buClr>
          <a:schemeClr val="tx1"/>
        </a:buClr>
        <a:buChar char="»"/>
        <a:defRPr kumimoji="1" sz="2400">
          <a:solidFill>
            <a:schemeClr val="tx1"/>
          </a:solidFill>
          <a:latin typeface="+mn-lt"/>
        </a:defRPr>
      </a:lvl7pPr>
      <a:lvl8pPr marL="3429000" indent="-228600" algn="l" rtl="0" eaLnBrk="1" fontAlgn="base" hangingPunct="1">
        <a:spcBef>
          <a:spcPct val="20000"/>
        </a:spcBef>
        <a:spcAft>
          <a:spcPct val="0"/>
        </a:spcAft>
        <a:buClr>
          <a:schemeClr val="tx1"/>
        </a:buClr>
        <a:buChar char="»"/>
        <a:defRPr kumimoji="1" sz="2400">
          <a:solidFill>
            <a:schemeClr val="tx1"/>
          </a:solidFill>
          <a:latin typeface="+mn-lt"/>
        </a:defRPr>
      </a:lvl8pPr>
      <a:lvl9pPr marL="3886200" indent="-228600" algn="l" rtl="0" eaLnBrk="1" fontAlgn="base" hangingPunct="1">
        <a:spcBef>
          <a:spcPct val="20000"/>
        </a:spcBef>
        <a:spcAft>
          <a:spcPct val="0"/>
        </a:spcAft>
        <a:buClr>
          <a:schemeClr val="tx1"/>
        </a:buClr>
        <a:buChar char="»"/>
        <a:defRPr kumimoji="1"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694082" y="1195267"/>
            <a:ext cx="5892248" cy="2219691"/>
          </a:xfrm>
        </p:spPr>
        <p:txBody>
          <a:bodyPr anchor="ctr">
            <a:normAutofit fontScale="90000"/>
          </a:bodyPr>
          <a:lstStyle/>
          <a:p>
            <a:r>
              <a:rPr lang="en-US" dirty="0"/>
              <a:t>Anonymity, security, privacy, and civil liberties - PPIT (CSC110)</a:t>
            </a:r>
          </a:p>
        </p:txBody>
      </p:sp>
      <p:sp>
        <p:nvSpPr>
          <p:cNvPr id="7" name="Subtitle 6"/>
          <p:cNvSpPr>
            <a:spLocks noGrp="1"/>
          </p:cNvSpPr>
          <p:nvPr>
            <p:ph type="subTitle" idx="1"/>
          </p:nvPr>
        </p:nvSpPr>
        <p:spPr>
          <a:xfrm>
            <a:off x="786847" y="5128591"/>
            <a:ext cx="11034092" cy="1372427"/>
          </a:xfrm>
        </p:spPr>
        <p:txBody>
          <a:bodyPr>
            <a:normAutofit/>
          </a:bodyPr>
          <a:lstStyle/>
          <a:p>
            <a:r>
              <a:rPr lang="en-US" b="1" dirty="0"/>
              <a:t>Courtesy: </a:t>
            </a:r>
          </a:p>
          <a:p>
            <a:r>
              <a:rPr lang="en-US" dirty="0"/>
              <a:t>Dr. Muzafar Khan, CS Dept., CIIT, Islamabad</a:t>
            </a:r>
          </a:p>
          <a:p>
            <a:r>
              <a:rPr lang="en-US" dirty="0"/>
              <a:t>The content based on Chapter 5, Ethical and Social Issues in the Information Age, J. M. </a:t>
            </a:r>
            <a:r>
              <a:rPr lang="en-US" dirty="0" err="1"/>
              <a:t>Kizza</a:t>
            </a:r>
            <a:r>
              <a:rPr lang="en-US" dirty="0"/>
              <a:t>, 5</a:t>
            </a:r>
            <a:r>
              <a:rPr lang="en-US" baseline="30000" dirty="0"/>
              <a:t>th</a:t>
            </a:r>
            <a:r>
              <a:rPr lang="en-US" dirty="0"/>
              <a:t> Edition, Springer, 2013</a:t>
            </a:r>
          </a:p>
        </p:txBody>
      </p:sp>
      <p:pic>
        <p:nvPicPr>
          <p:cNvPr id="4" name="Picture Placeholder 3" descr="Open book on table, blurred shelves of books in background"/>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5" r="8895"/>
          <a:stretch>
            <a:fillRect/>
          </a:stretch>
        </p:blipFill>
        <p:spPr>
          <a:xfrm>
            <a:off x="6838950" y="475769"/>
            <a:ext cx="4614589" cy="4208604"/>
          </a:xfrm>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8BBED-67B9-4F5B-AD36-97D1334F7478}"/>
              </a:ext>
            </a:extLst>
          </p:cNvPr>
          <p:cNvSpPr>
            <a:spLocks noGrp="1"/>
          </p:cNvSpPr>
          <p:nvPr>
            <p:ph type="title"/>
          </p:nvPr>
        </p:nvSpPr>
        <p:spPr/>
        <p:txBody>
          <a:bodyPr/>
          <a:lstStyle/>
          <a:p>
            <a:r>
              <a:rPr lang="en-US" dirty="0"/>
              <a:t>Information Security Controls</a:t>
            </a:r>
          </a:p>
        </p:txBody>
      </p:sp>
      <p:sp>
        <p:nvSpPr>
          <p:cNvPr id="3" name="Content Placeholder 2">
            <a:extLst>
              <a:ext uri="{FF2B5EF4-FFF2-40B4-BE49-F238E27FC236}">
                <a16:creationId xmlns:a16="http://schemas.microsoft.com/office/drawing/2014/main" id="{7CEA0D0B-1220-45F0-B002-21AE6E3B4A92}"/>
              </a:ext>
            </a:extLst>
          </p:cNvPr>
          <p:cNvSpPr>
            <a:spLocks noGrp="1"/>
          </p:cNvSpPr>
          <p:nvPr>
            <p:ph idx="1"/>
          </p:nvPr>
        </p:nvSpPr>
        <p:spPr/>
        <p:txBody>
          <a:bodyPr/>
          <a:lstStyle/>
          <a:p>
            <a:pPr lvl="2"/>
            <a:r>
              <a:rPr lang="en-US" dirty="0"/>
              <a:t>Asymmetric encryption</a:t>
            </a:r>
          </a:p>
          <a:p>
            <a:pPr lvl="3"/>
            <a:r>
              <a:rPr lang="en-US" sz="1900" i="1" dirty="0"/>
              <a:t>Asymmetric encryption</a:t>
            </a:r>
            <a:r>
              <a:rPr lang="en-US" sz="1900" dirty="0"/>
              <a:t>, commonly known as public-key encryption, uses two different keys, a public key known by all and a private key known by only the sender and the receiver. </a:t>
            </a:r>
          </a:p>
          <a:p>
            <a:pPr lvl="3"/>
            <a:r>
              <a:rPr lang="en-US" sz="1900" dirty="0"/>
              <a:t>Both the sender and the receiver each have a pair of these keys, one public and one private.</a:t>
            </a:r>
          </a:p>
          <a:p>
            <a:pPr lvl="4"/>
            <a:r>
              <a:rPr lang="en-US" sz="1800" dirty="0"/>
              <a:t>To encrypt a message, from sender A to receiver B both A and B must create their own pairs of keys. </a:t>
            </a:r>
          </a:p>
          <a:p>
            <a:pPr lvl="4"/>
            <a:r>
              <a:rPr lang="en-US" sz="1800" dirty="0"/>
              <a:t>Then A and B exchange their public keys—anybody can acquire them. When A is to send a message M to B, A uses B’s public key to encrypt M. </a:t>
            </a:r>
          </a:p>
          <a:p>
            <a:pPr lvl="4"/>
            <a:r>
              <a:rPr lang="en-US" sz="1800" dirty="0"/>
              <a:t>On receipt of M, B then uses his or her private key to decrypt the message M.</a:t>
            </a:r>
          </a:p>
          <a:p>
            <a:endParaRPr lang="en-US" dirty="0"/>
          </a:p>
        </p:txBody>
      </p:sp>
      <p:pic>
        <p:nvPicPr>
          <p:cNvPr id="4" name="Picture 3">
            <a:extLst>
              <a:ext uri="{FF2B5EF4-FFF2-40B4-BE49-F238E27FC236}">
                <a16:creationId xmlns:a16="http://schemas.microsoft.com/office/drawing/2014/main" id="{45A83D16-0675-4857-B5D3-8FC57715A0B1}"/>
              </a:ext>
            </a:extLst>
          </p:cNvPr>
          <p:cNvPicPr>
            <a:picLocks noChangeAspect="1"/>
          </p:cNvPicPr>
          <p:nvPr/>
        </p:nvPicPr>
        <p:blipFill rotWithShape="1">
          <a:blip r:embed="rId2"/>
          <a:srcRect t="9859"/>
          <a:stretch/>
        </p:blipFill>
        <p:spPr>
          <a:xfrm>
            <a:off x="2385391" y="3816626"/>
            <a:ext cx="8030818" cy="2544419"/>
          </a:xfrm>
          <a:prstGeom prst="rect">
            <a:avLst/>
          </a:prstGeom>
        </p:spPr>
      </p:pic>
    </p:spTree>
    <p:extLst>
      <p:ext uri="{BB962C8B-B14F-4D97-AF65-F5344CB8AC3E}">
        <p14:creationId xmlns:p14="http://schemas.microsoft.com/office/powerpoint/2010/main" val="4208343692"/>
      </p:ext>
    </p:extLst>
  </p:cSld>
  <p:clrMapOvr>
    <a:masterClrMapping/>
  </p:clrMapOvr>
  <p:transition spd="slow">
    <p:blinds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09121-0ABE-45EF-84C0-77EDD8F4F859}"/>
              </a:ext>
            </a:extLst>
          </p:cNvPr>
          <p:cNvSpPr>
            <a:spLocks noGrp="1"/>
          </p:cNvSpPr>
          <p:nvPr>
            <p:ph type="title"/>
          </p:nvPr>
        </p:nvSpPr>
        <p:spPr/>
        <p:txBody>
          <a:bodyPr/>
          <a:lstStyle/>
          <a:p>
            <a:r>
              <a:rPr lang="en-US" dirty="0"/>
              <a:t>Information Security Controls</a:t>
            </a:r>
          </a:p>
        </p:txBody>
      </p:sp>
      <p:sp>
        <p:nvSpPr>
          <p:cNvPr id="3" name="Content Placeholder 2">
            <a:extLst>
              <a:ext uri="{FF2B5EF4-FFF2-40B4-BE49-F238E27FC236}">
                <a16:creationId xmlns:a16="http://schemas.microsoft.com/office/drawing/2014/main" id="{3F559683-4EAD-4F59-BE4B-C9BDE7449DB4}"/>
              </a:ext>
            </a:extLst>
          </p:cNvPr>
          <p:cNvSpPr>
            <a:spLocks noGrp="1"/>
          </p:cNvSpPr>
          <p:nvPr>
            <p:ph idx="1"/>
          </p:nvPr>
        </p:nvSpPr>
        <p:spPr>
          <a:xfrm>
            <a:off x="186176" y="705265"/>
            <a:ext cx="11899807" cy="5124450"/>
          </a:xfrm>
        </p:spPr>
        <p:txBody>
          <a:bodyPr/>
          <a:lstStyle/>
          <a:p>
            <a:pPr lvl="2"/>
            <a:r>
              <a:rPr lang="en-US" dirty="0"/>
              <a:t>Hash function</a:t>
            </a:r>
          </a:p>
          <a:p>
            <a:pPr lvl="3"/>
            <a:r>
              <a:rPr lang="en-US" sz="1900" dirty="0"/>
              <a:t>A </a:t>
            </a:r>
            <a:r>
              <a:rPr lang="en-US" sz="1900" i="1" dirty="0"/>
              <a:t>hash function </a:t>
            </a:r>
            <a:r>
              <a:rPr lang="en-US" sz="1900" dirty="0"/>
              <a:t>takes an input message </a:t>
            </a:r>
            <a:r>
              <a:rPr lang="en-US" sz="1900" i="1" dirty="0"/>
              <a:t>M</a:t>
            </a:r>
            <a:r>
              <a:rPr lang="en-US" sz="1900" dirty="0"/>
              <a:t> and creates a code from it. The code commonly is referred to as a </a:t>
            </a:r>
            <a:r>
              <a:rPr lang="en-US" sz="1900" i="1" dirty="0"/>
              <a:t>hash </a:t>
            </a:r>
            <a:r>
              <a:rPr lang="en-US" sz="1900" dirty="0"/>
              <a:t>or a </a:t>
            </a:r>
            <a:r>
              <a:rPr lang="en-US" sz="1900" i="1" dirty="0"/>
              <a:t>message</a:t>
            </a:r>
            <a:r>
              <a:rPr lang="en-US" sz="1900" dirty="0"/>
              <a:t>. A one-way hash function is used to create a digital signature of the message—just like a human fingerprint. The hash function is therefore used to provide the message’s integrity and authenticity.</a:t>
            </a:r>
          </a:p>
          <a:p>
            <a:pPr lvl="2"/>
            <a:r>
              <a:rPr lang="en-US" dirty="0"/>
              <a:t>Authentication</a:t>
            </a:r>
          </a:p>
          <a:p>
            <a:pPr lvl="3"/>
            <a:r>
              <a:rPr lang="en-US" sz="1900" dirty="0"/>
              <a:t>Authentication is a process whereby the system gathers and builds up information about the user to assure that the user is genuine. The digital signature is similar to a handwritten signature in printed documents.</a:t>
            </a:r>
          </a:p>
          <a:p>
            <a:pPr lvl="3"/>
            <a:r>
              <a:rPr lang="en-US" sz="1900" dirty="0"/>
              <a:t>Just like handwritten signatures, digital signatures ensure that the person whose signature the system is authenticating is indeed the right person, but digital signatures provide a greater degree of security than handwritten signatures. Also, digital signatures once submitted can never be disowned by the signer of a document claiming the signature was forged. This is called </a:t>
            </a:r>
            <a:r>
              <a:rPr lang="en-US" sz="1900" b="1" dirty="0"/>
              <a:t>non-repudiation</a:t>
            </a:r>
            <a:r>
              <a:rPr lang="en-US" sz="1900" dirty="0"/>
              <a:t>. </a:t>
            </a:r>
          </a:p>
          <a:p>
            <a:pPr lvl="3"/>
            <a:r>
              <a:rPr lang="en-US" sz="1900" dirty="0"/>
              <a:t>A secure digital signature system consists of two parts: (1) a method of signing a document and (2) authentication that the signature was actually generated by whoever it represents.</a:t>
            </a:r>
          </a:p>
          <a:p>
            <a:endParaRPr lang="en-US" dirty="0"/>
          </a:p>
        </p:txBody>
      </p:sp>
    </p:spTree>
    <p:extLst>
      <p:ext uri="{BB962C8B-B14F-4D97-AF65-F5344CB8AC3E}">
        <p14:creationId xmlns:p14="http://schemas.microsoft.com/office/powerpoint/2010/main" val="1196319455"/>
      </p:ext>
    </p:extLst>
  </p:cSld>
  <p:clrMapOvr>
    <a:masterClrMapping/>
  </p:clrMapOvr>
  <p:transition spd="slow">
    <p:blinds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353CD-19C2-48F8-9C30-143BA04F050D}"/>
              </a:ext>
            </a:extLst>
          </p:cNvPr>
          <p:cNvSpPr>
            <a:spLocks noGrp="1"/>
          </p:cNvSpPr>
          <p:nvPr>
            <p:ph type="title"/>
          </p:nvPr>
        </p:nvSpPr>
        <p:spPr>
          <a:xfrm>
            <a:off x="130682" y="-66260"/>
            <a:ext cx="11827933" cy="731838"/>
          </a:xfrm>
        </p:spPr>
        <p:txBody>
          <a:bodyPr/>
          <a:lstStyle/>
          <a:p>
            <a:r>
              <a:rPr lang="en-US" dirty="0"/>
              <a:t>Information Security Controls</a:t>
            </a:r>
          </a:p>
        </p:txBody>
      </p:sp>
      <p:sp>
        <p:nvSpPr>
          <p:cNvPr id="3" name="Content Placeholder 2">
            <a:extLst>
              <a:ext uri="{FF2B5EF4-FFF2-40B4-BE49-F238E27FC236}">
                <a16:creationId xmlns:a16="http://schemas.microsoft.com/office/drawing/2014/main" id="{A3FA08AC-50B2-4653-B257-0B88EA7D902E}"/>
              </a:ext>
            </a:extLst>
          </p:cNvPr>
          <p:cNvSpPr>
            <a:spLocks noGrp="1"/>
          </p:cNvSpPr>
          <p:nvPr>
            <p:ph idx="1"/>
          </p:nvPr>
        </p:nvSpPr>
        <p:spPr>
          <a:xfrm>
            <a:off x="239184" y="705265"/>
            <a:ext cx="11732683" cy="5124450"/>
          </a:xfrm>
        </p:spPr>
        <p:txBody>
          <a:bodyPr/>
          <a:lstStyle/>
          <a:p>
            <a:pPr lvl="2"/>
            <a:r>
              <a:rPr lang="en-US" sz="1800" dirty="0"/>
              <a:t>The process of signing the document, that is, creating a digital signature, involves a sender </a:t>
            </a:r>
            <a:r>
              <a:rPr lang="en-US" sz="1800" b="1" dirty="0"/>
              <a:t>A</a:t>
            </a:r>
            <a:r>
              <a:rPr lang="en-US" sz="1800" dirty="0"/>
              <a:t> passing the original message </a:t>
            </a:r>
            <a:r>
              <a:rPr lang="en-US" sz="1800" b="1" dirty="0"/>
              <a:t>M</a:t>
            </a:r>
            <a:r>
              <a:rPr lang="en-US" sz="1800" dirty="0"/>
              <a:t> into a hash function </a:t>
            </a:r>
            <a:r>
              <a:rPr lang="en-US" sz="1800" b="1" dirty="0"/>
              <a:t>H</a:t>
            </a:r>
            <a:r>
              <a:rPr lang="en-US" sz="1800" dirty="0"/>
              <a:t> to produce a message digest. Then </a:t>
            </a:r>
            <a:r>
              <a:rPr lang="en-US" sz="1800" b="1" dirty="0"/>
              <a:t>A</a:t>
            </a:r>
            <a:r>
              <a:rPr lang="en-US" sz="1800" dirty="0"/>
              <a:t> encrypts </a:t>
            </a:r>
            <a:r>
              <a:rPr lang="en-US" sz="1800" b="1" dirty="0"/>
              <a:t>M</a:t>
            </a:r>
            <a:r>
              <a:rPr lang="en-US" sz="1800" dirty="0"/>
              <a:t> together with the message digest using either symmetric or asymmetric encryption, and then sends the combo to </a:t>
            </a:r>
            <a:r>
              <a:rPr lang="en-US" sz="1800" b="1" dirty="0"/>
              <a:t>B</a:t>
            </a:r>
            <a:r>
              <a:rPr lang="en-US" sz="1800" dirty="0"/>
              <a:t>. </a:t>
            </a:r>
          </a:p>
          <a:p>
            <a:pPr lvl="2"/>
            <a:r>
              <a:rPr lang="en-US" sz="1800" dirty="0"/>
              <a:t>Upon receipt of the package, </a:t>
            </a:r>
            <a:r>
              <a:rPr lang="en-US" sz="1800" b="1" dirty="0"/>
              <a:t>B</a:t>
            </a:r>
            <a:r>
              <a:rPr lang="en-US" sz="1800" dirty="0"/>
              <a:t> separates the digital signature from the encrypted message. The message </a:t>
            </a:r>
            <a:r>
              <a:rPr lang="en-US" sz="1800" b="1" dirty="0"/>
              <a:t>M</a:t>
            </a:r>
            <a:r>
              <a:rPr lang="en-US" sz="1800" dirty="0"/>
              <a:t> is put into a one-way hash to produce a message digest, and </a:t>
            </a:r>
            <a:r>
              <a:rPr lang="en-US" sz="1800" b="1" dirty="0"/>
              <a:t>B</a:t>
            </a:r>
            <a:r>
              <a:rPr lang="en-US" sz="1800" dirty="0"/>
              <a:t> compares the output of the hash function with the message digest </a:t>
            </a:r>
            <a:r>
              <a:rPr lang="en-US" sz="1800" b="1" dirty="0"/>
              <a:t>A</a:t>
            </a:r>
            <a:r>
              <a:rPr lang="en-US" sz="1800" dirty="0"/>
              <a:t> sent. If they match, then the integrity of the message </a:t>
            </a:r>
            <a:r>
              <a:rPr lang="en-US" sz="1800" b="1" dirty="0"/>
              <a:t>M</a:t>
            </a:r>
            <a:r>
              <a:rPr lang="en-US" sz="1800" dirty="0"/>
              <a:t> and the signature of the sender are both valid</a:t>
            </a:r>
          </a:p>
          <a:p>
            <a:endParaRPr lang="en-US" dirty="0"/>
          </a:p>
        </p:txBody>
      </p:sp>
      <p:pic>
        <p:nvPicPr>
          <p:cNvPr id="6" name="Picture 5">
            <a:extLst>
              <a:ext uri="{FF2B5EF4-FFF2-40B4-BE49-F238E27FC236}">
                <a16:creationId xmlns:a16="http://schemas.microsoft.com/office/drawing/2014/main" id="{9A88FBDF-19ED-44EE-9813-FCD5BFCCDDF4}"/>
              </a:ext>
            </a:extLst>
          </p:cNvPr>
          <p:cNvPicPr>
            <a:picLocks noChangeAspect="1"/>
          </p:cNvPicPr>
          <p:nvPr/>
        </p:nvPicPr>
        <p:blipFill rotWithShape="1">
          <a:blip r:embed="rId2"/>
          <a:srcRect l="13694" t="20870" r="17123" b="12483"/>
          <a:stretch/>
        </p:blipFill>
        <p:spPr>
          <a:xfrm>
            <a:off x="2756452" y="3074504"/>
            <a:ext cx="7924800" cy="3280090"/>
          </a:xfrm>
          <a:prstGeom prst="rect">
            <a:avLst/>
          </a:prstGeom>
        </p:spPr>
      </p:pic>
      <p:sp>
        <p:nvSpPr>
          <p:cNvPr id="7" name="Rectangle 6">
            <a:extLst>
              <a:ext uri="{FF2B5EF4-FFF2-40B4-BE49-F238E27FC236}">
                <a16:creationId xmlns:a16="http://schemas.microsoft.com/office/drawing/2014/main" id="{FDED34E7-3B66-4158-B4A4-295E3474D845}"/>
              </a:ext>
            </a:extLst>
          </p:cNvPr>
          <p:cNvSpPr/>
          <p:nvPr/>
        </p:nvSpPr>
        <p:spPr>
          <a:xfrm>
            <a:off x="239184" y="6211669"/>
            <a:ext cx="6427305" cy="646331"/>
          </a:xfrm>
          <a:prstGeom prst="rect">
            <a:avLst/>
          </a:prstGeom>
        </p:spPr>
        <p:txBody>
          <a:bodyPr wrap="square">
            <a:spAutoFit/>
          </a:bodyPr>
          <a:lstStyle/>
          <a:p>
            <a:r>
              <a:rPr lang="en-US" dirty="0"/>
              <a:t>https://www.docusign.com/how-it-works/electronic-signature/digital-signature/digital-signature-faq</a:t>
            </a:r>
          </a:p>
        </p:txBody>
      </p:sp>
    </p:spTree>
    <p:extLst>
      <p:ext uri="{BB962C8B-B14F-4D97-AF65-F5344CB8AC3E}">
        <p14:creationId xmlns:p14="http://schemas.microsoft.com/office/powerpoint/2010/main" val="864947650"/>
      </p:ext>
    </p:extLst>
  </p:cSld>
  <p:clrMapOvr>
    <a:masterClrMapping/>
  </p:clrMapOvr>
  <p:transition spd="slow">
    <p:blinds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D6B1C-2B18-41C3-AAB4-E971F4B79878}"/>
              </a:ext>
            </a:extLst>
          </p:cNvPr>
          <p:cNvSpPr>
            <a:spLocks noGrp="1"/>
          </p:cNvSpPr>
          <p:nvPr>
            <p:ph type="title"/>
          </p:nvPr>
        </p:nvSpPr>
        <p:spPr/>
        <p:txBody>
          <a:bodyPr/>
          <a:lstStyle/>
          <a:p>
            <a:r>
              <a:rPr lang="en-US" dirty="0"/>
              <a:t>Information Security Controls</a:t>
            </a:r>
          </a:p>
        </p:txBody>
      </p:sp>
      <p:sp>
        <p:nvSpPr>
          <p:cNvPr id="3" name="Content Placeholder 2">
            <a:extLst>
              <a:ext uri="{FF2B5EF4-FFF2-40B4-BE49-F238E27FC236}">
                <a16:creationId xmlns:a16="http://schemas.microsoft.com/office/drawing/2014/main" id="{B0662E06-AA62-4D45-8871-7F3C3AB5CD49}"/>
              </a:ext>
            </a:extLst>
          </p:cNvPr>
          <p:cNvSpPr>
            <a:spLocks noGrp="1"/>
          </p:cNvSpPr>
          <p:nvPr>
            <p:ph idx="1"/>
          </p:nvPr>
        </p:nvSpPr>
        <p:spPr/>
        <p:txBody>
          <a:bodyPr/>
          <a:lstStyle/>
          <a:p>
            <a:r>
              <a:rPr lang="en-US" dirty="0"/>
              <a:t>Operational security</a:t>
            </a:r>
          </a:p>
          <a:p>
            <a:pPr lvl="1"/>
            <a:r>
              <a:rPr lang="en-US" dirty="0"/>
              <a:t>Operation security involves policies and guidelines that organizations including all employees must do to safeguard the assets of the organization including its workers. </a:t>
            </a:r>
          </a:p>
          <a:p>
            <a:pPr lvl="1"/>
            <a:r>
              <a:rPr lang="en-US" dirty="0"/>
              <a:t>These policy guidelines are spelt out in a document we call a security policy. It also includes guidelines for security recovery and response in case of a security incident.</a:t>
            </a:r>
          </a:p>
          <a:p>
            <a:endParaRPr lang="en-US" dirty="0"/>
          </a:p>
        </p:txBody>
      </p:sp>
    </p:spTree>
    <p:extLst>
      <p:ext uri="{BB962C8B-B14F-4D97-AF65-F5344CB8AC3E}">
        <p14:creationId xmlns:p14="http://schemas.microsoft.com/office/powerpoint/2010/main" val="2181881807"/>
      </p:ext>
    </p:extLst>
  </p:cSld>
  <p:clrMapOvr>
    <a:masterClrMapping/>
  </p:clrMapOvr>
  <p:transition spd="slow">
    <p:blinds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Privacy</a:t>
            </a:r>
          </a:p>
        </p:txBody>
      </p:sp>
      <p:sp>
        <p:nvSpPr>
          <p:cNvPr id="3" name="Content Placeholder 2"/>
          <p:cNvSpPr>
            <a:spLocks noGrp="1"/>
          </p:cNvSpPr>
          <p:nvPr>
            <p:ph idx="1"/>
          </p:nvPr>
        </p:nvSpPr>
        <p:spPr/>
        <p:txBody>
          <a:bodyPr/>
          <a:lstStyle/>
          <a:p>
            <a:r>
              <a:rPr lang="en-US" dirty="0"/>
              <a:t>A human value consisting of four elements (rights)</a:t>
            </a:r>
          </a:p>
          <a:p>
            <a:pPr lvl="1"/>
            <a:r>
              <a:rPr lang="en-US" dirty="0"/>
              <a:t>Solitude: the right to be alone without disturbances</a:t>
            </a:r>
          </a:p>
          <a:p>
            <a:pPr lvl="1"/>
            <a:r>
              <a:rPr lang="en-US" dirty="0"/>
              <a:t>Anonymity: the right to have no public personal identity</a:t>
            </a:r>
          </a:p>
          <a:p>
            <a:pPr lvl="1"/>
            <a:r>
              <a:rPr lang="en-US" dirty="0"/>
              <a:t>Intimacy: the right not to be monitored</a:t>
            </a:r>
          </a:p>
          <a:p>
            <a:pPr lvl="1"/>
            <a:r>
              <a:rPr lang="en-US" dirty="0"/>
              <a:t>Reserve: The right to control one’s personal information including the methods of dissemination of that information</a:t>
            </a:r>
            <a:endParaRPr lang="ur-PK" dirty="0"/>
          </a:p>
          <a:p>
            <a:r>
              <a:rPr lang="en-US" dirty="0"/>
              <a:t>It depends on things like culture, geographical location, political systems, religious beliefs etc.</a:t>
            </a:r>
          </a:p>
          <a:p>
            <a:endParaRPr lang="en-US" dirty="0"/>
          </a:p>
        </p:txBody>
      </p:sp>
    </p:spTree>
    <p:extLst>
      <p:ext uri="{BB962C8B-B14F-4D97-AF65-F5344CB8AC3E}">
        <p14:creationId xmlns:p14="http://schemas.microsoft.com/office/powerpoint/2010/main" val="260369758"/>
      </p:ext>
    </p:extLst>
  </p:cSld>
  <p:clrMapOvr>
    <a:masterClrMapping/>
  </p:clrMapOvr>
  <p:transition spd="slow">
    <p:blinds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Privacy</a:t>
            </a:r>
          </a:p>
        </p:txBody>
      </p:sp>
      <p:sp>
        <p:nvSpPr>
          <p:cNvPr id="3" name="Content Placeholder 2"/>
          <p:cNvSpPr>
            <a:spLocks noGrp="1"/>
          </p:cNvSpPr>
          <p:nvPr>
            <p:ph idx="1"/>
          </p:nvPr>
        </p:nvSpPr>
        <p:spPr/>
        <p:txBody>
          <a:bodyPr/>
          <a:lstStyle/>
          <a:p>
            <a:r>
              <a:rPr lang="en-US" sz="2500" dirty="0"/>
              <a:t>Personal privacy</a:t>
            </a:r>
          </a:p>
          <a:p>
            <a:pPr lvl="1"/>
            <a:r>
              <a:rPr lang="en-US" sz="2500" dirty="0"/>
              <a:t>Privacy of personal attributes</a:t>
            </a:r>
          </a:p>
          <a:p>
            <a:pPr lvl="1"/>
            <a:r>
              <a:rPr lang="en-US" sz="2500" dirty="0"/>
              <a:t>Prevention of anyone or anything that would intrude or violate that personal space</a:t>
            </a:r>
          </a:p>
          <a:p>
            <a:pPr lvl="1"/>
            <a:r>
              <a:rPr lang="en-US" sz="2500" dirty="0"/>
              <a:t>Law exists to protect it</a:t>
            </a:r>
          </a:p>
          <a:p>
            <a:r>
              <a:rPr lang="en-US" sz="2500" dirty="0"/>
              <a:t>Informational privacy</a:t>
            </a:r>
          </a:p>
          <a:p>
            <a:pPr lvl="1"/>
            <a:r>
              <a:rPr lang="en-US" sz="2500" dirty="0"/>
              <a:t>Protection of unauthorized access to information itself</a:t>
            </a:r>
          </a:p>
          <a:p>
            <a:pPr lvl="1"/>
            <a:r>
              <a:rPr lang="en-US" sz="2500" dirty="0"/>
              <a:t>Personal information</a:t>
            </a:r>
          </a:p>
          <a:p>
            <a:pPr lvl="1"/>
            <a:r>
              <a:rPr lang="en-US" sz="2500" dirty="0"/>
              <a:t>Financial information</a:t>
            </a:r>
          </a:p>
          <a:p>
            <a:pPr lvl="1"/>
            <a:r>
              <a:rPr lang="en-US" sz="2500" dirty="0"/>
              <a:t>Medical information</a:t>
            </a:r>
          </a:p>
          <a:p>
            <a:pPr lvl="1"/>
            <a:r>
              <a:rPr lang="en-US" sz="2500" dirty="0"/>
              <a:t>Internet</a:t>
            </a:r>
          </a:p>
          <a:p>
            <a:r>
              <a:rPr lang="en-US" sz="2500" dirty="0"/>
              <a:t>Institutional privacy</a:t>
            </a:r>
          </a:p>
          <a:p>
            <a:pPr lvl="1"/>
            <a:r>
              <a:rPr lang="en-US" sz="2500" dirty="0"/>
              <a:t>Protection of organizational data</a:t>
            </a:r>
          </a:p>
          <a:p>
            <a:pPr lvl="1"/>
            <a:endParaRPr lang="en-US" dirty="0"/>
          </a:p>
          <a:p>
            <a:pPr lvl="1"/>
            <a:endParaRPr lang="en-US" dirty="0"/>
          </a:p>
          <a:p>
            <a:pPr lvl="1"/>
            <a:endParaRPr lang="en-US" dirty="0"/>
          </a:p>
        </p:txBody>
      </p:sp>
    </p:spTree>
    <p:extLst>
      <p:ext uri="{BB962C8B-B14F-4D97-AF65-F5344CB8AC3E}">
        <p14:creationId xmlns:p14="http://schemas.microsoft.com/office/powerpoint/2010/main" val="4124398799"/>
      </p:ext>
    </p:extLst>
  </p:cSld>
  <p:clrMapOvr>
    <a:masterClrMapping/>
  </p:clrMapOvr>
  <p:transition spd="slow">
    <p:blinds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Value of Privacy</a:t>
            </a:r>
          </a:p>
        </p:txBody>
      </p:sp>
      <p:sp>
        <p:nvSpPr>
          <p:cNvPr id="3" name="Content Placeholder 2"/>
          <p:cNvSpPr>
            <a:spLocks noGrp="1"/>
          </p:cNvSpPr>
          <p:nvPr>
            <p:ph idx="1"/>
          </p:nvPr>
        </p:nvSpPr>
        <p:spPr/>
        <p:txBody>
          <a:bodyPr/>
          <a:lstStyle/>
          <a:p>
            <a:r>
              <a:rPr lang="en-US" sz="2400" dirty="0"/>
              <a:t>Privacy has traditionally been perceived as valuable and has gained more importance in the information age. It has </a:t>
            </a:r>
            <a:r>
              <a:rPr lang="en-US" sz="2400"/>
              <a:t>following attributes:</a:t>
            </a:r>
            <a:endParaRPr lang="en-US" sz="2400" dirty="0"/>
          </a:p>
          <a:p>
            <a:r>
              <a:rPr lang="en-US" sz="2400" dirty="0"/>
              <a:t>Personal identity</a:t>
            </a:r>
          </a:p>
          <a:p>
            <a:pPr lvl="1"/>
            <a:r>
              <a:rPr lang="en-US" sz="2400" dirty="0"/>
              <a:t>When information becomes more precious, it is more important to safeguard personal identity</a:t>
            </a:r>
          </a:p>
          <a:p>
            <a:r>
              <a:rPr lang="en-US" sz="2400" dirty="0"/>
              <a:t>Autonomy</a:t>
            </a:r>
          </a:p>
          <a:p>
            <a:pPr lvl="1"/>
            <a:r>
              <a:rPr lang="en-US" sz="2400" dirty="0"/>
              <a:t>The less personal information people have about an individual, the more autonomous that individual can be</a:t>
            </a:r>
          </a:p>
          <a:p>
            <a:pPr lvl="1"/>
            <a:r>
              <a:rPr lang="en-US" sz="2400" dirty="0"/>
              <a:t>People usually tend to establish relationships and associations with individuals and groups that will respect their personal autonomy</a:t>
            </a:r>
          </a:p>
          <a:p>
            <a:r>
              <a:rPr lang="en-US" sz="2400" dirty="0"/>
              <a:t>Social relationships</a:t>
            </a:r>
          </a:p>
          <a:p>
            <a:pPr lvl="1"/>
            <a:r>
              <a:rPr lang="en-US" sz="2400" dirty="0"/>
              <a:t>Collection of information as much as possible before building the relationship</a:t>
            </a:r>
          </a:p>
          <a:p>
            <a:pPr lvl="1"/>
            <a:r>
              <a:rPr lang="en-US" sz="2400" dirty="0"/>
              <a:t>Sometimes people try to hide information that may lead to breakup of the relationship </a:t>
            </a:r>
          </a:p>
          <a:p>
            <a:endParaRPr lang="en-US" sz="2400" dirty="0"/>
          </a:p>
        </p:txBody>
      </p:sp>
    </p:spTree>
    <p:extLst>
      <p:ext uri="{BB962C8B-B14F-4D97-AF65-F5344CB8AC3E}">
        <p14:creationId xmlns:p14="http://schemas.microsoft.com/office/powerpoint/2010/main" val="2359408758"/>
      </p:ext>
    </p:extLst>
  </p:cSld>
  <p:clrMapOvr>
    <a:masterClrMapping/>
  </p:clrMapOvr>
  <p:transition spd="slow">
    <p:blinds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Privacy Implications of Database System</a:t>
            </a:r>
          </a:p>
        </p:txBody>
      </p:sp>
      <p:sp>
        <p:nvSpPr>
          <p:cNvPr id="3" name="Content Placeholder 2"/>
          <p:cNvSpPr>
            <a:spLocks noGrp="1"/>
          </p:cNvSpPr>
          <p:nvPr>
            <p:ph idx="1"/>
          </p:nvPr>
        </p:nvSpPr>
        <p:spPr/>
        <p:txBody>
          <a:bodyPr/>
          <a:lstStyle/>
          <a:p>
            <a:r>
              <a:rPr lang="en-US" dirty="0"/>
              <a:t>We help information seekers in gathering information from us </a:t>
            </a:r>
          </a:p>
          <a:p>
            <a:r>
              <a:rPr lang="en-US" dirty="0"/>
              <a:t>The collected information is put into databases and is later sold to the highest bidder</a:t>
            </a:r>
          </a:p>
          <a:p>
            <a:r>
              <a:rPr lang="en-US" dirty="0"/>
              <a:t>Information gathering is a very serious business</a:t>
            </a:r>
          </a:p>
          <a:p>
            <a:r>
              <a:rPr lang="en-US" dirty="0"/>
              <a:t>Individuals, companies and governments are all competing, sometimes for the same information</a:t>
            </a:r>
          </a:p>
          <a:p>
            <a:r>
              <a:rPr lang="en-US" dirty="0"/>
              <a:t>Internet crawlers are in action visiting our machines stealthy and gathering a wealth of information</a:t>
            </a:r>
          </a:p>
          <a:p>
            <a:r>
              <a:rPr lang="en-US" dirty="0"/>
              <a:t>US law enforce organizations to disclose:</a:t>
            </a:r>
          </a:p>
          <a:p>
            <a:pPr lvl="1"/>
            <a:r>
              <a:rPr lang="en-US" dirty="0"/>
              <a:t>Privacy policy</a:t>
            </a:r>
          </a:p>
          <a:p>
            <a:pPr lvl="1"/>
            <a:r>
              <a:rPr lang="en-US" dirty="0"/>
              <a:t>Right to opt out</a:t>
            </a:r>
          </a:p>
          <a:p>
            <a:pPr lvl="1"/>
            <a:r>
              <a:rPr lang="en-US" dirty="0"/>
              <a:t>Safeguards</a:t>
            </a:r>
          </a:p>
        </p:txBody>
      </p:sp>
    </p:spTree>
    <p:extLst>
      <p:ext uri="{BB962C8B-B14F-4D97-AF65-F5344CB8AC3E}">
        <p14:creationId xmlns:p14="http://schemas.microsoft.com/office/powerpoint/2010/main" val="82077732"/>
      </p:ext>
    </p:extLst>
  </p:cSld>
  <p:clrMapOvr>
    <a:masterClrMapping/>
  </p:clrMapOvr>
  <p:transition spd="slow">
    <p:blinds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Privacy Violations</a:t>
            </a:r>
          </a:p>
        </p:txBody>
      </p:sp>
      <p:sp>
        <p:nvSpPr>
          <p:cNvPr id="3" name="Content Placeholder 2"/>
          <p:cNvSpPr>
            <a:spLocks noGrp="1"/>
          </p:cNvSpPr>
          <p:nvPr>
            <p:ph idx="1"/>
          </p:nvPr>
        </p:nvSpPr>
        <p:spPr/>
        <p:txBody>
          <a:bodyPr/>
          <a:lstStyle/>
          <a:p>
            <a:r>
              <a:rPr lang="en-US" dirty="0"/>
              <a:t>Causes of violations</a:t>
            </a:r>
          </a:p>
          <a:p>
            <a:pPr lvl="1"/>
            <a:r>
              <a:rPr lang="en-US" dirty="0"/>
              <a:t>Consumers willingly give up information about themselves</a:t>
            </a:r>
          </a:p>
          <a:p>
            <a:pPr lvl="1"/>
            <a:r>
              <a:rPr lang="en-US" dirty="0"/>
              <a:t>Consumers lack the knowledge of how what they consider a little bit of information can turn into a big invasion of privacy</a:t>
            </a:r>
          </a:p>
          <a:p>
            <a:pPr lvl="1"/>
            <a:r>
              <a:rPr lang="en-US" dirty="0"/>
              <a:t>Inadequate privacy policies</a:t>
            </a:r>
          </a:p>
          <a:p>
            <a:pPr lvl="1"/>
            <a:r>
              <a:rPr lang="en-US" dirty="0"/>
              <a:t>Failure of companies and institutions to follow their own privacy policies</a:t>
            </a:r>
          </a:p>
          <a:p>
            <a:pPr lvl="1"/>
            <a:r>
              <a:rPr lang="en-US" dirty="0"/>
              <a:t>Internet temptation that enables businesses to reach individuals in a very short time in the privacy of their homes and offices</a:t>
            </a:r>
          </a:p>
          <a:p>
            <a:r>
              <a:rPr lang="en-US" dirty="0"/>
              <a:t>Different types of violations</a:t>
            </a:r>
          </a:p>
          <a:p>
            <a:pPr lvl="1"/>
            <a:r>
              <a:rPr lang="en-US" dirty="0"/>
              <a:t>Intrusion</a:t>
            </a:r>
          </a:p>
          <a:p>
            <a:pPr lvl="1"/>
            <a:r>
              <a:rPr lang="en-US" dirty="0"/>
              <a:t>Misuse of information</a:t>
            </a:r>
          </a:p>
          <a:p>
            <a:pPr lvl="1"/>
            <a:r>
              <a:rPr lang="en-US" dirty="0"/>
              <a:t>Interception of information</a:t>
            </a:r>
          </a:p>
          <a:p>
            <a:pPr lvl="1"/>
            <a:r>
              <a:rPr lang="en-US" dirty="0"/>
              <a:t>Information matching </a:t>
            </a:r>
          </a:p>
        </p:txBody>
      </p:sp>
      <p:sp>
        <p:nvSpPr>
          <p:cNvPr id="4" name="Slide Number Placeholder 3"/>
          <p:cNvSpPr>
            <a:spLocks noGrp="1"/>
          </p:cNvSpPr>
          <p:nvPr>
            <p:ph type="sldNum" sz="quarter" idx="4294967295"/>
          </p:nvPr>
        </p:nvSpPr>
        <p:spPr>
          <a:xfrm>
            <a:off x="10363200" y="6356350"/>
            <a:ext cx="1828800" cy="365125"/>
          </a:xfrm>
          <a:prstGeom prst="rect">
            <a:avLst/>
          </a:prstGeom>
        </p:spPr>
        <p:txBody>
          <a:bodyPr/>
          <a:lstStyle/>
          <a:p>
            <a:fld id="{0FF54DE5-C571-48E8-A5BC-B369434E2F44}" type="slidenum">
              <a:rPr lang="en-US" smtClean="0"/>
              <a:t>18</a:t>
            </a:fld>
            <a:endParaRPr lang="en-US"/>
          </a:p>
        </p:txBody>
      </p:sp>
    </p:spTree>
    <p:extLst>
      <p:ext uri="{BB962C8B-B14F-4D97-AF65-F5344CB8AC3E}">
        <p14:creationId xmlns:p14="http://schemas.microsoft.com/office/powerpoint/2010/main" val="1635811314"/>
      </p:ext>
    </p:extLst>
  </p:cSld>
  <p:clrMapOvr>
    <a:masterClrMapping/>
  </p:clrMapOvr>
  <p:transition spd="slow">
    <p:blinds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Privacy Protection and Civil Liberties</a:t>
            </a:r>
          </a:p>
        </p:txBody>
      </p:sp>
      <p:sp>
        <p:nvSpPr>
          <p:cNvPr id="3" name="Content Placeholder 2"/>
          <p:cNvSpPr>
            <a:spLocks noGrp="1"/>
          </p:cNvSpPr>
          <p:nvPr>
            <p:ph idx="1"/>
          </p:nvPr>
        </p:nvSpPr>
        <p:spPr/>
        <p:txBody>
          <a:bodyPr/>
          <a:lstStyle/>
          <a:p>
            <a:r>
              <a:rPr lang="en-US" dirty="0"/>
              <a:t>The most accepted set of civil liberties are grouped into the following:</a:t>
            </a:r>
          </a:p>
          <a:p>
            <a:pPr lvl="1"/>
            <a:r>
              <a:rPr lang="en-US" dirty="0"/>
              <a:t>Criminal justice that includes police powers, personal liberty, and the right to a fair trial </a:t>
            </a:r>
          </a:p>
          <a:p>
            <a:pPr lvl="1"/>
            <a:r>
              <a:rPr lang="en-US" dirty="0"/>
              <a:t>Basic freedoms of speech, assembly, association, movement, and no discrimination</a:t>
            </a:r>
          </a:p>
          <a:p>
            <a:pPr lvl="1"/>
            <a:r>
              <a:rPr lang="en-US" dirty="0"/>
              <a:t>Freedom of information</a:t>
            </a:r>
          </a:p>
          <a:p>
            <a:pPr lvl="1"/>
            <a:r>
              <a:rPr lang="en-US" dirty="0"/>
              <a:t>Communications and privacy</a:t>
            </a:r>
          </a:p>
          <a:p>
            <a:r>
              <a:rPr lang="en-US" dirty="0"/>
              <a:t>The guidelines that safeguard and protect privacy rights are classified into the following”</a:t>
            </a:r>
          </a:p>
          <a:p>
            <a:pPr lvl="1"/>
            <a:r>
              <a:rPr lang="en-US" dirty="0"/>
              <a:t>Technical</a:t>
            </a:r>
          </a:p>
          <a:p>
            <a:pPr lvl="1"/>
            <a:r>
              <a:rPr lang="en-US" dirty="0"/>
              <a:t>Contractual</a:t>
            </a:r>
          </a:p>
          <a:p>
            <a:pPr lvl="1"/>
            <a:r>
              <a:rPr lang="en-US" dirty="0"/>
              <a:t>Legal</a:t>
            </a:r>
          </a:p>
        </p:txBody>
      </p:sp>
      <p:sp>
        <p:nvSpPr>
          <p:cNvPr id="4" name="Slide Number Placeholder 3"/>
          <p:cNvSpPr>
            <a:spLocks noGrp="1"/>
          </p:cNvSpPr>
          <p:nvPr>
            <p:ph type="sldNum" sz="quarter" idx="4294967295"/>
          </p:nvPr>
        </p:nvSpPr>
        <p:spPr>
          <a:xfrm>
            <a:off x="10363200" y="6356350"/>
            <a:ext cx="1828800" cy="365125"/>
          </a:xfrm>
          <a:prstGeom prst="rect">
            <a:avLst/>
          </a:prstGeom>
        </p:spPr>
        <p:txBody>
          <a:bodyPr/>
          <a:lstStyle/>
          <a:p>
            <a:fld id="{0FF54DE5-C571-48E8-A5BC-B369434E2F44}" type="slidenum">
              <a:rPr lang="en-US" smtClean="0"/>
              <a:t>19</a:t>
            </a:fld>
            <a:endParaRPr lang="en-US"/>
          </a:p>
        </p:txBody>
      </p:sp>
    </p:spTree>
    <p:extLst>
      <p:ext uri="{BB962C8B-B14F-4D97-AF65-F5344CB8AC3E}">
        <p14:creationId xmlns:p14="http://schemas.microsoft.com/office/powerpoint/2010/main" val="883746995"/>
      </p:ext>
    </p:extLst>
  </p:cSld>
  <p:clrMapOvr>
    <a:masterClrMapping/>
  </p:clrMapOvr>
  <p:transition spd="slow">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Outline</a:t>
            </a:r>
          </a:p>
        </p:txBody>
      </p:sp>
      <p:sp>
        <p:nvSpPr>
          <p:cNvPr id="4" name="Content Placeholder 2"/>
          <p:cNvSpPr txBox="1">
            <a:spLocks/>
          </p:cNvSpPr>
          <p:nvPr/>
        </p:nvSpPr>
        <p:spPr>
          <a:xfrm>
            <a:off x="528433" y="970725"/>
            <a:ext cx="9982200" cy="4572000"/>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r>
              <a:rPr lang="en-US" sz="3200" dirty="0"/>
              <a:t>Anonymity</a:t>
            </a:r>
          </a:p>
          <a:p>
            <a:r>
              <a:rPr lang="en-US" sz="3200" dirty="0"/>
              <a:t>Security</a:t>
            </a:r>
          </a:p>
          <a:p>
            <a:r>
              <a:rPr lang="en-US" sz="3200" dirty="0"/>
              <a:t>Privacy</a:t>
            </a:r>
          </a:p>
          <a:p>
            <a:r>
              <a:rPr lang="en-US" sz="3200" dirty="0"/>
              <a:t>Ethical and legal framework for information</a:t>
            </a:r>
          </a:p>
          <a:p>
            <a:endParaRPr lang="en-US" sz="3200"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654255301"/>
      </p:ext>
    </p:extLst>
  </p:cSld>
  <p:clrMapOvr>
    <a:masterClrMapping/>
  </p:clrMapOvr>
  <p:transition spd="slow">
    <p:blinds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fontScale="85000" lnSpcReduction="20000"/>
          </a:bodyPr>
          <a:lstStyle/>
          <a:p>
            <a:r>
              <a:rPr lang="en-US" dirty="0"/>
              <a:t>Dramatical increase of information due to social, economical, and technological advances</a:t>
            </a:r>
          </a:p>
          <a:p>
            <a:r>
              <a:rPr lang="en-US" dirty="0"/>
              <a:t>New challenges due to increased demand and easy access to information</a:t>
            </a:r>
          </a:p>
          <a:p>
            <a:r>
              <a:rPr lang="en-US" dirty="0"/>
              <a:t>Information is a treasure in itself</a:t>
            </a:r>
          </a:p>
          <a:p>
            <a:r>
              <a:rPr lang="en-US" dirty="0"/>
              <a:t>Information can be a liability </a:t>
            </a:r>
          </a:p>
          <a:p>
            <a:pPr lvl="1"/>
            <a:r>
              <a:rPr lang="en-US" dirty="0"/>
              <a:t>We constantly need the methods to acquire, keep, and dispose of the information</a:t>
            </a:r>
          </a:p>
          <a:p>
            <a:r>
              <a:rPr lang="en-US" dirty="0"/>
              <a:t>We need anonymity, security, privacy, and the safeguard of our civil liberties</a:t>
            </a:r>
          </a:p>
          <a:p>
            <a:r>
              <a:rPr lang="en-US" dirty="0"/>
              <a:t>Main contributing factors</a:t>
            </a:r>
          </a:p>
          <a:p>
            <a:pPr lvl="1"/>
            <a:r>
              <a:rPr lang="en-US" dirty="0"/>
              <a:t>High digitalization of information and increasing bandwidth</a:t>
            </a:r>
          </a:p>
          <a:p>
            <a:pPr lvl="1"/>
            <a:r>
              <a:rPr lang="en-US" dirty="0"/>
              <a:t>Declining costs of digital communication</a:t>
            </a:r>
          </a:p>
          <a:p>
            <a:pPr lvl="1"/>
            <a:r>
              <a:rPr lang="en-US" dirty="0"/>
              <a:t>Increased miniaturization of mobile computing devices and other communications equipment</a:t>
            </a:r>
          </a:p>
          <a:p>
            <a:pPr lvl="1"/>
            <a:r>
              <a:rPr lang="en-US" dirty="0"/>
              <a:t>Greater public awareness by the news media of the potential abuse of digital communication</a:t>
            </a:r>
          </a:p>
          <a:p>
            <a:endParaRPr lang="en-US" dirty="0"/>
          </a:p>
        </p:txBody>
      </p:sp>
    </p:spTree>
    <p:extLst>
      <p:ext uri="{BB962C8B-B14F-4D97-AF65-F5344CB8AC3E}">
        <p14:creationId xmlns:p14="http://schemas.microsoft.com/office/powerpoint/2010/main" val="2587589151"/>
      </p:ext>
    </p:extLst>
  </p:cSld>
  <p:clrMapOvr>
    <a:masterClrMapping/>
  </p:clrMapOvr>
  <p:transition spd="slow">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Anonymity</a:t>
            </a:r>
          </a:p>
        </p:txBody>
      </p:sp>
      <p:sp>
        <p:nvSpPr>
          <p:cNvPr id="3" name="Content Placeholder 2"/>
          <p:cNvSpPr>
            <a:spLocks noGrp="1"/>
          </p:cNvSpPr>
          <p:nvPr>
            <p:ph idx="1"/>
          </p:nvPr>
        </p:nvSpPr>
        <p:spPr/>
        <p:txBody>
          <a:bodyPr>
            <a:normAutofit fontScale="85000" lnSpcReduction="20000"/>
          </a:bodyPr>
          <a:lstStyle/>
          <a:p>
            <a:r>
              <a:rPr lang="en-US" dirty="0"/>
              <a:t>The state of being nameless</a:t>
            </a:r>
          </a:p>
          <a:p>
            <a:r>
              <a:rPr lang="en-US" dirty="0"/>
              <a:t>How will be the life with total anonymity?</a:t>
            </a:r>
          </a:p>
          <a:p>
            <a:r>
              <a:rPr lang="en-US" dirty="0"/>
              <a:t>Types of anonymity</a:t>
            </a:r>
          </a:p>
          <a:p>
            <a:pPr lvl="1"/>
            <a:r>
              <a:rPr lang="en-US" dirty="0"/>
              <a:t>Pseudo identity</a:t>
            </a:r>
          </a:p>
          <a:p>
            <a:pPr lvl="2"/>
            <a:r>
              <a:rPr lang="en-US" dirty="0"/>
              <a:t>Individual is identified by a certain pseudonym, code, or number </a:t>
            </a:r>
          </a:p>
          <a:p>
            <a:pPr lvl="1"/>
            <a:r>
              <a:rPr lang="en-US" dirty="0"/>
              <a:t>Untraceable identity</a:t>
            </a:r>
          </a:p>
          <a:p>
            <a:pPr lvl="2"/>
            <a:r>
              <a:rPr lang="en-US" dirty="0"/>
              <a:t>One is not known by any name</a:t>
            </a:r>
          </a:p>
          <a:p>
            <a:pPr lvl="1"/>
            <a:r>
              <a:rPr lang="en-US" dirty="0"/>
              <a:t>Anonymity with a pseudo address to receive and send correspondence with others</a:t>
            </a:r>
          </a:p>
          <a:p>
            <a:r>
              <a:rPr lang="en-US" dirty="0"/>
              <a:t>Anonymity and the Internet</a:t>
            </a:r>
          </a:p>
          <a:p>
            <a:pPr lvl="1"/>
            <a:r>
              <a:rPr lang="en-US" dirty="0"/>
              <a:t>Internet has created a fertile ground for all faceless people to come out in the open</a:t>
            </a:r>
          </a:p>
          <a:p>
            <a:pPr lvl="1"/>
            <a:r>
              <a:rPr lang="en-US" dirty="0"/>
              <a:t>Anonymous servers</a:t>
            </a:r>
          </a:p>
          <a:p>
            <a:pPr lvl="2"/>
            <a:r>
              <a:rPr lang="en-US" dirty="0"/>
              <a:t>Full anonymity servers: no identifying information is forwarded in packet headers</a:t>
            </a:r>
          </a:p>
          <a:p>
            <a:pPr lvl="2"/>
            <a:r>
              <a:rPr lang="en-US" dirty="0"/>
              <a:t>Pseudonymous servers: put pseudonym in forwarded packet headers, keeping the real identity behind a pseudonym</a:t>
            </a:r>
          </a:p>
          <a:p>
            <a:pPr lvl="1"/>
            <a:r>
              <a:rPr lang="en-US" dirty="0"/>
              <a:t>Anonymous users</a:t>
            </a:r>
          </a:p>
        </p:txBody>
      </p:sp>
    </p:spTree>
    <p:extLst>
      <p:ext uri="{BB962C8B-B14F-4D97-AF65-F5344CB8AC3E}">
        <p14:creationId xmlns:p14="http://schemas.microsoft.com/office/powerpoint/2010/main" val="3271386695"/>
      </p:ext>
    </p:extLst>
  </p:cSld>
  <p:clrMapOvr>
    <a:masterClrMapping/>
  </p:clrMapOvr>
  <p:transition spd="slow">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and Disadvantages of Anonymity</a:t>
            </a:r>
          </a:p>
        </p:txBody>
      </p:sp>
      <p:sp>
        <p:nvSpPr>
          <p:cNvPr id="3" name="Content Placeholder 2"/>
          <p:cNvSpPr>
            <a:spLocks noGrp="1"/>
          </p:cNvSpPr>
          <p:nvPr>
            <p:ph idx="1"/>
          </p:nvPr>
        </p:nvSpPr>
        <p:spPr>
          <a:xfrm>
            <a:off x="239184" y="731769"/>
            <a:ext cx="12058833" cy="5124450"/>
          </a:xfrm>
        </p:spPr>
        <p:txBody>
          <a:bodyPr/>
          <a:lstStyle/>
          <a:p>
            <a:r>
              <a:rPr lang="en-US" sz="2600" dirty="0"/>
              <a:t>Advantages</a:t>
            </a:r>
          </a:p>
          <a:p>
            <a:pPr lvl="1"/>
            <a:r>
              <a:rPr lang="en-US" sz="2400" dirty="0"/>
              <a:t>Good for whistle-blowers</a:t>
            </a:r>
          </a:p>
          <a:p>
            <a:pPr lvl="1"/>
            <a:r>
              <a:rPr lang="en-US" sz="2400" dirty="0"/>
              <a:t>Good in case of national security</a:t>
            </a:r>
          </a:p>
          <a:p>
            <a:pPr lvl="1"/>
            <a:r>
              <a:rPr lang="en-US" sz="2400" dirty="0"/>
              <a:t>When there is intimidation and fear of reprisals</a:t>
            </a:r>
          </a:p>
          <a:p>
            <a:pPr lvl="1"/>
            <a:r>
              <a:rPr lang="en-US" sz="2400" dirty="0"/>
              <a:t>Good for some relationships and the security of some people</a:t>
            </a:r>
          </a:p>
          <a:p>
            <a:r>
              <a:rPr lang="en-US" sz="2600" dirty="0"/>
              <a:t>Disadvantages</a:t>
            </a:r>
          </a:p>
          <a:p>
            <a:pPr lvl="1"/>
            <a:r>
              <a:rPr lang="en-US" sz="2400" dirty="0"/>
              <a:t>Criminals and embezzlers can use it to their advantage, especially in online social networks</a:t>
            </a:r>
          </a:p>
          <a:p>
            <a:pPr lvl="1"/>
            <a:r>
              <a:rPr lang="en-US" sz="2400" dirty="0"/>
              <a:t>Lots of disputes could be solved if information from individuals party to these disputes can reveal the necessary information</a:t>
            </a:r>
          </a:p>
          <a:p>
            <a:r>
              <a:rPr lang="en-US" sz="2600" dirty="0"/>
              <a:t>Legal view of anonymity</a:t>
            </a:r>
          </a:p>
          <a:p>
            <a:pPr lvl="1"/>
            <a:r>
              <a:rPr lang="en-US" sz="2400" dirty="0"/>
              <a:t>In the current environment of the Internet, there are serious debates on the freedoms of individuals on the Internet and how these freedoms can be protected in the onslaught of people under the anonymity in cyberspace.</a:t>
            </a:r>
          </a:p>
          <a:p>
            <a:pPr lvl="1"/>
            <a:endParaRPr lang="en-US" dirty="0"/>
          </a:p>
        </p:txBody>
      </p:sp>
    </p:spTree>
    <p:extLst>
      <p:ext uri="{BB962C8B-B14F-4D97-AF65-F5344CB8AC3E}">
        <p14:creationId xmlns:p14="http://schemas.microsoft.com/office/powerpoint/2010/main" val="3290792814"/>
      </p:ext>
    </p:extLst>
  </p:cSld>
  <p:clrMapOvr>
    <a:masterClrMapping/>
  </p:clrMapOvr>
  <p:transition spd="slow">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a:t>
            </a:r>
          </a:p>
        </p:txBody>
      </p:sp>
      <p:sp>
        <p:nvSpPr>
          <p:cNvPr id="3" name="Content Placeholder 2"/>
          <p:cNvSpPr>
            <a:spLocks noGrp="1"/>
          </p:cNvSpPr>
          <p:nvPr>
            <p:ph idx="1"/>
          </p:nvPr>
        </p:nvSpPr>
        <p:spPr/>
        <p:txBody>
          <a:bodyPr/>
          <a:lstStyle/>
          <a:p>
            <a:r>
              <a:rPr lang="en-US" dirty="0"/>
              <a:t>To prevent unauthorized access, use, alteration, and theft or physical damage to property</a:t>
            </a:r>
          </a:p>
          <a:p>
            <a:r>
              <a:rPr lang="en-US" dirty="0"/>
              <a:t>Confidentiality</a:t>
            </a:r>
          </a:p>
          <a:p>
            <a:pPr lvl="1"/>
            <a:r>
              <a:rPr lang="en-US" sz="2400" dirty="0"/>
              <a:t>To prevent unauthorized disclosure of information to third parties</a:t>
            </a:r>
          </a:p>
          <a:p>
            <a:pPr lvl="2"/>
            <a:r>
              <a:rPr lang="en-US" dirty="0"/>
              <a:t>medical, financial, academic, and criminal records.</a:t>
            </a:r>
          </a:p>
          <a:p>
            <a:r>
              <a:rPr lang="en-US" dirty="0"/>
              <a:t>Integrity</a:t>
            </a:r>
          </a:p>
          <a:p>
            <a:pPr lvl="1"/>
            <a:r>
              <a:rPr lang="en-US" sz="2400" dirty="0"/>
              <a:t>To prevent unauthorized modification of files and maintain the status quo. It includes system, information, and personnel integrity. The alteration of information may be caused by a desire for personal gain or a need for revenge.</a:t>
            </a:r>
          </a:p>
          <a:p>
            <a:r>
              <a:rPr lang="en-US" dirty="0"/>
              <a:t>Availability</a:t>
            </a:r>
          </a:p>
          <a:p>
            <a:pPr lvl="1"/>
            <a:r>
              <a:rPr lang="en-US" dirty="0"/>
              <a:t>To prevent unauthorized withholding of information</a:t>
            </a:r>
          </a:p>
          <a:p>
            <a:pPr lvl="1"/>
            <a:endParaRPr lang="en-US" dirty="0"/>
          </a:p>
        </p:txBody>
      </p:sp>
    </p:spTree>
    <p:extLst>
      <p:ext uri="{BB962C8B-B14F-4D97-AF65-F5344CB8AC3E}">
        <p14:creationId xmlns:p14="http://schemas.microsoft.com/office/powerpoint/2010/main" val="3170368599"/>
      </p:ext>
    </p:extLst>
  </p:cSld>
  <p:clrMapOvr>
    <a:masterClrMapping/>
  </p:clrMapOvr>
  <p:transition spd="slow">
    <p:blinds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Physical Security</a:t>
            </a:r>
          </a:p>
        </p:txBody>
      </p:sp>
      <p:sp>
        <p:nvSpPr>
          <p:cNvPr id="3" name="Content Placeholder 2"/>
          <p:cNvSpPr>
            <a:spLocks noGrp="1"/>
          </p:cNvSpPr>
          <p:nvPr>
            <p:ph idx="1"/>
          </p:nvPr>
        </p:nvSpPr>
        <p:spPr>
          <a:xfrm>
            <a:off x="239184" y="771524"/>
            <a:ext cx="11732683" cy="5814805"/>
          </a:xfrm>
        </p:spPr>
        <p:txBody>
          <a:bodyPr>
            <a:normAutofit fontScale="92500" lnSpcReduction="10000"/>
          </a:bodyPr>
          <a:lstStyle/>
          <a:p>
            <a:r>
              <a:rPr lang="en-US" dirty="0"/>
              <a:t>A facility is physically secure if it is surrounded by a barrier</a:t>
            </a:r>
          </a:p>
          <a:p>
            <a:r>
              <a:rPr lang="en-US" dirty="0"/>
              <a:t>Physical security can be guaranteed if the following four mechanisms are in place</a:t>
            </a:r>
          </a:p>
          <a:p>
            <a:pPr lvl="1"/>
            <a:r>
              <a:rPr lang="en-US" dirty="0"/>
              <a:t>Deterrence: by creating an atmosphere intended to scare intruders</a:t>
            </a:r>
          </a:p>
          <a:p>
            <a:pPr lvl="1"/>
            <a:r>
              <a:rPr lang="en-US" dirty="0"/>
              <a:t>Prevention: by trying to stop intruders from gaining access</a:t>
            </a:r>
          </a:p>
          <a:p>
            <a:pPr lvl="1"/>
            <a:r>
              <a:rPr lang="en-US" dirty="0"/>
              <a:t>Detection: to “see” that intruder who has gained or who is trying to gain access</a:t>
            </a:r>
          </a:p>
          <a:p>
            <a:pPr lvl="1"/>
            <a:r>
              <a:rPr lang="en-US" dirty="0"/>
              <a:t>Response: to respond to the failure of the first three mechanisms</a:t>
            </a:r>
          </a:p>
          <a:p>
            <a:r>
              <a:rPr lang="en-US" dirty="0"/>
              <a:t>Physical access controls</a:t>
            </a:r>
          </a:p>
          <a:p>
            <a:pPr lvl="1"/>
            <a:r>
              <a:rPr lang="en-US" dirty="0"/>
              <a:t>Physical security barriers</a:t>
            </a:r>
          </a:p>
          <a:p>
            <a:pPr lvl="2"/>
            <a:r>
              <a:rPr lang="en-US" dirty="0"/>
              <a:t>Fence made of barbed wire, brick walls, natural trees, mounted noise or vibration sensors, security lighting, close circuit television (CCTV), buried seismic sensors, or different photoelectric and microwave systems</a:t>
            </a:r>
          </a:p>
          <a:p>
            <a:pPr lvl="2"/>
            <a:r>
              <a:rPr lang="en-US" dirty="0"/>
              <a:t>Locks and keys, window breakage detectors, infrared and ultrasonic detectors, interior microwave systems, animal like dogs, and human barriers like security guards and others</a:t>
            </a:r>
          </a:p>
        </p:txBody>
      </p:sp>
    </p:spTree>
    <p:extLst>
      <p:ext uri="{BB962C8B-B14F-4D97-AF65-F5344CB8AC3E}">
        <p14:creationId xmlns:p14="http://schemas.microsoft.com/office/powerpoint/2010/main" val="3096810116"/>
      </p:ext>
    </p:extLst>
  </p:cSld>
  <p:clrMapOvr>
    <a:masterClrMapping/>
  </p:clrMapOvr>
  <p:transition spd="slow">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65238-D4DF-4069-917C-331194ADBA66}"/>
              </a:ext>
            </a:extLst>
          </p:cNvPr>
          <p:cNvSpPr>
            <a:spLocks noGrp="1"/>
          </p:cNvSpPr>
          <p:nvPr>
            <p:ph type="title"/>
          </p:nvPr>
        </p:nvSpPr>
        <p:spPr>
          <a:xfrm>
            <a:off x="90926" y="440224"/>
            <a:ext cx="11827933" cy="142871"/>
          </a:xfrm>
        </p:spPr>
        <p:txBody>
          <a:bodyPr/>
          <a:lstStyle/>
          <a:p>
            <a:r>
              <a:rPr lang="en-US" dirty="0"/>
              <a:t>Electronic access controls</a:t>
            </a:r>
            <a:br>
              <a:rPr lang="en-US" dirty="0"/>
            </a:br>
            <a:endParaRPr lang="en-US" dirty="0"/>
          </a:p>
        </p:txBody>
      </p:sp>
      <p:sp>
        <p:nvSpPr>
          <p:cNvPr id="3" name="Content Placeholder 2">
            <a:extLst>
              <a:ext uri="{FF2B5EF4-FFF2-40B4-BE49-F238E27FC236}">
                <a16:creationId xmlns:a16="http://schemas.microsoft.com/office/drawing/2014/main" id="{268E97A3-3E67-45A7-9D39-B79E0A167575}"/>
              </a:ext>
            </a:extLst>
          </p:cNvPr>
          <p:cNvSpPr>
            <a:spLocks noGrp="1"/>
          </p:cNvSpPr>
          <p:nvPr>
            <p:ph idx="1"/>
          </p:nvPr>
        </p:nvSpPr>
        <p:spPr>
          <a:xfrm>
            <a:off x="225932" y="665509"/>
            <a:ext cx="11732683" cy="5124450"/>
          </a:xfrm>
        </p:spPr>
        <p:txBody>
          <a:bodyPr/>
          <a:lstStyle/>
          <a:p>
            <a:r>
              <a:rPr lang="en-US" dirty="0"/>
              <a:t>Password</a:t>
            </a:r>
          </a:p>
          <a:p>
            <a:pPr lvl="2"/>
            <a:r>
              <a:rPr lang="en-US" dirty="0"/>
              <a:t>Never publicize a password.</a:t>
            </a:r>
          </a:p>
          <a:p>
            <a:pPr lvl="2"/>
            <a:r>
              <a:rPr lang="en-US" dirty="0"/>
              <a:t>Never write a password down anywhere.</a:t>
            </a:r>
          </a:p>
          <a:p>
            <a:pPr lvl="2"/>
            <a:r>
              <a:rPr lang="en-US" dirty="0"/>
              <a:t>Never choose a password that is easy to guess.</a:t>
            </a:r>
          </a:p>
          <a:p>
            <a:pPr lvl="2"/>
            <a:r>
              <a:rPr lang="en-US" dirty="0"/>
              <a:t>Never keep the same password for an extended period of time.</a:t>
            </a:r>
          </a:p>
          <a:p>
            <a:r>
              <a:rPr lang="en-US" dirty="0"/>
              <a:t>Firewalls</a:t>
            </a:r>
          </a:p>
          <a:p>
            <a:pPr lvl="2"/>
            <a:r>
              <a:rPr lang="en-US" dirty="0"/>
              <a:t>packet filters</a:t>
            </a:r>
          </a:p>
          <a:p>
            <a:pPr lvl="3"/>
            <a:r>
              <a:rPr lang="en-US" sz="2100" dirty="0"/>
              <a:t>These are packet-level filters. They contain gates that allow packets to</a:t>
            </a:r>
          </a:p>
          <a:p>
            <a:pPr marL="1371600" lvl="3" indent="0">
              <a:buNone/>
            </a:pPr>
            <a:r>
              <a:rPr lang="en-US" sz="2100" dirty="0"/>
              <a:t>pass through if they satisfy a minimum set of conditions and choke or prevent those packets that do not meet the entry conditions. The minimum conditions may include to h</a:t>
            </a:r>
            <a:r>
              <a:rPr lang="en-US" dirty="0"/>
              <a:t>ave permissible origin or destination addresses</a:t>
            </a:r>
            <a:endParaRPr lang="en-US" sz="2100" dirty="0"/>
          </a:p>
          <a:p>
            <a:pPr lvl="2"/>
            <a:r>
              <a:rPr lang="en-US" dirty="0"/>
              <a:t>proxy servers</a:t>
            </a:r>
          </a:p>
          <a:p>
            <a:pPr lvl="2"/>
            <a:r>
              <a:rPr lang="en-US" dirty="0" err="1"/>
              <a:t>stateful</a:t>
            </a:r>
            <a:r>
              <a:rPr lang="en-US" dirty="0"/>
              <a:t> inspection</a:t>
            </a:r>
          </a:p>
          <a:p>
            <a:pPr lvl="3"/>
            <a:r>
              <a:rPr lang="en-US" dirty="0"/>
              <a:t>Combine both filter and proxy function</a:t>
            </a:r>
          </a:p>
          <a:p>
            <a:endParaRPr lang="en-US" dirty="0"/>
          </a:p>
        </p:txBody>
      </p:sp>
    </p:spTree>
    <p:extLst>
      <p:ext uri="{BB962C8B-B14F-4D97-AF65-F5344CB8AC3E}">
        <p14:creationId xmlns:p14="http://schemas.microsoft.com/office/powerpoint/2010/main" val="2399350961"/>
      </p:ext>
    </p:extLst>
  </p:cSld>
  <p:clrMapOvr>
    <a:masterClrMapping/>
  </p:clrMapOvr>
  <p:transition spd="slow">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Security Controls</a:t>
            </a:r>
          </a:p>
        </p:txBody>
      </p:sp>
      <p:sp>
        <p:nvSpPr>
          <p:cNvPr id="3" name="Content Placeholder 2"/>
          <p:cNvSpPr>
            <a:spLocks noGrp="1"/>
          </p:cNvSpPr>
          <p:nvPr>
            <p:ph idx="1"/>
          </p:nvPr>
        </p:nvSpPr>
        <p:spPr>
          <a:xfrm>
            <a:off x="239184" y="678761"/>
            <a:ext cx="11732683" cy="5124450"/>
          </a:xfrm>
        </p:spPr>
        <p:txBody>
          <a:bodyPr>
            <a:normAutofit/>
          </a:bodyPr>
          <a:lstStyle/>
          <a:p>
            <a:r>
              <a:rPr lang="en-US" dirty="0"/>
              <a:t>Information security controls</a:t>
            </a:r>
          </a:p>
          <a:p>
            <a:pPr lvl="1"/>
            <a:r>
              <a:rPr lang="en-US" dirty="0"/>
              <a:t>Integrity, confidentiality, and availability of information at the servers</a:t>
            </a:r>
          </a:p>
          <a:p>
            <a:pPr lvl="1"/>
            <a:r>
              <a:rPr lang="en-US" dirty="0"/>
              <a:t>Encryption</a:t>
            </a:r>
          </a:p>
          <a:p>
            <a:pPr lvl="2"/>
            <a:r>
              <a:rPr lang="en-US" dirty="0"/>
              <a:t>Protects the communications channel from unauthorized access</a:t>
            </a:r>
          </a:p>
          <a:p>
            <a:pPr lvl="3"/>
            <a:r>
              <a:rPr lang="en-US" dirty="0"/>
              <a:t>Symmetric encryption</a:t>
            </a:r>
          </a:p>
          <a:p>
            <a:pPr lvl="4" algn="just"/>
            <a:r>
              <a:rPr lang="en-US" sz="1800" dirty="0"/>
              <a:t>Symmetric encryption, or secret-key encryption uses a common key and the same cryptographic algorithm to scramble and unscramble the message. The security of the transmitted data depends on the fact that eavesdroppers with no knowledge of the key are unable to read the message. One problem with symmetric encryption is the security of the keys which must be passed from the sender to the receiver.</a:t>
            </a:r>
          </a:p>
          <a:p>
            <a:pPr lvl="1"/>
            <a:endParaRPr lang="en-US" dirty="0"/>
          </a:p>
        </p:txBody>
      </p:sp>
      <p:pic>
        <p:nvPicPr>
          <p:cNvPr id="5" name="Picture 4">
            <a:extLst>
              <a:ext uri="{FF2B5EF4-FFF2-40B4-BE49-F238E27FC236}">
                <a16:creationId xmlns:a16="http://schemas.microsoft.com/office/drawing/2014/main" id="{42E06E20-2D45-4F64-9D70-82E7BD73C9A1}"/>
              </a:ext>
            </a:extLst>
          </p:cNvPr>
          <p:cNvPicPr>
            <a:picLocks noChangeAspect="1"/>
          </p:cNvPicPr>
          <p:nvPr/>
        </p:nvPicPr>
        <p:blipFill rotWithShape="1">
          <a:blip r:embed="rId2"/>
          <a:srcRect b="4626"/>
          <a:stretch/>
        </p:blipFill>
        <p:spPr>
          <a:xfrm>
            <a:off x="2067339" y="4465982"/>
            <a:ext cx="7721066" cy="2133601"/>
          </a:xfrm>
          <a:prstGeom prst="rect">
            <a:avLst/>
          </a:prstGeom>
        </p:spPr>
      </p:pic>
    </p:spTree>
    <p:extLst>
      <p:ext uri="{BB962C8B-B14F-4D97-AF65-F5344CB8AC3E}">
        <p14:creationId xmlns:p14="http://schemas.microsoft.com/office/powerpoint/2010/main" val="3954789097"/>
      </p:ext>
    </p:extLst>
  </p:cSld>
  <p:clrMapOvr>
    <a:masterClrMapping/>
  </p:clrMapOvr>
  <p:transition spd="slow">
    <p:blinds dir="vert"/>
  </p:transition>
</p:sld>
</file>

<file path=ppt/theme/theme1.xml><?xml version="1.0" encoding="utf-8"?>
<a:theme xmlns:a="http://schemas.openxmlformats.org/drawingml/2006/main" name="NDSU">
  <a:themeElements>
    <a:clrScheme name="">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fontScheme name="csu-dj">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857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110000"/>
          </a:lnSpc>
          <a:spcBef>
            <a:spcPct val="20000"/>
          </a:spcBef>
          <a:spcAft>
            <a:spcPct val="0"/>
          </a:spcAft>
          <a:buClr>
            <a:srgbClr val="FF0000"/>
          </a:buClr>
          <a:buSzPct val="60000"/>
          <a:buFont typeface="Marlett" pitchFamily="2" charset="2"/>
          <a:buChar char="n"/>
          <a:tabLst/>
          <a:defRPr kumimoji="1" lang="en-US" sz="2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2857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110000"/>
          </a:lnSpc>
          <a:spcBef>
            <a:spcPct val="20000"/>
          </a:spcBef>
          <a:spcAft>
            <a:spcPct val="0"/>
          </a:spcAft>
          <a:buClr>
            <a:srgbClr val="FF0000"/>
          </a:buClr>
          <a:buSzPct val="60000"/>
          <a:buFont typeface="Marlett" pitchFamily="2" charset="2"/>
          <a:buChar char="n"/>
          <a:tabLst/>
          <a:defRPr kumimoji="1" lang="en-US" sz="2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su-dj 1">
        <a:dk1>
          <a:srgbClr val="000000"/>
        </a:dk1>
        <a:lt1>
          <a:srgbClr val="FFFFFF"/>
        </a:lt1>
        <a:dk2>
          <a:srgbClr val="000000"/>
        </a:dk2>
        <a:lt2>
          <a:srgbClr val="393939"/>
        </a:lt2>
        <a:accent1>
          <a:srgbClr val="FF0000"/>
        </a:accent1>
        <a:accent2>
          <a:srgbClr val="00FF00"/>
        </a:accent2>
        <a:accent3>
          <a:srgbClr val="FFFFFF"/>
        </a:accent3>
        <a:accent4>
          <a:srgbClr val="000000"/>
        </a:accent4>
        <a:accent5>
          <a:srgbClr val="FFAAAA"/>
        </a:accent5>
        <a:accent6>
          <a:srgbClr val="00E700"/>
        </a:accent6>
        <a:hlink>
          <a:srgbClr val="0000FF"/>
        </a:hlink>
        <a:folHlink>
          <a:srgbClr val="FFFF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NDSU" id="{6235FEAC-0CF9-4C12-9DFC-E713F17328BC}" vid="{4DC86CFC-10BE-45A5-ACD4-51EFD4968142}"/>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8CDDBB83-77C1-4099-A0AA-289882E745E2}">
  <ds:schemaRefs>
    <ds:schemaRef ds:uri="http://purl.org/dc/elements/1.1/"/>
    <ds:schemaRef ds:uri="http://schemas.microsoft.com/office/2006/metadata/properties"/>
    <ds:schemaRef ds:uri="http://purl.org/dc/terms/"/>
    <ds:schemaRef ds:uri="http://schemas.microsoft.com/office/2006/documentManagement/types"/>
    <ds:schemaRef ds:uri="4873beb7-5857-4685-be1f-d57550cc96cc"/>
    <ds:schemaRef ds:uri="http://schemas.openxmlformats.org/package/2006/metadata/core-properti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61E720F-F05D-4536-9C34-0CFCED65D3B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NDSU</Template>
  <TotalTime>10854</TotalTime>
  <Words>1882</Words>
  <Application>Microsoft Office PowerPoint</Application>
  <PresentationFormat>Widescreen</PresentationFormat>
  <Paragraphs>185</Paragraphs>
  <Slides>19</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Arial Unicode MS</vt:lpstr>
      <vt:lpstr>Euphemia</vt:lpstr>
      <vt:lpstr>Marlett</vt:lpstr>
      <vt:lpstr>NDSU</vt:lpstr>
      <vt:lpstr>Anonymity, security, privacy, and civil liberties - PPIT (CSC110)</vt:lpstr>
      <vt:lpstr>Outline</vt:lpstr>
      <vt:lpstr>Introduction</vt:lpstr>
      <vt:lpstr>Anonymity</vt:lpstr>
      <vt:lpstr>Advantages and Disadvantages of Anonymity</vt:lpstr>
      <vt:lpstr>Security</vt:lpstr>
      <vt:lpstr>Physical Security</vt:lpstr>
      <vt:lpstr>Electronic access controls </vt:lpstr>
      <vt:lpstr>Information Security Controls</vt:lpstr>
      <vt:lpstr>Information Security Controls</vt:lpstr>
      <vt:lpstr>Information Security Controls</vt:lpstr>
      <vt:lpstr>Information Security Controls</vt:lpstr>
      <vt:lpstr>Information Security Controls</vt:lpstr>
      <vt:lpstr>Privacy</vt:lpstr>
      <vt:lpstr>Types of Privacy</vt:lpstr>
      <vt:lpstr>Value of Privacy</vt:lpstr>
      <vt:lpstr>Privacy Implications of Database System</vt:lpstr>
      <vt:lpstr>Privacy Violations</vt:lpstr>
      <vt:lpstr>Privacy Protection and Civil Liberties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5 - Anonymity security privacy and civil liberties</dc:title>
  <dc:creator>Muzafar Khan</dc:creator>
  <cp:lastModifiedBy>FA21-BSE-133 (AOUN HAIDER)</cp:lastModifiedBy>
  <cp:revision>349</cp:revision>
  <cp:lastPrinted>2017-04-26T06:37:04Z</cp:lastPrinted>
  <dcterms:created xsi:type="dcterms:W3CDTF">2017-02-03T06:11:36Z</dcterms:created>
  <dcterms:modified xsi:type="dcterms:W3CDTF">2024-04-22T08:39:15Z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