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89" r:id="rId3"/>
    <p:sldId id="306" r:id="rId4"/>
    <p:sldId id="304" r:id="rId5"/>
    <p:sldId id="305" r:id="rId6"/>
    <p:sldId id="291" r:id="rId7"/>
    <p:sldId id="301" r:id="rId8"/>
    <p:sldId id="302"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269" r:id="rId25"/>
    <p:sldId id="270" r:id="rId26"/>
    <p:sldId id="271" r:id="rId27"/>
    <p:sldId id="272" r:id="rId28"/>
    <p:sldId id="273" r:id="rId29"/>
    <p:sldId id="275" r:id="rId30"/>
    <p:sldId id="276" r:id="rId31"/>
    <p:sldId id="277" r:id="rId32"/>
    <p:sldId id="282" r:id="rId33"/>
    <p:sldId id="283" r:id="rId34"/>
    <p:sldId id="284"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04471-64F9-4061-BE66-173B0DDC51FE}" type="datetimeFigureOut">
              <a:rPr lang="en-GB" smtClean="0"/>
              <a:t>08/02/2016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4509F-C658-4DB5-B633-EC7D35EE4ACC}" type="slidenum">
              <a:rPr lang="en-GB" smtClean="0"/>
              <a:t>‹#›</a:t>
            </a:fld>
            <a:endParaRPr lang="en-GB"/>
          </a:p>
        </p:txBody>
      </p:sp>
    </p:spTree>
    <p:extLst>
      <p:ext uri="{BB962C8B-B14F-4D97-AF65-F5344CB8AC3E}">
        <p14:creationId xmlns:p14="http://schemas.microsoft.com/office/powerpoint/2010/main" val="207577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86E6831-D69A-4BE0-8A2C-3C3837550D7A}" type="slidenum">
              <a:rPr lang="en-US" altLang="en-US" sz="1200"/>
              <a:pPr/>
              <a:t>8</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627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AD851-CF87-46F7-BD01-29345C814BBA}" type="slidenum">
              <a:rPr lang="en-GB" altLang="en-US"/>
              <a:pPr/>
              <a:t>10</a:t>
            </a:fld>
            <a:endParaRPr lang="en-GB"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GB" altLang="en-US"/>
              <a:t>Primitive types are basic values. References types are structures (arrays, classes, objects, etc). A reference is as close as Java gets to a C pointer, but references are accessed by name and not by location.</a:t>
            </a:r>
          </a:p>
          <a:p>
            <a:endParaRPr lang="en-GB" altLang="en-US"/>
          </a:p>
          <a:p>
            <a:r>
              <a:rPr lang="en-GB" altLang="en-US"/>
              <a:t>A Java programmer has no control over memory allocations, locations, etc.</a:t>
            </a:r>
          </a:p>
          <a:p>
            <a:endParaRPr lang="en-GB" altLang="en-US"/>
          </a:p>
          <a:p>
            <a:r>
              <a:rPr lang="en-GB" altLang="en-US"/>
              <a:t>Ideally in an OO language everything would be an object of some form, and Java does have objects that represent the kinds of values that can be stored in primitive types. However reference types take up more memory so for efficiency, Java allows values to be stored in a primitive form.</a:t>
            </a:r>
          </a:p>
        </p:txBody>
      </p:sp>
    </p:spTree>
    <p:extLst>
      <p:ext uri="{BB962C8B-B14F-4D97-AF65-F5344CB8AC3E}">
        <p14:creationId xmlns:p14="http://schemas.microsoft.com/office/powerpoint/2010/main" val="28001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61E85F-7D82-4BC7-91AF-730D01FD3784}" type="slidenum">
              <a:rPr lang="en-GB" altLang="en-US"/>
              <a:pPr/>
              <a:t>13</a:t>
            </a:fld>
            <a:endParaRPr lang="en-GB"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GB" altLang="en-US"/>
              <a:t>Meaningful names are an important way to make your code understandable. While the later examples don’t always follow that recommendation, that’s just to save space on the slides.</a:t>
            </a:r>
          </a:p>
          <a:p>
            <a:endParaRPr lang="en-GB" altLang="en-US"/>
          </a:p>
          <a:p>
            <a:r>
              <a:rPr lang="en-GB" altLang="en-US"/>
              <a:t>Camel case is also recommended as it makes long identifier names much more readable. It’s called camel case because there are humps in the words!</a:t>
            </a:r>
          </a:p>
          <a:p>
            <a:endParaRPr lang="en-GB" altLang="en-US"/>
          </a:p>
          <a:p>
            <a:r>
              <a:rPr lang="en-GB" altLang="en-US"/>
              <a:t>Note that there are naming conventions for method names and variables also (see later slides)</a:t>
            </a:r>
          </a:p>
        </p:txBody>
      </p:sp>
    </p:spTree>
    <p:extLst>
      <p:ext uri="{BB962C8B-B14F-4D97-AF65-F5344CB8AC3E}">
        <p14:creationId xmlns:p14="http://schemas.microsoft.com/office/powerpoint/2010/main" val="387750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Times New Roman" panose="02020603050405020304" pitchFamily="18" charset="0"/>
                <a:cs typeface="Times New Roman" panose="02020603050405020304" pitchFamily="18" charset="0"/>
              </a:defRPr>
            </a:lvl1pPr>
            <a:lvl2pPr marL="742950" indent="-285750">
              <a:defRPr sz="1600">
                <a:solidFill>
                  <a:schemeClr val="tx1"/>
                </a:solidFill>
                <a:latin typeface="Times New Roman" panose="02020603050405020304" pitchFamily="18" charset="0"/>
                <a:cs typeface="Times New Roman" panose="02020603050405020304" pitchFamily="18" charset="0"/>
              </a:defRPr>
            </a:lvl2pPr>
            <a:lvl3pPr marL="1143000" indent="-228600">
              <a:defRPr sz="1600">
                <a:solidFill>
                  <a:schemeClr val="tx1"/>
                </a:solidFill>
                <a:latin typeface="Times New Roman" panose="02020603050405020304" pitchFamily="18" charset="0"/>
                <a:cs typeface="Times New Roman" panose="02020603050405020304" pitchFamily="18" charset="0"/>
              </a:defRPr>
            </a:lvl3pPr>
            <a:lvl4pPr marL="1600200" indent="-228600">
              <a:defRPr sz="1600">
                <a:solidFill>
                  <a:schemeClr val="tx1"/>
                </a:solidFill>
                <a:latin typeface="Times New Roman" panose="02020603050405020304" pitchFamily="18" charset="0"/>
                <a:cs typeface="Times New Roman" panose="02020603050405020304" pitchFamily="18" charset="0"/>
              </a:defRPr>
            </a:lvl4pPr>
            <a:lvl5pPr marL="2057400" indent="-22860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fld id="{0CD1AF0F-2062-43F6-84DA-5D66AB2DCCFF}" type="slidenum">
              <a:rPr lang="en-GB" altLang="en-US" sz="1200" smtClean="0"/>
              <a:pPr/>
              <a:t>41</a:t>
            </a:fld>
            <a:endParaRPr lang="en-GB" altLang="en-US" sz="1200"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n-US" smtClean="0"/>
              <a:t>The reason I’m introducing a few UML basics is because it makes talking about applications much easier, as we can produce a diagram describing the classes and their relationships, rather than just jumping into the code.</a:t>
            </a:r>
          </a:p>
          <a:p>
            <a:pPr eaLnBrk="1" hangingPunct="1"/>
            <a:endParaRPr lang="en-GB" altLang="en-US" smtClean="0"/>
          </a:p>
          <a:p>
            <a:pPr eaLnBrk="1" hangingPunct="1"/>
            <a:r>
              <a:rPr lang="en-GB" altLang="en-US" smtClean="0"/>
              <a:t>It’s also a useful skill in its own right, and is generally encountered in OO design documents.</a:t>
            </a:r>
          </a:p>
        </p:txBody>
      </p:sp>
    </p:spTree>
    <p:extLst>
      <p:ext uri="{BB962C8B-B14F-4D97-AF65-F5344CB8AC3E}">
        <p14:creationId xmlns:p14="http://schemas.microsoft.com/office/powerpoint/2010/main" val="291464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FD3FC5C-89AF-4F83-8E17-23C28427573E}" type="datetimeFigureOut">
              <a:rPr lang="en-US" smtClean="0"/>
              <a:pPr/>
              <a:t>2/8/2016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D3FC5C-89AF-4F83-8E17-23C28427573E}" type="datetimeFigureOut">
              <a:rPr lang="en-US" smtClean="0"/>
              <a:pPr/>
              <a:t>2/8/2016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D3FC5C-89AF-4F83-8E17-23C28427573E}" type="datetimeFigureOut">
              <a:rPr lang="en-US" smtClean="0"/>
              <a:pPr/>
              <a:t>2/8/2016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GB"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p:txBody>
          <a:bodyPr/>
          <a:lstStyle>
            <a:lvl1pPr>
              <a:defRPr/>
            </a:lvl1pPr>
          </a:lstStyle>
          <a:p>
            <a:pPr>
              <a:defRPr/>
            </a:pPr>
            <a:fld id="{DC8CA929-CEE5-4008-BBE2-4AFACF20061A}" type="slidenum">
              <a:rPr lang="en-GB" altLang="en-US"/>
              <a:pPr>
                <a:defRPr/>
              </a:pPr>
              <a:t>‹#›</a:t>
            </a:fld>
            <a:endParaRPr lang="en-GB" altLang="en-US"/>
          </a:p>
        </p:txBody>
      </p:sp>
    </p:spTree>
    <p:extLst>
      <p:ext uri="{BB962C8B-B14F-4D97-AF65-F5344CB8AC3E}">
        <p14:creationId xmlns:p14="http://schemas.microsoft.com/office/powerpoint/2010/main" val="1392444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Online Image Placeholder 3"/>
          <p:cNvSpPr>
            <a:spLocks noGrp="1"/>
          </p:cNvSpPr>
          <p:nvPr>
            <p:ph type="clipArt" sz="half" idx="2"/>
          </p:nvPr>
        </p:nvSpPr>
        <p:spPr>
          <a:xfrm>
            <a:off x="4648200" y="1981200"/>
            <a:ext cx="3810000" cy="4114800"/>
          </a:xfrm>
        </p:spPr>
        <p:txBody>
          <a:bodyPr/>
          <a:lstStyle/>
          <a:p>
            <a:pPr lvl="0"/>
            <a:endParaRPr lang="en-GB" noProof="0" smtClean="0"/>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GB"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p:txBody>
          <a:bodyPr/>
          <a:lstStyle>
            <a:lvl1pPr>
              <a:defRPr/>
            </a:lvl1pPr>
          </a:lstStyle>
          <a:p>
            <a:pPr>
              <a:defRPr/>
            </a:pPr>
            <a:fld id="{ED13F226-B860-48F1-BBFD-7E402B68B35B}" type="slidenum">
              <a:rPr lang="en-GB" altLang="en-US"/>
              <a:pPr>
                <a:defRPr/>
              </a:pPr>
              <a:t>‹#›</a:t>
            </a:fld>
            <a:endParaRPr lang="en-GB" altLang="en-US"/>
          </a:p>
        </p:txBody>
      </p:sp>
    </p:spTree>
    <p:extLst>
      <p:ext uri="{BB962C8B-B14F-4D97-AF65-F5344CB8AC3E}">
        <p14:creationId xmlns:p14="http://schemas.microsoft.com/office/powerpoint/2010/main" val="41955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D3FC5C-89AF-4F83-8E17-23C28427573E}" type="datetimeFigureOut">
              <a:rPr lang="en-US" smtClean="0"/>
              <a:pPr/>
              <a:t>2/8/2016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3FC5C-89AF-4F83-8E17-23C28427573E}" type="datetimeFigureOut">
              <a:rPr lang="en-US" smtClean="0"/>
              <a:pPr/>
              <a:t>2/8/2016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FD3FC5C-89AF-4F83-8E17-23C28427573E}" type="datetimeFigureOut">
              <a:rPr lang="en-US" smtClean="0"/>
              <a:pPr/>
              <a:t>2/8/2016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FD3FC5C-89AF-4F83-8E17-23C28427573E}" type="datetimeFigureOut">
              <a:rPr lang="en-US" smtClean="0"/>
              <a:pPr/>
              <a:t>2/8/2016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FD3FC5C-89AF-4F83-8E17-23C28427573E}" type="datetimeFigureOut">
              <a:rPr lang="en-US" smtClean="0"/>
              <a:pPr/>
              <a:t>2/8/2016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3FC5C-89AF-4F83-8E17-23C28427573E}" type="datetimeFigureOut">
              <a:rPr lang="en-US" smtClean="0"/>
              <a:pPr/>
              <a:t>2/8/2016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3FC5C-89AF-4F83-8E17-23C28427573E}" type="datetimeFigureOut">
              <a:rPr lang="en-US" smtClean="0"/>
              <a:pPr/>
              <a:t>2/8/2016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3FC5C-89AF-4F83-8E17-23C28427573E}" type="datetimeFigureOut">
              <a:rPr lang="en-US" smtClean="0"/>
              <a:pPr/>
              <a:t>2/8/2016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3FC5C-89AF-4F83-8E17-23C28427573E}" type="datetimeFigureOut">
              <a:rPr lang="en-US" smtClean="0"/>
              <a:pPr/>
              <a:t>2/8/2016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85BCA-73F7-49D6-B3E7-A2B8D7011CF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cis.upenn.edu/~matuszek/General/JavaSyntax/forma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458200" cy="1470025"/>
          </a:xfrm>
        </p:spPr>
        <p:txBody>
          <a:bodyPr>
            <a:noAutofit/>
          </a:bodyPr>
          <a:lstStyle/>
          <a:p>
            <a:pPr algn="ctr"/>
            <a:r>
              <a:rPr lang="en-US" sz="2800" dirty="0" smtClean="0"/>
              <a:t/>
            </a:r>
            <a:br>
              <a:rPr lang="en-US" sz="2800" dirty="0" smtClean="0"/>
            </a:br>
            <a:r>
              <a:rPr lang="en-US" sz="2800" dirty="0" smtClean="0"/>
              <a:t/>
            </a:r>
            <a:br>
              <a:rPr lang="en-US" sz="2800" dirty="0" smtClean="0"/>
            </a:br>
            <a:r>
              <a:rPr lang="en-US" sz="2800" b="1" dirty="0" smtClean="0"/>
              <a:t>Lecture 2: Introduction to Java Applications</a:t>
            </a:r>
            <a:r>
              <a:rPr lang="en-US" sz="2800" dirty="0" smtClean="0"/>
              <a:t/>
            </a:r>
            <a:br>
              <a:rPr lang="en-US" sz="2800" dirty="0" smtClean="0"/>
            </a:br>
            <a:r>
              <a:rPr lang="en-US" sz="2800" dirty="0" smtClean="0"/>
              <a:t/>
            </a:r>
            <a:br>
              <a:rPr lang="en-US" sz="2800" dirty="0" smtClean="0"/>
            </a:br>
            <a:r>
              <a:rPr lang="en-US" sz="2800" dirty="0" smtClean="0"/>
              <a:t>Object Oriented Concepts and Programming</a:t>
            </a:r>
            <a:br>
              <a:rPr lang="en-US" sz="2800" dirty="0" smtClean="0"/>
            </a:br>
            <a:endParaRPr lang="en-US" sz="2800" dirty="0"/>
          </a:p>
        </p:txBody>
      </p:sp>
      <p:sp>
        <p:nvSpPr>
          <p:cNvPr id="3" name="Subtitle 2"/>
          <p:cNvSpPr>
            <a:spLocks noGrp="1"/>
          </p:cNvSpPr>
          <p:nvPr>
            <p:ph type="subTitle" idx="1"/>
          </p:nvPr>
        </p:nvSpPr>
        <p:spPr/>
        <p:txBody>
          <a:bodyPr>
            <a:normAutofit/>
          </a:bodyPr>
          <a:lstStyle/>
          <a:p>
            <a:pPr algn="ctr"/>
            <a:endParaRPr lang="en-US" sz="2800" dirty="0" smtClean="0"/>
          </a:p>
        </p:txBody>
      </p:sp>
      <p:pic>
        <p:nvPicPr>
          <p:cNvPr id="5" name="Picture 2" descr="http://ww2.ciit-isb.edu.pk/ms/Images/logo-comsats.png"/>
          <p:cNvPicPr>
            <a:picLocks noChangeAspect="1" noChangeArrowheads="1"/>
          </p:cNvPicPr>
          <p:nvPr/>
        </p:nvPicPr>
        <p:blipFill>
          <a:blip r:embed="rId2"/>
          <a:srcRect/>
          <a:stretch>
            <a:fillRect/>
          </a:stretch>
        </p:blipFill>
        <p:spPr bwMode="auto">
          <a:xfrm>
            <a:off x="152400" y="0"/>
            <a:ext cx="1371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ltLang="en-US"/>
              <a:t>Java Types</a:t>
            </a:r>
          </a:p>
        </p:txBody>
      </p:sp>
      <p:sp>
        <p:nvSpPr>
          <p:cNvPr id="67587" name="Rectangle 3"/>
          <p:cNvSpPr>
            <a:spLocks noGrp="1" noChangeArrowheads="1"/>
          </p:cNvSpPr>
          <p:nvPr>
            <p:ph type="body" idx="1"/>
          </p:nvPr>
        </p:nvSpPr>
        <p:spPr/>
        <p:txBody>
          <a:bodyPr/>
          <a:lstStyle/>
          <a:p>
            <a:pPr>
              <a:lnSpc>
                <a:spcPct val="90000"/>
              </a:lnSpc>
            </a:pPr>
            <a:r>
              <a:rPr lang="en-GB" altLang="en-US" sz="2800"/>
              <a:t>Java has two basic types</a:t>
            </a:r>
          </a:p>
          <a:p>
            <a:pPr lvl="1">
              <a:lnSpc>
                <a:spcPct val="90000"/>
              </a:lnSpc>
            </a:pPr>
            <a:r>
              <a:rPr lang="en-GB" altLang="en-US" sz="2400"/>
              <a:t>Primitive types</a:t>
            </a:r>
          </a:p>
          <a:p>
            <a:pPr lvl="1">
              <a:lnSpc>
                <a:spcPct val="90000"/>
              </a:lnSpc>
            </a:pPr>
            <a:r>
              <a:rPr lang="en-GB" altLang="en-US" sz="2400"/>
              <a:t>Reference Types </a:t>
            </a:r>
          </a:p>
          <a:p>
            <a:pPr>
              <a:lnSpc>
                <a:spcPct val="90000"/>
              </a:lnSpc>
            </a:pPr>
            <a:r>
              <a:rPr lang="en-GB" altLang="en-US" sz="2800"/>
              <a:t>Primitive types</a:t>
            </a:r>
          </a:p>
          <a:p>
            <a:pPr lvl="1">
              <a:lnSpc>
                <a:spcPct val="90000"/>
              </a:lnSpc>
            </a:pPr>
            <a:r>
              <a:rPr lang="en-GB" altLang="en-US" sz="2400"/>
              <a:t>integers, floating point numbers, characters, etc</a:t>
            </a:r>
          </a:p>
          <a:p>
            <a:pPr lvl="1">
              <a:lnSpc>
                <a:spcPct val="90000"/>
              </a:lnSpc>
            </a:pPr>
            <a:r>
              <a:rPr lang="en-GB" altLang="en-US" sz="2400"/>
              <a:t>Refer to actual values</a:t>
            </a:r>
          </a:p>
          <a:p>
            <a:pPr>
              <a:lnSpc>
                <a:spcPct val="90000"/>
              </a:lnSpc>
            </a:pPr>
            <a:r>
              <a:rPr lang="en-GB" altLang="en-US" sz="2800"/>
              <a:t>Reference types</a:t>
            </a:r>
          </a:p>
          <a:p>
            <a:pPr lvl="1">
              <a:lnSpc>
                <a:spcPct val="90000"/>
              </a:lnSpc>
            </a:pPr>
            <a:r>
              <a:rPr lang="en-GB" altLang="en-US" sz="2400"/>
              <a:t>Arrays, Classes, Objects, etc</a:t>
            </a:r>
          </a:p>
          <a:p>
            <a:pPr lvl="1">
              <a:lnSpc>
                <a:spcPct val="90000"/>
              </a:lnSpc>
            </a:pPr>
            <a:r>
              <a:rPr lang="en-GB" altLang="en-US" sz="2400"/>
              <a:t>Refer to memory locations (by name, not location)</a:t>
            </a:r>
          </a:p>
          <a:p>
            <a:pPr lvl="1">
              <a:lnSpc>
                <a:spcPct val="90000"/>
              </a:lnSpc>
            </a:pPr>
            <a:endParaRPr lang="en-GB" altLang="en-US" sz="2400"/>
          </a:p>
        </p:txBody>
      </p:sp>
    </p:spTree>
    <p:extLst>
      <p:ext uri="{BB962C8B-B14F-4D97-AF65-F5344CB8AC3E}">
        <p14:creationId xmlns:p14="http://schemas.microsoft.com/office/powerpoint/2010/main" val="115608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36" name="Group 56"/>
          <p:cNvGraphicFramePr>
            <a:graphicFrameLocks noGrp="1"/>
          </p:cNvGraphicFramePr>
          <p:nvPr/>
        </p:nvGraphicFramePr>
        <p:xfrm>
          <a:off x="609600" y="1981200"/>
          <a:ext cx="7772400" cy="4253232"/>
        </p:xfrm>
        <a:graphic>
          <a:graphicData uri="http://schemas.openxmlformats.org/drawingml/2006/table">
            <a:tbl>
              <a:tblPr/>
              <a:tblGrid>
                <a:gridCol w="2590800"/>
                <a:gridCol w="2590800"/>
                <a:gridCol w="2590800"/>
              </a:tblGrid>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Times New Roman" panose="02020603050405020304" pitchFamily="18"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Times New Roman" panose="02020603050405020304" pitchFamily="18"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smtClean="0">
                          <a:ln>
                            <a:noFill/>
                          </a:ln>
                          <a:solidFill>
                            <a:schemeClr val="tx1"/>
                          </a:solidFill>
                          <a:effectLst/>
                          <a:latin typeface="Times New Roman" panose="02020603050405020304" pitchFamily="18" charset="0"/>
                        </a:rPr>
                        <a:t>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Boolean (</a:t>
                      </a:r>
                      <a:r>
                        <a:rPr kumimoji="0" lang="en-GB" altLang="en-US" sz="1800" b="0" i="0" u="none" strike="noStrike" cap="none" normalizeH="0" baseline="0" smtClean="0">
                          <a:ln>
                            <a:noFill/>
                          </a:ln>
                          <a:solidFill>
                            <a:schemeClr val="tx1"/>
                          </a:solidFill>
                          <a:effectLst/>
                          <a:latin typeface="Courier New" panose="02070309020205020404" pitchFamily="49" charset="0"/>
                        </a:rPr>
                        <a:t>boolean</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True/false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 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Byte (</a:t>
                      </a:r>
                      <a:r>
                        <a:rPr kumimoji="0" lang="en-GB" altLang="en-US" sz="1800" b="0" i="0" u="none" strike="noStrike" cap="none" normalizeH="0" baseline="0" smtClean="0">
                          <a:ln>
                            <a:noFill/>
                          </a:ln>
                          <a:solidFill>
                            <a:schemeClr val="tx1"/>
                          </a:solidFill>
                          <a:effectLst/>
                          <a:latin typeface="Courier New" panose="02070309020205020404" pitchFamily="49" charset="0"/>
                        </a:rPr>
                        <a:t>byte</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Byte-length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1 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Short (</a:t>
                      </a:r>
                      <a:r>
                        <a:rPr kumimoji="0" lang="en-GB" altLang="en-US" sz="1800" b="0" i="0" u="none" strike="noStrike" cap="none" normalizeH="0" baseline="0" smtClean="0">
                          <a:ln>
                            <a:noFill/>
                          </a:ln>
                          <a:solidFill>
                            <a:schemeClr val="tx1"/>
                          </a:solidFill>
                          <a:effectLst/>
                          <a:latin typeface="Courier New" panose="02070309020205020404" pitchFamily="49" charset="0"/>
                        </a:rPr>
                        <a:t>short</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Short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Integer (</a:t>
                      </a:r>
                      <a:r>
                        <a:rPr kumimoji="0" lang="en-GB" altLang="en-US" sz="1800" b="0" i="0" u="none" strike="noStrike" cap="none" normalizeH="0" baseline="0" smtClean="0">
                          <a:ln>
                            <a:noFill/>
                          </a:ln>
                          <a:solidFill>
                            <a:schemeClr val="tx1"/>
                          </a:solidFill>
                          <a:effectLst/>
                          <a:latin typeface="Courier New" panose="02070309020205020404" pitchFamily="49" charset="0"/>
                        </a:rPr>
                        <a:t>int</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Long (</a:t>
                      </a:r>
                      <a:r>
                        <a:rPr kumimoji="0" lang="en-GB" altLang="en-US" sz="1800" b="0" i="0" u="none" strike="noStrike" cap="none" normalizeH="0" baseline="0" smtClean="0">
                          <a:ln>
                            <a:noFill/>
                          </a:ln>
                          <a:solidFill>
                            <a:schemeClr val="tx1"/>
                          </a:solidFill>
                          <a:effectLst/>
                          <a:latin typeface="Courier New" panose="02070309020205020404" pitchFamily="49" charset="0"/>
                        </a:rPr>
                        <a:t>long</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Long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Float (</a:t>
                      </a:r>
                      <a:r>
                        <a:rPr kumimoji="0" lang="en-GB" altLang="en-US" sz="1800" b="0" i="0" u="none" strike="noStrike" cap="none" normalizeH="0" baseline="0" smtClean="0">
                          <a:ln>
                            <a:noFill/>
                          </a:ln>
                          <a:solidFill>
                            <a:schemeClr val="tx1"/>
                          </a:solidFill>
                          <a:effectLst/>
                          <a:latin typeface="Courier New" panose="02070309020205020404" pitchFamily="49" charset="0"/>
                        </a:rPr>
                        <a:t>float</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Single precision floating point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Double (</a:t>
                      </a:r>
                      <a:r>
                        <a:rPr kumimoji="0" lang="en-GB" altLang="en-US" sz="1800" b="0" i="0" u="none" strike="noStrike" cap="none" normalizeH="0" baseline="0" smtClean="0">
                          <a:ln>
                            <a:noFill/>
                          </a:ln>
                          <a:solidFill>
                            <a:schemeClr val="tx1"/>
                          </a:solidFill>
                          <a:effectLst/>
                          <a:latin typeface="Courier New" panose="02070309020205020404" pitchFamily="49" charset="0"/>
                        </a:rPr>
                        <a:t>double</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Double precision 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Char (</a:t>
                      </a:r>
                      <a:r>
                        <a:rPr kumimoji="0" lang="en-GB" altLang="en-US" sz="1800" b="0" i="0" u="none" strike="noStrike" cap="none" normalizeH="0" baseline="0" smtClean="0">
                          <a:ln>
                            <a:noFill/>
                          </a:ln>
                          <a:solidFill>
                            <a:schemeClr val="tx1"/>
                          </a:solidFill>
                          <a:effectLst/>
                          <a:latin typeface="Courier New" panose="02070309020205020404" pitchFamily="49" charset="0"/>
                        </a:rPr>
                        <a:t>char</a:t>
                      </a:r>
                      <a:r>
                        <a:rPr kumimoji="0" lang="en-GB" altLang="en-US" sz="1800" b="0" i="0" u="none" strike="noStrike" cap="none" normalizeH="0" baseline="0" smtClean="0">
                          <a:ln>
                            <a:noFill/>
                          </a:ln>
                          <a:solidFill>
                            <a:schemeClr val="tx1"/>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Single character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chemeClr val="tx1"/>
                          </a:solidFill>
                          <a:effectLst/>
                          <a:latin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37" name="Rectangle 57"/>
          <p:cNvSpPr>
            <a:spLocks noGrp="1" noChangeArrowheads="1"/>
          </p:cNvSpPr>
          <p:nvPr>
            <p:ph type="title"/>
          </p:nvPr>
        </p:nvSpPr>
        <p:spPr>
          <a:noFill/>
          <a:ln/>
        </p:spPr>
        <p:txBody>
          <a:bodyPr/>
          <a:lstStyle/>
          <a:p>
            <a:r>
              <a:rPr lang="en-GB" altLang="en-US"/>
              <a:t>Primitive Types</a:t>
            </a:r>
          </a:p>
        </p:txBody>
      </p:sp>
    </p:spTree>
    <p:extLst>
      <p:ext uri="{BB962C8B-B14F-4D97-AF65-F5344CB8AC3E}">
        <p14:creationId xmlns:p14="http://schemas.microsoft.com/office/powerpoint/2010/main" val="38564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Dr. Tabbasum Naz</a:t>
            </a:r>
            <a:endParaRPr lang="en-US"/>
          </a:p>
        </p:txBody>
      </p:sp>
      <p:sp>
        <p:nvSpPr>
          <p:cNvPr id="7" name="Slide Number Placeholder 6"/>
          <p:cNvSpPr>
            <a:spLocks noGrp="1"/>
          </p:cNvSpPr>
          <p:nvPr>
            <p:ph type="sldNum" sz="quarter" idx="12"/>
          </p:nvPr>
        </p:nvSpPr>
        <p:spPr/>
        <p:txBody>
          <a:bodyPr/>
          <a:lstStyle/>
          <a:p>
            <a:fld id="{32E59B77-6792-421F-9741-3D01E23DCAE8}" type="slidenum">
              <a:rPr lang="en-US" smtClean="0"/>
              <a:pPr/>
              <a:t>12</a:t>
            </a:fld>
            <a:endParaRPr lang="en-US"/>
          </a:p>
        </p:txBody>
      </p:sp>
      <p:sp>
        <p:nvSpPr>
          <p:cNvPr id="2" name="Title 1"/>
          <p:cNvSpPr>
            <a:spLocks noGrp="1"/>
          </p:cNvSpPr>
          <p:nvPr>
            <p:ph type="title"/>
          </p:nvPr>
        </p:nvSpPr>
        <p:spPr/>
        <p:txBody>
          <a:bodyPr/>
          <a:lstStyle/>
          <a:p>
            <a:r>
              <a:rPr lang="en-GB" dirty="0" smtClean="0"/>
              <a:t>Java Basic Types</a:t>
            </a:r>
            <a:endParaRPr lang="en-GB" dirty="0"/>
          </a:p>
        </p:txBody>
      </p:sp>
      <p:pic>
        <p:nvPicPr>
          <p:cNvPr id="1026" name="Picture 2"/>
          <p:cNvPicPr>
            <a:picLocks noChangeAspect="1" noChangeArrowheads="1"/>
          </p:cNvPicPr>
          <p:nvPr/>
        </p:nvPicPr>
        <p:blipFill>
          <a:blip r:embed="rId2"/>
          <a:srcRect/>
          <a:stretch>
            <a:fillRect/>
          </a:stretch>
        </p:blipFill>
        <p:spPr bwMode="auto">
          <a:xfrm>
            <a:off x="1466850" y="1085850"/>
            <a:ext cx="6381750" cy="5314950"/>
          </a:xfrm>
          <a:prstGeom prst="rect">
            <a:avLst/>
          </a:prstGeom>
          <a:noFill/>
          <a:ln w="9525">
            <a:noFill/>
            <a:miter lim="800000"/>
            <a:headEnd/>
            <a:tailEnd/>
          </a:ln>
          <a:effectLst/>
        </p:spPr>
      </p:pic>
    </p:spTree>
    <p:extLst>
      <p:ext uri="{BB962C8B-B14F-4D97-AF65-F5344CB8AC3E}">
        <p14:creationId xmlns:p14="http://schemas.microsoft.com/office/powerpoint/2010/main" val="1563828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ltLang="en-US"/>
              <a:t>Naming</a:t>
            </a:r>
          </a:p>
        </p:txBody>
      </p:sp>
      <p:sp>
        <p:nvSpPr>
          <p:cNvPr id="61443" name="Rectangle 3"/>
          <p:cNvSpPr>
            <a:spLocks noGrp="1" noChangeArrowheads="1"/>
          </p:cNvSpPr>
          <p:nvPr>
            <p:ph type="body" idx="1"/>
          </p:nvPr>
        </p:nvSpPr>
        <p:spPr/>
        <p:txBody>
          <a:bodyPr/>
          <a:lstStyle/>
          <a:p>
            <a:pPr>
              <a:lnSpc>
                <a:spcPct val="90000"/>
              </a:lnSpc>
            </a:pPr>
            <a:r>
              <a:rPr lang="en-GB" altLang="en-US" sz="2800"/>
              <a:t>All Java syntax is case sensitive</a:t>
            </a:r>
          </a:p>
          <a:p>
            <a:pPr>
              <a:lnSpc>
                <a:spcPct val="90000"/>
              </a:lnSpc>
            </a:pPr>
            <a:r>
              <a:rPr lang="en-GB" altLang="en-US" sz="2800"/>
              <a:t>Valid Java names</a:t>
            </a:r>
          </a:p>
          <a:p>
            <a:pPr lvl="1">
              <a:lnSpc>
                <a:spcPct val="90000"/>
              </a:lnSpc>
            </a:pPr>
            <a:r>
              <a:rPr lang="en-GB" altLang="en-US" sz="2400"/>
              <a:t>Consist of letters, numbers, underscore, and dollar</a:t>
            </a:r>
          </a:p>
          <a:p>
            <a:pPr lvl="1">
              <a:lnSpc>
                <a:spcPct val="90000"/>
              </a:lnSpc>
            </a:pPr>
            <a:r>
              <a:rPr lang="en-GB" altLang="en-US" sz="2400"/>
              <a:t>Names can only start with letter or underscore</a:t>
            </a:r>
          </a:p>
          <a:p>
            <a:pPr lvl="1">
              <a:lnSpc>
                <a:spcPct val="90000"/>
              </a:lnSpc>
            </a:pPr>
            <a:r>
              <a:rPr lang="en-GB" altLang="en-US" sz="2400"/>
              <a:t>E.g. </a:t>
            </a:r>
            <a:r>
              <a:rPr lang="en-GB" altLang="en-US" sz="2400">
                <a:latin typeface="Courier New" panose="02070309020205020404" pitchFamily="49" charset="0"/>
              </a:rPr>
              <a:t>firstAttribute</a:t>
            </a:r>
            <a:r>
              <a:rPr lang="en-GB" altLang="en-US" sz="2400"/>
              <a:t> but not </a:t>
            </a:r>
            <a:r>
              <a:rPr lang="en-GB" altLang="en-US" sz="2400">
                <a:latin typeface="Courier New" panose="02070309020205020404" pitchFamily="49" charset="0"/>
              </a:rPr>
              <a:t>1stAttribute</a:t>
            </a:r>
          </a:p>
          <a:p>
            <a:pPr>
              <a:lnSpc>
                <a:spcPct val="90000"/>
              </a:lnSpc>
            </a:pPr>
            <a:r>
              <a:rPr lang="en-GB" altLang="en-US" sz="2800"/>
              <a:t>“Camel case” convention</a:t>
            </a:r>
          </a:p>
          <a:p>
            <a:pPr lvl="1">
              <a:lnSpc>
                <a:spcPct val="90000"/>
              </a:lnSpc>
            </a:pPr>
            <a:r>
              <a:rPr lang="en-GB" altLang="en-US" sz="2400"/>
              <a:t>Java encourages long, explanatory names</a:t>
            </a:r>
          </a:p>
          <a:p>
            <a:pPr lvl="1">
              <a:lnSpc>
                <a:spcPct val="90000"/>
              </a:lnSpc>
            </a:pPr>
            <a:r>
              <a:rPr lang="en-GB" altLang="en-US" sz="2400"/>
              <a:t>Start with a lower case letter, with words capitalised</a:t>
            </a:r>
          </a:p>
          <a:p>
            <a:pPr lvl="1">
              <a:lnSpc>
                <a:spcPct val="90000"/>
              </a:lnSpc>
            </a:pPr>
            <a:r>
              <a:rPr lang="en-GB" altLang="en-US" sz="2400"/>
              <a:t>E.g. </a:t>
            </a:r>
            <a:r>
              <a:rPr lang="en-GB" altLang="en-US" sz="2400">
                <a:latin typeface="Courier New" panose="02070309020205020404" pitchFamily="49" charset="0"/>
              </a:rPr>
              <a:t>thisIsCamelCase</a:t>
            </a:r>
            <a:r>
              <a:rPr lang="en-GB" altLang="en-US" sz="2400"/>
              <a:t>, </a:t>
            </a:r>
            <a:r>
              <a:rPr lang="en-GB" altLang="en-US" sz="2400">
                <a:latin typeface="Courier New" panose="02070309020205020404" pitchFamily="49" charset="0"/>
              </a:rPr>
              <a:t>andSoIsThisAsWell</a:t>
            </a:r>
          </a:p>
          <a:p>
            <a:pPr lvl="1">
              <a:lnSpc>
                <a:spcPct val="90000"/>
              </a:lnSpc>
            </a:pPr>
            <a:endParaRPr lang="en-GB" altLang="en-US" sz="2400"/>
          </a:p>
        </p:txBody>
      </p:sp>
    </p:spTree>
    <p:extLst>
      <p:ext uri="{BB962C8B-B14F-4D97-AF65-F5344CB8AC3E}">
        <p14:creationId xmlns:p14="http://schemas.microsoft.com/office/powerpoint/2010/main" val="412600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GB" sz="2000" dirty="0" smtClean="0"/>
              <a:t>The rules for variable names and identifiers follow the same conventions as C:</a:t>
            </a:r>
          </a:p>
          <a:p>
            <a:pPr lvl="1"/>
            <a:r>
              <a:rPr lang="en-GB" sz="2000" dirty="0" smtClean="0"/>
              <a:t>Variables and methods must start with lowercase</a:t>
            </a:r>
          </a:p>
          <a:p>
            <a:pPr lvl="2">
              <a:buNone/>
            </a:pPr>
            <a:r>
              <a:rPr lang="en-GB" sz="2000" dirty="0" smtClean="0">
                <a:latin typeface="Courier New" pitchFamily="49" charset="0"/>
                <a:cs typeface="Courier New" pitchFamily="49" charset="0"/>
              </a:rPr>
              <a:t>double x;</a:t>
            </a:r>
          </a:p>
          <a:p>
            <a:pPr lvl="2">
              <a:buNone/>
            </a:pPr>
            <a:r>
              <a:rPr lang="en-GB" sz="2000" dirty="0" err="1" smtClean="0">
                <a:latin typeface="Courier New" pitchFamily="49" charset="0"/>
                <a:cs typeface="Courier New" pitchFamily="49" charset="0"/>
              </a:rPr>
              <a:t>int</a:t>
            </a: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sessionalMarks</a:t>
            </a:r>
            <a:r>
              <a:rPr lang="en-GB" sz="2000" dirty="0" smtClean="0">
                <a:latin typeface="Courier New" pitchFamily="49" charset="0"/>
                <a:cs typeface="Courier New" pitchFamily="49" charset="0"/>
              </a:rPr>
              <a:t>=0;</a:t>
            </a:r>
          </a:p>
          <a:p>
            <a:pPr lvl="2">
              <a:buNone/>
            </a:pPr>
            <a:r>
              <a:rPr lang="en-GB" sz="2000" dirty="0" smtClean="0">
                <a:latin typeface="Courier New" pitchFamily="49" charset="0"/>
                <a:cs typeface="Courier New" pitchFamily="49" charset="0"/>
              </a:rPr>
              <a:t>public  void </a:t>
            </a:r>
            <a:r>
              <a:rPr lang="en-GB" sz="2000" dirty="0" err="1" smtClean="0">
                <a:latin typeface="Courier New" pitchFamily="49" charset="0"/>
                <a:cs typeface="Courier New" pitchFamily="49" charset="0"/>
              </a:rPr>
              <a:t>accountDetails</a:t>
            </a:r>
            <a:r>
              <a:rPr lang="en-GB" sz="2000" dirty="0" smtClean="0">
                <a:latin typeface="Courier New" pitchFamily="49" charset="0"/>
                <a:cs typeface="Courier New" pitchFamily="49" charset="0"/>
              </a:rPr>
              <a:t>();</a:t>
            </a:r>
          </a:p>
          <a:p>
            <a:pPr lvl="1"/>
            <a:r>
              <a:rPr lang="en-GB" sz="2000" dirty="0" err="1" smtClean="0">
                <a:latin typeface="Courier New" pitchFamily="49" charset="0"/>
                <a:cs typeface="Courier New" pitchFamily="49" charset="0"/>
              </a:rPr>
              <a:t>studentMarks</a:t>
            </a:r>
            <a:r>
              <a:rPr lang="en-GB" sz="2000" dirty="0" smtClean="0">
                <a:latin typeface="Courier New" pitchFamily="49" charset="0"/>
                <a:cs typeface="Courier New" pitchFamily="49" charset="0"/>
              </a:rPr>
              <a:t> </a:t>
            </a:r>
            <a:r>
              <a:rPr lang="en-GB" sz="2000" dirty="0" smtClean="0"/>
              <a:t>is preferred to student-marks</a:t>
            </a:r>
          </a:p>
          <a:p>
            <a:pPr lvl="1"/>
            <a:r>
              <a:rPr lang="en-GB" sz="2000" dirty="0" smtClean="0"/>
              <a:t>Class names must start with uppercase</a:t>
            </a:r>
          </a:p>
          <a:p>
            <a:pPr lvl="2">
              <a:buNone/>
            </a:pPr>
            <a:r>
              <a:rPr lang="en-GB" sz="2000" dirty="0" smtClean="0"/>
              <a:t>public class </a:t>
            </a:r>
            <a:r>
              <a:rPr lang="en-GB" sz="2000" dirty="0" err="1" smtClean="0">
                <a:latin typeface="Courier New" pitchFamily="49" charset="0"/>
                <a:cs typeface="Courier New" pitchFamily="49" charset="0"/>
              </a:rPr>
              <a:t>HelloWorld</a:t>
            </a:r>
            <a:r>
              <a:rPr lang="en-GB" sz="2000" dirty="0" smtClean="0"/>
              <a:t>{}</a:t>
            </a:r>
          </a:p>
          <a:p>
            <a:pPr lvl="2">
              <a:buNone/>
            </a:pPr>
            <a:endParaRPr lang="en-GB" sz="2000" dirty="0"/>
          </a:p>
        </p:txBody>
      </p:sp>
      <p:sp>
        <p:nvSpPr>
          <p:cNvPr id="4" name="Footer Placeholder 3"/>
          <p:cNvSpPr>
            <a:spLocks noGrp="1"/>
          </p:cNvSpPr>
          <p:nvPr>
            <p:ph type="ftr" sz="quarter" idx="11"/>
          </p:nvPr>
        </p:nvSpPr>
        <p:spPr/>
        <p:txBody>
          <a:bodyPr/>
          <a:lstStyle/>
          <a:p>
            <a:r>
              <a:rPr lang="en-US" smtClean="0"/>
              <a:t>By Dr. Tabbasum Naz</a:t>
            </a:r>
            <a:endParaRPr lang="en-US"/>
          </a:p>
        </p:txBody>
      </p:sp>
      <p:sp>
        <p:nvSpPr>
          <p:cNvPr id="7" name="Slide Number Placeholder 6"/>
          <p:cNvSpPr>
            <a:spLocks noGrp="1"/>
          </p:cNvSpPr>
          <p:nvPr>
            <p:ph type="sldNum" sz="quarter" idx="12"/>
          </p:nvPr>
        </p:nvSpPr>
        <p:spPr/>
        <p:txBody>
          <a:bodyPr/>
          <a:lstStyle/>
          <a:p>
            <a:fld id="{32E59B77-6792-421F-9741-3D01E23DCAE8}" type="slidenum">
              <a:rPr lang="en-US" smtClean="0"/>
              <a:pPr/>
              <a:t>14</a:t>
            </a:fld>
            <a:endParaRPr lang="en-US"/>
          </a:p>
        </p:txBody>
      </p:sp>
      <p:sp>
        <p:nvSpPr>
          <p:cNvPr id="2" name="Title 1"/>
          <p:cNvSpPr>
            <a:spLocks noGrp="1"/>
          </p:cNvSpPr>
          <p:nvPr>
            <p:ph type="title"/>
          </p:nvPr>
        </p:nvSpPr>
        <p:spPr/>
        <p:txBody>
          <a:bodyPr/>
          <a:lstStyle/>
          <a:p>
            <a:r>
              <a:rPr lang="en-GB" dirty="0" smtClean="0"/>
              <a:t>Naming Guidelines</a:t>
            </a:r>
            <a:endParaRPr lang="en-GB" dirty="0"/>
          </a:p>
        </p:txBody>
      </p:sp>
    </p:spTree>
    <p:extLst>
      <p:ext uri="{BB962C8B-B14F-4D97-AF65-F5344CB8AC3E}">
        <p14:creationId xmlns:p14="http://schemas.microsoft.com/office/powerpoint/2010/main" val="569399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GB" sz="2000" dirty="0" smtClean="0"/>
              <a:t>Lower Camel Case: Each new word begins with a capital letter except the first letter of the name is in lowercase (e.g., </a:t>
            </a:r>
            <a:r>
              <a:rPr lang="en-GB" sz="2000" dirty="0" err="1" smtClean="0">
                <a:latin typeface="Courier New" pitchFamily="49" charset="0"/>
                <a:cs typeface="Courier New" pitchFamily="49" charset="0"/>
              </a:rPr>
              <a:t>hasChildren</a:t>
            </a: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customerFirstName</a:t>
            </a:r>
            <a:r>
              <a:rPr lang="en-GB" sz="2000" dirty="0" smtClean="0">
                <a:latin typeface="Courier New" pitchFamily="49" charset="0"/>
                <a:cs typeface="Courier New" pitchFamily="49" charset="0"/>
              </a:rPr>
              <a:t>, </a:t>
            </a:r>
            <a:r>
              <a:rPr lang="en-GB" sz="2000" dirty="0" err="1" smtClean="0">
                <a:latin typeface="Courier New" pitchFamily="49" charset="0"/>
                <a:cs typeface="Courier New" pitchFamily="49" charset="0"/>
              </a:rPr>
              <a:t>customerLastName</a:t>
            </a:r>
            <a:r>
              <a:rPr lang="en-GB" sz="2000" dirty="0" smtClean="0"/>
              <a:t>). </a:t>
            </a:r>
          </a:p>
          <a:p>
            <a:r>
              <a:rPr lang="en-GB" sz="2000" dirty="0" smtClean="0"/>
              <a:t>Using proper naming convention increases the readability of your program.</a:t>
            </a:r>
          </a:p>
          <a:p>
            <a:r>
              <a:rPr lang="en-GB" sz="2000" dirty="0" smtClean="0"/>
              <a:t>Use pronounceable names</a:t>
            </a:r>
          </a:p>
          <a:p>
            <a:r>
              <a:rPr lang="en-GB" sz="2000" dirty="0" smtClean="0"/>
              <a:t>Be brief</a:t>
            </a:r>
          </a:p>
          <a:p>
            <a:r>
              <a:rPr lang="en-GB" sz="2000" dirty="0" err="1" smtClean="0">
                <a:latin typeface="Courier New" pitchFamily="49" charset="0"/>
                <a:cs typeface="Courier New" pitchFamily="49" charset="0"/>
              </a:rPr>
              <a:t>calculateArea</a:t>
            </a:r>
            <a:r>
              <a:rPr lang="en-GB" sz="2000" dirty="0" smtClean="0"/>
              <a:t> instead of  </a:t>
            </a:r>
            <a:r>
              <a:rPr lang="en-GB" sz="2000" dirty="0" err="1" smtClean="0">
                <a:latin typeface="Courier New" pitchFamily="49" charset="0"/>
                <a:cs typeface="Courier New" pitchFamily="49" charset="0"/>
              </a:rPr>
              <a:t>calculateTheAreaOfRectangle</a:t>
            </a:r>
            <a:r>
              <a:rPr lang="en-GB" sz="2000" dirty="0" smtClean="0">
                <a:latin typeface="Courier New" pitchFamily="49" charset="0"/>
                <a:cs typeface="Courier New" pitchFamily="49" charset="0"/>
              </a:rPr>
              <a:t> </a:t>
            </a:r>
          </a:p>
          <a:p>
            <a:endParaRPr lang="en-GB" sz="2000" dirty="0"/>
          </a:p>
        </p:txBody>
      </p:sp>
      <p:sp>
        <p:nvSpPr>
          <p:cNvPr id="4" name="Footer Placeholder 3"/>
          <p:cNvSpPr>
            <a:spLocks noGrp="1"/>
          </p:cNvSpPr>
          <p:nvPr>
            <p:ph type="ftr" sz="quarter" idx="11"/>
          </p:nvPr>
        </p:nvSpPr>
        <p:spPr/>
        <p:txBody>
          <a:bodyPr/>
          <a:lstStyle/>
          <a:p>
            <a:r>
              <a:rPr lang="en-US" smtClean="0"/>
              <a:t>By Dr. Tabbasum Naz</a:t>
            </a:r>
            <a:endParaRPr lang="en-US"/>
          </a:p>
        </p:txBody>
      </p:sp>
      <p:sp>
        <p:nvSpPr>
          <p:cNvPr id="8" name="Slide Number Placeholder 7"/>
          <p:cNvSpPr>
            <a:spLocks noGrp="1"/>
          </p:cNvSpPr>
          <p:nvPr>
            <p:ph type="sldNum" sz="quarter" idx="12"/>
          </p:nvPr>
        </p:nvSpPr>
        <p:spPr/>
        <p:txBody>
          <a:bodyPr/>
          <a:lstStyle/>
          <a:p>
            <a:fld id="{32E59B77-6792-421F-9741-3D01E23DCAE8}" type="slidenum">
              <a:rPr lang="en-US" smtClean="0"/>
              <a:pPr/>
              <a:t>15</a:t>
            </a:fld>
            <a:endParaRPr lang="en-US"/>
          </a:p>
        </p:txBody>
      </p:sp>
      <p:sp>
        <p:nvSpPr>
          <p:cNvPr id="2" name="Title 1"/>
          <p:cNvSpPr>
            <a:spLocks noGrp="1"/>
          </p:cNvSpPr>
          <p:nvPr>
            <p:ph type="title"/>
          </p:nvPr>
        </p:nvSpPr>
        <p:spPr/>
        <p:txBody>
          <a:bodyPr/>
          <a:lstStyle/>
          <a:p>
            <a:r>
              <a:rPr lang="en-GB" dirty="0" smtClean="0"/>
              <a:t>Naming Guidelines (</a:t>
            </a:r>
            <a:r>
              <a:rPr lang="en-GB" dirty="0" err="1" smtClean="0"/>
              <a:t>Contd</a:t>
            </a:r>
            <a:r>
              <a:rPr lang="en-GB" dirty="0" smtClean="0"/>
              <a:t>)</a:t>
            </a:r>
            <a:endParaRPr lang="en-GB" dirty="0"/>
          </a:p>
        </p:txBody>
      </p:sp>
    </p:spTree>
    <p:extLst>
      <p:ext uri="{BB962C8B-B14F-4D97-AF65-F5344CB8AC3E}">
        <p14:creationId xmlns:p14="http://schemas.microsoft.com/office/powerpoint/2010/main" val="3585692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a:t>Syntax Examples (Variables)</a:t>
            </a:r>
          </a:p>
        </p:txBody>
      </p:sp>
      <p:sp>
        <p:nvSpPr>
          <p:cNvPr id="72707" name="Rectangle 3"/>
          <p:cNvSpPr>
            <a:spLocks noGrp="1" noChangeArrowheads="1"/>
          </p:cNvSpPr>
          <p:nvPr>
            <p:ph type="body" idx="1"/>
          </p:nvPr>
        </p:nvSpPr>
        <p:spPr/>
        <p:txBody>
          <a:bodyPr/>
          <a:lstStyle/>
          <a:p>
            <a:pPr>
              <a:buFontTx/>
              <a:buNone/>
            </a:pPr>
            <a:r>
              <a:rPr lang="en-GB" altLang="en-US" sz="2400">
                <a:latin typeface="Courier New" panose="02070309020205020404" pitchFamily="49" charset="0"/>
              </a:rPr>
              <a:t>int anInteger;</a:t>
            </a:r>
          </a:p>
          <a:p>
            <a:pPr>
              <a:buFontTx/>
              <a:buNone/>
            </a:pPr>
            <a:r>
              <a:rPr lang="en-GB" altLang="en-US" sz="2400">
                <a:latin typeface="Courier New" panose="02070309020205020404" pitchFamily="49" charset="0"/>
              </a:rPr>
              <a:t>Boolean isSwitchOn;</a:t>
            </a:r>
          </a:p>
          <a:p>
            <a:pPr>
              <a:buFontTx/>
              <a:buNone/>
            </a:pPr>
            <a:endParaRPr lang="en-GB" altLang="en-US" sz="2400">
              <a:latin typeface="Courier New" panose="02070309020205020404" pitchFamily="49" charset="0"/>
            </a:endParaRPr>
          </a:p>
          <a:p>
            <a:pPr>
              <a:buFontTx/>
              <a:buNone/>
            </a:pPr>
            <a:r>
              <a:rPr lang="en-GB" altLang="en-US" sz="2400"/>
              <a:t>Variables can be initialised when they are declared</a:t>
            </a:r>
          </a:p>
          <a:p>
            <a:pPr>
              <a:buFontTx/>
              <a:buNone/>
            </a:pPr>
            <a:endParaRPr lang="en-GB" altLang="en-US" sz="2400"/>
          </a:p>
          <a:p>
            <a:pPr>
              <a:buFontTx/>
              <a:buNone/>
            </a:pPr>
            <a:r>
              <a:rPr lang="en-GB" altLang="en-US" sz="2400">
                <a:latin typeface="Courier New" panose="02070309020205020404" pitchFamily="49" charset="0"/>
              </a:rPr>
              <a:t>Int anInteger = 10;</a:t>
            </a:r>
          </a:p>
          <a:p>
            <a:pPr>
              <a:buFontTx/>
              <a:buNone/>
            </a:pPr>
            <a:r>
              <a:rPr lang="en-GB" altLang="en-US" sz="2400">
                <a:latin typeface="Courier New" panose="02070309020205020404" pitchFamily="49" charset="0"/>
              </a:rPr>
              <a:t>Boolean isSwitchOn = true;</a:t>
            </a:r>
          </a:p>
        </p:txBody>
      </p:sp>
    </p:spTree>
    <p:extLst>
      <p:ext uri="{BB962C8B-B14F-4D97-AF65-F5344CB8AC3E}">
        <p14:creationId xmlns:p14="http://schemas.microsoft.com/office/powerpoint/2010/main" val="234371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GB" sz="2000" dirty="0" smtClean="0"/>
              <a:t>Java class name is also called  identifier</a:t>
            </a:r>
          </a:p>
          <a:p>
            <a:r>
              <a:rPr lang="en-GB" sz="2000" dirty="0" smtClean="0"/>
              <a:t>Reserved words or keywords are reserved by java and cannot be used as identifiers </a:t>
            </a:r>
          </a:p>
          <a:p>
            <a:r>
              <a:rPr lang="en-GB" sz="2000" dirty="0" smtClean="0"/>
              <a:t>Identifier may contain letters,  dollar sign, underscores, digits and letters </a:t>
            </a:r>
          </a:p>
          <a:p>
            <a:r>
              <a:rPr lang="en-GB" sz="2000" dirty="0" smtClean="0"/>
              <a:t>Identifier does not begin with a digit</a:t>
            </a:r>
          </a:p>
          <a:p>
            <a:r>
              <a:rPr lang="en-GB" sz="2000" dirty="0" smtClean="0"/>
              <a:t>Identifier does not contain spaces</a:t>
            </a:r>
          </a:p>
          <a:p>
            <a:endParaRPr lang="en-GB" sz="2000" dirty="0" smtClean="0"/>
          </a:p>
          <a:p>
            <a:endParaRPr lang="en-GB" sz="2000" dirty="0" smtClean="0"/>
          </a:p>
          <a:p>
            <a:endParaRPr lang="en-GB" sz="2000" dirty="0"/>
          </a:p>
        </p:txBody>
      </p:sp>
      <p:sp>
        <p:nvSpPr>
          <p:cNvPr id="4" name="Footer Placeholder 3"/>
          <p:cNvSpPr>
            <a:spLocks noGrp="1"/>
          </p:cNvSpPr>
          <p:nvPr>
            <p:ph type="ftr" sz="quarter" idx="11"/>
          </p:nvPr>
        </p:nvSpPr>
        <p:spPr/>
        <p:txBody>
          <a:bodyPr/>
          <a:lstStyle/>
          <a:p>
            <a:r>
              <a:rPr lang="en-US" smtClean="0"/>
              <a:t>By Dr. Tabbasum Naz</a:t>
            </a:r>
            <a:endParaRPr lang="en-US"/>
          </a:p>
        </p:txBody>
      </p:sp>
      <p:sp>
        <p:nvSpPr>
          <p:cNvPr id="8" name="Slide Number Placeholder 7"/>
          <p:cNvSpPr>
            <a:spLocks noGrp="1"/>
          </p:cNvSpPr>
          <p:nvPr>
            <p:ph type="sldNum" sz="quarter" idx="12"/>
          </p:nvPr>
        </p:nvSpPr>
        <p:spPr/>
        <p:txBody>
          <a:bodyPr/>
          <a:lstStyle/>
          <a:p>
            <a:fld id="{32E59B77-6792-421F-9741-3D01E23DCAE8}" type="slidenum">
              <a:rPr lang="en-US" smtClean="0"/>
              <a:pPr/>
              <a:t>17</a:t>
            </a:fld>
            <a:endParaRPr lang="en-US"/>
          </a:p>
        </p:txBody>
      </p:sp>
      <p:sp>
        <p:nvSpPr>
          <p:cNvPr id="2" name="Title 1"/>
          <p:cNvSpPr>
            <a:spLocks noGrp="1"/>
          </p:cNvSpPr>
          <p:nvPr>
            <p:ph type="title"/>
          </p:nvPr>
        </p:nvSpPr>
        <p:spPr/>
        <p:txBody>
          <a:bodyPr/>
          <a:lstStyle/>
          <a:p>
            <a:r>
              <a:rPr lang="en-GB" dirty="0" smtClean="0"/>
              <a:t>Java for Beginners</a:t>
            </a:r>
            <a:endParaRPr lang="en-GB" dirty="0"/>
          </a:p>
        </p:txBody>
      </p:sp>
      <p:graphicFrame>
        <p:nvGraphicFramePr>
          <p:cNvPr id="7" name="Table 6"/>
          <p:cNvGraphicFramePr>
            <a:graphicFrameLocks noGrp="1"/>
          </p:cNvGraphicFramePr>
          <p:nvPr/>
        </p:nvGraphicFramePr>
        <p:xfrm>
          <a:off x="1600200" y="39624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GB" dirty="0" smtClean="0"/>
                        <a:t>Valid Identifiers</a:t>
                      </a:r>
                      <a:endParaRPr lang="en-GB" dirty="0"/>
                    </a:p>
                  </a:txBody>
                  <a:tcPr/>
                </a:tc>
                <a:tc>
                  <a:txBody>
                    <a:bodyPr/>
                    <a:lstStyle/>
                    <a:p>
                      <a:r>
                        <a:rPr lang="en-GB" dirty="0" smtClean="0"/>
                        <a:t>Invalid Identifiers</a:t>
                      </a:r>
                      <a:endParaRPr lang="en-GB" dirty="0"/>
                    </a:p>
                  </a:txBody>
                  <a:tcPr/>
                </a:tc>
              </a:tr>
              <a:tr h="370840">
                <a:tc>
                  <a:txBody>
                    <a:bodyPr/>
                    <a:lstStyle/>
                    <a:p>
                      <a:r>
                        <a:rPr lang="en-GB" dirty="0" smtClean="0"/>
                        <a:t>_Hello</a:t>
                      </a:r>
                      <a:endParaRPr lang="en-GB" dirty="0"/>
                    </a:p>
                  </a:txBody>
                  <a:tcPr/>
                </a:tc>
                <a:tc>
                  <a:txBody>
                    <a:bodyPr/>
                    <a:lstStyle/>
                    <a:p>
                      <a:r>
                        <a:rPr lang="en-GB" dirty="0" smtClean="0"/>
                        <a:t>1Name</a:t>
                      </a:r>
                      <a:endParaRPr lang="en-GB" dirty="0"/>
                    </a:p>
                  </a:txBody>
                  <a:tcPr/>
                </a:tc>
              </a:tr>
              <a:tr h="370840">
                <a:tc>
                  <a:txBody>
                    <a:bodyPr/>
                    <a:lstStyle/>
                    <a:p>
                      <a:r>
                        <a:rPr lang="en-GB" dirty="0" smtClean="0"/>
                        <a:t> </a:t>
                      </a:r>
                      <a:r>
                        <a:rPr lang="en-GB" dirty="0" err="1" smtClean="0"/>
                        <a:t>Hello_World</a:t>
                      </a:r>
                      <a:endParaRPr lang="en-GB" dirty="0"/>
                    </a:p>
                  </a:txBody>
                  <a:tcPr/>
                </a:tc>
                <a:tc>
                  <a:txBody>
                    <a:bodyPr/>
                    <a:lstStyle/>
                    <a:p>
                      <a:r>
                        <a:rPr lang="en-GB" baseline="0" dirty="0" smtClean="0"/>
                        <a:t>Hello World</a:t>
                      </a:r>
                      <a:endParaRPr lang="en-GB" dirty="0"/>
                    </a:p>
                  </a:txBody>
                  <a:tcPr/>
                </a:tc>
              </a:tr>
              <a:tr h="370840">
                <a:tc>
                  <a:txBody>
                    <a:bodyPr/>
                    <a:lstStyle/>
                    <a:p>
                      <a:r>
                        <a:rPr lang="en-GB" dirty="0" smtClean="0"/>
                        <a:t>Name1</a:t>
                      </a:r>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84449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GB" dirty="0" smtClean="0"/>
              <a:t>Reserved words cannot be used as identifiers.</a:t>
            </a:r>
          </a:p>
          <a:p>
            <a:endParaRPr lang="en-GB" dirty="0"/>
          </a:p>
        </p:txBody>
      </p:sp>
      <p:sp>
        <p:nvSpPr>
          <p:cNvPr id="4" name="Footer Placeholder 3"/>
          <p:cNvSpPr>
            <a:spLocks noGrp="1"/>
          </p:cNvSpPr>
          <p:nvPr>
            <p:ph type="ftr" sz="quarter" idx="11"/>
          </p:nvPr>
        </p:nvSpPr>
        <p:spPr/>
        <p:txBody>
          <a:bodyPr/>
          <a:lstStyle/>
          <a:p>
            <a:r>
              <a:rPr lang="en-US" smtClean="0"/>
              <a:t>By Dr. Tabbasum Naz</a:t>
            </a:r>
            <a:endParaRPr lang="en-US"/>
          </a:p>
        </p:txBody>
      </p:sp>
      <p:sp>
        <p:nvSpPr>
          <p:cNvPr id="9" name="Slide Number Placeholder 8"/>
          <p:cNvSpPr>
            <a:spLocks noGrp="1"/>
          </p:cNvSpPr>
          <p:nvPr>
            <p:ph type="sldNum" sz="quarter" idx="12"/>
          </p:nvPr>
        </p:nvSpPr>
        <p:spPr/>
        <p:txBody>
          <a:bodyPr/>
          <a:lstStyle/>
          <a:p>
            <a:fld id="{32E59B77-6792-421F-9741-3D01E23DCAE8}" type="slidenum">
              <a:rPr lang="en-US" smtClean="0"/>
              <a:pPr/>
              <a:t>18</a:t>
            </a:fld>
            <a:endParaRPr lang="en-US"/>
          </a:p>
        </p:txBody>
      </p:sp>
      <p:sp>
        <p:nvSpPr>
          <p:cNvPr id="6" name="Title 5"/>
          <p:cNvSpPr>
            <a:spLocks noGrp="1"/>
          </p:cNvSpPr>
          <p:nvPr>
            <p:ph type="title"/>
          </p:nvPr>
        </p:nvSpPr>
        <p:spPr/>
        <p:txBody>
          <a:bodyPr/>
          <a:lstStyle/>
          <a:p>
            <a:r>
              <a:rPr lang="en-GB" dirty="0" smtClean="0"/>
              <a:t>Java Reserved Words</a:t>
            </a:r>
            <a:endParaRPr lang="en-GB" dirty="0"/>
          </a:p>
        </p:txBody>
      </p:sp>
      <p:pic>
        <p:nvPicPr>
          <p:cNvPr id="8" name="Picture 2"/>
          <p:cNvPicPr>
            <a:picLocks noChangeAspect="1" noChangeArrowheads="1"/>
          </p:cNvPicPr>
          <p:nvPr/>
        </p:nvPicPr>
        <p:blipFill>
          <a:blip r:embed="rId2"/>
          <a:stretch>
            <a:fillRect/>
          </a:stretch>
        </p:blipFill>
        <p:spPr bwMode="auto">
          <a:xfrm>
            <a:off x="1447800" y="2247919"/>
            <a:ext cx="6425733" cy="4038601"/>
          </a:xfrm>
          <a:prstGeom prst="rect">
            <a:avLst/>
          </a:prstGeom>
          <a:noFill/>
          <a:ln w="9525">
            <a:noFill/>
            <a:miter lim="800000"/>
            <a:headEnd/>
            <a:tailEnd/>
          </a:ln>
          <a:effectLst/>
        </p:spPr>
      </p:pic>
    </p:spTree>
    <p:extLst>
      <p:ext uri="{BB962C8B-B14F-4D97-AF65-F5344CB8AC3E}">
        <p14:creationId xmlns:p14="http://schemas.microsoft.com/office/powerpoint/2010/main" val="742519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229600" cy="4525963"/>
          </a:xfrm>
        </p:spPr>
        <p:txBody>
          <a:bodyPr>
            <a:normAutofit/>
          </a:bodyPr>
          <a:lstStyle/>
          <a:p>
            <a:r>
              <a:rPr lang="en-GB" sz="2000" dirty="0" smtClean="0"/>
              <a:t>Backslash (\) is called an escape character.</a:t>
            </a:r>
          </a:p>
          <a:p>
            <a:r>
              <a:rPr lang="en-GB" sz="2000" dirty="0" smtClean="0"/>
              <a:t>When a backslash appears in string of characters. Java combines the next character with the backslash to form an escape sequence.</a:t>
            </a:r>
            <a:endParaRPr lang="en-GB" sz="2000" dirty="0"/>
          </a:p>
        </p:txBody>
      </p:sp>
      <p:sp>
        <p:nvSpPr>
          <p:cNvPr id="4" name="Footer Placeholder 3"/>
          <p:cNvSpPr>
            <a:spLocks noGrp="1"/>
          </p:cNvSpPr>
          <p:nvPr>
            <p:ph type="ftr" sz="quarter" idx="11"/>
          </p:nvPr>
        </p:nvSpPr>
        <p:spPr/>
        <p:txBody>
          <a:bodyPr/>
          <a:lstStyle/>
          <a:p>
            <a:r>
              <a:rPr lang="en-US" smtClean="0"/>
              <a:t>By Dr. Tabbasum Naz</a:t>
            </a:r>
            <a:endParaRPr lang="en-US"/>
          </a:p>
        </p:txBody>
      </p:sp>
      <p:sp>
        <p:nvSpPr>
          <p:cNvPr id="10" name="Slide Number Placeholder 9"/>
          <p:cNvSpPr>
            <a:spLocks noGrp="1"/>
          </p:cNvSpPr>
          <p:nvPr>
            <p:ph type="sldNum" sz="quarter" idx="12"/>
          </p:nvPr>
        </p:nvSpPr>
        <p:spPr/>
        <p:txBody>
          <a:bodyPr/>
          <a:lstStyle/>
          <a:p>
            <a:fld id="{32E59B77-6792-421F-9741-3D01E23DCAE8}" type="slidenum">
              <a:rPr lang="en-US" smtClean="0"/>
              <a:pPr/>
              <a:t>19</a:t>
            </a:fld>
            <a:endParaRPr lang="en-US"/>
          </a:p>
        </p:txBody>
      </p:sp>
      <p:sp>
        <p:nvSpPr>
          <p:cNvPr id="5" name="Title 4"/>
          <p:cNvSpPr>
            <a:spLocks noGrp="1"/>
          </p:cNvSpPr>
          <p:nvPr>
            <p:ph type="title"/>
          </p:nvPr>
        </p:nvSpPr>
        <p:spPr/>
        <p:txBody>
          <a:bodyPr/>
          <a:lstStyle/>
          <a:p>
            <a:r>
              <a:rPr lang="en-GB" dirty="0" smtClean="0"/>
              <a:t>Escape Sequences in Java</a:t>
            </a:r>
            <a:endParaRPr lang="en-GB" dirty="0"/>
          </a:p>
        </p:txBody>
      </p:sp>
      <p:pic>
        <p:nvPicPr>
          <p:cNvPr id="8" name="Content Placeholder 6"/>
          <p:cNvPicPr>
            <a:picLocks/>
          </p:cNvPicPr>
          <p:nvPr/>
        </p:nvPicPr>
        <p:blipFill>
          <a:blip r:embed="rId2"/>
          <a:stretch>
            <a:fillRect/>
          </a:stretch>
        </p:blipFill>
        <p:spPr bwMode="auto">
          <a:xfrm>
            <a:off x="2286000" y="2286000"/>
            <a:ext cx="5638800" cy="4019219"/>
          </a:xfrm>
          <a:prstGeom prst="rect">
            <a:avLst/>
          </a:prstGeom>
          <a:noFill/>
          <a:ln w="9525">
            <a:noFill/>
            <a:miter lim="800000"/>
            <a:headEnd/>
            <a:tailEnd/>
          </a:ln>
        </p:spPr>
      </p:pic>
    </p:spTree>
    <p:extLst>
      <p:ext uri="{BB962C8B-B14F-4D97-AF65-F5344CB8AC3E}">
        <p14:creationId xmlns:p14="http://schemas.microsoft.com/office/powerpoint/2010/main" val="2580746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457200"/>
            <a:ext cx="7772400" cy="609600"/>
          </a:xfrm>
        </p:spPr>
        <p:txBody>
          <a:bodyPr>
            <a:normAutofit fontScale="90000"/>
          </a:bodyPr>
          <a:lstStyle/>
          <a:p>
            <a:pPr eaLnBrk="1" hangingPunct="1"/>
            <a:r>
              <a:rPr lang="en-US" altLang="en-US" smtClean="0"/>
              <a:t>OO Programming Concepts</a:t>
            </a:r>
          </a:p>
        </p:txBody>
      </p:sp>
      <p:sp>
        <p:nvSpPr>
          <p:cNvPr id="17411"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tr-TR" altLang="en-US"/>
          </a:p>
        </p:txBody>
      </p:sp>
      <p:sp>
        <p:nvSpPr>
          <p:cNvPr id="17412" name="Text Box 4"/>
          <p:cNvSpPr txBox="1">
            <a:spLocks noChangeArrowheads="1"/>
          </p:cNvSpPr>
          <p:nvPr/>
        </p:nvSpPr>
        <p:spPr bwMode="auto">
          <a:xfrm>
            <a:off x="304800" y="917575"/>
            <a:ext cx="86106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a:latin typeface="Times New Roman" panose="02020603050405020304" pitchFamily="18" charset="0"/>
                <a:cs typeface="Courier New" panose="02070309020205020404" pitchFamily="49" charset="0"/>
              </a:rPr>
              <a:t>Object-oriented programming (OOP) involves programming using objects. An </a:t>
            </a:r>
            <a:r>
              <a:rPr lang="en-US" altLang="en-US" sz="3200" i="1">
                <a:latin typeface="Times New Roman" panose="02020603050405020304" pitchFamily="18" charset="0"/>
                <a:cs typeface="Courier New" panose="02070309020205020404" pitchFamily="49" charset="0"/>
              </a:rPr>
              <a:t>object</a:t>
            </a:r>
            <a:r>
              <a:rPr lang="en-US" altLang="en-US" sz="3200">
                <a:latin typeface="Times New Roman" panose="02020603050405020304" pitchFamily="18" charset="0"/>
                <a:cs typeface="Courier New" panose="02070309020205020404" pitchFamily="49" charset="0"/>
              </a:rPr>
              <a:t> represents an entity in the real world that can be distinctly identified. For example, a student, a desk, a circle, a button, and even a loan can all be viewed as objects. An object has a unique identity, state, and behaviors. The </a:t>
            </a:r>
            <a:r>
              <a:rPr lang="en-US" altLang="en-US" sz="3200" i="1">
                <a:latin typeface="Times New Roman" panose="02020603050405020304" pitchFamily="18" charset="0"/>
                <a:cs typeface="Courier New" panose="02070309020205020404" pitchFamily="49" charset="0"/>
              </a:rPr>
              <a:t>state</a:t>
            </a:r>
            <a:r>
              <a:rPr lang="en-US" altLang="en-US" sz="3200">
                <a:latin typeface="Times New Roman" panose="02020603050405020304" pitchFamily="18" charset="0"/>
                <a:cs typeface="Courier New" panose="02070309020205020404" pitchFamily="49" charset="0"/>
              </a:rPr>
              <a:t> of an object consists of a set of </a:t>
            </a:r>
            <a:r>
              <a:rPr lang="en-US" altLang="en-US" sz="3200" i="1">
                <a:latin typeface="Times New Roman" panose="02020603050405020304" pitchFamily="18" charset="0"/>
                <a:cs typeface="Courier New" panose="02070309020205020404" pitchFamily="49" charset="0"/>
              </a:rPr>
              <a:t>data</a:t>
            </a:r>
            <a:r>
              <a:rPr lang="en-US" altLang="en-US" sz="3200">
                <a:latin typeface="Times New Roman" panose="02020603050405020304" pitchFamily="18" charset="0"/>
                <a:cs typeface="Courier New" panose="02070309020205020404" pitchFamily="49" charset="0"/>
              </a:rPr>
              <a:t> </a:t>
            </a:r>
            <a:r>
              <a:rPr lang="en-US" altLang="en-US" sz="3200" i="1">
                <a:latin typeface="Times New Roman" panose="02020603050405020304" pitchFamily="18" charset="0"/>
                <a:cs typeface="Courier New" panose="02070309020205020404" pitchFamily="49" charset="0"/>
              </a:rPr>
              <a:t>fields</a:t>
            </a:r>
            <a:r>
              <a:rPr lang="en-US" altLang="en-US" sz="3200">
                <a:latin typeface="Times New Roman" panose="02020603050405020304" pitchFamily="18" charset="0"/>
                <a:cs typeface="Courier New" panose="02070309020205020404" pitchFamily="49" charset="0"/>
              </a:rPr>
              <a:t> (also known as </a:t>
            </a:r>
            <a:r>
              <a:rPr lang="en-US" altLang="en-US" sz="3200" i="1">
                <a:latin typeface="Times New Roman" panose="02020603050405020304" pitchFamily="18" charset="0"/>
                <a:cs typeface="Courier New" panose="02070309020205020404" pitchFamily="49" charset="0"/>
              </a:rPr>
              <a:t>properties</a:t>
            </a:r>
            <a:r>
              <a:rPr lang="en-US" altLang="en-US" sz="3200">
                <a:latin typeface="Times New Roman" panose="02020603050405020304" pitchFamily="18" charset="0"/>
                <a:cs typeface="Courier New" panose="02070309020205020404" pitchFamily="49" charset="0"/>
              </a:rPr>
              <a:t>) with their current values. The </a:t>
            </a:r>
            <a:r>
              <a:rPr lang="en-US" altLang="en-US" sz="3200" i="1">
                <a:latin typeface="Times New Roman" panose="02020603050405020304" pitchFamily="18" charset="0"/>
                <a:cs typeface="Courier New" panose="02070309020205020404" pitchFamily="49" charset="0"/>
              </a:rPr>
              <a:t>behavior</a:t>
            </a:r>
            <a:r>
              <a:rPr lang="en-US" altLang="en-US" sz="3200">
                <a:latin typeface="Times New Roman" panose="02020603050405020304" pitchFamily="18" charset="0"/>
                <a:cs typeface="Courier New" panose="02070309020205020404" pitchFamily="49" charset="0"/>
              </a:rPr>
              <a:t> of an object is defined by a set of methods. </a:t>
            </a:r>
          </a:p>
        </p:txBody>
      </p:sp>
    </p:spTree>
    <p:extLst>
      <p:ext uri="{BB962C8B-B14F-4D97-AF65-F5344CB8AC3E}">
        <p14:creationId xmlns:p14="http://schemas.microsoft.com/office/powerpoint/2010/main" val="1911080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tretch>
            <a:fillRect/>
          </a:stretch>
        </p:blipFill>
        <p:spPr bwMode="auto">
          <a:xfrm>
            <a:off x="914400" y="1447800"/>
            <a:ext cx="6970986" cy="3886994"/>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5" name="Slide Number Placeholder 4"/>
          <p:cNvSpPr>
            <a:spLocks noGrp="1"/>
          </p:cNvSpPr>
          <p:nvPr>
            <p:ph type="sldNum" sz="quarter" idx="12"/>
          </p:nvPr>
        </p:nvSpPr>
        <p:spPr/>
        <p:txBody>
          <a:bodyPr/>
          <a:lstStyle/>
          <a:p>
            <a:fld id="{32E59B77-6792-421F-9741-3D01E23DCAE8}" type="slidenum">
              <a:rPr lang="en-US" smtClean="0"/>
              <a:pPr/>
              <a:t>20</a:t>
            </a:fld>
            <a:endParaRPr lang="en-US"/>
          </a:p>
        </p:txBody>
      </p:sp>
      <p:sp>
        <p:nvSpPr>
          <p:cNvPr id="2" name="Title 1"/>
          <p:cNvSpPr>
            <a:spLocks noGrp="1"/>
          </p:cNvSpPr>
          <p:nvPr>
            <p:ph type="title"/>
          </p:nvPr>
        </p:nvSpPr>
        <p:spPr/>
        <p:txBody>
          <a:bodyPr/>
          <a:lstStyle/>
          <a:p>
            <a:r>
              <a:rPr lang="en-GB" dirty="0" smtClean="0"/>
              <a:t>Arithmetic Operators</a:t>
            </a:r>
            <a:endParaRPr lang="en-GB" dirty="0"/>
          </a:p>
        </p:txBody>
      </p:sp>
    </p:spTree>
    <p:extLst>
      <p:ext uri="{BB962C8B-B14F-4D97-AF65-F5344CB8AC3E}">
        <p14:creationId xmlns:p14="http://schemas.microsoft.com/office/powerpoint/2010/main" val="2687368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tretch>
            <a:fillRect/>
          </a:stretch>
        </p:blipFill>
        <p:spPr bwMode="auto">
          <a:xfrm>
            <a:off x="795337" y="2396331"/>
            <a:ext cx="7553325" cy="269557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5" name="Slide Number Placeholder 4"/>
          <p:cNvSpPr>
            <a:spLocks noGrp="1"/>
          </p:cNvSpPr>
          <p:nvPr>
            <p:ph type="sldNum" sz="quarter" idx="12"/>
          </p:nvPr>
        </p:nvSpPr>
        <p:spPr/>
        <p:txBody>
          <a:bodyPr/>
          <a:lstStyle/>
          <a:p>
            <a:fld id="{32E59B77-6792-421F-9741-3D01E23DCAE8}" type="slidenum">
              <a:rPr lang="en-US" smtClean="0"/>
              <a:pPr/>
              <a:t>21</a:t>
            </a:fld>
            <a:endParaRPr lang="en-US"/>
          </a:p>
        </p:txBody>
      </p:sp>
      <p:sp>
        <p:nvSpPr>
          <p:cNvPr id="2" name="Title 1"/>
          <p:cNvSpPr>
            <a:spLocks noGrp="1"/>
          </p:cNvSpPr>
          <p:nvPr>
            <p:ph type="title"/>
          </p:nvPr>
        </p:nvSpPr>
        <p:spPr/>
        <p:txBody>
          <a:bodyPr>
            <a:normAutofit/>
          </a:bodyPr>
          <a:lstStyle/>
          <a:p>
            <a:r>
              <a:rPr lang="en-GB" sz="3600" dirty="0" smtClean="0"/>
              <a:t>Precedence of Arithmetic Operators</a:t>
            </a:r>
            <a:endParaRPr lang="en-GB" sz="3600" dirty="0"/>
          </a:p>
        </p:txBody>
      </p:sp>
    </p:spTree>
    <p:extLst>
      <p:ext uri="{BB962C8B-B14F-4D97-AF65-F5344CB8AC3E}">
        <p14:creationId xmlns:p14="http://schemas.microsoft.com/office/powerpoint/2010/main" val="2193237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752600" y="1647825"/>
            <a:ext cx="5267325" cy="117157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7" name="Slide Number Placeholder 6"/>
          <p:cNvSpPr>
            <a:spLocks noGrp="1"/>
          </p:cNvSpPr>
          <p:nvPr>
            <p:ph type="sldNum" sz="quarter" idx="12"/>
          </p:nvPr>
        </p:nvSpPr>
        <p:spPr/>
        <p:txBody>
          <a:bodyPr/>
          <a:lstStyle/>
          <a:p>
            <a:fld id="{32E59B77-6792-421F-9741-3D01E23DCAE8}" type="slidenum">
              <a:rPr lang="en-US" smtClean="0"/>
              <a:pPr/>
              <a:t>22</a:t>
            </a:fld>
            <a:endParaRPr lang="en-US"/>
          </a:p>
        </p:txBody>
      </p:sp>
      <p:sp>
        <p:nvSpPr>
          <p:cNvPr id="2" name="Title 1"/>
          <p:cNvSpPr>
            <a:spLocks noGrp="1"/>
          </p:cNvSpPr>
          <p:nvPr>
            <p:ph type="title"/>
          </p:nvPr>
        </p:nvSpPr>
        <p:spPr/>
        <p:txBody>
          <a:bodyPr>
            <a:noAutofit/>
          </a:bodyPr>
          <a:lstStyle/>
          <a:p>
            <a:r>
              <a:rPr lang="en-GB" sz="2800" dirty="0" smtClean="0"/>
              <a:t>Precedence of Arithmetic Operators (</a:t>
            </a:r>
            <a:r>
              <a:rPr lang="en-GB" sz="2800" dirty="0" err="1" smtClean="0"/>
              <a:t>Contd</a:t>
            </a:r>
            <a:r>
              <a:rPr lang="en-GB" sz="2800" dirty="0" smtClean="0"/>
              <a:t>)</a:t>
            </a:r>
            <a:endParaRPr lang="en-GB" sz="2800" dirty="0"/>
          </a:p>
        </p:txBody>
      </p:sp>
      <p:pic>
        <p:nvPicPr>
          <p:cNvPr id="8195" name="Picture 3"/>
          <p:cNvPicPr>
            <a:picLocks noChangeAspect="1" noChangeArrowheads="1"/>
          </p:cNvPicPr>
          <p:nvPr/>
        </p:nvPicPr>
        <p:blipFill>
          <a:blip r:embed="rId3"/>
          <a:srcRect/>
          <a:stretch>
            <a:fillRect/>
          </a:stretch>
        </p:blipFill>
        <p:spPr bwMode="auto">
          <a:xfrm>
            <a:off x="2895600" y="3829050"/>
            <a:ext cx="3971925" cy="8953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3200400" y="3276600"/>
            <a:ext cx="1428750" cy="333375"/>
          </a:xfrm>
          <a:prstGeom prst="rect">
            <a:avLst/>
          </a:prstGeom>
          <a:noFill/>
          <a:ln w="9525">
            <a:noFill/>
            <a:miter lim="800000"/>
            <a:headEnd/>
            <a:tailEnd/>
          </a:ln>
          <a:effectLst/>
        </p:spPr>
      </p:pic>
    </p:spTree>
    <p:extLst>
      <p:ext uri="{BB962C8B-B14F-4D97-AF65-F5344CB8AC3E}">
        <p14:creationId xmlns:p14="http://schemas.microsoft.com/office/powerpoint/2010/main" val="2603599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1676400" y="1242219"/>
            <a:ext cx="6570213" cy="1958181"/>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6" name="Slide Number Placeholder 5"/>
          <p:cNvSpPr>
            <a:spLocks noGrp="1"/>
          </p:cNvSpPr>
          <p:nvPr>
            <p:ph type="sldNum" sz="quarter" idx="12"/>
          </p:nvPr>
        </p:nvSpPr>
        <p:spPr/>
        <p:txBody>
          <a:bodyPr/>
          <a:lstStyle/>
          <a:p>
            <a:fld id="{32E59B77-6792-421F-9741-3D01E23DCAE8}" type="slidenum">
              <a:rPr lang="en-US" smtClean="0"/>
              <a:pPr/>
              <a:t>23</a:t>
            </a:fld>
            <a:endParaRPr lang="en-US"/>
          </a:p>
        </p:txBody>
      </p:sp>
      <p:sp>
        <p:nvSpPr>
          <p:cNvPr id="2" name="Title 1"/>
          <p:cNvSpPr>
            <a:spLocks noGrp="1"/>
          </p:cNvSpPr>
          <p:nvPr>
            <p:ph type="title"/>
          </p:nvPr>
        </p:nvSpPr>
        <p:spPr/>
        <p:txBody>
          <a:bodyPr>
            <a:normAutofit/>
          </a:bodyPr>
          <a:lstStyle/>
          <a:p>
            <a:r>
              <a:rPr lang="en-GB" dirty="0" smtClean="0"/>
              <a:t>Equality and Relational Operators</a:t>
            </a:r>
            <a:endParaRPr lang="en-GB" dirty="0"/>
          </a:p>
        </p:txBody>
      </p:sp>
      <p:pic>
        <p:nvPicPr>
          <p:cNvPr id="9219" name="Picture 3"/>
          <p:cNvPicPr>
            <a:picLocks noChangeAspect="1" noChangeArrowheads="1"/>
          </p:cNvPicPr>
          <p:nvPr/>
        </p:nvPicPr>
        <p:blipFill>
          <a:blip r:embed="rId3"/>
          <a:srcRect/>
          <a:stretch>
            <a:fillRect/>
          </a:stretch>
        </p:blipFill>
        <p:spPr bwMode="auto">
          <a:xfrm>
            <a:off x="1676400" y="3200400"/>
            <a:ext cx="6595978" cy="2009712"/>
          </a:xfrm>
          <a:prstGeom prst="rect">
            <a:avLst/>
          </a:prstGeom>
          <a:noFill/>
          <a:ln w="9525">
            <a:noFill/>
            <a:miter lim="800000"/>
            <a:headEnd/>
            <a:tailEnd/>
          </a:ln>
          <a:effectLst/>
        </p:spPr>
      </p:pic>
    </p:spTree>
    <p:extLst>
      <p:ext uri="{BB962C8B-B14F-4D97-AF65-F5344CB8AC3E}">
        <p14:creationId xmlns:p14="http://schemas.microsoft.com/office/powerpoint/2010/main" val="1349362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GB" b="1" dirty="0" smtClean="0"/>
              <a:t>import</a:t>
            </a:r>
            <a:r>
              <a:rPr lang="en-GB" dirty="0" smtClean="0"/>
              <a:t> </a:t>
            </a:r>
            <a:r>
              <a:rPr lang="en-GB" dirty="0" err="1" smtClean="0"/>
              <a:t>java.util.Scanner</a:t>
            </a:r>
            <a:r>
              <a:rPr lang="en-GB" dirty="0" smtClean="0"/>
              <a:t> ; </a:t>
            </a:r>
          </a:p>
          <a:p>
            <a:pPr>
              <a:buNone/>
            </a:pPr>
            <a:r>
              <a:rPr lang="en-GB" b="1" dirty="0" smtClean="0"/>
              <a:t>public</a:t>
            </a:r>
            <a:r>
              <a:rPr lang="en-GB" dirty="0" smtClean="0"/>
              <a:t> </a:t>
            </a:r>
            <a:r>
              <a:rPr lang="en-GB" b="1" dirty="0" smtClean="0"/>
              <a:t>class</a:t>
            </a:r>
            <a:r>
              <a:rPr lang="en-GB" dirty="0" smtClean="0"/>
              <a:t> Addition</a:t>
            </a:r>
          </a:p>
          <a:p>
            <a:pPr>
              <a:buNone/>
            </a:pPr>
            <a:r>
              <a:rPr lang="en-GB" dirty="0" smtClean="0"/>
              <a:t>{ </a:t>
            </a:r>
          </a:p>
          <a:p>
            <a:pPr>
              <a:buNone/>
            </a:pPr>
            <a:r>
              <a:rPr lang="en-GB" dirty="0" smtClean="0"/>
              <a:t>	</a:t>
            </a:r>
            <a:r>
              <a:rPr lang="en-GB" b="1" dirty="0" smtClean="0"/>
              <a:t>public</a:t>
            </a:r>
            <a:r>
              <a:rPr lang="en-GB" dirty="0" smtClean="0"/>
              <a:t> </a:t>
            </a:r>
            <a:r>
              <a:rPr lang="en-GB" b="1" dirty="0" smtClean="0"/>
              <a:t>static</a:t>
            </a:r>
            <a:r>
              <a:rPr lang="en-GB" dirty="0" smtClean="0"/>
              <a:t> </a:t>
            </a:r>
            <a:r>
              <a:rPr lang="en-GB" b="1" dirty="0" smtClean="0"/>
              <a:t>void</a:t>
            </a:r>
            <a:r>
              <a:rPr lang="en-GB" dirty="0" smtClean="0"/>
              <a:t> main (String[] </a:t>
            </a:r>
            <a:r>
              <a:rPr lang="en-GB" dirty="0" err="1" smtClean="0"/>
              <a:t>args</a:t>
            </a:r>
            <a:r>
              <a:rPr lang="en-GB" dirty="0" smtClean="0"/>
              <a:t>)</a:t>
            </a:r>
          </a:p>
          <a:p>
            <a:pPr>
              <a:buNone/>
            </a:pPr>
            <a:r>
              <a:rPr lang="en-GB" dirty="0" smtClean="0"/>
              <a:t>	{ </a:t>
            </a:r>
          </a:p>
          <a:p>
            <a:pPr>
              <a:buNone/>
            </a:pPr>
            <a:r>
              <a:rPr lang="en-GB" dirty="0" smtClean="0"/>
              <a:t>		Scanner input = new Scanner (</a:t>
            </a:r>
            <a:r>
              <a:rPr lang="en-GB" dirty="0" err="1" smtClean="0"/>
              <a:t>System.</a:t>
            </a:r>
            <a:r>
              <a:rPr lang="en-GB" i="1" dirty="0" err="1" smtClean="0"/>
              <a:t>in</a:t>
            </a:r>
            <a:r>
              <a:rPr lang="en-GB" dirty="0" smtClean="0"/>
              <a:t>); </a:t>
            </a:r>
          </a:p>
          <a:p>
            <a:pPr>
              <a:buNone/>
            </a:pPr>
            <a:r>
              <a:rPr lang="en-GB" dirty="0" smtClean="0"/>
              <a:t>		</a:t>
            </a:r>
            <a:r>
              <a:rPr lang="en-GB" dirty="0" err="1" smtClean="0"/>
              <a:t>int</a:t>
            </a:r>
            <a:r>
              <a:rPr lang="en-GB" dirty="0" smtClean="0"/>
              <a:t> num1, num2, sum; </a:t>
            </a:r>
          </a:p>
          <a:p>
            <a:pPr>
              <a:buNone/>
            </a:pPr>
            <a:r>
              <a:rPr lang="en-GB" dirty="0" smtClean="0"/>
              <a:t>		</a:t>
            </a:r>
            <a:r>
              <a:rPr lang="en-GB" dirty="0" err="1" smtClean="0"/>
              <a:t>System.</a:t>
            </a:r>
            <a:r>
              <a:rPr lang="en-GB" i="1" dirty="0" err="1" smtClean="0"/>
              <a:t>out</a:t>
            </a:r>
            <a:r>
              <a:rPr lang="en-GB" dirty="0" err="1" smtClean="0"/>
              <a:t>.println</a:t>
            </a:r>
            <a:r>
              <a:rPr lang="en-GB" dirty="0" smtClean="0"/>
              <a:t> (“Enter first number:"); </a:t>
            </a:r>
          </a:p>
          <a:p>
            <a:pPr>
              <a:buNone/>
            </a:pPr>
            <a:r>
              <a:rPr lang="en-GB" dirty="0" smtClean="0"/>
              <a:t>		num1 = </a:t>
            </a:r>
            <a:r>
              <a:rPr lang="en-GB" dirty="0" err="1" smtClean="0"/>
              <a:t>input.nextInt</a:t>
            </a:r>
            <a:r>
              <a:rPr lang="en-GB" dirty="0" smtClean="0"/>
              <a:t>(); </a:t>
            </a:r>
          </a:p>
          <a:p>
            <a:pPr>
              <a:buNone/>
            </a:pPr>
            <a:r>
              <a:rPr lang="en-GB" dirty="0" smtClean="0"/>
              <a:t>		</a:t>
            </a:r>
            <a:r>
              <a:rPr lang="en-GB" dirty="0" err="1" smtClean="0"/>
              <a:t>System.</a:t>
            </a:r>
            <a:r>
              <a:rPr lang="en-GB" i="1" dirty="0" err="1" smtClean="0"/>
              <a:t>out</a:t>
            </a:r>
            <a:r>
              <a:rPr lang="en-GB" dirty="0" err="1" smtClean="0"/>
              <a:t>.println</a:t>
            </a:r>
            <a:r>
              <a:rPr lang="en-GB" dirty="0" smtClean="0"/>
              <a:t> (“Enter second number:");</a:t>
            </a:r>
          </a:p>
          <a:p>
            <a:pPr>
              <a:buNone/>
            </a:pPr>
            <a:r>
              <a:rPr lang="en-GB" dirty="0" smtClean="0"/>
              <a:t>		num2 = </a:t>
            </a:r>
            <a:r>
              <a:rPr lang="en-GB" dirty="0" err="1" smtClean="0"/>
              <a:t>input.nextInt</a:t>
            </a:r>
            <a:r>
              <a:rPr lang="en-GB" dirty="0" smtClean="0"/>
              <a:t>(); </a:t>
            </a:r>
          </a:p>
          <a:p>
            <a:pPr>
              <a:buNone/>
            </a:pPr>
            <a:r>
              <a:rPr lang="en-GB" dirty="0" smtClean="0"/>
              <a:t>		sum = num1 + num2 ; </a:t>
            </a:r>
          </a:p>
          <a:p>
            <a:pPr>
              <a:buNone/>
            </a:pPr>
            <a:r>
              <a:rPr lang="en-GB" dirty="0" smtClean="0"/>
              <a:t>		</a:t>
            </a:r>
            <a:r>
              <a:rPr lang="en-GB" dirty="0" err="1" smtClean="0"/>
              <a:t>System.</a:t>
            </a:r>
            <a:r>
              <a:rPr lang="en-GB" i="1" dirty="0" err="1" smtClean="0"/>
              <a:t>out</a:t>
            </a:r>
            <a:r>
              <a:rPr lang="en-GB" dirty="0" err="1" smtClean="0"/>
              <a:t>.printf</a:t>
            </a:r>
            <a:r>
              <a:rPr lang="en-GB" dirty="0" smtClean="0"/>
              <a:t> ("sum = %d\n", sum); </a:t>
            </a:r>
          </a:p>
          <a:p>
            <a:pPr>
              <a:buNone/>
            </a:pPr>
            <a:r>
              <a:rPr lang="en-GB" dirty="0" smtClean="0"/>
              <a:t>	} </a:t>
            </a:r>
          </a:p>
          <a:p>
            <a:pPr>
              <a:buNone/>
            </a:pPr>
            <a:r>
              <a:rPr lang="en-GB" dirty="0" smtClean="0"/>
              <a:t>}	</a:t>
            </a:r>
          </a:p>
          <a:p>
            <a:endParaRPr lang="en-GB" dirty="0"/>
          </a:p>
        </p:txBody>
      </p:sp>
      <p:sp>
        <p:nvSpPr>
          <p:cNvPr id="4" name="Footer Placeholder 3"/>
          <p:cNvSpPr>
            <a:spLocks noGrp="1"/>
          </p:cNvSpPr>
          <p:nvPr>
            <p:ph type="ftr" sz="quarter" idx="11"/>
          </p:nvPr>
        </p:nvSpPr>
        <p:spPr/>
        <p:txBody>
          <a:bodyPr/>
          <a:lstStyle/>
          <a:p>
            <a:r>
              <a:rPr lang="en-US" smtClean="0"/>
              <a:t>By Dr. Tabbasum Naz</a:t>
            </a:r>
            <a:endParaRPr lang="en-US"/>
          </a:p>
        </p:txBody>
      </p:sp>
      <p:sp>
        <p:nvSpPr>
          <p:cNvPr id="5" name="Slide Number Placeholder 4"/>
          <p:cNvSpPr>
            <a:spLocks noGrp="1"/>
          </p:cNvSpPr>
          <p:nvPr>
            <p:ph type="sldNum" sz="quarter" idx="12"/>
          </p:nvPr>
        </p:nvSpPr>
        <p:spPr/>
        <p:txBody>
          <a:bodyPr/>
          <a:lstStyle/>
          <a:p>
            <a:fld id="{32E59B77-6792-421F-9741-3D01E23DCAE8}" type="slidenum">
              <a:rPr lang="en-US" smtClean="0"/>
              <a:pPr/>
              <a:t>24</a:t>
            </a:fld>
            <a:endParaRPr lang="en-US"/>
          </a:p>
        </p:txBody>
      </p:sp>
      <p:sp>
        <p:nvSpPr>
          <p:cNvPr id="2" name="Title 1"/>
          <p:cNvSpPr>
            <a:spLocks noGrp="1"/>
          </p:cNvSpPr>
          <p:nvPr>
            <p:ph type="title"/>
          </p:nvPr>
        </p:nvSpPr>
        <p:spPr/>
        <p:txBody>
          <a:bodyPr/>
          <a:lstStyle/>
          <a:p>
            <a:r>
              <a:rPr lang="en-GB" dirty="0" smtClean="0"/>
              <a:t>Basic Addition Program</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tretch>
            <a:fillRect/>
          </a:stretch>
        </p:blipFill>
        <p:spPr bwMode="auto">
          <a:xfrm>
            <a:off x="1185862" y="1939131"/>
            <a:ext cx="6772275" cy="360997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5" name="Slide Number Placeholder 4"/>
          <p:cNvSpPr>
            <a:spLocks noGrp="1"/>
          </p:cNvSpPr>
          <p:nvPr>
            <p:ph type="sldNum" sz="quarter" idx="12"/>
          </p:nvPr>
        </p:nvSpPr>
        <p:spPr/>
        <p:txBody>
          <a:bodyPr/>
          <a:lstStyle/>
          <a:p>
            <a:fld id="{32E59B77-6792-421F-9741-3D01E23DCAE8}" type="slidenum">
              <a:rPr lang="en-US" smtClean="0"/>
              <a:pPr/>
              <a:t>25</a:t>
            </a:fld>
            <a:endParaRPr lang="en-US"/>
          </a:p>
        </p:txBody>
      </p:sp>
      <p:sp>
        <p:nvSpPr>
          <p:cNvPr id="2" name="Title 1"/>
          <p:cNvSpPr>
            <a:spLocks noGrp="1"/>
          </p:cNvSpPr>
          <p:nvPr>
            <p:ph type="title"/>
          </p:nvPr>
        </p:nvSpPr>
        <p:spPr/>
        <p:txBody>
          <a:bodyPr>
            <a:normAutofit fontScale="90000"/>
          </a:bodyPr>
          <a:lstStyle/>
          <a:p>
            <a:pPr algn="ctr"/>
            <a:r>
              <a:rPr lang="en-GB" dirty="0" smtClean="0"/>
              <a:t>Simple Program with Equality and Relational Operators</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tretch>
            <a:fillRect/>
          </a:stretch>
        </p:blipFill>
        <p:spPr bwMode="auto">
          <a:xfrm>
            <a:off x="1323975" y="1548606"/>
            <a:ext cx="6496050" cy="439102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5" name="Slide Number Placeholder 4"/>
          <p:cNvSpPr>
            <a:spLocks noGrp="1"/>
          </p:cNvSpPr>
          <p:nvPr>
            <p:ph type="sldNum" sz="quarter" idx="12"/>
          </p:nvPr>
        </p:nvSpPr>
        <p:spPr/>
        <p:txBody>
          <a:bodyPr/>
          <a:lstStyle/>
          <a:p>
            <a:fld id="{32E59B77-6792-421F-9741-3D01E23DCAE8}" type="slidenum">
              <a:rPr lang="en-US" smtClean="0"/>
              <a:pPr/>
              <a:t>26</a:t>
            </a:fld>
            <a:endParaRPr lang="en-US"/>
          </a:p>
        </p:txBody>
      </p:sp>
      <p:sp>
        <p:nvSpPr>
          <p:cNvPr id="2" name="Title 1"/>
          <p:cNvSpPr>
            <a:spLocks noGrp="1"/>
          </p:cNvSpPr>
          <p:nvPr>
            <p:ph type="title"/>
          </p:nvPr>
        </p:nvSpPr>
        <p:spPr/>
        <p:txBody>
          <a:bodyPr>
            <a:normAutofit fontScale="90000"/>
          </a:bodyPr>
          <a:lstStyle/>
          <a:p>
            <a:pPr algn="ctr"/>
            <a:r>
              <a:rPr lang="en-GB" dirty="0" smtClean="0"/>
              <a:t>Simple Program with Equality and Relational Operators (</a:t>
            </a:r>
            <a:r>
              <a:rPr lang="en-GB" dirty="0" err="1" smtClean="0"/>
              <a:t>Contd</a:t>
            </a:r>
            <a:r>
              <a:rPr lang="en-GB" dirty="0" smtClean="0"/>
              <a:t>)</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tretch>
            <a:fillRect/>
          </a:stretch>
        </p:blipFill>
        <p:spPr bwMode="auto">
          <a:xfrm>
            <a:off x="1190625" y="1739106"/>
            <a:ext cx="6762750" cy="401002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5" name="Slide Number Placeholder 4"/>
          <p:cNvSpPr>
            <a:spLocks noGrp="1"/>
          </p:cNvSpPr>
          <p:nvPr>
            <p:ph type="sldNum" sz="quarter" idx="12"/>
          </p:nvPr>
        </p:nvSpPr>
        <p:spPr/>
        <p:txBody>
          <a:bodyPr/>
          <a:lstStyle/>
          <a:p>
            <a:fld id="{32E59B77-6792-421F-9741-3D01E23DCAE8}" type="slidenum">
              <a:rPr lang="en-US" smtClean="0"/>
              <a:pPr/>
              <a:t>27</a:t>
            </a:fld>
            <a:endParaRPr lang="en-US"/>
          </a:p>
        </p:txBody>
      </p:sp>
      <p:sp>
        <p:nvSpPr>
          <p:cNvPr id="2" name="Title 1"/>
          <p:cNvSpPr>
            <a:spLocks noGrp="1"/>
          </p:cNvSpPr>
          <p:nvPr>
            <p:ph type="title"/>
          </p:nvPr>
        </p:nvSpPr>
        <p:spPr/>
        <p:txBody>
          <a:bodyPr/>
          <a:lstStyle/>
          <a:p>
            <a:r>
              <a:rPr lang="en-GB" dirty="0" smtClean="0"/>
              <a:t>Output</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tretch>
            <a:fillRect/>
          </a:stretch>
        </p:blipFill>
        <p:spPr bwMode="auto">
          <a:xfrm>
            <a:off x="2286000" y="2482056"/>
            <a:ext cx="4572000" cy="252412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5" name="Slide Number Placeholder 4"/>
          <p:cNvSpPr>
            <a:spLocks noGrp="1"/>
          </p:cNvSpPr>
          <p:nvPr>
            <p:ph type="sldNum" sz="quarter" idx="12"/>
          </p:nvPr>
        </p:nvSpPr>
        <p:spPr/>
        <p:txBody>
          <a:bodyPr/>
          <a:lstStyle/>
          <a:p>
            <a:fld id="{32E59B77-6792-421F-9741-3D01E23DCAE8}" type="slidenum">
              <a:rPr lang="en-US" smtClean="0"/>
              <a:pPr/>
              <a:t>28</a:t>
            </a:fld>
            <a:endParaRPr lang="en-US"/>
          </a:p>
        </p:txBody>
      </p:sp>
      <p:sp>
        <p:nvSpPr>
          <p:cNvPr id="2" name="Title 1"/>
          <p:cNvSpPr>
            <a:spLocks noGrp="1"/>
          </p:cNvSpPr>
          <p:nvPr>
            <p:ph type="title"/>
          </p:nvPr>
        </p:nvSpPr>
        <p:spPr/>
        <p:txBody>
          <a:bodyPr>
            <a:normAutofit fontScale="90000"/>
          </a:bodyPr>
          <a:lstStyle/>
          <a:p>
            <a:pPr algn="ctr"/>
            <a:r>
              <a:rPr lang="en-GB" dirty="0" smtClean="0"/>
              <a:t>Precedence and Associatively of Operations</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statements</a:t>
            </a:r>
            <a:endParaRPr lang="en-GB" dirty="0"/>
          </a:p>
        </p:txBody>
      </p:sp>
      <p:sp>
        <p:nvSpPr>
          <p:cNvPr id="3" name="Content Placeholder 2"/>
          <p:cNvSpPr>
            <a:spLocks noGrp="1"/>
          </p:cNvSpPr>
          <p:nvPr>
            <p:ph idx="1"/>
          </p:nvPr>
        </p:nvSpPr>
        <p:spPr>
          <a:xfrm>
            <a:off x="457200" y="1600201"/>
            <a:ext cx="8229600" cy="1757362"/>
          </a:xfrm>
        </p:spPr>
        <p:txBody>
          <a:bodyPr>
            <a:normAutofit lnSpcReduction="10000"/>
          </a:bodyPr>
          <a:lstStyle/>
          <a:p>
            <a:r>
              <a:rPr lang="en-GB" sz="2000" dirty="0" smtClean="0"/>
              <a:t>There are three kinds of </a:t>
            </a:r>
            <a:r>
              <a:rPr lang="en-GB" sz="2000" b="1" dirty="0" smtClean="0"/>
              <a:t>print statements:</a:t>
            </a:r>
            <a:endParaRPr lang="en-GB" sz="2000" dirty="0" smtClean="0"/>
          </a:p>
          <a:p>
            <a:r>
              <a:rPr lang="en-GB" sz="2000" dirty="0" err="1" smtClean="0"/>
              <a:t>System.out.print</a:t>
            </a:r>
            <a:r>
              <a:rPr lang="en-GB" sz="2000" dirty="0" smtClean="0"/>
              <a:t>(</a:t>
            </a:r>
            <a:r>
              <a:rPr lang="en-GB" sz="2000" i="1" dirty="0" smtClean="0"/>
              <a:t>argument</a:t>
            </a:r>
            <a:r>
              <a:rPr lang="en-GB" sz="2000" dirty="0" smtClean="0"/>
              <a:t>) just prints out its argument, and</a:t>
            </a:r>
          </a:p>
          <a:p>
            <a:r>
              <a:rPr lang="en-GB" sz="2000" dirty="0" err="1" smtClean="0"/>
              <a:t>System.out.println</a:t>
            </a:r>
            <a:r>
              <a:rPr lang="en-GB" sz="2000" dirty="0" smtClean="0"/>
              <a:t>(</a:t>
            </a:r>
            <a:r>
              <a:rPr lang="en-GB" sz="2000" i="1" dirty="0" smtClean="0"/>
              <a:t>argument</a:t>
            </a:r>
            <a:r>
              <a:rPr lang="en-GB" sz="2000" dirty="0" smtClean="0"/>
              <a:t>) prints out its argument and ends the line. </a:t>
            </a:r>
          </a:p>
          <a:p>
            <a:r>
              <a:rPr lang="en-GB" sz="2000" dirty="0" smtClean="0"/>
              <a:t>A third kind, </a:t>
            </a:r>
            <a:r>
              <a:rPr lang="en-GB" sz="2000" dirty="0" err="1" smtClean="0"/>
              <a:t>System.out.</a:t>
            </a:r>
            <a:r>
              <a:rPr lang="en-GB" sz="2000" dirty="0" err="1" smtClean="0">
                <a:hlinkClick r:id="rId2"/>
              </a:rPr>
              <a:t>printf</a:t>
            </a:r>
            <a:r>
              <a:rPr lang="en-GB" sz="2000" dirty="0" smtClean="0"/>
              <a:t>(</a:t>
            </a:r>
            <a:r>
              <a:rPr lang="en-GB" sz="2000" i="1" dirty="0" smtClean="0"/>
              <a:t>format</a:t>
            </a:r>
            <a:r>
              <a:rPr lang="en-GB" sz="2000" dirty="0" smtClean="0"/>
              <a:t>, </a:t>
            </a:r>
            <a:r>
              <a:rPr lang="en-GB" sz="2000" i="1" dirty="0" smtClean="0"/>
              <a:t>arguments</a:t>
            </a:r>
            <a:r>
              <a:rPr lang="en-GB" sz="2000" dirty="0" smtClean="0"/>
              <a:t>), gives more control over how things are printed.</a:t>
            </a:r>
          </a:p>
          <a:p>
            <a:endParaRPr lang="en-GB" sz="2000" dirty="0"/>
          </a:p>
        </p:txBody>
      </p:sp>
      <p:pic>
        <p:nvPicPr>
          <p:cNvPr id="1028" name="Picture 4"/>
          <p:cNvPicPr>
            <a:picLocks noChangeAspect="1" noChangeArrowheads="1"/>
          </p:cNvPicPr>
          <p:nvPr/>
        </p:nvPicPr>
        <p:blipFill>
          <a:blip r:embed="rId3"/>
          <a:srcRect/>
          <a:stretch>
            <a:fillRect/>
          </a:stretch>
        </p:blipFill>
        <p:spPr bwMode="auto">
          <a:xfrm>
            <a:off x="2214546" y="3429000"/>
            <a:ext cx="4200525" cy="26098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381000"/>
            <a:ext cx="7772400" cy="609600"/>
          </a:xfrm>
        </p:spPr>
        <p:txBody>
          <a:bodyPr>
            <a:normAutofit fontScale="90000"/>
          </a:bodyPr>
          <a:lstStyle/>
          <a:p>
            <a:pPr eaLnBrk="1" hangingPunct="1"/>
            <a:r>
              <a:rPr lang="en-US" altLang="en-US" smtClean="0"/>
              <a:t>Objects</a:t>
            </a:r>
          </a:p>
        </p:txBody>
      </p:sp>
      <p:sp>
        <p:nvSpPr>
          <p:cNvPr id="2052"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tr-TR" altLang="en-US"/>
          </a:p>
        </p:txBody>
      </p:sp>
      <p:sp>
        <p:nvSpPr>
          <p:cNvPr id="2053" name="Text Box 4"/>
          <p:cNvSpPr txBox="1">
            <a:spLocks noChangeArrowheads="1"/>
          </p:cNvSpPr>
          <p:nvPr/>
        </p:nvSpPr>
        <p:spPr bwMode="auto">
          <a:xfrm>
            <a:off x="304800" y="4267200"/>
            <a:ext cx="8686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a:latin typeface="Times New Roman" panose="02020603050405020304" pitchFamily="18" charset="0"/>
                <a:cs typeface="Times New Roman" panose="02020603050405020304" pitchFamily="18" charset="0"/>
              </a:rPr>
              <a:t>An object has both a state and behavior. The state defines the object, and the behavior defines what the object does.</a:t>
            </a:r>
            <a:endParaRPr lang="en-US" altLang="en-US" sz="3200">
              <a:latin typeface="Times New Roman" panose="02020603050405020304" pitchFamily="18" charset="0"/>
            </a:endParaRPr>
          </a:p>
        </p:txBody>
      </p:sp>
      <p:sp>
        <p:nvSpPr>
          <p:cNvPr id="2054" name="Rectangle 5"/>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tr-TR" altLang="en-US"/>
          </a:p>
        </p:txBody>
      </p:sp>
      <p:graphicFrame>
        <p:nvGraphicFramePr>
          <p:cNvPr id="2050"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1034" name="Picture" r:id="rId3" imgW="4952880" imgH="1752480" progId="Word.Picture.8">
                  <p:embed/>
                </p:oleObj>
              </mc:Choice>
              <mc:Fallback>
                <p:oleObj name="Picture" r:id="rId3" imgW="4952880" imgH="17524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solidFill>
                        <a:schemeClr val="folHlink"/>
                      </a:solidFill>
                    </p:spPr>
                  </p:pic>
                </p:oleObj>
              </mc:Fallback>
            </mc:AlternateContent>
          </a:graphicData>
        </a:graphic>
      </p:graphicFrame>
    </p:spTree>
    <p:extLst>
      <p:ext uri="{BB962C8B-B14F-4D97-AF65-F5344CB8AC3E}">
        <p14:creationId xmlns:p14="http://schemas.microsoft.com/office/powerpoint/2010/main" val="341039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statements (</a:t>
            </a:r>
            <a:r>
              <a:rPr lang="en-GB" dirty="0" err="1" smtClean="0"/>
              <a:t>contd</a:t>
            </a:r>
            <a:r>
              <a:rPr lang="en-GB" dirty="0" smtClean="0"/>
              <a:t>)</a:t>
            </a:r>
            <a:endParaRPr lang="en-GB" dirty="0"/>
          </a:p>
        </p:txBody>
      </p:sp>
      <p:pic>
        <p:nvPicPr>
          <p:cNvPr id="2050" name="Picture 2"/>
          <p:cNvPicPr>
            <a:picLocks noGrp="1" noChangeAspect="1" noChangeArrowheads="1"/>
          </p:cNvPicPr>
          <p:nvPr>
            <p:ph idx="1"/>
          </p:nvPr>
        </p:nvPicPr>
        <p:blipFill>
          <a:blip r:embed="rId2"/>
          <a:srcRect/>
          <a:stretch>
            <a:fillRect/>
          </a:stretch>
        </p:blipFill>
        <p:spPr bwMode="auto">
          <a:xfrm>
            <a:off x="1081087" y="2748756"/>
            <a:ext cx="6981825" cy="22288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statements (</a:t>
            </a:r>
            <a:r>
              <a:rPr lang="en-GB" dirty="0" err="1" smtClean="0"/>
              <a:t>contd</a:t>
            </a:r>
            <a:r>
              <a:rPr lang="en-GB" dirty="0" smtClean="0"/>
              <a:t>)</a:t>
            </a:r>
            <a:endParaRPr lang="en-GB" dirty="0"/>
          </a:p>
        </p:txBody>
      </p:sp>
      <p:sp>
        <p:nvSpPr>
          <p:cNvPr id="3" name="Content Placeholder 2"/>
          <p:cNvSpPr>
            <a:spLocks noGrp="1"/>
          </p:cNvSpPr>
          <p:nvPr>
            <p:ph idx="1"/>
          </p:nvPr>
        </p:nvSpPr>
        <p:spPr/>
        <p:txBody>
          <a:bodyPr>
            <a:normAutofit/>
          </a:bodyPr>
          <a:lstStyle/>
          <a:p>
            <a:r>
              <a:rPr lang="en-GB" sz="2000" dirty="0" smtClean="0"/>
              <a:t>Numerical values are formatted according to format </a:t>
            </a:r>
            <a:r>
              <a:rPr lang="en-GB" sz="2000" dirty="0" err="1" smtClean="0"/>
              <a:t>specifiers</a:t>
            </a:r>
            <a:r>
              <a:rPr lang="en-GB" sz="2000" dirty="0" smtClean="0"/>
              <a:t> like those for the </a:t>
            </a:r>
            <a:r>
              <a:rPr lang="en-GB" sz="2000" dirty="0" err="1" smtClean="0"/>
              <a:t>printf</a:t>
            </a:r>
            <a:r>
              <a:rPr lang="en-GB" sz="2000" dirty="0" smtClean="0"/>
              <a:t>() function in C.</a:t>
            </a:r>
          </a:p>
          <a:p>
            <a:r>
              <a:rPr lang="en-GB" sz="2000" dirty="0" smtClean="0"/>
              <a:t>Format </a:t>
            </a:r>
            <a:r>
              <a:rPr lang="en-GB" sz="2000" dirty="0" err="1" smtClean="0"/>
              <a:t>Specifiers</a:t>
            </a:r>
            <a:r>
              <a:rPr lang="en-GB" sz="2000" dirty="0" smtClean="0"/>
              <a:t>: %b </a:t>
            </a:r>
            <a:r>
              <a:rPr lang="en-GB" sz="2000" dirty="0" err="1" smtClean="0"/>
              <a:t>boolean</a:t>
            </a:r>
            <a:r>
              <a:rPr lang="en-GB" sz="2000" dirty="0" smtClean="0"/>
              <a:t>,  %c character,  %d integer %f floating point</a:t>
            </a:r>
          </a:p>
          <a:p>
            <a:pPr>
              <a:buNone/>
            </a:pPr>
            <a:r>
              <a:rPr lang="en-GB" sz="2000" dirty="0" smtClean="0"/>
              <a:t>                                         %s string, %n a new line </a:t>
            </a:r>
          </a:p>
          <a:p>
            <a:pPr>
              <a:buNone/>
            </a:pPr>
            <a:r>
              <a:rPr lang="en-GB" sz="2000" b="1" dirty="0" smtClean="0"/>
              <a:t>Example: </a:t>
            </a:r>
          </a:p>
          <a:p>
            <a:pPr>
              <a:buNone/>
            </a:pPr>
            <a:r>
              <a:rPr lang="en-GB" sz="2000" dirty="0" smtClean="0"/>
              <a:t>double pi = </a:t>
            </a:r>
            <a:r>
              <a:rPr lang="en-GB" sz="2000" dirty="0" err="1" smtClean="0"/>
              <a:t>Math.</a:t>
            </a:r>
            <a:r>
              <a:rPr lang="en-GB" sz="2000" i="1" dirty="0" err="1" smtClean="0"/>
              <a:t>PI</a:t>
            </a:r>
            <a:r>
              <a:rPr lang="en-GB" sz="2000" i="1" dirty="0" smtClean="0"/>
              <a:t>;</a:t>
            </a:r>
          </a:p>
          <a:p>
            <a:pPr>
              <a:buNone/>
            </a:pPr>
            <a:r>
              <a:rPr lang="en-GB" sz="2000" dirty="0" err="1" smtClean="0"/>
              <a:t>System.</a:t>
            </a:r>
            <a:r>
              <a:rPr lang="en-GB" sz="2000" i="1" dirty="0" err="1" smtClean="0"/>
              <a:t>out.printf</a:t>
            </a:r>
            <a:r>
              <a:rPr lang="en-GB" sz="2000" i="1" dirty="0" smtClean="0"/>
              <a:t> ("pi = %5.3f", pi);</a:t>
            </a:r>
          </a:p>
          <a:p>
            <a:pPr>
              <a:buNone/>
            </a:pPr>
            <a:r>
              <a:rPr lang="en-GB" sz="2000" dirty="0" err="1" smtClean="0"/>
              <a:t>System.</a:t>
            </a:r>
            <a:r>
              <a:rPr lang="en-GB" sz="2000" i="1" dirty="0" err="1" smtClean="0"/>
              <a:t>out.println</a:t>
            </a:r>
            <a:r>
              <a:rPr lang="en-GB" sz="2000" i="1" dirty="0" smtClean="0"/>
              <a:t>();</a:t>
            </a:r>
          </a:p>
          <a:p>
            <a:pPr>
              <a:buNone/>
            </a:pPr>
            <a:r>
              <a:rPr lang="en-GB" sz="2000" dirty="0" err="1" smtClean="0"/>
              <a:t>System.</a:t>
            </a:r>
            <a:r>
              <a:rPr lang="en-GB" sz="2000" i="1" dirty="0" err="1" smtClean="0"/>
              <a:t>out.printf</a:t>
            </a:r>
            <a:r>
              <a:rPr lang="en-GB" sz="2000" i="1" dirty="0" smtClean="0"/>
              <a:t> ("pi = %10.4f", pi);</a:t>
            </a:r>
          </a:p>
          <a:p>
            <a:pPr>
              <a:buNone/>
            </a:pPr>
            <a:r>
              <a:rPr lang="en-GB" sz="2000" b="1" i="1" dirty="0" smtClean="0"/>
              <a:t>Output</a:t>
            </a:r>
          </a:p>
          <a:p>
            <a:endParaRPr lang="en-GB" sz="2000" dirty="0"/>
          </a:p>
        </p:txBody>
      </p:sp>
      <p:pic>
        <p:nvPicPr>
          <p:cNvPr id="3075" name="Picture 3"/>
          <p:cNvPicPr>
            <a:picLocks noChangeAspect="1" noChangeArrowheads="1"/>
          </p:cNvPicPr>
          <p:nvPr/>
        </p:nvPicPr>
        <p:blipFill>
          <a:blip r:embed="rId2"/>
          <a:srcRect/>
          <a:stretch>
            <a:fillRect/>
          </a:stretch>
        </p:blipFill>
        <p:spPr bwMode="auto">
          <a:xfrm>
            <a:off x="571472" y="5286388"/>
            <a:ext cx="3571900" cy="10883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a:t>Syntax Examples (if)</a:t>
            </a:r>
          </a:p>
        </p:txBody>
      </p:sp>
      <p:sp>
        <p:nvSpPr>
          <p:cNvPr id="62467" name="Rectangle 3"/>
          <p:cNvSpPr>
            <a:spLocks noGrp="1" noChangeArrowheads="1"/>
          </p:cNvSpPr>
          <p:nvPr>
            <p:ph type="body" idx="1"/>
          </p:nvPr>
        </p:nvSpPr>
        <p:spPr>
          <a:xfrm>
            <a:off x="685800" y="1752600"/>
            <a:ext cx="7772400" cy="4114800"/>
          </a:xfrm>
        </p:spPr>
        <p:txBody>
          <a:bodyPr>
            <a:normAutofit lnSpcReduction="10000"/>
          </a:bodyPr>
          <a:lstStyle/>
          <a:p>
            <a:pPr>
              <a:lnSpc>
                <a:spcPct val="90000"/>
              </a:lnSpc>
              <a:buFontTx/>
              <a:buNone/>
            </a:pPr>
            <a:r>
              <a:rPr lang="en-GB" altLang="en-US" sz="2000">
                <a:latin typeface="Courier New" panose="02070309020205020404" pitchFamily="49" charset="0"/>
              </a:rPr>
              <a:t>if (x == y)</a:t>
            </a:r>
          </a:p>
          <a:p>
            <a:pPr>
              <a:lnSpc>
                <a:spcPct val="90000"/>
              </a:lnSpc>
              <a:buFontTx/>
              <a:buNone/>
            </a:pPr>
            <a:r>
              <a:rPr lang="en-GB" altLang="en-US" sz="2000">
                <a:latin typeface="Courier New" panose="02070309020205020404" pitchFamily="49" charset="0"/>
              </a:rPr>
              <a:t>{</a:t>
            </a:r>
          </a:p>
          <a:p>
            <a:pPr>
              <a:lnSpc>
                <a:spcPct val="90000"/>
              </a:lnSpc>
              <a:buFontTx/>
              <a:buNone/>
            </a:pPr>
            <a:r>
              <a:rPr lang="en-GB" altLang="en-US" sz="2000">
                <a:latin typeface="Courier New" panose="02070309020205020404" pitchFamily="49" charset="0"/>
              </a:rPr>
              <a:t>   //executes if true</a:t>
            </a:r>
          </a:p>
          <a:p>
            <a:pPr>
              <a:lnSpc>
                <a:spcPct val="90000"/>
              </a:lnSpc>
              <a:buFontTx/>
              <a:buNone/>
            </a:pPr>
            <a:r>
              <a:rPr lang="en-GB" altLang="en-US" sz="2000">
                <a:latin typeface="Courier New" panose="02070309020205020404" pitchFamily="49" charset="0"/>
              </a:rPr>
              <a:t>}</a:t>
            </a:r>
          </a:p>
          <a:p>
            <a:pPr>
              <a:lnSpc>
                <a:spcPct val="90000"/>
              </a:lnSpc>
              <a:buFontTx/>
              <a:buNone/>
            </a:pPr>
            <a:endParaRPr lang="en-GB" altLang="en-US" sz="2000">
              <a:latin typeface="Courier New" panose="02070309020205020404" pitchFamily="49" charset="0"/>
            </a:endParaRPr>
          </a:p>
          <a:p>
            <a:pPr>
              <a:lnSpc>
                <a:spcPct val="90000"/>
              </a:lnSpc>
              <a:buFontTx/>
              <a:buNone/>
            </a:pPr>
            <a:r>
              <a:rPr lang="en-GB" altLang="en-US" sz="2000">
                <a:latin typeface="Courier New" panose="02070309020205020404" pitchFamily="49" charset="0"/>
              </a:rPr>
              <a:t>if (somethingIsTrue())</a:t>
            </a:r>
          </a:p>
          <a:p>
            <a:pPr>
              <a:lnSpc>
                <a:spcPct val="90000"/>
              </a:lnSpc>
              <a:buFontTx/>
              <a:buNone/>
            </a:pPr>
            <a:r>
              <a:rPr lang="en-GB" altLang="en-US" sz="2000">
                <a:latin typeface="Courier New" panose="02070309020205020404" pitchFamily="49" charset="0"/>
              </a:rPr>
              <a:t>{</a:t>
            </a:r>
          </a:p>
          <a:p>
            <a:pPr>
              <a:lnSpc>
                <a:spcPct val="90000"/>
              </a:lnSpc>
              <a:buFontTx/>
              <a:buNone/>
            </a:pPr>
            <a:r>
              <a:rPr lang="en-GB" altLang="en-US" sz="2000">
                <a:latin typeface="Courier New" panose="02070309020205020404" pitchFamily="49" charset="0"/>
              </a:rPr>
              <a:t>  doSomething();</a:t>
            </a:r>
          </a:p>
          <a:p>
            <a:pPr>
              <a:lnSpc>
                <a:spcPct val="90000"/>
              </a:lnSpc>
              <a:buFontTx/>
              <a:buNone/>
            </a:pPr>
            <a:r>
              <a:rPr lang="en-GB" altLang="en-US" sz="2000">
                <a:latin typeface="Courier New" panose="02070309020205020404" pitchFamily="49" charset="0"/>
              </a:rPr>
              <a:t>}</a:t>
            </a:r>
          </a:p>
          <a:p>
            <a:pPr>
              <a:lnSpc>
                <a:spcPct val="90000"/>
              </a:lnSpc>
              <a:buFontTx/>
              <a:buNone/>
            </a:pPr>
            <a:r>
              <a:rPr lang="en-GB" altLang="en-US" sz="2000">
                <a:latin typeface="Courier New" panose="02070309020205020404" pitchFamily="49" charset="0"/>
              </a:rPr>
              <a:t>else</a:t>
            </a:r>
          </a:p>
          <a:p>
            <a:pPr>
              <a:lnSpc>
                <a:spcPct val="90000"/>
              </a:lnSpc>
              <a:buFontTx/>
              <a:buNone/>
            </a:pPr>
            <a:r>
              <a:rPr lang="en-GB" altLang="en-US" sz="2000">
                <a:latin typeface="Courier New" panose="02070309020205020404" pitchFamily="49" charset="0"/>
              </a:rPr>
              <a:t>{</a:t>
            </a:r>
          </a:p>
          <a:p>
            <a:pPr>
              <a:lnSpc>
                <a:spcPct val="90000"/>
              </a:lnSpc>
              <a:buFontTx/>
              <a:buNone/>
            </a:pPr>
            <a:r>
              <a:rPr lang="en-GB" altLang="en-US" sz="2000">
                <a:latin typeface="Courier New" panose="02070309020205020404" pitchFamily="49" charset="0"/>
              </a:rPr>
              <a:t>  doSomethingElse();</a:t>
            </a:r>
          </a:p>
          <a:p>
            <a:pPr>
              <a:lnSpc>
                <a:spcPct val="90000"/>
              </a:lnSpc>
              <a:buFontTx/>
              <a:buNone/>
            </a:pPr>
            <a:r>
              <a:rPr lang="en-GB" altLang="en-US" sz="2000">
                <a:latin typeface="Courier New" panose="02070309020205020404" pitchFamily="49" charset="0"/>
              </a:rPr>
              <a:t>}</a:t>
            </a:r>
          </a:p>
        </p:txBody>
      </p:sp>
    </p:spTree>
    <p:extLst>
      <p:ext uri="{BB962C8B-B14F-4D97-AF65-F5344CB8AC3E}">
        <p14:creationId xmlns:p14="http://schemas.microsoft.com/office/powerpoint/2010/main" val="2962684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ltLang="en-US"/>
              <a:t>Example (for)</a:t>
            </a:r>
          </a:p>
        </p:txBody>
      </p:sp>
      <p:sp>
        <p:nvSpPr>
          <p:cNvPr id="63491" name="Rectangle 3"/>
          <p:cNvSpPr>
            <a:spLocks noGrp="1" noChangeArrowheads="1"/>
          </p:cNvSpPr>
          <p:nvPr>
            <p:ph type="body" idx="1"/>
          </p:nvPr>
        </p:nvSpPr>
        <p:spPr/>
        <p:txBody>
          <a:bodyPr/>
          <a:lstStyle/>
          <a:p>
            <a:pPr>
              <a:buFontTx/>
              <a:buNone/>
            </a:pPr>
            <a:r>
              <a:rPr lang="en-GB" altLang="en-US" sz="2400">
                <a:latin typeface="Courier New" panose="02070309020205020404" pitchFamily="49" charset="0"/>
              </a:rPr>
              <a:t>int x=0;</a:t>
            </a:r>
          </a:p>
          <a:p>
            <a:pPr>
              <a:buFontTx/>
              <a:buNone/>
            </a:pPr>
            <a:r>
              <a:rPr lang="en-GB" altLang="en-US" sz="2400">
                <a:latin typeface="Courier New" panose="02070309020205020404" pitchFamily="49" charset="0"/>
              </a:rPr>
              <a:t>for (int i=1; i&lt;=10; i++)</a:t>
            </a:r>
          </a:p>
          <a:p>
            <a:pPr>
              <a:buFontTx/>
              <a:buNone/>
            </a:pPr>
            <a:r>
              <a:rPr lang="en-GB" altLang="en-US" sz="2400">
                <a:latin typeface="Courier New" panose="02070309020205020404" pitchFamily="49" charset="0"/>
              </a:rPr>
              <a:t>{</a:t>
            </a:r>
          </a:p>
          <a:p>
            <a:pPr>
              <a:buFontTx/>
              <a:buNone/>
            </a:pPr>
            <a:r>
              <a:rPr lang="en-GB" altLang="en-US" sz="2400">
                <a:latin typeface="Courier New" panose="02070309020205020404" pitchFamily="49" charset="0"/>
              </a:rPr>
              <a:t>  //code to repeat ten times</a:t>
            </a:r>
          </a:p>
          <a:p>
            <a:pPr>
              <a:buFontTx/>
              <a:buNone/>
            </a:pPr>
            <a:r>
              <a:rPr lang="en-GB" altLang="en-US" sz="2400">
                <a:latin typeface="Courier New" panose="02070309020205020404" pitchFamily="49" charset="0"/>
              </a:rPr>
              <a:t>  x = x + i; </a:t>
            </a:r>
          </a:p>
          <a:p>
            <a:pPr>
              <a:buFontTx/>
              <a:buNone/>
            </a:pPr>
            <a:r>
              <a:rPr lang="en-GB" altLang="en-US" sz="2400">
                <a:latin typeface="Courier New" panose="02070309020205020404" pitchFamily="49" charset="0"/>
              </a:rPr>
              <a:t>}</a:t>
            </a:r>
          </a:p>
          <a:p>
            <a:pPr>
              <a:buFontTx/>
              <a:buNone/>
            </a:pPr>
            <a:endParaRPr lang="en-GB" altLang="en-US" sz="2400">
              <a:latin typeface="Courier New" panose="02070309020205020404" pitchFamily="49" charset="0"/>
            </a:endParaRPr>
          </a:p>
          <a:p>
            <a:pPr>
              <a:buFontTx/>
              <a:buNone/>
            </a:pPr>
            <a:endParaRPr lang="en-GB" altLang="en-US"/>
          </a:p>
        </p:txBody>
      </p:sp>
    </p:spTree>
    <p:extLst>
      <p:ext uri="{BB962C8B-B14F-4D97-AF65-F5344CB8AC3E}">
        <p14:creationId xmlns:p14="http://schemas.microsoft.com/office/powerpoint/2010/main" val="3838525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GB" altLang="en-US"/>
              <a:t>Example (while)</a:t>
            </a:r>
          </a:p>
        </p:txBody>
      </p:sp>
      <p:sp>
        <p:nvSpPr>
          <p:cNvPr id="64515" name="Rectangle 1027"/>
          <p:cNvSpPr>
            <a:spLocks noGrp="1" noChangeArrowheads="1"/>
          </p:cNvSpPr>
          <p:nvPr>
            <p:ph type="body" idx="1"/>
          </p:nvPr>
        </p:nvSpPr>
        <p:spPr/>
        <p:txBody>
          <a:bodyPr/>
          <a:lstStyle/>
          <a:p>
            <a:pPr>
              <a:buFontTx/>
              <a:buNone/>
            </a:pPr>
            <a:r>
              <a:rPr lang="en-GB" altLang="en-US" sz="2000">
                <a:latin typeface="Courier New" panose="02070309020205020404" pitchFamily="49" charset="0"/>
              </a:rPr>
              <a:t>int x=0;</a:t>
            </a:r>
          </a:p>
          <a:p>
            <a:pPr>
              <a:buFontTx/>
              <a:buNone/>
            </a:pPr>
            <a:r>
              <a:rPr lang="en-GB" altLang="en-US" sz="2000">
                <a:latin typeface="Courier New" panose="02070309020205020404" pitchFamily="49" charset="0"/>
              </a:rPr>
              <a:t>while (x &lt; 10)</a:t>
            </a:r>
          </a:p>
          <a:p>
            <a:pPr>
              <a:buFontTx/>
              <a:buNone/>
            </a:pPr>
            <a:r>
              <a:rPr lang="en-GB" altLang="en-US" sz="2000">
                <a:latin typeface="Courier New" panose="02070309020205020404" pitchFamily="49" charset="0"/>
              </a:rPr>
              <a:t>{</a:t>
            </a:r>
          </a:p>
          <a:p>
            <a:pPr>
              <a:buFontTx/>
              <a:buNone/>
            </a:pPr>
            <a:r>
              <a:rPr lang="en-GB" altLang="en-US" sz="2000">
                <a:latin typeface="Courier New" panose="02070309020205020404" pitchFamily="49" charset="0"/>
              </a:rPr>
              <a:t>  doSomething();</a:t>
            </a:r>
          </a:p>
          <a:p>
            <a:pPr>
              <a:buFontTx/>
              <a:buNone/>
            </a:pPr>
            <a:r>
              <a:rPr lang="en-GB" altLang="en-US" sz="2000">
                <a:latin typeface="Courier New" panose="02070309020205020404" pitchFamily="49" charset="0"/>
              </a:rPr>
              <a:t>  x++; </a:t>
            </a:r>
          </a:p>
          <a:p>
            <a:pPr>
              <a:buFontTx/>
              <a:buNone/>
            </a:pPr>
            <a:r>
              <a:rPr lang="en-GB" altLang="en-US" sz="2000">
                <a:latin typeface="Courier New" panose="02070309020205020404" pitchFamily="49" charset="0"/>
              </a:rPr>
              <a:t>}</a:t>
            </a:r>
          </a:p>
          <a:p>
            <a:pPr>
              <a:buFontTx/>
              <a:buNone/>
            </a:pPr>
            <a:endParaRPr lang="en-GB" altLang="en-US" sz="2000">
              <a:latin typeface="Courier New" panose="02070309020205020404" pitchFamily="49" charset="0"/>
            </a:endParaRPr>
          </a:p>
          <a:p>
            <a:pPr>
              <a:buFontTx/>
              <a:buNone/>
            </a:pPr>
            <a:r>
              <a:rPr lang="en-GB" altLang="en-US" sz="2000">
                <a:latin typeface="Courier New" panose="02070309020205020404" pitchFamily="49" charset="0"/>
              </a:rPr>
              <a:t>//loop forever</a:t>
            </a:r>
          </a:p>
          <a:p>
            <a:pPr>
              <a:buFontTx/>
              <a:buNone/>
            </a:pPr>
            <a:r>
              <a:rPr lang="en-GB" altLang="en-US" sz="2000">
                <a:latin typeface="Courier New" panose="02070309020205020404" pitchFamily="49" charset="0"/>
              </a:rPr>
              <a:t>while (true)</a:t>
            </a:r>
          </a:p>
          <a:p>
            <a:pPr>
              <a:buFontTx/>
              <a:buNone/>
            </a:pPr>
            <a:r>
              <a:rPr lang="en-GB" altLang="en-US" sz="2000">
                <a:latin typeface="Courier New" panose="02070309020205020404" pitchFamily="49" charset="0"/>
              </a:rPr>
              <a:t>{</a:t>
            </a:r>
          </a:p>
          <a:p>
            <a:pPr>
              <a:buFontTx/>
              <a:buNone/>
            </a:pPr>
            <a:r>
              <a:rPr lang="en-GB" altLang="en-US" sz="2000">
                <a:latin typeface="Courier New" panose="02070309020205020404" pitchFamily="49" charset="0"/>
              </a:rPr>
              <a:t>}</a:t>
            </a:r>
          </a:p>
          <a:p>
            <a:pPr>
              <a:buFontTx/>
              <a:buNone/>
            </a:pPr>
            <a:endParaRPr lang="en-GB" altLang="en-US" sz="2800"/>
          </a:p>
        </p:txBody>
      </p:sp>
    </p:spTree>
    <p:extLst>
      <p:ext uri="{BB962C8B-B14F-4D97-AF65-F5344CB8AC3E}">
        <p14:creationId xmlns:p14="http://schemas.microsoft.com/office/powerpoint/2010/main" val="745642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altLang="en-US" dirty="0" smtClean="0">
                <a:cs typeface="Times New Roman" panose="02020603050405020304" pitchFamily="18" charset="0"/>
              </a:rPr>
              <a:t>Thinking About Objects: Introduction to Object Technology and the Unified Modeling Language</a:t>
            </a:r>
          </a:p>
        </p:txBody>
      </p:sp>
      <p:sp>
        <p:nvSpPr>
          <p:cNvPr id="37891" name="Rectangle 3"/>
          <p:cNvSpPr>
            <a:spLocks noGrp="1" noChangeArrowheads="1"/>
          </p:cNvSpPr>
          <p:nvPr>
            <p:ph type="body" idx="1"/>
          </p:nvPr>
        </p:nvSpPr>
        <p:spPr/>
        <p:txBody>
          <a:bodyPr/>
          <a:lstStyle/>
          <a:p>
            <a:pPr eaLnBrk="1" hangingPunct="1"/>
            <a:r>
              <a:rPr lang="en-US" altLang="en-US" dirty="0" smtClean="0"/>
              <a:t>Object orientation</a:t>
            </a:r>
          </a:p>
          <a:p>
            <a:pPr eaLnBrk="1" hangingPunct="1"/>
            <a:r>
              <a:rPr lang="en-US" altLang="en-US" dirty="0" smtClean="0"/>
              <a:t>Unified Modeling Language (UML)</a:t>
            </a:r>
          </a:p>
          <a:p>
            <a:pPr lvl="1" eaLnBrk="1" hangingPunct="1"/>
            <a:r>
              <a:rPr lang="en-US" altLang="en-US" dirty="0" smtClean="0"/>
              <a:t>Graphical language that uses common notation</a:t>
            </a:r>
          </a:p>
          <a:p>
            <a:pPr lvl="1" eaLnBrk="1" hangingPunct="1"/>
            <a:r>
              <a:rPr lang="en-US" altLang="en-US" dirty="0" smtClean="0"/>
              <a:t>Allows developers to represent object-oriented designs</a:t>
            </a:r>
          </a:p>
        </p:txBody>
      </p:sp>
    </p:spTree>
    <p:extLst>
      <p:ext uri="{BB962C8B-B14F-4D97-AF65-F5344CB8AC3E}">
        <p14:creationId xmlns:p14="http://schemas.microsoft.com/office/powerpoint/2010/main" val="3447347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altLang="en-US" dirty="0" smtClean="0">
                <a:cs typeface="Times New Roman" panose="02020603050405020304" pitchFamily="18" charset="0"/>
              </a:rPr>
              <a:t>Thinking About Objects (cont.)</a:t>
            </a:r>
          </a:p>
        </p:txBody>
      </p:sp>
      <p:sp>
        <p:nvSpPr>
          <p:cNvPr id="38915" name="Rectangle 3"/>
          <p:cNvSpPr>
            <a:spLocks noGrp="1" noChangeArrowheads="1"/>
          </p:cNvSpPr>
          <p:nvPr>
            <p:ph type="body" idx="1"/>
          </p:nvPr>
        </p:nvSpPr>
        <p:spPr/>
        <p:txBody>
          <a:bodyPr/>
          <a:lstStyle/>
          <a:p>
            <a:pPr eaLnBrk="1" hangingPunct="1"/>
            <a:r>
              <a:rPr lang="en-US" altLang="en-US" smtClean="0"/>
              <a:t>Objects</a:t>
            </a:r>
          </a:p>
          <a:p>
            <a:pPr lvl="1" eaLnBrk="1" hangingPunct="1"/>
            <a:r>
              <a:rPr lang="en-US" altLang="en-US" smtClean="0"/>
              <a:t>Reusable software components that model real-world items</a:t>
            </a:r>
          </a:p>
          <a:p>
            <a:pPr lvl="1" eaLnBrk="1" hangingPunct="1"/>
            <a:r>
              <a:rPr lang="en-US" altLang="en-US" smtClean="0"/>
              <a:t>Look all around you</a:t>
            </a:r>
          </a:p>
          <a:p>
            <a:pPr lvl="2" eaLnBrk="1" hangingPunct="1"/>
            <a:r>
              <a:rPr lang="en-US" altLang="en-US" smtClean="0"/>
              <a:t>People, animals, plants, cars, etc.</a:t>
            </a:r>
          </a:p>
          <a:p>
            <a:pPr lvl="1" eaLnBrk="1" hangingPunct="1"/>
            <a:r>
              <a:rPr lang="en-US" altLang="en-US" smtClean="0"/>
              <a:t>Attributes</a:t>
            </a:r>
          </a:p>
          <a:p>
            <a:pPr lvl="2" eaLnBrk="1" hangingPunct="1"/>
            <a:r>
              <a:rPr lang="en-US" altLang="en-US" smtClean="0"/>
              <a:t>Size, shape, color, weight, etc.</a:t>
            </a:r>
          </a:p>
          <a:p>
            <a:pPr lvl="1" eaLnBrk="1" hangingPunct="1"/>
            <a:r>
              <a:rPr lang="en-US" altLang="en-US" smtClean="0"/>
              <a:t>Behaviors</a:t>
            </a:r>
          </a:p>
          <a:p>
            <a:pPr lvl="2" eaLnBrk="1" hangingPunct="1"/>
            <a:r>
              <a:rPr lang="en-US" altLang="en-US" smtClean="0"/>
              <a:t>Babies cry, crawl, sleep, etc.</a:t>
            </a:r>
          </a:p>
        </p:txBody>
      </p:sp>
    </p:spTree>
    <p:extLst>
      <p:ext uri="{BB962C8B-B14F-4D97-AF65-F5344CB8AC3E}">
        <p14:creationId xmlns:p14="http://schemas.microsoft.com/office/powerpoint/2010/main" val="4142719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altLang="en-US" dirty="0" smtClean="0">
                <a:cs typeface="Times New Roman" panose="02020603050405020304" pitchFamily="18" charset="0"/>
              </a:rPr>
              <a:t>Thinking About Objects (cont.)</a:t>
            </a:r>
          </a:p>
        </p:txBody>
      </p:sp>
      <p:sp>
        <p:nvSpPr>
          <p:cNvPr id="39939" name="Rectangle 3"/>
          <p:cNvSpPr>
            <a:spLocks noGrp="1" noChangeArrowheads="1"/>
          </p:cNvSpPr>
          <p:nvPr>
            <p:ph type="body" idx="1"/>
          </p:nvPr>
        </p:nvSpPr>
        <p:spPr/>
        <p:txBody>
          <a:bodyPr>
            <a:normAutofit fontScale="92500" lnSpcReduction="20000"/>
          </a:bodyPr>
          <a:lstStyle/>
          <a:p>
            <a:pPr eaLnBrk="1" hangingPunct="1"/>
            <a:r>
              <a:rPr lang="en-US" altLang="en-US" dirty="0" smtClean="0"/>
              <a:t>Object-oriented design (OOD)</a:t>
            </a:r>
          </a:p>
          <a:p>
            <a:pPr lvl="1" eaLnBrk="1" hangingPunct="1"/>
            <a:r>
              <a:rPr lang="en-US" altLang="en-US" dirty="0" smtClean="0"/>
              <a:t>Models real-world objects</a:t>
            </a:r>
          </a:p>
          <a:p>
            <a:pPr lvl="1" eaLnBrk="1" hangingPunct="1"/>
            <a:r>
              <a:rPr lang="en-US" altLang="en-US" dirty="0" smtClean="0"/>
              <a:t>Models communication among objects</a:t>
            </a:r>
          </a:p>
          <a:p>
            <a:pPr lvl="1" eaLnBrk="1" hangingPunct="1"/>
            <a:r>
              <a:rPr lang="en-US" altLang="en-US" i="1" dirty="0" smtClean="0"/>
              <a:t>Encapsulates</a:t>
            </a:r>
            <a:r>
              <a:rPr lang="en-US" altLang="en-US" dirty="0" smtClean="0"/>
              <a:t> data (attributes) and functions (behaviors)</a:t>
            </a:r>
          </a:p>
          <a:p>
            <a:pPr lvl="2" eaLnBrk="1" hangingPunct="1"/>
            <a:r>
              <a:rPr lang="en-US" altLang="en-US" dirty="0" smtClean="0"/>
              <a:t>Information hiding</a:t>
            </a:r>
          </a:p>
          <a:p>
            <a:pPr lvl="2" eaLnBrk="1" hangingPunct="1"/>
            <a:r>
              <a:rPr lang="en-US" altLang="en-US" dirty="0" smtClean="0"/>
              <a:t>Communication through well-defined interfaces</a:t>
            </a:r>
          </a:p>
          <a:p>
            <a:pPr eaLnBrk="1" hangingPunct="1"/>
            <a:r>
              <a:rPr lang="en-US" altLang="en-US" dirty="0" smtClean="0"/>
              <a:t>Object-oriented language</a:t>
            </a:r>
          </a:p>
          <a:p>
            <a:pPr lvl="1" eaLnBrk="1" hangingPunct="1"/>
            <a:r>
              <a:rPr lang="en-US" altLang="en-US" dirty="0" smtClean="0"/>
              <a:t>Programming is called </a:t>
            </a:r>
            <a:r>
              <a:rPr lang="en-US" altLang="en-US" i="1" dirty="0" smtClean="0"/>
              <a:t>object-oriented programming</a:t>
            </a:r>
            <a:r>
              <a:rPr lang="en-US" altLang="en-US" dirty="0" smtClean="0"/>
              <a:t> (</a:t>
            </a:r>
            <a:r>
              <a:rPr lang="en-US" altLang="en-US" i="1" dirty="0" smtClean="0"/>
              <a:t>OOP</a:t>
            </a:r>
            <a:r>
              <a:rPr lang="en-US" altLang="en-US" dirty="0" smtClean="0"/>
              <a:t>)</a:t>
            </a:r>
          </a:p>
          <a:p>
            <a:pPr lvl="1" eaLnBrk="1" hangingPunct="1"/>
            <a:r>
              <a:rPr lang="en-US" altLang="en-US" dirty="0" smtClean="0"/>
              <a:t>Java</a:t>
            </a:r>
          </a:p>
        </p:txBody>
      </p:sp>
    </p:spTree>
    <p:extLst>
      <p:ext uri="{BB962C8B-B14F-4D97-AF65-F5344CB8AC3E}">
        <p14:creationId xmlns:p14="http://schemas.microsoft.com/office/powerpoint/2010/main" val="342281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altLang="en-US" dirty="0" smtClean="0">
                <a:cs typeface="Times New Roman" panose="02020603050405020304" pitchFamily="18" charset="0"/>
              </a:rPr>
              <a:t>Thinking About Objects (cont.)</a:t>
            </a:r>
          </a:p>
        </p:txBody>
      </p:sp>
      <p:sp>
        <p:nvSpPr>
          <p:cNvPr id="40963" name="Rectangle 3"/>
          <p:cNvSpPr>
            <a:spLocks noGrp="1" noChangeArrowheads="1"/>
          </p:cNvSpPr>
          <p:nvPr>
            <p:ph type="body" idx="1"/>
          </p:nvPr>
        </p:nvSpPr>
        <p:spPr/>
        <p:txBody>
          <a:bodyPr/>
          <a:lstStyle/>
          <a:p>
            <a:pPr eaLnBrk="1" hangingPunct="1"/>
            <a:r>
              <a:rPr lang="en-US" altLang="en-US" dirty="0" smtClean="0"/>
              <a:t>Object-Oriented Analysis and Design (OOAD)</a:t>
            </a:r>
          </a:p>
          <a:p>
            <a:pPr lvl="1" eaLnBrk="1" hangingPunct="1"/>
            <a:r>
              <a:rPr lang="en-US" altLang="en-US" dirty="0" smtClean="0"/>
              <a:t>Essential for large programs</a:t>
            </a:r>
          </a:p>
          <a:p>
            <a:pPr lvl="1" eaLnBrk="1" hangingPunct="1"/>
            <a:r>
              <a:rPr lang="en-US" altLang="en-US" dirty="0" smtClean="0"/>
              <a:t>Analyze program requirements, then develop solution</a:t>
            </a:r>
          </a:p>
          <a:p>
            <a:pPr lvl="1" eaLnBrk="1" hangingPunct="1"/>
            <a:r>
              <a:rPr lang="en-US" altLang="en-US" dirty="0" smtClean="0"/>
              <a:t>We begin OOAD in Chapter 2</a:t>
            </a:r>
          </a:p>
          <a:p>
            <a:pPr lvl="2" eaLnBrk="1" hangingPunct="1"/>
            <a:r>
              <a:rPr lang="en-US" altLang="en-US" dirty="0" smtClean="0"/>
              <a:t>Elevator-simulation case study</a:t>
            </a:r>
          </a:p>
        </p:txBody>
      </p:sp>
    </p:spTree>
    <p:extLst>
      <p:ext uri="{BB962C8B-B14F-4D97-AF65-F5344CB8AC3E}">
        <p14:creationId xmlns:p14="http://schemas.microsoft.com/office/powerpoint/2010/main" val="794974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dirty="0" smtClean="0">
                <a:cs typeface="Times New Roman" panose="02020603050405020304" pitchFamily="18" charset="0"/>
              </a:rPr>
              <a:t>Thinking About Objects (cont.)</a:t>
            </a:r>
          </a:p>
        </p:txBody>
      </p:sp>
      <p:sp>
        <p:nvSpPr>
          <p:cNvPr id="41987" name="Rectangle 3"/>
          <p:cNvSpPr>
            <a:spLocks noGrp="1" noChangeArrowheads="1"/>
          </p:cNvSpPr>
          <p:nvPr>
            <p:ph type="body" idx="1"/>
          </p:nvPr>
        </p:nvSpPr>
        <p:spPr/>
        <p:txBody>
          <a:bodyPr/>
          <a:lstStyle/>
          <a:p>
            <a:pPr eaLnBrk="1" hangingPunct="1"/>
            <a:r>
              <a:rPr lang="en-US" altLang="en-US" smtClean="0"/>
              <a:t>History of the UML</a:t>
            </a:r>
          </a:p>
          <a:p>
            <a:pPr lvl="1" eaLnBrk="1" hangingPunct="1"/>
            <a:r>
              <a:rPr lang="en-US" altLang="en-US" smtClean="0"/>
              <a:t>Need developed for process with which to approach OOAD</a:t>
            </a:r>
          </a:p>
          <a:p>
            <a:pPr lvl="1" eaLnBrk="1" hangingPunct="1"/>
            <a:r>
              <a:rPr lang="en-US" altLang="en-US" smtClean="0"/>
              <a:t>Brainchild of Booch, Rumbaugh and Jacobson</a:t>
            </a:r>
          </a:p>
          <a:p>
            <a:pPr lvl="1" eaLnBrk="1" hangingPunct="1"/>
            <a:r>
              <a:rPr lang="en-US" altLang="en-US" smtClean="0"/>
              <a:t>Object Management Group (OMG) supervised</a:t>
            </a:r>
          </a:p>
          <a:p>
            <a:pPr lvl="1" eaLnBrk="1" hangingPunct="1"/>
            <a:r>
              <a:rPr lang="en-US" altLang="en-US" smtClean="0"/>
              <a:t>Version 1.4 is current version</a:t>
            </a:r>
          </a:p>
          <a:p>
            <a:pPr lvl="2" eaLnBrk="1" hangingPunct="1"/>
            <a:r>
              <a:rPr lang="en-US" altLang="en-US" smtClean="0"/>
              <a:t>Version 2.0 scheduled tentatively for release in 2002</a:t>
            </a:r>
          </a:p>
        </p:txBody>
      </p:sp>
    </p:spTree>
    <p:extLst>
      <p:ext uri="{BB962C8B-B14F-4D97-AF65-F5344CB8AC3E}">
        <p14:creationId xmlns:p14="http://schemas.microsoft.com/office/powerpoint/2010/main" val="294540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3"/>
          </a:xfrm>
        </p:spPr>
        <p:txBody>
          <a:bodyPr rtlCol="0">
            <a:normAutofit fontScale="90000"/>
          </a:bodyPr>
          <a:lstStyle/>
          <a:p>
            <a:pPr eaLnBrk="1" fontAlgn="auto" hangingPunct="1">
              <a:spcAft>
                <a:spcPts val="0"/>
              </a:spcAft>
              <a:defRPr/>
            </a:pPr>
            <a:r>
              <a:rPr lang="en-GB" smtClean="0"/>
              <a:t>Object</a:t>
            </a:r>
            <a:endParaRPr lang="en-GB" dirty="0" smtClean="0"/>
          </a:p>
        </p:txBody>
      </p:sp>
      <p:sp>
        <p:nvSpPr>
          <p:cNvPr id="14339" name="Content Placeholder 2"/>
          <p:cNvSpPr>
            <a:spLocks noGrp="1"/>
          </p:cNvSpPr>
          <p:nvPr>
            <p:ph idx="1"/>
          </p:nvPr>
        </p:nvSpPr>
        <p:spPr>
          <a:xfrm>
            <a:off x="457200" y="1112838"/>
            <a:ext cx="8229600" cy="4525962"/>
          </a:xfrm>
        </p:spPr>
        <p:txBody>
          <a:bodyPr/>
          <a:lstStyle/>
          <a:p>
            <a:pPr eaLnBrk="1" hangingPunct="1"/>
            <a:r>
              <a:rPr lang="en-US" altLang="en-US" sz="1800" smtClean="0"/>
              <a:t>Objects are key to understanding </a:t>
            </a:r>
            <a:r>
              <a:rPr lang="en-US" altLang="en-US" sz="1800" i="1" smtClean="0"/>
              <a:t>object-oriented</a:t>
            </a:r>
            <a:r>
              <a:rPr lang="en-US" altLang="en-US" sz="1800" smtClean="0"/>
              <a:t> technology. </a:t>
            </a:r>
          </a:p>
          <a:p>
            <a:pPr eaLnBrk="1" hangingPunct="1"/>
            <a:r>
              <a:rPr lang="en-US" altLang="en-US" sz="1800" smtClean="0"/>
              <a:t>Examples of real-world objects: your dog, your desk, your television set, your bicycle. </a:t>
            </a:r>
            <a:endParaRPr lang="en-GB" altLang="en-US" sz="1800" smtClean="0"/>
          </a:p>
          <a:p>
            <a:pPr eaLnBrk="1" hangingPunct="1"/>
            <a:r>
              <a:rPr lang="en-US" altLang="en-US" sz="1800" smtClean="0"/>
              <a:t>Real-world objects share two characteristics: They all have </a:t>
            </a:r>
            <a:r>
              <a:rPr lang="en-US" altLang="en-US" sz="1800" b="1" i="1" smtClean="0"/>
              <a:t>state</a:t>
            </a:r>
            <a:r>
              <a:rPr lang="en-US" altLang="en-US" sz="1800" smtClean="0"/>
              <a:t> and </a:t>
            </a:r>
            <a:r>
              <a:rPr lang="en-US" altLang="en-US" sz="1800" b="1" i="1" smtClean="0"/>
              <a:t>behavior</a:t>
            </a:r>
            <a:r>
              <a:rPr lang="en-US" altLang="en-US" sz="1800" smtClean="0"/>
              <a:t>. </a:t>
            </a:r>
          </a:p>
          <a:p>
            <a:pPr lvl="1" eaLnBrk="1" hangingPunct="1"/>
            <a:r>
              <a:rPr lang="en-US" altLang="en-US" sz="1600" b="1" smtClean="0"/>
              <a:t>Dogs</a:t>
            </a:r>
            <a:r>
              <a:rPr lang="en-US" altLang="en-US" sz="1600" smtClean="0"/>
              <a:t> have </a:t>
            </a:r>
            <a:r>
              <a:rPr lang="en-US" altLang="en-US" sz="1600" b="1" smtClean="0"/>
              <a:t>state (name, color, breed, hungry) </a:t>
            </a:r>
            <a:r>
              <a:rPr lang="en-US" altLang="en-US" sz="1600" smtClean="0"/>
              <a:t> and </a:t>
            </a:r>
            <a:r>
              <a:rPr lang="en-US" altLang="en-US" sz="1600" b="1" smtClean="0"/>
              <a:t>behavior (barking, fetching, wagging tail)</a:t>
            </a:r>
            <a:r>
              <a:rPr lang="en-US" altLang="en-US" sz="1600" smtClean="0"/>
              <a:t>. </a:t>
            </a:r>
          </a:p>
          <a:p>
            <a:pPr lvl="1" eaLnBrk="1" hangingPunct="1"/>
            <a:r>
              <a:rPr lang="en-US" altLang="en-US" sz="1600" b="1" smtClean="0"/>
              <a:t>Bicycles</a:t>
            </a:r>
            <a:r>
              <a:rPr lang="en-US" altLang="en-US" sz="1600" smtClean="0"/>
              <a:t> also have </a:t>
            </a:r>
            <a:r>
              <a:rPr lang="en-US" altLang="en-US" sz="1600" b="1" smtClean="0"/>
              <a:t>state (current gear, current pedal cadence, current speed)</a:t>
            </a:r>
            <a:r>
              <a:rPr lang="en-US" altLang="en-US" sz="1600" smtClean="0"/>
              <a:t> and </a:t>
            </a:r>
            <a:r>
              <a:rPr lang="en-US" altLang="en-US" sz="1600" b="1" smtClean="0"/>
              <a:t>behavior (changing gear, changing pedal cadence, applying brakes). </a:t>
            </a:r>
          </a:p>
          <a:p>
            <a:pPr eaLnBrk="1" hangingPunct="1"/>
            <a:r>
              <a:rPr lang="en-US" altLang="en-US" sz="1800" smtClean="0"/>
              <a:t>Identifying the state and behavior for real-world objects is a great way to begin thinking in terms of object-oriented programming. </a:t>
            </a:r>
            <a:endParaRPr lang="en-GB" altLang="en-US" sz="1800" smtClean="0"/>
          </a:p>
        </p:txBody>
      </p:sp>
      <p:sp>
        <p:nvSpPr>
          <p:cNvPr id="5" name="Footer Placeholder 4"/>
          <p:cNvSpPr>
            <a:spLocks noGrp="1"/>
          </p:cNvSpPr>
          <p:nvPr>
            <p:ph type="ftr" sz="quarter" idx="11"/>
          </p:nvPr>
        </p:nvSpPr>
        <p:spPr/>
        <p:txBody>
          <a:bodyPr/>
          <a:lstStyle/>
          <a:p>
            <a:pPr>
              <a:defRPr/>
            </a:pPr>
            <a:r>
              <a:rPr lang="en-US" smtClean="0"/>
              <a:t>Dr. Tabbasum Naz</a:t>
            </a:r>
            <a:endParaRPr lang="en-US"/>
          </a:p>
        </p:txBody>
      </p:sp>
      <p:sp>
        <p:nvSpPr>
          <p:cNvPr id="4" name="Slide Number Placeholder 3"/>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8B132C0-3737-4A5C-B7E1-7D5FB7E65F64}" type="slidenum">
              <a:rPr lang="en-US" altLang="en-US" sz="1200">
                <a:solidFill>
                  <a:srgbClr val="898989"/>
                </a:solidFill>
              </a:rPr>
              <a:pPr/>
              <a:t>4</a:t>
            </a:fld>
            <a:endParaRPr lang="en-US" altLang="en-US" sz="1200">
              <a:solidFill>
                <a:srgbClr val="898989"/>
              </a:solidFill>
            </a:endParaRPr>
          </a:p>
        </p:txBody>
      </p:sp>
    </p:spTree>
    <p:extLst>
      <p:ext uri="{BB962C8B-B14F-4D97-AF65-F5344CB8AC3E}">
        <p14:creationId xmlns:p14="http://schemas.microsoft.com/office/powerpoint/2010/main" val="150680443"/>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altLang="en-US" dirty="0" smtClean="0">
                <a:cs typeface="Times New Roman" panose="02020603050405020304" pitchFamily="18" charset="0"/>
              </a:rPr>
              <a:t>Thinking About Objects (cont.)</a:t>
            </a:r>
          </a:p>
        </p:txBody>
      </p:sp>
      <p:sp>
        <p:nvSpPr>
          <p:cNvPr id="43011" name="Rectangle 3"/>
          <p:cNvSpPr>
            <a:spLocks noGrp="1" noChangeArrowheads="1"/>
          </p:cNvSpPr>
          <p:nvPr>
            <p:ph type="body" idx="1"/>
          </p:nvPr>
        </p:nvSpPr>
        <p:spPr/>
        <p:txBody>
          <a:bodyPr/>
          <a:lstStyle/>
          <a:p>
            <a:pPr eaLnBrk="1" hangingPunct="1"/>
            <a:r>
              <a:rPr lang="en-US" altLang="en-US" smtClean="0"/>
              <a:t>UML</a:t>
            </a:r>
          </a:p>
          <a:p>
            <a:pPr lvl="1" eaLnBrk="1" hangingPunct="1"/>
            <a:r>
              <a:rPr lang="en-US" altLang="en-US" smtClean="0"/>
              <a:t>Graphical representation scheme</a:t>
            </a:r>
          </a:p>
          <a:p>
            <a:pPr lvl="1" eaLnBrk="1" hangingPunct="1"/>
            <a:r>
              <a:rPr lang="en-US" altLang="en-US" smtClean="0"/>
              <a:t>Enables developers to model object-oriented systems</a:t>
            </a:r>
          </a:p>
          <a:p>
            <a:pPr lvl="1" eaLnBrk="1" hangingPunct="1"/>
            <a:r>
              <a:rPr lang="en-US" altLang="en-US" smtClean="0"/>
              <a:t>Flexible and extendible</a:t>
            </a:r>
          </a:p>
          <a:p>
            <a:pPr lvl="1" eaLnBrk="1" hangingPunct="1"/>
            <a:endParaRPr lang="en-US" altLang="en-US" smtClean="0"/>
          </a:p>
        </p:txBody>
      </p:sp>
    </p:spTree>
    <p:extLst>
      <p:ext uri="{BB962C8B-B14F-4D97-AF65-F5344CB8AC3E}">
        <p14:creationId xmlns:p14="http://schemas.microsoft.com/office/powerpoint/2010/main" val="2735679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altLang="en-US" smtClean="0"/>
              <a:t>Unified Modelling Language</a:t>
            </a:r>
          </a:p>
        </p:txBody>
      </p:sp>
      <p:sp>
        <p:nvSpPr>
          <p:cNvPr id="44035" name="Rectangle 3"/>
          <p:cNvSpPr>
            <a:spLocks noGrp="1" noChangeArrowheads="1"/>
          </p:cNvSpPr>
          <p:nvPr>
            <p:ph type="body" idx="1"/>
          </p:nvPr>
        </p:nvSpPr>
        <p:spPr/>
        <p:txBody>
          <a:bodyPr/>
          <a:lstStyle/>
          <a:p>
            <a:pPr eaLnBrk="1" hangingPunct="1"/>
            <a:r>
              <a:rPr lang="en-GB" altLang="en-US" sz="2400" smtClean="0"/>
              <a:t>UML is a diagramming tool for describing and documenting object oriented applications</a:t>
            </a:r>
          </a:p>
          <a:p>
            <a:pPr eaLnBrk="1" hangingPunct="1"/>
            <a:r>
              <a:rPr lang="en-GB" altLang="en-US" sz="2400" smtClean="0"/>
              <a:t>Programming language independent</a:t>
            </a:r>
          </a:p>
          <a:p>
            <a:pPr eaLnBrk="1" hangingPunct="1"/>
            <a:r>
              <a:rPr lang="en-GB" altLang="en-US" sz="2400" smtClean="0"/>
              <a:t>Used for modelling an application before its engineered</a:t>
            </a:r>
          </a:p>
          <a:p>
            <a:pPr eaLnBrk="1" hangingPunct="1"/>
            <a:r>
              <a:rPr lang="en-GB" altLang="en-US" sz="2400" smtClean="0"/>
              <a:t>Twelve different diagrams in all, with many complex details</a:t>
            </a:r>
          </a:p>
          <a:p>
            <a:pPr eaLnBrk="1" hangingPunct="1"/>
            <a:r>
              <a:rPr lang="en-GB" altLang="en-US" sz="2400" smtClean="0"/>
              <a:t>Generally though only two of these are used regularly</a:t>
            </a:r>
          </a:p>
          <a:p>
            <a:pPr lvl="1" eaLnBrk="1" hangingPunct="1"/>
            <a:r>
              <a:rPr lang="en-GB" altLang="en-US" sz="2000" smtClean="0"/>
              <a:t>Class diagrams</a:t>
            </a:r>
          </a:p>
          <a:p>
            <a:pPr lvl="1" eaLnBrk="1" hangingPunct="1"/>
            <a:r>
              <a:rPr lang="en-GB" altLang="en-US" sz="2000" smtClean="0"/>
              <a:t>Sequence diagrams</a:t>
            </a:r>
          </a:p>
        </p:txBody>
      </p:sp>
    </p:spTree>
    <p:extLst>
      <p:ext uri="{BB962C8B-B14F-4D97-AF65-F5344CB8AC3E}">
        <p14:creationId xmlns:p14="http://schemas.microsoft.com/office/powerpoint/2010/main" val="3203948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ltLang="en-US" smtClean="0"/>
              <a:t>Unified Modelling Language</a:t>
            </a:r>
          </a:p>
        </p:txBody>
      </p:sp>
      <p:sp>
        <p:nvSpPr>
          <p:cNvPr id="46083" name="Rectangle 3"/>
          <p:cNvSpPr>
            <a:spLocks noGrp="1" noChangeArrowheads="1"/>
          </p:cNvSpPr>
          <p:nvPr>
            <p:ph type="body" idx="1"/>
          </p:nvPr>
        </p:nvSpPr>
        <p:spPr/>
        <p:txBody>
          <a:bodyPr/>
          <a:lstStyle/>
          <a:p>
            <a:pPr eaLnBrk="1" hangingPunct="1"/>
            <a:r>
              <a:rPr lang="en-GB" altLang="en-US" sz="2400" smtClean="0"/>
              <a:t>Class Diagrams</a:t>
            </a:r>
          </a:p>
          <a:p>
            <a:pPr lvl="1" eaLnBrk="1" hangingPunct="1"/>
            <a:r>
              <a:rPr lang="en-GB" altLang="en-US" sz="2000" smtClean="0"/>
              <a:t>Describe classes and interfaces</a:t>
            </a:r>
          </a:p>
          <a:p>
            <a:pPr lvl="1" eaLnBrk="1" hangingPunct="1"/>
            <a:r>
              <a:rPr lang="en-GB" altLang="en-US" sz="2000" smtClean="0"/>
              <a:t>…their properties</a:t>
            </a:r>
          </a:p>
          <a:p>
            <a:pPr lvl="1" eaLnBrk="1" hangingPunct="1"/>
            <a:r>
              <a:rPr lang="en-GB" altLang="en-US" sz="2000" smtClean="0"/>
              <a:t>…their public interface</a:t>
            </a:r>
          </a:p>
          <a:p>
            <a:pPr lvl="1" eaLnBrk="1" hangingPunct="1"/>
            <a:r>
              <a:rPr lang="en-GB" altLang="en-US" sz="2000" smtClean="0"/>
              <a:t>…and their relationships (e.g. inheritance, aggregation)</a:t>
            </a:r>
          </a:p>
          <a:p>
            <a:pPr eaLnBrk="1" hangingPunct="1"/>
            <a:r>
              <a:rPr lang="en-GB" altLang="en-US" sz="2400" smtClean="0"/>
              <a:t>Sequence Diagrams</a:t>
            </a:r>
          </a:p>
          <a:p>
            <a:pPr lvl="1" eaLnBrk="1" hangingPunct="1"/>
            <a:r>
              <a:rPr lang="en-GB" altLang="en-US" sz="2000" smtClean="0"/>
              <a:t>Describe how objects send messages to one another</a:t>
            </a:r>
          </a:p>
          <a:p>
            <a:pPr lvl="1" eaLnBrk="1" hangingPunct="1"/>
            <a:r>
              <a:rPr lang="en-GB" altLang="en-US" sz="2000" smtClean="0"/>
              <a:t>Useful for describing how a particular part of an application works</a:t>
            </a:r>
          </a:p>
          <a:p>
            <a:pPr eaLnBrk="1" hangingPunct="1"/>
            <a:r>
              <a:rPr lang="en-GB" altLang="en-US" sz="2400" smtClean="0"/>
              <a:t>We’ll be covering just class diagrams</a:t>
            </a:r>
          </a:p>
          <a:p>
            <a:pPr lvl="1" eaLnBrk="1" hangingPunct="1"/>
            <a:r>
              <a:rPr lang="en-GB" altLang="en-US" sz="2000" smtClean="0"/>
              <a:t>Very useful for describing APIs and discussing OO applications</a:t>
            </a:r>
          </a:p>
        </p:txBody>
      </p:sp>
    </p:spTree>
    <p:extLst>
      <p:ext uri="{BB962C8B-B14F-4D97-AF65-F5344CB8AC3E}">
        <p14:creationId xmlns:p14="http://schemas.microsoft.com/office/powerpoint/2010/main" val="2399550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altLang="en-US" smtClean="0"/>
              <a:t>UML -- Classes</a:t>
            </a:r>
          </a:p>
        </p:txBody>
      </p:sp>
      <p:sp>
        <p:nvSpPr>
          <p:cNvPr id="47107" name="Rectangle 3"/>
          <p:cNvSpPr>
            <a:spLocks noGrp="1" noChangeArrowheads="1"/>
          </p:cNvSpPr>
          <p:nvPr>
            <p:ph type="body" sz="half" idx="1"/>
          </p:nvPr>
        </p:nvSpPr>
        <p:spPr/>
        <p:txBody>
          <a:bodyPr/>
          <a:lstStyle/>
          <a:p>
            <a:pPr eaLnBrk="1" hangingPunct="1"/>
            <a:r>
              <a:rPr lang="en-GB" altLang="en-US" sz="2000" smtClean="0"/>
              <a:t>Box with 3 sections</a:t>
            </a:r>
          </a:p>
          <a:p>
            <a:pPr eaLnBrk="1" hangingPunct="1"/>
            <a:r>
              <a:rPr lang="en-GB" altLang="en-US" sz="2000" smtClean="0"/>
              <a:t>The top contains the class name</a:t>
            </a:r>
          </a:p>
          <a:p>
            <a:pPr eaLnBrk="1" hangingPunct="1"/>
            <a:r>
              <a:rPr lang="en-GB" altLang="en-US" sz="2000" smtClean="0"/>
              <a:t>The middle lists the classes attributes</a:t>
            </a:r>
          </a:p>
          <a:p>
            <a:pPr eaLnBrk="1" hangingPunct="1"/>
            <a:r>
              <a:rPr lang="en-GB" altLang="en-US" sz="2000" smtClean="0"/>
              <a:t>The bottom lists the classes methods</a:t>
            </a:r>
          </a:p>
          <a:p>
            <a:pPr eaLnBrk="1" hangingPunct="1"/>
            <a:r>
              <a:rPr lang="en-GB" altLang="en-US" sz="2000" smtClean="0"/>
              <a:t>Can indicate parameters and return types to methods, as well as their visibility</a:t>
            </a:r>
          </a:p>
        </p:txBody>
      </p:sp>
      <p:pic>
        <p:nvPicPr>
          <p:cNvPr id="47108" name="Picture 4" descr="F:\temp\intro2java\img\Cla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742364"/>
            <a:ext cx="2891855" cy="370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164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altLang="en-US" smtClean="0"/>
              <a:t>UML -- Association</a:t>
            </a:r>
          </a:p>
        </p:txBody>
      </p:sp>
      <p:sp>
        <p:nvSpPr>
          <p:cNvPr id="48131" name="Rectangle 3"/>
          <p:cNvSpPr>
            <a:spLocks noGrp="1" noChangeArrowheads="1"/>
          </p:cNvSpPr>
          <p:nvPr>
            <p:ph type="body" sz="half" idx="1"/>
          </p:nvPr>
        </p:nvSpPr>
        <p:spPr/>
        <p:txBody>
          <a:bodyPr/>
          <a:lstStyle/>
          <a:p>
            <a:pPr eaLnBrk="1" hangingPunct="1">
              <a:lnSpc>
                <a:spcPct val="90000"/>
              </a:lnSpc>
            </a:pPr>
            <a:r>
              <a:rPr lang="en-GB" altLang="en-US" sz="2000" smtClean="0"/>
              <a:t>A line between two classes indicates a relationship</a:t>
            </a:r>
          </a:p>
          <a:p>
            <a:pPr eaLnBrk="1" hangingPunct="1">
              <a:lnSpc>
                <a:spcPct val="90000"/>
              </a:lnSpc>
            </a:pPr>
            <a:r>
              <a:rPr lang="en-GB" altLang="en-US" sz="2000" smtClean="0"/>
              <a:t>Extra information can be added to describe the relationship</a:t>
            </a:r>
          </a:p>
          <a:p>
            <a:pPr eaLnBrk="1" hangingPunct="1">
              <a:lnSpc>
                <a:spcPct val="90000"/>
              </a:lnSpc>
            </a:pPr>
            <a:r>
              <a:rPr lang="en-GB" altLang="en-US" sz="2000" smtClean="0"/>
              <a:t>Including</a:t>
            </a:r>
          </a:p>
          <a:p>
            <a:pPr lvl="1" eaLnBrk="1" hangingPunct="1">
              <a:lnSpc>
                <a:spcPct val="90000"/>
              </a:lnSpc>
            </a:pPr>
            <a:r>
              <a:rPr lang="en-GB" altLang="en-US" sz="1800" smtClean="0"/>
              <a:t>Its name</a:t>
            </a:r>
          </a:p>
          <a:p>
            <a:pPr lvl="1" eaLnBrk="1" hangingPunct="1">
              <a:lnSpc>
                <a:spcPct val="90000"/>
              </a:lnSpc>
            </a:pPr>
            <a:r>
              <a:rPr lang="en-GB" altLang="en-US" sz="1800" smtClean="0"/>
              <a:t>The roles that the classes play</a:t>
            </a:r>
          </a:p>
          <a:p>
            <a:pPr lvl="1" eaLnBrk="1" hangingPunct="1">
              <a:lnSpc>
                <a:spcPct val="90000"/>
              </a:lnSpc>
            </a:pPr>
            <a:r>
              <a:rPr lang="en-GB" altLang="en-US" sz="1800" smtClean="0"/>
              <a:t>The </a:t>
            </a:r>
            <a:r>
              <a:rPr lang="en-GB" altLang="en-US" sz="1800" i="1" smtClean="0"/>
              <a:t>cardinality</a:t>
            </a:r>
            <a:r>
              <a:rPr lang="en-GB" altLang="en-US" sz="1800" smtClean="0"/>
              <a:t> of the relationship (how many objects are involved)</a:t>
            </a:r>
          </a:p>
          <a:p>
            <a:pPr eaLnBrk="1" hangingPunct="1">
              <a:lnSpc>
                <a:spcPct val="90000"/>
              </a:lnSpc>
            </a:pPr>
            <a:r>
              <a:rPr lang="en-GB" altLang="en-US" sz="2000" smtClean="0"/>
              <a:t>E.g. a Person worksFor a Company, which has many employees</a:t>
            </a:r>
          </a:p>
        </p:txBody>
      </p:sp>
      <p:pic>
        <p:nvPicPr>
          <p:cNvPr id="48132" name="Picture 5" descr="F:\temp\intro2java\img\associ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590800"/>
            <a:ext cx="32464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195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altLang="en-US" smtClean="0"/>
              <a:t>UML -- Comments</a:t>
            </a:r>
          </a:p>
        </p:txBody>
      </p:sp>
      <p:sp>
        <p:nvSpPr>
          <p:cNvPr id="49155" name="Rectangle 3"/>
          <p:cNvSpPr>
            <a:spLocks noGrp="1" noChangeArrowheads="1"/>
          </p:cNvSpPr>
          <p:nvPr>
            <p:ph type="body" sz="half" idx="1"/>
          </p:nvPr>
        </p:nvSpPr>
        <p:spPr/>
        <p:txBody>
          <a:bodyPr/>
          <a:lstStyle/>
          <a:p>
            <a:pPr eaLnBrk="1" hangingPunct="1"/>
            <a:r>
              <a:rPr lang="en-GB" altLang="en-US" sz="2000" smtClean="0"/>
              <a:t>Useful for adding text for the readers of your diagram</a:t>
            </a:r>
          </a:p>
          <a:p>
            <a:pPr eaLnBrk="1" hangingPunct="1"/>
            <a:r>
              <a:rPr lang="en-GB" altLang="en-US" sz="2000" smtClean="0"/>
              <a:t>The symbol looks like a little post-it note, with a dotted line joining it to the class or relationship that its describing</a:t>
            </a:r>
          </a:p>
        </p:txBody>
      </p:sp>
      <p:pic>
        <p:nvPicPr>
          <p:cNvPr id="49156" name="Picture 5" descr="F:\temp\intro2java\img\Comme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971800"/>
            <a:ext cx="22860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7250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altLang="en-US" smtClean="0"/>
              <a:t>UML -- Aggregation</a:t>
            </a:r>
          </a:p>
        </p:txBody>
      </p:sp>
      <p:sp>
        <p:nvSpPr>
          <p:cNvPr id="50179" name="Rectangle 3"/>
          <p:cNvSpPr>
            <a:spLocks noGrp="1" noChangeArrowheads="1"/>
          </p:cNvSpPr>
          <p:nvPr>
            <p:ph type="body" sz="half" idx="1"/>
          </p:nvPr>
        </p:nvSpPr>
        <p:spPr/>
        <p:txBody>
          <a:bodyPr/>
          <a:lstStyle/>
          <a:p>
            <a:pPr eaLnBrk="1" hangingPunct="1"/>
            <a:r>
              <a:rPr lang="en-GB" altLang="en-US" sz="2000" smtClean="0"/>
              <a:t>Aggregation (a whole-part relationship) is shown by a line with clear diamond.</a:t>
            </a:r>
          </a:p>
          <a:p>
            <a:pPr eaLnBrk="1" hangingPunct="1"/>
            <a:r>
              <a:rPr lang="en-GB" altLang="en-US" sz="2000" smtClean="0"/>
              <a:t>As aggregation is a form of relationship you can also add the usual extra information</a:t>
            </a:r>
          </a:p>
          <a:p>
            <a:pPr eaLnBrk="1" hangingPunct="1"/>
            <a:r>
              <a:rPr lang="en-GB" altLang="en-US" sz="2000" smtClean="0"/>
              <a:t>I.e.</a:t>
            </a:r>
          </a:p>
          <a:p>
            <a:pPr lvl="1" eaLnBrk="1" hangingPunct="1"/>
            <a:r>
              <a:rPr lang="en-GB" altLang="en-US" sz="1800" smtClean="0"/>
              <a:t>Name</a:t>
            </a:r>
          </a:p>
          <a:p>
            <a:pPr lvl="1" eaLnBrk="1" hangingPunct="1"/>
            <a:r>
              <a:rPr lang="en-GB" altLang="en-US" sz="1800" smtClean="0"/>
              <a:t>Roles</a:t>
            </a:r>
          </a:p>
          <a:p>
            <a:pPr lvl="1" eaLnBrk="1" hangingPunct="1"/>
            <a:r>
              <a:rPr lang="en-GB" altLang="en-US" sz="1800" smtClean="0"/>
              <a:t>Cardinality</a:t>
            </a:r>
          </a:p>
        </p:txBody>
      </p:sp>
      <p:pic>
        <p:nvPicPr>
          <p:cNvPr id="50180" name="Picture 5" descr="F:\temp\intro2java\img\aggreg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200400"/>
            <a:ext cx="26971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143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altLang="en-US" smtClean="0"/>
              <a:t>UML -- Inheritance</a:t>
            </a:r>
          </a:p>
        </p:txBody>
      </p:sp>
      <p:sp>
        <p:nvSpPr>
          <p:cNvPr id="51203" name="Rectangle 3"/>
          <p:cNvSpPr>
            <a:spLocks noGrp="1" noChangeArrowheads="1"/>
          </p:cNvSpPr>
          <p:nvPr>
            <p:ph type="body" sz="half" idx="1"/>
          </p:nvPr>
        </p:nvSpPr>
        <p:spPr/>
        <p:txBody>
          <a:bodyPr/>
          <a:lstStyle/>
          <a:p>
            <a:pPr eaLnBrk="1" hangingPunct="1"/>
            <a:r>
              <a:rPr lang="en-GB" altLang="en-US" sz="2000" smtClean="0"/>
              <a:t>Inheritance is shown by a solid arrow from the sub-class to the super-class</a:t>
            </a:r>
          </a:p>
          <a:p>
            <a:pPr eaLnBrk="1" hangingPunct="1"/>
            <a:r>
              <a:rPr lang="en-GB" altLang="en-US" sz="2000" smtClean="0"/>
              <a:t>The sub-class doesn’t list its super-class attributes or methods, </a:t>
            </a:r>
          </a:p>
          <a:p>
            <a:pPr eaLnBrk="1" hangingPunct="1"/>
            <a:r>
              <a:rPr lang="en-GB" altLang="en-US" sz="2000" i="1" smtClean="0"/>
              <a:t>unless</a:t>
            </a:r>
            <a:r>
              <a:rPr lang="en-GB" altLang="en-US" sz="2000" smtClean="0"/>
              <a:t> its providing its own alternate version (I.e. is extending the behaviour of the base class)</a:t>
            </a:r>
          </a:p>
        </p:txBody>
      </p:sp>
      <p:pic>
        <p:nvPicPr>
          <p:cNvPr id="51204" name="Picture 5" descr="F:\temp\intro2java\img\Inheritanc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590800"/>
            <a:ext cx="1325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325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altLang="en-US" smtClean="0"/>
              <a:t>UML -- Interfaces</a:t>
            </a:r>
          </a:p>
        </p:txBody>
      </p:sp>
      <p:sp>
        <p:nvSpPr>
          <p:cNvPr id="52227" name="Rectangle 3"/>
          <p:cNvSpPr>
            <a:spLocks noGrp="1" noChangeArrowheads="1"/>
          </p:cNvSpPr>
          <p:nvPr>
            <p:ph type="body" sz="half" idx="1"/>
          </p:nvPr>
        </p:nvSpPr>
        <p:spPr/>
        <p:txBody>
          <a:bodyPr/>
          <a:lstStyle/>
          <a:p>
            <a:pPr eaLnBrk="1" hangingPunct="1"/>
            <a:r>
              <a:rPr lang="en-GB" altLang="en-US" sz="2000" smtClean="0"/>
              <a:t>Interfaces are a way to specify behaviour (a public contract) without data or implementation.</a:t>
            </a:r>
          </a:p>
          <a:p>
            <a:pPr eaLnBrk="1" hangingPunct="1"/>
            <a:r>
              <a:rPr lang="en-GB" altLang="en-US" sz="2000" smtClean="0"/>
              <a:t>Interfaces are classed with an extra label next to their name: </a:t>
            </a:r>
            <a:r>
              <a:rPr lang="en-GB" altLang="en-US" sz="2000" smtClean="0">
                <a:latin typeface="Courier New" panose="02070309020205020404" pitchFamily="49" charset="0"/>
              </a:rPr>
              <a:t>&lt;&lt;Interface&gt;&gt;</a:t>
            </a:r>
          </a:p>
          <a:p>
            <a:pPr eaLnBrk="1" hangingPunct="1"/>
            <a:r>
              <a:rPr lang="en-GB" altLang="en-US" sz="2000" smtClean="0"/>
              <a:t>A dotted arrow from a class to an interface explains that the class fulfills the contract specified by that interface</a:t>
            </a:r>
          </a:p>
          <a:p>
            <a:pPr eaLnBrk="1" hangingPunct="1"/>
            <a:endParaRPr lang="en-GB" altLang="en-US" sz="2000" smtClean="0"/>
          </a:p>
        </p:txBody>
      </p:sp>
      <p:pic>
        <p:nvPicPr>
          <p:cNvPr id="52228" name="Picture 5" descr="F:\temp\intro2java\img\Interfac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95600"/>
            <a:ext cx="2732088"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412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2400" y="0"/>
            <a:ext cx="7772400" cy="1143000"/>
          </a:xfrm>
        </p:spPr>
        <p:txBody>
          <a:bodyPr/>
          <a:lstStyle/>
          <a:p>
            <a:pPr algn="l" eaLnBrk="1" hangingPunct="1"/>
            <a:r>
              <a:rPr lang="en-GB" altLang="en-US" smtClean="0"/>
              <a:t>Example #1</a:t>
            </a:r>
          </a:p>
        </p:txBody>
      </p:sp>
      <p:pic>
        <p:nvPicPr>
          <p:cNvPr id="53251" name="Picture 4" descr="C:\projects\lectures\intro2java\img\Vehicl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1004888"/>
            <a:ext cx="3897313"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03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smtClean="0"/>
              <a:t>Objects (Contd)</a:t>
            </a:r>
          </a:p>
        </p:txBody>
      </p:sp>
      <p:sp>
        <p:nvSpPr>
          <p:cNvPr id="15363" name="Content Placeholder 2"/>
          <p:cNvSpPr>
            <a:spLocks noGrp="1"/>
          </p:cNvSpPr>
          <p:nvPr>
            <p:ph idx="1"/>
          </p:nvPr>
        </p:nvSpPr>
        <p:spPr/>
        <p:txBody>
          <a:bodyPr/>
          <a:lstStyle/>
          <a:p>
            <a:pPr eaLnBrk="1" hangingPunct="1"/>
            <a:r>
              <a:rPr lang="en-US" altLang="en-US" sz="1800" smtClean="0"/>
              <a:t>Take a minute right now to observe the real-world objects that are in your immediate area. </a:t>
            </a:r>
          </a:p>
          <a:p>
            <a:pPr eaLnBrk="1" hangingPunct="1"/>
            <a:r>
              <a:rPr lang="en-US" altLang="en-US" sz="1800" smtClean="0"/>
              <a:t>For each object that you see, ask yourself two questions: </a:t>
            </a:r>
          </a:p>
          <a:p>
            <a:pPr lvl="1" eaLnBrk="1" hangingPunct="1"/>
            <a:r>
              <a:rPr lang="en-US" altLang="en-US" sz="1600" smtClean="0"/>
              <a:t>"What possible states can this object be in?"</a:t>
            </a:r>
          </a:p>
          <a:p>
            <a:pPr lvl="1" eaLnBrk="1" hangingPunct="1"/>
            <a:r>
              <a:rPr lang="en-US" altLang="en-US" sz="1600" smtClean="0"/>
              <a:t> "What possible behavior can this object perform?“</a:t>
            </a:r>
          </a:p>
          <a:p>
            <a:pPr eaLnBrk="1" hangingPunct="1"/>
            <a:r>
              <a:rPr lang="en-US" altLang="en-US" sz="1800" smtClean="0"/>
              <a:t>Real-world objects vary in complexity;</a:t>
            </a:r>
          </a:p>
          <a:p>
            <a:pPr lvl="1" eaLnBrk="1" hangingPunct="1"/>
            <a:r>
              <a:rPr lang="en-US" altLang="en-US" sz="1600" smtClean="0"/>
              <a:t> your </a:t>
            </a:r>
            <a:r>
              <a:rPr lang="en-US" altLang="en-US" sz="1600" b="1" smtClean="0"/>
              <a:t>desktop lamp</a:t>
            </a:r>
            <a:r>
              <a:rPr lang="en-US" altLang="en-US" sz="1600" smtClean="0"/>
              <a:t> may have only two possible </a:t>
            </a:r>
            <a:r>
              <a:rPr lang="en-US" altLang="en-US" sz="1600" b="1" smtClean="0"/>
              <a:t>states (on and off)</a:t>
            </a:r>
            <a:r>
              <a:rPr lang="en-US" altLang="en-US" sz="1600" smtClean="0"/>
              <a:t> and two possible </a:t>
            </a:r>
            <a:r>
              <a:rPr lang="en-US" altLang="en-US" sz="1600" b="1" smtClean="0"/>
              <a:t>behaviors (turn on, turn off), </a:t>
            </a:r>
          </a:p>
          <a:p>
            <a:pPr lvl="1" eaLnBrk="1" hangingPunct="1"/>
            <a:r>
              <a:rPr lang="en-US" altLang="en-US" sz="1600" b="1" smtClean="0"/>
              <a:t>Desktop radio</a:t>
            </a:r>
            <a:r>
              <a:rPr lang="en-US" altLang="en-US" sz="1600" smtClean="0"/>
              <a:t> might have additional </a:t>
            </a:r>
            <a:r>
              <a:rPr lang="en-US" altLang="en-US" sz="1600" b="1" smtClean="0"/>
              <a:t>states (on, off, current volume, current station) </a:t>
            </a:r>
            <a:r>
              <a:rPr lang="en-US" altLang="en-US" sz="1600" smtClean="0"/>
              <a:t>and </a:t>
            </a:r>
            <a:r>
              <a:rPr lang="en-US" altLang="en-US" sz="1600" b="1" smtClean="0"/>
              <a:t>behavior (turn on, turn off, increase volume, decrease volume, seek, scan, and tune). </a:t>
            </a:r>
            <a:endParaRPr lang="en-GB" altLang="en-US" sz="1600" b="1" smtClean="0"/>
          </a:p>
          <a:p>
            <a:pPr eaLnBrk="1" hangingPunct="1"/>
            <a:endParaRPr lang="en-GB" altLang="en-US" sz="1800" smtClean="0"/>
          </a:p>
          <a:p>
            <a:pPr eaLnBrk="1" hangingPunct="1"/>
            <a:endParaRPr lang="en-GB" altLang="en-US" smtClean="0"/>
          </a:p>
        </p:txBody>
      </p:sp>
      <p:sp>
        <p:nvSpPr>
          <p:cNvPr id="5" name="Footer Placeholder 4"/>
          <p:cNvSpPr>
            <a:spLocks noGrp="1"/>
          </p:cNvSpPr>
          <p:nvPr>
            <p:ph type="ftr" sz="quarter" idx="11"/>
          </p:nvPr>
        </p:nvSpPr>
        <p:spPr/>
        <p:txBody>
          <a:bodyPr/>
          <a:lstStyle/>
          <a:p>
            <a:pPr>
              <a:defRPr/>
            </a:pPr>
            <a:r>
              <a:rPr lang="en-US"/>
              <a:t>Dr. Tabbasum Naz</a:t>
            </a:r>
          </a:p>
        </p:txBody>
      </p:sp>
      <p:sp>
        <p:nvSpPr>
          <p:cNvPr id="4" name="Slide Number Placeholder 3"/>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A0B36F2-A816-4061-812F-4ECD462C2282}" type="slidenum">
              <a:rPr lang="en-US" altLang="en-US" sz="1200">
                <a:solidFill>
                  <a:srgbClr val="898989"/>
                </a:solidFill>
              </a:rPr>
              <a:pPr/>
              <a:t>5</a:t>
            </a:fld>
            <a:endParaRPr lang="en-US" altLang="en-US" sz="1200">
              <a:solidFill>
                <a:srgbClr val="898989"/>
              </a:solidFill>
            </a:endParaRPr>
          </a:p>
        </p:txBody>
      </p:sp>
    </p:spTree>
    <p:extLst>
      <p:ext uri="{BB962C8B-B14F-4D97-AF65-F5344CB8AC3E}">
        <p14:creationId xmlns:p14="http://schemas.microsoft.com/office/powerpoint/2010/main" val="1411974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152400"/>
            <a:ext cx="7772400" cy="1143000"/>
          </a:xfrm>
        </p:spPr>
        <p:txBody>
          <a:bodyPr/>
          <a:lstStyle/>
          <a:p>
            <a:pPr algn="l" eaLnBrk="1" hangingPunct="1"/>
            <a:r>
              <a:rPr lang="en-GB" altLang="en-US" smtClean="0"/>
              <a:t>Example #2</a:t>
            </a:r>
          </a:p>
        </p:txBody>
      </p:sp>
      <p:pic>
        <p:nvPicPr>
          <p:cNvPr id="54275" name="Picture 4" descr="C:\projects\lectures\intro2java\img\Student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09600"/>
            <a:ext cx="3532188"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002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ChangeArrowheads="1"/>
          </p:cNvSpPr>
          <p:nvPr/>
        </p:nvSpPr>
        <p:spPr bwMode="auto">
          <a:xfrm>
            <a:off x="2019300" y="186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pic>
        <p:nvPicPr>
          <p:cNvPr id="55299" name="Picture 4" descr="Comp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85800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6"/>
          <p:cNvSpPr>
            <a:spLocks noGrp="1" noChangeArrowheads="1"/>
          </p:cNvSpPr>
          <p:nvPr>
            <p:ph type="title"/>
          </p:nvPr>
        </p:nvSpPr>
        <p:spPr/>
        <p:txBody>
          <a:bodyPr/>
          <a:lstStyle/>
          <a:p>
            <a:pPr eaLnBrk="1" hangingPunct="1"/>
            <a:r>
              <a:rPr lang="en-GB" altLang="en-US" smtClean="0"/>
              <a:t>Example #3</a:t>
            </a:r>
          </a:p>
        </p:txBody>
      </p:sp>
    </p:spTree>
    <p:extLst>
      <p:ext uri="{BB962C8B-B14F-4D97-AF65-F5344CB8AC3E}">
        <p14:creationId xmlns:p14="http://schemas.microsoft.com/office/powerpoint/2010/main" val="251765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body" idx="1"/>
          </p:nvPr>
        </p:nvSpPr>
        <p:spPr>
          <a:xfrm>
            <a:off x="457200" y="914400"/>
            <a:ext cx="8229600" cy="4953000"/>
          </a:xfrm>
        </p:spPr>
        <p:txBody>
          <a:bodyPr/>
          <a:lstStyle/>
          <a:p>
            <a:pPr eaLnBrk="1" hangingPunct="1"/>
            <a:r>
              <a:rPr lang="tr-TR" altLang="en-US" sz="2800" smtClean="0"/>
              <a:t>Classes:</a:t>
            </a:r>
          </a:p>
          <a:p>
            <a:pPr lvl="1" eaLnBrk="1" hangingPunct="1"/>
            <a:r>
              <a:rPr lang="tr-TR" altLang="en-US" sz="2400" smtClean="0"/>
              <a:t>People,books,dogs,cats,cars,airplanes,trains,etc.</a:t>
            </a:r>
          </a:p>
          <a:p>
            <a:pPr eaLnBrk="1" hangingPunct="1"/>
            <a:r>
              <a:rPr lang="tr-TR" altLang="en-US" sz="2800" smtClean="0"/>
              <a:t>Instance of a class</a:t>
            </a:r>
          </a:p>
          <a:p>
            <a:pPr lvl="1" eaLnBrk="1" hangingPunct="1"/>
            <a:r>
              <a:rPr lang="tr-TR" altLang="en-US" sz="2400" smtClean="0"/>
              <a:t>You, your parents, the book you are reading, the car you drive</a:t>
            </a:r>
          </a:p>
          <a:p>
            <a:pPr eaLnBrk="1" hangingPunct="1">
              <a:buFont typeface="Wingdings" panose="05000000000000000000" pitchFamily="2" charset="2"/>
              <a:buNone/>
            </a:pPr>
            <a:r>
              <a:rPr lang="tr-TR" altLang="en-US" sz="2800" i="1" smtClean="0"/>
              <a:t>Example: </a:t>
            </a:r>
            <a:r>
              <a:rPr lang="tr-TR" altLang="en-US" sz="2800" smtClean="0"/>
              <a:t>Car class</a:t>
            </a:r>
          </a:p>
          <a:p>
            <a:pPr lvl="1" eaLnBrk="1" hangingPunct="1">
              <a:buFont typeface="Wingdings" panose="05000000000000000000" pitchFamily="2" charset="2"/>
              <a:buNone/>
            </a:pPr>
            <a:r>
              <a:rPr lang="tr-TR" altLang="en-US" sz="2400" b="1" smtClean="0"/>
              <a:t>Property names</a:t>
            </a:r>
            <a:r>
              <a:rPr lang="tr-TR" altLang="en-US" sz="2400" smtClean="0"/>
              <a:t>	</a:t>
            </a:r>
            <a:r>
              <a:rPr lang="tr-TR" altLang="en-US" sz="2400" b="1" smtClean="0"/>
              <a:t>Method Names</a:t>
            </a:r>
          </a:p>
          <a:p>
            <a:pPr lvl="1" eaLnBrk="1" hangingPunct="1">
              <a:buFont typeface="Wingdings" panose="05000000000000000000" pitchFamily="2" charset="2"/>
              <a:buNone/>
            </a:pPr>
            <a:r>
              <a:rPr lang="tr-TR" altLang="en-US" sz="2400" smtClean="0"/>
              <a:t>model			startEngine	</a:t>
            </a:r>
          </a:p>
          <a:p>
            <a:pPr lvl="1" eaLnBrk="1" hangingPunct="1">
              <a:buFont typeface="Wingdings" panose="05000000000000000000" pitchFamily="2" charset="2"/>
              <a:buNone/>
            </a:pPr>
            <a:r>
              <a:rPr lang="tr-TR" altLang="en-US" sz="2400" smtClean="0"/>
              <a:t>year			stopEngine			</a:t>
            </a:r>
          </a:p>
          <a:p>
            <a:pPr lvl="1" eaLnBrk="1" hangingPunct="1">
              <a:buFont typeface="Wingdings" panose="05000000000000000000" pitchFamily="2" charset="2"/>
              <a:buNone/>
            </a:pPr>
            <a:r>
              <a:rPr lang="tr-TR" altLang="en-US" sz="2400" smtClean="0"/>
              <a:t>Color			accelerate</a:t>
            </a:r>
          </a:p>
          <a:p>
            <a:pPr lvl="1" eaLnBrk="1" hangingPunct="1"/>
            <a:endParaRPr lang="en-US" altLang="en-US" sz="2400" smtClean="0"/>
          </a:p>
        </p:txBody>
      </p:sp>
    </p:spTree>
    <p:extLst>
      <p:ext uri="{BB962C8B-B14F-4D97-AF65-F5344CB8AC3E}">
        <p14:creationId xmlns:p14="http://schemas.microsoft.com/office/powerpoint/2010/main" val="591616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altLang="en-US" smtClean="0"/>
              <a:t>Class</a:t>
            </a:r>
          </a:p>
        </p:txBody>
      </p:sp>
      <p:sp>
        <p:nvSpPr>
          <p:cNvPr id="19459" name="Content Placeholder 2"/>
          <p:cNvSpPr>
            <a:spLocks noGrp="1"/>
          </p:cNvSpPr>
          <p:nvPr>
            <p:ph idx="1"/>
          </p:nvPr>
        </p:nvSpPr>
        <p:spPr/>
        <p:txBody>
          <a:bodyPr/>
          <a:lstStyle/>
          <a:p>
            <a:pPr eaLnBrk="1" hangingPunct="1"/>
            <a:r>
              <a:rPr lang="en-US" altLang="en-US" smtClean="0"/>
              <a:t>A </a:t>
            </a:r>
            <a:r>
              <a:rPr lang="en-US" altLang="en-US" i="1" smtClean="0"/>
              <a:t>class</a:t>
            </a:r>
            <a:r>
              <a:rPr lang="en-US" altLang="en-US" smtClean="0"/>
              <a:t> is the blueprint from which individual objects are created. </a:t>
            </a:r>
            <a:endParaRPr lang="en-GB" altLang="en-US" smtClean="0"/>
          </a:p>
          <a:p>
            <a:pPr eaLnBrk="1" hangingPunct="1"/>
            <a:r>
              <a:rPr lang="en-US" altLang="en-US" smtClean="0"/>
              <a:t>In object-oriented terms, we say that your bicycle is an </a:t>
            </a:r>
            <a:r>
              <a:rPr lang="en-US" altLang="en-US" i="1" smtClean="0"/>
              <a:t>instance</a:t>
            </a:r>
            <a:r>
              <a:rPr lang="en-US" altLang="en-US" smtClean="0"/>
              <a:t> of the </a:t>
            </a:r>
            <a:r>
              <a:rPr lang="en-US" altLang="en-US" i="1" smtClean="0"/>
              <a:t>class of objects</a:t>
            </a:r>
            <a:r>
              <a:rPr lang="en-US" altLang="en-US" smtClean="0"/>
              <a:t> known as bicycles. </a:t>
            </a:r>
          </a:p>
          <a:p>
            <a:pPr eaLnBrk="1" hangingPunct="1"/>
            <a:endParaRPr lang="en-GB" altLang="en-US" smtClean="0"/>
          </a:p>
        </p:txBody>
      </p:sp>
      <p:sp>
        <p:nvSpPr>
          <p:cNvPr id="5" name="Footer Placeholder 4"/>
          <p:cNvSpPr>
            <a:spLocks noGrp="1"/>
          </p:cNvSpPr>
          <p:nvPr>
            <p:ph type="ftr" sz="quarter" idx="11"/>
          </p:nvPr>
        </p:nvSpPr>
        <p:spPr/>
        <p:txBody>
          <a:bodyPr/>
          <a:lstStyle/>
          <a:p>
            <a:pPr>
              <a:defRPr/>
            </a:pPr>
            <a:r>
              <a:rPr lang="en-US"/>
              <a:t>Dr. Tabbasum Naz</a:t>
            </a:r>
          </a:p>
        </p:txBody>
      </p:sp>
      <p:sp>
        <p:nvSpPr>
          <p:cNvPr id="4" name="Slide Number Placeholder 3"/>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E6ED63E-7AFC-45C9-8712-F00C0067EFB6}" type="slidenum">
              <a:rPr lang="en-US" altLang="en-US" sz="1200">
                <a:solidFill>
                  <a:srgbClr val="898989"/>
                </a:solidFill>
              </a:rPr>
              <a:pPr/>
              <a:t>7</a:t>
            </a:fld>
            <a:endParaRPr lang="en-US" altLang="en-US" sz="1200">
              <a:solidFill>
                <a:srgbClr val="898989"/>
              </a:solidFill>
            </a:endParaRPr>
          </a:p>
        </p:txBody>
      </p:sp>
    </p:spTree>
    <p:extLst>
      <p:ext uri="{BB962C8B-B14F-4D97-AF65-F5344CB8AC3E}">
        <p14:creationId xmlns:p14="http://schemas.microsoft.com/office/powerpoint/2010/main" val="10973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More on Classes and Objects</a:t>
            </a:r>
          </a:p>
        </p:txBody>
      </p:sp>
      <p:sp>
        <p:nvSpPr>
          <p:cNvPr id="5123" name="Rectangle 3"/>
          <p:cNvSpPr>
            <a:spLocks noGrp="1" noChangeArrowheads="1"/>
          </p:cNvSpPr>
          <p:nvPr>
            <p:ph idx="1"/>
          </p:nvPr>
        </p:nvSpPr>
        <p:spPr>
          <a:xfrm>
            <a:off x="381000" y="1371600"/>
            <a:ext cx="8574088" cy="3048000"/>
          </a:xfrm>
        </p:spPr>
        <p:txBody>
          <a:bodyPr rtlCol="0">
            <a:normAutofit fontScale="55000" lnSpcReduction="20000"/>
          </a:bodyPr>
          <a:lstStyle/>
          <a:p>
            <a:pPr eaLnBrk="1" fontAlgn="auto" hangingPunct="1">
              <a:spcAft>
                <a:spcPts val="0"/>
              </a:spcAft>
              <a:defRPr/>
            </a:pPr>
            <a:r>
              <a:rPr lang="en-US" dirty="0" smtClean="0"/>
              <a:t>A Java program consists of one or more </a:t>
            </a:r>
            <a:r>
              <a:rPr lang="en-US" dirty="0" smtClean="0">
                <a:solidFill>
                  <a:schemeClr val="tx2"/>
                </a:solidFill>
              </a:rPr>
              <a:t>classes</a:t>
            </a:r>
          </a:p>
          <a:p>
            <a:pPr eaLnBrk="1" fontAlgn="auto" hangingPunct="1">
              <a:spcAft>
                <a:spcPts val="0"/>
              </a:spcAft>
              <a:defRPr/>
            </a:pPr>
            <a:r>
              <a:rPr lang="en-US" dirty="0" smtClean="0"/>
              <a:t>A class is an abstract description of </a:t>
            </a:r>
            <a:r>
              <a:rPr lang="en-US" dirty="0" smtClean="0">
                <a:solidFill>
                  <a:schemeClr val="tx2"/>
                </a:solidFill>
              </a:rPr>
              <a:t>objects</a:t>
            </a:r>
          </a:p>
          <a:p>
            <a:pPr eaLnBrk="1" fontAlgn="auto" hangingPunct="1">
              <a:spcAft>
                <a:spcPts val="0"/>
              </a:spcAft>
              <a:defRPr/>
            </a:pPr>
            <a:r>
              <a:rPr lang="en-US" dirty="0" smtClean="0"/>
              <a:t>Class is a template for an object</a:t>
            </a:r>
          </a:p>
          <a:p>
            <a:pPr eaLnBrk="1" fontAlgn="auto" hangingPunct="1">
              <a:spcAft>
                <a:spcPts val="0"/>
              </a:spcAft>
              <a:defRPr/>
            </a:pPr>
            <a:r>
              <a:rPr lang="en-US" dirty="0" smtClean="0"/>
              <a:t>Class defines a new data type</a:t>
            </a:r>
          </a:p>
          <a:p>
            <a:pPr eaLnBrk="1" fontAlgn="auto" hangingPunct="1">
              <a:spcAft>
                <a:spcPts val="0"/>
              </a:spcAft>
              <a:defRPr/>
            </a:pPr>
            <a:r>
              <a:rPr lang="en-US" dirty="0" smtClean="0"/>
              <a:t>Once defined, this new data type can be used to create objects of that type</a:t>
            </a:r>
          </a:p>
          <a:p>
            <a:pPr eaLnBrk="1" fontAlgn="auto" hangingPunct="1">
              <a:spcAft>
                <a:spcPts val="0"/>
              </a:spcAft>
              <a:defRPr/>
            </a:pPr>
            <a:r>
              <a:rPr lang="en-US" dirty="0" smtClean="0"/>
              <a:t>An object is instance of a class.</a:t>
            </a:r>
          </a:p>
          <a:p>
            <a:pPr eaLnBrk="1" fontAlgn="auto" hangingPunct="1">
              <a:spcAft>
                <a:spcPts val="0"/>
              </a:spcAft>
              <a:defRPr/>
            </a:pPr>
            <a:r>
              <a:rPr lang="en-US" dirty="0" smtClean="0"/>
              <a:t>Because an object is an instance of a class, you will often see the two words object and instance interchangeably</a:t>
            </a:r>
          </a:p>
          <a:p>
            <a:pPr eaLnBrk="1" fontAlgn="auto" hangingPunct="1">
              <a:spcAft>
                <a:spcPts val="0"/>
              </a:spcAft>
              <a:defRPr/>
            </a:pPr>
            <a:r>
              <a:rPr lang="en-US" dirty="0" smtClean="0"/>
              <a:t>Here is an example class:</a:t>
            </a:r>
          </a:p>
          <a:p>
            <a:pPr lvl="1" eaLnBrk="1" fontAlgn="auto" hangingPunct="1">
              <a:spcAft>
                <a:spcPts val="0"/>
              </a:spcAft>
              <a:defRPr/>
            </a:pPr>
            <a:r>
              <a:rPr lang="en-US" dirty="0" smtClean="0">
                <a:solidFill>
                  <a:schemeClr val="accent2"/>
                </a:solidFill>
                <a:latin typeface="Trebuchet MS" pitchFamily="34" charset="0"/>
              </a:rPr>
              <a:t>class Dog { </a:t>
            </a:r>
            <a:r>
              <a:rPr lang="en-US" i="1" dirty="0" smtClean="0"/>
              <a:t>...description of a dog goes here...</a:t>
            </a:r>
            <a:r>
              <a:rPr lang="en-US" dirty="0" smtClean="0">
                <a:latin typeface="Trebuchet MS" pitchFamily="34" charset="0"/>
              </a:rPr>
              <a:t> </a:t>
            </a:r>
            <a:r>
              <a:rPr lang="en-US" dirty="0" smtClean="0">
                <a:solidFill>
                  <a:schemeClr val="accent2"/>
                </a:solidFill>
                <a:latin typeface="Trebuchet MS" pitchFamily="34" charset="0"/>
              </a:rPr>
              <a:t>}</a:t>
            </a:r>
          </a:p>
          <a:p>
            <a:pPr eaLnBrk="1" fontAlgn="auto" hangingPunct="1">
              <a:spcAft>
                <a:spcPts val="0"/>
              </a:spcAft>
              <a:defRPr/>
            </a:pPr>
            <a:r>
              <a:rPr lang="en-US" dirty="0" smtClean="0"/>
              <a:t>Here are some objects of that class:</a:t>
            </a:r>
          </a:p>
        </p:txBody>
      </p:sp>
      <p:sp>
        <p:nvSpPr>
          <p:cNvPr id="9" name="Footer Placeholder 8"/>
          <p:cNvSpPr>
            <a:spLocks noGrp="1"/>
          </p:cNvSpPr>
          <p:nvPr>
            <p:ph type="ftr" sz="quarter" idx="11"/>
          </p:nvPr>
        </p:nvSpPr>
        <p:spPr/>
        <p:txBody>
          <a:bodyPr/>
          <a:lstStyle/>
          <a:p>
            <a:pPr>
              <a:defRPr/>
            </a:pPr>
            <a:r>
              <a:rPr lang="en-US"/>
              <a:t>Dr. Tabbasum Naz</a:t>
            </a:r>
          </a:p>
        </p:txBody>
      </p:sp>
      <p:sp>
        <p:nvSpPr>
          <p:cNvPr id="8" name="Slide Number Placeholder 3"/>
          <p:cNvSpPr>
            <a:spLocks noGrp="1"/>
          </p:cNvSpPr>
          <p:nvPr>
            <p:ph type="sldNum" sz="quarter" idx="12"/>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D615A6E-33D4-4688-9DA8-494AB510DA64}" type="slidenum">
              <a:rPr lang="en-US" altLang="en-US" sz="1200">
                <a:solidFill>
                  <a:srgbClr val="898989"/>
                </a:solidFill>
              </a:rPr>
              <a:pPr/>
              <a:t>8</a:t>
            </a:fld>
            <a:endParaRPr lang="en-US" altLang="en-US" sz="1200">
              <a:solidFill>
                <a:srgbClr val="898989"/>
              </a:solidFill>
            </a:endParaRPr>
          </a:p>
        </p:txBody>
      </p:sp>
      <p:pic>
        <p:nvPicPr>
          <p:cNvPr id="5125" name="Picture 5" descr="do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648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dog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724400"/>
            <a:ext cx="1282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dog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495800"/>
            <a:ext cx="71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dog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419600"/>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994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p:cTn id="7" dur="500" fill="hold"/>
                                        <p:tgtEl>
                                          <p:spTgt spid="5125"/>
                                        </p:tgtEl>
                                        <p:attrNameLst>
                                          <p:attrName>ppt_w</p:attrName>
                                        </p:attrNameLst>
                                      </p:cBhvr>
                                      <p:tavLst>
                                        <p:tav tm="0">
                                          <p:val>
                                            <p:fltVal val="0"/>
                                          </p:val>
                                        </p:tav>
                                        <p:tav tm="100000">
                                          <p:val>
                                            <p:strVal val="#ppt_w"/>
                                          </p:val>
                                        </p:tav>
                                      </p:tavLst>
                                    </p:anim>
                                    <p:anim calcmode="lin" valueType="num">
                                      <p:cBhvr>
                                        <p:cTn id="8" dur="500" fill="hold"/>
                                        <p:tgtEl>
                                          <p:spTgt spid="512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p:cTn id="13" dur="500" fill="hold"/>
                                        <p:tgtEl>
                                          <p:spTgt spid="5126"/>
                                        </p:tgtEl>
                                        <p:attrNameLst>
                                          <p:attrName>ppt_w</p:attrName>
                                        </p:attrNameLst>
                                      </p:cBhvr>
                                      <p:tavLst>
                                        <p:tav tm="0">
                                          <p:val>
                                            <p:fltVal val="0"/>
                                          </p:val>
                                        </p:tav>
                                        <p:tav tm="100000">
                                          <p:val>
                                            <p:strVal val="#ppt_w"/>
                                          </p:val>
                                        </p:tav>
                                      </p:tavLst>
                                    </p:anim>
                                    <p:anim calcmode="lin" valueType="num">
                                      <p:cBhvr>
                                        <p:cTn id="14" dur="500" fill="hold"/>
                                        <p:tgtEl>
                                          <p:spTgt spid="512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5127"/>
                                        </p:tgtEl>
                                        <p:attrNameLst>
                                          <p:attrName>style.visibility</p:attrName>
                                        </p:attrNameLst>
                                      </p:cBhvr>
                                      <p:to>
                                        <p:strVal val="visible"/>
                                      </p:to>
                                    </p:set>
                                    <p:anim calcmode="lin" valueType="num">
                                      <p:cBhvr>
                                        <p:cTn id="19" dur="500" fill="hold"/>
                                        <p:tgtEl>
                                          <p:spTgt spid="5127"/>
                                        </p:tgtEl>
                                        <p:attrNameLst>
                                          <p:attrName>ppt_w</p:attrName>
                                        </p:attrNameLst>
                                      </p:cBhvr>
                                      <p:tavLst>
                                        <p:tav tm="0">
                                          <p:val>
                                            <p:fltVal val="0"/>
                                          </p:val>
                                        </p:tav>
                                        <p:tav tm="100000">
                                          <p:val>
                                            <p:strVal val="#ppt_w"/>
                                          </p:val>
                                        </p:tav>
                                      </p:tavLst>
                                    </p:anim>
                                    <p:anim calcmode="lin" valueType="num">
                                      <p:cBhvr>
                                        <p:cTn id="20" dur="500" fill="hold"/>
                                        <p:tgtEl>
                                          <p:spTgt spid="512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5128"/>
                                        </p:tgtEl>
                                        <p:attrNameLst>
                                          <p:attrName>style.visibility</p:attrName>
                                        </p:attrNameLst>
                                      </p:cBhvr>
                                      <p:to>
                                        <p:strVal val="visible"/>
                                      </p:to>
                                    </p:set>
                                    <p:anim calcmode="lin" valueType="num">
                                      <p:cBhvr>
                                        <p:cTn id="25" dur="500" fill="hold"/>
                                        <p:tgtEl>
                                          <p:spTgt spid="5128"/>
                                        </p:tgtEl>
                                        <p:attrNameLst>
                                          <p:attrName>ppt_w</p:attrName>
                                        </p:attrNameLst>
                                      </p:cBhvr>
                                      <p:tavLst>
                                        <p:tav tm="0">
                                          <p:val>
                                            <p:fltVal val="0"/>
                                          </p:val>
                                        </p:tav>
                                        <p:tav tm="100000">
                                          <p:val>
                                            <p:strVal val="#ppt_w"/>
                                          </p:val>
                                        </p:tav>
                                      </p:tavLst>
                                    </p:anim>
                                    <p:anim calcmode="lin" valueType="num">
                                      <p:cBhvr>
                                        <p:cTn id="26" dur="500" fill="hold"/>
                                        <p:tgtEl>
                                          <p:spTgt spid="51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rcRect/>
          <a:stretch>
            <a:fillRect/>
          </a:stretch>
        </p:blipFill>
        <p:spPr bwMode="auto">
          <a:xfrm>
            <a:off x="1295714" y="1447800"/>
            <a:ext cx="6476686" cy="4571999"/>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By Dr. Tabbasum Naz</a:t>
            </a:r>
            <a:endParaRPr lang="en-US"/>
          </a:p>
        </p:txBody>
      </p:sp>
      <p:sp>
        <p:nvSpPr>
          <p:cNvPr id="6" name="Slide Number Placeholder 5"/>
          <p:cNvSpPr>
            <a:spLocks noGrp="1"/>
          </p:cNvSpPr>
          <p:nvPr>
            <p:ph type="sldNum" sz="quarter" idx="12"/>
          </p:nvPr>
        </p:nvSpPr>
        <p:spPr/>
        <p:txBody>
          <a:bodyPr/>
          <a:lstStyle/>
          <a:p>
            <a:fld id="{32E59B77-6792-421F-9741-3D01E23DCAE8}" type="slidenum">
              <a:rPr lang="en-US" smtClean="0"/>
              <a:pPr/>
              <a:t>9</a:t>
            </a:fld>
            <a:endParaRPr lang="en-US"/>
          </a:p>
        </p:txBody>
      </p:sp>
      <p:sp>
        <p:nvSpPr>
          <p:cNvPr id="2" name="Title 1"/>
          <p:cNvSpPr>
            <a:spLocks noGrp="1"/>
          </p:cNvSpPr>
          <p:nvPr>
            <p:ph type="title"/>
          </p:nvPr>
        </p:nvSpPr>
        <p:spPr/>
        <p:txBody>
          <a:bodyPr/>
          <a:lstStyle/>
          <a:p>
            <a:r>
              <a:rPr lang="en-GB" dirty="0" smtClean="0"/>
              <a:t>A Simple Java Program</a:t>
            </a:r>
            <a:endParaRPr lang="en-GB" dirty="0"/>
          </a:p>
        </p:txBody>
      </p:sp>
    </p:spTree>
    <p:extLst>
      <p:ext uri="{BB962C8B-B14F-4D97-AF65-F5344CB8AC3E}">
        <p14:creationId xmlns:p14="http://schemas.microsoft.com/office/powerpoint/2010/main" val="900183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2185</Words>
  <Application>Microsoft Office PowerPoint</Application>
  <PresentationFormat>On-screen Show (4:3)</PresentationFormat>
  <Paragraphs>361</Paragraphs>
  <Slides>51</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Calibri</vt:lpstr>
      <vt:lpstr>Courier New</vt:lpstr>
      <vt:lpstr>Times</vt:lpstr>
      <vt:lpstr>Times New Roman</vt:lpstr>
      <vt:lpstr>Trebuchet MS</vt:lpstr>
      <vt:lpstr>Wingdings</vt:lpstr>
      <vt:lpstr>Office Theme</vt:lpstr>
      <vt:lpstr>Picture</vt:lpstr>
      <vt:lpstr>  Lecture 2: Introduction to Java Applications  Object Oriented Concepts and Programming </vt:lpstr>
      <vt:lpstr>OO Programming Concepts</vt:lpstr>
      <vt:lpstr>Objects</vt:lpstr>
      <vt:lpstr>Object</vt:lpstr>
      <vt:lpstr>Objects (Contd)</vt:lpstr>
      <vt:lpstr>PowerPoint Presentation</vt:lpstr>
      <vt:lpstr>Class</vt:lpstr>
      <vt:lpstr>More on Classes and Objects</vt:lpstr>
      <vt:lpstr>A Simple Java Program</vt:lpstr>
      <vt:lpstr>Java Types</vt:lpstr>
      <vt:lpstr>Primitive Types</vt:lpstr>
      <vt:lpstr>Java Basic Types</vt:lpstr>
      <vt:lpstr>Naming</vt:lpstr>
      <vt:lpstr>Naming Guidelines</vt:lpstr>
      <vt:lpstr>Naming Guidelines (Contd)</vt:lpstr>
      <vt:lpstr>Syntax Examples (Variables)</vt:lpstr>
      <vt:lpstr>Java for Beginners</vt:lpstr>
      <vt:lpstr>Java Reserved Words</vt:lpstr>
      <vt:lpstr>Escape Sequences in Java</vt:lpstr>
      <vt:lpstr>Arithmetic Operators</vt:lpstr>
      <vt:lpstr>Precedence of Arithmetic Operators</vt:lpstr>
      <vt:lpstr>Precedence of Arithmetic Operators (Contd)</vt:lpstr>
      <vt:lpstr>Equality and Relational Operators</vt:lpstr>
      <vt:lpstr>Basic Addition Program</vt:lpstr>
      <vt:lpstr>Simple Program with Equality and Relational Operators</vt:lpstr>
      <vt:lpstr>Simple Program with Equality and Relational Operators (Contd)</vt:lpstr>
      <vt:lpstr>Output</vt:lpstr>
      <vt:lpstr>Precedence and Associatively of Operations</vt:lpstr>
      <vt:lpstr>Print statements</vt:lpstr>
      <vt:lpstr>Print statements (contd)</vt:lpstr>
      <vt:lpstr>Print statements (contd)</vt:lpstr>
      <vt:lpstr>Syntax Examples (if)</vt:lpstr>
      <vt:lpstr>Example (for)</vt:lpstr>
      <vt:lpstr>Example (while)</vt:lpstr>
      <vt:lpstr>Thinking About Objects: Introduction to Object Technology and the Unified Modeling Language</vt:lpstr>
      <vt:lpstr>Thinking About Objects (cont.)</vt:lpstr>
      <vt:lpstr>Thinking About Objects (cont.)</vt:lpstr>
      <vt:lpstr>Thinking About Objects (cont.)</vt:lpstr>
      <vt:lpstr>Thinking About Objects (cont.)</vt:lpstr>
      <vt:lpstr>Thinking About Objects (cont.)</vt:lpstr>
      <vt:lpstr>Unified Modelling Language</vt:lpstr>
      <vt:lpstr>Unified Modelling Language</vt:lpstr>
      <vt:lpstr>UML -- Classes</vt:lpstr>
      <vt:lpstr>UML -- Association</vt:lpstr>
      <vt:lpstr>UML -- Comments</vt:lpstr>
      <vt:lpstr>UML -- Aggregation</vt:lpstr>
      <vt:lpstr>UML -- Inheritance</vt:lpstr>
      <vt:lpstr>UML -- Interfaces</vt:lpstr>
      <vt:lpstr>Example #1</vt:lpstr>
      <vt:lpstr>Example #2</vt:lpstr>
      <vt:lpstr>Example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2  Object Oriented Concepts and Programming (CSC244) </dc:title>
  <dc:creator>fahim</dc:creator>
  <cp:lastModifiedBy>AINEE</cp:lastModifiedBy>
  <cp:revision>26</cp:revision>
  <dcterms:created xsi:type="dcterms:W3CDTF">2012-02-10T06:59:03Z</dcterms:created>
  <dcterms:modified xsi:type="dcterms:W3CDTF">2016-02-08T07:53:53Z</dcterms:modified>
</cp:coreProperties>
</file>