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78" r:id="rId3"/>
    <p:sldId id="283" r:id="rId4"/>
    <p:sldId id="308" r:id="rId5"/>
    <p:sldId id="388" r:id="rId6"/>
    <p:sldId id="309" r:id="rId7"/>
    <p:sldId id="389" r:id="rId8"/>
    <p:sldId id="312" r:id="rId9"/>
    <p:sldId id="313" r:id="rId10"/>
    <p:sldId id="314" r:id="rId11"/>
    <p:sldId id="315" r:id="rId12"/>
    <p:sldId id="316" r:id="rId13"/>
    <p:sldId id="320" r:id="rId14"/>
    <p:sldId id="390" r:id="rId15"/>
    <p:sldId id="321" r:id="rId16"/>
    <p:sldId id="322" r:id="rId17"/>
    <p:sldId id="323" r:id="rId18"/>
    <p:sldId id="324" r:id="rId19"/>
    <p:sldId id="391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92" r:id="rId30"/>
    <p:sldId id="393" r:id="rId31"/>
    <p:sldId id="394" r:id="rId32"/>
    <p:sldId id="395" r:id="rId33"/>
    <p:sldId id="396" r:id="rId34"/>
    <p:sldId id="337" r:id="rId35"/>
    <p:sldId id="371" r:id="rId36"/>
    <p:sldId id="372" r:id="rId37"/>
    <p:sldId id="373" r:id="rId38"/>
    <p:sldId id="374" r:id="rId39"/>
    <p:sldId id="375" r:id="rId40"/>
    <p:sldId id="376" r:id="rId41"/>
    <p:sldId id="378" r:id="rId42"/>
    <p:sldId id="379" r:id="rId43"/>
    <p:sldId id="38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314B5B97-FB37-4D0F-953C-7C4ED8FCD562}" type="slidenum">
              <a:rPr lang="en-US" altLang="en-US" sz="1100"/>
              <a:pPr eaLnBrk="1" hangingPunct="1"/>
              <a:t>14</a:t>
            </a:fld>
            <a:endParaRPr lang="en-US" altLang="en-US" sz="110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417344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itchFamily="34" charset="0"/>
                <a:ea typeface="ＭＳ Ｐゴシック" pitchFamily="34" charset="-128"/>
              </a:rPr>
              <a:t>Final data set:</a:t>
            </a:r>
            <a:br>
              <a:rPr lang="en-US" altLang="en-US" smtClean="0">
                <a:latin typeface="Arial" pitchFamily="34" charset="0"/>
                <a:ea typeface="ＭＳ Ｐゴシック" pitchFamily="34" charset="-128"/>
              </a:rPr>
            </a:br>
            <a:r>
              <a:rPr lang="en-US" altLang="en-US" smtClean="0">
                <a:latin typeface="Arial" pitchFamily="34" charset="0"/>
                <a:ea typeface="ＭＳ Ｐゴシック" pitchFamily="34" charset="-128"/>
              </a:rPr>
              <a:t>	</a:t>
            </a:r>
          </a:p>
          <a:p>
            <a:r>
              <a:rPr lang="en-US" altLang="en-US" smtClean="0">
                <a:latin typeface="Arial" pitchFamily="34" charset="0"/>
                <a:ea typeface="ＭＳ Ｐゴシック" pitchFamily="34" charset="-128"/>
              </a:rPr>
              <a:t>Yahoo Science hierarchy, consisting of text of web pages pointed to by Yahoo, gathered summer of 1997.</a:t>
            </a:r>
          </a:p>
          <a:p>
            <a:r>
              <a:rPr lang="en-US" altLang="en-US" smtClean="0">
                <a:latin typeface="Arial" pitchFamily="34" charset="0"/>
                <a:ea typeface="ＭＳ Ｐゴシック" pitchFamily="34" charset="-128"/>
              </a:rPr>
              <a:t>	264 classes, only sample shown here.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38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yes and no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 will get different centers, but the three outliers</a:t>
            </a:r>
            <a:r>
              <a:rPr lang="en-US" baseline="0" dirty="0" smtClean="0"/>
              <a:t> will always get chosen!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6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11/22/2019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lekseynp.com/viz/k-mean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clustering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400"/>
            <a:ext cx="5638800" cy="509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7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Search result clustering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00200"/>
            <a:ext cx="4978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4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Google </a:t>
            </a:r>
            <a:r>
              <a:rPr lang="en-US" sz="3200" dirty="0" smtClean="0"/>
              <a:t>News:</a:t>
            </a:r>
            <a:r>
              <a:rPr lang="en-US" altLang="en-US" sz="3200" dirty="0">
                <a:ea typeface="ＭＳ Ｐゴシック" pitchFamily="34" charset="-128"/>
              </a:rPr>
              <a:t> automatic clustering gives an effective news presentation metaphor</a:t>
            </a:r>
            <a:endParaRPr lang="en-US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2" y="1772651"/>
            <a:ext cx="2362200" cy="4432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77" y="1772651"/>
            <a:ext cx="6282623" cy="464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3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A data set with clear cluster structure</a:t>
            </a: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56102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48400" y="2438400"/>
            <a:ext cx="2697480" cy="283464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ea typeface="ＭＳ Ｐゴシック" pitchFamily="34" charset="-128"/>
              </a:rPr>
              <a:t>How would you design an algorithm for finding the three clusters in this case?</a:t>
            </a:r>
          </a:p>
        </p:txBody>
      </p:sp>
    </p:spTree>
    <p:extLst>
      <p:ext uri="{BB962C8B-B14F-4D97-AF65-F5344CB8AC3E}">
        <p14:creationId xmlns:p14="http://schemas.microsoft.com/office/powerpoint/2010/main" val="29718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2" name="AutoShape 2"/>
          <p:cNvCxnSpPr>
            <a:cxnSpLocks noChangeShapeType="1"/>
            <a:stCxn id="20501" idx="2"/>
            <a:endCxn id="20497" idx="0"/>
          </p:cNvCxnSpPr>
          <p:nvPr/>
        </p:nvCxnSpPr>
        <p:spPr bwMode="auto">
          <a:xfrm>
            <a:off x="4740275" y="3446145"/>
            <a:ext cx="539750" cy="141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200" smtClean="0">
                <a:ea typeface="ＭＳ Ｐゴシック" pitchFamily="34" charset="-128"/>
              </a:rPr>
              <a:t>Yahoo! Hierarchy </a:t>
            </a:r>
            <a:r>
              <a:rPr lang="en-US" altLang="en-US" sz="3200" i="1" smtClean="0">
                <a:ea typeface="ＭＳ Ｐゴシック" pitchFamily="34" charset="-128"/>
              </a:rPr>
              <a:t>isn’t </a:t>
            </a:r>
            <a:r>
              <a:rPr lang="en-US" altLang="en-US" sz="3200" smtClean="0">
                <a:ea typeface="ＭＳ Ｐゴシック" pitchFamily="34" charset="-128"/>
              </a:rPr>
              <a:t>clustering but </a:t>
            </a:r>
            <a:r>
              <a:rPr lang="en-US" altLang="en-US" sz="3200" i="1" smtClean="0">
                <a:ea typeface="ＭＳ Ｐゴシック" pitchFamily="34" charset="-128"/>
              </a:rPr>
              <a:t>is </a:t>
            </a:r>
            <a:r>
              <a:rPr lang="en-US" altLang="en-US" sz="3200" smtClean="0">
                <a:ea typeface="ＭＳ Ｐゴシック" pitchFamily="34" charset="-128"/>
              </a:rPr>
              <a:t>the kind of output you want from clustering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28600" y="4146233"/>
            <a:ext cx="67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>
                <a:latin typeface="Arial" pitchFamily="34" charset="0"/>
              </a:rPr>
              <a:t>dairy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990600" y="4374833"/>
            <a:ext cx="74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>
                <a:latin typeface="Arial" pitchFamily="34" charset="0"/>
              </a:rPr>
              <a:t>crops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314450" y="4693920"/>
            <a:ext cx="120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>
                <a:latin typeface="Arial" pitchFamily="34" charset="0"/>
              </a:rPr>
              <a:t>agronomy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11150" y="477012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>
                <a:latin typeface="Arial" pitchFamily="34" charset="0"/>
              </a:rPr>
              <a:t>forestry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4552950" y="1600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endParaRPr lang="en-US" altLang="en-US" sz="1800">
              <a:latin typeface="Arial" pitchFamily="34" charset="0"/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5645150" y="4298633"/>
            <a:ext cx="40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>
                <a:latin typeface="Arial" pitchFamily="34" charset="0"/>
              </a:rPr>
              <a:t>AI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5905500" y="4679633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>
                <a:latin typeface="Arial" pitchFamily="34" charset="0"/>
              </a:rPr>
              <a:t>HCI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7461250" y="4374833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>
                <a:latin typeface="Arial" pitchFamily="34" charset="0"/>
              </a:rPr>
              <a:t>craft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7689850" y="467963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>
                <a:latin typeface="Arial" pitchFamily="34" charset="0"/>
              </a:rPr>
              <a:t>missions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2368550" y="429863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>
                <a:latin typeface="Arial" pitchFamily="34" charset="0"/>
              </a:rPr>
              <a:t>botany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2914650" y="4755833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>
                <a:latin typeface="Arial" pitchFamily="34" charset="0"/>
              </a:rPr>
              <a:t>evolution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3435350" y="4298633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>
                <a:latin typeface="Arial" pitchFamily="34" charset="0"/>
              </a:rPr>
              <a:t>cell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3962400" y="4555808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>
                <a:latin typeface="Arial" pitchFamily="34" charset="0"/>
              </a:rPr>
              <a:t>magnetism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4768850" y="486060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>
                <a:latin typeface="Arial" pitchFamily="34" charset="0"/>
              </a:rPr>
              <a:t>relativity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6324600" y="4298633"/>
            <a:ext cx="98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>
                <a:latin typeface="Arial" pitchFamily="34" charset="0"/>
              </a:rPr>
              <a:t>courses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685800" y="3079433"/>
            <a:ext cx="1250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>
                <a:latin typeface="Arial" pitchFamily="34" charset="0"/>
              </a:rPr>
              <a:t>agriculture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2749550" y="307943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>
                <a:latin typeface="Arial" pitchFamily="34" charset="0"/>
              </a:rPr>
              <a:t>biology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4267200" y="307943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>
                <a:latin typeface="Arial" pitchFamily="34" charset="0"/>
              </a:rPr>
              <a:t>physics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5949950" y="307943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>
                <a:latin typeface="Arial" pitchFamily="34" charset="0"/>
              </a:rPr>
              <a:t>CS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7473950" y="3079433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>
                <a:latin typeface="Arial" pitchFamily="34" charset="0"/>
              </a:rPr>
              <a:t>space</a:t>
            </a:r>
          </a:p>
        </p:txBody>
      </p:sp>
      <p:cxnSp>
        <p:nvCxnSpPr>
          <p:cNvPr id="20504" name="AutoShape 24"/>
          <p:cNvCxnSpPr>
            <a:cxnSpLocks noChangeShapeType="1"/>
            <a:endCxn id="20499" idx="0"/>
          </p:cNvCxnSpPr>
          <p:nvPr/>
        </p:nvCxnSpPr>
        <p:spPr bwMode="auto">
          <a:xfrm flipH="1">
            <a:off x="1311275" y="2134870"/>
            <a:ext cx="3425825" cy="944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AutoShape 25"/>
          <p:cNvCxnSpPr>
            <a:cxnSpLocks noChangeShapeType="1"/>
            <a:endCxn id="20500" idx="0"/>
          </p:cNvCxnSpPr>
          <p:nvPr/>
        </p:nvCxnSpPr>
        <p:spPr bwMode="auto">
          <a:xfrm flipH="1">
            <a:off x="3203575" y="2134870"/>
            <a:ext cx="1533525" cy="944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AutoShape 26"/>
          <p:cNvCxnSpPr>
            <a:cxnSpLocks noChangeShapeType="1"/>
            <a:endCxn id="20501" idx="0"/>
          </p:cNvCxnSpPr>
          <p:nvPr/>
        </p:nvCxnSpPr>
        <p:spPr bwMode="auto">
          <a:xfrm>
            <a:off x="4737100" y="2134870"/>
            <a:ext cx="3175" cy="944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AutoShape 27"/>
          <p:cNvCxnSpPr>
            <a:cxnSpLocks noChangeShapeType="1"/>
            <a:endCxn id="20502" idx="0"/>
          </p:cNvCxnSpPr>
          <p:nvPr/>
        </p:nvCxnSpPr>
        <p:spPr bwMode="auto">
          <a:xfrm>
            <a:off x="4737100" y="2134870"/>
            <a:ext cx="1463675" cy="944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8" name="AutoShape 28"/>
          <p:cNvCxnSpPr>
            <a:cxnSpLocks noChangeShapeType="1"/>
            <a:endCxn id="20503" idx="0"/>
          </p:cNvCxnSpPr>
          <p:nvPr/>
        </p:nvCxnSpPr>
        <p:spPr bwMode="auto">
          <a:xfrm>
            <a:off x="4737100" y="2134870"/>
            <a:ext cx="3133725" cy="944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9" name="AutoShape 29"/>
          <p:cNvCxnSpPr>
            <a:cxnSpLocks noChangeShapeType="1"/>
            <a:stCxn id="20499" idx="2"/>
            <a:endCxn id="20484" idx="0"/>
          </p:cNvCxnSpPr>
          <p:nvPr/>
        </p:nvCxnSpPr>
        <p:spPr bwMode="auto">
          <a:xfrm flipH="1">
            <a:off x="568325" y="3446145"/>
            <a:ext cx="742950" cy="700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0" name="AutoShape 30"/>
          <p:cNvCxnSpPr>
            <a:cxnSpLocks noChangeShapeType="1"/>
            <a:stCxn id="20500" idx="2"/>
            <a:endCxn id="20493" idx="0"/>
          </p:cNvCxnSpPr>
          <p:nvPr/>
        </p:nvCxnSpPr>
        <p:spPr bwMode="auto">
          <a:xfrm flipH="1">
            <a:off x="2803525" y="3446145"/>
            <a:ext cx="400050" cy="852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1" name="AutoShape 31"/>
          <p:cNvCxnSpPr>
            <a:cxnSpLocks noChangeShapeType="1"/>
            <a:stCxn id="20500" idx="2"/>
            <a:endCxn id="20495" idx="0"/>
          </p:cNvCxnSpPr>
          <p:nvPr/>
        </p:nvCxnSpPr>
        <p:spPr bwMode="auto">
          <a:xfrm>
            <a:off x="3203575" y="3446145"/>
            <a:ext cx="495300" cy="852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2" name="AutoShape 32"/>
          <p:cNvCxnSpPr>
            <a:cxnSpLocks noChangeShapeType="1"/>
            <a:stCxn id="20501" idx="2"/>
            <a:endCxn id="20496" idx="0"/>
          </p:cNvCxnSpPr>
          <p:nvPr/>
        </p:nvCxnSpPr>
        <p:spPr bwMode="auto">
          <a:xfrm flipH="1">
            <a:off x="4613275" y="3446145"/>
            <a:ext cx="127000" cy="1109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3" name="AutoShape 33"/>
          <p:cNvCxnSpPr>
            <a:cxnSpLocks noChangeShapeType="1"/>
            <a:stCxn id="20502" idx="2"/>
            <a:endCxn id="20489" idx="0"/>
          </p:cNvCxnSpPr>
          <p:nvPr/>
        </p:nvCxnSpPr>
        <p:spPr bwMode="auto">
          <a:xfrm flipH="1">
            <a:off x="5845175" y="3446145"/>
            <a:ext cx="355600" cy="852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4" name="AutoShape 34"/>
          <p:cNvCxnSpPr>
            <a:cxnSpLocks noChangeShapeType="1"/>
            <a:stCxn id="20502" idx="2"/>
            <a:endCxn id="20498" idx="0"/>
          </p:cNvCxnSpPr>
          <p:nvPr/>
        </p:nvCxnSpPr>
        <p:spPr bwMode="auto">
          <a:xfrm>
            <a:off x="6200775" y="3446145"/>
            <a:ext cx="615950" cy="852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5" name="AutoShape 35"/>
          <p:cNvCxnSpPr>
            <a:cxnSpLocks noChangeShapeType="1"/>
            <a:stCxn id="20503" idx="2"/>
            <a:endCxn id="20491" idx="0"/>
          </p:cNvCxnSpPr>
          <p:nvPr/>
        </p:nvCxnSpPr>
        <p:spPr bwMode="auto">
          <a:xfrm flipH="1">
            <a:off x="7775575" y="3446145"/>
            <a:ext cx="95250" cy="928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6" name="AutoShape 36"/>
          <p:cNvCxnSpPr>
            <a:cxnSpLocks noChangeShapeType="1"/>
            <a:stCxn id="20503" idx="2"/>
            <a:endCxn id="20492" idx="0"/>
          </p:cNvCxnSpPr>
          <p:nvPr/>
        </p:nvCxnSpPr>
        <p:spPr bwMode="auto">
          <a:xfrm>
            <a:off x="7870825" y="3446145"/>
            <a:ext cx="355600" cy="1233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7" name="AutoShape 37"/>
          <p:cNvCxnSpPr>
            <a:cxnSpLocks noChangeShapeType="1"/>
            <a:stCxn id="20502" idx="2"/>
            <a:endCxn id="20490" idx="0"/>
          </p:cNvCxnSpPr>
          <p:nvPr/>
        </p:nvCxnSpPr>
        <p:spPr bwMode="auto">
          <a:xfrm flipH="1">
            <a:off x="6194425" y="3446145"/>
            <a:ext cx="6350" cy="1233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8" name="AutoShape 38"/>
          <p:cNvCxnSpPr>
            <a:cxnSpLocks noChangeShapeType="1"/>
            <a:stCxn id="20500" idx="2"/>
            <a:endCxn id="20494" idx="0"/>
          </p:cNvCxnSpPr>
          <p:nvPr/>
        </p:nvCxnSpPr>
        <p:spPr bwMode="auto">
          <a:xfrm>
            <a:off x="3203575" y="3446145"/>
            <a:ext cx="260350" cy="1309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9" name="AutoShape 39"/>
          <p:cNvCxnSpPr>
            <a:cxnSpLocks noChangeShapeType="1"/>
            <a:stCxn id="20499" idx="2"/>
            <a:endCxn id="20485" idx="0"/>
          </p:cNvCxnSpPr>
          <p:nvPr/>
        </p:nvCxnSpPr>
        <p:spPr bwMode="auto">
          <a:xfrm>
            <a:off x="1311275" y="3446145"/>
            <a:ext cx="50800" cy="928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0" name="AutoShape 40"/>
          <p:cNvCxnSpPr>
            <a:cxnSpLocks noChangeShapeType="1"/>
            <a:stCxn id="20499" idx="2"/>
            <a:endCxn id="20487" idx="0"/>
          </p:cNvCxnSpPr>
          <p:nvPr/>
        </p:nvCxnSpPr>
        <p:spPr bwMode="auto">
          <a:xfrm flipH="1">
            <a:off x="784225" y="3446145"/>
            <a:ext cx="527050" cy="1323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1" name="AutoShape 41"/>
          <p:cNvCxnSpPr>
            <a:cxnSpLocks noChangeShapeType="1"/>
            <a:stCxn id="20499" idx="2"/>
            <a:endCxn id="20486" idx="0"/>
          </p:cNvCxnSpPr>
          <p:nvPr/>
        </p:nvCxnSpPr>
        <p:spPr bwMode="auto">
          <a:xfrm>
            <a:off x="1311275" y="3446145"/>
            <a:ext cx="603250" cy="1247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2" name="Text Box 43"/>
          <p:cNvSpPr txBox="1">
            <a:spLocks noChangeArrowheads="1"/>
          </p:cNvSpPr>
          <p:nvPr/>
        </p:nvSpPr>
        <p:spPr bwMode="auto">
          <a:xfrm>
            <a:off x="5111750" y="377952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 b="1">
                <a:latin typeface="Arial" pitchFamily="34" charset="0"/>
              </a:rPr>
              <a:t>...</a:t>
            </a:r>
          </a:p>
        </p:txBody>
      </p:sp>
      <p:sp>
        <p:nvSpPr>
          <p:cNvPr id="20523" name="Text Box 44"/>
          <p:cNvSpPr txBox="1">
            <a:spLocks noChangeArrowheads="1"/>
          </p:cNvSpPr>
          <p:nvPr/>
        </p:nvSpPr>
        <p:spPr bwMode="auto">
          <a:xfrm>
            <a:off x="6781800" y="370332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 b="1">
                <a:latin typeface="Arial" pitchFamily="34" charset="0"/>
              </a:rPr>
              <a:t>...</a:t>
            </a:r>
          </a:p>
        </p:txBody>
      </p:sp>
      <p:sp>
        <p:nvSpPr>
          <p:cNvPr id="20524" name="Text Box 45"/>
          <p:cNvSpPr txBox="1">
            <a:spLocks noChangeArrowheads="1"/>
          </p:cNvSpPr>
          <p:nvPr/>
        </p:nvSpPr>
        <p:spPr bwMode="auto">
          <a:xfrm>
            <a:off x="8077200" y="370332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 b="1">
                <a:latin typeface="Arial" pitchFamily="34" charset="0"/>
              </a:rPr>
              <a:t>...</a:t>
            </a:r>
          </a:p>
        </p:txBody>
      </p:sp>
      <p:sp>
        <p:nvSpPr>
          <p:cNvPr id="20525" name="Text Box 46"/>
          <p:cNvSpPr txBox="1">
            <a:spLocks noChangeArrowheads="1"/>
          </p:cNvSpPr>
          <p:nvPr/>
        </p:nvSpPr>
        <p:spPr bwMode="auto">
          <a:xfrm>
            <a:off x="6858000" y="233172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 b="1">
                <a:latin typeface="Arial" pitchFamily="34" charset="0"/>
              </a:rPr>
              <a:t>… (30)</a:t>
            </a:r>
          </a:p>
        </p:txBody>
      </p:sp>
      <p:sp>
        <p:nvSpPr>
          <p:cNvPr id="20526" name="Text Box 47"/>
          <p:cNvSpPr txBox="1">
            <a:spLocks noChangeArrowheads="1"/>
          </p:cNvSpPr>
          <p:nvPr/>
        </p:nvSpPr>
        <p:spPr bwMode="auto">
          <a:xfrm>
            <a:off x="228600" y="1544638"/>
            <a:ext cx="3051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>
                <a:latin typeface="Courier New" pitchFamily="49" charset="0"/>
              </a:rPr>
              <a:t>www.yahoo.com/Science</a:t>
            </a:r>
          </a:p>
        </p:txBody>
      </p:sp>
      <p:sp>
        <p:nvSpPr>
          <p:cNvPr id="20527" name="Text Box 48"/>
          <p:cNvSpPr txBox="1">
            <a:spLocks noChangeArrowheads="1"/>
          </p:cNvSpPr>
          <p:nvPr/>
        </p:nvSpPr>
        <p:spPr bwMode="auto">
          <a:xfrm>
            <a:off x="1524000" y="362712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 b="1">
                <a:latin typeface="Arial" pitchFamily="34" charset="0"/>
              </a:rPr>
              <a:t>...</a:t>
            </a:r>
          </a:p>
        </p:txBody>
      </p:sp>
      <p:sp>
        <p:nvSpPr>
          <p:cNvPr id="20528" name="Text Box 49"/>
          <p:cNvSpPr txBox="1">
            <a:spLocks noChangeArrowheads="1"/>
          </p:cNvSpPr>
          <p:nvPr/>
        </p:nvSpPr>
        <p:spPr bwMode="auto">
          <a:xfrm>
            <a:off x="3505200" y="362712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 b="1">
                <a:latin typeface="Arial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33109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Issues for clustering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dirty="0"/>
              <a:t>Representation for clustering</a:t>
            </a:r>
            <a:endParaRPr lang="en-US" dirty="0" smtClean="0"/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How do we represent an example</a:t>
            </a:r>
          </a:p>
          <a:p>
            <a:pPr lvl="2" eaLnBrk="1" hangingPunct="1"/>
            <a:r>
              <a:rPr lang="en-US" dirty="0" smtClean="0">
                <a:ea typeface="ＭＳ Ｐゴシック" charset="-128"/>
              </a:rPr>
              <a:t>features, etc.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Similarity</a:t>
            </a:r>
            <a:r>
              <a:rPr lang="en-US" dirty="0">
                <a:ea typeface="ＭＳ Ｐゴシック" charset="-128"/>
              </a:rPr>
              <a:t>/</a:t>
            </a:r>
            <a:r>
              <a:rPr lang="en-US" dirty="0" smtClean="0">
                <a:ea typeface="ＭＳ Ｐゴシック" charset="-128"/>
              </a:rPr>
              <a:t>distance between examples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Flat clustering or hierarchical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Number of clusters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Fixed a priori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Data </a:t>
            </a:r>
            <a:r>
              <a:rPr lang="en-US" dirty="0">
                <a:ea typeface="ＭＳ Ｐゴシック" charset="-128"/>
              </a:rPr>
              <a:t>driven</a:t>
            </a:r>
            <a:r>
              <a:rPr lang="en-US" dirty="0" smtClean="0">
                <a:ea typeface="ＭＳ Ｐゴシック" charset="-128"/>
              </a:rPr>
              <a:t>?</a:t>
            </a:r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81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Clustering Algorithms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sz="2800" dirty="0" smtClean="0"/>
              <a:t>Flat algorithms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Usually start with a random (partial) partitioning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Refine it iteratively</a:t>
            </a:r>
            <a:endParaRPr lang="en-US" sz="1200" dirty="0" smtClean="0">
              <a:ea typeface="ＭＳ Ｐゴシック" charset="-128"/>
            </a:endParaRPr>
          </a:p>
          <a:p>
            <a:pPr lvl="2" eaLnBrk="1" hangingPunct="1"/>
            <a:r>
              <a:rPr lang="en-US" i="1" dirty="0" smtClean="0">
                <a:ea typeface="ＭＳ Ｐゴシック" charset="-128"/>
              </a:rPr>
              <a:t>K </a:t>
            </a:r>
            <a:r>
              <a:rPr lang="en-US" dirty="0" smtClean="0">
                <a:ea typeface="ＭＳ Ｐゴシック" charset="-128"/>
              </a:rPr>
              <a:t>means clustering</a:t>
            </a:r>
          </a:p>
          <a:p>
            <a:pPr lvl="2" eaLnBrk="1" hangingPunct="1"/>
            <a:r>
              <a:rPr lang="en-US" dirty="0" smtClean="0">
                <a:ea typeface="ＭＳ Ｐゴシック" charset="-128"/>
              </a:rPr>
              <a:t>Model based clustering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Spectral clustering</a:t>
            </a:r>
          </a:p>
          <a:p>
            <a:pPr marL="0" indent="0" eaLnBrk="1" hangingPunct="1">
              <a:buNone/>
            </a:pP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800" dirty="0" smtClean="0"/>
              <a:t>Hierarchical algorithms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Bottom-up, agglomerative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Top-down, divisive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477000" y="4953000"/>
            <a:ext cx="1143000" cy="1371600"/>
            <a:chOff x="6264275" y="4102100"/>
            <a:chExt cx="2209800" cy="2286000"/>
          </a:xfrm>
        </p:grpSpPr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7026275" y="41021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>
              <a:off x="7026275" y="41021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8093075" y="41021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6645275" y="46355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>
              <a:off x="6645275" y="46355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7788275" y="51689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>
              <a:off x="6264275" y="58547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>
              <a:off x="6950075" y="58547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31"/>
            <p:cNvSpPr>
              <a:spLocks noChangeShapeType="1"/>
            </p:cNvSpPr>
            <p:nvPr/>
          </p:nvSpPr>
          <p:spPr bwMode="auto">
            <a:xfrm>
              <a:off x="6264275" y="58547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>
              <a:off x="7407275" y="4635500"/>
              <a:ext cx="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7788275" y="51689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>
              <a:off x="8474075" y="51689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172200" y="3429000"/>
            <a:ext cx="457200" cy="10668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705600" y="3124200"/>
            <a:ext cx="1219200" cy="5334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705600" y="3733800"/>
            <a:ext cx="1219200" cy="838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4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 vs. soft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 smtClean="0"/>
              <a:t>Hard clustering: Each example belongs to exactly one cluster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Soft clustering: An example can belong to more than one cluster (probabilistic)</a:t>
            </a:r>
          </a:p>
          <a:p>
            <a:pPr lvl="1" eaLnBrk="1" hangingPunct="1"/>
            <a:r>
              <a:rPr lang="en-US" sz="2000" dirty="0" smtClean="0">
                <a:ea typeface="ＭＳ Ｐゴシック" charset="-128"/>
              </a:rPr>
              <a:t>Makes more sense for applications like creating </a:t>
            </a:r>
            <a:r>
              <a:rPr lang="en-US" sz="2000" dirty="0" err="1" smtClean="0">
                <a:ea typeface="ＭＳ Ｐゴシック" charset="-128"/>
              </a:rPr>
              <a:t>browsable</a:t>
            </a:r>
            <a:r>
              <a:rPr lang="en-US" sz="2000" dirty="0" smtClean="0">
                <a:ea typeface="ＭＳ Ｐゴシック" charset="-128"/>
              </a:rPr>
              <a:t> hierarchies</a:t>
            </a:r>
          </a:p>
          <a:p>
            <a:pPr lvl="1" eaLnBrk="1" hangingPunct="1"/>
            <a:r>
              <a:rPr lang="en-US" sz="2000" dirty="0" smtClean="0">
                <a:ea typeface="ＭＳ Ｐゴシック" charset="-128"/>
              </a:rPr>
              <a:t>You may want to put a pair of sneakers in two clusters: (</a:t>
            </a:r>
            <a:r>
              <a:rPr lang="en-US" sz="2000" dirty="0" err="1" smtClean="0">
                <a:ea typeface="ＭＳ Ｐゴシック" charset="-128"/>
              </a:rPr>
              <a:t>i</a:t>
            </a:r>
            <a:r>
              <a:rPr lang="en-US" sz="2000" dirty="0" smtClean="0">
                <a:ea typeface="ＭＳ Ｐゴシック" charset="-128"/>
              </a:rPr>
              <a:t>) sports apparel and (ii) shoes</a:t>
            </a:r>
          </a:p>
        </p:txBody>
      </p:sp>
    </p:spTree>
    <p:extLst>
      <p:ext uri="{BB962C8B-B14F-4D97-AF65-F5344CB8AC3E}">
        <p14:creationId xmlns:p14="http://schemas.microsoft.com/office/powerpoint/2010/main" val="69449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3314032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 smtClean="0"/>
              <a:t>Most well-known and popular clustering algorithm</a:t>
            </a:r>
            <a:r>
              <a:rPr lang="en-US" sz="2800" dirty="0" smtClean="0"/>
              <a:t>: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Partitioning </a:t>
            </a:r>
            <a:r>
              <a:rPr lang="en-US" altLang="en-US" sz="2400" dirty="0">
                <a:ea typeface="ＭＳ Ｐゴシック" pitchFamily="34" charset="-128"/>
              </a:rPr>
              <a:t>method: Construct a partition of </a:t>
            </a:r>
            <a:r>
              <a:rPr lang="en-US" altLang="en-US" sz="2400" i="1" dirty="0">
                <a:solidFill>
                  <a:schemeClr val="folHlink"/>
                </a:solidFill>
                <a:ea typeface="ＭＳ Ｐゴシック" pitchFamily="34" charset="-128"/>
              </a:rPr>
              <a:t>n</a:t>
            </a:r>
            <a:r>
              <a:rPr lang="en-US" altLang="en-US" sz="2400" dirty="0">
                <a:ea typeface="ＭＳ Ｐゴシック" pitchFamily="34" charset="-128"/>
              </a:rPr>
              <a:t> documents into a set of </a:t>
            </a:r>
            <a:r>
              <a:rPr lang="en-US" altLang="en-US" sz="2400" i="1" dirty="0">
                <a:solidFill>
                  <a:schemeClr val="folHlink"/>
                </a:solidFill>
                <a:ea typeface="ＭＳ Ｐゴシック" pitchFamily="34" charset="-128"/>
              </a:rPr>
              <a:t>K</a:t>
            </a:r>
            <a:r>
              <a:rPr lang="en-US" altLang="en-US" sz="2400" dirty="0">
                <a:ea typeface="ＭＳ Ｐゴシック" pitchFamily="34" charset="-128"/>
              </a:rPr>
              <a:t> </a:t>
            </a:r>
            <a:r>
              <a:rPr lang="en-US" altLang="en-US" sz="2400" dirty="0" smtClean="0">
                <a:ea typeface="ＭＳ Ｐゴシック" pitchFamily="34" charset="-128"/>
              </a:rPr>
              <a:t>clusters</a:t>
            </a:r>
          </a:p>
          <a:p>
            <a:r>
              <a:rPr lang="en-US" altLang="en-US" sz="2400" dirty="0">
                <a:ea typeface="ＭＳ Ｐゴシック" pitchFamily="34" charset="-128"/>
              </a:rPr>
              <a:t>Given: a set of documents and the number </a:t>
            </a:r>
            <a:r>
              <a:rPr lang="en-US" altLang="en-US" sz="2400" i="1" dirty="0" smtClean="0">
                <a:solidFill>
                  <a:schemeClr val="folHlink"/>
                </a:solidFill>
                <a:ea typeface="ＭＳ Ｐゴシック" pitchFamily="34" charset="-128"/>
              </a:rPr>
              <a:t>K</a:t>
            </a:r>
          </a:p>
          <a:p>
            <a:r>
              <a:rPr lang="en-US" altLang="en-US" sz="2400" dirty="0">
                <a:ea typeface="ＭＳ Ｐゴシック" pitchFamily="34" charset="-128"/>
              </a:rPr>
              <a:t>Find: a partition of </a:t>
            </a:r>
            <a:r>
              <a:rPr lang="en-US" altLang="en-US" sz="2400" i="1" dirty="0">
                <a:solidFill>
                  <a:schemeClr val="folHlink"/>
                </a:solidFill>
                <a:ea typeface="ＭＳ Ｐゴシック" pitchFamily="34" charset="-128"/>
              </a:rPr>
              <a:t>K</a:t>
            </a:r>
            <a:r>
              <a:rPr lang="en-US" altLang="en-US" sz="2400" dirty="0">
                <a:ea typeface="ＭＳ Ｐゴシック" pitchFamily="34" charset="-128"/>
              </a:rPr>
              <a:t> clusters that optimizes the chosen partitioning </a:t>
            </a:r>
            <a:r>
              <a:rPr lang="en-US" altLang="en-US" sz="2400" dirty="0" smtClean="0">
                <a:ea typeface="ＭＳ Ｐゴシック" pitchFamily="34" charset="-128"/>
              </a:rPr>
              <a:t>criterion</a:t>
            </a:r>
          </a:p>
          <a:p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Iterate</a:t>
            </a:r>
            <a:r>
              <a:rPr lang="en-US" sz="2400" dirty="0" smtClean="0"/>
              <a:t>:</a:t>
            </a:r>
          </a:p>
          <a:p>
            <a:pPr lvl="1" eaLnBrk="1" hangingPunct="1"/>
            <a:r>
              <a:rPr lang="en-US" sz="2000" dirty="0" smtClean="0"/>
              <a:t>Assign/cluster each example to closest center</a:t>
            </a:r>
          </a:p>
          <a:p>
            <a:pPr lvl="1" eaLnBrk="1" hangingPunct="1"/>
            <a:r>
              <a:rPr lang="en-US" sz="2000" dirty="0" smtClean="0"/>
              <a:t>Recalculate centers as the mean of the points </a:t>
            </a:r>
            <a:r>
              <a:rPr lang="en-US" sz="2000" dirty="0"/>
              <a:t>in a </a:t>
            </a:r>
            <a:r>
              <a:rPr lang="en-US" sz="2000" dirty="0" smtClean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6045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i="1" smtClean="0">
                <a:ea typeface="ＭＳ Ｐゴシック" pitchFamily="34" charset="-128"/>
              </a:rPr>
              <a:t>K</a:t>
            </a:r>
            <a:r>
              <a:rPr lang="en-US" altLang="en-US" smtClean="0">
                <a:ea typeface="ＭＳ Ｐゴシック" pitchFamily="34" charset="-128"/>
              </a:rPr>
              <a:t> Means Example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z="3600" smtClean="0">
                <a:ea typeface="ＭＳ Ｐゴシック" pitchFamily="34" charset="-128"/>
              </a:rPr>
              <a:t>(</a:t>
            </a:r>
            <a:r>
              <a:rPr lang="en-US" altLang="en-US" sz="3600" i="1" smtClean="0">
                <a:ea typeface="ＭＳ Ｐゴシック" pitchFamily="34" charset="-128"/>
              </a:rPr>
              <a:t>K</a:t>
            </a:r>
            <a:r>
              <a:rPr lang="en-US" altLang="en-US" sz="3600" smtClean="0">
                <a:ea typeface="ＭＳ Ｐゴシック" pitchFamily="34" charset="-128"/>
              </a:rPr>
              <a:t>=2)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989013" y="1752600"/>
            <a:ext cx="7353300" cy="4046538"/>
            <a:chOff x="623" y="1104"/>
            <a:chExt cx="4632" cy="2549"/>
          </a:xfrm>
        </p:grpSpPr>
        <p:sp>
          <p:nvSpPr>
            <p:cNvPr id="32818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2819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32772" name="Oval 6"/>
          <p:cNvSpPr>
            <a:spLocks noChangeArrowheads="1"/>
          </p:cNvSpPr>
          <p:nvPr/>
        </p:nvSpPr>
        <p:spPr bwMode="auto">
          <a:xfrm>
            <a:off x="1905000" y="3352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3" name="Oval 7"/>
          <p:cNvSpPr>
            <a:spLocks noChangeArrowheads="1"/>
          </p:cNvSpPr>
          <p:nvPr/>
        </p:nvSpPr>
        <p:spPr bwMode="auto">
          <a:xfrm>
            <a:off x="2133600" y="3810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4" name="Oval 8"/>
          <p:cNvSpPr>
            <a:spLocks noChangeArrowheads="1"/>
          </p:cNvSpPr>
          <p:nvPr/>
        </p:nvSpPr>
        <p:spPr bwMode="auto">
          <a:xfrm>
            <a:off x="2362200" y="35052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5" name="Oval 9"/>
          <p:cNvSpPr>
            <a:spLocks noChangeArrowheads="1"/>
          </p:cNvSpPr>
          <p:nvPr/>
        </p:nvSpPr>
        <p:spPr bwMode="auto">
          <a:xfrm>
            <a:off x="1676400" y="4191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6" name="Oval 10"/>
          <p:cNvSpPr>
            <a:spLocks noChangeArrowheads="1"/>
          </p:cNvSpPr>
          <p:nvPr/>
        </p:nvSpPr>
        <p:spPr bwMode="auto">
          <a:xfrm>
            <a:off x="2362200" y="4495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7" name="Oval 11"/>
          <p:cNvSpPr>
            <a:spLocks noChangeArrowheads="1"/>
          </p:cNvSpPr>
          <p:nvPr/>
        </p:nvSpPr>
        <p:spPr bwMode="auto">
          <a:xfrm>
            <a:off x="5486400" y="2971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8" name="Oval 12"/>
          <p:cNvSpPr>
            <a:spLocks noChangeArrowheads="1"/>
          </p:cNvSpPr>
          <p:nvPr/>
        </p:nvSpPr>
        <p:spPr bwMode="auto">
          <a:xfrm>
            <a:off x="5410200" y="3352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9" name="Oval 13"/>
          <p:cNvSpPr>
            <a:spLocks noChangeArrowheads="1"/>
          </p:cNvSpPr>
          <p:nvPr/>
        </p:nvSpPr>
        <p:spPr bwMode="auto">
          <a:xfrm>
            <a:off x="3886200" y="3429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0" name="Oval 14"/>
          <p:cNvSpPr>
            <a:spLocks noChangeArrowheads="1"/>
          </p:cNvSpPr>
          <p:nvPr/>
        </p:nvSpPr>
        <p:spPr bwMode="auto">
          <a:xfrm>
            <a:off x="4800600" y="3810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1" name="Oval 15"/>
          <p:cNvSpPr>
            <a:spLocks noChangeArrowheads="1"/>
          </p:cNvSpPr>
          <p:nvPr/>
        </p:nvSpPr>
        <p:spPr bwMode="auto">
          <a:xfrm>
            <a:off x="4267200" y="4114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2" name="Oval 16"/>
          <p:cNvSpPr>
            <a:spLocks noChangeArrowheads="1"/>
          </p:cNvSpPr>
          <p:nvPr/>
        </p:nvSpPr>
        <p:spPr bwMode="auto">
          <a:xfrm>
            <a:off x="1600200" y="2971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3" name="Oval 17"/>
          <p:cNvSpPr>
            <a:spLocks noChangeArrowheads="1"/>
          </p:cNvSpPr>
          <p:nvPr/>
        </p:nvSpPr>
        <p:spPr bwMode="auto">
          <a:xfrm>
            <a:off x="4419600" y="3429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419600" y="1474788"/>
            <a:ext cx="3562350" cy="2409825"/>
            <a:chOff x="2784" y="929"/>
            <a:chExt cx="2244" cy="1518"/>
          </a:xfrm>
        </p:grpSpPr>
        <p:sp>
          <p:nvSpPr>
            <p:cNvPr id="32815" name="Text Box 19"/>
            <p:cNvSpPr txBox="1">
              <a:spLocks noChangeArrowheads="1"/>
            </p:cNvSpPr>
            <p:nvPr/>
          </p:nvSpPr>
          <p:spPr bwMode="auto">
            <a:xfrm>
              <a:off x="4109" y="929"/>
              <a:ext cx="9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Times New Roman" pitchFamily="18" charset="0"/>
                </a:rPr>
                <a:t>Pick seeds</a:t>
              </a:r>
            </a:p>
          </p:txBody>
        </p:sp>
        <p:sp>
          <p:nvSpPr>
            <p:cNvPr id="32816" name="Oval 20"/>
            <p:cNvSpPr>
              <a:spLocks noChangeArrowheads="1"/>
            </p:cNvSpPr>
            <p:nvPr/>
          </p:nvSpPr>
          <p:spPr bwMode="auto">
            <a:xfrm>
              <a:off x="3024" y="2400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817" name="Oval 21"/>
            <p:cNvSpPr>
              <a:spLocks noChangeArrowheads="1"/>
            </p:cNvSpPr>
            <p:nvPr/>
          </p:nvSpPr>
          <p:spPr bwMode="auto">
            <a:xfrm>
              <a:off x="2784" y="216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600200" y="1931988"/>
            <a:ext cx="7140575" cy="2638425"/>
            <a:chOff x="1008" y="1217"/>
            <a:chExt cx="4498" cy="1662"/>
          </a:xfrm>
        </p:grpSpPr>
        <p:sp>
          <p:nvSpPr>
            <p:cNvPr id="32804" name="Oval 23"/>
            <p:cNvSpPr>
              <a:spLocks noChangeArrowheads="1"/>
            </p:cNvSpPr>
            <p:nvPr/>
          </p:nvSpPr>
          <p:spPr bwMode="auto">
            <a:xfrm>
              <a:off x="2688" y="2592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805" name="Oval 24"/>
            <p:cNvSpPr>
              <a:spLocks noChangeArrowheads="1"/>
            </p:cNvSpPr>
            <p:nvPr/>
          </p:nvSpPr>
          <p:spPr bwMode="auto">
            <a:xfrm>
              <a:off x="2448" y="216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806" name="Oval 25"/>
            <p:cNvSpPr>
              <a:spLocks noChangeArrowheads="1"/>
            </p:cNvSpPr>
            <p:nvPr/>
          </p:nvSpPr>
          <p:spPr bwMode="auto">
            <a:xfrm>
              <a:off x="3456" y="187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807" name="Oval 26"/>
            <p:cNvSpPr>
              <a:spLocks noChangeArrowheads="1"/>
            </p:cNvSpPr>
            <p:nvPr/>
          </p:nvSpPr>
          <p:spPr bwMode="auto">
            <a:xfrm>
              <a:off x="1008" y="187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808" name="Oval 27"/>
            <p:cNvSpPr>
              <a:spLocks noChangeArrowheads="1"/>
            </p:cNvSpPr>
            <p:nvPr/>
          </p:nvSpPr>
          <p:spPr bwMode="auto">
            <a:xfrm>
              <a:off x="1200" y="211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809" name="Oval 28"/>
            <p:cNvSpPr>
              <a:spLocks noChangeArrowheads="1"/>
            </p:cNvSpPr>
            <p:nvPr/>
          </p:nvSpPr>
          <p:spPr bwMode="auto">
            <a:xfrm>
              <a:off x="1488" y="2208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810" name="Oval 29"/>
            <p:cNvSpPr>
              <a:spLocks noChangeArrowheads="1"/>
            </p:cNvSpPr>
            <p:nvPr/>
          </p:nvSpPr>
          <p:spPr bwMode="auto">
            <a:xfrm>
              <a:off x="1344" y="240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811" name="Oval 30"/>
            <p:cNvSpPr>
              <a:spLocks noChangeArrowheads="1"/>
            </p:cNvSpPr>
            <p:nvPr/>
          </p:nvSpPr>
          <p:spPr bwMode="auto">
            <a:xfrm>
              <a:off x="3408" y="2112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812" name="Oval 31"/>
            <p:cNvSpPr>
              <a:spLocks noChangeArrowheads="1"/>
            </p:cNvSpPr>
            <p:nvPr/>
          </p:nvSpPr>
          <p:spPr bwMode="auto">
            <a:xfrm>
              <a:off x="1488" y="283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813" name="Oval 32"/>
            <p:cNvSpPr>
              <a:spLocks noChangeArrowheads="1"/>
            </p:cNvSpPr>
            <p:nvPr/>
          </p:nvSpPr>
          <p:spPr bwMode="auto">
            <a:xfrm>
              <a:off x="1056" y="264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814" name="Text Box 33"/>
            <p:cNvSpPr txBox="1">
              <a:spLocks noChangeArrowheads="1"/>
            </p:cNvSpPr>
            <p:nvPr/>
          </p:nvSpPr>
          <p:spPr bwMode="auto">
            <a:xfrm>
              <a:off x="4065" y="1217"/>
              <a:ext cx="14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Times New Roman" pitchFamily="18" charset="0"/>
                </a:rPr>
                <a:t>Reassign clusters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590800" y="2389188"/>
            <a:ext cx="6364288" cy="1589087"/>
            <a:chOff x="1632" y="1505"/>
            <a:chExt cx="4009" cy="1001"/>
          </a:xfrm>
        </p:grpSpPr>
        <p:sp>
          <p:nvSpPr>
            <p:cNvPr id="32801" name="Text Box 35"/>
            <p:cNvSpPr txBox="1">
              <a:spLocks noChangeArrowheads="1"/>
            </p:cNvSpPr>
            <p:nvPr/>
          </p:nvSpPr>
          <p:spPr bwMode="auto">
            <a:xfrm>
              <a:off x="4073" y="1505"/>
              <a:ext cx="15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Times New Roman" pitchFamily="18" charset="0"/>
                </a:rPr>
                <a:t>Compute centroids</a:t>
              </a:r>
            </a:p>
          </p:txBody>
        </p:sp>
        <p:sp>
          <p:nvSpPr>
            <p:cNvPr id="32802" name="Text Box 36"/>
            <p:cNvSpPr txBox="1">
              <a:spLocks noChangeArrowheads="1"/>
            </p:cNvSpPr>
            <p:nvPr/>
          </p:nvSpPr>
          <p:spPr bwMode="auto">
            <a:xfrm>
              <a:off x="1632" y="2064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2803" name="Text Box 37"/>
            <p:cNvSpPr txBox="1">
              <a:spLocks noChangeArrowheads="1"/>
            </p:cNvSpPr>
            <p:nvPr/>
          </p:nvSpPr>
          <p:spPr bwMode="auto">
            <a:xfrm>
              <a:off x="3024" y="2256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Times New Roman" pitchFamily="18" charset="0"/>
                </a:rPr>
                <a:t>x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886200" y="2846388"/>
            <a:ext cx="4903788" cy="657225"/>
            <a:chOff x="2448" y="1793"/>
            <a:chExt cx="3089" cy="414"/>
          </a:xfrm>
        </p:grpSpPr>
        <p:sp>
          <p:nvSpPr>
            <p:cNvPr id="32797" name="Oval 39"/>
            <p:cNvSpPr>
              <a:spLocks noChangeArrowheads="1"/>
            </p:cNvSpPr>
            <p:nvPr/>
          </p:nvSpPr>
          <p:spPr bwMode="auto">
            <a:xfrm>
              <a:off x="2784" y="2160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98" name="Oval 40"/>
            <p:cNvSpPr>
              <a:spLocks noChangeArrowheads="1"/>
            </p:cNvSpPr>
            <p:nvPr/>
          </p:nvSpPr>
          <p:spPr bwMode="auto">
            <a:xfrm>
              <a:off x="3456" y="1872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99" name="Oval 41"/>
            <p:cNvSpPr>
              <a:spLocks noChangeArrowheads="1"/>
            </p:cNvSpPr>
            <p:nvPr/>
          </p:nvSpPr>
          <p:spPr bwMode="auto">
            <a:xfrm>
              <a:off x="2448" y="2160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800" name="Text Box 42"/>
            <p:cNvSpPr txBox="1">
              <a:spLocks noChangeArrowheads="1"/>
            </p:cNvSpPr>
            <p:nvPr/>
          </p:nvSpPr>
          <p:spPr bwMode="auto">
            <a:xfrm>
              <a:off x="4096" y="1793"/>
              <a:ext cx="14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Times New Roman" pitchFamily="18" charset="0"/>
                </a:rPr>
                <a:t>Reassign clusters</a:t>
              </a: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905000" y="3276600"/>
            <a:ext cx="7050088" cy="701675"/>
            <a:chOff x="1200" y="2064"/>
            <a:chExt cx="4441" cy="442"/>
          </a:xfrm>
        </p:grpSpPr>
        <p:sp>
          <p:nvSpPr>
            <p:cNvPr id="32792" name="Text Box 44"/>
            <p:cNvSpPr txBox="1">
              <a:spLocks noChangeArrowheads="1"/>
            </p:cNvSpPr>
            <p:nvPr/>
          </p:nvSpPr>
          <p:spPr bwMode="auto">
            <a:xfrm>
              <a:off x="3024" y="2256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2793" name="Text Box 45"/>
            <p:cNvSpPr txBox="1">
              <a:spLocks noChangeArrowheads="1"/>
            </p:cNvSpPr>
            <p:nvPr/>
          </p:nvSpPr>
          <p:spPr bwMode="auto">
            <a:xfrm>
              <a:off x="1632" y="2064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2794" name="Text Box 46"/>
            <p:cNvSpPr txBox="1">
              <a:spLocks noChangeArrowheads="1"/>
            </p:cNvSpPr>
            <p:nvPr/>
          </p:nvSpPr>
          <p:spPr bwMode="auto">
            <a:xfrm>
              <a:off x="2880" y="21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2795" name="Text Box 47"/>
            <p:cNvSpPr txBox="1">
              <a:spLocks noChangeArrowheads="1"/>
            </p:cNvSpPr>
            <p:nvPr/>
          </p:nvSpPr>
          <p:spPr bwMode="auto">
            <a:xfrm>
              <a:off x="1200" y="2160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2796" name="Text Box 48"/>
            <p:cNvSpPr txBox="1">
              <a:spLocks noChangeArrowheads="1"/>
            </p:cNvSpPr>
            <p:nvPr/>
          </p:nvSpPr>
          <p:spPr bwMode="auto">
            <a:xfrm>
              <a:off x="4073" y="2081"/>
              <a:ext cx="15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Times New Roman" pitchFamily="18" charset="0"/>
                </a:rPr>
                <a:t>Compute centroids</a:t>
              </a:r>
            </a:p>
          </p:txBody>
        </p:sp>
      </p:grpSp>
      <p:sp>
        <p:nvSpPr>
          <p:cNvPr id="658481" name="Text Box 49"/>
          <p:cNvSpPr txBox="1">
            <a:spLocks noChangeArrowheads="1"/>
          </p:cNvSpPr>
          <p:nvPr/>
        </p:nvSpPr>
        <p:spPr bwMode="auto">
          <a:xfrm>
            <a:off x="6629400" y="3760788"/>
            <a:ext cx="228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Times New Roman" pitchFamily="18" charset="0"/>
              </a:rPr>
              <a:t>Reassign clusters</a:t>
            </a:r>
          </a:p>
        </p:txBody>
      </p:sp>
      <p:sp>
        <p:nvSpPr>
          <p:cNvPr id="658482" name="Text Box 50"/>
          <p:cNvSpPr txBox="1">
            <a:spLocks noChangeArrowheads="1"/>
          </p:cNvSpPr>
          <p:nvPr/>
        </p:nvSpPr>
        <p:spPr bwMode="auto">
          <a:xfrm>
            <a:off x="6510338" y="4294188"/>
            <a:ext cx="1619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  <a:latin typeface="Times New Roman" pitchFamily="18" charset="0"/>
              </a:rPr>
              <a:t>Converged!</a:t>
            </a:r>
          </a:p>
        </p:txBody>
      </p:sp>
      <p:sp>
        <p:nvSpPr>
          <p:cNvPr id="32791" name="TextBox 50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16.4</a:t>
            </a:r>
          </a:p>
        </p:txBody>
      </p:sp>
    </p:spTree>
    <p:extLst>
      <p:ext uri="{BB962C8B-B14F-4D97-AF65-F5344CB8AC3E}">
        <p14:creationId xmlns:p14="http://schemas.microsoft.com/office/powerpoint/2010/main" val="420795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81" grpId="0" autoUpdateAnimBg="0"/>
      <p:bldP spid="65848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41633" y="6138333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Supervised learning: given labeled examples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05126" y="307622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16792" y="3309780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predictor</a:t>
            </a:r>
            <a:endParaRPr lang="en-US" sz="2400" dirty="0"/>
          </a:p>
        </p:txBody>
      </p:sp>
      <p:sp>
        <p:nvSpPr>
          <p:cNvPr id="19" name="Right Arrow 18"/>
          <p:cNvSpPr/>
          <p:nvPr/>
        </p:nvSpPr>
        <p:spPr>
          <a:xfrm>
            <a:off x="3471343" y="345505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91" y="2384769"/>
            <a:ext cx="1146630" cy="11241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78" y="3642909"/>
            <a:ext cx="887704" cy="8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47" y="4633260"/>
            <a:ext cx="1103502" cy="6491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41" y="5457411"/>
            <a:ext cx="1220008" cy="696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41633" y="229766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341633" y="2949223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2341633" y="3734803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2341633" y="4698795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r>
              <a:rPr lang="en-US" baseline="-250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41633" y="5512050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382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an example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2971800" y="58674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No changes:  Done</a:t>
            </a:r>
          </a:p>
        </p:txBody>
      </p:sp>
      <p:sp>
        <p:nvSpPr>
          <p:cNvPr id="2" name="Rectangle 1"/>
          <p:cNvSpPr/>
          <p:nvPr/>
        </p:nvSpPr>
        <p:spPr>
          <a:xfrm>
            <a:off x="5105400" y="154001"/>
            <a:ext cx="379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http://alekseynp.com/viz/k-means.html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1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Termination conditions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>
                <a:ea typeface="ＭＳ Ｐゴシック" pitchFamily="34" charset="-128"/>
              </a:rPr>
              <a:t>Several possibilities, e.g.,</a:t>
            </a:r>
          </a:p>
          <a:p>
            <a:pPr lvl="1" eaLnBrk="1" hangingPunct="1"/>
            <a:r>
              <a:rPr lang="en-US" altLang="en-US" sz="3200" smtClean="0">
                <a:ea typeface="ＭＳ Ｐゴシック" pitchFamily="34" charset="-128"/>
              </a:rPr>
              <a:t>A fixed number of iterations.</a:t>
            </a:r>
          </a:p>
          <a:p>
            <a:pPr lvl="1" eaLnBrk="1" hangingPunct="1"/>
            <a:r>
              <a:rPr lang="en-US" altLang="en-US" sz="3200" smtClean="0">
                <a:ea typeface="ＭＳ Ｐゴシック" pitchFamily="34" charset="-128"/>
              </a:rPr>
              <a:t>Doc partition unchanged.</a:t>
            </a:r>
          </a:p>
          <a:p>
            <a:pPr lvl="1" eaLnBrk="1" hangingPunct="1"/>
            <a:r>
              <a:rPr lang="en-US" altLang="en-US" sz="3200" smtClean="0">
                <a:ea typeface="ＭＳ Ｐゴシック" pitchFamily="34" charset="-128"/>
              </a:rPr>
              <a:t>Centroid positions don’t change.</a:t>
            </a:r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16.4</a:t>
            </a:r>
          </a:p>
        </p:txBody>
      </p:sp>
    </p:spTree>
    <p:extLst>
      <p:ext uri="{BB962C8B-B14F-4D97-AF65-F5344CB8AC3E}">
        <p14:creationId xmlns:p14="http://schemas.microsoft.com/office/powerpoint/2010/main" val="2131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798" y="3431117"/>
            <a:ext cx="1993900" cy="191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48" y="1526117"/>
            <a:ext cx="19431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200" y="1526117"/>
            <a:ext cx="1676400" cy="168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248" y="1691217"/>
            <a:ext cx="25908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9448" y="3575050"/>
            <a:ext cx="2870200" cy="1638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2648" y="6016260"/>
            <a:ext cx="7765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Unupervised</a:t>
            </a:r>
            <a:r>
              <a:rPr lang="en-US" sz="2400" dirty="0" smtClean="0">
                <a:solidFill>
                  <a:srgbClr val="0000FF"/>
                </a:solidFill>
              </a:rPr>
              <a:t> learning: given data, i.e. examples, but no labels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Convergence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smtClean="0">
                <a:ea typeface="ＭＳ Ｐゴシック" pitchFamily="34" charset="-128"/>
              </a:rPr>
              <a:t>Why should the </a:t>
            </a:r>
            <a:r>
              <a:rPr lang="en-US" altLang="en-US" sz="3000" i="1" smtClean="0">
                <a:ea typeface="ＭＳ Ｐゴシック" pitchFamily="34" charset="-128"/>
              </a:rPr>
              <a:t>K</a:t>
            </a:r>
            <a:r>
              <a:rPr lang="en-US" altLang="en-US" sz="3000" smtClean="0">
                <a:ea typeface="ＭＳ Ｐゴシック" pitchFamily="34" charset="-128"/>
              </a:rPr>
              <a:t>-means algorithm ever reach a </a:t>
            </a:r>
            <a:r>
              <a:rPr lang="en-US" altLang="en-US" sz="3000" i="1" smtClean="0">
                <a:ea typeface="ＭＳ Ｐゴシック" pitchFamily="34" charset="-128"/>
              </a:rPr>
              <a:t>fixed point</a:t>
            </a:r>
            <a:r>
              <a:rPr lang="en-US" altLang="en-US" sz="3000" smtClean="0">
                <a:ea typeface="ＭＳ Ｐゴシック" pitchFamily="34" charset="-128"/>
              </a:rPr>
              <a:t>?</a:t>
            </a:r>
          </a:p>
          <a:p>
            <a:pPr lvl="1" eaLnBrk="1" hangingPunct="1"/>
            <a:r>
              <a:rPr lang="en-US" altLang="en-US" sz="2800" smtClean="0">
                <a:ea typeface="ＭＳ Ｐゴシック" pitchFamily="34" charset="-128"/>
              </a:rPr>
              <a:t>A state in which clusters don’t change.</a:t>
            </a:r>
          </a:p>
          <a:p>
            <a:pPr eaLnBrk="1" hangingPunct="1"/>
            <a:r>
              <a:rPr lang="en-US" altLang="en-US" sz="3000" i="1" smtClean="0">
                <a:ea typeface="ＭＳ Ｐゴシック" pitchFamily="34" charset="-128"/>
              </a:rPr>
              <a:t>K</a:t>
            </a:r>
            <a:r>
              <a:rPr lang="en-US" altLang="en-US" sz="3000" smtClean="0">
                <a:ea typeface="ＭＳ Ｐゴシック" pitchFamily="34" charset="-128"/>
              </a:rPr>
              <a:t>-means is a special case of a general procedure known as the </a:t>
            </a:r>
            <a:r>
              <a:rPr lang="en-US" altLang="en-US" sz="3000" i="1" smtClean="0">
                <a:ea typeface="ＭＳ Ｐゴシック" pitchFamily="34" charset="-128"/>
              </a:rPr>
              <a:t>Expectation Maximization (EM) algorithm</a:t>
            </a:r>
            <a:r>
              <a:rPr lang="en-US" altLang="en-US" sz="3000" smtClean="0">
                <a:ea typeface="ＭＳ Ｐゴシック" pitchFamily="34" charset="-128"/>
              </a:rPr>
              <a:t>.</a:t>
            </a:r>
          </a:p>
          <a:p>
            <a:pPr lvl="1" eaLnBrk="1" hangingPunct="1"/>
            <a:r>
              <a:rPr lang="en-US" altLang="en-US" sz="2800" smtClean="0">
                <a:ea typeface="ＭＳ Ｐゴシック" pitchFamily="34" charset="-128"/>
              </a:rPr>
              <a:t>EM is known to converge.</a:t>
            </a:r>
          </a:p>
          <a:p>
            <a:pPr lvl="1" eaLnBrk="1" hangingPunct="1"/>
            <a:r>
              <a:rPr lang="en-US" altLang="en-US" sz="2800" smtClean="0">
                <a:ea typeface="ＭＳ Ｐゴシック" pitchFamily="34" charset="-128"/>
              </a:rPr>
              <a:t>Number of iterations could be large.</a:t>
            </a:r>
          </a:p>
          <a:p>
            <a:pPr lvl="3" eaLnBrk="1" hangingPunct="1"/>
            <a:r>
              <a:rPr lang="en-US" altLang="en-US" sz="2400" smtClean="0">
                <a:ea typeface="ＭＳ Ｐゴシック" pitchFamily="34" charset="-128"/>
              </a:rPr>
              <a:t>But in practice usually isn’t</a:t>
            </a:r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16.4</a:t>
            </a:r>
          </a:p>
        </p:txBody>
      </p:sp>
    </p:spTree>
    <p:extLst>
      <p:ext uri="{BB962C8B-B14F-4D97-AF65-F5344CB8AC3E}">
        <p14:creationId xmlns:p14="http://schemas.microsoft.com/office/powerpoint/2010/main" val="1565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Convergence of </a:t>
            </a:r>
            <a:r>
              <a:rPr lang="en-US" altLang="en-US" i="1" smtClean="0">
                <a:ea typeface="ＭＳ Ｐゴシック" pitchFamily="34" charset="-128"/>
              </a:rPr>
              <a:t>K</a:t>
            </a:r>
            <a:r>
              <a:rPr lang="en-US" altLang="en-US" smtClean="0">
                <a:ea typeface="ＭＳ Ｐゴシック" pitchFamily="34" charset="-128"/>
              </a:rPr>
              <a:t>-Means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 smtClean="0">
                <a:ea typeface="ＭＳ Ｐゴシック" pitchFamily="34" charset="-128"/>
              </a:rPr>
              <a:t>Define goodness measure of cluster </a:t>
            </a:r>
            <a:r>
              <a:rPr lang="en-US" altLang="en-US" sz="3000" i="1" dirty="0" smtClean="0">
                <a:ea typeface="ＭＳ Ｐゴシック" pitchFamily="34" charset="-128"/>
              </a:rPr>
              <a:t>k</a:t>
            </a:r>
            <a:r>
              <a:rPr lang="en-US" altLang="en-US" sz="3000" dirty="0" smtClean="0">
                <a:ea typeface="ＭＳ Ｐゴシック" pitchFamily="34" charset="-128"/>
              </a:rPr>
              <a:t> as sum of squared distances from cluster centroid:</a:t>
            </a:r>
          </a:p>
          <a:p>
            <a:pPr lvl="1" eaLnBrk="1" hangingPunct="1"/>
            <a:r>
              <a:rPr lang="en-US" altLang="en-US" sz="2800" dirty="0" err="1" smtClean="0">
                <a:ea typeface="ＭＳ Ｐゴシック" pitchFamily="34" charset="-128"/>
              </a:rPr>
              <a:t>G</a:t>
            </a:r>
            <a:r>
              <a:rPr lang="en-US" altLang="en-US" sz="2800" i="1" baseline="-25000" dirty="0" err="1" smtClean="0">
                <a:ea typeface="ＭＳ Ｐゴシック" pitchFamily="34" charset="-128"/>
              </a:rPr>
              <a:t>k</a:t>
            </a:r>
            <a:r>
              <a:rPr lang="en-US" altLang="en-US" sz="2800" dirty="0" smtClean="0">
                <a:ea typeface="ＭＳ Ｐゴシック" pitchFamily="34" charset="-128"/>
              </a:rPr>
              <a:t> = </a:t>
            </a:r>
            <a:r>
              <a:rPr lang="el-GR" altLang="en-US" sz="2800" dirty="0" smtClean="0">
                <a:ea typeface="ＭＳ Ｐゴシック" pitchFamily="34" charset="-128"/>
                <a:cs typeface="Arial" pitchFamily="34" charset="0"/>
              </a:rPr>
              <a:t>Σ</a:t>
            </a:r>
            <a:r>
              <a:rPr lang="en-US" altLang="en-US" sz="2800" baseline="-25000" dirty="0" err="1" smtClean="0">
                <a:ea typeface="ＭＳ Ｐゴシック" pitchFamily="34" charset="-128"/>
              </a:rPr>
              <a:t>i</a:t>
            </a:r>
            <a:r>
              <a:rPr lang="en-US" altLang="en-US" sz="2800" dirty="0" smtClean="0">
                <a:ea typeface="ＭＳ Ｐゴシック" pitchFamily="34" charset="-128"/>
              </a:rPr>
              <a:t> (d</a:t>
            </a:r>
            <a:r>
              <a:rPr lang="en-US" altLang="en-US" sz="2800" baseline="-25000" dirty="0" smtClean="0">
                <a:ea typeface="ＭＳ Ｐゴシック" pitchFamily="34" charset="-128"/>
              </a:rPr>
              <a:t>i</a:t>
            </a:r>
            <a:r>
              <a:rPr lang="en-US" altLang="en-US" sz="2800" dirty="0" smtClean="0">
                <a:ea typeface="ＭＳ Ｐゴシック" pitchFamily="34" charset="-128"/>
              </a:rPr>
              <a:t> – </a:t>
            </a:r>
            <a:r>
              <a:rPr lang="en-US" altLang="en-US" sz="2800" dirty="0" err="1" smtClean="0">
                <a:ea typeface="ＭＳ Ｐゴシック" pitchFamily="34" charset="-128"/>
              </a:rPr>
              <a:t>c</a:t>
            </a:r>
            <a:r>
              <a:rPr lang="en-US" altLang="en-US" sz="2800" i="1" baseline="-25000" dirty="0" err="1" smtClean="0">
                <a:ea typeface="ＭＳ Ｐゴシック" pitchFamily="34" charset="-128"/>
              </a:rPr>
              <a:t>k</a:t>
            </a:r>
            <a:r>
              <a:rPr lang="en-US" altLang="en-US" sz="2800" dirty="0" smtClean="0">
                <a:ea typeface="ＭＳ Ｐゴシック" pitchFamily="34" charset="-128"/>
              </a:rPr>
              <a:t>)</a:t>
            </a:r>
            <a:r>
              <a:rPr lang="en-US" altLang="en-US" sz="2800" baseline="30000" dirty="0" smtClean="0">
                <a:ea typeface="ＭＳ Ｐゴシック" pitchFamily="34" charset="-128"/>
              </a:rPr>
              <a:t>2  </a:t>
            </a:r>
            <a:r>
              <a:rPr lang="en-US" altLang="en-US" sz="2800" dirty="0" smtClean="0">
                <a:ea typeface="ＭＳ Ｐゴシック" pitchFamily="34" charset="-128"/>
              </a:rPr>
              <a:t>        (sum over all d</a:t>
            </a:r>
            <a:r>
              <a:rPr lang="en-US" altLang="en-US" sz="2800" baseline="-25000" dirty="0" smtClean="0">
                <a:ea typeface="ＭＳ Ｐゴシック" pitchFamily="34" charset="-128"/>
              </a:rPr>
              <a:t>i</a:t>
            </a:r>
            <a:r>
              <a:rPr lang="en-US" altLang="en-US" sz="2800" dirty="0" smtClean="0">
                <a:ea typeface="ＭＳ Ｐゴシック" pitchFamily="34" charset="-128"/>
              </a:rPr>
              <a:t> in cluster </a:t>
            </a:r>
            <a:r>
              <a:rPr lang="en-US" altLang="en-US" sz="2800" i="1" dirty="0" smtClean="0">
                <a:ea typeface="ＭＳ Ｐゴシック" pitchFamily="34" charset="-128"/>
              </a:rPr>
              <a:t>k</a:t>
            </a:r>
            <a:r>
              <a:rPr lang="en-US" altLang="en-US" sz="2800" dirty="0" smtClean="0">
                <a:ea typeface="ＭＳ Ｐゴシック" pitchFamily="34" charset="-128"/>
              </a:rPr>
              <a:t>)</a:t>
            </a:r>
          </a:p>
          <a:p>
            <a:pPr eaLnBrk="1" hangingPunct="1"/>
            <a:r>
              <a:rPr lang="en-US" altLang="en-US" sz="3000" dirty="0" smtClean="0">
                <a:ea typeface="ＭＳ Ｐゴシック" pitchFamily="34" charset="-128"/>
              </a:rPr>
              <a:t>G = </a:t>
            </a:r>
            <a:r>
              <a:rPr lang="el-GR" altLang="en-US" sz="3000" dirty="0" smtClean="0">
                <a:ea typeface="ＭＳ Ｐゴシック" pitchFamily="34" charset="-128"/>
                <a:cs typeface="Arial" pitchFamily="34" charset="0"/>
              </a:rPr>
              <a:t>Σ</a:t>
            </a:r>
            <a:r>
              <a:rPr lang="en-US" altLang="en-US" sz="3000" i="1" baseline="-25000" dirty="0" smtClean="0">
                <a:ea typeface="ＭＳ Ｐゴシック" pitchFamily="34" charset="-128"/>
                <a:cs typeface="Arial" pitchFamily="34" charset="0"/>
              </a:rPr>
              <a:t>k</a:t>
            </a:r>
            <a:r>
              <a:rPr lang="en-US" altLang="en-US" sz="3000" dirty="0" smtClean="0">
                <a:ea typeface="ＭＳ Ｐゴシック" pitchFamily="34" charset="-128"/>
              </a:rPr>
              <a:t> </a:t>
            </a:r>
            <a:r>
              <a:rPr lang="en-US" altLang="en-US" sz="3000" dirty="0" err="1" smtClean="0">
                <a:ea typeface="ＭＳ Ｐゴシック" pitchFamily="34" charset="-128"/>
              </a:rPr>
              <a:t>G</a:t>
            </a:r>
            <a:r>
              <a:rPr lang="en-US" altLang="en-US" sz="3000" i="1" baseline="-25000" dirty="0" err="1" smtClean="0">
                <a:ea typeface="ＭＳ Ｐゴシック" pitchFamily="34" charset="-128"/>
              </a:rPr>
              <a:t>k</a:t>
            </a:r>
            <a:endParaRPr lang="en-US" altLang="en-US" sz="3000" i="1" baseline="-250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3000" dirty="0" smtClean="0">
                <a:ea typeface="ＭＳ Ｐゴシック" pitchFamily="34" charset="-128"/>
              </a:rPr>
              <a:t>Reassignment monotonically decreases G since each vector is assigned to the closest centroid.</a:t>
            </a:r>
          </a:p>
        </p:txBody>
      </p:sp>
      <p:sp>
        <p:nvSpPr>
          <p:cNvPr id="35844" name="AutoShape 5"/>
          <p:cNvSpPr>
            <a:spLocks/>
          </p:cNvSpPr>
          <p:nvPr/>
        </p:nvSpPr>
        <p:spPr bwMode="auto">
          <a:xfrm>
            <a:off x="6657975" y="231458"/>
            <a:ext cx="1924050" cy="461963"/>
          </a:xfrm>
          <a:prstGeom prst="borderCallout2">
            <a:avLst>
              <a:gd name="adj1" fmla="val 97958"/>
              <a:gd name="adj2" fmla="val 100199"/>
              <a:gd name="adj3" fmla="val 191628"/>
              <a:gd name="adj4" fmla="val 68528"/>
              <a:gd name="adj5" fmla="val 332896"/>
              <a:gd name="adj6" fmla="val -2935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altLang="en-US"/>
              <a:t>Lower case!</a:t>
            </a:r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16.4</a:t>
            </a:r>
          </a:p>
        </p:txBody>
      </p:sp>
    </p:spTree>
    <p:extLst>
      <p:ext uri="{BB962C8B-B14F-4D97-AF65-F5344CB8AC3E}">
        <p14:creationId xmlns:p14="http://schemas.microsoft.com/office/powerpoint/2010/main" val="307662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Time Complexity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Computing distance between two docs is O</a:t>
            </a:r>
            <a:r>
              <a:rPr lang="en-US" altLang="en-US" i="1" smtClean="0">
                <a:ea typeface="ＭＳ Ｐゴシック" pitchFamily="34" charset="-128"/>
              </a:rPr>
              <a:t>(M)</a:t>
            </a:r>
            <a:r>
              <a:rPr lang="en-US" altLang="en-US" smtClean="0">
                <a:ea typeface="ＭＳ Ｐゴシック" pitchFamily="34" charset="-128"/>
              </a:rPr>
              <a:t> where </a:t>
            </a:r>
            <a:r>
              <a:rPr lang="en-US" altLang="en-US" i="1" smtClean="0">
                <a:ea typeface="ＭＳ Ｐゴシック" pitchFamily="34" charset="-128"/>
              </a:rPr>
              <a:t>M </a:t>
            </a:r>
            <a:r>
              <a:rPr lang="en-US" altLang="en-US" smtClean="0">
                <a:ea typeface="ＭＳ Ｐゴシック" pitchFamily="34" charset="-128"/>
              </a:rPr>
              <a:t>is the dimensionality of the vectors.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Reassigning clusters: O</a:t>
            </a:r>
            <a:r>
              <a:rPr lang="en-US" altLang="en-US" i="1" smtClean="0">
                <a:ea typeface="ＭＳ Ｐゴシック" pitchFamily="34" charset="-128"/>
              </a:rPr>
              <a:t>(KN)</a:t>
            </a:r>
            <a:r>
              <a:rPr lang="en-US" altLang="en-US" smtClean="0">
                <a:ea typeface="ＭＳ Ｐゴシック" pitchFamily="34" charset="-128"/>
              </a:rPr>
              <a:t> distance computations, or O</a:t>
            </a:r>
            <a:r>
              <a:rPr lang="en-US" altLang="en-US" i="1" smtClean="0">
                <a:ea typeface="ＭＳ Ｐゴシック" pitchFamily="34" charset="-128"/>
              </a:rPr>
              <a:t>(KNM).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Computing centroids: Each doc gets added once to some centroid: O</a:t>
            </a:r>
            <a:r>
              <a:rPr lang="en-US" altLang="en-US" i="1" smtClean="0">
                <a:ea typeface="ＭＳ Ｐゴシック" pitchFamily="34" charset="-128"/>
              </a:rPr>
              <a:t>(NM).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Assume these two steps are each done once for </a:t>
            </a:r>
            <a:r>
              <a:rPr lang="en-US" altLang="en-US" i="1" smtClean="0">
                <a:ea typeface="ＭＳ Ｐゴシック" pitchFamily="34" charset="-128"/>
              </a:rPr>
              <a:t>I</a:t>
            </a:r>
            <a:r>
              <a:rPr lang="en-US" altLang="en-US" smtClean="0">
                <a:ea typeface="ＭＳ Ｐゴシック" pitchFamily="34" charset="-128"/>
              </a:rPr>
              <a:t> iterations:  O</a:t>
            </a:r>
            <a:r>
              <a:rPr lang="en-US" altLang="en-US" i="1" smtClean="0">
                <a:ea typeface="ＭＳ Ｐゴシック" pitchFamily="34" charset="-128"/>
              </a:rPr>
              <a:t>(IKNM).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16.4</a:t>
            </a:r>
          </a:p>
        </p:txBody>
      </p:sp>
    </p:spTree>
    <p:extLst>
      <p:ext uri="{BB962C8B-B14F-4D97-AF65-F5344CB8AC3E}">
        <p14:creationId xmlns:p14="http://schemas.microsoft.com/office/powerpoint/2010/main" val="245891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Seed Choice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53340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34" charset="-128"/>
              </a:rPr>
              <a:t>Results can vary based on random seed selection.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34" charset="-128"/>
              </a:rPr>
              <a:t>Some seeds can result in poor convergence rate, or convergence to sub-optimal clusterings.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34" charset="-128"/>
              </a:rPr>
              <a:t>Select good seeds using a heuristic (e.g., doc least similar to any existing mean)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00CC"/>
                </a:solidFill>
                <a:ea typeface="ＭＳ Ｐゴシック" pitchFamily="34" charset="-128"/>
              </a:rPr>
              <a:t>Try out multiple starting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34" charset="-128"/>
              </a:rPr>
              <a:t>Initialize with the results of another method.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590800"/>
            <a:ext cx="2819400" cy="105568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096000" y="3657600"/>
            <a:ext cx="2679700" cy="20145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800" b="1">
                <a:latin typeface="Times New Roman" pitchFamily="18" charset="0"/>
              </a:rPr>
              <a:t>In the above, if you start</a:t>
            </a:r>
          </a:p>
          <a:p>
            <a:r>
              <a:rPr lang="en-US" altLang="en-US" sz="1800" b="1">
                <a:latin typeface="Times New Roman" pitchFamily="18" charset="0"/>
              </a:rPr>
              <a:t>with B and E as centroids</a:t>
            </a:r>
          </a:p>
          <a:p>
            <a:r>
              <a:rPr lang="en-US" altLang="en-US" sz="1800" b="1">
                <a:latin typeface="Times New Roman" pitchFamily="18" charset="0"/>
              </a:rPr>
              <a:t>you converge to {A,B,C}</a:t>
            </a:r>
          </a:p>
          <a:p>
            <a:r>
              <a:rPr lang="en-US" altLang="en-US" sz="1800" b="1">
                <a:latin typeface="Times New Roman" pitchFamily="18" charset="0"/>
              </a:rPr>
              <a:t>and {D,E,F}</a:t>
            </a:r>
          </a:p>
          <a:p>
            <a:r>
              <a:rPr lang="en-US" altLang="en-US" sz="1800" b="1">
                <a:latin typeface="Times New Roman" pitchFamily="18" charset="0"/>
              </a:rPr>
              <a:t>If you start with D and F</a:t>
            </a:r>
          </a:p>
          <a:p>
            <a:r>
              <a:rPr lang="en-US" altLang="en-US" sz="1800" b="1">
                <a:latin typeface="Times New Roman" pitchFamily="18" charset="0"/>
              </a:rPr>
              <a:t>you converge to </a:t>
            </a:r>
          </a:p>
          <a:p>
            <a:r>
              <a:rPr lang="en-US" altLang="en-US" sz="1800" b="1">
                <a:latin typeface="Times New Roman" pitchFamily="18" charset="0"/>
              </a:rPr>
              <a:t>{A,B,D,E} {C,F}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6324600" y="1828800"/>
            <a:ext cx="2168525" cy="7016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2000" b="1">
                <a:latin typeface="Times New Roman" pitchFamily="18" charset="0"/>
              </a:rPr>
              <a:t>Example showing</a:t>
            </a:r>
          </a:p>
          <a:p>
            <a:r>
              <a:rPr lang="en-US" altLang="en-US" sz="2000" b="1">
                <a:latin typeface="Times New Roman" pitchFamily="18" charset="0"/>
              </a:rPr>
              <a:t>sensitivity to seeds</a:t>
            </a:r>
          </a:p>
        </p:txBody>
      </p:sp>
      <p:sp>
        <p:nvSpPr>
          <p:cNvPr id="38919" name="TextBox 6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16.4</a:t>
            </a:r>
          </a:p>
        </p:txBody>
      </p:sp>
    </p:spTree>
    <p:extLst>
      <p:ext uri="{BB962C8B-B14F-4D97-AF65-F5344CB8AC3E}">
        <p14:creationId xmlns:p14="http://schemas.microsoft.com/office/powerpoint/2010/main" val="307028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20574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Euclidean: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354597"/>
              </p:ext>
            </p:extLst>
          </p:nvPr>
        </p:nvGraphicFramePr>
        <p:xfrm>
          <a:off x="1219200" y="2743200"/>
          <a:ext cx="387831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3" imgW="1562100" imgH="368300" progId="Equation.3">
                  <p:embed/>
                </p:oleObj>
              </mc:Choice>
              <mc:Fallback>
                <p:oleObj name="Equation" r:id="rId3" imgW="15621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743200"/>
                        <a:ext cx="387831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3200" y="4724400"/>
            <a:ext cx="3820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good for spatial data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Furthest centers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455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μ</a:t>
            </a:r>
            <a:r>
              <a:rPr lang="en-US" baseline="-25000" dirty="0" smtClean="0"/>
              <a:t>1</a:t>
            </a:r>
            <a:r>
              <a:rPr lang="en-US" dirty="0" smtClean="0"/>
              <a:t> = pick random point</a:t>
            </a: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2 to K:</a:t>
            </a:r>
          </a:p>
          <a:p>
            <a:pPr marL="320040" lvl="1" indent="0">
              <a:buNone/>
            </a:pPr>
            <a:r>
              <a:rPr lang="en-US" dirty="0" err="1" smtClean="0"/>
              <a:t>μ</a:t>
            </a:r>
            <a:r>
              <a:rPr lang="en-US" baseline="-25000" dirty="0" err="1" smtClean="0"/>
              <a:t>i</a:t>
            </a:r>
            <a:r>
              <a:rPr lang="en-US" dirty="0" smtClean="0"/>
              <a:t> = point that is furthest from </a:t>
            </a:r>
            <a:r>
              <a:rPr lang="en-US" b="1" dirty="0" smtClean="0"/>
              <a:t>any</a:t>
            </a:r>
            <a:r>
              <a:rPr lang="en-US" dirty="0" smtClean="0"/>
              <a:t> previous centers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100665"/>
              </p:ext>
            </p:extLst>
          </p:nvPr>
        </p:nvGraphicFramePr>
        <p:xfrm>
          <a:off x="1951789" y="3901572"/>
          <a:ext cx="4930015" cy="1122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Equation" r:id="rId3" imgW="2286000" imgH="520700" progId="Equation.3">
                  <p:embed/>
                </p:oleObj>
              </mc:Choice>
              <mc:Fallback>
                <p:oleObj name="Equation" r:id="rId3" imgW="22860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1789" y="3901572"/>
                        <a:ext cx="4930015" cy="1122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1053" y="3743158"/>
            <a:ext cx="836499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14138" y="5506564"/>
            <a:ext cx="335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smallest distance from x to any previous center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5289256" y="3741196"/>
            <a:ext cx="494632" cy="2991922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7538" y="5528655"/>
            <a:ext cx="335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point with the largest distance to any previous center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16200000">
            <a:off x="3005643" y="4682747"/>
            <a:ext cx="494632" cy="1153001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</a:t>
            </a:r>
            <a:r>
              <a:rPr lang="en-US" sz="3200" dirty="0" smtClean="0"/>
              <a:t>furthest from centers</a:t>
            </a:r>
            <a:endParaRPr lang="en-US" sz="3200" dirty="0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Pick a random point for the first center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</a:t>
            </a:r>
            <a:r>
              <a:rPr lang="en-US" sz="3200" dirty="0" smtClean="0"/>
              <a:t>furthest from centers</a:t>
            </a:r>
            <a:endParaRPr lang="en-US" sz="3200" dirty="0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point will be chosen next?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9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</a:t>
            </a:r>
            <a:r>
              <a:rPr lang="en-US" sz="3200" dirty="0" smtClean="0"/>
              <a:t>furthest from centers</a:t>
            </a:r>
            <a:endParaRPr lang="en-US" sz="3200" dirty="0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Furthest point from center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0658" y="6154824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point will be chosen next?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0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</a:t>
            </a:r>
            <a:r>
              <a:rPr lang="en-US" sz="3200" dirty="0" smtClean="0"/>
              <a:t>furthest from centers</a:t>
            </a:r>
            <a:endParaRPr lang="en-US" sz="3200" dirty="0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4625472" y="28575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Furthest point from center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0658" y="6154824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point will be chosen next?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86200" y="2438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6400" y="2590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4600" y="3200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05200" y="3962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0" y="4572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716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9863" y="5716988"/>
            <a:ext cx="680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Given some example without labels, do something!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0943" y="6235148"/>
            <a:ext cx="413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2000" dirty="0"/>
              <a:t>learn clusters/groups without any label</a:t>
            </a:r>
          </a:p>
        </p:txBody>
      </p:sp>
    </p:spTree>
    <p:extLst>
      <p:ext uri="{BB962C8B-B14F-4D97-AF65-F5344CB8AC3E}">
        <p14:creationId xmlns:p14="http://schemas.microsoft.com/office/powerpoint/2010/main" val="14475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</a:t>
            </a:r>
            <a:r>
              <a:rPr lang="en-US" sz="3200" dirty="0" smtClean="0"/>
              <a:t>furthest from centers</a:t>
            </a:r>
            <a:endParaRPr lang="en-US" sz="3200" dirty="0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4625472" y="28575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Furthest point from center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031958" y="3533275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61103" y="6071755"/>
            <a:ext cx="502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issues/concerns with this approach?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4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Furthest points concerns</a:t>
            </a:r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56527" y="5851662"/>
            <a:ext cx="474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If k = 4, which points will get chosen?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8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Furthest points concerns</a:t>
            </a:r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8795795" y="135689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314616" y="2146299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99813" y="5600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940385" y="3795962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489159" y="5119650"/>
            <a:ext cx="5276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If we do a number of trials, will we get different centers?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Furthest points concerns</a:t>
            </a:r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68053" y="5100264"/>
            <a:ext cx="4409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Doesn’t deal well with outliers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8795795" y="135689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314616" y="2146299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99813" y="5600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940385" y="3795962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What is clustering?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2648" y="164592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folHlink"/>
                </a:solidFill>
                <a:ea typeface="ＭＳ Ｐゴシック" pitchFamily="34" charset="-128"/>
              </a:rPr>
              <a:t>Clustering</a:t>
            </a:r>
            <a:r>
              <a:rPr lang="en-US" altLang="en-US" dirty="0" smtClean="0">
                <a:ea typeface="ＭＳ Ｐゴシック" pitchFamily="34" charset="-128"/>
              </a:rPr>
              <a:t>: the process of grouping a set of objects into classes of similar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 smtClean="0">
                <a:ea typeface="ＭＳ Ｐゴシック" pitchFamily="34" charset="-128"/>
              </a:rPr>
              <a:t>Documents within a cluster should be similar.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 smtClean="0">
                <a:ea typeface="ＭＳ Ｐゴシック" pitchFamily="34" charset="-128"/>
              </a:rPr>
              <a:t>Documents from different clusters should be dissimilar.</a:t>
            </a:r>
            <a:endParaRPr lang="en-US" altLang="en-US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900" dirty="0" smtClean="0">
                <a:ea typeface="ＭＳ Ｐゴシック" pitchFamily="34" charset="-128"/>
              </a:rPr>
              <a:t>The commonest form of </a:t>
            </a:r>
            <a:r>
              <a:rPr lang="en-US" altLang="en-US" sz="2900" i="1" dirty="0" smtClean="0">
                <a:ea typeface="ＭＳ Ｐゴシック" pitchFamily="34" charset="-128"/>
              </a:rPr>
              <a:t>unsupervised learning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34" charset="-128"/>
              </a:rPr>
              <a:t>Unsupervised learning = learning from raw data, as opposed to supervised data where a classification of examples is </a:t>
            </a:r>
            <a:r>
              <a:rPr lang="en-US" altLang="en-US" sz="2400" dirty="0" smtClean="0">
                <a:ea typeface="ＭＳ Ｐゴシック" pitchFamily="34" charset="-128"/>
              </a:rPr>
              <a:t>given</a:t>
            </a: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844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16</a:t>
            </a:r>
          </a:p>
        </p:txBody>
      </p:sp>
    </p:spTree>
    <p:extLst>
      <p:ext uri="{BB962C8B-B14F-4D97-AF65-F5344CB8AC3E}">
        <p14:creationId xmlns:p14="http://schemas.microsoft.com/office/powerpoint/2010/main" val="3408704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</a:t>
            </a:r>
            <a:r>
              <a:rPr lang="en-US" dirty="0" smtClean="0"/>
              <a:t>supervised learning: clustering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905000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838200" y="2590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38200" y="3200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3810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8200" y="4419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38200" y="5029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2133600" y="32766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5000" y="4191000"/>
            <a:ext cx="1124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extract</a:t>
            </a:r>
          </a:p>
          <a:p>
            <a:r>
              <a:rPr lang="en-US" sz="2000" dirty="0" smtClean="0"/>
              <a:t>features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124200" y="23855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24200" y="29189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4200" y="34523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4200" y="40619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27631" y="4659868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791200" y="32766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54983" y="1905000"/>
            <a:ext cx="1111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features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00" y="4038600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group into classes/clusters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142999" y="5638800"/>
            <a:ext cx="7212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No</a:t>
            </a:r>
            <a:r>
              <a:rPr lang="en-US" sz="2400" dirty="0" smtClean="0">
                <a:solidFill>
                  <a:srgbClr val="FF6600"/>
                </a:solidFill>
              </a:rPr>
              <a:t> “supervision”, we’re only given data and want to find natural groupings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50" name="Hexagon 49"/>
          <p:cNvSpPr/>
          <p:nvPr/>
        </p:nvSpPr>
        <p:spPr bwMode="auto">
          <a:xfrm>
            <a:off x="6781800" y="2971800"/>
            <a:ext cx="1905000" cy="1371600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  <a:ea typeface="Arial" pitchFamily="-65" charset="0"/>
                <a:cs typeface="Arial" pitchFamily="-65" charset="0"/>
              </a:rPr>
              <a:t>Clusters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customer segmentation (i.e. grouping)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image compression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bioinformatics: learn motifs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find important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1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3400" y="609600"/>
          <a:ext cx="8229600" cy="629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Document" r:id="rId3" imgW="7086600" imgH="5486400" progId="Word.Document.8">
                  <p:embed/>
                </p:oleObj>
              </mc:Choice>
              <mc:Fallback>
                <p:oleObj name="Document" r:id="rId3" imgW="7086600" imgH="5486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9600"/>
                        <a:ext cx="8229600" cy="629223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172200" y="805835"/>
            <a:ext cx="247996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Data from Garber et al.</a:t>
            </a:r>
          </a:p>
          <a:p>
            <a:r>
              <a:rPr lang="en-US" sz="1600" dirty="0"/>
              <a:t>PNAS (98), 2001.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Gene expression data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-17463"/>
            <a:ext cx="8153400" cy="990601"/>
          </a:xfrm>
        </p:spPr>
        <p:txBody>
          <a:bodyPr/>
          <a:lstStyle/>
          <a:p>
            <a:pPr algn="ctr"/>
            <a:r>
              <a:rPr lang="en-US" dirty="0"/>
              <a:t>Face Clustering</a:t>
            </a:r>
          </a:p>
        </p:txBody>
      </p:sp>
      <p:pic>
        <p:nvPicPr>
          <p:cNvPr id="12292" name="Picture 4" descr="Slide1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4732" y="812800"/>
            <a:ext cx="7467600" cy="5600700"/>
          </a:xfrm>
          <a:ln/>
        </p:spPr>
      </p:pic>
    </p:spTree>
    <p:extLst>
      <p:ext uri="{BB962C8B-B14F-4D97-AF65-F5344CB8AC3E}">
        <p14:creationId xmlns:p14="http://schemas.microsoft.com/office/powerpoint/2010/main" val="4071940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4205</TotalTime>
  <Words>1072</Words>
  <Application>Microsoft Office PowerPoint</Application>
  <PresentationFormat>On-screen Show (4:3)</PresentationFormat>
  <Paragraphs>226</Paragraphs>
  <Slides>43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Median</vt:lpstr>
      <vt:lpstr>Document</vt:lpstr>
      <vt:lpstr>Equation</vt:lpstr>
      <vt:lpstr>Unsupervised learning</vt:lpstr>
      <vt:lpstr>Supervised learning</vt:lpstr>
      <vt:lpstr>Unsupervised learning</vt:lpstr>
      <vt:lpstr>Unsupervised learning</vt:lpstr>
      <vt:lpstr>What is clustering?</vt:lpstr>
      <vt:lpstr>Unsupervised learning: clustering</vt:lpstr>
      <vt:lpstr>Unsupervised learning applications</vt:lpstr>
      <vt:lpstr>PowerPoint Presentation</vt:lpstr>
      <vt:lpstr>Face Clustering</vt:lpstr>
      <vt:lpstr>Face clustering</vt:lpstr>
      <vt:lpstr>Search result clustering</vt:lpstr>
      <vt:lpstr>Google News: automatic clustering gives an effective news presentation metaphor</vt:lpstr>
      <vt:lpstr>A data set with clear cluster structure</vt:lpstr>
      <vt:lpstr>Yahoo! Hierarchy isn’t clustering but is the kind of output you want from clustering</vt:lpstr>
      <vt:lpstr>Issues for clustering</vt:lpstr>
      <vt:lpstr>Clustering Algorithms</vt:lpstr>
      <vt:lpstr>Hard vs. soft clustering</vt:lpstr>
      <vt:lpstr>K-means</vt:lpstr>
      <vt:lpstr>K Means Example (K=2)</vt:lpstr>
      <vt:lpstr>K-means: an example</vt:lpstr>
      <vt:lpstr>K-means: Initialize centers randomly</vt:lpstr>
      <vt:lpstr>K-means: assign points to nearest center</vt:lpstr>
      <vt:lpstr>K-means: readjust centers</vt:lpstr>
      <vt:lpstr>K-means: assign points to nearest center</vt:lpstr>
      <vt:lpstr>K-means: readjust centers</vt:lpstr>
      <vt:lpstr>K-means: assign points to nearest center</vt:lpstr>
      <vt:lpstr>K-means: readjust centers</vt:lpstr>
      <vt:lpstr>K-means: assign points to nearest center</vt:lpstr>
      <vt:lpstr>Termination conditions</vt:lpstr>
      <vt:lpstr>Convergence</vt:lpstr>
      <vt:lpstr>Convergence of K-Means</vt:lpstr>
      <vt:lpstr>Time Complexity</vt:lpstr>
      <vt:lpstr>Seed Choice</vt:lpstr>
      <vt:lpstr>Distance measures</vt:lpstr>
      <vt:lpstr>Furthest centers heuristic</vt:lpstr>
      <vt:lpstr>K-means: Initialize furthest from centers</vt:lpstr>
      <vt:lpstr>K-means: Initialize furthest from centers</vt:lpstr>
      <vt:lpstr>K-means: Initialize furthest from centers</vt:lpstr>
      <vt:lpstr>K-means: Initialize furthest from centers</vt:lpstr>
      <vt:lpstr>K-means: Initialize furthest from centers</vt:lpstr>
      <vt:lpstr>Furthest points concerns</vt:lpstr>
      <vt:lpstr>Furthest points concerns</vt:lpstr>
      <vt:lpstr>Furthest points concerns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Hasan Jamal</cp:lastModifiedBy>
  <cp:revision>241</cp:revision>
  <dcterms:created xsi:type="dcterms:W3CDTF">2013-09-08T20:10:23Z</dcterms:created>
  <dcterms:modified xsi:type="dcterms:W3CDTF">2019-11-22T03:35:10Z</dcterms:modified>
</cp:coreProperties>
</file>