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8" r:id="rId2"/>
    <p:sldId id="259" r:id="rId3"/>
    <p:sldId id="262" r:id="rId4"/>
    <p:sldId id="263" r:id="rId5"/>
    <p:sldId id="264" r:id="rId6"/>
    <p:sldId id="265" r:id="rId7"/>
    <p:sldId id="305" r:id="rId8"/>
    <p:sldId id="306" r:id="rId9"/>
    <p:sldId id="307" r:id="rId10"/>
    <p:sldId id="304" r:id="rId11"/>
    <p:sldId id="293" r:id="rId12"/>
    <p:sldId id="266" r:id="rId13"/>
    <p:sldId id="269" r:id="rId14"/>
    <p:sldId id="272" r:id="rId15"/>
    <p:sldId id="273" r:id="rId16"/>
    <p:sldId id="275" r:id="rId17"/>
    <p:sldId id="276" r:id="rId18"/>
    <p:sldId id="277" r:id="rId19"/>
    <p:sldId id="290" r:id="rId20"/>
    <p:sldId id="281" r:id="rId21"/>
    <p:sldId id="282" r:id="rId22"/>
    <p:sldId id="283" r:id="rId23"/>
    <p:sldId id="284" r:id="rId24"/>
    <p:sldId id="286" r:id="rId25"/>
    <p:sldId id="308" r:id="rId26"/>
    <p:sldId id="309" r:id="rId27"/>
    <p:sldId id="310" r:id="rId28"/>
    <p:sldId id="311" r:id="rId29"/>
    <p:sldId id="312" r:id="rId30"/>
    <p:sldId id="315" r:id="rId31"/>
    <p:sldId id="317" r:id="rId32"/>
    <p:sldId id="318" r:id="rId33"/>
    <p:sldId id="323" r:id="rId34"/>
    <p:sldId id="324"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66FF"/>
    <a:srgbClr val="17B1F5"/>
    <a:srgbClr val="1EBC24"/>
    <a:srgbClr val="0033CC"/>
    <a:srgbClr val="0000FF"/>
    <a:srgbClr val="002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590" y="-442"/>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75B8754-7BFC-47D9-80E8-F210C99230FF}" type="datetimeFigureOut">
              <a:rPr lang="en-GB" altLang="en-US"/>
              <a:pPr/>
              <a:t>06/12/2019</a:t>
            </a:fld>
            <a:endParaRPr lang="en-GB"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9439393-0B17-482E-B2C3-320954713951}" type="slidenum">
              <a:rPr lang="en-GB" altLang="en-US"/>
              <a:pPr/>
              <a:t>‹#›</a:t>
            </a:fld>
            <a:endParaRPr lang="en-GB" altLang="en-US"/>
          </a:p>
        </p:txBody>
      </p:sp>
    </p:spTree>
    <p:extLst>
      <p:ext uri="{BB962C8B-B14F-4D97-AF65-F5344CB8AC3E}">
        <p14:creationId xmlns:p14="http://schemas.microsoft.com/office/powerpoint/2010/main" val="16531892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21BB53D-CD58-4B60-B6FB-CBC8CC961D0C}" type="datetimeFigureOut">
              <a:rPr lang="en-GB" altLang="en-US"/>
              <a:pPr/>
              <a:t>06/12/2019</a:t>
            </a:fld>
            <a:endParaRPr lang="en-GB"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C139AF7-B7AD-4AE6-9BCE-F3697BA3EBFD}" type="slidenum">
              <a:rPr lang="en-GB" altLang="en-US"/>
              <a:pPr/>
              <a:t>‹#›</a:t>
            </a:fld>
            <a:endParaRPr lang="en-GB" altLang="en-US"/>
          </a:p>
        </p:txBody>
      </p:sp>
    </p:spTree>
    <p:extLst>
      <p:ext uri="{BB962C8B-B14F-4D97-AF65-F5344CB8AC3E}">
        <p14:creationId xmlns:p14="http://schemas.microsoft.com/office/powerpoint/2010/main" val="14910547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lgn="ctr">
              <a:defRPr sz="4000"/>
            </a:lvl1pPr>
          </a:lstStyle>
          <a:p>
            <a:r>
              <a:rPr lang="zh-CN"/>
              <a:t>单击此处编辑母版标题样式</a:t>
            </a:r>
          </a:p>
        </p:txBody>
      </p:sp>
      <p:sp>
        <p:nvSpPr>
          <p:cNvPr id="2051" name="Rectangle 3"/>
          <p:cNvSpPr>
            <a:spLocks noGrp="1" noChangeArrowheads="1"/>
          </p:cNvSpPr>
          <p:nvPr>
            <p:ph type="subTitle" idx="1"/>
          </p:nvPr>
        </p:nvSpPr>
        <p:spPr>
          <a:xfrm>
            <a:off x="1371600" y="3811588"/>
            <a:ext cx="6400800" cy="1217612"/>
          </a:xfrm>
        </p:spPr>
        <p:txBody>
          <a:bodyPr/>
          <a:lstStyle>
            <a:lvl1pPr marL="0" indent="0" algn="ctr">
              <a:buFontTx/>
              <a:buNone/>
              <a:defRPr sz="3000"/>
            </a:lvl1pPr>
          </a:lstStyle>
          <a:p>
            <a:r>
              <a:rPr lang="zh-CN"/>
              <a:t>单击此处编辑母版副标题样式</a:t>
            </a:r>
          </a:p>
        </p:txBody>
      </p:sp>
    </p:spTree>
    <p:extLst>
      <p:ext uri="{BB962C8B-B14F-4D97-AF65-F5344CB8AC3E}">
        <p14:creationId xmlns:p14="http://schemas.microsoft.com/office/powerpoint/2010/main" val="9305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2344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60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327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002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972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84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324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02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581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297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4109"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hf sldNum="0" hdr="0" ftr="0" dt="0"/>
  <p:txStyles>
    <p:titleStyle>
      <a:lvl1pPr algn="l" rtl="0" eaLnBrk="0" fontAlgn="base" hangingPunct="0">
        <a:spcBef>
          <a:spcPct val="0"/>
        </a:spcBef>
        <a:spcAft>
          <a:spcPct val="0"/>
        </a:spcAft>
        <a:defRPr sz="3200" b="1">
          <a:solidFill>
            <a:schemeClr val="tx2"/>
          </a:solidFill>
          <a:latin typeface="+mj-lt"/>
          <a:ea typeface="MS PGothic" pitchFamily="34" charset="-128"/>
          <a:cs typeface="Microsoft YaHei" charset="0"/>
        </a:defRPr>
      </a:lvl1pPr>
      <a:lvl2pPr algn="l" rtl="0" eaLnBrk="0" fontAlgn="base" hangingPunct="0">
        <a:spcBef>
          <a:spcPct val="0"/>
        </a:spcBef>
        <a:spcAft>
          <a:spcPct val="0"/>
        </a:spcAft>
        <a:defRPr sz="3200" b="1">
          <a:solidFill>
            <a:schemeClr val="tx2"/>
          </a:solidFill>
          <a:latin typeface="Arial" pitchFamily="34" charset="0"/>
          <a:ea typeface="MS PGothic" pitchFamily="34" charset="-128"/>
          <a:cs typeface="Microsoft YaHei" charset="0"/>
        </a:defRPr>
      </a:lvl2pPr>
      <a:lvl3pPr algn="l" rtl="0" eaLnBrk="0" fontAlgn="base" hangingPunct="0">
        <a:spcBef>
          <a:spcPct val="0"/>
        </a:spcBef>
        <a:spcAft>
          <a:spcPct val="0"/>
        </a:spcAft>
        <a:defRPr sz="3200" b="1">
          <a:solidFill>
            <a:schemeClr val="tx2"/>
          </a:solidFill>
          <a:latin typeface="Arial" pitchFamily="34" charset="0"/>
          <a:ea typeface="MS PGothic" pitchFamily="34" charset="-128"/>
          <a:cs typeface="Microsoft YaHei" charset="0"/>
        </a:defRPr>
      </a:lvl3pPr>
      <a:lvl4pPr algn="l" rtl="0" eaLnBrk="0" fontAlgn="base" hangingPunct="0">
        <a:spcBef>
          <a:spcPct val="0"/>
        </a:spcBef>
        <a:spcAft>
          <a:spcPct val="0"/>
        </a:spcAft>
        <a:defRPr sz="3200" b="1">
          <a:solidFill>
            <a:schemeClr val="tx2"/>
          </a:solidFill>
          <a:latin typeface="Arial" pitchFamily="34" charset="0"/>
          <a:ea typeface="MS PGothic" pitchFamily="34" charset="-128"/>
          <a:cs typeface="Microsoft YaHei" charset="0"/>
        </a:defRPr>
      </a:lvl4pPr>
      <a:lvl5pPr algn="l" rtl="0" eaLnBrk="0" fontAlgn="base" hangingPunct="0">
        <a:spcBef>
          <a:spcPct val="0"/>
        </a:spcBef>
        <a:spcAft>
          <a:spcPct val="0"/>
        </a:spcAft>
        <a:defRPr sz="3200" b="1">
          <a:solidFill>
            <a:schemeClr val="tx2"/>
          </a:solidFill>
          <a:latin typeface="Arial" pitchFamily="34" charset="0"/>
          <a:ea typeface="MS PGothic" pitchFamily="34" charset="-128"/>
          <a:cs typeface="Microsoft YaHei" charset="0"/>
        </a:defRPr>
      </a:lvl5pPr>
      <a:lvl6pPr marL="457200" algn="l" rtl="0" eaLnBrk="0" fontAlgn="base" hangingPunct="0">
        <a:spcBef>
          <a:spcPct val="0"/>
        </a:spcBef>
        <a:spcAft>
          <a:spcPct val="0"/>
        </a:spcAft>
        <a:defRPr sz="3200" b="1">
          <a:solidFill>
            <a:schemeClr val="tx2"/>
          </a:solidFill>
          <a:latin typeface="Arial" pitchFamily="34" charset="0"/>
          <a:ea typeface="Microsoft YaHei" pitchFamily="34" charset="-122"/>
        </a:defRPr>
      </a:lvl6pPr>
      <a:lvl7pPr marL="914400" algn="l" rtl="0" eaLnBrk="0" fontAlgn="base" hangingPunct="0">
        <a:spcBef>
          <a:spcPct val="0"/>
        </a:spcBef>
        <a:spcAft>
          <a:spcPct val="0"/>
        </a:spcAft>
        <a:defRPr sz="3200" b="1">
          <a:solidFill>
            <a:schemeClr val="tx2"/>
          </a:solidFill>
          <a:latin typeface="Arial" pitchFamily="34" charset="0"/>
          <a:ea typeface="Microsoft YaHei" pitchFamily="34" charset="-122"/>
        </a:defRPr>
      </a:lvl7pPr>
      <a:lvl8pPr marL="1371600" algn="l" rtl="0" eaLnBrk="0" fontAlgn="base" hangingPunct="0">
        <a:spcBef>
          <a:spcPct val="0"/>
        </a:spcBef>
        <a:spcAft>
          <a:spcPct val="0"/>
        </a:spcAft>
        <a:defRPr sz="3200" b="1">
          <a:solidFill>
            <a:schemeClr val="tx2"/>
          </a:solidFill>
          <a:latin typeface="Arial" pitchFamily="34" charset="0"/>
          <a:ea typeface="Microsoft YaHei" pitchFamily="34" charset="-122"/>
        </a:defRPr>
      </a:lvl8pPr>
      <a:lvl9pPr marL="1828800" algn="l" rtl="0" eaLnBrk="0" fontAlgn="base" hangingPunct="0">
        <a:spcBef>
          <a:spcPct val="0"/>
        </a:spcBef>
        <a:spcAft>
          <a:spcPct val="0"/>
        </a:spcAft>
        <a:defRPr sz="3200" b="1">
          <a:solidFill>
            <a:schemeClr val="tx2"/>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Microsoft YaHei" charset="0"/>
        </a:defRPr>
      </a:lvl1pPr>
      <a:lvl2pPr marL="742950" indent="-285750" algn="l" rtl="0" eaLnBrk="0" fontAlgn="base" hangingPunct="0">
        <a:spcBef>
          <a:spcPct val="20000"/>
        </a:spcBef>
        <a:spcAft>
          <a:spcPct val="0"/>
        </a:spcAft>
        <a:buChar char="–"/>
        <a:defRPr sz="2000">
          <a:solidFill>
            <a:schemeClr val="tx1"/>
          </a:solidFill>
          <a:latin typeface="+mn-lt"/>
          <a:ea typeface="+mn-ea"/>
          <a:cs typeface="Microsoft YaHei" charset="0"/>
        </a:defRPr>
      </a:lvl2pPr>
      <a:lvl3pPr marL="1143000" indent="-228600" algn="l" rtl="0" eaLnBrk="0" fontAlgn="base" hangingPunct="0">
        <a:spcBef>
          <a:spcPct val="20000"/>
        </a:spcBef>
        <a:spcAft>
          <a:spcPct val="0"/>
        </a:spcAft>
        <a:buChar char="•"/>
        <a:defRPr>
          <a:solidFill>
            <a:schemeClr val="tx1"/>
          </a:solidFill>
          <a:latin typeface="+mn-lt"/>
          <a:ea typeface="+mn-ea"/>
          <a:cs typeface="Microsoft YaHei" charset="0"/>
        </a:defRPr>
      </a:lvl3pPr>
      <a:lvl4pPr marL="1600200" indent="-228600" algn="l" rtl="0" eaLnBrk="0" fontAlgn="base" hangingPunct="0">
        <a:spcBef>
          <a:spcPct val="20000"/>
        </a:spcBef>
        <a:spcAft>
          <a:spcPct val="0"/>
        </a:spcAft>
        <a:buChar char="–"/>
        <a:defRPr sz="1600">
          <a:solidFill>
            <a:schemeClr val="tx1"/>
          </a:solidFill>
          <a:latin typeface="+mn-lt"/>
          <a:ea typeface="+mn-ea"/>
          <a:cs typeface="Microsoft YaHei" charset="0"/>
        </a:defRPr>
      </a:lvl4pPr>
      <a:lvl5pPr marL="2057400" indent="-228600" algn="l" rtl="0" eaLnBrk="0" fontAlgn="base" hangingPunct="0">
        <a:spcBef>
          <a:spcPct val="20000"/>
        </a:spcBef>
        <a:spcAft>
          <a:spcPct val="0"/>
        </a:spcAft>
        <a:buChar char="»"/>
        <a:defRPr sz="1600">
          <a:solidFill>
            <a:schemeClr val="tx1"/>
          </a:solidFill>
          <a:latin typeface="+mn-lt"/>
          <a:ea typeface="+mn-ea"/>
          <a:cs typeface="Microsoft YaHei" charset="0"/>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990694" y="2111373"/>
            <a:ext cx="6629226" cy="1393825"/>
          </a:xfrm>
        </p:spPr>
        <p:txBody>
          <a:bodyPr/>
          <a:lstStyle/>
          <a:p>
            <a:r>
              <a:rPr lang="en-US" altLang="en-US" sz="4800" dirty="0" smtClean="0">
                <a:latin typeface="Good Times" pitchFamily="2" charset="0"/>
                <a:cs typeface="Microsoft YaHei" pitchFamily="34" charset="-122"/>
              </a:rPr>
              <a:t>DATA PROVENANCE &amp; PRIVACY</a:t>
            </a:r>
            <a:endParaRPr lang="en-US" altLang="en-US" sz="4800" dirty="0" smtClean="0">
              <a:latin typeface="Good Times" pitchFamily="2" charset="0"/>
              <a:cs typeface="Microsoft YaHei"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2895600" y="0"/>
            <a:ext cx="5715000" cy="914400"/>
          </a:xfrm>
        </p:spPr>
        <p:txBody>
          <a:bodyPr/>
          <a:lstStyle/>
          <a:p>
            <a:r>
              <a:rPr lang="en-US" altLang="en-US" sz="2800" smtClean="0">
                <a:solidFill>
                  <a:schemeClr val="bg1"/>
                </a:solidFill>
                <a:latin typeface="Lucida Bright" pitchFamily="18" charset="0"/>
                <a:cs typeface="Microsoft YaHei" pitchFamily="34" charset="-122"/>
              </a:rPr>
              <a:t>The Linked Data Paradigm</a:t>
            </a:r>
          </a:p>
        </p:txBody>
      </p:sp>
      <p:sp>
        <p:nvSpPr>
          <p:cNvPr id="19459" name="Rectangle 3"/>
          <p:cNvSpPr>
            <a:spLocks noGrp="1" noChangeArrowheads="1"/>
          </p:cNvSpPr>
          <p:nvPr>
            <p:ph type="body" idx="1"/>
          </p:nvPr>
        </p:nvSpPr>
        <p:spPr>
          <a:xfrm>
            <a:off x="1143000" y="1905000"/>
            <a:ext cx="7239000" cy="4267200"/>
          </a:xfrm>
        </p:spPr>
        <p:txBody>
          <a:bodyPr/>
          <a:lstStyle/>
          <a:p>
            <a:pPr marL="457200" indent="-457200" algn="just">
              <a:buFont typeface="Wingdings" charset="0"/>
              <a:buChar char="v"/>
              <a:defRPr/>
            </a:pPr>
            <a:r>
              <a:rPr lang="en-US" sz="2000" dirty="0" smtClean="0">
                <a:latin typeface="Arial Rounded MT Bold" charset="0"/>
                <a:ea typeface="MS PGothic" charset="0"/>
              </a:rPr>
              <a:t>How can we exploit all the available data?</a:t>
            </a:r>
          </a:p>
          <a:p>
            <a:pPr algn="just">
              <a:buFont typeface="Wingdings" charset="2"/>
              <a:buChar char="²"/>
              <a:defRPr/>
            </a:pPr>
            <a:endParaRPr lang="en-US" sz="1800" dirty="0" smtClean="0">
              <a:latin typeface="Arial Rounded MT Bold" charset="0"/>
              <a:ea typeface="MS PGothic" charset="0"/>
            </a:endParaRPr>
          </a:p>
          <a:p>
            <a:pPr marL="857250" lvl="1" indent="-457200" algn="just">
              <a:buFont typeface="Wingdings" charset="2"/>
              <a:buChar char="²"/>
              <a:defRPr/>
            </a:pPr>
            <a:r>
              <a:rPr lang="en-US" sz="1800" dirty="0" smtClean="0">
                <a:latin typeface="Arial Rounded MT Bold" charset="0"/>
                <a:ea typeface="MS PGothic" charset="0"/>
              </a:rPr>
              <a:t>Data can be reuse and remix</a:t>
            </a:r>
          </a:p>
          <a:p>
            <a:pPr algn="just">
              <a:buFont typeface="Wingdings" charset="2"/>
              <a:buChar char="²"/>
              <a:defRPr/>
            </a:pPr>
            <a:endParaRPr lang="en-US" sz="1800" dirty="0">
              <a:latin typeface="Arial Rounded MT Bold" charset="0"/>
              <a:ea typeface="MS PGothic" charset="0"/>
            </a:endParaRPr>
          </a:p>
          <a:p>
            <a:pPr marL="857250" lvl="1" indent="-457200" algn="just">
              <a:buFont typeface="Wingdings" charset="2"/>
              <a:buChar char="²"/>
              <a:defRPr/>
            </a:pPr>
            <a:r>
              <a:rPr lang="en-US" sz="1800" dirty="0" smtClean="0">
                <a:latin typeface="Arial Rounded MT Bold" charset="0"/>
                <a:ea typeface="MS PGothic" charset="0"/>
              </a:rPr>
              <a:t>Common flexible and usable APIs</a:t>
            </a:r>
          </a:p>
          <a:p>
            <a:pPr algn="just">
              <a:buFont typeface="Wingdings" charset="2"/>
              <a:buChar char="²"/>
              <a:defRPr/>
            </a:pPr>
            <a:endParaRPr lang="en-US" sz="1800" dirty="0">
              <a:latin typeface="Arial Rounded MT Bold" charset="0"/>
              <a:ea typeface="MS PGothic" charset="0"/>
            </a:endParaRPr>
          </a:p>
          <a:p>
            <a:pPr marL="857250" lvl="1" indent="-457200" algn="just">
              <a:buFont typeface="Wingdings" charset="2"/>
              <a:buChar char="²"/>
              <a:defRPr/>
            </a:pPr>
            <a:r>
              <a:rPr lang="en-US" sz="1800" dirty="0" smtClean="0">
                <a:latin typeface="Arial Rounded MT Bold" charset="0"/>
                <a:ea typeface="MS PGothic" charset="0"/>
              </a:rPr>
              <a:t>Standard vocabularies to describe interlinked datasets</a:t>
            </a:r>
          </a:p>
          <a:p>
            <a:pPr algn="just">
              <a:buFont typeface="Wingdings" charset="2"/>
              <a:buChar char="²"/>
              <a:defRPr/>
            </a:pPr>
            <a:endParaRPr lang="en-US" sz="1800" dirty="0">
              <a:latin typeface="Arial Rounded MT Bold" charset="0"/>
              <a:ea typeface="MS PGothic" charset="0"/>
            </a:endParaRPr>
          </a:p>
          <a:p>
            <a:pPr marL="857250" lvl="1" indent="-457200" algn="just">
              <a:buFont typeface="Wingdings" charset="2"/>
              <a:buChar char="²"/>
              <a:defRPr/>
            </a:pPr>
            <a:r>
              <a:rPr lang="en-US" sz="1800" dirty="0" smtClean="0">
                <a:latin typeface="Arial Rounded MT Bold" charset="0"/>
                <a:ea typeface="MS PGothic" charset="0"/>
              </a:rPr>
              <a:t>Various Tools</a:t>
            </a:r>
          </a:p>
          <a:p>
            <a:pPr algn="just">
              <a:buFont typeface="Wingdings" charset="2"/>
              <a:buChar char="²"/>
              <a:defRPr/>
            </a:pPr>
            <a:endParaRPr lang="en-US" sz="1800" dirty="0">
              <a:latin typeface="Arial Rounded MT Bold" charset="0"/>
              <a:ea typeface="MS PGothic" charset="0"/>
            </a:endParaRPr>
          </a:p>
          <a:p>
            <a:pPr marL="857250" lvl="1" indent="-457200" algn="just">
              <a:buFont typeface="Wingdings" charset="2"/>
              <a:buChar char="²"/>
              <a:defRPr/>
            </a:pPr>
            <a:r>
              <a:rPr lang="en-US" sz="1800" dirty="0" smtClean="0">
                <a:latin typeface="Arial Rounded MT Bold" charset="0"/>
                <a:ea typeface="MS PGothic" charset="0"/>
              </a:rPr>
              <a:t>Understand the Semantic Web vision </a:t>
            </a:r>
            <a:endParaRPr lang="en-US" sz="1800" dirty="0">
              <a:latin typeface="Arial Rounded MT Bold" charset="0"/>
              <a:ea typeface="MS PGothic"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2743200" y="152400"/>
            <a:ext cx="5715000" cy="914400"/>
          </a:xfrm>
        </p:spPr>
        <p:txBody>
          <a:bodyPr/>
          <a:lstStyle/>
          <a:p>
            <a:pPr algn="ctr"/>
            <a:r>
              <a:rPr lang="en-US" altLang="en-US" sz="2800" smtClean="0">
                <a:solidFill>
                  <a:schemeClr val="bg1"/>
                </a:solidFill>
                <a:latin typeface="Lucida Bright" pitchFamily="18" charset="0"/>
                <a:cs typeface="Microsoft YaHei" pitchFamily="34" charset="-122"/>
              </a:rPr>
              <a:t>Provenance and Link Data</a:t>
            </a:r>
          </a:p>
        </p:txBody>
      </p:sp>
      <p:sp>
        <p:nvSpPr>
          <p:cNvPr id="15363" name="Rectangle 3"/>
          <p:cNvSpPr>
            <a:spLocks noGrp="1" noChangeArrowheads="1"/>
          </p:cNvSpPr>
          <p:nvPr>
            <p:ph type="body" idx="1"/>
          </p:nvPr>
        </p:nvSpPr>
        <p:spPr>
          <a:xfrm>
            <a:off x="1066800" y="1752600"/>
            <a:ext cx="7391400" cy="4648200"/>
          </a:xfrm>
        </p:spPr>
        <p:txBody>
          <a:bodyPr/>
          <a:lstStyle/>
          <a:p>
            <a:pPr marL="457200" indent="-457200" algn="just">
              <a:buFont typeface="Wingdings" charset="0"/>
              <a:buChar char="v"/>
              <a:defRPr/>
            </a:pPr>
            <a:r>
              <a:rPr lang="en-US" sz="2000" dirty="0" smtClean="0">
                <a:latin typeface="Arial Rounded MT Bold" charset="0"/>
                <a:ea typeface="Microsoft YaHei" charset="0"/>
              </a:rPr>
              <a:t>Provenance provides the ability</a:t>
            </a:r>
          </a:p>
          <a:p>
            <a:pPr marL="857250" lvl="1" indent="-457200" algn="just">
              <a:buFont typeface="Wingdings" charset="2"/>
              <a:buChar char="²"/>
              <a:defRPr/>
            </a:pPr>
            <a:r>
              <a:rPr lang="en-US" sz="1600" dirty="0">
                <a:latin typeface="Arial Rounded MT Bold" charset="0"/>
              </a:rPr>
              <a:t>Trace the sources of various kinds of data</a:t>
            </a:r>
          </a:p>
          <a:p>
            <a:pPr marL="857250" lvl="1" indent="-457200" algn="just">
              <a:buFont typeface="Wingdings" charset="2"/>
              <a:buChar char="²"/>
              <a:defRPr/>
            </a:pPr>
            <a:r>
              <a:rPr lang="en-US" sz="1600" dirty="0">
                <a:latin typeface="Arial Rounded MT Bold" charset="0"/>
              </a:rPr>
              <a:t>Enable the exploration of relationships between datasets, their authors and </a:t>
            </a:r>
            <a:r>
              <a:rPr lang="en-US" sz="1600" dirty="0" smtClean="0">
                <a:latin typeface="Arial Rounded MT Bold" charset="0"/>
              </a:rPr>
              <a:t>affiliations</a:t>
            </a:r>
          </a:p>
          <a:p>
            <a:pPr marL="857250" lvl="1" indent="-457200" algn="just">
              <a:buFont typeface="Wingdings" charset="2"/>
              <a:buChar char="²"/>
              <a:defRPr/>
            </a:pPr>
            <a:endParaRPr lang="en-US" sz="1200" dirty="0">
              <a:latin typeface="Arial Rounded MT Bold" charset="0"/>
            </a:endParaRPr>
          </a:p>
          <a:p>
            <a:pPr marL="457200" indent="-457200" algn="just">
              <a:buFont typeface="Wingdings" charset="0"/>
              <a:buChar char="v"/>
              <a:defRPr/>
            </a:pPr>
            <a:r>
              <a:rPr lang="en-US" sz="2000" dirty="0" smtClean="0">
                <a:latin typeface="Arial Rounded MT Bold" charset="0"/>
                <a:ea typeface="Microsoft YaHei" charset="0"/>
              </a:rPr>
              <a:t>Provenance analysis provides an insight on how data is produced and exploited</a:t>
            </a:r>
          </a:p>
          <a:p>
            <a:pPr marL="457200" indent="-457200" algn="just">
              <a:buFont typeface="Wingdings" charset="0"/>
              <a:buChar char="v"/>
              <a:defRPr/>
            </a:pPr>
            <a:r>
              <a:rPr lang="en-US" sz="2000" dirty="0" smtClean="0">
                <a:latin typeface="Arial Rounded MT Bold" charset="0"/>
                <a:ea typeface="Microsoft YaHei" charset="0"/>
              </a:rPr>
              <a:t>Provenance create a notion of information quality</a:t>
            </a:r>
          </a:p>
          <a:p>
            <a:pPr marL="857250" lvl="1" indent="-457200" algn="just">
              <a:buFont typeface="Wingdings" charset="2"/>
              <a:buChar char="²"/>
              <a:defRPr/>
            </a:pPr>
            <a:r>
              <a:rPr lang="en-US" sz="1600" dirty="0" smtClean="0">
                <a:latin typeface="Arial Rounded MT Bold" charset="0"/>
              </a:rPr>
              <a:t>Is a certain dataset consistent and up to date?</a:t>
            </a:r>
          </a:p>
          <a:p>
            <a:pPr marL="857250" lvl="1" indent="-457200" algn="just">
              <a:buFont typeface="Wingdings" charset="2"/>
              <a:buChar char="²"/>
              <a:defRPr/>
            </a:pPr>
            <a:r>
              <a:rPr lang="en-US" sz="1600" dirty="0" smtClean="0">
                <a:latin typeface="Arial Rounded MT Bold" charset="0"/>
              </a:rPr>
              <a:t>Is the connection between two datasets meaningful?</a:t>
            </a:r>
          </a:p>
          <a:p>
            <a:pPr marL="857250" lvl="1" indent="-457200" algn="just">
              <a:buFont typeface="Wingdings" charset="2"/>
              <a:buChar char="²"/>
              <a:defRPr/>
            </a:pPr>
            <a:r>
              <a:rPr lang="en-US" sz="1600" dirty="0" smtClean="0">
                <a:latin typeface="Arial Rounded MT Bold" charset="0"/>
              </a:rPr>
              <a:t>Is a given dataset relevant for a particular domain?</a:t>
            </a:r>
          </a:p>
          <a:p>
            <a:pPr marL="0" indent="0" algn="just">
              <a:buFontTx/>
              <a:buNone/>
              <a:defRPr/>
            </a:pPr>
            <a:r>
              <a:rPr lang="en-US" sz="1400" dirty="0" smtClean="0">
                <a:latin typeface="Arial Rounded MT Bold" charset="0"/>
                <a:ea typeface="Microsoft YaHei" charset="0"/>
              </a:rPr>
              <a:t>				</a:t>
            </a:r>
            <a:endParaRPr lang="en-US" sz="1000" dirty="0" smtClean="0">
              <a:latin typeface="Arial Rounded MT Bold" charset="0"/>
              <a:ea typeface="Microsoft YaHei" charset="0"/>
            </a:endParaRPr>
          </a:p>
          <a:p>
            <a:pPr marL="457200" indent="-457200" algn="just">
              <a:buFont typeface="Wingdings" charset="0"/>
              <a:buChar char="v"/>
              <a:defRPr/>
            </a:pPr>
            <a:r>
              <a:rPr lang="en-US" sz="2000" dirty="0" smtClean="0">
                <a:latin typeface="Arial Rounded MT Bold" charset="0"/>
                <a:ea typeface="Microsoft YaHei" charset="0"/>
              </a:rPr>
              <a:t>Provenance to establish information trustworthiness</a:t>
            </a:r>
          </a:p>
          <a:p>
            <a:pPr marL="457200" indent="-457200" algn="just">
              <a:buFont typeface="Wingdings" charset="0"/>
              <a:buChar char="v"/>
              <a:defRPr/>
            </a:pPr>
            <a:r>
              <a:rPr lang="en-US" sz="2000" dirty="0" smtClean="0">
                <a:latin typeface="Arial Rounded MT Bold" charset="0"/>
                <a:ea typeface="Microsoft YaHei" charset="0"/>
              </a:rPr>
              <a:t>Provenance to provide data views relating to some criteria </a:t>
            </a:r>
            <a:endParaRPr lang="en-US" sz="2000" dirty="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895600" y="-76200"/>
            <a:ext cx="5715000" cy="990600"/>
          </a:xfrm>
        </p:spPr>
        <p:txBody>
          <a:bodyPr/>
          <a:lstStyle/>
          <a:p>
            <a:r>
              <a:rPr lang="en-US" altLang="en-US" sz="2800" smtClean="0">
                <a:solidFill>
                  <a:schemeClr val="bg1"/>
                </a:solidFill>
                <a:latin typeface="Lucida Bright" pitchFamily="18" charset="0"/>
                <a:cs typeface="Microsoft YaHei" pitchFamily="34" charset="-122"/>
              </a:rPr>
              <a:t>The Provenance Data Model</a:t>
            </a:r>
          </a:p>
        </p:txBody>
      </p:sp>
      <p:sp>
        <p:nvSpPr>
          <p:cNvPr id="3" name="Rounded Rectangle 2"/>
          <p:cNvSpPr>
            <a:spLocks noChangeArrowheads="1"/>
          </p:cNvSpPr>
          <p:nvPr/>
        </p:nvSpPr>
        <p:spPr bwMode="auto">
          <a:xfrm>
            <a:off x="228600" y="2209800"/>
            <a:ext cx="2286000" cy="762000"/>
          </a:xfrm>
          <a:prstGeom prst="roundRect">
            <a:avLst>
              <a:gd name="adj" fmla="val 16667"/>
            </a:avLst>
          </a:prstGeom>
          <a:solidFill>
            <a:srgbClr val="3366FF"/>
          </a:solidFill>
          <a:ln w="9525">
            <a:solidFill>
              <a:srgbClr val="660066"/>
            </a:solidFill>
            <a:round/>
            <a:headEnd/>
            <a:tailEnd/>
          </a:ln>
          <a:effectLst>
            <a:outerShdw dist="23000" dir="5400000" rotWithShape="0">
              <a:srgbClr val="808080">
                <a:alpha val="34998"/>
              </a:srgbClr>
            </a:outerShdw>
          </a:effectLst>
        </p:spPr>
        <p:txBody>
          <a:bodyPr anchor="ctr"/>
          <a:lstStyle/>
          <a:p>
            <a:pPr algn="ctr">
              <a:defRPr/>
            </a:pPr>
            <a:r>
              <a:rPr lang="en-GB" dirty="0">
                <a:solidFill>
                  <a:schemeClr val="lt1"/>
                </a:solidFill>
                <a:latin typeface="Arial Rounded MT Bold" charset="0"/>
                <a:ea typeface="+mn-ea"/>
              </a:rPr>
              <a:t>Institutional Level </a:t>
            </a:r>
            <a:endParaRPr lang="en-US" dirty="0">
              <a:solidFill>
                <a:schemeClr val="lt1"/>
              </a:solidFill>
              <a:latin typeface="+mn-lt"/>
              <a:ea typeface="+mn-ea"/>
            </a:endParaRPr>
          </a:p>
        </p:txBody>
      </p:sp>
      <p:sp>
        <p:nvSpPr>
          <p:cNvPr id="6" name="Rounded Rectangle 5"/>
          <p:cNvSpPr>
            <a:spLocks noChangeArrowheads="1"/>
          </p:cNvSpPr>
          <p:nvPr/>
        </p:nvSpPr>
        <p:spPr bwMode="auto">
          <a:xfrm>
            <a:off x="228600" y="3276600"/>
            <a:ext cx="2286000" cy="762000"/>
          </a:xfrm>
          <a:prstGeom prst="roundRect">
            <a:avLst>
              <a:gd name="adj" fmla="val 16667"/>
            </a:avLst>
          </a:prstGeom>
          <a:solidFill>
            <a:srgbClr val="3366FF"/>
          </a:solidFill>
          <a:ln w="9525">
            <a:solidFill>
              <a:srgbClr val="660066"/>
            </a:solidFill>
            <a:round/>
            <a:headEnd/>
            <a:tailEnd/>
          </a:ln>
          <a:effectLst>
            <a:outerShdw dist="23000" dir="5400000" rotWithShape="0">
              <a:srgbClr val="808080">
                <a:alpha val="34998"/>
              </a:srgbClr>
            </a:outerShdw>
          </a:effectLst>
        </p:spPr>
        <p:txBody>
          <a:bodyPr anchor="ctr"/>
          <a:lstStyle/>
          <a:p>
            <a:pPr algn="ctr">
              <a:defRPr/>
            </a:pPr>
            <a:r>
              <a:rPr lang="en-GB" dirty="0">
                <a:solidFill>
                  <a:schemeClr val="lt1"/>
                </a:solidFill>
                <a:latin typeface="Arial Rounded MT Bold" charset="0"/>
                <a:ea typeface="+mn-ea"/>
              </a:rPr>
              <a:t>Experimental Protocol Level </a:t>
            </a:r>
            <a:endParaRPr lang="en-US" dirty="0">
              <a:solidFill>
                <a:schemeClr val="lt1"/>
              </a:solidFill>
              <a:latin typeface="+mn-lt"/>
              <a:ea typeface="+mn-ea"/>
            </a:endParaRPr>
          </a:p>
        </p:txBody>
      </p:sp>
      <p:sp>
        <p:nvSpPr>
          <p:cNvPr id="7" name="Rounded Rectangle 6"/>
          <p:cNvSpPr>
            <a:spLocks noChangeArrowheads="1"/>
          </p:cNvSpPr>
          <p:nvPr/>
        </p:nvSpPr>
        <p:spPr bwMode="auto">
          <a:xfrm>
            <a:off x="228600" y="4419600"/>
            <a:ext cx="2286000" cy="762000"/>
          </a:xfrm>
          <a:prstGeom prst="roundRect">
            <a:avLst>
              <a:gd name="adj" fmla="val 16667"/>
            </a:avLst>
          </a:prstGeom>
          <a:solidFill>
            <a:srgbClr val="3366FF"/>
          </a:solidFill>
          <a:ln w="9525">
            <a:solidFill>
              <a:srgbClr val="660066"/>
            </a:solidFill>
            <a:round/>
            <a:headEnd/>
            <a:tailEnd/>
          </a:ln>
          <a:effectLst>
            <a:outerShdw dist="23000" dir="5400000" rotWithShape="0">
              <a:srgbClr val="808080">
                <a:alpha val="34998"/>
              </a:srgbClr>
            </a:outerShdw>
          </a:effectLst>
        </p:spPr>
        <p:txBody>
          <a:bodyPr anchor="ctr"/>
          <a:lstStyle/>
          <a:p>
            <a:pPr algn="ctr">
              <a:defRPr/>
            </a:pPr>
            <a:r>
              <a:rPr lang="en-GB" dirty="0">
                <a:solidFill>
                  <a:schemeClr val="lt1"/>
                </a:solidFill>
                <a:latin typeface="Arial Rounded MT Bold" charset="0"/>
                <a:ea typeface="+mn-ea"/>
              </a:rPr>
              <a:t>Data Analysis and Significance Level </a:t>
            </a:r>
            <a:endParaRPr lang="en-US" dirty="0">
              <a:solidFill>
                <a:schemeClr val="lt1"/>
              </a:solidFill>
              <a:latin typeface="+mn-lt"/>
              <a:ea typeface="+mn-ea"/>
            </a:endParaRPr>
          </a:p>
        </p:txBody>
      </p:sp>
      <p:sp>
        <p:nvSpPr>
          <p:cNvPr id="8" name="Rounded Rectangle 7"/>
          <p:cNvSpPr>
            <a:spLocks noChangeArrowheads="1"/>
          </p:cNvSpPr>
          <p:nvPr/>
        </p:nvSpPr>
        <p:spPr bwMode="auto">
          <a:xfrm>
            <a:off x="228600" y="5486400"/>
            <a:ext cx="2286000" cy="762000"/>
          </a:xfrm>
          <a:prstGeom prst="roundRect">
            <a:avLst>
              <a:gd name="adj" fmla="val 16667"/>
            </a:avLst>
          </a:prstGeom>
          <a:solidFill>
            <a:srgbClr val="3366FF"/>
          </a:solidFill>
          <a:ln w="9525">
            <a:solidFill>
              <a:srgbClr val="660066"/>
            </a:solidFill>
            <a:round/>
            <a:headEnd/>
            <a:tailEnd/>
          </a:ln>
          <a:effectLst>
            <a:outerShdw dist="23000" dir="5400000" rotWithShape="0">
              <a:srgbClr val="808080">
                <a:alpha val="34998"/>
              </a:srgbClr>
            </a:outerShdw>
          </a:effectLst>
        </p:spPr>
        <p:txBody>
          <a:bodyPr anchor="ctr"/>
          <a:lstStyle/>
          <a:p>
            <a:pPr algn="ctr">
              <a:defRPr/>
            </a:pPr>
            <a:r>
              <a:rPr lang="en-GB" dirty="0">
                <a:solidFill>
                  <a:schemeClr val="lt1"/>
                </a:solidFill>
                <a:latin typeface="Arial Rounded MT Bold" charset="0"/>
                <a:ea typeface="+mn-ea"/>
              </a:rPr>
              <a:t>Dataset Description Level </a:t>
            </a:r>
            <a:endParaRPr lang="en-US" dirty="0">
              <a:solidFill>
                <a:schemeClr val="lt1"/>
              </a:solidFill>
              <a:latin typeface="+mn-lt"/>
              <a:ea typeface="+mn-ea"/>
            </a:endParaRPr>
          </a:p>
        </p:txBody>
      </p:sp>
      <p:sp>
        <p:nvSpPr>
          <p:cNvPr id="4" name="Rounded Rectangle 3"/>
          <p:cNvSpPr>
            <a:spLocks noChangeArrowheads="1"/>
          </p:cNvSpPr>
          <p:nvPr/>
        </p:nvSpPr>
        <p:spPr bwMode="auto">
          <a:xfrm>
            <a:off x="2895600" y="2209800"/>
            <a:ext cx="5943600" cy="762000"/>
          </a:xfrm>
          <a:prstGeom prst="roundRect">
            <a:avLst>
              <a:gd name="adj" fmla="val 16667"/>
            </a:avLst>
          </a:prstGeom>
          <a:solidFill>
            <a:srgbClr val="D9D9D9"/>
          </a:solidFill>
          <a:ln w="9525">
            <a:solidFill>
              <a:srgbClr val="0066FF"/>
            </a:solidFill>
            <a:round/>
            <a:headEnd/>
            <a:tailEnd/>
          </a:ln>
          <a:effectLst>
            <a:outerShdw dist="23000" dir="5400000" rotWithShape="0">
              <a:srgbClr val="808080">
                <a:alpha val="34998"/>
              </a:srgbClr>
            </a:outerShdw>
          </a:effectLst>
        </p:spPr>
        <p:txBody>
          <a:bodyPr anchor="ctr"/>
          <a:lstStyle/>
          <a:p>
            <a:pPr algn="just">
              <a:defRPr/>
            </a:pPr>
            <a:r>
              <a:rPr lang="en-GB" sz="1600" dirty="0">
                <a:latin typeface="Arial Rounded MT Bold" charset="0"/>
                <a:ea typeface="+mn-ea"/>
              </a:rPr>
              <a:t>Metadata associated with origin in terms of its data attributes (</a:t>
            </a:r>
            <a:r>
              <a:rPr lang="en-GB" sz="1600" dirty="0" err="1">
                <a:latin typeface="Arial Rounded MT Bold" charset="0"/>
                <a:ea typeface="+mn-ea"/>
              </a:rPr>
              <a:t>e.g</a:t>
            </a:r>
            <a:r>
              <a:rPr lang="en-GB" sz="1600" dirty="0">
                <a:latin typeface="Arial Rounded MT Bold" charset="0"/>
                <a:ea typeface="+mn-ea"/>
              </a:rPr>
              <a:t>, </a:t>
            </a:r>
            <a:r>
              <a:rPr lang="en-GB" sz="1600" dirty="0" err="1">
                <a:latin typeface="Arial Rounded MT Bold" charset="0"/>
                <a:ea typeface="+mn-ea"/>
              </a:rPr>
              <a:t>AuthorName</a:t>
            </a:r>
            <a:r>
              <a:rPr lang="en-GB" sz="1600" dirty="0">
                <a:latin typeface="Arial Rounded MT Bold" charset="0"/>
                <a:ea typeface="+mn-ea"/>
              </a:rPr>
              <a:t>, Title, URL, etc.)</a:t>
            </a:r>
          </a:p>
        </p:txBody>
      </p:sp>
      <p:sp>
        <p:nvSpPr>
          <p:cNvPr id="10" name="Rounded Rectangle 9"/>
          <p:cNvSpPr>
            <a:spLocks noChangeArrowheads="1"/>
          </p:cNvSpPr>
          <p:nvPr/>
        </p:nvSpPr>
        <p:spPr bwMode="auto">
          <a:xfrm>
            <a:off x="2895600" y="3276600"/>
            <a:ext cx="5943600" cy="762000"/>
          </a:xfrm>
          <a:prstGeom prst="roundRect">
            <a:avLst>
              <a:gd name="adj" fmla="val 16667"/>
            </a:avLst>
          </a:prstGeom>
          <a:solidFill>
            <a:srgbClr val="D9D9D9"/>
          </a:solidFill>
          <a:ln w="9525">
            <a:solidFill>
              <a:srgbClr val="0066FF"/>
            </a:solidFill>
            <a:round/>
            <a:headEnd/>
            <a:tailEnd/>
          </a:ln>
          <a:effectLst>
            <a:outerShdw dist="23000" dir="5400000" rotWithShape="0">
              <a:srgbClr val="808080">
                <a:alpha val="34998"/>
              </a:srgbClr>
            </a:outerShdw>
          </a:effectLst>
        </p:spPr>
        <p:txBody>
          <a:bodyPr anchor="ctr"/>
          <a:lstStyle/>
          <a:p>
            <a:pPr algn="just">
              <a:defRPr/>
            </a:pPr>
            <a:r>
              <a:rPr lang="en-GB" sz="1600" dirty="0">
                <a:solidFill>
                  <a:srgbClr val="000000"/>
                </a:solidFill>
                <a:latin typeface="Arial Rounded MT Bold" charset="0"/>
                <a:ea typeface="+mn-ea"/>
              </a:rPr>
              <a:t>The Origin of datasets (e.g. History area, region, organisation or institution)</a:t>
            </a:r>
          </a:p>
        </p:txBody>
      </p:sp>
      <p:sp>
        <p:nvSpPr>
          <p:cNvPr id="11" name="Rounded Rectangle 10"/>
          <p:cNvSpPr>
            <a:spLocks noChangeArrowheads="1"/>
          </p:cNvSpPr>
          <p:nvPr/>
        </p:nvSpPr>
        <p:spPr bwMode="auto">
          <a:xfrm>
            <a:off x="2895600" y="4419600"/>
            <a:ext cx="5943600" cy="762000"/>
          </a:xfrm>
          <a:prstGeom prst="roundRect">
            <a:avLst>
              <a:gd name="adj" fmla="val 16667"/>
            </a:avLst>
          </a:prstGeom>
          <a:solidFill>
            <a:srgbClr val="D9D9D9"/>
          </a:solidFill>
          <a:ln w="9525">
            <a:solidFill>
              <a:srgbClr val="0066FF"/>
            </a:solidFill>
            <a:round/>
            <a:headEnd/>
            <a:tailEnd/>
          </a:ln>
          <a:effectLst>
            <a:outerShdw dist="23000" dir="5400000" rotWithShape="0">
              <a:srgbClr val="808080">
                <a:alpha val="34998"/>
              </a:srgbClr>
            </a:outerShdw>
          </a:effectLst>
        </p:spPr>
        <p:txBody>
          <a:bodyPr anchor="ctr"/>
          <a:lstStyle/>
          <a:p>
            <a:pPr algn="just">
              <a:defRPr/>
            </a:pPr>
            <a:r>
              <a:rPr lang="en-GB" sz="1600" dirty="0">
                <a:solidFill>
                  <a:srgbClr val="000000"/>
                </a:solidFill>
                <a:latin typeface="Arial Rounded MT Bold" charset="0"/>
                <a:ea typeface="+mn-ea"/>
              </a:rPr>
              <a:t>Datasets statistical analysis methodology for selecting relevant attributes (e.g. Either datasets divided into parts, output values, versions, </a:t>
            </a:r>
            <a:r>
              <a:rPr lang="en-GB" sz="1600" dirty="0" err="1">
                <a:solidFill>
                  <a:srgbClr val="000000"/>
                </a:solidFill>
                <a:latin typeface="Arial Rounded MT Bold" charset="0"/>
                <a:ea typeface="+mn-ea"/>
              </a:rPr>
              <a:t>etc</a:t>
            </a:r>
            <a:r>
              <a:rPr lang="en-GB" sz="1600" dirty="0">
                <a:solidFill>
                  <a:srgbClr val="000000"/>
                </a:solidFill>
                <a:latin typeface="Arial Rounded MT Bold" charset="0"/>
                <a:ea typeface="+mn-ea"/>
              </a:rPr>
              <a:t>)</a:t>
            </a:r>
          </a:p>
        </p:txBody>
      </p:sp>
      <p:sp>
        <p:nvSpPr>
          <p:cNvPr id="12" name="Rounded Rectangle 11"/>
          <p:cNvSpPr>
            <a:spLocks noChangeArrowheads="1"/>
          </p:cNvSpPr>
          <p:nvPr/>
        </p:nvSpPr>
        <p:spPr bwMode="auto">
          <a:xfrm>
            <a:off x="2895600" y="5486400"/>
            <a:ext cx="5943600" cy="762000"/>
          </a:xfrm>
          <a:prstGeom prst="roundRect">
            <a:avLst>
              <a:gd name="adj" fmla="val 16667"/>
            </a:avLst>
          </a:prstGeom>
          <a:solidFill>
            <a:srgbClr val="D9D9D9"/>
          </a:solidFill>
          <a:ln w="9525">
            <a:solidFill>
              <a:srgbClr val="0066FF"/>
            </a:solidFill>
            <a:round/>
            <a:headEnd/>
            <a:tailEnd/>
          </a:ln>
          <a:effectLst>
            <a:outerShdw dist="23000" dir="5400000" rotWithShape="0">
              <a:srgbClr val="808080">
                <a:alpha val="34998"/>
              </a:srgbClr>
            </a:outerShdw>
          </a:effectLst>
        </p:spPr>
        <p:txBody>
          <a:bodyPr anchor="ctr"/>
          <a:lstStyle/>
          <a:p>
            <a:pPr algn="just">
              <a:defRPr/>
            </a:pPr>
            <a:r>
              <a:rPr lang="en-GB" sz="1600" dirty="0">
                <a:solidFill>
                  <a:srgbClr val="000000"/>
                </a:solidFill>
                <a:latin typeface="Arial Rounded MT Bold" charset="0"/>
                <a:ea typeface="+mn-ea"/>
              </a:rPr>
              <a:t>Who published that datasets. The vocabulary of interlinked datasets such as Dublin Core, </a:t>
            </a:r>
            <a:r>
              <a:rPr lang="en-GB" sz="1600" dirty="0" err="1">
                <a:solidFill>
                  <a:srgbClr val="000000"/>
                </a:solidFill>
                <a:latin typeface="Arial Rounded MT Bold" charset="0"/>
                <a:ea typeface="+mn-ea"/>
              </a:rPr>
              <a:t>voiD</a:t>
            </a:r>
            <a:r>
              <a:rPr lang="en-GB" sz="1600" dirty="0">
                <a:solidFill>
                  <a:srgbClr val="000000"/>
                </a:solidFill>
                <a:latin typeface="Arial Rounded MT Bold" charset="0"/>
                <a:ea typeface="+mn-ea"/>
              </a:rPr>
              <a:t>, PRV,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2895600" y="-76200"/>
            <a:ext cx="5715000" cy="990600"/>
          </a:xfrm>
        </p:spPr>
        <p:txBody>
          <a:bodyPr/>
          <a:lstStyle/>
          <a:p>
            <a:r>
              <a:rPr lang="en-US" altLang="en-US" sz="2800" smtClean="0">
                <a:solidFill>
                  <a:schemeClr val="bg1"/>
                </a:solidFill>
                <a:latin typeface="Lucida Bright" pitchFamily="18" charset="0"/>
                <a:cs typeface="Microsoft YaHei" pitchFamily="34" charset="-122"/>
              </a:rPr>
              <a:t>Provenance Related Metadata</a:t>
            </a:r>
          </a:p>
        </p:txBody>
      </p:sp>
      <p:sp>
        <p:nvSpPr>
          <p:cNvPr id="51202" name="Rectangle 3"/>
          <p:cNvSpPr>
            <a:spLocks noGrp="1" noChangeArrowheads="1"/>
          </p:cNvSpPr>
          <p:nvPr>
            <p:ph type="body" idx="1"/>
          </p:nvPr>
        </p:nvSpPr>
        <p:spPr>
          <a:xfrm>
            <a:off x="1143000" y="1752600"/>
            <a:ext cx="7239000" cy="3810000"/>
          </a:xfrm>
        </p:spPr>
        <p:txBody>
          <a:bodyPr/>
          <a:lstStyle/>
          <a:p>
            <a:pPr marL="457200" indent="-457200" algn="just">
              <a:buFontTx/>
              <a:buNone/>
            </a:pPr>
            <a:r>
              <a:rPr lang="en-US" altLang="en-US" sz="2000" smtClean="0">
                <a:latin typeface="Arial Rounded MT Bold" pitchFamily="34" charset="0"/>
                <a:cs typeface="Microsoft YaHei" pitchFamily="34" charset="-122"/>
              </a:rPr>
              <a:t>Provenance related metadata is either directly attached to data item or its host the documents or it is available as additional data on web.</a:t>
            </a:r>
          </a:p>
          <a:p>
            <a:pPr marL="457200" indent="-457200" algn="just">
              <a:buFontTx/>
              <a:buNone/>
            </a:pPr>
            <a:endParaRPr lang="en-US" altLang="en-US" sz="2000" smtClean="0">
              <a:latin typeface="Arial Rounded MT Bold" pitchFamily="34" charset="0"/>
              <a:cs typeface="Microsoft YaHei" pitchFamily="34" charset="-122"/>
            </a:endParaRPr>
          </a:p>
          <a:p>
            <a:pPr marL="457200" indent="-457200" algn="just">
              <a:buFontTx/>
              <a:buNone/>
            </a:pPr>
            <a:r>
              <a:rPr lang="en-US" altLang="en-US" sz="2000" smtClean="0">
                <a:latin typeface="Arial Rounded MT Bold" pitchFamily="34" charset="0"/>
                <a:cs typeface="Microsoft YaHei" pitchFamily="34" charset="-122"/>
              </a:rPr>
              <a:t>For example – Attached metadata are RDF statements about an RDF graph that contains the statements, AuthorName and Creation date of blog entries added to syndication feed, or information about an image and detached metadata can be represented in RDF using vocabularies.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2743200" y="228600"/>
            <a:ext cx="5715000" cy="914400"/>
          </a:xfrm>
        </p:spPr>
        <p:txBody>
          <a:bodyPr/>
          <a:lstStyle/>
          <a:p>
            <a:pPr algn="ctr"/>
            <a:r>
              <a:rPr lang="en-US" altLang="en-US" sz="2800" smtClean="0">
                <a:solidFill>
                  <a:schemeClr val="bg1"/>
                </a:solidFill>
                <a:latin typeface="Lucida Bright" pitchFamily="18" charset="0"/>
                <a:cs typeface="Microsoft YaHei" pitchFamily="34" charset="-122"/>
              </a:rPr>
              <a:t>Provenance Data Quality Assessment</a:t>
            </a:r>
          </a:p>
        </p:txBody>
      </p:sp>
      <p:sp>
        <p:nvSpPr>
          <p:cNvPr id="15363" name="Rectangle 3"/>
          <p:cNvSpPr>
            <a:spLocks noGrp="1" noChangeArrowheads="1"/>
          </p:cNvSpPr>
          <p:nvPr>
            <p:ph type="body" idx="1"/>
          </p:nvPr>
        </p:nvSpPr>
        <p:spPr>
          <a:xfrm>
            <a:off x="1143000" y="1752600"/>
            <a:ext cx="7239000" cy="1676400"/>
          </a:xfrm>
        </p:spPr>
        <p:txBody>
          <a:bodyPr/>
          <a:lstStyle/>
          <a:p>
            <a:pPr marL="0" indent="0" algn="just">
              <a:buFontTx/>
              <a:buNone/>
              <a:defRPr/>
            </a:pPr>
            <a:r>
              <a:rPr lang="en-US" sz="2000" dirty="0" smtClean="0">
                <a:latin typeface="Arial Rounded MT Bold" charset="0"/>
                <a:ea typeface="Microsoft YaHei" charset="0"/>
              </a:rPr>
              <a:t>The Quality of Information</a:t>
            </a:r>
          </a:p>
          <a:p>
            <a:pPr marL="0" indent="0" algn="just">
              <a:buFontTx/>
              <a:buNone/>
              <a:defRPr/>
            </a:pPr>
            <a:endParaRPr lang="en-US" sz="2000" dirty="0" smtClean="0">
              <a:latin typeface="Arial Rounded MT Bold" charset="0"/>
              <a:ea typeface="Microsoft YaHei" charset="0"/>
            </a:endParaRPr>
          </a:p>
          <a:p>
            <a:pPr marL="457200" indent="-457200" algn="just">
              <a:buFont typeface="Wingdings" charset="0"/>
              <a:buChar char="v"/>
              <a:defRPr/>
            </a:pPr>
            <a:r>
              <a:rPr lang="en-US" sz="2000" dirty="0" smtClean="0">
                <a:latin typeface="Arial Rounded MT Bold" charset="0"/>
                <a:ea typeface="Microsoft YaHei" charset="0"/>
              </a:rPr>
              <a:t>Main Objectives are accessing the quality of datasets</a:t>
            </a:r>
          </a:p>
          <a:p>
            <a:pPr marL="457200" indent="-457200" algn="just">
              <a:buFont typeface="Wingdings" charset="0"/>
              <a:buChar char="v"/>
              <a:defRPr/>
            </a:pPr>
            <a:r>
              <a:rPr lang="en-US" sz="2000" dirty="0" smtClean="0">
                <a:latin typeface="Arial Rounded MT Bold" charset="0"/>
                <a:ea typeface="Microsoft YaHei" charset="0"/>
              </a:rPr>
              <a:t>Quality of datasets in multidimensional perspectives</a:t>
            </a:r>
            <a:endParaRPr lang="en-US" sz="2000" dirty="0">
              <a:latin typeface="Arial Rounded MT Bold" charset="0"/>
              <a:ea typeface="Microsoft YaHei" charset="0"/>
            </a:endParaRPr>
          </a:p>
        </p:txBody>
      </p:sp>
      <p:graphicFrame>
        <p:nvGraphicFramePr>
          <p:cNvPr id="3" name="Table 2"/>
          <p:cNvGraphicFramePr>
            <a:graphicFrameLocks noGrp="1"/>
          </p:cNvGraphicFramePr>
          <p:nvPr/>
        </p:nvGraphicFramePr>
        <p:xfrm>
          <a:off x="1329352" y="3484827"/>
          <a:ext cx="6934018" cy="2001520"/>
        </p:xfrm>
        <a:graphic>
          <a:graphicData uri="http://schemas.openxmlformats.org/drawingml/2006/table">
            <a:tbl>
              <a:tblPr firstRow="1" bandRow="1">
                <a:tableStyleId>{3C2FFA5D-87B4-456A-9821-1D502468CF0F}</a:tableStyleId>
              </a:tblPr>
              <a:tblGrid>
                <a:gridCol w="1993479"/>
                <a:gridCol w="4940539"/>
              </a:tblGrid>
              <a:tr h="370840">
                <a:tc>
                  <a:txBody>
                    <a:bodyPr/>
                    <a:lstStyle/>
                    <a:p>
                      <a:r>
                        <a:rPr lang="en-US" sz="1800" dirty="0" smtClean="0">
                          <a:solidFill>
                            <a:schemeClr val="bg1"/>
                          </a:solidFill>
                        </a:rPr>
                        <a:t>Categories</a:t>
                      </a:r>
                      <a:endParaRPr lang="en-US" sz="1800" dirty="0">
                        <a:solidFill>
                          <a:schemeClr val="bg1"/>
                        </a:solidFill>
                      </a:endParaRPr>
                    </a:p>
                  </a:txBody>
                  <a:tcPr>
                    <a:solidFill>
                      <a:srgbClr val="3366FF"/>
                    </a:solidFill>
                  </a:tcPr>
                </a:tc>
                <a:tc>
                  <a:txBody>
                    <a:bodyPr/>
                    <a:lstStyle/>
                    <a:p>
                      <a:r>
                        <a:rPr lang="en-US" sz="1800" dirty="0" smtClean="0">
                          <a:solidFill>
                            <a:schemeClr val="bg1"/>
                          </a:solidFill>
                        </a:rPr>
                        <a:t>Criteria</a:t>
                      </a:r>
                      <a:endParaRPr lang="en-US" sz="1800" dirty="0">
                        <a:solidFill>
                          <a:schemeClr val="bg1"/>
                        </a:solidFill>
                      </a:endParaRPr>
                    </a:p>
                  </a:txBody>
                  <a:tcPr>
                    <a:solidFill>
                      <a:srgbClr val="3366FF"/>
                    </a:solidFill>
                  </a:tcPr>
                </a:tc>
              </a:tr>
              <a:tr h="370840">
                <a:tc>
                  <a:txBody>
                    <a:bodyPr/>
                    <a:lstStyle/>
                    <a:p>
                      <a:r>
                        <a:rPr lang="en-US" sz="1400" b="1" dirty="0" smtClean="0">
                          <a:solidFill>
                            <a:schemeClr val="tx1"/>
                          </a:solidFill>
                        </a:rPr>
                        <a:t>Intrinsic</a:t>
                      </a:r>
                      <a:endParaRPr lang="en-US" sz="1400" b="1" dirty="0">
                        <a:solidFill>
                          <a:schemeClr val="tx1"/>
                        </a:solidFill>
                      </a:endParaRPr>
                    </a:p>
                  </a:txBody>
                  <a:tcPr/>
                </a:tc>
                <a:tc>
                  <a:txBody>
                    <a:bodyPr/>
                    <a:lstStyle/>
                    <a:p>
                      <a:r>
                        <a:rPr lang="en-US" sz="1400" dirty="0" smtClean="0">
                          <a:solidFill>
                            <a:srgbClr val="000000"/>
                          </a:solidFill>
                        </a:rPr>
                        <a:t>Objectivity, Believability, Accuracy </a:t>
                      </a:r>
                      <a:endParaRPr lang="en-US" sz="1400" dirty="0">
                        <a:solidFill>
                          <a:srgbClr val="000000"/>
                        </a:solidFill>
                      </a:endParaRPr>
                    </a:p>
                  </a:txBody>
                  <a:tcPr/>
                </a:tc>
              </a:tr>
              <a:tr h="370840">
                <a:tc>
                  <a:txBody>
                    <a:bodyPr/>
                    <a:lstStyle/>
                    <a:p>
                      <a:r>
                        <a:rPr lang="en-US" sz="1400" b="1" dirty="0" smtClean="0">
                          <a:solidFill>
                            <a:schemeClr val="tx1"/>
                          </a:solidFill>
                        </a:rPr>
                        <a:t>Contextual</a:t>
                      </a:r>
                      <a:endParaRPr lang="en-US" sz="1400" b="1" dirty="0">
                        <a:solidFill>
                          <a:schemeClr val="tx1"/>
                        </a:solidFill>
                      </a:endParaRPr>
                    </a:p>
                  </a:txBody>
                  <a:tcPr/>
                </a:tc>
                <a:tc>
                  <a:txBody>
                    <a:bodyPr/>
                    <a:lstStyle/>
                    <a:p>
                      <a:r>
                        <a:rPr lang="en-US" sz="1400" dirty="0" smtClean="0">
                          <a:solidFill>
                            <a:srgbClr val="000000"/>
                          </a:solidFill>
                        </a:rPr>
                        <a:t>Completeness,</a:t>
                      </a:r>
                      <a:r>
                        <a:rPr lang="en-US" sz="1400" baseline="0" dirty="0" smtClean="0">
                          <a:solidFill>
                            <a:srgbClr val="000000"/>
                          </a:solidFill>
                        </a:rPr>
                        <a:t> Relevance, Timeliness</a:t>
                      </a:r>
                      <a:endParaRPr lang="en-US" sz="1400" dirty="0">
                        <a:solidFill>
                          <a:srgbClr val="000000"/>
                        </a:solidFill>
                      </a:endParaRPr>
                    </a:p>
                  </a:txBody>
                  <a:tcPr/>
                </a:tc>
              </a:tr>
              <a:tr h="370840">
                <a:tc>
                  <a:txBody>
                    <a:bodyPr/>
                    <a:lstStyle/>
                    <a:p>
                      <a:r>
                        <a:rPr lang="en-US" sz="1400" b="1" dirty="0" smtClean="0">
                          <a:solidFill>
                            <a:schemeClr val="tx1"/>
                          </a:solidFill>
                        </a:rPr>
                        <a:t>Representational</a:t>
                      </a:r>
                      <a:endParaRPr lang="en-US" sz="1400" b="1" dirty="0">
                        <a:solidFill>
                          <a:schemeClr val="tx1"/>
                        </a:solidFill>
                      </a:endParaRPr>
                    </a:p>
                  </a:txBody>
                  <a:tcPr/>
                </a:tc>
                <a:tc>
                  <a:txBody>
                    <a:bodyPr/>
                    <a:lstStyle/>
                    <a:p>
                      <a:r>
                        <a:rPr lang="en-US" sz="1400" dirty="0" smtClean="0">
                          <a:solidFill>
                            <a:srgbClr val="000000"/>
                          </a:solidFill>
                        </a:rPr>
                        <a:t>Understandable, Concise, Precise</a:t>
                      </a:r>
                      <a:endParaRPr lang="en-US" sz="1400" dirty="0">
                        <a:solidFill>
                          <a:srgbClr val="000000"/>
                        </a:solidFill>
                      </a:endParaRPr>
                    </a:p>
                  </a:txBody>
                  <a:tcPr/>
                </a:tc>
              </a:tr>
              <a:tr h="518160">
                <a:tc>
                  <a:txBody>
                    <a:bodyPr/>
                    <a:lstStyle/>
                    <a:p>
                      <a:r>
                        <a:rPr lang="en-US" sz="1400" b="1" dirty="0" smtClean="0">
                          <a:solidFill>
                            <a:schemeClr val="tx1"/>
                          </a:solidFill>
                        </a:rPr>
                        <a:t>Accessibility</a:t>
                      </a:r>
                      <a:endParaRPr lang="en-US" sz="1400" b="1" dirty="0">
                        <a:solidFill>
                          <a:schemeClr val="tx1"/>
                        </a:solidFill>
                      </a:endParaRPr>
                    </a:p>
                  </a:txBody>
                  <a:tcPr/>
                </a:tc>
                <a:tc>
                  <a:txBody>
                    <a:bodyPr/>
                    <a:lstStyle/>
                    <a:p>
                      <a:r>
                        <a:rPr lang="en-US" sz="1400" dirty="0" smtClean="0">
                          <a:solidFill>
                            <a:srgbClr val="000000"/>
                          </a:solidFill>
                        </a:rPr>
                        <a:t>Availability, Securing &amp; Licensing, Constrains (Format </a:t>
                      </a:r>
                      <a:r>
                        <a:rPr lang="en-US" sz="1400" smtClean="0">
                          <a:solidFill>
                            <a:srgbClr val="000000"/>
                          </a:solidFill>
                        </a:rPr>
                        <a:t>&amp; Procedures)</a:t>
                      </a:r>
                      <a:endParaRPr lang="en-US" sz="1400" dirty="0">
                        <a:solidFill>
                          <a:srgbClr val="000000"/>
                        </a:solidFill>
                      </a:endParaRPr>
                    </a:p>
                  </a:txBody>
                  <a:tcPr/>
                </a:tc>
              </a:tr>
            </a:tbl>
          </a:graphicData>
        </a:graphic>
      </p:graphicFrame>
      <p:sp>
        <p:nvSpPr>
          <p:cNvPr id="65540" name="Rectangle 3"/>
          <p:cNvSpPr txBox="1">
            <a:spLocks noChangeArrowheads="1"/>
          </p:cNvSpPr>
          <p:nvPr/>
        </p:nvSpPr>
        <p:spPr bwMode="auto">
          <a:xfrm>
            <a:off x="1143000" y="5638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just">
              <a:spcBef>
                <a:spcPct val="20000"/>
              </a:spcBef>
              <a:buFont typeface="Wingdings" pitchFamily="2" charset="2"/>
              <a:buChar char="v"/>
            </a:pPr>
            <a:r>
              <a:rPr lang="en-US" altLang="en-US" sz="2000">
                <a:latin typeface="Arial Rounded MT Bold" pitchFamily="34" charset="0"/>
                <a:ea typeface="Microsoft YaHei" pitchFamily="34" charset="-122"/>
              </a:rPr>
              <a:t>Relevance of criteria determined by preferences and performing certain tasks on available datasets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2743200" y="228600"/>
            <a:ext cx="5715000" cy="914400"/>
          </a:xfrm>
        </p:spPr>
        <p:txBody>
          <a:bodyPr/>
          <a:lstStyle/>
          <a:p>
            <a:pPr algn="ctr"/>
            <a:r>
              <a:rPr lang="en-US" altLang="en-US" sz="2800" smtClean="0">
                <a:solidFill>
                  <a:schemeClr val="bg1"/>
                </a:solidFill>
                <a:latin typeface="Lucida Bright" pitchFamily="18" charset="0"/>
                <a:cs typeface="Microsoft YaHei" pitchFamily="34" charset="-122"/>
              </a:rPr>
              <a:t>Provenance Data Quality</a:t>
            </a:r>
          </a:p>
        </p:txBody>
      </p:sp>
      <p:sp>
        <p:nvSpPr>
          <p:cNvPr id="65538" name="Rectangle 3"/>
          <p:cNvSpPr>
            <a:spLocks noGrp="1" noChangeArrowheads="1"/>
          </p:cNvSpPr>
          <p:nvPr>
            <p:ph type="body" idx="1"/>
          </p:nvPr>
        </p:nvSpPr>
        <p:spPr>
          <a:xfrm>
            <a:off x="228600" y="1752600"/>
            <a:ext cx="4953000" cy="4724400"/>
          </a:xfrm>
          <a:solidFill>
            <a:schemeClr val="bg1"/>
          </a:solidFill>
          <a:ln>
            <a:solidFill>
              <a:srgbClr val="3366FF"/>
            </a:solidFill>
            <a:miter lim="800000"/>
            <a:headEnd/>
            <a:tailEnd/>
          </a:ln>
        </p:spPr>
        <p:txBody>
          <a:bodyPr/>
          <a:lstStyle/>
          <a:p>
            <a:pPr marL="457200" indent="-457200" algn="just">
              <a:buFont typeface="Wingdings" pitchFamily="2" charset="2"/>
              <a:buChar char="v"/>
            </a:pPr>
            <a:r>
              <a:rPr lang="en-US" altLang="en-US" sz="2000" dirty="0" smtClean="0">
                <a:latin typeface="Arial Rounded MT Bold" pitchFamily="34" charset="0"/>
                <a:ea typeface="Microsoft YaHei" pitchFamily="34" charset="-122"/>
                <a:cs typeface="Microsoft YaHei" pitchFamily="34" charset="-122"/>
              </a:rPr>
              <a:t>Data Trustworthiness </a:t>
            </a:r>
          </a:p>
          <a:p>
            <a:pPr marL="857250" lvl="1" indent="-457200" algn="just">
              <a:buFont typeface="Wingdings" pitchFamily="2" charset="2"/>
              <a:buChar char="²"/>
            </a:pPr>
            <a:r>
              <a:rPr lang="en-US" altLang="en-US" sz="1600" dirty="0" smtClean="0">
                <a:latin typeface="Arial Rounded MT Bold" pitchFamily="34" charset="0"/>
                <a:cs typeface="Microsoft YaHei" pitchFamily="34" charset="-122"/>
              </a:rPr>
              <a:t>Data Authenticity </a:t>
            </a:r>
          </a:p>
          <a:p>
            <a:pPr marL="857250" lvl="1" indent="-457200" algn="just">
              <a:buFont typeface="Wingdings" pitchFamily="2" charset="2"/>
              <a:buChar char="²"/>
            </a:pPr>
            <a:r>
              <a:rPr lang="en-US" altLang="en-US" sz="1600" dirty="0" smtClean="0">
                <a:latin typeface="Arial Rounded MT Bold" pitchFamily="34" charset="0"/>
                <a:cs typeface="Microsoft YaHei" pitchFamily="34" charset="-122"/>
              </a:rPr>
              <a:t>Data Reliability</a:t>
            </a:r>
          </a:p>
          <a:p>
            <a:pPr marL="857250" lvl="1" indent="-457200" algn="just">
              <a:buFontTx/>
              <a:buNone/>
            </a:pPr>
            <a:endParaRPr lang="en-US" altLang="en-US" sz="1600" dirty="0" smtClean="0">
              <a:latin typeface="Arial Rounded MT Bold" pitchFamily="34" charset="0"/>
              <a:cs typeface="Microsoft YaHei" pitchFamily="34" charset="-122"/>
            </a:endParaRPr>
          </a:p>
          <a:p>
            <a:pPr marL="457200" indent="-457200" algn="just">
              <a:buFont typeface="Wingdings" pitchFamily="2" charset="2"/>
              <a:buChar char="v"/>
            </a:pPr>
            <a:r>
              <a:rPr lang="en-US" altLang="en-US" sz="2000" dirty="0" smtClean="0">
                <a:latin typeface="Arial Rounded MT Bold" pitchFamily="34" charset="0"/>
                <a:ea typeface="Microsoft YaHei" pitchFamily="34" charset="-122"/>
                <a:cs typeface="Microsoft YaHei" pitchFamily="34" charset="-122"/>
              </a:rPr>
              <a:t>Dimensions of Believability </a:t>
            </a:r>
            <a:endParaRPr lang="en-US" altLang="en-US" sz="1400" dirty="0" smtClean="0">
              <a:latin typeface="Arial Rounded MT Bold" pitchFamily="34" charset="0"/>
              <a:ea typeface="Microsoft YaHei" pitchFamily="34" charset="-122"/>
              <a:cs typeface="Microsoft YaHei" pitchFamily="34" charset="-122"/>
            </a:endParaRPr>
          </a:p>
          <a:p>
            <a:pPr marL="857250" lvl="1" indent="-457200" algn="just">
              <a:buFont typeface="Wingdings" pitchFamily="2" charset="2"/>
              <a:buChar char="²"/>
            </a:pPr>
            <a:r>
              <a:rPr lang="en-US" altLang="en-US" sz="1800" dirty="0" smtClean="0">
                <a:latin typeface="Arial Rounded MT Bold" pitchFamily="34" charset="0"/>
                <a:cs typeface="Microsoft YaHei" pitchFamily="34" charset="-122"/>
              </a:rPr>
              <a:t>Trustworthiness of source </a:t>
            </a:r>
          </a:p>
          <a:p>
            <a:pPr marL="1257300" lvl="2" indent="-457200" algn="just">
              <a:buFont typeface="Wingdings" pitchFamily="2" charset="2"/>
              <a:buChar char="Ø"/>
            </a:pPr>
            <a:r>
              <a:rPr lang="en-US" altLang="en-US" sz="1600" dirty="0" smtClean="0">
                <a:latin typeface="Arial Rounded MT Bold" pitchFamily="34" charset="0"/>
                <a:cs typeface="Microsoft YaHei" pitchFamily="34" charset="-122"/>
              </a:rPr>
              <a:t>Data Lineage – The origin of data</a:t>
            </a:r>
          </a:p>
          <a:p>
            <a:pPr marL="1257300" lvl="2" indent="-457200" algn="just">
              <a:buFont typeface="Wingdings" pitchFamily="2" charset="2"/>
              <a:buChar char="Ø"/>
            </a:pPr>
            <a:r>
              <a:rPr lang="en-US" altLang="en-US" sz="1600" dirty="0" smtClean="0">
                <a:latin typeface="Arial Rounded MT Bold" pitchFamily="34" charset="0"/>
                <a:cs typeface="Microsoft YaHei" pitchFamily="34" charset="-122"/>
              </a:rPr>
              <a:t>Related Artifacts and actors</a:t>
            </a:r>
          </a:p>
          <a:p>
            <a:pPr marL="1257300" lvl="2" indent="-457200" algn="just">
              <a:buFontTx/>
              <a:buNone/>
            </a:pPr>
            <a:endParaRPr lang="en-US" altLang="en-US" sz="1600" dirty="0" smtClean="0">
              <a:latin typeface="Arial Rounded MT Bold" pitchFamily="34" charset="0"/>
              <a:cs typeface="Microsoft YaHei" pitchFamily="34" charset="-122"/>
            </a:endParaRPr>
          </a:p>
          <a:p>
            <a:pPr marL="857250" lvl="1" indent="-457200" algn="just">
              <a:buFont typeface="Wingdings" pitchFamily="2" charset="2"/>
              <a:buChar char="²"/>
            </a:pPr>
            <a:r>
              <a:rPr lang="en-US" altLang="en-US" sz="1800" dirty="0" smtClean="0">
                <a:latin typeface="Arial Rounded MT Bold" pitchFamily="34" charset="0"/>
                <a:cs typeface="Microsoft YaHei" pitchFamily="34" charset="-122"/>
              </a:rPr>
              <a:t>Reasonableness of data</a:t>
            </a:r>
          </a:p>
          <a:p>
            <a:pPr marL="1257300" lvl="2" indent="-457200" algn="just">
              <a:buFont typeface="Wingdings" pitchFamily="2" charset="2"/>
              <a:buChar char="Ø"/>
            </a:pPr>
            <a:r>
              <a:rPr lang="en-US" altLang="en-US" sz="1600" dirty="0" smtClean="0">
                <a:latin typeface="Arial Rounded MT Bold" pitchFamily="34" charset="0"/>
                <a:cs typeface="Microsoft YaHei" pitchFamily="34" charset="-122"/>
              </a:rPr>
              <a:t>Possibility – The extent to which data value is possible</a:t>
            </a:r>
          </a:p>
          <a:p>
            <a:pPr marL="1257300" lvl="2" indent="-457200" algn="just">
              <a:buFont typeface="Wingdings" pitchFamily="2" charset="2"/>
              <a:buChar char="Ø"/>
            </a:pPr>
            <a:r>
              <a:rPr lang="en-US" altLang="en-US" sz="1600" dirty="0" smtClean="0">
                <a:latin typeface="Arial Rounded MT Bold" pitchFamily="34" charset="0"/>
                <a:cs typeface="Microsoft YaHei" pitchFamily="34" charset="-122"/>
              </a:rPr>
              <a:t>Consistency – The extent to which a data value is consistent with other values of same data</a:t>
            </a:r>
          </a:p>
          <a:p>
            <a:pPr marL="457200" indent="-457200" algn="just">
              <a:buFontTx/>
              <a:buNone/>
            </a:pPr>
            <a:r>
              <a:rPr lang="en-US" altLang="en-US" sz="2000" dirty="0" smtClean="0">
                <a:latin typeface="Arial Rounded MT Bold" pitchFamily="34" charset="0"/>
                <a:ea typeface="Microsoft YaHei" pitchFamily="34" charset="-122"/>
                <a:cs typeface="Microsoft YaHei" pitchFamily="34" charset="-122"/>
              </a:rPr>
              <a:t>					</a:t>
            </a:r>
          </a:p>
          <a:p>
            <a:pPr marL="457200" indent="-457200" algn="just">
              <a:buFont typeface="Wingdings" pitchFamily="2" charset="2"/>
              <a:buChar char="v"/>
            </a:pPr>
            <a:endParaRPr lang="en-US" altLang="en-US" sz="2000" dirty="0" smtClean="0">
              <a:latin typeface="Arial Rounded MT Bold" pitchFamily="34" charset="0"/>
              <a:ea typeface="Microsoft YaHei" pitchFamily="34" charset="-122"/>
              <a:cs typeface="Microsoft YaHei" pitchFamily="34" charset="-122"/>
            </a:endParaRPr>
          </a:p>
          <a:p>
            <a:pPr marL="457200" indent="-457200" algn="just">
              <a:buFont typeface="Wingdings" pitchFamily="2" charset="2"/>
              <a:buChar char="v"/>
            </a:pPr>
            <a:endParaRPr lang="en-US" altLang="en-US" sz="2000" dirty="0" smtClean="0">
              <a:latin typeface="Arial Rounded MT Bold" pitchFamily="34" charset="0"/>
              <a:ea typeface="Microsoft YaHei" pitchFamily="34" charset="-122"/>
              <a:cs typeface="Microsoft YaHei" pitchFamily="34" charset="-122"/>
            </a:endParaRPr>
          </a:p>
          <a:p>
            <a:pPr marL="457200" indent="-457200" algn="just">
              <a:buFont typeface="Wingdings" pitchFamily="2" charset="2"/>
              <a:buChar char="v"/>
            </a:pPr>
            <a:endParaRPr lang="en-US" altLang="en-US" sz="2000" dirty="0" smtClean="0">
              <a:latin typeface="Arial Rounded MT Bold" pitchFamily="34" charset="0"/>
              <a:ea typeface="Microsoft YaHei" pitchFamily="34" charset="-122"/>
              <a:cs typeface="Microsoft YaHei" pitchFamily="34" charset="-122"/>
            </a:endParaRPr>
          </a:p>
          <a:p>
            <a:pPr marL="457200" indent="-457200" algn="just">
              <a:buFont typeface="Wingdings" pitchFamily="2" charset="2"/>
              <a:buChar char="v"/>
            </a:pPr>
            <a:endParaRPr lang="en-US" altLang="en-US" sz="2000" dirty="0" smtClean="0">
              <a:latin typeface="Arial Rounded MT Bold" pitchFamily="34" charset="0"/>
              <a:ea typeface="Microsoft YaHei" pitchFamily="34" charset="-122"/>
              <a:cs typeface="Microsoft YaHei" pitchFamily="34" charset="-122"/>
            </a:endParaRPr>
          </a:p>
        </p:txBody>
      </p:sp>
      <p:sp>
        <p:nvSpPr>
          <p:cNvPr id="4" name="Rectangle 3"/>
          <p:cNvSpPr txBox="1">
            <a:spLocks noChangeArrowheads="1"/>
          </p:cNvSpPr>
          <p:nvPr/>
        </p:nvSpPr>
        <p:spPr bwMode="auto">
          <a:xfrm>
            <a:off x="5257800" y="1752600"/>
            <a:ext cx="3810000" cy="4724400"/>
          </a:xfrm>
          <a:prstGeom prst="rect">
            <a:avLst/>
          </a:prstGeom>
          <a:noFill/>
          <a:ln w="9525">
            <a:solidFill>
              <a:srgbClr val="3366FF"/>
            </a:solidFill>
            <a:miter lim="800000"/>
            <a:headEnd/>
            <a:tailEnd/>
          </a:ln>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Microsoft YaHei" charset="0"/>
              </a:defRPr>
            </a:lvl1pPr>
            <a:lvl2pPr marL="742950" indent="-285750" algn="l" rtl="0" eaLnBrk="0" fontAlgn="base" hangingPunct="0">
              <a:spcBef>
                <a:spcPct val="20000"/>
              </a:spcBef>
              <a:spcAft>
                <a:spcPct val="0"/>
              </a:spcAft>
              <a:buChar char="–"/>
              <a:defRPr sz="2000">
                <a:solidFill>
                  <a:schemeClr val="tx1"/>
                </a:solidFill>
                <a:latin typeface="+mn-lt"/>
                <a:ea typeface="+mn-ea"/>
                <a:cs typeface="Microsoft YaHei" charset="0"/>
              </a:defRPr>
            </a:lvl2pPr>
            <a:lvl3pPr marL="1143000" indent="-228600" algn="l" rtl="0" eaLnBrk="0" fontAlgn="base" hangingPunct="0">
              <a:spcBef>
                <a:spcPct val="20000"/>
              </a:spcBef>
              <a:spcAft>
                <a:spcPct val="0"/>
              </a:spcAft>
              <a:buChar char="•"/>
              <a:defRPr>
                <a:solidFill>
                  <a:schemeClr val="tx1"/>
                </a:solidFill>
                <a:latin typeface="+mn-lt"/>
                <a:ea typeface="+mn-ea"/>
                <a:cs typeface="Microsoft YaHei" charset="0"/>
              </a:defRPr>
            </a:lvl3pPr>
            <a:lvl4pPr marL="1600200" indent="-228600" algn="l" rtl="0" eaLnBrk="0" fontAlgn="base" hangingPunct="0">
              <a:spcBef>
                <a:spcPct val="20000"/>
              </a:spcBef>
              <a:spcAft>
                <a:spcPct val="0"/>
              </a:spcAft>
              <a:buChar char="–"/>
              <a:defRPr sz="1600">
                <a:solidFill>
                  <a:schemeClr val="tx1"/>
                </a:solidFill>
                <a:latin typeface="+mn-lt"/>
                <a:ea typeface="+mn-ea"/>
                <a:cs typeface="Microsoft YaHei" charset="0"/>
              </a:defRPr>
            </a:lvl4pPr>
            <a:lvl5pPr marL="2057400" indent="-228600" algn="l" rtl="0" eaLnBrk="0" fontAlgn="base" hangingPunct="0">
              <a:spcBef>
                <a:spcPct val="20000"/>
              </a:spcBef>
              <a:spcAft>
                <a:spcPct val="0"/>
              </a:spcAft>
              <a:buChar char="»"/>
              <a:defRPr sz="1600">
                <a:solidFill>
                  <a:schemeClr val="tx1"/>
                </a:solidFill>
                <a:latin typeface="+mn-lt"/>
                <a:ea typeface="+mn-ea"/>
                <a:cs typeface="Microsoft YaHei" charset="0"/>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marL="457200" indent="-457200" algn="just">
              <a:buFont typeface="Wingdings" charset="0"/>
              <a:buChar char="v"/>
              <a:defRPr/>
            </a:pPr>
            <a:r>
              <a:rPr lang="en-US" sz="1800" dirty="0" smtClean="0">
                <a:latin typeface="Arial Rounded MT Bold" charset="0"/>
                <a:ea typeface="Microsoft YaHei" charset="0"/>
              </a:rPr>
              <a:t>Quality of Data Provenance has Three dimensions:</a:t>
            </a:r>
          </a:p>
          <a:p>
            <a:pPr marL="457200" indent="-457200" algn="just">
              <a:buFont typeface="Wingdings" charset="0"/>
              <a:buChar char="v"/>
              <a:defRPr/>
            </a:pPr>
            <a:endParaRPr lang="en-US" sz="1800" dirty="0">
              <a:latin typeface="Arial Rounded MT Bold" charset="0"/>
              <a:ea typeface="Microsoft YaHei" charset="0"/>
            </a:endParaRPr>
          </a:p>
          <a:p>
            <a:pPr lvl="1" algn="just">
              <a:buFont typeface="Wingdings" charset="2"/>
              <a:buChar char="²"/>
              <a:defRPr/>
            </a:pPr>
            <a:r>
              <a:rPr lang="en-US" sz="1800" dirty="0" smtClean="0">
                <a:latin typeface="Arial Rounded MT Bold" charset="0"/>
              </a:rPr>
              <a:t>Correctness</a:t>
            </a:r>
          </a:p>
          <a:p>
            <a:pPr lvl="1" algn="just">
              <a:buFont typeface="Wingdings" charset="2"/>
              <a:buChar char="²"/>
              <a:defRPr/>
            </a:pPr>
            <a:endParaRPr lang="en-US" sz="1800" dirty="0">
              <a:latin typeface="Arial Rounded MT Bold" charset="0"/>
            </a:endParaRPr>
          </a:p>
          <a:p>
            <a:pPr lvl="1" algn="just">
              <a:buFont typeface="Wingdings" charset="2"/>
              <a:buChar char="²"/>
              <a:defRPr/>
            </a:pPr>
            <a:r>
              <a:rPr lang="en-US" sz="1800" dirty="0" smtClean="0">
                <a:latin typeface="Arial Rounded MT Bold" charset="0"/>
              </a:rPr>
              <a:t>Completeness</a:t>
            </a:r>
          </a:p>
          <a:p>
            <a:pPr lvl="1" algn="just">
              <a:buFont typeface="Wingdings" charset="2"/>
              <a:buChar char="²"/>
              <a:defRPr/>
            </a:pPr>
            <a:endParaRPr lang="en-US" sz="1800" dirty="0">
              <a:latin typeface="Arial Rounded MT Bold" charset="0"/>
            </a:endParaRPr>
          </a:p>
          <a:p>
            <a:pPr lvl="1" algn="just">
              <a:buFont typeface="Wingdings" charset="2"/>
              <a:buChar char="²"/>
              <a:defRPr/>
            </a:pPr>
            <a:r>
              <a:rPr lang="en-US" sz="1800" dirty="0" smtClean="0">
                <a:latin typeface="Arial Rounded MT Bold" charset="0"/>
              </a:rPr>
              <a:t>Relevancy</a:t>
            </a:r>
          </a:p>
          <a:p>
            <a:pPr marL="457200" indent="-457200" algn="just">
              <a:buFontTx/>
              <a:buNone/>
              <a:defRPr/>
            </a:pPr>
            <a:r>
              <a:rPr lang="en-US" sz="1800" dirty="0" smtClean="0">
                <a:latin typeface="Arial Rounded MT Bold" charset="0"/>
                <a:ea typeface="Microsoft YaHei" charset="0"/>
              </a:rPr>
              <a:t>			</a:t>
            </a:r>
            <a:r>
              <a:rPr lang="en-US" sz="2000" dirty="0" smtClean="0">
                <a:latin typeface="Arial Rounded MT Bold" charset="0"/>
                <a:ea typeface="Microsoft YaHei" charset="0"/>
              </a:rPr>
              <a:t>		</a:t>
            </a:r>
          </a:p>
          <a:p>
            <a:pPr marL="457200" indent="-457200" algn="just">
              <a:buFont typeface="Wingdings" charset="0"/>
              <a:buChar char="v"/>
              <a:defRPr/>
            </a:pPr>
            <a:endParaRPr lang="en-US" sz="2000" dirty="0" smtClean="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a:p>
            <a:pPr marL="0" indent="0" algn="just">
              <a:buFontTx/>
              <a:buNone/>
              <a:defRPr/>
            </a:pPr>
            <a:endParaRPr lang="en-US" sz="2000" dirty="0">
              <a:latin typeface="Arial Rounded MT Bold" charset="0"/>
              <a:ea typeface="Microsoft YaHe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2743200" y="228600"/>
            <a:ext cx="5715000" cy="914400"/>
          </a:xfrm>
        </p:spPr>
        <p:txBody>
          <a:bodyPr/>
          <a:lstStyle/>
          <a:p>
            <a:pPr algn="ctr"/>
            <a:r>
              <a:rPr lang="en-US" altLang="en-US" sz="2800" smtClean="0">
                <a:solidFill>
                  <a:schemeClr val="bg1"/>
                </a:solidFill>
                <a:latin typeface="Lucida Bright" pitchFamily="18" charset="0"/>
                <a:cs typeface="Microsoft YaHei" pitchFamily="34" charset="-122"/>
              </a:rPr>
              <a:t>Trust Evaluation</a:t>
            </a:r>
          </a:p>
        </p:txBody>
      </p:sp>
      <p:sp>
        <p:nvSpPr>
          <p:cNvPr id="71682" name="Rectangle 3"/>
          <p:cNvSpPr>
            <a:spLocks noGrp="1" noChangeArrowheads="1"/>
          </p:cNvSpPr>
          <p:nvPr>
            <p:ph type="body" idx="1"/>
          </p:nvPr>
        </p:nvSpPr>
        <p:spPr>
          <a:xfrm>
            <a:off x="1143000" y="1828800"/>
            <a:ext cx="7239000" cy="3886200"/>
          </a:xfrm>
        </p:spPr>
        <p:txBody>
          <a:bodyPr/>
          <a:lstStyle/>
          <a:p>
            <a:pPr marL="0" indent="0" algn="just">
              <a:buFontTx/>
              <a:buNone/>
            </a:pPr>
            <a:r>
              <a:rPr lang="en-US" altLang="en-US" sz="2000" smtClean="0">
                <a:latin typeface="Arial Rounded MT Bold" pitchFamily="34" charset="0"/>
                <a:cs typeface="Microsoft YaHei" pitchFamily="34" charset="-122"/>
              </a:rPr>
              <a:t>Some Questions must need to be considered while provenance data trust evaluation…</a:t>
            </a:r>
          </a:p>
          <a:p>
            <a:pPr marL="0" indent="0" algn="just">
              <a:buFontTx/>
              <a:buNone/>
            </a:pPr>
            <a:endParaRPr lang="en-US" altLang="en-US" sz="2000" smtClean="0">
              <a:latin typeface="Arial Rounded MT Bold" pitchFamily="34" charset="0"/>
              <a:cs typeface="Microsoft YaHei" pitchFamily="34" charset="-122"/>
            </a:endParaRPr>
          </a:p>
          <a:p>
            <a:pPr marL="0" indent="0" algn="just">
              <a:buFontTx/>
              <a:buAutoNum type="arabicPeriod"/>
            </a:pPr>
            <a:r>
              <a:rPr lang="en-US" altLang="en-US" sz="2000" smtClean="0">
                <a:latin typeface="Arial Rounded MT Bold" pitchFamily="34" charset="0"/>
                <a:cs typeface="Microsoft YaHei" pitchFamily="34" charset="-122"/>
              </a:rPr>
              <a:t>   Who created that content(s) (author or attributions)?</a:t>
            </a:r>
          </a:p>
          <a:p>
            <a:pPr marL="0" indent="0" algn="just">
              <a:buFontTx/>
              <a:buAutoNum type="arabicPeriod"/>
            </a:pPr>
            <a:endParaRPr lang="en-US" altLang="en-US" sz="2000" smtClean="0">
              <a:latin typeface="Arial Rounded MT Bold" pitchFamily="34" charset="0"/>
              <a:cs typeface="Microsoft YaHei" pitchFamily="34" charset="-122"/>
            </a:endParaRPr>
          </a:p>
          <a:p>
            <a:pPr marL="0" indent="0" algn="just">
              <a:buFontTx/>
              <a:buAutoNum type="arabicPeriod"/>
            </a:pPr>
            <a:r>
              <a:rPr lang="en-US" altLang="en-US" sz="2000" smtClean="0">
                <a:latin typeface="Arial Rounded MT Bold" pitchFamily="34" charset="0"/>
                <a:cs typeface="Microsoft YaHei" pitchFamily="34" charset="-122"/>
              </a:rPr>
              <a:t> Was the contents manipulated? If yes then by what    process or source?</a:t>
            </a:r>
          </a:p>
          <a:p>
            <a:pPr marL="0" indent="0" algn="just">
              <a:buFontTx/>
              <a:buAutoNum type="arabicPeriod"/>
            </a:pPr>
            <a:endParaRPr lang="en-US" altLang="en-US" sz="2000" smtClean="0">
              <a:latin typeface="Arial Rounded MT Bold" pitchFamily="34" charset="0"/>
              <a:cs typeface="Microsoft YaHei" pitchFamily="34" charset="-122"/>
            </a:endParaRPr>
          </a:p>
          <a:p>
            <a:pPr marL="0" indent="0" algn="just">
              <a:buFontTx/>
              <a:buAutoNum type="arabicPeriod"/>
            </a:pPr>
            <a:r>
              <a:rPr lang="en-US" altLang="en-US" sz="2000" smtClean="0">
                <a:latin typeface="Arial Rounded MT Bold" pitchFamily="34" charset="0"/>
                <a:cs typeface="Microsoft YaHei" pitchFamily="34" charset="-122"/>
              </a:rPr>
              <a:t>   Who is providing those contents (repositories)?</a:t>
            </a:r>
          </a:p>
          <a:p>
            <a:pPr marL="0" indent="0" algn="just">
              <a:buFontTx/>
              <a:buNone/>
            </a:pPr>
            <a:r>
              <a:rPr lang="en-US" altLang="en-US" sz="2000" smtClean="0">
                <a:latin typeface="Arial Rounded MT Bold" pitchFamily="34" charset="0"/>
                <a:cs typeface="Microsoft YaHei" pitchFamily="34" charset="-122"/>
              </a:rPr>
              <a:t>					</a:t>
            </a:r>
          </a:p>
          <a:p>
            <a:pPr marL="0" indent="0" algn="just">
              <a:buFont typeface="Wingdings" pitchFamily="2" charset="2"/>
              <a:buChar char="v"/>
            </a:pPr>
            <a:endParaRPr lang="en-US" altLang="en-US" sz="2000" smtClean="0">
              <a:latin typeface="Arial Rounded MT Bold" pitchFamily="34" charset="0"/>
              <a:cs typeface="Microsoft YaHei" pitchFamily="34" charset="-122"/>
            </a:endParaRPr>
          </a:p>
          <a:p>
            <a:pPr marL="0" indent="0" algn="just">
              <a:buFont typeface="Wingdings" pitchFamily="2" charset="2"/>
              <a:buChar char="v"/>
            </a:pPr>
            <a:endParaRPr lang="en-US" altLang="en-US" sz="2000" smtClean="0">
              <a:latin typeface="Arial Rounded MT Bold" pitchFamily="34" charset="0"/>
              <a:cs typeface="Microsoft YaHei" pitchFamily="34" charset="-122"/>
            </a:endParaRPr>
          </a:p>
          <a:p>
            <a:pPr marL="0" indent="0" algn="just">
              <a:buFontTx/>
              <a:buNone/>
            </a:pPr>
            <a:endParaRPr lang="en-US" altLang="en-US" sz="2000" smtClean="0">
              <a:latin typeface="Arial Rounded MT Bold" pitchFamily="34" charset="0"/>
              <a:cs typeface="Microsoft YaHei"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2743200" y="228600"/>
            <a:ext cx="5715000" cy="914400"/>
          </a:xfrm>
        </p:spPr>
        <p:txBody>
          <a:bodyPr/>
          <a:lstStyle/>
          <a:p>
            <a:pPr algn="ctr"/>
            <a:r>
              <a:rPr lang="en-US" altLang="en-US" sz="2800" smtClean="0">
                <a:solidFill>
                  <a:schemeClr val="bg1"/>
                </a:solidFill>
                <a:latin typeface="Lucida Bright" pitchFamily="18" charset="0"/>
                <a:cs typeface="Microsoft YaHei" pitchFamily="34" charset="-122"/>
              </a:rPr>
              <a:t>Quality of Data Assessment</a:t>
            </a:r>
          </a:p>
        </p:txBody>
      </p:sp>
      <p:sp>
        <p:nvSpPr>
          <p:cNvPr id="15363" name="Rectangle 3"/>
          <p:cNvSpPr>
            <a:spLocks noGrp="1" noChangeArrowheads="1"/>
          </p:cNvSpPr>
          <p:nvPr>
            <p:ph type="body" idx="1"/>
          </p:nvPr>
        </p:nvSpPr>
        <p:spPr>
          <a:xfrm>
            <a:off x="1143000" y="1828800"/>
            <a:ext cx="7391400" cy="4114800"/>
          </a:xfrm>
        </p:spPr>
        <p:txBody>
          <a:bodyPr/>
          <a:lstStyle/>
          <a:p>
            <a:pPr marL="457200" indent="-457200" algn="just">
              <a:buFont typeface="Wingdings" charset="0"/>
              <a:buChar char="v"/>
              <a:defRPr/>
            </a:pPr>
            <a:r>
              <a:rPr lang="en-US" sz="2000" dirty="0" smtClean="0">
                <a:latin typeface="Arial Rounded MT Bold" charset="0"/>
                <a:ea typeface="Microsoft YaHei" charset="0"/>
              </a:rPr>
              <a:t>Assign numeric values to Quality Criteria of Datasets or Scoring/Rating Systems</a:t>
            </a:r>
            <a:endParaRPr lang="en-US" sz="1600" dirty="0" smtClean="0">
              <a:latin typeface="Arial Rounded MT Bold" charset="0"/>
              <a:ea typeface="Microsoft YaHei" charset="0"/>
            </a:endParaRPr>
          </a:p>
          <a:p>
            <a:pPr marL="400050" lvl="1" indent="0" algn="just">
              <a:buFontTx/>
              <a:buNone/>
              <a:defRPr/>
            </a:pPr>
            <a:endParaRPr lang="en-US" sz="1600" dirty="0" smtClean="0">
              <a:latin typeface="Arial Rounded MT Bold" charset="0"/>
            </a:endParaRPr>
          </a:p>
          <a:p>
            <a:pPr marL="457200" indent="-457200" algn="just">
              <a:buFont typeface="Wingdings" charset="0"/>
              <a:buChar char="v"/>
              <a:defRPr/>
            </a:pPr>
            <a:r>
              <a:rPr lang="en-US" sz="2000" dirty="0" smtClean="0">
                <a:latin typeface="Arial Rounded MT Bold" charset="0"/>
                <a:ea typeface="Microsoft YaHei" charset="0"/>
              </a:rPr>
              <a:t>Proactive Approach</a:t>
            </a:r>
          </a:p>
          <a:p>
            <a:pPr marL="857250" lvl="1" indent="-457200" algn="just">
              <a:buFont typeface="Wingdings" charset="2"/>
              <a:buChar char="²"/>
              <a:defRPr/>
            </a:pPr>
            <a:r>
              <a:rPr lang="en-US" sz="1600" dirty="0" smtClean="0">
                <a:latin typeface="Arial Rounded MT Bold" charset="0"/>
              </a:rPr>
              <a:t>Precision </a:t>
            </a:r>
            <a:r>
              <a:rPr lang="en-US" sz="1600" dirty="0" err="1" smtClean="0">
                <a:latin typeface="Arial Rounded MT Bold" charset="0"/>
              </a:rPr>
              <a:t>vs</a:t>
            </a:r>
            <a:r>
              <a:rPr lang="en-US" sz="1600" dirty="0" smtClean="0">
                <a:latin typeface="Arial Rounded MT Bold" charset="0"/>
              </a:rPr>
              <a:t> Practicality</a:t>
            </a:r>
          </a:p>
          <a:p>
            <a:pPr marL="857250" lvl="1" indent="-457200" algn="just">
              <a:buFont typeface="Wingdings" charset="2"/>
              <a:buChar char="²"/>
              <a:defRPr/>
            </a:pPr>
            <a:endParaRPr lang="en-US" sz="1600" dirty="0" smtClean="0">
              <a:latin typeface="Arial Rounded MT Bold" charset="0"/>
            </a:endParaRPr>
          </a:p>
          <a:p>
            <a:pPr marL="0" indent="0" algn="just">
              <a:buFontTx/>
              <a:buNone/>
              <a:defRPr/>
            </a:pPr>
            <a:r>
              <a:rPr lang="en-US" sz="2000" dirty="0">
                <a:latin typeface="Arial Rounded MT Bold" charset="0"/>
                <a:ea typeface="Microsoft YaHei" charset="0"/>
              </a:rPr>
              <a:t>	</a:t>
            </a:r>
            <a:r>
              <a:rPr lang="en-US" sz="2000" dirty="0" smtClean="0">
                <a:latin typeface="Arial Rounded MT Bold" charset="0"/>
                <a:ea typeface="Microsoft YaHei" charset="0"/>
              </a:rPr>
              <a:t>				</a:t>
            </a:r>
          </a:p>
          <a:p>
            <a:pPr marL="457200" indent="-457200" algn="just">
              <a:buFont typeface="Wingdings" charset="0"/>
              <a:buChar char="v"/>
              <a:defRPr/>
            </a:pPr>
            <a:endParaRPr lang="en-US" sz="2000" dirty="0" smtClean="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p:txBody>
      </p:sp>
      <p:sp>
        <p:nvSpPr>
          <p:cNvPr id="3" name="Rounded Rectangle 2"/>
          <p:cNvSpPr>
            <a:spLocks noChangeArrowheads="1"/>
          </p:cNvSpPr>
          <p:nvPr/>
        </p:nvSpPr>
        <p:spPr bwMode="auto">
          <a:xfrm>
            <a:off x="1295400" y="3962400"/>
            <a:ext cx="3276600" cy="609600"/>
          </a:xfrm>
          <a:prstGeom prst="roundRect">
            <a:avLst>
              <a:gd name="adj" fmla="val 16667"/>
            </a:avLst>
          </a:prstGeom>
          <a:solidFill>
            <a:srgbClr val="0066FF"/>
          </a:solidFill>
          <a:ln w="9525">
            <a:solidFill>
              <a:srgbClr val="660066"/>
            </a:solidFill>
            <a:round/>
            <a:headEnd/>
            <a:tailEnd/>
          </a:ln>
          <a:effectLst>
            <a:outerShdw dist="23000" dir="5400000" rotWithShape="0">
              <a:srgbClr val="808080">
                <a:alpha val="34998"/>
              </a:srgbClr>
            </a:outerShdw>
          </a:effectLst>
        </p:spPr>
        <p:txBody>
          <a:bodyPr anchor="ctr"/>
          <a:lstStyle/>
          <a:p>
            <a:pPr algn="ctr">
              <a:defRPr/>
            </a:pPr>
            <a:r>
              <a:rPr lang="en-US" b="1" dirty="0">
                <a:solidFill>
                  <a:schemeClr val="lt1"/>
                </a:solidFill>
                <a:latin typeface="Lucida Bright"/>
                <a:ea typeface="+mn-ea"/>
                <a:cs typeface="Lucida Bright"/>
              </a:rPr>
              <a:t>Manual Approach</a:t>
            </a:r>
          </a:p>
        </p:txBody>
      </p:sp>
      <p:sp>
        <p:nvSpPr>
          <p:cNvPr id="7" name="Rounded Rectangle 6"/>
          <p:cNvSpPr>
            <a:spLocks noChangeArrowheads="1"/>
          </p:cNvSpPr>
          <p:nvPr/>
        </p:nvSpPr>
        <p:spPr bwMode="auto">
          <a:xfrm>
            <a:off x="1295400" y="4627563"/>
            <a:ext cx="3276600" cy="762000"/>
          </a:xfrm>
          <a:prstGeom prst="roundRect">
            <a:avLst>
              <a:gd name="adj" fmla="val 16667"/>
            </a:avLst>
          </a:prstGeom>
          <a:solidFill>
            <a:srgbClr val="D9D9D9"/>
          </a:solidFill>
          <a:ln w="9525">
            <a:solidFill>
              <a:srgbClr val="0066FF"/>
            </a:solidFill>
            <a:round/>
            <a:headEnd/>
            <a:tailEnd/>
          </a:ln>
          <a:effectLst>
            <a:outerShdw dist="23000" dir="5400000" rotWithShape="0">
              <a:srgbClr val="808080">
                <a:alpha val="34998"/>
              </a:srgbClr>
            </a:outerShdw>
          </a:effectLst>
        </p:spPr>
        <p:txBody>
          <a:bodyPr anchor="ctr"/>
          <a:lstStyle/>
          <a:p>
            <a:pPr marL="285750" indent="-285750">
              <a:buFont typeface="Wingdings" charset="2"/>
              <a:buChar char="²"/>
              <a:defRPr/>
            </a:pPr>
            <a:r>
              <a:rPr lang="en-US" sz="1600" b="1" dirty="0">
                <a:solidFill>
                  <a:srgbClr val="000000"/>
                </a:solidFill>
                <a:latin typeface="Lucida Bright"/>
                <a:ea typeface="+mn-ea"/>
                <a:cs typeface="Lucida Bright"/>
              </a:rPr>
              <a:t>Questionnaires base system </a:t>
            </a:r>
          </a:p>
        </p:txBody>
      </p:sp>
      <p:sp>
        <p:nvSpPr>
          <p:cNvPr id="8" name="Rounded Rectangle 7"/>
          <p:cNvSpPr>
            <a:spLocks noChangeArrowheads="1"/>
          </p:cNvSpPr>
          <p:nvPr/>
        </p:nvSpPr>
        <p:spPr bwMode="auto">
          <a:xfrm>
            <a:off x="5029200" y="3951288"/>
            <a:ext cx="3276600" cy="609600"/>
          </a:xfrm>
          <a:prstGeom prst="roundRect">
            <a:avLst>
              <a:gd name="adj" fmla="val 16667"/>
            </a:avLst>
          </a:prstGeom>
          <a:solidFill>
            <a:srgbClr val="0066FF"/>
          </a:solidFill>
          <a:ln w="9525">
            <a:solidFill>
              <a:srgbClr val="660066"/>
            </a:solidFill>
            <a:round/>
            <a:headEnd/>
            <a:tailEnd/>
          </a:ln>
          <a:effectLst>
            <a:outerShdw dist="23000" dir="5400000" rotWithShape="0">
              <a:srgbClr val="808080">
                <a:alpha val="34998"/>
              </a:srgbClr>
            </a:outerShdw>
          </a:effectLst>
        </p:spPr>
        <p:txBody>
          <a:bodyPr anchor="ctr"/>
          <a:lstStyle/>
          <a:p>
            <a:pPr algn="ctr">
              <a:defRPr/>
            </a:pPr>
            <a:r>
              <a:rPr lang="en-US" b="1" dirty="0">
                <a:solidFill>
                  <a:schemeClr val="lt1"/>
                </a:solidFill>
                <a:latin typeface="Lucida Bright"/>
                <a:ea typeface="+mn-ea"/>
                <a:cs typeface="Lucida Bright"/>
              </a:rPr>
              <a:t>Semi-Automatic Approach</a:t>
            </a:r>
          </a:p>
        </p:txBody>
      </p:sp>
      <p:sp>
        <p:nvSpPr>
          <p:cNvPr id="9" name="Rounded Rectangle 8"/>
          <p:cNvSpPr>
            <a:spLocks noChangeArrowheads="1"/>
          </p:cNvSpPr>
          <p:nvPr/>
        </p:nvSpPr>
        <p:spPr bwMode="auto">
          <a:xfrm>
            <a:off x="5029200" y="4616450"/>
            <a:ext cx="3276600" cy="762000"/>
          </a:xfrm>
          <a:prstGeom prst="roundRect">
            <a:avLst>
              <a:gd name="adj" fmla="val 16667"/>
            </a:avLst>
          </a:prstGeom>
          <a:solidFill>
            <a:srgbClr val="D9D9D9"/>
          </a:solidFill>
          <a:ln w="9525">
            <a:solidFill>
              <a:srgbClr val="0066FF"/>
            </a:solidFill>
            <a:round/>
            <a:headEnd/>
            <a:tailEnd/>
          </a:ln>
          <a:effectLst>
            <a:outerShdw dist="23000" dir="5400000" rotWithShape="0">
              <a:srgbClr val="808080">
                <a:alpha val="34998"/>
              </a:srgbClr>
            </a:outerShdw>
          </a:effectLst>
        </p:spPr>
        <p:txBody>
          <a:bodyPr anchor="ctr"/>
          <a:lstStyle/>
          <a:p>
            <a:pPr marL="285750" indent="-285750">
              <a:buFont typeface="Wingdings" charset="2"/>
              <a:buChar char="²"/>
              <a:defRPr/>
            </a:pPr>
            <a:r>
              <a:rPr lang="en-US" sz="1600" b="1" dirty="0">
                <a:solidFill>
                  <a:srgbClr val="000000"/>
                </a:solidFill>
                <a:latin typeface="Lucida Bright"/>
                <a:ea typeface="+mn-ea"/>
                <a:cs typeface="Lucida Bright"/>
              </a:rPr>
              <a:t>Rating based system</a:t>
            </a:r>
          </a:p>
          <a:p>
            <a:pPr marL="285750" indent="-285750">
              <a:buFont typeface="Wingdings" charset="2"/>
              <a:buChar char="²"/>
              <a:defRPr/>
            </a:pPr>
            <a:r>
              <a:rPr lang="en-US" sz="1600" b="1" dirty="0">
                <a:solidFill>
                  <a:srgbClr val="000000"/>
                </a:solidFill>
                <a:latin typeface="Lucida Bright"/>
                <a:ea typeface="+mn-ea"/>
                <a:cs typeface="Lucida Bright"/>
              </a:rPr>
              <a:t>Reputation based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2743200" y="228600"/>
            <a:ext cx="5715000" cy="914400"/>
          </a:xfrm>
        </p:spPr>
        <p:txBody>
          <a:bodyPr/>
          <a:lstStyle/>
          <a:p>
            <a:pPr algn="ctr"/>
            <a:r>
              <a:rPr lang="en-US" altLang="en-US" sz="2800" smtClean="0">
                <a:solidFill>
                  <a:schemeClr val="bg1"/>
                </a:solidFill>
                <a:latin typeface="Lucida Bright" pitchFamily="18" charset="0"/>
                <a:cs typeface="Microsoft YaHei" pitchFamily="34" charset="-122"/>
              </a:rPr>
              <a:t>Reasons of Assessment</a:t>
            </a:r>
          </a:p>
        </p:txBody>
      </p:sp>
      <p:sp>
        <p:nvSpPr>
          <p:cNvPr id="15363" name="Rectangle 3"/>
          <p:cNvSpPr>
            <a:spLocks noGrp="1" noChangeArrowheads="1"/>
          </p:cNvSpPr>
          <p:nvPr>
            <p:ph type="body" idx="1"/>
          </p:nvPr>
        </p:nvSpPr>
        <p:spPr>
          <a:xfrm>
            <a:off x="1143000" y="1752600"/>
            <a:ext cx="6096000" cy="4038600"/>
          </a:xfrm>
        </p:spPr>
        <p:txBody>
          <a:bodyPr/>
          <a:lstStyle/>
          <a:p>
            <a:pPr marL="0" indent="0" algn="just">
              <a:buFontTx/>
              <a:buNone/>
              <a:defRPr/>
            </a:pPr>
            <a:r>
              <a:rPr lang="en-US" sz="2000" dirty="0" smtClean="0">
                <a:latin typeface="Arial Rounded MT Bold" charset="0"/>
                <a:ea typeface="Microsoft YaHei" charset="0"/>
              </a:rPr>
              <a:t> Main Reasons </a:t>
            </a:r>
          </a:p>
          <a:p>
            <a:pPr marL="0" indent="0" algn="just">
              <a:buFontTx/>
              <a:buNone/>
              <a:defRPr/>
            </a:pPr>
            <a:endParaRPr lang="en-US" sz="2000" dirty="0" smtClean="0">
              <a:latin typeface="Arial Rounded MT Bold" charset="0"/>
              <a:ea typeface="Microsoft YaHei" charset="0"/>
            </a:endParaRPr>
          </a:p>
          <a:p>
            <a:pPr marL="457200" indent="-457200" algn="just">
              <a:buFont typeface="Wingdings" charset="0"/>
              <a:buChar char="v"/>
              <a:defRPr/>
            </a:pPr>
            <a:r>
              <a:rPr lang="en-US" sz="2000" dirty="0" smtClean="0">
                <a:latin typeface="Arial Rounded MT Bold" charset="0"/>
                <a:ea typeface="Microsoft YaHei" charset="0"/>
              </a:rPr>
              <a:t>Provenance of assessed data on the web</a:t>
            </a:r>
          </a:p>
          <a:p>
            <a:pPr marL="400050" lvl="1" indent="0" algn="just">
              <a:buFontTx/>
              <a:buNone/>
              <a:defRPr/>
            </a:pPr>
            <a:endParaRPr lang="en-US" dirty="0">
              <a:latin typeface="Arial Rounded MT Bold" charset="0"/>
            </a:endParaRPr>
          </a:p>
          <a:p>
            <a:pPr marL="457200" indent="-457200" algn="just">
              <a:buFont typeface="Wingdings" charset="0"/>
              <a:buChar char="v"/>
              <a:defRPr/>
            </a:pPr>
            <a:r>
              <a:rPr lang="en-US" sz="2000" dirty="0" smtClean="0">
                <a:latin typeface="Arial Rounded MT Bold" charset="0"/>
                <a:ea typeface="Microsoft YaHei" charset="0"/>
              </a:rPr>
              <a:t>Primary Objectives</a:t>
            </a:r>
          </a:p>
          <a:p>
            <a:pPr marL="457200" indent="-457200" algn="just">
              <a:buFont typeface="Wingdings" charset="0"/>
              <a:buChar char="v"/>
              <a:defRPr/>
            </a:pPr>
            <a:endParaRPr lang="en-US" sz="2000" dirty="0" smtClean="0">
              <a:latin typeface="Arial Rounded MT Bold" charset="0"/>
              <a:ea typeface="Microsoft YaHei" charset="0"/>
            </a:endParaRPr>
          </a:p>
          <a:p>
            <a:pPr marL="857250" lvl="1" indent="-457200" algn="just">
              <a:buFont typeface="Wingdings" charset="2"/>
              <a:buChar char="²"/>
              <a:defRPr/>
            </a:pPr>
            <a:r>
              <a:rPr lang="en-US" sz="1600" dirty="0" smtClean="0">
                <a:latin typeface="Arial Rounded MT Bold" charset="0"/>
              </a:rPr>
              <a:t>Identify the methods / approaches to automatically assess the quality of data on the web</a:t>
            </a:r>
          </a:p>
          <a:p>
            <a:pPr marL="857250" lvl="1" indent="-457200" algn="just">
              <a:buFont typeface="Wingdings" charset="2"/>
              <a:buChar char="²"/>
              <a:defRPr/>
            </a:pPr>
            <a:endParaRPr lang="en-US" sz="1600" dirty="0" smtClean="0">
              <a:latin typeface="Arial Rounded MT Bold" charset="0"/>
            </a:endParaRPr>
          </a:p>
          <a:p>
            <a:pPr marL="857250" lvl="1" indent="-457200" algn="just">
              <a:buFont typeface="Wingdings" charset="2"/>
              <a:buChar char="²"/>
              <a:defRPr/>
            </a:pPr>
            <a:r>
              <a:rPr lang="en-US" sz="1600" dirty="0" smtClean="0">
                <a:latin typeface="Arial Rounded MT Bold" charset="0"/>
              </a:rPr>
              <a:t>Or Identify the methods to assess the Quality Criteria of Data automatically of web data.</a:t>
            </a: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590800" y="152400"/>
            <a:ext cx="5943600" cy="990600"/>
          </a:xfrm>
        </p:spPr>
        <p:txBody>
          <a:bodyPr/>
          <a:lstStyle/>
          <a:p>
            <a:pPr algn="ctr"/>
            <a:r>
              <a:rPr lang="en-US" altLang="en-US" sz="2800" smtClean="0">
                <a:solidFill>
                  <a:schemeClr val="bg1"/>
                </a:solidFill>
                <a:latin typeface="Lucida Bright" pitchFamily="18" charset="0"/>
                <a:cs typeface="Microsoft YaHei" pitchFamily="34" charset="-122"/>
              </a:rPr>
              <a:t>A Generalize Assessment Approach</a:t>
            </a:r>
          </a:p>
        </p:txBody>
      </p:sp>
      <p:sp>
        <p:nvSpPr>
          <p:cNvPr id="3" name="Round Diagonal Corner Rectangle 2"/>
          <p:cNvSpPr>
            <a:spLocks/>
          </p:cNvSpPr>
          <p:nvPr/>
        </p:nvSpPr>
        <p:spPr bwMode="auto">
          <a:xfrm>
            <a:off x="457200" y="2209800"/>
            <a:ext cx="1676400" cy="838200"/>
          </a:xfrm>
          <a:custGeom>
            <a:avLst/>
            <a:gdLst>
              <a:gd name="T0" fmla="*/ 139707 w 1676356"/>
              <a:gd name="T1" fmla="*/ 0 h 838178"/>
              <a:gd name="T2" fmla="*/ 1676444 w 1676356"/>
              <a:gd name="T3" fmla="*/ 0 h 838178"/>
              <a:gd name="T4" fmla="*/ 1676444 w 1676356"/>
              <a:gd name="T5" fmla="*/ 0 h 838178"/>
              <a:gd name="T6" fmla="*/ 1676444 w 1676356"/>
              <a:gd name="T7" fmla="*/ 698515 h 838178"/>
              <a:gd name="T8" fmla="*/ 1536737 w 1676356"/>
              <a:gd name="T9" fmla="*/ 838222 h 838178"/>
              <a:gd name="T10" fmla="*/ 0 w 1676356"/>
              <a:gd name="T11" fmla="*/ 838222 h 838178"/>
              <a:gd name="T12" fmla="*/ 0 w 1676356"/>
              <a:gd name="T13" fmla="*/ 838222 h 838178"/>
              <a:gd name="T14" fmla="*/ 0 w 1676356"/>
              <a:gd name="T15" fmla="*/ 139707 h 838178"/>
              <a:gd name="T16" fmla="*/ 139707 w 1676356"/>
              <a:gd name="T17" fmla="*/ 0 h 838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6356"/>
              <a:gd name="T28" fmla="*/ 0 h 838178"/>
              <a:gd name="T29" fmla="*/ 1676356 w 1676356"/>
              <a:gd name="T30" fmla="*/ 838178 h 838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6356" h="838178">
                <a:moveTo>
                  <a:pt x="139699" y="0"/>
                </a:moveTo>
                <a:lnTo>
                  <a:pt x="1676356" y="0"/>
                </a:lnTo>
                <a:lnTo>
                  <a:pt x="1676356" y="698479"/>
                </a:lnTo>
                <a:cubicBezTo>
                  <a:pt x="1676356" y="775633"/>
                  <a:pt x="1613811" y="838178"/>
                  <a:pt x="1536657" y="838178"/>
                </a:cubicBezTo>
                <a:lnTo>
                  <a:pt x="0" y="838178"/>
                </a:lnTo>
                <a:lnTo>
                  <a:pt x="0" y="139699"/>
                </a:lnTo>
                <a:cubicBezTo>
                  <a:pt x="0" y="62545"/>
                  <a:pt x="62545" y="0"/>
                  <a:pt x="139699" y="0"/>
                </a:cubicBezTo>
                <a:close/>
              </a:path>
            </a:pathLst>
          </a:custGeom>
          <a:solidFill>
            <a:srgbClr val="0066FF"/>
          </a:solidFill>
          <a:ln w="9525">
            <a:solidFill>
              <a:srgbClr val="660066"/>
            </a:solidFill>
            <a:miter lim="800000"/>
            <a:headEnd/>
            <a:tailEnd/>
          </a:ln>
          <a:effectLst>
            <a:outerShdw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Step - 1</a:t>
            </a:r>
          </a:p>
        </p:txBody>
      </p:sp>
      <p:sp>
        <p:nvSpPr>
          <p:cNvPr id="6" name="Round Diagonal Corner Rectangle 5"/>
          <p:cNvSpPr>
            <a:spLocks/>
          </p:cNvSpPr>
          <p:nvPr/>
        </p:nvSpPr>
        <p:spPr bwMode="auto">
          <a:xfrm>
            <a:off x="457200" y="3678238"/>
            <a:ext cx="1676400" cy="838200"/>
          </a:xfrm>
          <a:custGeom>
            <a:avLst/>
            <a:gdLst>
              <a:gd name="T0" fmla="*/ 139707 w 1676356"/>
              <a:gd name="T1" fmla="*/ 0 h 838178"/>
              <a:gd name="T2" fmla="*/ 1676444 w 1676356"/>
              <a:gd name="T3" fmla="*/ 0 h 838178"/>
              <a:gd name="T4" fmla="*/ 1676444 w 1676356"/>
              <a:gd name="T5" fmla="*/ 0 h 838178"/>
              <a:gd name="T6" fmla="*/ 1676444 w 1676356"/>
              <a:gd name="T7" fmla="*/ 698515 h 838178"/>
              <a:gd name="T8" fmla="*/ 1536737 w 1676356"/>
              <a:gd name="T9" fmla="*/ 838222 h 838178"/>
              <a:gd name="T10" fmla="*/ 0 w 1676356"/>
              <a:gd name="T11" fmla="*/ 838222 h 838178"/>
              <a:gd name="T12" fmla="*/ 0 w 1676356"/>
              <a:gd name="T13" fmla="*/ 838222 h 838178"/>
              <a:gd name="T14" fmla="*/ 0 w 1676356"/>
              <a:gd name="T15" fmla="*/ 139707 h 838178"/>
              <a:gd name="T16" fmla="*/ 139707 w 1676356"/>
              <a:gd name="T17" fmla="*/ 0 h 838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6356"/>
              <a:gd name="T28" fmla="*/ 0 h 838178"/>
              <a:gd name="T29" fmla="*/ 1676356 w 1676356"/>
              <a:gd name="T30" fmla="*/ 838178 h 838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6356" h="838178">
                <a:moveTo>
                  <a:pt x="139699" y="0"/>
                </a:moveTo>
                <a:lnTo>
                  <a:pt x="1676356" y="0"/>
                </a:lnTo>
                <a:lnTo>
                  <a:pt x="1676356" y="698479"/>
                </a:lnTo>
                <a:cubicBezTo>
                  <a:pt x="1676356" y="775633"/>
                  <a:pt x="1613811" y="838178"/>
                  <a:pt x="1536657" y="838178"/>
                </a:cubicBezTo>
                <a:lnTo>
                  <a:pt x="0" y="838178"/>
                </a:lnTo>
                <a:lnTo>
                  <a:pt x="0" y="139699"/>
                </a:lnTo>
                <a:cubicBezTo>
                  <a:pt x="0" y="62545"/>
                  <a:pt x="62545" y="0"/>
                  <a:pt x="139699" y="0"/>
                </a:cubicBezTo>
                <a:close/>
              </a:path>
            </a:pathLst>
          </a:custGeom>
          <a:solidFill>
            <a:srgbClr val="0066FF"/>
          </a:solidFill>
          <a:ln w="9525">
            <a:solidFill>
              <a:srgbClr val="660066"/>
            </a:solidFill>
            <a:miter lim="800000"/>
            <a:headEnd/>
            <a:tailEnd/>
          </a:ln>
          <a:effectLst>
            <a:outerShdw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Step - 2</a:t>
            </a:r>
          </a:p>
        </p:txBody>
      </p:sp>
      <p:sp>
        <p:nvSpPr>
          <p:cNvPr id="7" name="Round Diagonal Corner Rectangle 6"/>
          <p:cNvSpPr>
            <a:spLocks/>
          </p:cNvSpPr>
          <p:nvPr/>
        </p:nvSpPr>
        <p:spPr bwMode="auto">
          <a:xfrm>
            <a:off x="457200" y="5148263"/>
            <a:ext cx="1676400" cy="838200"/>
          </a:xfrm>
          <a:custGeom>
            <a:avLst/>
            <a:gdLst>
              <a:gd name="T0" fmla="*/ 139707 w 1676356"/>
              <a:gd name="T1" fmla="*/ 0 h 838178"/>
              <a:gd name="T2" fmla="*/ 1676444 w 1676356"/>
              <a:gd name="T3" fmla="*/ 0 h 838178"/>
              <a:gd name="T4" fmla="*/ 1676444 w 1676356"/>
              <a:gd name="T5" fmla="*/ 0 h 838178"/>
              <a:gd name="T6" fmla="*/ 1676444 w 1676356"/>
              <a:gd name="T7" fmla="*/ 698515 h 838178"/>
              <a:gd name="T8" fmla="*/ 1536737 w 1676356"/>
              <a:gd name="T9" fmla="*/ 838222 h 838178"/>
              <a:gd name="T10" fmla="*/ 0 w 1676356"/>
              <a:gd name="T11" fmla="*/ 838222 h 838178"/>
              <a:gd name="T12" fmla="*/ 0 w 1676356"/>
              <a:gd name="T13" fmla="*/ 838222 h 838178"/>
              <a:gd name="T14" fmla="*/ 0 w 1676356"/>
              <a:gd name="T15" fmla="*/ 139707 h 838178"/>
              <a:gd name="T16" fmla="*/ 139707 w 1676356"/>
              <a:gd name="T17" fmla="*/ 0 h 838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6356"/>
              <a:gd name="T28" fmla="*/ 0 h 838178"/>
              <a:gd name="T29" fmla="*/ 1676356 w 1676356"/>
              <a:gd name="T30" fmla="*/ 838178 h 838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6356" h="838178">
                <a:moveTo>
                  <a:pt x="139699" y="0"/>
                </a:moveTo>
                <a:lnTo>
                  <a:pt x="1676356" y="0"/>
                </a:lnTo>
                <a:lnTo>
                  <a:pt x="1676356" y="698479"/>
                </a:lnTo>
                <a:cubicBezTo>
                  <a:pt x="1676356" y="775633"/>
                  <a:pt x="1613811" y="838178"/>
                  <a:pt x="1536657" y="838178"/>
                </a:cubicBezTo>
                <a:lnTo>
                  <a:pt x="0" y="838178"/>
                </a:lnTo>
                <a:lnTo>
                  <a:pt x="0" y="139699"/>
                </a:lnTo>
                <a:cubicBezTo>
                  <a:pt x="0" y="62545"/>
                  <a:pt x="62545" y="0"/>
                  <a:pt x="139699" y="0"/>
                </a:cubicBezTo>
                <a:close/>
              </a:path>
            </a:pathLst>
          </a:custGeom>
          <a:solidFill>
            <a:srgbClr val="0066FF"/>
          </a:solidFill>
          <a:ln w="9525">
            <a:solidFill>
              <a:srgbClr val="660066"/>
            </a:solidFill>
            <a:miter lim="800000"/>
            <a:headEnd/>
            <a:tailEnd/>
          </a:ln>
          <a:effectLst>
            <a:outerShdw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Step - 3</a:t>
            </a:r>
          </a:p>
        </p:txBody>
      </p:sp>
      <p:sp>
        <p:nvSpPr>
          <p:cNvPr id="4" name="Down Arrow 3"/>
          <p:cNvSpPr>
            <a:spLocks noChangeArrowheads="1"/>
          </p:cNvSpPr>
          <p:nvPr/>
        </p:nvSpPr>
        <p:spPr bwMode="auto">
          <a:xfrm>
            <a:off x="1143000" y="3059113"/>
            <a:ext cx="304800" cy="608012"/>
          </a:xfrm>
          <a:prstGeom prst="downArrow">
            <a:avLst>
              <a:gd name="adj1" fmla="val 50000"/>
              <a:gd name="adj2" fmla="val 49870"/>
            </a:avLst>
          </a:prstGeom>
          <a:solidFill>
            <a:srgbClr val="0066FF"/>
          </a:solidFill>
          <a:ln w="9525">
            <a:solidFill>
              <a:srgbClr val="FFFFFF"/>
            </a:solidFill>
            <a:miter lim="800000"/>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Down Arrow 8"/>
          <p:cNvSpPr>
            <a:spLocks noChangeArrowheads="1"/>
          </p:cNvSpPr>
          <p:nvPr/>
        </p:nvSpPr>
        <p:spPr bwMode="auto">
          <a:xfrm>
            <a:off x="1143000" y="4527550"/>
            <a:ext cx="304800" cy="609600"/>
          </a:xfrm>
          <a:prstGeom prst="downArrow">
            <a:avLst>
              <a:gd name="adj1" fmla="val 50000"/>
              <a:gd name="adj2" fmla="val 50000"/>
            </a:avLst>
          </a:prstGeom>
          <a:solidFill>
            <a:srgbClr val="0066FF"/>
          </a:solidFill>
          <a:ln w="9525">
            <a:solidFill>
              <a:srgbClr val="FFFFFF"/>
            </a:solidFill>
            <a:miter lim="800000"/>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5" name="Round Diagonal Corner Rectangle 4"/>
          <p:cNvSpPr>
            <a:spLocks/>
          </p:cNvSpPr>
          <p:nvPr/>
        </p:nvSpPr>
        <p:spPr bwMode="auto">
          <a:xfrm>
            <a:off x="2971800" y="2209800"/>
            <a:ext cx="5257800" cy="838200"/>
          </a:xfrm>
          <a:custGeom>
            <a:avLst/>
            <a:gdLst>
              <a:gd name="T0" fmla="*/ 139707 w 5257662"/>
              <a:gd name="T1" fmla="*/ 0 h 838178"/>
              <a:gd name="T2" fmla="*/ 5257938 w 5257662"/>
              <a:gd name="T3" fmla="*/ 0 h 838178"/>
              <a:gd name="T4" fmla="*/ 5257938 w 5257662"/>
              <a:gd name="T5" fmla="*/ 0 h 838178"/>
              <a:gd name="T6" fmla="*/ 5257938 w 5257662"/>
              <a:gd name="T7" fmla="*/ 698515 h 838178"/>
              <a:gd name="T8" fmla="*/ 5118231 w 5257662"/>
              <a:gd name="T9" fmla="*/ 838222 h 838178"/>
              <a:gd name="T10" fmla="*/ 0 w 5257662"/>
              <a:gd name="T11" fmla="*/ 838222 h 838178"/>
              <a:gd name="T12" fmla="*/ 0 w 5257662"/>
              <a:gd name="T13" fmla="*/ 838222 h 838178"/>
              <a:gd name="T14" fmla="*/ 0 w 5257662"/>
              <a:gd name="T15" fmla="*/ 139707 h 838178"/>
              <a:gd name="T16" fmla="*/ 139707 w 5257662"/>
              <a:gd name="T17" fmla="*/ 0 h 838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7662"/>
              <a:gd name="T28" fmla="*/ 0 h 838178"/>
              <a:gd name="T29" fmla="*/ 5257662 w 5257662"/>
              <a:gd name="T30" fmla="*/ 838178 h 838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7662" h="838178">
                <a:moveTo>
                  <a:pt x="139699" y="0"/>
                </a:moveTo>
                <a:lnTo>
                  <a:pt x="5257662" y="0"/>
                </a:lnTo>
                <a:lnTo>
                  <a:pt x="5257662" y="698479"/>
                </a:lnTo>
                <a:cubicBezTo>
                  <a:pt x="5257662" y="775633"/>
                  <a:pt x="5195117" y="838178"/>
                  <a:pt x="5117963" y="838178"/>
                </a:cubicBezTo>
                <a:lnTo>
                  <a:pt x="0" y="838178"/>
                </a:lnTo>
                <a:lnTo>
                  <a:pt x="0" y="139699"/>
                </a:lnTo>
                <a:cubicBezTo>
                  <a:pt x="0" y="62545"/>
                  <a:pt x="62545" y="0"/>
                  <a:pt x="139699" y="0"/>
                </a:cubicBezTo>
                <a:close/>
              </a:path>
            </a:pathLst>
          </a:custGeom>
          <a:solidFill>
            <a:srgbClr val="D9D9D9"/>
          </a:solidFill>
          <a:ln w="9525">
            <a:solidFill>
              <a:srgbClr val="0066FF"/>
            </a:solidFill>
            <a:miter lim="800000"/>
            <a:headEnd/>
            <a:tailEnd/>
          </a:ln>
          <a:effectLst>
            <a:outerShdw dist="23000" dir="5400000" rotWithShape="0">
              <a:srgbClr val="808080">
                <a:alpha val="34998"/>
              </a:srgbClr>
            </a:outerShdw>
          </a:effectLst>
        </p:spPr>
        <p:txBody>
          <a:bodyPr anchor="ctr"/>
          <a:lstStyle/>
          <a:p>
            <a:pPr algn="just">
              <a:defRPr/>
            </a:pPr>
            <a:r>
              <a:rPr lang="en-US" dirty="0">
                <a:solidFill>
                  <a:srgbClr val="000000"/>
                </a:solidFill>
                <a:latin typeface="Arial Rounded MT Bold" charset="0"/>
                <a:ea typeface="Microsoft YaHei" charset="0"/>
              </a:rPr>
              <a:t>Generate a provenance graph for the data item</a:t>
            </a:r>
          </a:p>
        </p:txBody>
      </p:sp>
      <p:sp>
        <p:nvSpPr>
          <p:cNvPr id="11" name="Round Diagonal Corner Rectangle 10"/>
          <p:cNvSpPr>
            <a:spLocks/>
          </p:cNvSpPr>
          <p:nvPr/>
        </p:nvSpPr>
        <p:spPr bwMode="auto">
          <a:xfrm>
            <a:off x="2971800" y="3657600"/>
            <a:ext cx="5257800" cy="838200"/>
          </a:xfrm>
          <a:custGeom>
            <a:avLst/>
            <a:gdLst>
              <a:gd name="T0" fmla="*/ 139707 w 5257662"/>
              <a:gd name="T1" fmla="*/ 0 h 838178"/>
              <a:gd name="T2" fmla="*/ 5257938 w 5257662"/>
              <a:gd name="T3" fmla="*/ 0 h 838178"/>
              <a:gd name="T4" fmla="*/ 5257938 w 5257662"/>
              <a:gd name="T5" fmla="*/ 0 h 838178"/>
              <a:gd name="T6" fmla="*/ 5257938 w 5257662"/>
              <a:gd name="T7" fmla="*/ 698515 h 838178"/>
              <a:gd name="T8" fmla="*/ 5118231 w 5257662"/>
              <a:gd name="T9" fmla="*/ 838222 h 838178"/>
              <a:gd name="T10" fmla="*/ 0 w 5257662"/>
              <a:gd name="T11" fmla="*/ 838222 h 838178"/>
              <a:gd name="T12" fmla="*/ 0 w 5257662"/>
              <a:gd name="T13" fmla="*/ 838222 h 838178"/>
              <a:gd name="T14" fmla="*/ 0 w 5257662"/>
              <a:gd name="T15" fmla="*/ 139707 h 838178"/>
              <a:gd name="T16" fmla="*/ 139707 w 5257662"/>
              <a:gd name="T17" fmla="*/ 0 h 838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7662"/>
              <a:gd name="T28" fmla="*/ 0 h 838178"/>
              <a:gd name="T29" fmla="*/ 5257662 w 5257662"/>
              <a:gd name="T30" fmla="*/ 838178 h 838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7662" h="838178">
                <a:moveTo>
                  <a:pt x="139699" y="0"/>
                </a:moveTo>
                <a:lnTo>
                  <a:pt x="5257662" y="0"/>
                </a:lnTo>
                <a:lnTo>
                  <a:pt x="5257662" y="698479"/>
                </a:lnTo>
                <a:cubicBezTo>
                  <a:pt x="5257662" y="775633"/>
                  <a:pt x="5195117" y="838178"/>
                  <a:pt x="5117963" y="838178"/>
                </a:cubicBezTo>
                <a:lnTo>
                  <a:pt x="0" y="838178"/>
                </a:lnTo>
                <a:lnTo>
                  <a:pt x="0" y="139699"/>
                </a:lnTo>
                <a:cubicBezTo>
                  <a:pt x="0" y="62545"/>
                  <a:pt x="62545" y="0"/>
                  <a:pt x="139699" y="0"/>
                </a:cubicBezTo>
                <a:close/>
              </a:path>
            </a:pathLst>
          </a:custGeom>
          <a:solidFill>
            <a:srgbClr val="D9D9D9"/>
          </a:solidFill>
          <a:ln w="9525">
            <a:solidFill>
              <a:srgbClr val="0066FF"/>
            </a:solidFill>
            <a:miter lim="800000"/>
            <a:headEnd/>
            <a:tailEnd/>
          </a:ln>
          <a:effectLst>
            <a:outerShdw dist="23000" dir="5400000" rotWithShape="0">
              <a:srgbClr val="808080">
                <a:alpha val="34998"/>
              </a:srgbClr>
            </a:outerShdw>
          </a:effectLst>
        </p:spPr>
        <p:txBody>
          <a:bodyPr anchor="ctr"/>
          <a:lstStyle/>
          <a:p>
            <a:pPr algn="just">
              <a:defRPr/>
            </a:pPr>
            <a:r>
              <a:rPr lang="en-US" dirty="0">
                <a:solidFill>
                  <a:srgbClr val="000000"/>
                </a:solidFill>
                <a:latin typeface="Arial Rounded MT Bold" charset="0"/>
                <a:ea typeface="Microsoft YaHei" charset="0"/>
              </a:rPr>
              <a:t>Annotate the provenance graph with impact values</a:t>
            </a:r>
          </a:p>
        </p:txBody>
      </p:sp>
      <p:sp>
        <p:nvSpPr>
          <p:cNvPr id="12" name="Round Diagonal Corner Rectangle 11"/>
          <p:cNvSpPr>
            <a:spLocks/>
          </p:cNvSpPr>
          <p:nvPr/>
        </p:nvSpPr>
        <p:spPr bwMode="auto">
          <a:xfrm>
            <a:off x="2971800" y="5105400"/>
            <a:ext cx="5257800" cy="838200"/>
          </a:xfrm>
          <a:custGeom>
            <a:avLst/>
            <a:gdLst>
              <a:gd name="T0" fmla="*/ 139707 w 5257662"/>
              <a:gd name="T1" fmla="*/ 0 h 838178"/>
              <a:gd name="T2" fmla="*/ 5257938 w 5257662"/>
              <a:gd name="T3" fmla="*/ 0 h 838178"/>
              <a:gd name="T4" fmla="*/ 5257938 w 5257662"/>
              <a:gd name="T5" fmla="*/ 0 h 838178"/>
              <a:gd name="T6" fmla="*/ 5257938 w 5257662"/>
              <a:gd name="T7" fmla="*/ 698515 h 838178"/>
              <a:gd name="T8" fmla="*/ 5118231 w 5257662"/>
              <a:gd name="T9" fmla="*/ 838222 h 838178"/>
              <a:gd name="T10" fmla="*/ 0 w 5257662"/>
              <a:gd name="T11" fmla="*/ 838222 h 838178"/>
              <a:gd name="T12" fmla="*/ 0 w 5257662"/>
              <a:gd name="T13" fmla="*/ 838222 h 838178"/>
              <a:gd name="T14" fmla="*/ 0 w 5257662"/>
              <a:gd name="T15" fmla="*/ 139707 h 838178"/>
              <a:gd name="T16" fmla="*/ 139707 w 5257662"/>
              <a:gd name="T17" fmla="*/ 0 h 838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7662"/>
              <a:gd name="T28" fmla="*/ 0 h 838178"/>
              <a:gd name="T29" fmla="*/ 5257662 w 5257662"/>
              <a:gd name="T30" fmla="*/ 838178 h 838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7662" h="838178">
                <a:moveTo>
                  <a:pt x="139699" y="0"/>
                </a:moveTo>
                <a:lnTo>
                  <a:pt x="5257662" y="0"/>
                </a:lnTo>
                <a:lnTo>
                  <a:pt x="5257662" y="698479"/>
                </a:lnTo>
                <a:cubicBezTo>
                  <a:pt x="5257662" y="775633"/>
                  <a:pt x="5195117" y="838178"/>
                  <a:pt x="5117963" y="838178"/>
                </a:cubicBezTo>
                <a:lnTo>
                  <a:pt x="0" y="838178"/>
                </a:lnTo>
                <a:lnTo>
                  <a:pt x="0" y="139699"/>
                </a:lnTo>
                <a:cubicBezTo>
                  <a:pt x="0" y="62545"/>
                  <a:pt x="62545" y="0"/>
                  <a:pt x="139699" y="0"/>
                </a:cubicBezTo>
                <a:close/>
              </a:path>
            </a:pathLst>
          </a:custGeom>
          <a:solidFill>
            <a:srgbClr val="D9D9D9"/>
          </a:solidFill>
          <a:ln w="9525">
            <a:solidFill>
              <a:srgbClr val="0066FF"/>
            </a:solidFill>
            <a:miter lim="800000"/>
            <a:headEnd/>
            <a:tailEnd/>
          </a:ln>
          <a:effectLst>
            <a:outerShdw dist="23000" dir="5400000" rotWithShape="0">
              <a:srgbClr val="808080">
                <a:alpha val="34998"/>
              </a:srgbClr>
            </a:outerShdw>
          </a:effectLst>
        </p:spPr>
        <p:txBody>
          <a:bodyPr anchor="ctr"/>
          <a:lstStyle/>
          <a:p>
            <a:pPr algn="just">
              <a:defRPr/>
            </a:pPr>
            <a:r>
              <a:rPr lang="en-US" dirty="0">
                <a:solidFill>
                  <a:srgbClr val="000000"/>
                </a:solidFill>
                <a:latin typeface="Arial Rounded MT Bold" charset="0"/>
                <a:ea typeface="Microsoft YaHei" charset="0"/>
              </a:rPr>
              <a:t>Execute the assessment function/program (script) </a:t>
            </a:r>
            <a:endParaRPr lang="en-US" sz="1400" dirty="0">
              <a:solidFill>
                <a:srgbClr val="000000"/>
              </a:solidFill>
              <a:latin typeface="Arial Rounded MT Bold" charset="0"/>
              <a:ea typeface="Microsoft YaHei"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581400" y="152400"/>
            <a:ext cx="4267200" cy="990600"/>
          </a:xfrm>
        </p:spPr>
        <p:txBody>
          <a:bodyPr/>
          <a:lstStyle/>
          <a:p>
            <a:r>
              <a:rPr lang="en-US" altLang="en-US" sz="2800" smtClean="0">
                <a:solidFill>
                  <a:schemeClr val="bg1"/>
                </a:solidFill>
                <a:latin typeface="Lucida Bright" pitchFamily="18" charset="0"/>
                <a:cs typeface="Microsoft YaHei" pitchFamily="34" charset="-122"/>
              </a:rPr>
              <a:t>What is Provenance?</a:t>
            </a:r>
          </a:p>
        </p:txBody>
      </p:sp>
      <p:sp>
        <p:nvSpPr>
          <p:cNvPr id="20482" name="Rectangle 3"/>
          <p:cNvSpPr>
            <a:spLocks noGrp="1" noChangeArrowheads="1"/>
          </p:cNvSpPr>
          <p:nvPr>
            <p:ph type="body" idx="1"/>
          </p:nvPr>
        </p:nvSpPr>
        <p:spPr>
          <a:xfrm>
            <a:off x="990600" y="1371600"/>
            <a:ext cx="7772400" cy="5334000"/>
          </a:xfrm>
        </p:spPr>
        <p:txBody>
          <a:bodyPr/>
          <a:lstStyle/>
          <a:p>
            <a:pPr algn="just">
              <a:buFontTx/>
              <a:buNone/>
            </a:pPr>
            <a:r>
              <a:rPr lang="en-US" altLang="en-US" sz="2000" smtClean="0">
                <a:latin typeface="Arial Rounded MT Bold" pitchFamily="34" charset="0"/>
                <a:cs typeface="Microsoft YaHei" pitchFamily="34" charset="-122"/>
              </a:rPr>
              <a:t>Provenance</a:t>
            </a:r>
          </a:p>
          <a:p>
            <a:pPr algn="just">
              <a:buFont typeface="Wingdings" pitchFamily="2" charset="2"/>
              <a:buChar char="v"/>
            </a:pPr>
            <a:r>
              <a:rPr lang="en-US" altLang="en-US" sz="2000" smtClean="0">
                <a:latin typeface="Arial Rounded MT Bold" pitchFamily="34" charset="0"/>
                <a:cs typeface="Microsoft YaHei" pitchFamily="34" charset="-122"/>
              </a:rPr>
              <a:t>Recording the history of data and its place of origin</a:t>
            </a:r>
          </a:p>
          <a:p>
            <a:pPr algn="just">
              <a:buFontTx/>
              <a:buNone/>
            </a:pPr>
            <a:endParaRPr lang="en-US" altLang="en-US" sz="1200" smtClean="0">
              <a:latin typeface="Arial Rounded MT Bold" pitchFamily="34" charset="0"/>
              <a:cs typeface="Microsoft YaHei" pitchFamily="34" charset="-122"/>
            </a:endParaRPr>
          </a:p>
          <a:p>
            <a:pPr algn="just">
              <a:buFontTx/>
              <a:buNone/>
            </a:pPr>
            <a:r>
              <a:rPr lang="en-US" altLang="en-US" sz="2000" smtClean="0">
                <a:latin typeface="Arial Rounded MT Bold" pitchFamily="34" charset="0"/>
                <a:cs typeface="Microsoft YaHei" pitchFamily="34" charset="-122"/>
              </a:rPr>
              <a:t>Provenance Dictionary Definitions</a:t>
            </a:r>
          </a:p>
          <a:p>
            <a:pPr algn="just">
              <a:buFont typeface="Arial" pitchFamily="34" charset="0"/>
              <a:buAutoNum type="arabicPeriod"/>
            </a:pPr>
            <a:r>
              <a:rPr lang="en-US" altLang="en-US" sz="2000" smtClean="0">
                <a:latin typeface="Arial Rounded MT Bold" pitchFamily="34" charset="0"/>
                <a:cs typeface="Microsoft YaHei" pitchFamily="34" charset="-122"/>
              </a:rPr>
              <a:t>The Merriam-Webster online diction – Origin , Source </a:t>
            </a:r>
          </a:p>
          <a:p>
            <a:pPr algn="just">
              <a:buFont typeface="Arial" pitchFamily="34" charset="0"/>
              <a:buAutoNum type="arabicPeriod"/>
            </a:pPr>
            <a:r>
              <a:rPr lang="en-US" altLang="en-US" sz="2000" smtClean="0">
                <a:latin typeface="Arial Rounded MT Bold" pitchFamily="34" charset="0"/>
                <a:cs typeface="Microsoft YaHei" pitchFamily="34" charset="-122"/>
              </a:rPr>
              <a:t>Oxford English Dictionary – </a:t>
            </a:r>
            <a:r>
              <a:rPr lang="en-GB" altLang="en-US" sz="2000" smtClean="0">
                <a:latin typeface="Arial Rounded MT Bold" pitchFamily="34" charset="0"/>
                <a:cs typeface="Microsoft YaHei" pitchFamily="34" charset="-122"/>
              </a:rPr>
              <a:t>The place of origin or earliest known history of something</a:t>
            </a:r>
            <a:r>
              <a:rPr lang="en-US" altLang="en-US" sz="2000" smtClean="0">
                <a:latin typeface="Arial Rounded MT Bold" pitchFamily="34" charset="0"/>
                <a:cs typeface="Microsoft YaHei" pitchFamily="34" charset="-122"/>
              </a:rPr>
              <a:t>; origin, derivation.</a:t>
            </a:r>
          </a:p>
          <a:p>
            <a:pPr algn="just">
              <a:buFontTx/>
              <a:buNone/>
            </a:pPr>
            <a:r>
              <a:rPr lang="en-US" altLang="en-US" sz="2000" smtClean="0">
                <a:latin typeface="Arial Rounded MT Bold" pitchFamily="34" charset="0"/>
                <a:cs typeface="Microsoft YaHei" pitchFamily="34" charset="-122"/>
              </a:rPr>
              <a:t>Provenance Definitions</a:t>
            </a:r>
          </a:p>
          <a:p>
            <a:pPr algn="just">
              <a:buFontTx/>
              <a:buNone/>
            </a:pPr>
            <a:r>
              <a:rPr lang="en-US" altLang="en-US" sz="2000" smtClean="0">
                <a:latin typeface="Arial Rounded MT Bold" pitchFamily="34" charset="0"/>
                <a:cs typeface="Microsoft YaHei" pitchFamily="34" charset="-122"/>
              </a:rPr>
              <a:t>1.	Provenance refers to the source of Information such as entities and processes involved in producing  or delivering an artifact. (Yolanda)</a:t>
            </a:r>
          </a:p>
          <a:p>
            <a:pPr algn="just">
              <a:buFontTx/>
              <a:buNone/>
            </a:pPr>
            <a:r>
              <a:rPr lang="en-US" altLang="en-US" sz="2000" smtClean="0">
                <a:latin typeface="Arial Rounded MT Bold" pitchFamily="34" charset="0"/>
                <a:cs typeface="Microsoft YaHei" pitchFamily="34" charset="-122"/>
              </a:rPr>
              <a:t>2.	Provenance is a description of how things came to be, and how they came to be in the state they are in today. Statements about the provenance can themselves be considered to have provenance. (Jim M)</a:t>
            </a:r>
          </a:p>
          <a:p>
            <a:pPr algn="just">
              <a:buFontTx/>
              <a:buNone/>
            </a:pPr>
            <a:endParaRPr lang="en-US" altLang="en-US" sz="2000" smtClean="0">
              <a:latin typeface="Arial Rounded MT Bold" pitchFamily="34" charset="0"/>
              <a:cs typeface="Microsoft YaHei" pitchFamily="34" charset="-122"/>
            </a:endParaRPr>
          </a:p>
        </p:txBody>
      </p:sp>
      <p:sp>
        <p:nvSpPr>
          <p:cNvPr id="20483" name="TextBox 3"/>
          <p:cNvSpPr txBox="1">
            <a:spLocks noChangeArrowheads="1"/>
          </p:cNvSpPr>
          <p:nvPr/>
        </p:nvSpPr>
        <p:spPr bwMode="auto">
          <a:xfrm>
            <a:off x="7239000" y="61833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GB" altLang="en-US" sz="1800">
                <a:latin typeface="Arial Rounded MT Bold" pitchFamily="34" charset="0"/>
              </a:rPr>
              <a:t>Continues </a:t>
            </a:r>
            <a:r>
              <a:rPr lang="en-GB" altLang="en-US" sz="1800" b="1">
                <a:latin typeface="Lucida Bright"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2590800" y="76200"/>
            <a:ext cx="5943600" cy="990600"/>
          </a:xfrm>
        </p:spPr>
        <p:txBody>
          <a:bodyPr/>
          <a:lstStyle/>
          <a:p>
            <a:pPr algn="ctr"/>
            <a:r>
              <a:rPr lang="en-US" altLang="en-US" sz="2800" smtClean="0">
                <a:solidFill>
                  <a:schemeClr val="bg1"/>
                </a:solidFill>
                <a:latin typeface="Lucida Bright" pitchFamily="18" charset="0"/>
                <a:cs typeface="Microsoft YaHei" pitchFamily="34" charset="-122"/>
              </a:rPr>
              <a:t>Generate a Provenance Graph</a:t>
            </a:r>
          </a:p>
        </p:txBody>
      </p:sp>
      <p:sp>
        <p:nvSpPr>
          <p:cNvPr id="79874" name="Rectangle 3"/>
          <p:cNvSpPr>
            <a:spLocks noGrp="1" noChangeArrowheads="1"/>
          </p:cNvSpPr>
          <p:nvPr>
            <p:ph type="body" idx="1"/>
          </p:nvPr>
        </p:nvSpPr>
        <p:spPr>
          <a:xfrm>
            <a:off x="1143000" y="1524000"/>
            <a:ext cx="7010400" cy="4953000"/>
          </a:xfrm>
        </p:spPr>
        <p:txBody>
          <a:bodyPr/>
          <a:lstStyle/>
          <a:p>
            <a:pPr marL="400050" lvl="1" indent="0" algn="just">
              <a:buFontTx/>
              <a:buNone/>
            </a:pPr>
            <a:endParaRPr lang="en-US" altLang="en-US" smtClean="0">
              <a:latin typeface="Arial Rounded MT Bold" pitchFamily="34" charset="0"/>
              <a:cs typeface="Microsoft YaHei" pitchFamily="34" charset="-122"/>
            </a:endParaRPr>
          </a:p>
          <a:p>
            <a:pPr marL="457200" indent="-457200" algn="just">
              <a:buFontTx/>
              <a:buAutoNum type="arabicPeriod"/>
            </a:pPr>
            <a:r>
              <a:rPr lang="en-US" altLang="en-US" sz="2000" smtClean="0">
                <a:latin typeface="Arial Rounded MT Bold" pitchFamily="34" charset="0"/>
                <a:cs typeface="Microsoft YaHei" pitchFamily="34" charset="-122"/>
              </a:rPr>
              <a:t>What types of provenance elements are necessarily require?</a:t>
            </a:r>
          </a:p>
          <a:p>
            <a:pPr marL="457200" indent="-457200" algn="just">
              <a:buFontTx/>
              <a:buAutoNum type="arabicPeriod"/>
            </a:pPr>
            <a:endParaRPr lang="en-US" altLang="en-US" sz="2000" smtClean="0">
              <a:latin typeface="Arial Rounded MT Bold" pitchFamily="34" charset="0"/>
              <a:cs typeface="Microsoft YaHei" pitchFamily="34" charset="-122"/>
            </a:endParaRPr>
          </a:p>
          <a:p>
            <a:pPr marL="457200" indent="-457200" algn="just">
              <a:buFontTx/>
              <a:buNone/>
            </a:pPr>
            <a:endParaRPr lang="en-US" altLang="en-US" sz="2000" smtClean="0">
              <a:latin typeface="Arial Rounded MT Bold" pitchFamily="34" charset="0"/>
              <a:cs typeface="Microsoft YaHei" pitchFamily="34" charset="-122"/>
            </a:endParaRPr>
          </a:p>
          <a:p>
            <a:pPr marL="457200" indent="-457200" algn="just">
              <a:buFontTx/>
              <a:buAutoNum type="arabicPeriod"/>
            </a:pPr>
            <a:r>
              <a:rPr lang="en-US" altLang="en-US" sz="2000" smtClean="0">
                <a:latin typeface="Arial Rounded MT Bold" pitchFamily="34" charset="0"/>
                <a:cs typeface="Microsoft YaHei" pitchFamily="34" charset="-122"/>
              </a:rPr>
              <a:t>What types of details (i.e. granularity) are necessarily require?</a:t>
            </a:r>
          </a:p>
          <a:p>
            <a:pPr marL="457200" indent="-457200" algn="just">
              <a:buFontTx/>
              <a:buAutoNum type="arabicPeriod"/>
            </a:pPr>
            <a:endParaRPr lang="en-US" altLang="en-US" sz="2000" smtClean="0">
              <a:latin typeface="Arial Rounded MT Bold" pitchFamily="34" charset="0"/>
              <a:cs typeface="Microsoft YaHei" pitchFamily="34" charset="-122"/>
            </a:endParaRPr>
          </a:p>
          <a:p>
            <a:pPr marL="457200" indent="-457200" algn="just">
              <a:buFontTx/>
              <a:buAutoNum type="arabicPeriod"/>
            </a:pPr>
            <a:endParaRPr lang="en-US" altLang="en-US" sz="2000" smtClean="0">
              <a:latin typeface="Arial Rounded MT Bold" pitchFamily="34" charset="0"/>
              <a:cs typeface="Microsoft YaHei" pitchFamily="34" charset="-122"/>
            </a:endParaRPr>
          </a:p>
          <a:p>
            <a:pPr marL="457200" indent="-457200" algn="just">
              <a:buFontTx/>
              <a:buAutoNum type="arabicPeriod"/>
            </a:pPr>
            <a:r>
              <a:rPr lang="en-US" altLang="en-US" sz="2000" smtClean="0">
                <a:latin typeface="Arial Rounded MT Bold" pitchFamily="34" charset="0"/>
                <a:cs typeface="Microsoft YaHei" pitchFamily="34" charset="-122"/>
              </a:rPr>
              <a:t>Where and how do we get provenance information?</a:t>
            </a:r>
          </a:p>
          <a:p>
            <a:pPr marL="457200" indent="-457200" algn="just">
              <a:buFontTx/>
              <a:buNone/>
            </a:pPr>
            <a:endParaRPr lang="en-US" altLang="en-US" sz="2000" smtClean="0">
              <a:latin typeface="Arial Rounded MT Bold" pitchFamily="34" charset="0"/>
              <a:cs typeface="Microsoft YaHei" pitchFamily="34" charset="-122"/>
            </a:endParaRP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Two complementary options</a:t>
            </a:r>
          </a:p>
          <a:p>
            <a:pPr marL="1257300" lvl="2" indent="-457200" algn="just">
              <a:buFont typeface="Wingdings" pitchFamily="2" charset="2"/>
              <a:buChar char="²"/>
            </a:pPr>
            <a:r>
              <a:rPr lang="en-US" altLang="en-US" sz="1400" smtClean="0">
                <a:latin typeface="Arial Rounded MT Bold" pitchFamily="34" charset="0"/>
                <a:cs typeface="Microsoft YaHei" pitchFamily="34" charset="-122"/>
              </a:rPr>
              <a:t>Recordings</a:t>
            </a:r>
          </a:p>
          <a:p>
            <a:pPr marL="1257300" lvl="2" indent="-457200" algn="just">
              <a:buFont typeface="Wingdings" pitchFamily="2" charset="2"/>
              <a:buChar char="²"/>
            </a:pPr>
            <a:r>
              <a:rPr lang="en-US" altLang="en-US" sz="1400" smtClean="0">
                <a:latin typeface="Arial Rounded MT Bold" pitchFamily="34" charset="0"/>
                <a:cs typeface="Microsoft YaHei" pitchFamily="34" charset="-122"/>
              </a:rPr>
              <a:t>Analyzing the metadata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2590800" y="76200"/>
            <a:ext cx="5943600" cy="990600"/>
          </a:xfrm>
        </p:spPr>
        <p:txBody>
          <a:bodyPr/>
          <a:lstStyle/>
          <a:p>
            <a:pPr algn="ctr"/>
            <a:r>
              <a:rPr lang="en-US" altLang="en-US" sz="2800" smtClean="0">
                <a:solidFill>
                  <a:schemeClr val="bg1"/>
                </a:solidFill>
                <a:latin typeface="Lucida Bright" pitchFamily="18" charset="0"/>
                <a:cs typeface="Microsoft YaHei" pitchFamily="34" charset="-122"/>
              </a:rPr>
              <a:t>Annotation with Impact Values</a:t>
            </a:r>
          </a:p>
        </p:txBody>
      </p:sp>
      <p:sp>
        <p:nvSpPr>
          <p:cNvPr id="81922" name="Rectangle 3"/>
          <p:cNvSpPr>
            <a:spLocks noGrp="1" noChangeArrowheads="1"/>
          </p:cNvSpPr>
          <p:nvPr>
            <p:ph type="body" idx="1"/>
          </p:nvPr>
        </p:nvSpPr>
        <p:spPr>
          <a:xfrm>
            <a:off x="1143000" y="1524000"/>
            <a:ext cx="7239000" cy="4953000"/>
          </a:xfrm>
        </p:spPr>
        <p:txBody>
          <a:bodyPr/>
          <a:lstStyle/>
          <a:p>
            <a:pPr marL="400050" lvl="1" indent="0" algn="just">
              <a:buFontTx/>
              <a:buNone/>
            </a:pPr>
            <a:endParaRPr lang="en-US" altLang="en-US" dirty="0" smtClean="0">
              <a:latin typeface="Arial Rounded MT Bold" pitchFamily="34" charset="0"/>
              <a:cs typeface="Microsoft YaHei" pitchFamily="34" charset="-122"/>
            </a:endParaRPr>
          </a:p>
          <a:p>
            <a:pPr marL="457200" indent="-457200" algn="just">
              <a:buFontTx/>
              <a:buAutoNum type="arabicPeriod"/>
            </a:pPr>
            <a:r>
              <a:rPr lang="en-US" altLang="en-US" sz="2000" dirty="0" smtClean="0">
                <a:latin typeface="Arial Rounded MT Bold" pitchFamily="34" charset="0"/>
                <a:cs typeface="Microsoft YaHei" pitchFamily="34" charset="-122"/>
              </a:rPr>
              <a:t>How might each Provenance element influence the quality of data?</a:t>
            </a:r>
          </a:p>
          <a:p>
            <a:pPr marL="457200" indent="-457200" algn="just">
              <a:buFontTx/>
              <a:buAutoNum type="arabicPeriod"/>
            </a:pPr>
            <a:endParaRPr lang="en-US" altLang="en-US" sz="2000" dirty="0" smtClean="0">
              <a:latin typeface="Arial Rounded MT Bold" pitchFamily="34" charset="0"/>
              <a:cs typeface="Microsoft YaHei" pitchFamily="34" charset="-122"/>
            </a:endParaRPr>
          </a:p>
          <a:p>
            <a:pPr marL="400050" lvl="1" indent="0" algn="just">
              <a:buFont typeface="Wingdings" pitchFamily="2" charset="2"/>
              <a:buChar char="v"/>
            </a:pPr>
            <a:r>
              <a:rPr lang="en-US" altLang="en-US" sz="1600" dirty="0" smtClean="0">
                <a:latin typeface="Arial Rounded MT Bold" pitchFamily="34" charset="0"/>
                <a:cs typeface="Microsoft YaHei" pitchFamily="34" charset="-122"/>
              </a:rPr>
              <a:t>   Each type of element has to analyze systematically</a:t>
            </a:r>
          </a:p>
          <a:p>
            <a:pPr marL="457200" indent="-457200" algn="just">
              <a:buFontTx/>
              <a:buNone/>
            </a:pPr>
            <a:endParaRPr lang="en-US" altLang="en-US" sz="2000" dirty="0" smtClean="0">
              <a:latin typeface="Arial Rounded MT Bold" pitchFamily="34" charset="0"/>
              <a:cs typeface="Microsoft YaHei" pitchFamily="34" charset="-122"/>
            </a:endParaRPr>
          </a:p>
          <a:p>
            <a:pPr marL="457200" indent="-457200" algn="just">
              <a:buFontTx/>
              <a:buAutoNum type="arabicPeriod"/>
            </a:pPr>
            <a:r>
              <a:rPr lang="en-US" altLang="en-US" sz="2000" dirty="0" smtClean="0">
                <a:latin typeface="Arial Rounded MT Bold" pitchFamily="34" charset="0"/>
                <a:cs typeface="Microsoft YaHei" pitchFamily="34" charset="-122"/>
              </a:rPr>
              <a:t>What kinds of impact values are necessary and how to represent the influence through impact values?</a:t>
            </a:r>
          </a:p>
          <a:p>
            <a:pPr marL="457200" indent="-457200" algn="just">
              <a:buFontTx/>
              <a:buNone/>
            </a:pPr>
            <a:endParaRPr lang="en-US" altLang="en-US" sz="2000" dirty="0" smtClean="0">
              <a:latin typeface="Arial Rounded MT Bold" pitchFamily="34" charset="0"/>
              <a:cs typeface="Microsoft YaHei" pitchFamily="34" charset="-122"/>
            </a:endParaRPr>
          </a:p>
          <a:p>
            <a:pPr marL="400050" lvl="1" indent="0" algn="just">
              <a:buFont typeface="Wingdings" pitchFamily="2" charset="2"/>
              <a:buChar char="v"/>
            </a:pPr>
            <a:r>
              <a:rPr lang="en-US" altLang="en-US" sz="1600" dirty="0" smtClean="0">
                <a:latin typeface="Arial Rounded MT Bold" pitchFamily="34" charset="0"/>
                <a:cs typeface="Microsoft YaHei" pitchFamily="34" charset="-122"/>
              </a:rPr>
              <a:t>   It is not necessary that impact values should be numeric</a:t>
            </a:r>
          </a:p>
          <a:p>
            <a:pPr marL="400050" lvl="1" indent="0" algn="just">
              <a:buFontTx/>
              <a:buNone/>
            </a:pPr>
            <a:endParaRPr lang="en-US" altLang="en-US" sz="1600" dirty="0" smtClean="0">
              <a:latin typeface="Arial Rounded MT Bold" pitchFamily="34" charset="0"/>
              <a:cs typeface="Microsoft YaHei" pitchFamily="34" charset="-122"/>
            </a:endParaRPr>
          </a:p>
          <a:p>
            <a:pPr marL="400050" lvl="1" indent="0" algn="just">
              <a:buFont typeface="Wingdings" pitchFamily="2" charset="2"/>
              <a:buChar char="v"/>
            </a:pPr>
            <a:r>
              <a:rPr lang="en-US" altLang="en-US" sz="1600" dirty="0" smtClean="0">
                <a:latin typeface="Arial Rounded MT Bold" pitchFamily="34" charset="0"/>
                <a:cs typeface="Microsoft YaHei" pitchFamily="34" charset="-122"/>
              </a:rPr>
              <a:t>   It also depends on the assessment functions</a:t>
            </a:r>
          </a:p>
          <a:p>
            <a:pPr marL="400050" lvl="1" indent="0" algn="just">
              <a:buFontTx/>
              <a:buNone/>
            </a:pPr>
            <a:endParaRPr lang="en-US" altLang="en-US" sz="1600" dirty="0" smtClean="0">
              <a:latin typeface="Arial Rounded MT Bold" pitchFamily="34" charset="0"/>
              <a:cs typeface="Microsoft YaHei" pitchFamily="34" charset="-122"/>
            </a:endParaRPr>
          </a:p>
          <a:p>
            <a:pPr marL="457200" indent="-457200" algn="just">
              <a:buFontTx/>
              <a:buAutoNum type="arabicPeriod"/>
            </a:pPr>
            <a:r>
              <a:rPr lang="en-US" altLang="en-US" sz="2000" dirty="0" smtClean="0">
                <a:latin typeface="Arial Rounded MT Bold" pitchFamily="34" charset="0"/>
                <a:cs typeface="Microsoft YaHei" pitchFamily="34" charset="-122"/>
              </a:rPr>
              <a:t>How do we determine the impact values?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2590800" y="76200"/>
            <a:ext cx="5943600" cy="990600"/>
          </a:xfrm>
        </p:spPr>
        <p:txBody>
          <a:bodyPr/>
          <a:lstStyle/>
          <a:p>
            <a:pPr algn="ctr"/>
            <a:r>
              <a:rPr lang="en-US" altLang="en-US" sz="2800" smtClean="0">
                <a:solidFill>
                  <a:schemeClr val="bg1"/>
                </a:solidFill>
                <a:latin typeface="Lucida Bright" pitchFamily="18" charset="0"/>
                <a:cs typeface="Microsoft YaHei" pitchFamily="34" charset="-122"/>
              </a:rPr>
              <a:t>Determine the Impact Values</a:t>
            </a:r>
          </a:p>
        </p:txBody>
      </p:sp>
      <p:sp>
        <p:nvSpPr>
          <p:cNvPr id="83970" name="Rectangle 3"/>
          <p:cNvSpPr>
            <a:spLocks noGrp="1" noChangeArrowheads="1"/>
          </p:cNvSpPr>
          <p:nvPr>
            <p:ph type="body" idx="1"/>
          </p:nvPr>
        </p:nvSpPr>
        <p:spPr>
          <a:xfrm>
            <a:off x="1219200" y="1524000"/>
            <a:ext cx="7010400" cy="4953000"/>
          </a:xfrm>
        </p:spPr>
        <p:txBody>
          <a:bodyPr/>
          <a:lstStyle/>
          <a:p>
            <a:pPr marL="400050" lvl="1" indent="0" algn="just">
              <a:buFontTx/>
              <a:buNone/>
            </a:pPr>
            <a:endParaRPr lang="en-US" altLang="en-US" smtClean="0">
              <a:latin typeface="Arial Rounded MT Bold" pitchFamily="34" charset="0"/>
              <a:cs typeface="Microsoft YaHei" pitchFamily="34" charset="-122"/>
            </a:endParaRPr>
          </a:p>
          <a:p>
            <a:pPr marL="457200" indent="-457200" algn="just">
              <a:buFontTx/>
              <a:buAutoNum type="arabicPeriod"/>
            </a:pPr>
            <a:r>
              <a:rPr lang="en-US" altLang="en-US" sz="2000" smtClean="0">
                <a:latin typeface="Arial Rounded MT Bold" pitchFamily="34" charset="0"/>
                <a:cs typeface="Microsoft YaHei" pitchFamily="34" charset="-122"/>
              </a:rPr>
              <a:t>From Provenance Information</a:t>
            </a:r>
          </a:p>
          <a:p>
            <a:pPr marL="457200" indent="-457200" algn="just">
              <a:buFontTx/>
              <a:buAutoNum type="arabicPeriod"/>
            </a:pPr>
            <a:r>
              <a:rPr lang="en-US" altLang="en-US" sz="2000" smtClean="0">
                <a:latin typeface="Arial Rounded MT Bold" pitchFamily="34" charset="0"/>
                <a:cs typeface="Microsoft YaHei" pitchFamily="34" charset="-122"/>
              </a:rPr>
              <a:t>From user Input</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Rating-based systems, or reputation-based systems</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Configuration options</a:t>
            </a:r>
          </a:p>
          <a:p>
            <a:pPr marL="457200" indent="-457200" algn="just">
              <a:buFontTx/>
              <a:buNone/>
            </a:pPr>
            <a:endParaRPr lang="en-US" altLang="en-US" sz="2000" smtClean="0">
              <a:latin typeface="Arial Rounded MT Bold" pitchFamily="34" charset="0"/>
              <a:cs typeface="Microsoft YaHei" pitchFamily="34" charset="-122"/>
            </a:endParaRPr>
          </a:p>
          <a:p>
            <a:pPr marL="457200" indent="-457200" algn="just">
              <a:buFontTx/>
              <a:buAutoNum type="arabicPeriod"/>
            </a:pPr>
            <a:r>
              <a:rPr lang="en-US" altLang="en-US" sz="2000" smtClean="0">
                <a:latin typeface="Arial Rounded MT Bold" pitchFamily="34" charset="0"/>
                <a:cs typeface="Microsoft YaHei" pitchFamily="34" charset="-122"/>
              </a:rPr>
              <a:t>Through Content Analysis</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Comparison of data contents</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Adoption of information retrieval methods</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Adoption of data cleansing techniques</a:t>
            </a:r>
          </a:p>
          <a:p>
            <a:pPr marL="400050" lvl="1" indent="0" algn="just">
              <a:buFontTx/>
              <a:buNone/>
            </a:pPr>
            <a:endParaRPr lang="en-US" altLang="en-US" sz="1600" smtClean="0">
              <a:latin typeface="Arial Rounded MT Bold" pitchFamily="34" charset="0"/>
              <a:cs typeface="Microsoft YaHei" pitchFamily="34" charset="-122"/>
            </a:endParaRPr>
          </a:p>
          <a:p>
            <a:pPr marL="457200" indent="-457200" algn="just">
              <a:buFontTx/>
              <a:buAutoNum type="arabicPeriod"/>
            </a:pPr>
            <a:r>
              <a:rPr lang="en-US" altLang="en-US" sz="2000" smtClean="0">
                <a:latin typeface="Arial Rounded MT Bold" pitchFamily="34" charset="0"/>
                <a:cs typeface="Microsoft YaHei" pitchFamily="34" charset="-122"/>
              </a:rPr>
              <a:t>Through Context Analysis</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Further metadata</a:t>
            </a:r>
          </a:p>
          <a:p>
            <a:pPr marL="400050" lvl="1" indent="0" algn="just">
              <a:buFont typeface="Wingdings" pitchFamily="2" charset="2"/>
              <a:buChar char="v"/>
            </a:pPr>
            <a:r>
              <a:rPr lang="en-US" altLang="en-US" sz="1600" smtClean="0">
                <a:latin typeface="Arial Rounded MT Bold" pitchFamily="34" charset="0"/>
                <a:cs typeface="Microsoft YaHei" pitchFamily="34" charset="-122"/>
              </a:rPr>
              <a:t>   Domain knowledge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2743200" y="228600"/>
            <a:ext cx="5715000" cy="914400"/>
          </a:xfrm>
        </p:spPr>
        <p:txBody>
          <a:bodyPr/>
          <a:lstStyle/>
          <a:p>
            <a:pPr algn="ctr"/>
            <a:r>
              <a:rPr lang="en-US" altLang="en-US" sz="2800" smtClean="0">
                <a:solidFill>
                  <a:schemeClr val="bg1"/>
                </a:solidFill>
                <a:latin typeface="Lucida Bright" pitchFamily="18" charset="0"/>
                <a:cs typeface="Microsoft YaHei" pitchFamily="34" charset="-122"/>
              </a:rPr>
              <a:t>Annotation with Impact Values</a:t>
            </a:r>
          </a:p>
        </p:txBody>
      </p:sp>
      <p:sp>
        <p:nvSpPr>
          <p:cNvPr id="15363" name="Rectangle 3"/>
          <p:cNvSpPr>
            <a:spLocks noGrp="1" noChangeArrowheads="1"/>
          </p:cNvSpPr>
          <p:nvPr>
            <p:ph type="body" idx="1"/>
          </p:nvPr>
        </p:nvSpPr>
        <p:spPr>
          <a:xfrm>
            <a:off x="1143000" y="1660525"/>
            <a:ext cx="7391400" cy="4359275"/>
          </a:xfrm>
        </p:spPr>
        <p:txBody>
          <a:bodyPr/>
          <a:lstStyle/>
          <a:p>
            <a:pPr marL="457200" indent="-457200" algn="just">
              <a:buFont typeface="Wingdings" charset="0"/>
              <a:buChar char="v"/>
              <a:defRPr/>
            </a:pPr>
            <a:r>
              <a:rPr lang="en-US" sz="2000" dirty="0" smtClean="0">
                <a:latin typeface="Arial Rounded MT Bold" charset="0"/>
                <a:ea typeface="Microsoft YaHei" charset="0"/>
              </a:rPr>
              <a:t>How might each Provenance element influence the quality of data?</a:t>
            </a:r>
            <a:endParaRPr lang="en-US" sz="1600" dirty="0" smtClean="0">
              <a:latin typeface="Arial Rounded MT Bold" charset="0"/>
              <a:ea typeface="Microsoft YaHei" charset="0"/>
            </a:endParaRPr>
          </a:p>
          <a:p>
            <a:pPr marL="400050" lvl="1" indent="0" algn="just">
              <a:buFontTx/>
              <a:buNone/>
              <a:defRPr/>
            </a:pPr>
            <a:endParaRPr lang="en-US" sz="1600" dirty="0" smtClean="0">
              <a:latin typeface="Arial Rounded MT Bold" charset="0"/>
            </a:endParaRPr>
          </a:p>
          <a:p>
            <a:pPr marL="0" indent="0" algn="just">
              <a:buFontTx/>
              <a:buNone/>
              <a:defRPr/>
            </a:pPr>
            <a:r>
              <a:rPr lang="en-US" sz="2000" dirty="0">
                <a:latin typeface="Arial Rounded MT Bold" charset="0"/>
                <a:ea typeface="Microsoft YaHei" charset="0"/>
              </a:rPr>
              <a:t>	</a:t>
            </a:r>
            <a:r>
              <a:rPr lang="en-US" sz="2000" dirty="0" smtClean="0">
                <a:latin typeface="Arial Rounded MT Bold" charset="0"/>
                <a:ea typeface="Microsoft YaHei" charset="0"/>
              </a:rPr>
              <a:t>				</a:t>
            </a:r>
          </a:p>
          <a:p>
            <a:pPr marL="457200" indent="-457200" algn="just">
              <a:buFont typeface="Wingdings" charset="0"/>
              <a:buChar char="v"/>
              <a:defRPr/>
            </a:pPr>
            <a:endParaRPr lang="en-US" sz="2000" dirty="0" smtClean="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p:txBody>
      </p:sp>
      <p:graphicFrame>
        <p:nvGraphicFramePr>
          <p:cNvPr id="2" name="Table 1"/>
          <p:cNvGraphicFramePr>
            <a:graphicFrameLocks noGrp="1"/>
          </p:cNvGraphicFramePr>
          <p:nvPr/>
        </p:nvGraphicFramePr>
        <p:xfrm>
          <a:off x="1676400" y="3027363"/>
          <a:ext cx="3048000" cy="2535237"/>
        </p:xfrm>
        <a:graphic>
          <a:graphicData uri="http://schemas.openxmlformats.org/drawingml/2006/table">
            <a:tbl>
              <a:tblPr firstRow="1" bandRow="1">
                <a:tableStyleId>{C4B1156A-380E-4F78-BDF5-A606A8083BF9}</a:tableStyleId>
              </a:tblPr>
              <a:tblGrid>
                <a:gridCol w="3048000"/>
              </a:tblGrid>
              <a:tr h="478300">
                <a:tc>
                  <a:txBody>
                    <a:bodyPr/>
                    <a:lstStyle/>
                    <a:p>
                      <a:pPr algn="l"/>
                      <a:r>
                        <a:rPr lang="en-US" sz="1600" b="1" dirty="0" smtClean="0">
                          <a:solidFill>
                            <a:srgbClr val="FFFFFF"/>
                          </a:solidFill>
                          <a:latin typeface="Lucida Bright"/>
                          <a:cs typeface="Lucida Bright"/>
                        </a:rPr>
                        <a:t>Provenance Element Type</a:t>
                      </a:r>
                      <a:endParaRPr lang="en-US" sz="1600" b="1" dirty="0">
                        <a:solidFill>
                          <a:srgbClr val="FFFFFF"/>
                        </a:solidFill>
                        <a:latin typeface="Lucida Bright"/>
                        <a:cs typeface="Lucida Bright"/>
                      </a:endParaRPr>
                    </a:p>
                  </a:txBody>
                  <a:tcPr marL="91444" marR="91444" marT="45732" marB="45732">
                    <a:solidFill>
                      <a:srgbClr val="3366FF"/>
                    </a:solidFill>
                  </a:tcPr>
                </a:tc>
              </a:tr>
              <a:tr h="457001">
                <a:tc>
                  <a:txBody>
                    <a:bodyPr/>
                    <a:lstStyle/>
                    <a:p>
                      <a:pPr marL="0" indent="0" algn="l">
                        <a:buFont typeface="Wingdings" charset="2"/>
                        <a:buNone/>
                      </a:pPr>
                      <a:r>
                        <a:rPr lang="en-US" sz="1600" b="1" dirty="0" smtClean="0">
                          <a:latin typeface="Lucida Bright"/>
                          <a:cs typeface="Lucida Bright"/>
                        </a:rPr>
                        <a:t>Creation Date</a:t>
                      </a:r>
                      <a:endParaRPr lang="en-US" sz="1600" b="1" baseline="0" dirty="0" smtClean="0">
                        <a:latin typeface="Lucida Bright"/>
                        <a:cs typeface="Lucida Bright"/>
                      </a:endParaRPr>
                    </a:p>
                  </a:txBody>
                  <a:tcPr marL="91444" marR="91444" marT="45732" marB="45732">
                    <a:solidFill>
                      <a:srgbClr val="D9D9D9"/>
                    </a:solidFill>
                  </a:tcPr>
                </a:tc>
              </a:tr>
              <a:tr h="533312">
                <a:tc>
                  <a:txBody>
                    <a:bodyPr/>
                    <a:lstStyle/>
                    <a:p>
                      <a:pPr marL="0" indent="0" algn="l">
                        <a:buFont typeface="Wingdings" charset="2"/>
                        <a:buNone/>
                      </a:pPr>
                      <a:r>
                        <a:rPr lang="en-US" sz="1600" b="1" dirty="0" smtClean="0">
                          <a:latin typeface="Lucida Bright"/>
                          <a:cs typeface="Lucida Bright"/>
                        </a:rPr>
                        <a:t>Creation Guidelines</a:t>
                      </a:r>
                      <a:endParaRPr lang="en-US" sz="1600" b="1" dirty="0">
                        <a:solidFill>
                          <a:schemeClr val="tx1"/>
                        </a:solidFill>
                        <a:latin typeface="Lucida Bright"/>
                        <a:cs typeface="Lucida Bright"/>
                      </a:endParaRPr>
                    </a:p>
                  </a:txBody>
                  <a:tcPr marL="91444" marR="91444" marT="45732" marB="45732">
                    <a:solidFill>
                      <a:srgbClr val="D9D9D9"/>
                    </a:solidFill>
                  </a:tcPr>
                </a:tc>
              </a:tr>
              <a:tr h="533312">
                <a:tc>
                  <a:txBody>
                    <a:bodyPr/>
                    <a:lstStyle/>
                    <a:p>
                      <a:pPr marL="0" indent="0" algn="l">
                        <a:buFont typeface="Wingdings" charset="2"/>
                        <a:buNone/>
                      </a:pPr>
                      <a:r>
                        <a:rPr lang="en-US" sz="1600" b="1" dirty="0" smtClean="0">
                          <a:latin typeface="Lucida Bright"/>
                          <a:cs typeface="Lucida Bright"/>
                        </a:rPr>
                        <a:t>Source data items</a:t>
                      </a:r>
                      <a:endParaRPr lang="en-US" sz="1600" b="1" dirty="0" smtClean="0">
                        <a:solidFill>
                          <a:schemeClr val="tx1"/>
                        </a:solidFill>
                        <a:latin typeface="Lucida Bright"/>
                        <a:cs typeface="Lucida Bright"/>
                      </a:endParaRPr>
                    </a:p>
                  </a:txBody>
                  <a:tcPr marL="91444" marR="91444" marT="45732" marB="45732">
                    <a:solidFill>
                      <a:srgbClr val="D9D9D9"/>
                    </a:solidFill>
                  </a:tcPr>
                </a:tc>
              </a:tr>
              <a:tr h="533312">
                <a:tc>
                  <a:txBody>
                    <a:bodyPr/>
                    <a:lstStyle/>
                    <a:p>
                      <a:pPr marL="0" indent="0" algn="l">
                        <a:buFont typeface="Wingdings" charset="2"/>
                        <a:buNone/>
                      </a:pPr>
                      <a:r>
                        <a:rPr lang="en-US" sz="1600" b="1" dirty="0" smtClean="0">
                          <a:latin typeface="Lucida Bright"/>
                          <a:cs typeface="Lucida Bright"/>
                        </a:rPr>
                        <a:t>Data creator</a:t>
                      </a:r>
                      <a:endParaRPr lang="en-US" sz="1600" b="1" dirty="0" smtClean="0">
                        <a:solidFill>
                          <a:schemeClr val="tx1"/>
                        </a:solidFill>
                        <a:latin typeface="Lucida Bright"/>
                        <a:cs typeface="Lucida Bright"/>
                      </a:endParaRPr>
                    </a:p>
                  </a:txBody>
                  <a:tcPr marL="91444" marR="91444" marT="45732" marB="45732">
                    <a:solidFill>
                      <a:srgbClr val="D9D9D9"/>
                    </a:solidFill>
                  </a:tcPr>
                </a:tc>
              </a:tr>
            </a:tbl>
          </a:graphicData>
        </a:graphic>
      </p:graphicFrame>
      <p:graphicFrame>
        <p:nvGraphicFramePr>
          <p:cNvPr id="5" name="Table 4"/>
          <p:cNvGraphicFramePr>
            <a:graphicFrameLocks noGrp="1"/>
          </p:cNvGraphicFramePr>
          <p:nvPr/>
        </p:nvGraphicFramePr>
        <p:xfrm>
          <a:off x="5334000" y="3038475"/>
          <a:ext cx="2971800" cy="2524126"/>
        </p:xfrm>
        <a:graphic>
          <a:graphicData uri="http://schemas.openxmlformats.org/drawingml/2006/table">
            <a:tbl>
              <a:tblPr firstRow="1" bandRow="1">
                <a:tableStyleId>{5940675A-B579-460E-94D1-54222C63F5DA}</a:tableStyleId>
              </a:tblPr>
              <a:tblGrid>
                <a:gridCol w="2971800"/>
              </a:tblGrid>
              <a:tr h="580921">
                <a:tc>
                  <a:txBody>
                    <a:bodyPr/>
                    <a:lstStyle/>
                    <a:p>
                      <a:r>
                        <a:rPr lang="en-US" sz="1600" b="1" dirty="0" smtClean="0">
                          <a:solidFill>
                            <a:srgbClr val="FFFFFF"/>
                          </a:solidFill>
                          <a:latin typeface="Lucida Bright"/>
                          <a:cs typeface="Lucida Bright"/>
                        </a:rPr>
                        <a:t>Impact Values</a:t>
                      </a:r>
                      <a:endParaRPr lang="en-US" sz="1600" b="1" dirty="0">
                        <a:solidFill>
                          <a:srgbClr val="FFFFFF"/>
                        </a:solidFill>
                        <a:latin typeface="Lucida Bright"/>
                        <a:cs typeface="Lucida Bright"/>
                      </a:endParaRPr>
                    </a:p>
                  </a:txBody>
                  <a:tcPr marL="91445" marR="91445" marT="45718" marB="45718">
                    <a:solidFill>
                      <a:srgbClr val="3366FF"/>
                    </a:solidFill>
                  </a:tcPr>
                </a:tc>
              </a:tr>
              <a:tr h="647735">
                <a:tc>
                  <a:txBody>
                    <a:bodyPr/>
                    <a:lstStyle/>
                    <a:p>
                      <a:pPr marL="0" indent="0">
                        <a:buFont typeface="Wingdings" charset="2"/>
                        <a:buNone/>
                      </a:pPr>
                      <a:r>
                        <a:rPr lang="en-US" sz="1600" b="1" dirty="0" smtClean="0">
                          <a:latin typeface="Lucida Bright"/>
                          <a:cs typeface="Lucida Bright"/>
                        </a:rPr>
                        <a:t>Creation</a:t>
                      </a:r>
                      <a:r>
                        <a:rPr lang="en-US" sz="1600" b="1" baseline="0" dirty="0" smtClean="0">
                          <a:latin typeface="Lucida Bright"/>
                          <a:cs typeface="Lucida Bright"/>
                        </a:rPr>
                        <a:t> time</a:t>
                      </a:r>
                      <a:endParaRPr lang="en-US" sz="1600" b="1" dirty="0">
                        <a:solidFill>
                          <a:schemeClr val="tx1"/>
                        </a:solidFill>
                        <a:latin typeface="Lucida Bright"/>
                        <a:cs typeface="Lucida Bright"/>
                      </a:endParaRPr>
                    </a:p>
                  </a:txBody>
                  <a:tcPr marL="91445" marR="91445" marT="45718" marB="45718">
                    <a:solidFill>
                      <a:schemeClr val="bg1">
                        <a:lumMod val="85000"/>
                      </a:schemeClr>
                    </a:solidFill>
                  </a:tcPr>
                </a:tc>
              </a:tr>
              <a:tr h="647735">
                <a:tc>
                  <a:txBody>
                    <a:bodyPr/>
                    <a:lstStyle/>
                    <a:p>
                      <a:pPr marL="0" indent="0">
                        <a:buFont typeface="Wingdings" charset="2"/>
                        <a:buNone/>
                      </a:pPr>
                      <a:r>
                        <a:rPr lang="en-US" sz="1600" b="1" dirty="0" smtClean="0">
                          <a:latin typeface="Lucida Bright"/>
                          <a:cs typeface="Lucida Bright"/>
                        </a:rPr>
                        <a:t>Weights</a:t>
                      </a:r>
                      <a:endParaRPr lang="en-US" sz="1600" b="1" dirty="0">
                        <a:solidFill>
                          <a:schemeClr val="tx1"/>
                        </a:solidFill>
                        <a:latin typeface="Lucida Bright"/>
                        <a:cs typeface="Lucida Bright"/>
                      </a:endParaRPr>
                    </a:p>
                  </a:txBody>
                  <a:tcPr marL="91445" marR="91445" marT="45718" marB="45718">
                    <a:solidFill>
                      <a:srgbClr val="D9D9D9"/>
                    </a:solidFill>
                  </a:tcPr>
                </a:tc>
              </a:tr>
              <a:tr h="647735">
                <a:tc>
                  <a:txBody>
                    <a:bodyPr/>
                    <a:lstStyle/>
                    <a:p>
                      <a:pPr marL="0" indent="0">
                        <a:buFont typeface="Wingdings" charset="2"/>
                        <a:buNone/>
                      </a:pPr>
                      <a:r>
                        <a:rPr lang="en-US" sz="1600" b="1" dirty="0" smtClean="0">
                          <a:latin typeface="Lucida Bright"/>
                          <a:cs typeface="Lucida Bright"/>
                        </a:rPr>
                        <a:t>Expiry time</a:t>
                      </a:r>
                      <a:endParaRPr lang="en-US" sz="1600" b="1" dirty="0">
                        <a:solidFill>
                          <a:schemeClr val="tx1"/>
                        </a:solidFill>
                        <a:latin typeface="Lucida Bright"/>
                        <a:cs typeface="Lucida Bright"/>
                      </a:endParaRPr>
                    </a:p>
                  </a:txBody>
                  <a:tcPr marL="91445" marR="91445" marT="45718" marB="45718">
                    <a:solidFill>
                      <a:srgbClr val="D9D9D9"/>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2514600" y="152400"/>
            <a:ext cx="5943600" cy="914400"/>
          </a:xfrm>
        </p:spPr>
        <p:txBody>
          <a:bodyPr/>
          <a:lstStyle/>
          <a:p>
            <a:pPr algn="ctr"/>
            <a:r>
              <a:rPr lang="en-US" altLang="en-US" sz="2800" dirty="0" smtClean="0">
                <a:solidFill>
                  <a:schemeClr val="bg1"/>
                </a:solidFill>
                <a:latin typeface="Lucida Bright" pitchFamily="18" charset="0"/>
                <a:cs typeface="Microsoft YaHei" pitchFamily="34" charset="-122"/>
              </a:rPr>
              <a:t>Scientific and Technical Challenges of Provenance</a:t>
            </a:r>
            <a:br>
              <a:rPr lang="en-US" altLang="en-US" sz="2800" dirty="0" smtClean="0">
                <a:solidFill>
                  <a:schemeClr val="bg1"/>
                </a:solidFill>
                <a:latin typeface="Lucida Bright" pitchFamily="18" charset="0"/>
                <a:cs typeface="Microsoft YaHei" pitchFamily="34" charset="-122"/>
              </a:rPr>
            </a:br>
            <a:r>
              <a:rPr lang="en-US" altLang="en-US" sz="2800" dirty="0" smtClean="0">
                <a:solidFill>
                  <a:schemeClr val="bg1"/>
                </a:solidFill>
                <a:latin typeface="Lucida Bright" pitchFamily="18" charset="0"/>
                <a:cs typeface="Microsoft YaHei" pitchFamily="34" charset="-122"/>
              </a:rPr>
              <a:t>(SUMMARY)</a:t>
            </a:r>
          </a:p>
        </p:txBody>
      </p:sp>
      <p:sp>
        <p:nvSpPr>
          <p:cNvPr id="15363" name="Rectangle 3"/>
          <p:cNvSpPr>
            <a:spLocks noGrp="1" noChangeArrowheads="1"/>
          </p:cNvSpPr>
          <p:nvPr>
            <p:ph type="body" idx="1"/>
          </p:nvPr>
        </p:nvSpPr>
        <p:spPr>
          <a:xfrm>
            <a:off x="1371600" y="1981200"/>
            <a:ext cx="7010400" cy="4038600"/>
          </a:xfrm>
        </p:spPr>
        <p:txBody>
          <a:bodyPr/>
          <a:lstStyle/>
          <a:p>
            <a:pPr marL="0" indent="0" algn="just">
              <a:buFontTx/>
              <a:buNone/>
              <a:defRPr/>
            </a:pPr>
            <a:r>
              <a:rPr lang="en-US" sz="2000" dirty="0" smtClean="0">
                <a:latin typeface="Arial Rounded MT Bold" charset="0"/>
                <a:ea typeface="Microsoft YaHei" charset="0"/>
              </a:rPr>
              <a:t>Provenance information need to be:</a:t>
            </a:r>
          </a:p>
          <a:p>
            <a:pPr marL="400050" lvl="1" indent="0" algn="just">
              <a:buFontTx/>
              <a:buNone/>
              <a:defRPr/>
            </a:pPr>
            <a:endParaRPr lang="en-US" dirty="0">
              <a:latin typeface="Arial Rounded MT Bold" charset="0"/>
            </a:endParaRPr>
          </a:p>
          <a:p>
            <a:pPr marL="457200" indent="-457200" algn="just">
              <a:buFont typeface="Wingdings" charset="0"/>
              <a:buChar char="v"/>
              <a:defRPr/>
            </a:pPr>
            <a:r>
              <a:rPr lang="en-US" sz="2000" dirty="0" smtClean="0">
                <a:latin typeface="Arial Rounded MT Bold" charset="0"/>
                <a:ea typeface="Microsoft YaHei" charset="0"/>
              </a:rPr>
              <a:t>Represented</a:t>
            </a: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r>
              <a:rPr lang="en-US" sz="2000" dirty="0" smtClean="0">
                <a:latin typeface="Arial Rounded MT Bold" charset="0"/>
                <a:ea typeface="Microsoft YaHei" charset="0"/>
              </a:rPr>
              <a:t>Captured and recorded</a:t>
            </a: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r>
              <a:rPr lang="en-US" sz="2000" dirty="0" smtClean="0">
                <a:latin typeface="Arial Rounded MT Bold" charset="0"/>
                <a:ea typeface="Microsoft YaHei" charset="0"/>
              </a:rPr>
              <a:t>Stored and secured, queries and reasoned about</a:t>
            </a: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r>
              <a:rPr lang="en-US" sz="2000" dirty="0" smtClean="0">
                <a:latin typeface="Arial Rounded MT Bold" charset="0"/>
                <a:ea typeface="Microsoft YaHei" charset="0"/>
              </a:rPr>
              <a:t>Visualized and browsed</a:t>
            </a:r>
            <a:endParaRPr lang="en-US" sz="1600" dirty="0" smtClean="0">
              <a:latin typeface="Arial Rounded MT Bold" charset="0"/>
              <a:ea typeface="Microsoft YaHei" charset="0"/>
            </a:endParaRPr>
          </a:p>
          <a:p>
            <a:pPr marL="457200" indent="-457200" algn="just">
              <a:buFont typeface="Wingdings" charset="0"/>
              <a:buChar char="v"/>
              <a:defRPr/>
            </a:pPr>
            <a:endParaRPr lang="en-US" sz="2000" dirty="0">
              <a:latin typeface="Arial Rounded MT Bold" charset="0"/>
              <a:ea typeface="Microsoft YaHei" charset="0"/>
            </a:endParaRPr>
          </a:p>
          <a:p>
            <a:pPr marL="457200" indent="-457200" algn="just">
              <a:buFont typeface="Wingdings" charset="0"/>
              <a:buChar char="v"/>
              <a:defRPr/>
            </a:pPr>
            <a:endParaRPr lang="en-US" sz="2000" dirty="0" smtClean="0">
              <a:latin typeface="Arial Rounded MT Bold" charset="0"/>
              <a:ea typeface="Microsoft YaHei"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143090" y="2209832"/>
            <a:ext cx="6400800" cy="1217612"/>
          </a:xfrm>
        </p:spPr>
        <p:txBody>
          <a:bodyPr/>
          <a:lstStyle/>
          <a:p>
            <a:r>
              <a:rPr lang="en-US" altLang="en-US" sz="4400" dirty="0" smtClean="0"/>
              <a:t>Data Privacy</a:t>
            </a:r>
            <a:endParaRPr lang="en-US" altLang="en-US" dirty="0"/>
          </a:p>
        </p:txBody>
      </p:sp>
    </p:spTree>
    <p:extLst>
      <p:ext uri="{BB962C8B-B14F-4D97-AF65-F5344CB8AC3E}">
        <p14:creationId xmlns:p14="http://schemas.microsoft.com/office/powerpoint/2010/main" val="2296023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algn="ctr"/>
            <a:r>
              <a:rPr lang="en-US" altLang="en-US" dirty="0"/>
              <a:t>What Is Privacy?</a:t>
            </a:r>
          </a:p>
        </p:txBody>
      </p:sp>
      <p:sp>
        <p:nvSpPr>
          <p:cNvPr id="26627" name="Rectangle 1027"/>
          <p:cNvSpPr>
            <a:spLocks noGrp="1" noChangeArrowheads="1"/>
          </p:cNvSpPr>
          <p:nvPr>
            <p:ph type="body" idx="1"/>
          </p:nvPr>
        </p:nvSpPr>
        <p:spPr>
          <a:xfrm>
            <a:off x="533290" y="1676446"/>
            <a:ext cx="8229600" cy="4525963"/>
          </a:xfrm>
        </p:spPr>
        <p:txBody>
          <a:bodyPr/>
          <a:lstStyle/>
          <a:p>
            <a:pPr>
              <a:lnSpc>
                <a:spcPct val="90000"/>
              </a:lnSpc>
            </a:pPr>
            <a:r>
              <a:rPr lang="en-US" altLang="en-US" sz="2800" dirty="0"/>
              <a:t>Freedom from observation, intrusion, or attention of others</a:t>
            </a:r>
          </a:p>
          <a:p>
            <a:pPr>
              <a:lnSpc>
                <a:spcPct val="90000"/>
              </a:lnSpc>
            </a:pPr>
            <a:r>
              <a:rPr lang="en-US" altLang="en-US" sz="2800" dirty="0"/>
              <a:t>Society’s needs sometimes trump individual privacy</a:t>
            </a:r>
          </a:p>
          <a:p>
            <a:pPr>
              <a:lnSpc>
                <a:spcPct val="90000"/>
              </a:lnSpc>
            </a:pPr>
            <a:r>
              <a:rPr lang="en-US" altLang="en-US" sz="2800" dirty="0"/>
              <a:t>Privacy rights are not absolute</a:t>
            </a:r>
          </a:p>
          <a:p>
            <a:pPr>
              <a:lnSpc>
                <a:spcPct val="90000"/>
              </a:lnSpc>
            </a:pPr>
            <a:r>
              <a:rPr lang="en-US" altLang="en-US" sz="2800" dirty="0"/>
              <a:t>Balance needed</a:t>
            </a:r>
          </a:p>
          <a:p>
            <a:pPr lvl="1">
              <a:lnSpc>
                <a:spcPct val="90000"/>
              </a:lnSpc>
            </a:pPr>
            <a:r>
              <a:rPr lang="en-US" altLang="en-US" sz="2400" dirty="0"/>
              <a:t>Individual rights</a:t>
            </a:r>
          </a:p>
          <a:p>
            <a:pPr lvl="1">
              <a:lnSpc>
                <a:spcPct val="90000"/>
              </a:lnSpc>
            </a:pPr>
            <a:r>
              <a:rPr lang="en-US" altLang="en-US" sz="2400" dirty="0"/>
              <a:t>Society’s need</a:t>
            </a:r>
          </a:p>
          <a:p>
            <a:pPr>
              <a:lnSpc>
                <a:spcPct val="90000"/>
              </a:lnSpc>
            </a:pPr>
            <a:r>
              <a:rPr lang="en-US" altLang="en-US" sz="2800" dirty="0"/>
              <a:t>Privacy and “due process”</a:t>
            </a:r>
          </a:p>
        </p:txBody>
      </p:sp>
    </p:spTree>
    <p:extLst>
      <p:ext uri="{BB962C8B-B14F-4D97-AF65-F5344CB8AC3E}">
        <p14:creationId xmlns:p14="http://schemas.microsoft.com/office/powerpoint/2010/main" val="262039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en-US" dirty="0"/>
              <a:t>Privacy and the Law</a:t>
            </a:r>
          </a:p>
        </p:txBody>
      </p:sp>
      <p:sp>
        <p:nvSpPr>
          <p:cNvPr id="27651" name="Rectangle 3"/>
          <p:cNvSpPr>
            <a:spLocks noGrp="1" noChangeArrowheads="1"/>
          </p:cNvSpPr>
          <p:nvPr>
            <p:ph type="body" idx="1"/>
          </p:nvPr>
        </p:nvSpPr>
        <p:spPr/>
        <p:txBody>
          <a:bodyPr/>
          <a:lstStyle/>
          <a:p>
            <a:r>
              <a:rPr lang="en-US" altLang="en-US" sz="2800"/>
              <a:t>No constitutional right to privacy</a:t>
            </a:r>
          </a:p>
          <a:p>
            <a:pPr lvl="1"/>
            <a:r>
              <a:rPr lang="en-US" altLang="en-US" sz="2400"/>
              <a:t>The word “privacy” is not in the Constitution</a:t>
            </a:r>
          </a:p>
          <a:p>
            <a:pPr lvl="1"/>
            <a:r>
              <a:rPr lang="en-US" altLang="en-US" sz="2400"/>
              <a:t>Congress has passed numerous laws</a:t>
            </a:r>
          </a:p>
          <a:p>
            <a:pPr lvl="2"/>
            <a:r>
              <a:rPr lang="en-US" altLang="en-US" sz="2000"/>
              <a:t>Not particularly effective</a:t>
            </a:r>
          </a:p>
          <a:p>
            <a:pPr lvl="2"/>
            <a:r>
              <a:rPr lang="en-US" altLang="en-US" sz="2000"/>
              <a:t>Issue is pace of change</a:t>
            </a:r>
          </a:p>
          <a:p>
            <a:r>
              <a:rPr lang="en-US" altLang="en-US" sz="2800"/>
              <a:t>Privacy is a function of culture</a:t>
            </a:r>
          </a:p>
          <a:p>
            <a:r>
              <a:rPr lang="en-US" altLang="en-US" sz="2800"/>
              <a:t>Privacy means different things in different countries and regions</a:t>
            </a:r>
          </a:p>
          <a:p>
            <a:pPr lvl="1"/>
            <a:r>
              <a:rPr lang="en-US" altLang="en-US" sz="2400"/>
              <a:t>Serious problem on global Internet</a:t>
            </a:r>
          </a:p>
          <a:p>
            <a:endParaRPr lang="en-US" altLang="en-US" sz="2800"/>
          </a:p>
        </p:txBody>
      </p:sp>
    </p:spTree>
    <p:extLst>
      <p:ext uri="{BB962C8B-B14F-4D97-AF65-F5344CB8AC3E}">
        <p14:creationId xmlns:p14="http://schemas.microsoft.com/office/powerpoint/2010/main" val="3938973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838200"/>
            <a:ext cx="7793038" cy="1143000"/>
          </a:xfrm>
        </p:spPr>
        <p:txBody>
          <a:bodyPr/>
          <a:lstStyle/>
          <a:p>
            <a:r>
              <a:rPr lang="en-US" altLang="en-US">
                <a:cs typeface="Times New Roman" pitchFamily="18" charset="0"/>
              </a:rPr>
              <a:t>Figure 10.1 Some U.S. privacy laws.</a:t>
            </a:r>
            <a:br>
              <a:rPr lang="en-US" altLang="en-US">
                <a:cs typeface="Times New Roman" pitchFamily="18" charset="0"/>
              </a:rPr>
            </a:br>
            <a:endParaRPr lang="en-US" altLang="en-US">
              <a:cs typeface="Times New Roman" pitchFamily="18" charset="0"/>
            </a:endParaRPr>
          </a:p>
        </p:txBody>
      </p:sp>
      <p:sp>
        <p:nvSpPr>
          <p:cNvPr id="9219" name="Rectangle 3"/>
          <p:cNvSpPr>
            <a:spLocks noChangeArrowheads="1"/>
          </p:cNvSpPr>
          <p:nvPr/>
        </p:nvSpPr>
        <p:spPr bwMode="auto">
          <a:xfrm>
            <a:off x="3175" y="-27305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latin typeface="Times New Roman" pitchFamily="18" charset="0"/>
                <a:cs typeface="Times New Roman" pitchFamily="18" charset="0"/>
              </a:rPr>
              <a:t> </a:t>
            </a:r>
          </a:p>
          <a:p>
            <a:pPr eaLnBrk="0" hangingPunct="0"/>
            <a:r>
              <a:rPr lang="en-US" altLang="en-US" sz="1200">
                <a:latin typeface="Times New Roman" pitchFamily="18" charset="0"/>
                <a:cs typeface="Times New Roman" pitchFamily="18" charset="0"/>
              </a:rPr>
              <a:t> </a:t>
            </a:r>
          </a:p>
          <a:p>
            <a:pPr eaLnBrk="0" hangingPunct="0"/>
            <a:endParaRPr lang="en-US" altLang="en-US">
              <a:latin typeface="Times New Roman" pitchFamily="18" charset="0"/>
            </a:endParaRPr>
          </a:p>
        </p:txBody>
      </p:sp>
      <p:sp>
        <p:nvSpPr>
          <p:cNvPr id="9220" name="Rectangle 4"/>
          <p:cNvSpPr>
            <a:spLocks noChangeArrowheads="1"/>
          </p:cNvSpPr>
          <p:nvPr/>
        </p:nvSpPr>
        <p:spPr bwMode="auto">
          <a:xfrm>
            <a:off x="3175" y="-182563"/>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latin typeface="Times New Roman" pitchFamily="18" charset="0"/>
                <a:cs typeface="Times New Roman" pitchFamily="18" charset="0"/>
              </a:rPr>
              <a:t> </a:t>
            </a:r>
          </a:p>
          <a:p>
            <a:pPr eaLnBrk="0" hangingPunct="0"/>
            <a:endParaRPr lang="en-US" altLang="en-US">
              <a:latin typeface="Times New Roman" pitchFamily="18" charset="0"/>
            </a:endParaRPr>
          </a:p>
        </p:txBody>
      </p:sp>
      <p:grpSp>
        <p:nvGrpSpPr>
          <p:cNvPr id="9221" name="Group 5"/>
          <p:cNvGrpSpPr>
            <a:grpSpLocks/>
          </p:cNvGrpSpPr>
          <p:nvPr/>
        </p:nvGrpSpPr>
        <p:grpSpPr bwMode="auto">
          <a:xfrm>
            <a:off x="1447800" y="2057400"/>
            <a:ext cx="6392863" cy="4038600"/>
            <a:chOff x="-3" y="400"/>
            <a:chExt cx="3547" cy="3747"/>
          </a:xfrm>
        </p:grpSpPr>
        <p:grpSp>
          <p:nvGrpSpPr>
            <p:cNvPr id="9222" name="Group 6"/>
            <p:cNvGrpSpPr>
              <a:grpSpLocks/>
            </p:cNvGrpSpPr>
            <p:nvPr/>
          </p:nvGrpSpPr>
          <p:grpSpPr bwMode="auto">
            <a:xfrm>
              <a:off x="0" y="403"/>
              <a:ext cx="3541" cy="3741"/>
              <a:chOff x="0" y="403"/>
              <a:chExt cx="3541" cy="3741"/>
            </a:xfrm>
          </p:grpSpPr>
          <p:grpSp>
            <p:nvGrpSpPr>
              <p:cNvPr id="9223" name="Group 7"/>
              <p:cNvGrpSpPr>
                <a:grpSpLocks/>
              </p:cNvGrpSpPr>
              <p:nvPr/>
            </p:nvGrpSpPr>
            <p:grpSpPr bwMode="auto">
              <a:xfrm>
                <a:off x="0" y="403"/>
                <a:ext cx="417" cy="403"/>
                <a:chOff x="0" y="403"/>
                <a:chExt cx="417" cy="403"/>
              </a:xfrm>
            </p:grpSpPr>
            <p:sp>
              <p:nvSpPr>
                <p:cNvPr id="9224" name="Rectangle 8"/>
                <p:cNvSpPr>
                  <a:spLocks noChangeArrowheads="1"/>
                </p:cNvSpPr>
                <p:nvPr/>
              </p:nvSpPr>
              <p:spPr bwMode="auto">
                <a:xfrm>
                  <a:off x="43" y="403"/>
                  <a:ext cx="33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b="1">
                      <a:latin typeface="Times New Roman" pitchFamily="18" charset="0"/>
                      <a:cs typeface="Times New Roman" pitchFamily="18" charset="0"/>
                    </a:rPr>
                    <a:t>Year</a:t>
                  </a:r>
                  <a:endParaRPr lang="en-US" altLang="en-US" sz="1200">
                    <a:latin typeface="Times New Roman" pitchFamily="18" charset="0"/>
                    <a:cs typeface="Times New Roman" pitchFamily="18" charset="0"/>
                  </a:endParaRPr>
                </a:p>
                <a:p>
                  <a:pPr eaLnBrk="0" hangingPunct="0"/>
                  <a:endParaRPr lang="en-US" altLang="en-US">
                    <a:latin typeface="Times New Roman" pitchFamily="18" charset="0"/>
                  </a:endParaRPr>
                </a:p>
              </p:txBody>
            </p:sp>
            <p:sp>
              <p:nvSpPr>
                <p:cNvPr id="9225" name="Rectangle 9"/>
                <p:cNvSpPr>
                  <a:spLocks noChangeArrowheads="1"/>
                </p:cNvSpPr>
                <p:nvPr/>
              </p:nvSpPr>
              <p:spPr bwMode="auto">
                <a:xfrm>
                  <a:off x="0" y="403"/>
                  <a:ext cx="41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26" name="Group 10"/>
              <p:cNvGrpSpPr>
                <a:grpSpLocks/>
              </p:cNvGrpSpPr>
              <p:nvPr/>
            </p:nvGrpSpPr>
            <p:grpSpPr bwMode="auto">
              <a:xfrm>
                <a:off x="417" y="403"/>
                <a:ext cx="1022" cy="403"/>
                <a:chOff x="417" y="403"/>
                <a:chExt cx="1022" cy="403"/>
              </a:xfrm>
            </p:grpSpPr>
            <p:sp>
              <p:nvSpPr>
                <p:cNvPr id="9227" name="Rectangle 11"/>
                <p:cNvSpPr>
                  <a:spLocks noChangeArrowheads="1"/>
                </p:cNvSpPr>
                <p:nvPr/>
              </p:nvSpPr>
              <p:spPr bwMode="auto">
                <a:xfrm>
                  <a:off x="460" y="403"/>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altLang="en-US" sz="800" b="1">
                      <a:latin typeface="Times New Roman" pitchFamily="18" charset="0"/>
                    </a:rPr>
                    <a:t>Title</a:t>
                  </a:r>
                </a:p>
                <a:p>
                  <a:pPr eaLnBrk="0" hangingPunct="0"/>
                  <a:endParaRPr lang="en-US" altLang="en-US">
                    <a:latin typeface="Times New Roman" pitchFamily="18" charset="0"/>
                  </a:endParaRPr>
                </a:p>
              </p:txBody>
            </p:sp>
            <p:sp>
              <p:nvSpPr>
                <p:cNvPr id="9228" name="Rectangle 12"/>
                <p:cNvSpPr>
                  <a:spLocks noChangeArrowheads="1"/>
                </p:cNvSpPr>
                <p:nvPr/>
              </p:nvSpPr>
              <p:spPr bwMode="auto">
                <a:xfrm>
                  <a:off x="417" y="403"/>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29" name="Group 13"/>
              <p:cNvGrpSpPr>
                <a:grpSpLocks/>
              </p:cNvGrpSpPr>
              <p:nvPr/>
            </p:nvGrpSpPr>
            <p:grpSpPr bwMode="auto">
              <a:xfrm>
                <a:off x="1439" y="403"/>
                <a:ext cx="2102" cy="403"/>
                <a:chOff x="1439" y="403"/>
                <a:chExt cx="2102" cy="403"/>
              </a:xfrm>
            </p:grpSpPr>
            <p:sp>
              <p:nvSpPr>
                <p:cNvPr id="9230" name="Rectangle 14"/>
                <p:cNvSpPr>
                  <a:spLocks noChangeArrowheads="1"/>
                </p:cNvSpPr>
                <p:nvPr/>
              </p:nvSpPr>
              <p:spPr bwMode="auto">
                <a:xfrm>
                  <a:off x="1482" y="403"/>
                  <a:ext cx="20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b="1">
                      <a:latin typeface="Times New Roman" pitchFamily="18" charset="0"/>
                      <a:cs typeface="Times New Roman" pitchFamily="18" charset="0"/>
                    </a:rPr>
                    <a:t>Intent</a:t>
                  </a:r>
                  <a:endParaRPr lang="en-US" altLang="en-US" sz="1200">
                    <a:latin typeface="Times New Roman" pitchFamily="18" charset="0"/>
                    <a:cs typeface="Times New Roman" pitchFamily="18" charset="0"/>
                  </a:endParaRPr>
                </a:p>
                <a:p>
                  <a:pPr eaLnBrk="0" hangingPunct="0"/>
                  <a:endParaRPr lang="en-US" altLang="en-US">
                    <a:latin typeface="Times New Roman" pitchFamily="18" charset="0"/>
                  </a:endParaRPr>
                </a:p>
              </p:txBody>
            </p:sp>
            <p:sp>
              <p:nvSpPr>
                <p:cNvPr id="9231" name="Rectangle 15"/>
                <p:cNvSpPr>
                  <a:spLocks noChangeArrowheads="1"/>
                </p:cNvSpPr>
                <p:nvPr/>
              </p:nvSpPr>
              <p:spPr bwMode="auto">
                <a:xfrm>
                  <a:off x="1439" y="403"/>
                  <a:ext cx="210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32" name="Group 16"/>
              <p:cNvGrpSpPr>
                <a:grpSpLocks/>
              </p:cNvGrpSpPr>
              <p:nvPr/>
            </p:nvGrpSpPr>
            <p:grpSpPr bwMode="auto">
              <a:xfrm>
                <a:off x="0" y="806"/>
                <a:ext cx="417" cy="518"/>
                <a:chOff x="0" y="806"/>
                <a:chExt cx="417" cy="518"/>
              </a:xfrm>
            </p:grpSpPr>
            <p:sp>
              <p:nvSpPr>
                <p:cNvPr id="9233" name="Rectangle 17"/>
                <p:cNvSpPr>
                  <a:spLocks noChangeArrowheads="1"/>
                </p:cNvSpPr>
                <p:nvPr/>
              </p:nvSpPr>
              <p:spPr bwMode="auto">
                <a:xfrm>
                  <a:off x="43" y="806"/>
                  <a:ext cx="3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1970</a:t>
                  </a:r>
                </a:p>
                <a:p>
                  <a:pPr eaLnBrk="0" hangingPunct="0"/>
                  <a:endParaRPr lang="en-US" altLang="en-US">
                    <a:latin typeface="Times New Roman" pitchFamily="18" charset="0"/>
                  </a:endParaRPr>
                </a:p>
              </p:txBody>
            </p:sp>
            <p:sp>
              <p:nvSpPr>
                <p:cNvPr id="9234" name="Rectangle 18"/>
                <p:cNvSpPr>
                  <a:spLocks noChangeArrowheads="1"/>
                </p:cNvSpPr>
                <p:nvPr/>
              </p:nvSpPr>
              <p:spPr bwMode="auto">
                <a:xfrm>
                  <a:off x="0" y="806"/>
                  <a:ext cx="41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35" name="Group 19"/>
              <p:cNvGrpSpPr>
                <a:grpSpLocks/>
              </p:cNvGrpSpPr>
              <p:nvPr/>
            </p:nvGrpSpPr>
            <p:grpSpPr bwMode="auto">
              <a:xfrm>
                <a:off x="417" y="806"/>
                <a:ext cx="1022" cy="518"/>
                <a:chOff x="417" y="806"/>
                <a:chExt cx="1022" cy="518"/>
              </a:xfrm>
            </p:grpSpPr>
            <p:sp>
              <p:nvSpPr>
                <p:cNvPr id="9236" name="Rectangle 20"/>
                <p:cNvSpPr>
                  <a:spLocks noChangeArrowheads="1"/>
                </p:cNvSpPr>
                <p:nvPr/>
              </p:nvSpPr>
              <p:spPr bwMode="auto">
                <a:xfrm>
                  <a:off x="460" y="806"/>
                  <a:ext cx="9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Fair Credit Reporting Act</a:t>
                  </a:r>
                </a:p>
                <a:p>
                  <a:pPr eaLnBrk="0" hangingPunct="0"/>
                  <a:endParaRPr lang="en-US" altLang="en-US">
                    <a:latin typeface="Times New Roman" pitchFamily="18" charset="0"/>
                  </a:endParaRPr>
                </a:p>
              </p:txBody>
            </p:sp>
            <p:sp>
              <p:nvSpPr>
                <p:cNvPr id="9237" name="Rectangle 21"/>
                <p:cNvSpPr>
                  <a:spLocks noChangeArrowheads="1"/>
                </p:cNvSpPr>
                <p:nvPr/>
              </p:nvSpPr>
              <p:spPr bwMode="auto">
                <a:xfrm>
                  <a:off x="417" y="806"/>
                  <a:ext cx="102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38" name="Group 22"/>
              <p:cNvGrpSpPr>
                <a:grpSpLocks/>
              </p:cNvGrpSpPr>
              <p:nvPr/>
            </p:nvGrpSpPr>
            <p:grpSpPr bwMode="auto">
              <a:xfrm>
                <a:off x="1439" y="806"/>
                <a:ext cx="2102" cy="518"/>
                <a:chOff x="1439" y="806"/>
                <a:chExt cx="2102" cy="518"/>
              </a:xfrm>
            </p:grpSpPr>
            <p:sp>
              <p:nvSpPr>
                <p:cNvPr id="9239" name="Rectangle 23"/>
                <p:cNvSpPr>
                  <a:spLocks noChangeArrowheads="1"/>
                </p:cNvSpPr>
                <p:nvPr/>
              </p:nvSpPr>
              <p:spPr bwMode="auto">
                <a:xfrm>
                  <a:off x="1482" y="806"/>
                  <a:ext cx="20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Limits the distribution of credit reports to those who need to know.</a:t>
                  </a:r>
                </a:p>
                <a:p>
                  <a:pPr eaLnBrk="0" hangingPunct="0"/>
                  <a:endParaRPr lang="en-US" altLang="en-US">
                    <a:latin typeface="Times New Roman" pitchFamily="18" charset="0"/>
                  </a:endParaRPr>
                </a:p>
              </p:txBody>
            </p:sp>
            <p:sp>
              <p:nvSpPr>
                <p:cNvPr id="9240" name="Rectangle 24"/>
                <p:cNvSpPr>
                  <a:spLocks noChangeArrowheads="1"/>
                </p:cNvSpPr>
                <p:nvPr/>
              </p:nvSpPr>
              <p:spPr bwMode="auto">
                <a:xfrm>
                  <a:off x="1439" y="806"/>
                  <a:ext cx="21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41" name="Group 25"/>
              <p:cNvGrpSpPr>
                <a:grpSpLocks/>
              </p:cNvGrpSpPr>
              <p:nvPr/>
            </p:nvGrpSpPr>
            <p:grpSpPr bwMode="auto">
              <a:xfrm>
                <a:off x="0" y="1324"/>
                <a:ext cx="417" cy="518"/>
                <a:chOff x="0" y="1324"/>
                <a:chExt cx="417" cy="518"/>
              </a:xfrm>
            </p:grpSpPr>
            <p:sp>
              <p:nvSpPr>
                <p:cNvPr id="9242" name="Rectangle 26"/>
                <p:cNvSpPr>
                  <a:spLocks noChangeArrowheads="1"/>
                </p:cNvSpPr>
                <p:nvPr/>
              </p:nvSpPr>
              <p:spPr bwMode="auto">
                <a:xfrm>
                  <a:off x="43" y="1324"/>
                  <a:ext cx="3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1974</a:t>
                  </a:r>
                </a:p>
                <a:p>
                  <a:pPr eaLnBrk="0" hangingPunct="0"/>
                  <a:endParaRPr lang="en-US" altLang="en-US">
                    <a:latin typeface="Times New Roman" pitchFamily="18" charset="0"/>
                  </a:endParaRPr>
                </a:p>
              </p:txBody>
            </p:sp>
            <p:sp>
              <p:nvSpPr>
                <p:cNvPr id="9243" name="Rectangle 27"/>
                <p:cNvSpPr>
                  <a:spLocks noChangeArrowheads="1"/>
                </p:cNvSpPr>
                <p:nvPr/>
              </p:nvSpPr>
              <p:spPr bwMode="auto">
                <a:xfrm>
                  <a:off x="0" y="1324"/>
                  <a:ext cx="41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44" name="Group 28"/>
              <p:cNvGrpSpPr>
                <a:grpSpLocks/>
              </p:cNvGrpSpPr>
              <p:nvPr/>
            </p:nvGrpSpPr>
            <p:grpSpPr bwMode="auto">
              <a:xfrm>
                <a:off x="417" y="1324"/>
                <a:ext cx="1022" cy="518"/>
                <a:chOff x="417" y="1324"/>
                <a:chExt cx="1022" cy="518"/>
              </a:xfrm>
            </p:grpSpPr>
            <p:sp>
              <p:nvSpPr>
                <p:cNvPr id="9245" name="Rectangle 29"/>
                <p:cNvSpPr>
                  <a:spLocks noChangeArrowheads="1"/>
                </p:cNvSpPr>
                <p:nvPr/>
              </p:nvSpPr>
              <p:spPr bwMode="auto">
                <a:xfrm>
                  <a:off x="460" y="1324"/>
                  <a:ext cx="9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Privacy Act</a:t>
                  </a:r>
                </a:p>
                <a:p>
                  <a:pPr eaLnBrk="0" hangingPunct="0"/>
                  <a:endParaRPr lang="en-US" altLang="en-US">
                    <a:latin typeface="Times New Roman" pitchFamily="18" charset="0"/>
                  </a:endParaRPr>
                </a:p>
              </p:txBody>
            </p:sp>
            <p:sp>
              <p:nvSpPr>
                <p:cNvPr id="9246" name="Rectangle 30"/>
                <p:cNvSpPr>
                  <a:spLocks noChangeArrowheads="1"/>
                </p:cNvSpPr>
                <p:nvPr/>
              </p:nvSpPr>
              <p:spPr bwMode="auto">
                <a:xfrm>
                  <a:off x="417" y="1324"/>
                  <a:ext cx="102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47" name="Group 31"/>
              <p:cNvGrpSpPr>
                <a:grpSpLocks/>
              </p:cNvGrpSpPr>
              <p:nvPr/>
            </p:nvGrpSpPr>
            <p:grpSpPr bwMode="auto">
              <a:xfrm>
                <a:off x="1439" y="1324"/>
                <a:ext cx="2102" cy="518"/>
                <a:chOff x="1439" y="1324"/>
                <a:chExt cx="2102" cy="518"/>
              </a:xfrm>
            </p:grpSpPr>
            <p:sp>
              <p:nvSpPr>
                <p:cNvPr id="9248" name="Rectangle 32"/>
                <p:cNvSpPr>
                  <a:spLocks noChangeArrowheads="1"/>
                </p:cNvSpPr>
                <p:nvPr/>
              </p:nvSpPr>
              <p:spPr bwMode="auto">
                <a:xfrm>
                  <a:off x="1482" y="1324"/>
                  <a:ext cx="20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Establishes the right to be informed about personal information on government databases.</a:t>
                  </a:r>
                </a:p>
                <a:p>
                  <a:pPr eaLnBrk="0" hangingPunct="0"/>
                  <a:endParaRPr lang="en-US" altLang="en-US">
                    <a:latin typeface="Times New Roman" pitchFamily="18" charset="0"/>
                  </a:endParaRPr>
                </a:p>
              </p:txBody>
            </p:sp>
            <p:sp>
              <p:nvSpPr>
                <p:cNvPr id="9249" name="Rectangle 33"/>
                <p:cNvSpPr>
                  <a:spLocks noChangeArrowheads="1"/>
                </p:cNvSpPr>
                <p:nvPr/>
              </p:nvSpPr>
              <p:spPr bwMode="auto">
                <a:xfrm>
                  <a:off x="1439" y="1324"/>
                  <a:ext cx="21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50" name="Group 34"/>
              <p:cNvGrpSpPr>
                <a:grpSpLocks/>
              </p:cNvGrpSpPr>
              <p:nvPr/>
            </p:nvGrpSpPr>
            <p:grpSpPr bwMode="auto">
              <a:xfrm>
                <a:off x="0" y="1842"/>
                <a:ext cx="417" cy="633"/>
                <a:chOff x="0" y="1842"/>
                <a:chExt cx="417" cy="633"/>
              </a:xfrm>
            </p:grpSpPr>
            <p:sp>
              <p:nvSpPr>
                <p:cNvPr id="9251" name="Rectangle 35"/>
                <p:cNvSpPr>
                  <a:spLocks noChangeArrowheads="1"/>
                </p:cNvSpPr>
                <p:nvPr/>
              </p:nvSpPr>
              <p:spPr bwMode="auto">
                <a:xfrm>
                  <a:off x="43" y="1842"/>
                  <a:ext cx="33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1978</a:t>
                  </a:r>
                </a:p>
                <a:p>
                  <a:pPr eaLnBrk="0" hangingPunct="0"/>
                  <a:endParaRPr lang="en-US" altLang="en-US">
                    <a:latin typeface="Times New Roman" pitchFamily="18" charset="0"/>
                  </a:endParaRPr>
                </a:p>
              </p:txBody>
            </p:sp>
            <p:sp>
              <p:nvSpPr>
                <p:cNvPr id="9252" name="Rectangle 36"/>
                <p:cNvSpPr>
                  <a:spLocks noChangeArrowheads="1"/>
                </p:cNvSpPr>
                <p:nvPr/>
              </p:nvSpPr>
              <p:spPr bwMode="auto">
                <a:xfrm>
                  <a:off x="0" y="1842"/>
                  <a:ext cx="41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53" name="Group 37"/>
              <p:cNvGrpSpPr>
                <a:grpSpLocks/>
              </p:cNvGrpSpPr>
              <p:nvPr/>
            </p:nvGrpSpPr>
            <p:grpSpPr bwMode="auto">
              <a:xfrm>
                <a:off x="417" y="1842"/>
                <a:ext cx="1022" cy="633"/>
                <a:chOff x="417" y="1842"/>
                <a:chExt cx="1022" cy="633"/>
              </a:xfrm>
            </p:grpSpPr>
            <p:sp>
              <p:nvSpPr>
                <p:cNvPr id="9254" name="Rectangle 38"/>
                <p:cNvSpPr>
                  <a:spLocks noChangeArrowheads="1"/>
                </p:cNvSpPr>
                <p:nvPr/>
              </p:nvSpPr>
              <p:spPr bwMode="auto">
                <a:xfrm>
                  <a:off x="460" y="1842"/>
                  <a:ext cx="93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Right to Financial Privacy Act</a:t>
                  </a:r>
                </a:p>
                <a:p>
                  <a:pPr eaLnBrk="0" hangingPunct="0"/>
                  <a:endParaRPr lang="en-US" altLang="en-US">
                    <a:latin typeface="Times New Roman" pitchFamily="18" charset="0"/>
                  </a:endParaRPr>
                </a:p>
              </p:txBody>
            </p:sp>
            <p:sp>
              <p:nvSpPr>
                <p:cNvPr id="9255" name="Rectangle 39"/>
                <p:cNvSpPr>
                  <a:spLocks noChangeArrowheads="1"/>
                </p:cNvSpPr>
                <p:nvPr/>
              </p:nvSpPr>
              <p:spPr bwMode="auto">
                <a:xfrm>
                  <a:off x="417" y="1842"/>
                  <a:ext cx="102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56" name="Group 40"/>
              <p:cNvGrpSpPr>
                <a:grpSpLocks/>
              </p:cNvGrpSpPr>
              <p:nvPr/>
            </p:nvGrpSpPr>
            <p:grpSpPr bwMode="auto">
              <a:xfrm>
                <a:off x="1439" y="1842"/>
                <a:ext cx="2102" cy="633"/>
                <a:chOff x="1439" y="1842"/>
                <a:chExt cx="2102" cy="633"/>
              </a:xfrm>
            </p:grpSpPr>
            <p:sp>
              <p:nvSpPr>
                <p:cNvPr id="9257" name="Rectangle 41"/>
                <p:cNvSpPr>
                  <a:spLocks noChangeArrowheads="1"/>
                </p:cNvSpPr>
                <p:nvPr/>
              </p:nvSpPr>
              <p:spPr bwMode="auto">
                <a:xfrm>
                  <a:off x="1482" y="1842"/>
                  <a:ext cx="20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Prohibits the federal government from examining personal financial accounts without due cause.</a:t>
                  </a:r>
                </a:p>
                <a:p>
                  <a:pPr eaLnBrk="0" hangingPunct="0"/>
                  <a:endParaRPr lang="en-US" altLang="en-US">
                    <a:latin typeface="Times New Roman" pitchFamily="18" charset="0"/>
                  </a:endParaRPr>
                </a:p>
              </p:txBody>
            </p:sp>
            <p:sp>
              <p:nvSpPr>
                <p:cNvPr id="9258" name="Rectangle 42"/>
                <p:cNvSpPr>
                  <a:spLocks noChangeArrowheads="1"/>
                </p:cNvSpPr>
                <p:nvPr/>
              </p:nvSpPr>
              <p:spPr bwMode="auto">
                <a:xfrm>
                  <a:off x="1439" y="1842"/>
                  <a:ext cx="21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59" name="Group 43"/>
              <p:cNvGrpSpPr>
                <a:grpSpLocks/>
              </p:cNvGrpSpPr>
              <p:nvPr/>
            </p:nvGrpSpPr>
            <p:grpSpPr bwMode="auto">
              <a:xfrm>
                <a:off x="0" y="2475"/>
                <a:ext cx="417" cy="633"/>
                <a:chOff x="0" y="2475"/>
                <a:chExt cx="417" cy="633"/>
              </a:xfrm>
            </p:grpSpPr>
            <p:sp>
              <p:nvSpPr>
                <p:cNvPr id="9260" name="Rectangle 44"/>
                <p:cNvSpPr>
                  <a:spLocks noChangeArrowheads="1"/>
                </p:cNvSpPr>
                <p:nvPr/>
              </p:nvSpPr>
              <p:spPr bwMode="auto">
                <a:xfrm>
                  <a:off x="43" y="2475"/>
                  <a:ext cx="33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1986</a:t>
                  </a:r>
                </a:p>
                <a:p>
                  <a:pPr eaLnBrk="0" hangingPunct="0"/>
                  <a:endParaRPr lang="en-US" altLang="en-US">
                    <a:latin typeface="Times New Roman" pitchFamily="18" charset="0"/>
                  </a:endParaRPr>
                </a:p>
              </p:txBody>
            </p:sp>
            <p:sp>
              <p:nvSpPr>
                <p:cNvPr id="9261" name="Rectangle 45"/>
                <p:cNvSpPr>
                  <a:spLocks noChangeArrowheads="1"/>
                </p:cNvSpPr>
                <p:nvPr/>
              </p:nvSpPr>
              <p:spPr bwMode="auto">
                <a:xfrm>
                  <a:off x="0" y="2475"/>
                  <a:ext cx="41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2" name="Group 46"/>
              <p:cNvGrpSpPr>
                <a:grpSpLocks/>
              </p:cNvGrpSpPr>
              <p:nvPr/>
            </p:nvGrpSpPr>
            <p:grpSpPr bwMode="auto">
              <a:xfrm>
                <a:off x="417" y="2475"/>
                <a:ext cx="1022" cy="633"/>
                <a:chOff x="417" y="2475"/>
                <a:chExt cx="1022" cy="633"/>
              </a:xfrm>
            </p:grpSpPr>
            <p:sp>
              <p:nvSpPr>
                <p:cNvPr id="9263" name="Rectangle 47"/>
                <p:cNvSpPr>
                  <a:spLocks noChangeArrowheads="1"/>
                </p:cNvSpPr>
                <p:nvPr/>
              </p:nvSpPr>
              <p:spPr bwMode="auto">
                <a:xfrm>
                  <a:off x="460" y="2475"/>
                  <a:ext cx="93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Electronic Communications Privacy Act</a:t>
                  </a:r>
                </a:p>
                <a:p>
                  <a:pPr eaLnBrk="0" hangingPunct="0"/>
                  <a:endParaRPr lang="en-US" altLang="en-US">
                    <a:latin typeface="Times New Roman" pitchFamily="18" charset="0"/>
                  </a:endParaRPr>
                </a:p>
              </p:txBody>
            </p:sp>
            <p:sp>
              <p:nvSpPr>
                <p:cNvPr id="9264" name="Rectangle 48"/>
                <p:cNvSpPr>
                  <a:spLocks noChangeArrowheads="1"/>
                </p:cNvSpPr>
                <p:nvPr/>
              </p:nvSpPr>
              <p:spPr bwMode="auto">
                <a:xfrm>
                  <a:off x="417" y="2475"/>
                  <a:ext cx="102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5" name="Group 49"/>
              <p:cNvGrpSpPr>
                <a:grpSpLocks/>
              </p:cNvGrpSpPr>
              <p:nvPr/>
            </p:nvGrpSpPr>
            <p:grpSpPr bwMode="auto">
              <a:xfrm>
                <a:off x="1439" y="2475"/>
                <a:ext cx="2102" cy="633"/>
                <a:chOff x="1439" y="2475"/>
                <a:chExt cx="2102" cy="633"/>
              </a:xfrm>
            </p:grpSpPr>
            <p:sp>
              <p:nvSpPr>
                <p:cNvPr id="9266" name="Rectangle 50"/>
                <p:cNvSpPr>
                  <a:spLocks noChangeArrowheads="1"/>
                </p:cNvSpPr>
                <p:nvPr/>
              </p:nvSpPr>
              <p:spPr bwMode="auto">
                <a:xfrm>
                  <a:off x="1482" y="2475"/>
                  <a:ext cx="20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Prohibits the federal government from monitoring personal e-mail without a subpoena.</a:t>
                  </a:r>
                </a:p>
                <a:p>
                  <a:pPr eaLnBrk="0" hangingPunct="0"/>
                  <a:endParaRPr lang="en-US" altLang="en-US">
                    <a:latin typeface="Times New Roman" pitchFamily="18" charset="0"/>
                  </a:endParaRPr>
                </a:p>
              </p:txBody>
            </p:sp>
            <p:sp>
              <p:nvSpPr>
                <p:cNvPr id="9267" name="Rectangle 51"/>
                <p:cNvSpPr>
                  <a:spLocks noChangeArrowheads="1"/>
                </p:cNvSpPr>
                <p:nvPr/>
              </p:nvSpPr>
              <p:spPr bwMode="auto">
                <a:xfrm>
                  <a:off x="1439" y="2475"/>
                  <a:ext cx="21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8" name="Group 52"/>
              <p:cNvGrpSpPr>
                <a:grpSpLocks/>
              </p:cNvGrpSpPr>
              <p:nvPr/>
            </p:nvGrpSpPr>
            <p:grpSpPr bwMode="auto">
              <a:xfrm>
                <a:off x="0" y="3108"/>
                <a:ext cx="417" cy="518"/>
                <a:chOff x="0" y="3108"/>
                <a:chExt cx="417" cy="518"/>
              </a:xfrm>
            </p:grpSpPr>
            <p:sp>
              <p:nvSpPr>
                <p:cNvPr id="9269" name="Rectangle 53"/>
                <p:cNvSpPr>
                  <a:spLocks noChangeArrowheads="1"/>
                </p:cNvSpPr>
                <p:nvPr/>
              </p:nvSpPr>
              <p:spPr bwMode="auto">
                <a:xfrm>
                  <a:off x="43" y="3108"/>
                  <a:ext cx="3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1988</a:t>
                  </a:r>
                </a:p>
                <a:p>
                  <a:pPr eaLnBrk="0" hangingPunct="0"/>
                  <a:endParaRPr lang="en-US" altLang="en-US">
                    <a:latin typeface="Times New Roman" pitchFamily="18" charset="0"/>
                  </a:endParaRPr>
                </a:p>
              </p:txBody>
            </p:sp>
            <p:sp>
              <p:nvSpPr>
                <p:cNvPr id="9270" name="Rectangle 54"/>
                <p:cNvSpPr>
                  <a:spLocks noChangeArrowheads="1"/>
                </p:cNvSpPr>
                <p:nvPr/>
              </p:nvSpPr>
              <p:spPr bwMode="auto">
                <a:xfrm>
                  <a:off x="0" y="3108"/>
                  <a:ext cx="41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417" y="3108"/>
                <a:ext cx="1022" cy="518"/>
                <a:chOff x="417" y="3108"/>
                <a:chExt cx="1022" cy="518"/>
              </a:xfrm>
            </p:grpSpPr>
            <p:sp>
              <p:nvSpPr>
                <p:cNvPr id="9272" name="Rectangle 56"/>
                <p:cNvSpPr>
                  <a:spLocks noChangeArrowheads="1"/>
                </p:cNvSpPr>
                <p:nvPr/>
              </p:nvSpPr>
              <p:spPr bwMode="auto">
                <a:xfrm>
                  <a:off x="460" y="3108"/>
                  <a:ext cx="9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Video Privacy Protection Act</a:t>
                  </a:r>
                </a:p>
                <a:p>
                  <a:pPr eaLnBrk="0" hangingPunct="0"/>
                  <a:endParaRPr lang="en-US" altLang="en-US">
                    <a:latin typeface="Times New Roman" pitchFamily="18" charset="0"/>
                  </a:endParaRPr>
                </a:p>
              </p:txBody>
            </p:sp>
            <p:sp>
              <p:nvSpPr>
                <p:cNvPr id="9273" name="Rectangle 57"/>
                <p:cNvSpPr>
                  <a:spLocks noChangeArrowheads="1"/>
                </p:cNvSpPr>
                <p:nvPr/>
              </p:nvSpPr>
              <p:spPr bwMode="auto">
                <a:xfrm>
                  <a:off x="417" y="3108"/>
                  <a:ext cx="102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4" name="Group 58"/>
              <p:cNvGrpSpPr>
                <a:grpSpLocks/>
              </p:cNvGrpSpPr>
              <p:nvPr/>
            </p:nvGrpSpPr>
            <p:grpSpPr bwMode="auto">
              <a:xfrm>
                <a:off x="1439" y="3108"/>
                <a:ext cx="2102" cy="518"/>
                <a:chOff x="1439" y="3108"/>
                <a:chExt cx="2102" cy="518"/>
              </a:xfrm>
            </p:grpSpPr>
            <p:sp>
              <p:nvSpPr>
                <p:cNvPr id="9275" name="Rectangle 59"/>
                <p:cNvSpPr>
                  <a:spLocks noChangeArrowheads="1"/>
                </p:cNvSpPr>
                <p:nvPr/>
              </p:nvSpPr>
              <p:spPr bwMode="auto">
                <a:xfrm>
                  <a:off x="1482" y="3108"/>
                  <a:ext cx="20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Prohibits disclosing video rental records without customer consent or a court order.</a:t>
                  </a:r>
                </a:p>
                <a:p>
                  <a:pPr eaLnBrk="0" hangingPunct="0"/>
                  <a:endParaRPr lang="en-US" altLang="en-US">
                    <a:latin typeface="Times New Roman" pitchFamily="18" charset="0"/>
                  </a:endParaRPr>
                </a:p>
              </p:txBody>
            </p:sp>
            <p:sp>
              <p:nvSpPr>
                <p:cNvPr id="9276" name="Rectangle 60"/>
                <p:cNvSpPr>
                  <a:spLocks noChangeArrowheads="1"/>
                </p:cNvSpPr>
                <p:nvPr/>
              </p:nvSpPr>
              <p:spPr bwMode="auto">
                <a:xfrm>
                  <a:off x="1439" y="3108"/>
                  <a:ext cx="21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7" name="Group 61"/>
              <p:cNvGrpSpPr>
                <a:grpSpLocks/>
              </p:cNvGrpSpPr>
              <p:nvPr/>
            </p:nvGrpSpPr>
            <p:grpSpPr bwMode="auto">
              <a:xfrm>
                <a:off x="0" y="3626"/>
                <a:ext cx="417" cy="518"/>
                <a:chOff x="0" y="3626"/>
                <a:chExt cx="417" cy="518"/>
              </a:xfrm>
            </p:grpSpPr>
            <p:sp>
              <p:nvSpPr>
                <p:cNvPr id="9278" name="Rectangle 62"/>
                <p:cNvSpPr>
                  <a:spLocks noChangeArrowheads="1"/>
                </p:cNvSpPr>
                <p:nvPr/>
              </p:nvSpPr>
              <p:spPr bwMode="auto">
                <a:xfrm>
                  <a:off x="43" y="3626"/>
                  <a:ext cx="3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2001</a:t>
                  </a:r>
                </a:p>
                <a:p>
                  <a:pPr eaLnBrk="0" hangingPunct="0"/>
                  <a:endParaRPr lang="en-US" altLang="en-US">
                    <a:latin typeface="Times New Roman" pitchFamily="18" charset="0"/>
                  </a:endParaRPr>
                </a:p>
              </p:txBody>
            </p:sp>
            <p:sp>
              <p:nvSpPr>
                <p:cNvPr id="9279" name="Rectangle 63"/>
                <p:cNvSpPr>
                  <a:spLocks noChangeArrowheads="1"/>
                </p:cNvSpPr>
                <p:nvPr/>
              </p:nvSpPr>
              <p:spPr bwMode="auto">
                <a:xfrm>
                  <a:off x="0" y="3626"/>
                  <a:ext cx="41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80" name="Group 64"/>
              <p:cNvGrpSpPr>
                <a:grpSpLocks/>
              </p:cNvGrpSpPr>
              <p:nvPr/>
            </p:nvGrpSpPr>
            <p:grpSpPr bwMode="auto">
              <a:xfrm>
                <a:off x="417" y="3626"/>
                <a:ext cx="1022" cy="518"/>
                <a:chOff x="417" y="3626"/>
                <a:chExt cx="1022" cy="518"/>
              </a:xfrm>
            </p:grpSpPr>
            <p:sp>
              <p:nvSpPr>
                <p:cNvPr id="9281" name="Rectangle 65"/>
                <p:cNvSpPr>
                  <a:spLocks noChangeArrowheads="1"/>
                </p:cNvSpPr>
                <p:nvPr/>
              </p:nvSpPr>
              <p:spPr bwMode="auto">
                <a:xfrm>
                  <a:off x="460" y="3626"/>
                  <a:ext cx="9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Patriot Act</a:t>
                  </a:r>
                </a:p>
                <a:p>
                  <a:pPr eaLnBrk="0" hangingPunct="0"/>
                  <a:endParaRPr lang="en-US" altLang="en-US">
                    <a:latin typeface="Times New Roman" pitchFamily="18" charset="0"/>
                  </a:endParaRPr>
                </a:p>
              </p:txBody>
            </p:sp>
            <p:sp>
              <p:nvSpPr>
                <p:cNvPr id="9282" name="Rectangle 66"/>
                <p:cNvSpPr>
                  <a:spLocks noChangeArrowheads="1"/>
                </p:cNvSpPr>
                <p:nvPr/>
              </p:nvSpPr>
              <p:spPr bwMode="auto">
                <a:xfrm>
                  <a:off x="417" y="3626"/>
                  <a:ext cx="102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83" name="Group 67"/>
              <p:cNvGrpSpPr>
                <a:grpSpLocks/>
              </p:cNvGrpSpPr>
              <p:nvPr/>
            </p:nvGrpSpPr>
            <p:grpSpPr bwMode="auto">
              <a:xfrm>
                <a:off x="1439" y="3626"/>
                <a:ext cx="2102" cy="518"/>
                <a:chOff x="1439" y="3626"/>
                <a:chExt cx="2102" cy="518"/>
              </a:xfrm>
            </p:grpSpPr>
            <p:sp>
              <p:nvSpPr>
                <p:cNvPr id="9284" name="Rectangle 68"/>
                <p:cNvSpPr>
                  <a:spLocks noChangeArrowheads="1"/>
                </p:cNvSpPr>
                <p:nvPr/>
              </p:nvSpPr>
              <p:spPr bwMode="auto">
                <a:xfrm>
                  <a:off x="1482" y="3626"/>
                  <a:ext cx="20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a:latin typeface="Times New Roman" pitchFamily="18" charset="0"/>
                      <a:cs typeface="Times New Roman" pitchFamily="18" charset="0"/>
                    </a:rPr>
                    <a:t>Streamlines federal surveillance guidelines to simplify tracking possible terrorists.</a:t>
                  </a:r>
                </a:p>
                <a:p>
                  <a:pPr eaLnBrk="0" hangingPunct="0"/>
                  <a:endParaRPr lang="en-US" altLang="en-US">
                    <a:latin typeface="Times New Roman" pitchFamily="18" charset="0"/>
                  </a:endParaRPr>
                </a:p>
              </p:txBody>
            </p:sp>
            <p:sp>
              <p:nvSpPr>
                <p:cNvPr id="9285" name="Rectangle 69"/>
                <p:cNvSpPr>
                  <a:spLocks noChangeArrowheads="1"/>
                </p:cNvSpPr>
                <p:nvPr/>
              </p:nvSpPr>
              <p:spPr bwMode="auto">
                <a:xfrm>
                  <a:off x="1439" y="3626"/>
                  <a:ext cx="21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86" name="Rectangle 70"/>
            <p:cNvSpPr>
              <a:spLocks noChangeArrowheads="1"/>
            </p:cNvSpPr>
            <p:nvPr/>
          </p:nvSpPr>
          <p:spPr bwMode="auto">
            <a:xfrm>
              <a:off x="-3" y="400"/>
              <a:ext cx="3547" cy="374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19248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50938" y="381080"/>
            <a:ext cx="7793037" cy="1135062"/>
          </a:xfrm>
        </p:spPr>
        <p:txBody>
          <a:bodyPr/>
          <a:lstStyle/>
          <a:p>
            <a:pPr algn="ctr"/>
            <a:r>
              <a:rPr lang="en-US" altLang="en-US" dirty="0"/>
              <a:t>Collecting Personal Information         (e.g., your email </a:t>
            </a:r>
            <a:r>
              <a:rPr lang="en-US" altLang="en-US" dirty="0" smtClean="0"/>
              <a:t>address)</a:t>
            </a:r>
            <a:endParaRPr lang="en-US" altLang="en-US" dirty="0"/>
          </a:p>
        </p:txBody>
      </p:sp>
      <p:sp>
        <p:nvSpPr>
          <p:cNvPr id="28675" name="Rectangle 3"/>
          <p:cNvSpPr>
            <a:spLocks noGrp="1" noChangeArrowheads="1"/>
          </p:cNvSpPr>
          <p:nvPr>
            <p:ph type="body" idx="1"/>
          </p:nvPr>
        </p:nvSpPr>
        <p:spPr>
          <a:xfrm>
            <a:off x="457200" y="1874759"/>
            <a:ext cx="8229600" cy="4525963"/>
          </a:xfrm>
        </p:spPr>
        <p:txBody>
          <a:bodyPr/>
          <a:lstStyle/>
          <a:p>
            <a:pPr>
              <a:lnSpc>
                <a:spcPct val="90000"/>
              </a:lnSpc>
            </a:pPr>
            <a:r>
              <a:rPr lang="en-US" altLang="en-US" sz="2800" dirty="0"/>
              <a:t>Notice/awareness</a:t>
            </a:r>
          </a:p>
          <a:p>
            <a:pPr lvl="1">
              <a:lnSpc>
                <a:spcPct val="90000"/>
              </a:lnSpc>
            </a:pPr>
            <a:r>
              <a:rPr lang="en-US" altLang="en-US" sz="2400" dirty="0"/>
              <a:t>You must be told when and why</a:t>
            </a:r>
          </a:p>
          <a:p>
            <a:pPr>
              <a:lnSpc>
                <a:spcPct val="90000"/>
              </a:lnSpc>
            </a:pPr>
            <a:r>
              <a:rPr lang="en-US" altLang="en-US" sz="2800" dirty="0"/>
              <a:t>Choice/consent</a:t>
            </a:r>
          </a:p>
          <a:p>
            <a:pPr lvl="1">
              <a:lnSpc>
                <a:spcPct val="90000"/>
              </a:lnSpc>
            </a:pPr>
            <a:r>
              <a:rPr lang="en-US" altLang="en-US" sz="2400" dirty="0"/>
              <a:t>Opt-in or opt-out</a:t>
            </a:r>
          </a:p>
          <a:p>
            <a:pPr>
              <a:lnSpc>
                <a:spcPct val="90000"/>
              </a:lnSpc>
            </a:pPr>
            <a:r>
              <a:rPr lang="en-US" altLang="en-US" sz="2800" dirty="0"/>
              <a:t>Access/participation</a:t>
            </a:r>
          </a:p>
          <a:p>
            <a:pPr lvl="1">
              <a:lnSpc>
                <a:spcPct val="90000"/>
              </a:lnSpc>
            </a:pPr>
            <a:r>
              <a:rPr lang="en-US" altLang="en-US" sz="2400" dirty="0"/>
              <a:t>You can access and suggest corrections</a:t>
            </a:r>
          </a:p>
          <a:p>
            <a:pPr>
              <a:lnSpc>
                <a:spcPct val="90000"/>
              </a:lnSpc>
            </a:pPr>
            <a:r>
              <a:rPr lang="en-US" altLang="en-US" sz="2800" dirty="0"/>
              <a:t>Integrity/security</a:t>
            </a:r>
          </a:p>
          <a:p>
            <a:pPr lvl="1">
              <a:lnSpc>
                <a:spcPct val="90000"/>
              </a:lnSpc>
            </a:pPr>
            <a:r>
              <a:rPr lang="en-US" altLang="en-US" sz="2400" dirty="0"/>
              <a:t>Collecting party is responsible</a:t>
            </a:r>
          </a:p>
          <a:p>
            <a:pPr>
              <a:lnSpc>
                <a:spcPct val="90000"/>
              </a:lnSpc>
            </a:pPr>
            <a:r>
              <a:rPr lang="en-US" altLang="en-US" sz="2800" dirty="0"/>
              <a:t>Enforcement/redress</a:t>
            </a:r>
          </a:p>
          <a:p>
            <a:pPr lvl="1">
              <a:lnSpc>
                <a:spcPct val="90000"/>
              </a:lnSpc>
            </a:pPr>
            <a:r>
              <a:rPr lang="en-US" altLang="en-US" sz="2400" dirty="0"/>
              <a:t>You can seek legal remedies </a:t>
            </a:r>
          </a:p>
        </p:txBody>
      </p:sp>
    </p:spTree>
    <p:extLst>
      <p:ext uri="{BB962C8B-B14F-4D97-AF65-F5344CB8AC3E}">
        <p14:creationId xmlns:p14="http://schemas.microsoft.com/office/powerpoint/2010/main" val="321642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3581400" y="152400"/>
            <a:ext cx="4267200" cy="990600"/>
          </a:xfrm>
        </p:spPr>
        <p:txBody>
          <a:bodyPr/>
          <a:lstStyle/>
          <a:p>
            <a:r>
              <a:rPr lang="en-US" altLang="en-US" sz="2800" smtClean="0">
                <a:solidFill>
                  <a:schemeClr val="bg1"/>
                </a:solidFill>
                <a:latin typeface="Lucida Bright" pitchFamily="18" charset="0"/>
                <a:cs typeface="Microsoft YaHei" pitchFamily="34" charset="-122"/>
              </a:rPr>
              <a:t>What is Provenance?</a:t>
            </a:r>
          </a:p>
        </p:txBody>
      </p:sp>
      <p:sp>
        <p:nvSpPr>
          <p:cNvPr id="22530" name="Rectangle 3"/>
          <p:cNvSpPr>
            <a:spLocks noGrp="1" noChangeArrowheads="1"/>
          </p:cNvSpPr>
          <p:nvPr>
            <p:ph type="body" idx="1"/>
          </p:nvPr>
        </p:nvSpPr>
        <p:spPr>
          <a:xfrm>
            <a:off x="990600" y="1295400"/>
            <a:ext cx="7772400" cy="5029200"/>
          </a:xfrm>
        </p:spPr>
        <p:txBody>
          <a:bodyPr/>
          <a:lstStyle/>
          <a:p>
            <a:pPr marL="457200" indent="-457200" algn="just">
              <a:buFontTx/>
              <a:buNone/>
            </a:pPr>
            <a:r>
              <a:rPr lang="en-US" altLang="en-US" sz="2000" smtClean="0">
                <a:latin typeface="Arial Rounded MT Bold" pitchFamily="34" charset="0"/>
                <a:cs typeface="Microsoft YaHei" pitchFamily="34" charset="-122"/>
              </a:rPr>
              <a:t>Provenance Working Definitions </a:t>
            </a:r>
          </a:p>
          <a:p>
            <a:pPr marL="457200" indent="-457200" algn="just">
              <a:buFontTx/>
              <a:buAutoNum type="arabicPeriod" startAt="3"/>
            </a:pPr>
            <a:r>
              <a:rPr lang="en-GB" altLang="en-US" sz="2000" smtClean="0">
                <a:latin typeface="Arial Rounded MT Bold" pitchFamily="34" charset="0"/>
                <a:cs typeface="Microsoft YaHei" pitchFamily="34" charset="-122"/>
              </a:rPr>
              <a:t>Provenance of a resource is a record that describes entities and processes involved in producing and delivering or otherwise influencing that resource. Provenance provides a critical foundation for assessing authenticity, enabling trust, and allowing reproducibility. Provenance assertions are a form of contextual metadata and can themselves become important records with their own provenance. (W3C)</a:t>
            </a:r>
          </a:p>
          <a:p>
            <a:pPr marL="457200" indent="-457200" algn="just">
              <a:buFontTx/>
              <a:buNone/>
            </a:pPr>
            <a:endParaRPr lang="en-GB" altLang="en-US" sz="2000" smtClean="0">
              <a:latin typeface="Arial Rounded MT Bold" pitchFamily="34" charset="0"/>
              <a:cs typeface="Microsoft YaHei" pitchFamily="34" charset="-122"/>
            </a:endParaRPr>
          </a:p>
          <a:p>
            <a:pPr marL="457200" indent="-457200" algn="just">
              <a:buFontTx/>
              <a:buNone/>
            </a:pPr>
            <a:r>
              <a:rPr lang="en-GB" altLang="en-US" sz="2000" smtClean="0">
                <a:latin typeface="Arial Rounded MT Bold" pitchFamily="34" charset="0"/>
                <a:cs typeface="Microsoft YaHei" pitchFamily="34" charset="-122"/>
              </a:rPr>
              <a:t>Provenance Web Definition</a:t>
            </a:r>
          </a:p>
          <a:p>
            <a:pPr marL="457200" indent="-457200" algn="just">
              <a:buFontTx/>
              <a:buNone/>
            </a:pPr>
            <a:r>
              <a:rPr lang="en-GB" altLang="en-US" sz="2000" smtClean="0">
                <a:latin typeface="Arial Rounded MT Bold" pitchFamily="34" charset="0"/>
                <a:cs typeface="Microsoft YaHei" pitchFamily="34" charset="-122"/>
              </a:rPr>
              <a:t>4.	On the web, provenance would include information about the creation and publication of web resources as well as information about access of those resources, and activities related to their discussion, linking, and reuse.</a:t>
            </a:r>
          </a:p>
        </p:txBody>
      </p:sp>
      <p:sp>
        <p:nvSpPr>
          <p:cNvPr id="22531" name="TextBox 4"/>
          <p:cNvSpPr txBox="1">
            <a:spLocks noChangeArrowheads="1"/>
          </p:cNvSpPr>
          <p:nvPr/>
        </p:nvSpPr>
        <p:spPr bwMode="auto">
          <a:xfrm>
            <a:off x="7543800" y="61722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GB" altLang="en-US" sz="1800">
                <a:latin typeface="Arial Rounded MT Bold" pitchFamily="34" charset="0"/>
              </a:rPr>
              <a:t>Continues </a:t>
            </a:r>
            <a:r>
              <a:rPr lang="en-GB" altLang="en-US" sz="1800" b="1">
                <a:latin typeface="Lucida Bright"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en-US" dirty="0"/>
              <a:t>Collecting Personal Information</a:t>
            </a:r>
          </a:p>
        </p:txBody>
      </p:sp>
      <p:sp>
        <p:nvSpPr>
          <p:cNvPr id="31747" name="Rectangle 3"/>
          <p:cNvSpPr>
            <a:spLocks noGrp="1" noChangeArrowheads="1"/>
          </p:cNvSpPr>
          <p:nvPr>
            <p:ph type="body" idx="1"/>
          </p:nvPr>
        </p:nvSpPr>
        <p:spPr/>
        <p:txBody>
          <a:bodyPr/>
          <a:lstStyle/>
          <a:p>
            <a:r>
              <a:rPr lang="en-US" altLang="en-US" sz="2800"/>
              <a:t>Often voluntary</a:t>
            </a:r>
          </a:p>
          <a:p>
            <a:pPr lvl="1"/>
            <a:r>
              <a:rPr lang="en-US" altLang="en-US" sz="2400"/>
              <a:t>Filling out a form</a:t>
            </a:r>
          </a:p>
          <a:p>
            <a:pPr lvl="1"/>
            <a:r>
              <a:rPr lang="en-US" altLang="en-US" sz="2400"/>
              <a:t>Registering for a prize</a:t>
            </a:r>
          </a:p>
          <a:p>
            <a:pPr lvl="1"/>
            <a:r>
              <a:rPr lang="en-US" altLang="en-US" sz="2400"/>
              <a:t>Supermarket “Rewards” cards</a:t>
            </a:r>
          </a:p>
          <a:p>
            <a:r>
              <a:rPr lang="en-US" altLang="en-US" sz="2800"/>
              <a:t>Legal, involuntary sources</a:t>
            </a:r>
          </a:p>
          <a:p>
            <a:pPr lvl="1"/>
            <a:r>
              <a:rPr lang="en-US" altLang="en-US" sz="2400"/>
              <a:t>Demographics </a:t>
            </a:r>
          </a:p>
          <a:p>
            <a:pPr lvl="1"/>
            <a:r>
              <a:rPr lang="en-US" altLang="en-US" sz="2400"/>
              <a:t>Change of address</a:t>
            </a:r>
          </a:p>
          <a:p>
            <a:pPr lvl="1"/>
            <a:r>
              <a:rPr lang="en-US" altLang="en-US" sz="2400"/>
              <a:t>Various directories</a:t>
            </a:r>
          </a:p>
          <a:p>
            <a:pPr lvl="1"/>
            <a:r>
              <a:rPr lang="en-US" altLang="en-US" sz="2400"/>
              <a:t>Government records</a:t>
            </a:r>
          </a:p>
        </p:txBody>
      </p:sp>
    </p:spTree>
    <p:extLst>
      <p:ext uri="{BB962C8B-B14F-4D97-AF65-F5344CB8AC3E}">
        <p14:creationId xmlns:p14="http://schemas.microsoft.com/office/powerpoint/2010/main" val="3673627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en-US" dirty="0"/>
              <a:t>Completing the Picture</a:t>
            </a:r>
          </a:p>
        </p:txBody>
      </p:sp>
      <p:sp>
        <p:nvSpPr>
          <p:cNvPr id="32771" name="Rectangle 3"/>
          <p:cNvSpPr>
            <a:spLocks noGrp="1" noChangeArrowheads="1"/>
          </p:cNvSpPr>
          <p:nvPr>
            <p:ph type="body" idx="1"/>
          </p:nvPr>
        </p:nvSpPr>
        <p:spPr/>
        <p:txBody>
          <a:bodyPr/>
          <a:lstStyle/>
          <a:p>
            <a:pPr>
              <a:lnSpc>
                <a:spcPct val="90000"/>
              </a:lnSpc>
            </a:pPr>
            <a:r>
              <a:rPr lang="en-US" altLang="en-US" dirty="0"/>
              <a:t>Aggregation</a:t>
            </a:r>
          </a:p>
          <a:p>
            <a:pPr lvl="1">
              <a:lnSpc>
                <a:spcPct val="90000"/>
              </a:lnSpc>
            </a:pPr>
            <a:r>
              <a:rPr lang="en-US" altLang="en-US" dirty="0"/>
              <a:t>Combining data from multiple sources</a:t>
            </a:r>
          </a:p>
          <a:p>
            <a:pPr lvl="1">
              <a:lnSpc>
                <a:spcPct val="90000"/>
              </a:lnSpc>
            </a:pPr>
            <a:r>
              <a:rPr lang="en-US" altLang="en-US" dirty="0"/>
              <a:t>Complete dossier</a:t>
            </a:r>
          </a:p>
          <a:p>
            <a:pPr lvl="1">
              <a:lnSpc>
                <a:spcPct val="90000"/>
              </a:lnSpc>
            </a:pPr>
            <a:r>
              <a:rPr lang="en-US" altLang="en-US" dirty="0"/>
              <a:t>Demographics </a:t>
            </a:r>
          </a:p>
          <a:p>
            <a:pPr>
              <a:lnSpc>
                <a:spcPct val="90000"/>
              </a:lnSpc>
            </a:pPr>
            <a:r>
              <a:rPr lang="en-US" altLang="en-US" dirty="0"/>
              <a:t>Finding missing pieces</a:t>
            </a:r>
          </a:p>
          <a:p>
            <a:pPr lvl="1">
              <a:lnSpc>
                <a:spcPct val="90000"/>
              </a:lnSpc>
            </a:pPr>
            <a:r>
              <a:rPr lang="en-US" altLang="en-US" dirty="0"/>
              <a:t>Browser supplied data – TCP/IP</a:t>
            </a:r>
          </a:p>
          <a:p>
            <a:pPr lvl="1">
              <a:lnSpc>
                <a:spcPct val="90000"/>
              </a:lnSpc>
            </a:pPr>
            <a:r>
              <a:rPr lang="en-US" altLang="en-US" dirty="0"/>
              <a:t>Public forums – monitoring </a:t>
            </a:r>
          </a:p>
        </p:txBody>
      </p:sp>
    </p:spTree>
    <p:extLst>
      <p:ext uri="{BB962C8B-B14F-4D97-AF65-F5344CB8AC3E}">
        <p14:creationId xmlns:p14="http://schemas.microsoft.com/office/powerpoint/2010/main" val="1504440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altLang="en-US" dirty="0"/>
              <a:t>Capturing Clickstream Data</a:t>
            </a:r>
          </a:p>
        </p:txBody>
      </p:sp>
      <p:sp>
        <p:nvSpPr>
          <p:cNvPr id="34819" name="Rectangle 3"/>
          <p:cNvSpPr>
            <a:spLocks noGrp="1" noChangeArrowheads="1"/>
          </p:cNvSpPr>
          <p:nvPr>
            <p:ph type="body" idx="1"/>
          </p:nvPr>
        </p:nvSpPr>
        <p:spPr/>
        <p:txBody>
          <a:bodyPr/>
          <a:lstStyle/>
          <a:p>
            <a:r>
              <a:rPr lang="en-US" altLang="en-US" sz="2800"/>
              <a:t>Record of individual’s Internet activity</a:t>
            </a:r>
          </a:p>
          <a:p>
            <a:pPr lvl="1"/>
            <a:r>
              <a:rPr lang="en-US" altLang="en-US" sz="2400"/>
              <a:t>Web sites and newsgroups visited</a:t>
            </a:r>
          </a:p>
          <a:p>
            <a:pPr lvl="1"/>
            <a:r>
              <a:rPr lang="en-US" altLang="en-US" sz="2400"/>
              <a:t>Incoming and outgoing e-mail addresses</a:t>
            </a:r>
          </a:p>
          <a:p>
            <a:r>
              <a:rPr lang="en-US" altLang="en-US" sz="2800"/>
              <a:t>Tracking</a:t>
            </a:r>
          </a:p>
          <a:p>
            <a:pPr lvl="1"/>
            <a:r>
              <a:rPr lang="en-US" altLang="en-US" sz="2400"/>
              <a:t>Secretly collecting clickstream data</a:t>
            </a:r>
          </a:p>
          <a:p>
            <a:pPr lvl="1"/>
            <a:r>
              <a:rPr lang="en-US" altLang="en-US" sz="2400"/>
              <a:t>ISP in perfect position to track you</a:t>
            </a:r>
          </a:p>
          <a:p>
            <a:pPr lvl="2"/>
            <a:r>
              <a:rPr lang="en-US" altLang="en-US" sz="2000"/>
              <a:t>All transactions go through ISP</a:t>
            </a:r>
          </a:p>
          <a:p>
            <a:pPr lvl="1"/>
            <a:r>
              <a:rPr lang="en-US" altLang="en-US" sz="2400"/>
              <a:t>Using cookies</a:t>
            </a:r>
          </a:p>
          <a:p>
            <a:pPr lvl="1"/>
            <a:r>
              <a:rPr lang="en-US" altLang="en-US" sz="2400"/>
              <a:t>Using Web bugs</a:t>
            </a:r>
          </a:p>
        </p:txBody>
      </p:sp>
    </p:spTree>
    <p:extLst>
      <p:ext uri="{BB962C8B-B14F-4D97-AF65-F5344CB8AC3E}">
        <p14:creationId xmlns:p14="http://schemas.microsoft.com/office/powerpoint/2010/main" val="3883902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altLang="en-US" dirty="0"/>
              <a:t>Surveillance and Monitoring</a:t>
            </a:r>
          </a:p>
        </p:txBody>
      </p:sp>
      <p:sp>
        <p:nvSpPr>
          <p:cNvPr id="39939" name="Rectangle 3"/>
          <p:cNvSpPr>
            <a:spLocks noGrp="1" noChangeArrowheads="1"/>
          </p:cNvSpPr>
          <p:nvPr>
            <p:ph type="body" idx="1"/>
          </p:nvPr>
        </p:nvSpPr>
        <p:spPr/>
        <p:txBody>
          <a:bodyPr/>
          <a:lstStyle/>
          <a:p>
            <a:pPr>
              <a:lnSpc>
                <a:spcPct val="90000"/>
              </a:lnSpc>
            </a:pPr>
            <a:r>
              <a:rPr lang="en-US" altLang="en-US" dirty="0"/>
              <a:t>Surveillance</a:t>
            </a:r>
          </a:p>
          <a:p>
            <a:pPr lvl="1">
              <a:lnSpc>
                <a:spcPct val="90000"/>
              </a:lnSpc>
            </a:pPr>
            <a:r>
              <a:rPr lang="en-US" altLang="en-US" dirty="0"/>
              <a:t>Continual observation</a:t>
            </a:r>
          </a:p>
          <a:p>
            <a:pPr lvl="1">
              <a:lnSpc>
                <a:spcPct val="90000"/>
              </a:lnSpc>
            </a:pPr>
            <a:r>
              <a:rPr lang="en-US" altLang="en-US" dirty="0"/>
              <a:t>Tampa – facial scanning at Super Bowl</a:t>
            </a:r>
          </a:p>
          <a:p>
            <a:pPr lvl="1">
              <a:lnSpc>
                <a:spcPct val="90000"/>
              </a:lnSpc>
            </a:pPr>
            <a:r>
              <a:rPr lang="en-US" altLang="en-US" dirty="0"/>
              <a:t>Packet sniffing</a:t>
            </a:r>
          </a:p>
          <a:p>
            <a:pPr>
              <a:lnSpc>
                <a:spcPct val="90000"/>
              </a:lnSpc>
            </a:pPr>
            <a:r>
              <a:rPr lang="en-US" altLang="en-US" dirty="0"/>
              <a:t>Monitoring</a:t>
            </a:r>
          </a:p>
          <a:p>
            <a:pPr lvl="1">
              <a:lnSpc>
                <a:spcPct val="90000"/>
              </a:lnSpc>
            </a:pPr>
            <a:r>
              <a:rPr lang="en-US" altLang="en-US" dirty="0"/>
              <a:t>The act of watching someone or something</a:t>
            </a:r>
          </a:p>
          <a:p>
            <a:pPr lvl="1">
              <a:lnSpc>
                <a:spcPct val="90000"/>
              </a:lnSpc>
            </a:pPr>
            <a:r>
              <a:rPr lang="en-US" altLang="en-US" dirty="0"/>
              <a:t>E-mail Web bugs</a:t>
            </a:r>
          </a:p>
          <a:p>
            <a:pPr lvl="1">
              <a:lnSpc>
                <a:spcPct val="90000"/>
              </a:lnSpc>
            </a:pPr>
            <a:r>
              <a:rPr lang="en-US" altLang="en-US" dirty="0"/>
              <a:t>Workplace monitoring is legal</a:t>
            </a:r>
          </a:p>
        </p:txBody>
      </p:sp>
    </p:spTree>
    <p:extLst>
      <p:ext uri="{BB962C8B-B14F-4D97-AF65-F5344CB8AC3E}">
        <p14:creationId xmlns:p14="http://schemas.microsoft.com/office/powerpoint/2010/main" val="131487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altLang="en-US" dirty="0"/>
              <a:t>Surveillance and Monitoring Tools</a:t>
            </a:r>
          </a:p>
        </p:txBody>
      </p:sp>
      <p:sp>
        <p:nvSpPr>
          <p:cNvPr id="41987" name="Rectangle 3"/>
          <p:cNvSpPr>
            <a:spLocks noGrp="1" noChangeArrowheads="1"/>
          </p:cNvSpPr>
          <p:nvPr>
            <p:ph type="body" idx="1"/>
          </p:nvPr>
        </p:nvSpPr>
        <p:spPr/>
        <p:txBody>
          <a:bodyPr/>
          <a:lstStyle/>
          <a:p>
            <a:pPr>
              <a:lnSpc>
                <a:spcPct val="90000"/>
              </a:lnSpc>
            </a:pPr>
            <a:r>
              <a:rPr lang="en-US" altLang="en-US" sz="2800"/>
              <a:t>Spyware</a:t>
            </a:r>
          </a:p>
          <a:p>
            <a:pPr lvl="1">
              <a:lnSpc>
                <a:spcPct val="90000"/>
              </a:lnSpc>
            </a:pPr>
            <a:r>
              <a:rPr lang="en-US" altLang="en-US" sz="2400"/>
              <a:t>Sends collected data over back channel </a:t>
            </a:r>
          </a:p>
          <a:p>
            <a:pPr>
              <a:lnSpc>
                <a:spcPct val="90000"/>
              </a:lnSpc>
            </a:pPr>
            <a:r>
              <a:rPr lang="en-US" altLang="en-US" sz="2800"/>
              <a:t>Snoopware </a:t>
            </a:r>
          </a:p>
          <a:p>
            <a:pPr lvl="1">
              <a:lnSpc>
                <a:spcPct val="90000"/>
              </a:lnSpc>
            </a:pPr>
            <a:r>
              <a:rPr lang="en-US" altLang="en-US" sz="2400"/>
              <a:t>Records target’s online activities</a:t>
            </a:r>
          </a:p>
          <a:p>
            <a:pPr lvl="1">
              <a:lnSpc>
                <a:spcPct val="90000"/>
              </a:lnSpc>
            </a:pPr>
            <a:r>
              <a:rPr lang="en-US" altLang="en-US" sz="2400"/>
              <a:t>Retrieved later</a:t>
            </a:r>
          </a:p>
          <a:p>
            <a:pPr>
              <a:lnSpc>
                <a:spcPct val="90000"/>
              </a:lnSpc>
            </a:pPr>
            <a:r>
              <a:rPr lang="en-US" altLang="en-US" sz="2800"/>
              <a:t>Screen shots, logs, keystrokes</a:t>
            </a:r>
          </a:p>
          <a:p>
            <a:pPr>
              <a:lnSpc>
                <a:spcPct val="90000"/>
              </a:lnSpc>
            </a:pPr>
            <a:r>
              <a:rPr lang="en-US" altLang="en-US" sz="2800"/>
              <a:t>Other surveillance/monitoring sources </a:t>
            </a:r>
          </a:p>
          <a:p>
            <a:pPr lvl="1">
              <a:lnSpc>
                <a:spcPct val="90000"/>
              </a:lnSpc>
            </a:pPr>
            <a:r>
              <a:rPr lang="en-US" altLang="en-US" sz="2400"/>
              <a:t>OnStar and GPS tracking</a:t>
            </a:r>
          </a:p>
          <a:p>
            <a:pPr lvl="1">
              <a:lnSpc>
                <a:spcPct val="90000"/>
              </a:lnSpc>
            </a:pPr>
            <a:r>
              <a:rPr lang="en-US" altLang="en-US" sz="2400"/>
              <a:t>E-ZPass systems</a:t>
            </a:r>
          </a:p>
          <a:p>
            <a:pPr lvl="1">
              <a:lnSpc>
                <a:spcPct val="90000"/>
              </a:lnSpc>
            </a:pPr>
            <a:r>
              <a:rPr lang="en-US" altLang="en-US" sz="2400"/>
              <a:t>Phone calls and credit card purchases</a:t>
            </a:r>
          </a:p>
        </p:txBody>
      </p:sp>
    </p:spTree>
    <p:extLst>
      <p:ext uri="{BB962C8B-B14F-4D97-AF65-F5344CB8AC3E}">
        <p14:creationId xmlns:p14="http://schemas.microsoft.com/office/powerpoint/2010/main" val="247409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3581400" y="152400"/>
            <a:ext cx="4267200" cy="990600"/>
          </a:xfrm>
        </p:spPr>
        <p:txBody>
          <a:bodyPr/>
          <a:lstStyle/>
          <a:p>
            <a:r>
              <a:rPr lang="en-US" altLang="en-US" sz="2800" smtClean="0">
                <a:solidFill>
                  <a:schemeClr val="bg1"/>
                </a:solidFill>
                <a:latin typeface="Lucida Bright" pitchFamily="18" charset="0"/>
                <a:cs typeface="Microsoft YaHei" pitchFamily="34" charset="-122"/>
              </a:rPr>
              <a:t>What is Provenance?</a:t>
            </a:r>
          </a:p>
        </p:txBody>
      </p:sp>
      <p:sp>
        <p:nvSpPr>
          <p:cNvPr id="24578" name="Rectangle 3"/>
          <p:cNvSpPr>
            <a:spLocks noGrp="1" noChangeArrowheads="1"/>
          </p:cNvSpPr>
          <p:nvPr>
            <p:ph type="body" idx="1"/>
          </p:nvPr>
        </p:nvSpPr>
        <p:spPr>
          <a:xfrm>
            <a:off x="685800" y="1828800"/>
            <a:ext cx="7696200" cy="4038600"/>
          </a:xfrm>
        </p:spPr>
        <p:txBody>
          <a:bodyPr/>
          <a:lstStyle/>
          <a:p>
            <a:pPr marL="457200" indent="-457200" algn="just">
              <a:buFontTx/>
              <a:buNone/>
            </a:pPr>
            <a:r>
              <a:rPr lang="en-US" altLang="en-US" sz="2000" smtClean="0">
                <a:latin typeface="Arial Rounded MT Bold" pitchFamily="34" charset="0"/>
                <a:cs typeface="Microsoft YaHei" pitchFamily="34" charset="-122"/>
              </a:rPr>
              <a:t>Provenance Definitions </a:t>
            </a:r>
          </a:p>
          <a:p>
            <a:pPr marL="457200" indent="-457200" algn="just">
              <a:buFontTx/>
              <a:buNone/>
            </a:pPr>
            <a:r>
              <a:rPr lang="en-GB" altLang="en-US" sz="2000" smtClean="0">
                <a:latin typeface="Arial Rounded MT Bold" pitchFamily="34" charset="0"/>
                <a:cs typeface="Microsoft YaHei" pitchFamily="34" charset="-122"/>
              </a:rPr>
              <a:t>	</a:t>
            </a:r>
          </a:p>
          <a:p>
            <a:pPr marL="457200" indent="-457200" algn="just">
              <a:buFontTx/>
              <a:buNone/>
            </a:pPr>
            <a:r>
              <a:rPr lang="en-GB" altLang="en-US" sz="2000" smtClean="0">
                <a:latin typeface="Arial Rounded MT Bold" pitchFamily="34" charset="0"/>
                <a:cs typeface="Microsoft YaHei" pitchFamily="34" charset="-122"/>
              </a:rPr>
              <a:t>5. Provenance is documentation of the set of artifacts, processes, and agents that have caused a artifact to be, and of the contexts of these entities. Provenance provides a critical foundation for assessing authenticity, enabling trust, and allowing reproducibility and assertions of provenance can themselves become important records with their own provenance. (Jim M)</a:t>
            </a:r>
            <a:endParaRPr lang="en-US" altLang="en-US" sz="2000" smtClean="0">
              <a:latin typeface="Arial Rounded MT Bold" pitchFamily="34" charset="0"/>
              <a:cs typeface="Microsoft YaHei"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3581400" y="152400"/>
            <a:ext cx="4267200" cy="990600"/>
          </a:xfrm>
        </p:spPr>
        <p:txBody>
          <a:bodyPr/>
          <a:lstStyle/>
          <a:p>
            <a:r>
              <a:rPr lang="en-US" altLang="en-US" sz="2800" smtClean="0">
                <a:solidFill>
                  <a:schemeClr val="bg1"/>
                </a:solidFill>
                <a:latin typeface="Lucida Bright" pitchFamily="18" charset="0"/>
                <a:cs typeface="Microsoft YaHei" pitchFamily="34" charset="-122"/>
              </a:rPr>
              <a:t>What kind of History?</a:t>
            </a:r>
          </a:p>
        </p:txBody>
      </p:sp>
      <p:sp>
        <p:nvSpPr>
          <p:cNvPr id="26626" name="Rectangle 3"/>
          <p:cNvSpPr>
            <a:spLocks noGrp="1" noChangeArrowheads="1"/>
          </p:cNvSpPr>
          <p:nvPr>
            <p:ph type="body" idx="1"/>
          </p:nvPr>
        </p:nvSpPr>
        <p:spPr>
          <a:xfrm>
            <a:off x="1066800" y="1981200"/>
            <a:ext cx="6705600" cy="3886200"/>
          </a:xfrm>
        </p:spPr>
        <p:txBody>
          <a:bodyPr/>
          <a:lstStyle/>
          <a:p>
            <a:pPr marL="457200" indent="-457200" algn="just">
              <a:buFont typeface="Wingdings" pitchFamily="2" charset="2"/>
              <a:buChar char="v"/>
            </a:pPr>
            <a:r>
              <a:rPr lang="en-GB" altLang="en-US" sz="2000" smtClean="0">
                <a:latin typeface="Arial Rounded MT Bold" pitchFamily="34" charset="0"/>
                <a:cs typeface="Microsoft YaHei" pitchFamily="34" charset="-122"/>
              </a:rPr>
              <a:t>Data Creator/Data Publisher</a:t>
            </a:r>
          </a:p>
          <a:p>
            <a:pPr marL="457200" indent="-457200" algn="just">
              <a:buFont typeface="Wingdings" pitchFamily="2" charset="2"/>
              <a:buChar char="v"/>
            </a:pPr>
            <a:r>
              <a:rPr lang="en-GB" altLang="en-US" sz="2000" smtClean="0">
                <a:latin typeface="Arial Rounded MT Bold" pitchFamily="34" charset="0"/>
                <a:cs typeface="Microsoft YaHei" pitchFamily="34" charset="-122"/>
              </a:rPr>
              <a:t>Data Creation Date</a:t>
            </a:r>
          </a:p>
          <a:p>
            <a:pPr marL="457200" indent="-457200" algn="just">
              <a:buFont typeface="Wingdings" pitchFamily="2" charset="2"/>
              <a:buChar char="v"/>
            </a:pPr>
            <a:r>
              <a:rPr lang="en-GB" altLang="en-US" sz="2000" smtClean="0">
                <a:latin typeface="Arial Rounded MT Bold" pitchFamily="34" charset="0"/>
                <a:cs typeface="Microsoft YaHei" pitchFamily="34" charset="-122"/>
              </a:rPr>
              <a:t>Data Modifier &amp; Modification Date</a:t>
            </a:r>
          </a:p>
          <a:p>
            <a:pPr marL="457200" indent="-457200" algn="just">
              <a:buFont typeface="Wingdings" pitchFamily="2" charset="2"/>
              <a:buChar char="v"/>
            </a:pPr>
            <a:r>
              <a:rPr lang="en-GB" altLang="en-US" sz="2000" smtClean="0">
                <a:latin typeface="Arial Rounded MT Bold" pitchFamily="34" charset="0"/>
                <a:cs typeface="Microsoft YaHei" pitchFamily="34" charset="-122"/>
              </a:rPr>
              <a:t>Data Description</a:t>
            </a:r>
          </a:p>
          <a:p>
            <a:pPr marL="457200" indent="-457200" algn="just">
              <a:buFont typeface="Wingdings" pitchFamily="2" charset="2"/>
              <a:buChar char="v"/>
            </a:pPr>
            <a:r>
              <a:rPr lang="en-GB" altLang="en-US" sz="2000" smtClean="0">
                <a:latin typeface="Arial Rounded MT Bold" pitchFamily="34" charset="0"/>
                <a:cs typeface="Microsoft YaHei" pitchFamily="34" charset="-122"/>
              </a:rPr>
              <a:t>Etc...	</a:t>
            </a:r>
            <a:endParaRPr lang="en-US" altLang="en-US" sz="2000" smtClean="0">
              <a:latin typeface="Arial Rounded MT Bold" pitchFamily="34" charset="0"/>
              <a:cs typeface="Microsoft YaHei"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2895600" y="-76200"/>
            <a:ext cx="5715000" cy="990600"/>
          </a:xfrm>
        </p:spPr>
        <p:txBody>
          <a:bodyPr/>
          <a:lstStyle/>
          <a:p>
            <a:r>
              <a:rPr lang="en-US" altLang="en-US" sz="2800" smtClean="0">
                <a:solidFill>
                  <a:schemeClr val="bg1"/>
                </a:solidFill>
                <a:latin typeface="Lucida Bright" pitchFamily="18" charset="0"/>
                <a:cs typeface="Microsoft YaHei" pitchFamily="34" charset="-122"/>
              </a:rPr>
              <a:t>Why Provenance is Important?</a:t>
            </a:r>
          </a:p>
        </p:txBody>
      </p:sp>
      <p:sp>
        <p:nvSpPr>
          <p:cNvPr id="12291" name="Rectangle 3"/>
          <p:cNvSpPr>
            <a:spLocks noGrp="1" noChangeArrowheads="1"/>
          </p:cNvSpPr>
          <p:nvPr>
            <p:ph type="body" idx="1"/>
          </p:nvPr>
        </p:nvSpPr>
        <p:spPr>
          <a:xfrm>
            <a:off x="838200" y="2133600"/>
            <a:ext cx="7086600" cy="3962400"/>
          </a:xfrm>
        </p:spPr>
        <p:txBody>
          <a:bodyPr/>
          <a:lstStyle/>
          <a:p>
            <a:pPr marL="0" indent="0" algn="just">
              <a:buFontTx/>
              <a:buNone/>
              <a:defRPr/>
            </a:pPr>
            <a:r>
              <a:rPr lang="en-GB" sz="2000" dirty="0" smtClean="0">
                <a:latin typeface="Arial Rounded MT Bold" charset="0"/>
                <a:ea typeface="MS PGothic" charset="0"/>
              </a:rPr>
              <a:t>The need of Provenance for data integration and reuse</a:t>
            </a:r>
          </a:p>
          <a:p>
            <a:pPr marL="457200" indent="-457200" algn="just">
              <a:buFont typeface="Wingdings" charset="0"/>
              <a:buChar char="v"/>
              <a:defRPr/>
            </a:pPr>
            <a:endParaRPr lang="en-GB" sz="2000" dirty="0" smtClean="0">
              <a:latin typeface="Arial Rounded MT Bold" charset="0"/>
              <a:ea typeface="MS PGothic" charset="0"/>
            </a:endParaRPr>
          </a:p>
          <a:p>
            <a:pPr marL="457200" indent="-457200" algn="just">
              <a:buFont typeface="Wingdings" charset="0"/>
              <a:buChar char="v"/>
              <a:defRPr/>
            </a:pPr>
            <a:r>
              <a:rPr lang="en-GB" sz="2000" dirty="0" smtClean="0">
                <a:latin typeface="Arial Rounded MT Bold" charset="0"/>
                <a:ea typeface="MS PGothic" charset="0"/>
              </a:rPr>
              <a:t>Data </a:t>
            </a:r>
            <a:r>
              <a:rPr lang="en-GB" sz="2000" dirty="0">
                <a:latin typeface="Arial Rounded MT Bold" charset="0"/>
                <a:ea typeface="MS PGothic" charset="0"/>
              </a:rPr>
              <a:t>comes from various diverse data </a:t>
            </a:r>
            <a:r>
              <a:rPr lang="en-GB" sz="2000" dirty="0" smtClean="0">
                <a:latin typeface="Arial Rounded MT Bold" charset="0"/>
                <a:ea typeface="MS PGothic" charset="0"/>
              </a:rPr>
              <a:t>sources</a:t>
            </a:r>
          </a:p>
          <a:p>
            <a:pPr marL="457200" indent="-457200" algn="just">
              <a:buFont typeface="Wingdings" charset="0"/>
              <a:buChar char="v"/>
              <a:defRPr/>
            </a:pPr>
            <a:endParaRPr lang="en-GB" sz="2000" dirty="0">
              <a:latin typeface="Arial Rounded MT Bold" charset="0"/>
              <a:ea typeface="MS PGothic" charset="0"/>
            </a:endParaRPr>
          </a:p>
          <a:p>
            <a:pPr marL="457200" indent="-457200" algn="just">
              <a:buFont typeface="Wingdings" charset="0"/>
              <a:buChar char="v"/>
              <a:defRPr/>
            </a:pPr>
            <a:r>
              <a:rPr lang="en-GB" sz="2000" dirty="0">
                <a:latin typeface="Arial Rounded MT Bold" charset="0"/>
                <a:ea typeface="MS PGothic" charset="0"/>
              </a:rPr>
              <a:t>Varying </a:t>
            </a:r>
            <a:r>
              <a:rPr lang="en-GB" sz="2000" dirty="0" smtClean="0">
                <a:latin typeface="Arial Rounded MT Bold" charset="0"/>
                <a:ea typeface="MS PGothic" charset="0"/>
              </a:rPr>
              <a:t>Quality</a:t>
            </a:r>
          </a:p>
          <a:p>
            <a:pPr marL="457200" indent="-457200" algn="just">
              <a:buFont typeface="Wingdings" charset="0"/>
              <a:buChar char="v"/>
              <a:defRPr/>
            </a:pPr>
            <a:endParaRPr lang="en-GB" sz="2000" dirty="0">
              <a:latin typeface="Arial Rounded MT Bold" charset="0"/>
              <a:ea typeface="MS PGothic" charset="0"/>
            </a:endParaRPr>
          </a:p>
          <a:p>
            <a:pPr marL="457200" indent="-457200" algn="just">
              <a:buFont typeface="Wingdings" charset="0"/>
              <a:buChar char="v"/>
              <a:defRPr/>
            </a:pPr>
            <a:r>
              <a:rPr lang="en-GB" sz="2000" dirty="0">
                <a:latin typeface="Arial Rounded MT Bold" charset="0"/>
                <a:ea typeface="MS PGothic" charset="0"/>
              </a:rPr>
              <a:t>Different Scope </a:t>
            </a:r>
            <a:endParaRPr lang="en-GB" sz="2000" dirty="0" smtClean="0">
              <a:latin typeface="Arial Rounded MT Bold" charset="0"/>
              <a:ea typeface="MS PGothic" charset="0"/>
            </a:endParaRPr>
          </a:p>
          <a:p>
            <a:pPr marL="457200" indent="-457200" algn="just">
              <a:buFont typeface="Wingdings" charset="0"/>
              <a:buChar char="v"/>
              <a:defRPr/>
            </a:pPr>
            <a:endParaRPr lang="en-GB" sz="2000" dirty="0">
              <a:latin typeface="Arial Rounded MT Bold" charset="0"/>
              <a:ea typeface="MS PGothic" charset="0"/>
            </a:endParaRPr>
          </a:p>
          <a:p>
            <a:pPr marL="457200" indent="-457200" algn="just">
              <a:buFont typeface="Wingdings" charset="0"/>
              <a:buChar char="v"/>
              <a:defRPr/>
            </a:pPr>
            <a:r>
              <a:rPr lang="en-GB" sz="2000" dirty="0">
                <a:latin typeface="Arial Rounded MT Bold" charset="0"/>
                <a:ea typeface="MS PGothic" charset="0"/>
              </a:rPr>
              <a:t>Different Assumptions</a:t>
            </a:r>
          </a:p>
          <a:p>
            <a:pPr marL="457200" indent="-457200" algn="just">
              <a:buFontTx/>
              <a:buNone/>
              <a:defRPr/>
            </a:pPr>
            <a:endParaRPr lang="en-US" sz="2000" dirty="0">
              <a:latin typeface="Arial Rounded MT Bold" charset="0"/>
              <a:ea typeface="MS PGothic"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3200400" y="152400"/>
            <a:ext cx="5105400" cy="914400"/>
          </a:xfrm>
        </p:spPr>
        <p:txBody>
          <a:bodyPr/>
          <a:lstStyle/>
          <a:p>
            <a:r>
              <a:rPr lang="en-US" altLang="en-US" sz="2800" smtClean="0">
                <a:solidFill>
                  <a:schemeClr val="bg1"/>
                </a:solidFill>
                <a:latin typeface="Lucida Bright" pitchFamily="18" charset="0"/>
                <a:cs typeface="Microsoft YaHei" pitchFamily="34" charset="-122"/>
              </a:rPr>
              <a:t>Provenance Dimensions - 1</a:t>
            </a:r>
          </a:p>
        </p:txBody>
      </p:sp>
      <p:sp>
        <p:nvSpPr>
          <p:cNvPr id="34818" name="Rectangle 3"/>
          <p:cNvSpPr>
            <a:spLocks noGrp="1" noChangeArrowheads="1"/>
          </p:cNvSpPr>
          <p:nvPr>
            <p:ph type="body" idx="1"/>
          </p:nvPr>
        </p:nvSpPr>
        <p:spPr>
          <a:xfrm>
            <a:off x="762000" y="1371600"/>
            <a:ext cx="8001000" cy="5181600"/>
          </a:xfrm>
        </p:spPr>
        <p:txBody>
          <a:bodyPr/>
          <a:lstStyle/>
          <a:p>
            <a:pPr marL="0" indent="0" algn="just">
              <a:buFontTx/>
              <a:buNone/>
            </a:pPr>
            <a:r>
              <a:rPr lang="en-US" altLang="en-US" sz="2000" smtClean="0">
                <a:latin typeface="Arial Rounded MT Bold" pitchFamily="34" charset="0"/>
                <a:cs typeface="Microsoft YaHei" pitchFamily="34" charset="-122"/>
              </a:rPr>
              <a:t>Content of Provenance Information</a:t>
            </a:r>
          </a:p>
          <a:p>
            <a:pPr marL="0" indent="0" algn="just">
              <a:buFontTx/>
              <a:buNone/>
            </a:pPr>
            <a:endParaRPr lang="en-US" altLang="en-US" sz="2000" smtClean="0">
              <a:latin typeface="Arial Rounded MT Bold" pitchFamily="34" charset="0"/>
              <a:cs typeface="Microsoft YaHei" pitchFamily="34" charset="-122"/>
            </a:endParaRP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Attribution</a:t>
            </a:r>
            <a:r>
              <a:rPr lang="en-US" altLang="en-US" sz="1600" smtClean="0">
                <a:latin typeface="Arial Rounded MT Bold" pitchFamily="34" charset="0"/>
                <a:cs typeface="Microsoft YaHei" pitchFamily="34" charset="-122"/>
              </a:rPr>
              <a:t> - provenance as the sources or entities that were used to create a 	new result</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Responsibility - knowing who endorses a particular piece of information or result</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Origin - recorded vs reconstructed, verified vs non-verified, asserted vs inferred</a:t>
            </a:r>
            <a:endParaRPr lang="en-US" altLang="en-US" sz="1600" smtClean="0">
              <a:latin typeface="Arial Rounded MT Bold" pitchFamily="34" charset="0"/>
              <a:ea typeface="MS PGothic" pitchFamily="34" charset="-128"/>
              <a:cs typeface="Microsoft YaHei" pitchFamily="34" charset="-122"/>
            </a:endParaRP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Process</a:t>
            </a:r>
            <a:r>
              <a:rPr lang="en-US" altLang="en-US" sz="1600" smtClean="0">
                <a:latin typeface="Arial Rounded MT Bold" pitchFamily="34" charset="0"/>
                <a:cs typeface="Microsoft YaHei" pitchFamily="34" charset="-122"/>
              </a:rPr>
              <a:t> - provenance as the process that yielded an artifact</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Reproducibility (e.g. workflows, mashups, text extraction)</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Data Access (e.g. access time, accessed server, party responsible for accessed server)</a:t>
            </a:r>
            <a:endParaRPr lang="en-US" altLang="en-US" sz="1600" smtClean="0">
              <a:latin typeface="Arial Rounded MT Bold" pitchFamily="34" charset="0"/>
              <a:ea typeface="MS PGothic" pitchFamily="34" charset="-128"/>
              <a:cs typeface="Microsoft YaHei" pitchFamily="34" charset="-122"/>
            </a:endParaRP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Evolution and versioning</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Republishing (e.g. re-tweeting, re-blogging, re-publishing)</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Updates (e.g. a document with content from various sources and that changes over time)</a:t>
            </a:r>
            <a:endParaRPr lang="en-US" altLang="en-US" sz="1600" smtClean="0">
              <a:latin typeface="Arial Rounded MT Bold" pitchFamily="34" charset="0"/>
              <a:ea typeface="MS PGothic" pitchFamily="34" charset="-128"/>
              <a:cs typeface="Microsoft YaHei" pitchFamily="34" charset="-122"/>
            </a:endParaRP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Justification for decisions </a:t>
            </a:r>
            <a:r>
              <a:rPr lang="en-US" altLang="en-US" sz="1600" smtClean="0">
                <a:latin typeface="Arial Rounded MT Bold" pitchFamily="34" charset="0"/>
                <a:cs typeface="Microsoft YaHei" pitchFamily="34" charset="-122"/>
              </a:rPr>
              <a:t>– Includes argumentation, hypotheses, why-not 	questions</a:t>
            </a: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Entailment</a:t>
            </a:r>
            <a:r>
              <a:rPr lang="en-US" altLang="en-US" sz="1600" smtClean="0">
                <a:latin typeface="Arial Rounded MT Bold" pitchFamily="34" charset="0"/>
                <a:cs typeface="Microsoft YaHei" pitchFamily="34" charset="-122"/>
              </a:rPr>
              <a:t> - given the results to a particular query, what tuples led to those 	results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3200400" y="152400"/>
            <a:ext cx="5105400" cy="914400"/>
          </a:xfrm>
        </p:spPr>
        <p:txBody>
          <a:bodyPr/>
          <a:lstStyle/>
          <a:p>
            <a:r>
              <a:rPr lang="en-US" altLang="en-US" sz="2800" smtClean="0">
                <a:solidFill>
                  <a:schemeClr val="bg1"/>
                </a:solidFill>
                <a:latin typeface="Lucida Bright" pitchFamily="18" charset="0"/>
                <a:cs typeface="Microsoft YaHei" pitchFamily="34" charset="-122"/>
              </a:rPr>
              <a:t>Provenance Dimensions - 2</a:t>
            </a:r>
          </a:p>
        </p:txBody>
      </p:sp>
      <p:sp>
        <p:nvSpPr>
          <p:cNvPr id="36866" name="Rectangle 3"/>
          <p:cNvSpPr>
            <a:spLocks noGrp="1" noChangeArrowheads="1"/>
          </p:cNvSpPr>
          <p:nvPr>
            <p:ph type="body" idx="1"/>
          </p:nvPr>
        </p:nvSpPr>
        <p:spPr>
          <a:xfrm>
            <a:off x="838200" y="1371600"/>
            <a:ext cx="8001000" cy="5181600"/>
          </a:xfrm>
        </p:spPr>
        <p:txBody>
          <a:bodyPr/>
          <a:lstStyle/>
          <a:p>
            <a:pPr marL="0" indent="0" algn="just">
              <a:buFontTx/>
              <a:buNone/>
            </a:pPr>
            <a:r>
              <a:rPr lang="en-US" altLang="en-US" sz="2000" smtClean="0">
                <a:latin typeface="Arial Rounded MT Bold" pitchFamily="34" charset="0"/>
                <a:cs typeface="Microsoft YaHei" pitchFamily="34" charset="-122"/>
              </a:rPr>
              <a:t>Management of Provenance Information</a:t>
            </a:r>
          </a:p>
          <a:p>
            <a:pPr marL="0" indent="0" algn="just">
              <a:buFontTx/>
              <a:buNone/>
            </a:pPr>
            <a:endParaRPr lang="en-US" altLang="en-US" sz="1200" smtClean="0">
              <a:latin typeface="Arial Rounded MT Bold" pitchFamily="34" charset="0"/>
              <a:cs typeface="Microsoft YaHei" pitchFamily="34" charset="-122"/>
            </a:endParaRP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Publication</a:t>
            </a:r>
            <a:r>
              <a:rPr lang="en-US" altLang="en-US" sz="1600" smtClean="0">
                <a:latin typeface="Arial Rounded MT Bold" pitchFamily="34" charset="0"/>
                <a:cs typeface="Microsoft YaHei" pitchFamily="34" charset="-122"/>
              </a:rPr>
              <a:t> - Making provenance information available (expose, distribute)</a:t>
            </a: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Access</a:t>
            </a:r>
            <a:r>
              <a:rPr lang="en-US" altLang="en-US" sz="1600" smtClean="0">
                <a:latin typeface="Arial Rounded MT Bold" pitchFamily="34" charset="0"/>
                <a:cs typeface="Microsoft YaHei" pitchFamily="34" charset="-122"/>
              </a:rPr>
              <a:t> - Finding and querying provenance information</a:t>
            </a: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Dissemination control </a:t>
            </a:r>
            <a:r>
              <a:rPr lang="en-US" altLang="en-US" sz="1600" smtClean="0">
                <a:latin typeface="Arial Rounded MT Bold" pitchFamily="34" charset="0"/>
                <a:cs typeface="Microsoft YaHei" pitchFamily="34" charset="-122"/>
              </a:rPr>
              <a:t>– Track policies specified by creator for when/how an 	artifact can be used</a:t>
            </a:r>
          </a:p>
          <a:p>
            <a:pPr marL="857250" lvl="1" indent="-457200" algn="just">
              <a:buFont typeface="Wingdings" pitchFamily="2" charset="2"/>
              <a:buChar char="²"/>
            </a:pPr>
            <a:r>
              <a:rPr lang="en-US" altLang="en-US" sz="1600" smtClean="0">
                <a:solidFill>
                  <a:srgbClr val="3366FF"/>
                </a:solidFill>
                <a:latin typeface="Arial Rounded MT Bold" pitchFamily="34" charset="0"/>
                <a:ea typeface="MS PGothic" pitchFamily="34" charset="-128"/>
                <a:cs typeface="Microsoft YaHei" pitchFamily="34" charset="-122"/>
              </a:rPr>
              <a:t>Access Control </a:t>
            </a:r>
            <a:r>
              <a:rPr lang="en-US" altLang="en-US" sz="1600" smtClean="0">
                <a:latin typeface="Arial Rounded MT Bold" pitchFamily="34" charset="0"/>
                <a:ea typeface="MS PGothic" pitchFamily="34" charset="-128"/>
                <a:cs typeface="Microsoft YaHei" pitchFamily="34" charset="-122"/>
              </a:rPr>
              <a:t>- incorporate access control policies to access provenance information</a:t>
            </a:r>
          </a:p>
          <a:p>
            <a:pPr marL="857250" lvl="1" indent="-457200" algn="just">
              <a:buFont typeface="Wingdings" pitchFamily="2" charset="2"/>
              <a:buChar char="²"/>
            </a:pPr>
            <a:r>
              <a:rPr lang="en-US" altLang="en-US" sz="1600" smtClean="0">
                <a:solidFill>
                  <a:srgbClr val="3366FF"/>
                </a:solidFill>
                <a:latin typeface="Arial Rounded MT Bold" pitchFamily="34" charset="0"/>
                <a:ea typeface="MS PGothic" pitchFamily="34" charset="-128"/>
                <a:cs typeface="Microsoft YaHei" pitchFamily="34" charset="-122"/>
              </a:rPr>
              <a:t>Licensing</a:t>
            </a:r>
            <a:r>
              <a:rPr lang="en-US" altLang="en-US" sz="1600" smtClean="0">
                <a:latin typeface="Arial Rounded MT Bold" pitchFamily="34" charset="0"/>
                <a:ea typeface="MS PGothic" pitchFamily="34" charset="-128"/>
                <a:cs typeface="Microsoft YaHei" pitchFamily="34" charset="-122"/>
              </a:rPr>
              <a:t> - stating what rights the object creators and users have based on provenance</a:t>
            </a:r>
          </a:p>
          <a:p>
            <a:pPr marL="857250" lvl="1" indent="-457200" algn="just">
              <a:buFont typeface="Wingdings" pitchFamily="2" charset="2"/>
              <a:buChar char="²"/>
            </a:pPr>
            <a:r>
              <a:rPr lang="en-US" altLang="en-US" sz="1600" smtClean="0">
                <a:solidFill>
                  <a:srgbClr val="3366FF"/>
                </a:solidFill>
                <a:latin typeface="Arial Rounded MT Bold" pitchFamily="34" charset="0"/>
                <a:ea typeface="MS PGothic" pitchFamily="34" charset="-128"/>
                <a:cs typeface="Microsoft YaHei" pitchFamily="34" charset="-122"/>
              </a:rPr>
              <a:t>Law enforcement </a:t>
            </a:r>
            <a:r>
              <a:rPr lang="en-US" altLang="en-US" sz="1600" smtClean="0">
                <a:latin typeface="Arial Rounded MT Bold" pitchFamily="34" charset="0"/>
                <a:ea typeface="MS PGothic" pitchFamily="34" charset="-128"/>
                <a:cs typeface="Microsoft YaHei" pitchFamily="34" charset="-122"/>
              </a:rPr>
              <a:t>(e.g. enforcing privacy policies on the use of personal information)</a:t>
            </a: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Scale</a:t>
            </a:r>
            <a:r>
              <a:rPr lang="en-US" altLang="en-US" sz="1600" smtClean="0">
                <a:latin typeface="Arial Rounded MT Bold" pitchFamily="34" charset="0"/>
                <a:cs typeface="Microsoft YaHei" pitchFamily="34" charset="-122"/>
              </a:rPr>
              <a:t> - how to operate with large amounts of provenance information</a:t>
            </a:r>
          </a:p>
          <a:p>
            <a:pPr marL="0" indent="0" algn="just">
              <a:buFontTx/>
              <a:buNone/>
            </a:pPr>
            <a:endParaRPr lang="en-US" altLang="en-US" sz="1600" smtClean="0">
              <a:latin typeface="Arial Rounded MT Bold" pitchFamily="34" charset="0"/>
              <a:cs typeface="Microsoft YaHei" pitchFamily="34" charset="-122"/>
            </a:endParaRPr>
          </a:p>
          <a:p>
            <a:pPr marL="0" indent="0" algn="just">
              <a:buFontTx/>
              <a:buNone/>
            </a:pPr>
            <a:r>
              <a:rPr lang="en-US" altLang="en-US" sz="2000" smtClean="0">
                <a:latin typeface="Arial Rounded MT Bold" pitchFamily="34" charset="0"/>
                <a:cs typeface="Microsoft YaHei" pitchFamily="34" charset="-122"/>
              </a:rPr>
              <a:t>Use of Provenance Information</a:t>
            </a:r>
          </a:p>
          <a:p>
            <a:pPr marL="0" indent="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Understanding</a:t>
            </a:r>
            <a:r>
              <a:rPr lang="en-US" altLang="en-US" sz="1600" smtClean="0">
                <a:latin typeface="Arial Rounded MT Bold" pitchFamily="34" charset="0"/>
                <a:cs typeface="Microsoft YaHei" pitchFamily="34" charset="-122"/>
              </a:rPr>
              <a:t> - End user consumption of provenance</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abstraction, multiple levels of description, summary</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presentation, visualization</a:t>
            </a:r>
          </a:p>
          <a:p>
            <a:pPr marL="0" indent="0" algn="just">
              <a:buFont typeface="Wingdings" pitchFamily="2" charset="2"/>
              <a:buChar char="v"/>
            </a:pPr>
            <a:endParaRPr lang="en-US" altLang="en-US" sz="1600" smtClean="0">
              <a:latin typeface="Arial Rounded MT Bold" pitchFamily="34" charset="0"/>
              <a:cs typeface="Microsoft YaHei"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200400" y="152400"/>
            <a:ext cx="5105400" cy="914400"/>
          </a:xfrm>
        </p:spPr>
        <p:txBody>
          <a:bodyPr/>
          <a:lstStyle/>
          <a:p>
            <a:r>
              <a:rPr lang="en-US" altLang="en-US" sz="2800" smtClean="0">
                <a:solidFill>
                  <a:schemeClr val="bg1"/>
                </a:solidFill>
                <a:latin typeface="Lucida Bright" pitchFamily="18" charset="0"/>
                <a:cs typeface="Microsoft YaHei" pitchFamily="34" charset="-122"/>
              </a:rPr>
              <a:t>Provenance Dimensions - 3</a:t>
            </a:r>
          </a:p>
        </p:txBody>
      </p:sp>
      <p:sp>
        <p:nvSpPr>
          <p:cNvPr id="38914" name="Rectangle 3"/>
          <p:cNvSpPr>
            <a:spLocks noGrp="1" noChangeArrowheads="1"/>
          </p:cNvSpPr>
          <p:nvPr>
            <p:ph type="body" idx="1"/>
          </p:nvPr>
        </p:nvSpPr>
        <p:spPr>
          <a:xfrm>
            <a:off x="609600" y="1524000"/>
            <a:ext cx="8382000" cy="5029200"/>
          </a:xfrm>
        </p:spPr>
        <p:txBody>
          <a:bodyPr/>
          <a:lstStyle/>
          <a:p>
            <a:pPr marL="457200" indent="-45720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Interoperability</a:t>
            </a:r>
            <a:r>
              <a:rPr lang="en-US" altLang="en-US" sz="1600" smtClean="0">
                <a:latin typeface="Arial Rounded MT Bold" pitchFamily="34" charset="0"/>
                <a:cs typeface="Microsoft YaHei" pitchFamily="34" charset="-122"/>
              </a:rPr>
              <a:t> - combining provenance produced by multiple different systems</a:t>
            </a:r>
          </a:p>
          <a:p>
            <a:pPr marL="457200" indent="-45720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Comparison</a:t>
            </a:r>
            <a:r>
              <a:rPr lang="en-US" altLang="en-US" sz="1600" smtClean="0">
                <a:latin typeface="Arial Rounded MT Bold" pitchFamily="34" charset="0"/>
                <a:cs typeface="Microsoft YaHei" pitchFamily="34" charset="-122"/>
              </a:rPr>
              <a:t> - finding what is common in the provenance of two or more entities </a:t>
            </a:r>
          </a:p>
          <a:p>
            <a:pPr marL="457200" indent="-45720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Accountability</a:t>
            </a:r>
            <a:r>
              <a:rPr lang="en-US" altLang="en-US" sz="1600" smtClean="0">
                <a:latin typeface="Arial Rounded MT Bold" pitchFamily="34" charset="0"/>
                <a:cs typeface="Microsoft YaHei" pitchFamily="34" charset="-122"/>
              </a:rPr>
              <a:t> - the ability to check the provenance of an object with respect to some expectation</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Verification - of a set of requirements</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Compliance - with a set of policies</a:t>
            </a:r>
          </a:p>
          <a:p>
            <a:pPr marL="457200" indent="-45720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Trust</a:t>
            </a:r>
            <a:r>
              <a:rPr lang="en-US" altLang="en-US" sz="1600" smtClean="0">
                <a:latin typeface="Arial Rounded MT Bold" pitchFamily="34" charset="0"/>
                <a:cs typeface="Microsoft YaHei" pitchFamily="34" charset="-122"/>
              </a:rPr>
              <a:t> - making trust judgments based on provenance</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Information quality - choosing among competing evidence from diverse sources (e.g. linked data use cases)</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Incorporating reputation and reliability ratings with attribution information</a:t>
            </a:r>
          </a:p>
          <a:p>
            <a:pPr marL="457200" indent="-45720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Imperfections</a:t>
            </a:r>
            <a:r>
              <a:rPr lang="en-US" altLang="en-US" sz="1600" smtClean="0">
                <a:latin typeface="Arial Rounded MT Bold" pitchFamily="34" charset="0"/>
                <a:cs typeface="Microsoft YaHei" pitchFamily="34" charset="-122"/>
              </a:rPr>
              <a:t> - reasoning about provenance information that is not complete or correct</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Incomplete provenance </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Uncertain/probabilistic provenance</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Erroneous provenance</a:t>
            </a:r>
          </a:p>
          <a:p>
            <a:pPr marL="857250" lvl="1" indent="-457200" algn="just">
              <a:buFont typeface="Wingdings" pitchFamily="2" charset="2"/>
              <a:buChar char="²"/>
            </a:pPr>
            <a:r>
              <a:rPr lang="en-US" altLang="en-US" sz="1400" smtClean="0">
                <a:latin typeface="Arial Rounded MT Bold" pitchFamily="34" charset="0"/>
                <a:ea typeface="MS PGothic" pitchFamily="34" charset="-128"/>
                <a:cs typeface="Microsoft YaHei" pitchFamily="34" charset="-122"/>
              </a:rPr>
              <a:t>Fraudulent provenance</a:t>
            </a:r>
            <a:endParaRPr lang="en-US" altLang="en-US" sz="1600" smtClean="0">
              <a:latin typeface="Arial Rounded MT Bold" pitchFamily="34" charset="0"/>
              <a:ea typeface="MS PGothic" pitchFamily="34" charset="-128"/>
              <a:cs typeface="Microsoft YaHei" pitchFamily="34" charset="-122"/>
            </a:endParaRPr>
          </a:p>
          <a:p>
            <a:pPr marL="457200" indent="-457200" algn="just">
              <a:buFont typeface="Wingdings" pitchFamily="2" charset="2"/>
              <a:buChar char="v"/>
            </a:pPr>
            <a:r>
              <a:rPr lang="en-US" altLang="en-US" sz="1600" smtClean="0">
                <a:solidFill>
                  <a:srgbClr val="3366FF"/>
                </a:solidFill>
                <a:latin typeface="Arial Rounded MT Bold" pitchFamily="34" charset="0"/>
                <a:cs typeface="Microsoft YaHei" pitchFamily="34" charset="-122"/>
              </a:rPr>
              <a:t>Debugging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2540</TotalTime>
  <Pages>0</Pages>
  <Words>1564</Words>
  <Characters>0</Characters>
  <Application>Microsoft Office PowerPoint</Application>
  <DocSecurity>0</DocSecurity>
  <PresentationFormat>On-screen Show (4:3)</PresentationFormat>
  <Lines>0</Lines>
  <Paragraphs>372</Paragraphs>
  <Slides>34</Slides>
  <Notes>24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默认设计模板</vt:lpstr>
      <vt:lpstr>DATA PROVENANCE &amp; PRIVACY</vt:lpstr>
      <vt:lpstr>What is Provenance?</vt:lpstr>
      <vt:lpstr>What is Provenance?</vt:lpstr>
      <vt:lpstr>What is Provenance?</vt:lpstr>
      <vt:lpstr>What kind of History?</vt:lpstr>
      <vt:lpstr>Why Provenance is Important?</vt:lpstr>
      <vt:lpstr>Provenance Dimensions - 1</vt:lpstr>
      <vt:lpstr>Provenance Dimensions - 2</vt:lpstr>
      <vt:lpstr>Provenance Dimensions - 3</vt:lpstr>
      <vt:lpstr>The Linked Data Paradigm</vt:lpstr>
      <vt:lpstr>Provenance and Link Data</vt:lpstr>
      <vt:lpstr>The Provenance Data Model</vt:lpstr>
      <vt:lpstr>Provenance Related Metadata</vt:lpstr>
      <vt:lpstr>Provenance Data Quality Assessment</vt:lpstr>
      <vt:lpstr>Provenance Data Quality</vt:lpstr>
      <vt:lpstr>Trust Evaluation</vt:lpstr>
      <vt:lpstr>Quality of Data Assessment</vt:lpstr>
      <vt:lpstr>Reasons of Assessment</vt:lpstr>
      <vt:lpstr>A Generalize Assessment Approach</vt:lpstr>
      <vt:lpstr>Generate a Provenance Graph</vt:lpstr>
      <vt:lpstr>Annotation with Impact Values</vt:lpstr>
      <vt:lpstr>Determine the Impact Values</vt:lpstr>
      <vt:lpstr>Annotation with Impact Values</vt:lpstr>
      <vt:lpstr>Scientific and Technical Challenges of Provenance (SUMMARY)</vt:lpstr>
      <vt:lpstr>PowerPoint Presentation</vt:lpstr>
      <vt:lpstr>What Is Privacy?</vt:lpstr>
      <vt:lpstr>Privacy and the Law</vt:lpstr>
      <vt:lpstr>Figure 10.1 Some U.S. privacy laws. </vt:lpstr>
      <vt:lpstr>Collecting Personal Information         (e.g., your email address)</vt:lpstr>
      <vt:lpstr>Collecting Personal Information</vt:lpstr>
      <vt:lpstr>Completing the Picture</vt:lpstr>
      <vt:lpstr>Capturing Clickstream Data</vt:lpstr>
      <vt:lpstr>Surveillance and Monitoring</vt:lpstr>
      <vt:lpstr>Surveillance and Monitoring Tools</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SABOOR</dc:creator>
  <cp:lastModifiedBy>Hasan Jamal</cp:lastModifiedBy>
  <cp:revision>197</cp:revision>
  <cp:lastPrinted>1601-01-01T00:00:00Z</cp:lastPrinted>
  <dcterms:created xsi:type="dcterms:W3CDTF">1601-01-01T00:00:00Z</dcterms:created>
  <dcterms:modified xsi:type="dcterms:W3CDTF">2019-12-06T01:42:40Z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1033-8.1.0.3018</vt:lpwstr>
  </property>
</Properties>
</file>