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06" r:id="rId2"/>
  </p:sldMasterIdLst>
  <p:notesMasterIdLst>
    <p:notesMasterId r:id="rId17"/>
  </p:notesMasterIdLst>
  <p:sldIdLst>
    <p:sldId id="264" r:id="rId3"/>
    <p:sldId id="314" r:id="rId4"/>
    <p:sldId id="281" r:id="rId5"/>
    <p:sldId id="320" r:id="rId6"/>
    <p:sldId id="321" r:id="rId7"/>
    <p:sldId id="322" r:id="rId8"/>
    <p:sldId id="324" r:id="rId9"/>
    <p:sldId id="258" r:id="rId10"/>
    <p:sldId id="289" r:id="rId11"/>
    <p:sldId id="290" r:id="rId12"/>
    <p:sldId id="293" r:id="rId13"/>
    <p:sldId id="328" r:id="rId14"/>
    <p:sldId id="310" r:id="rId15"/>
    <p:sldId id="31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C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6" autoAdjust="0"/>
    <p:restoredTop sz="86831" autoAdjust="0"/>
  </p:normalViewPr>
  <p:slideViewPr>
    <p:cSldViewPr snapToGrid="0">
      <p:cViewPr>
        <p:scale>
          <a:sx n="46" d="100"/>
          <a:sy n="46" d="100"/>
        </p:scale>
        <p:origin x="-110" y="-3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53E74-F734-4F49-9220-BB2B73E5C12A}"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F74E4-BAC0-4FA4-952E-ABE21848BF26}" type="slidenum">
              <a:rPr lang="en-US" smtClean="0"/>
              <a:t>‹#›</a:t>
            </a:fld>
            <a:endParaRPr lang="en-US"/>
          </a:p>
        </p:txBody>
      </p:sp>
    </p:spTree>
    <p:extLst>
      <p:ext uri="{BB962C8B-B14F-4D97-AF65-F5344CB8AC3E}">
        <p14:creationId xmlns:p14="http://schemas.microsoft.com/office/powerpoint/2010/main" val="3241788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74F74E4-BAC0-4FA4-952E-ABE21848BF26}" type="slidenum">
              <a:rPr lang="en-US" smtClean="0"/>
              <a:t>1</a:t>
            </a:fld>
            <a:endParaRPr lang="en-US"/>
          </a:p>
        </p:txBody>
      </p:sp>
    </p:spTree>
    <p:extLst>
      <p:ext uri="{BB962C8B-B14F-4D97-AF65-F5344CB8AC3E}">
        <p14:creationId xmlns:p14="http://schemas.microsoft.com/office/powerpoint/2010/main" val="380157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74F74E4-BAC0-4FA4-952E-ABE21848BF26}" type="slidenum">
              <a:rPr lang="en-US" smtClean="0"/>
              <a:t>11</a:t>
            </a:fld>
            <a:endParaRPr lang="en-US"/>
          </a:p>
        </p:txBody>
      </p:sp>
    </p:spTree>
    <p:extLst>
      <p:ext uri="{BB962C8B-B14F-4D97-AF65-F5344CB8AC3E}">
        <p14:creationId xmlns:p14="http://schemas.microsoft.com/office/powerpoint/2010/main" val="1456698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074AC7-886E-3D41-869D-424C08CED41A}"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308999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F74E4-BAC0-4FA4-952E-ABE21848BF26}"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711509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F74E4-BAC0-4FA4-952E-ABE21848BF26}"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76730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rgbClr val="FF0000"/>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4F74E4-BAC0-4FA4-952E-ABE21848BF26}"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55579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4F74E4-BAC0-4FA4-952E-ABE21848BF26}" type="slidenum">
              <a:rPr lang="en-US" smtClean="0"/>
              <a:t>3</a:t>
            </a:fld>
            <a:endParaRPr lang="en-US"/>
          </a:p>
        </p:txBody>
      </p:sp>
    </p:spTree>
    <p:extLst>
      <p:ext uri="{BB962C8B-B14F-4D97-AF65-F5344CB8AC3E}">
        <p14:creationId xmlns:p14="http://schemas.microsoft.com/office/powerpoint/2010/main" val="268814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4F74E4-BAC0-4FA4-952E-ABE21848BF26}"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11039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4F74E4-BAC0-4FA4-952E-ABE21848BF26}"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684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4F74E4-BAC0-4FA4-952E-ABE21848BF2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628046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74F74E4-BAC0-4FA4-952E-ABE21848BF2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856440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F74E4-BAC0-4FA4-952E-ABE21848BF26}" type="slidenum">
              <a:rPr lang="en-US" smtClean="0"/>
              <a:t>8</a:t>
            </a:fld>
            <a:endParaRPr lang="en-US"/>
          </a:p>
        </p:txBody>
      </p:sp>
    </p:spTree>
    <p:extLst>
      <p:ext uri="{BB962C8B-B14F-4D97-AF65-F5344CB8AC3E}">
        <p14:creationId xmlns:p14="http://schemas.microsoft.com/office/powerpoint/2010/main" val="494425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074AC7-886E-3D41-869D-424C08CED41A}" type="slidenum">
              <a:rPr lang="en-US" smtClean="0"/>
              <a:t>10</a:t>
            </a:fld>
            <a:endParaRPr lang="en-US"/>
          </a:p>
        </p:txBody>
      </p:sp>
    </p:spTree>
    <p:extLst>
      <p:ext uri="{BB962C8B-B14F-4D97-AF65-F5344CB8AC3E}">
        <p14:creationId xmlns:p14="http://schemas.microsoft.com/office/powerpoint/2010/main" val="145904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2CC7B0-9FD2-4832-9EC9-1A1CC82707EB}"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8AA51-2485-4EBD-B723-26A3981881BB}" type="slidenum">
              <a:rPr lang="en-US" smtClean="0"/>
              <a:t>‹#›</a:t>
            </a:fld>
            <a:endParaRPr lang="en-US"/>
          </a:p>
        </p:txBody>
      </p:sp>
    </p:spTree>
    <p:extLst>
      <p:ext uri="{BB962C8B-B14F-4D97-AF65-F5344CB8AC3E}">
        <p14:creationId xmlns:p14="http://schemas.microsoft.com/office/powerpoint/2010/main" val="278150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CC7B0-9FD2-4832-9EC9-1A1CC82707EB}"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8AA51-2485-4EBD-B723-26A3981881BB}" type="slidenum">
              <a:rPr lang="en-US" smtClean="0"/>
              <a:t>‹#›</a:t>
            </a:fld>
            <a:endParaRPr lang="en-US"/>
          </a:p>
        </p:txBody>
      </p:sp>
    </p:spTree>
    <p:extLst>
      <p:ext uri="{BB962C8B-B14F-4D97-AF65-F5344CB8AC3E}">
        <p14:creationId xmlns:p14="http://schemas.microsoft.com/office/powerpoint/2010/main" val="30400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CC7B0-9FD2-4832-9EC9-1A1CC82707EB}"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8AA51-2485-4EBD-B723-26A3981881BB}" type="slidenum">
              <a:rPr lang="en-US" smtClean="0"/>
              <a:t>‹#›</a:t>
            </a:fld>
            <a:endParaRPr lang="en-US"/>
          </a:p>
        </p:txBody>
      </p:sp>
    </p:spTree>
    <p:extLst>
      <p:ext uri="{BB962C8B-B14F-4D97-AF65-F5344CB8AC3E}">
        <p14:creationId xmlns:p14="http://schemas.microsoft.com/office/powerpoint/2010/main" val="4240935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2CC7B0-9FD2-4832-9EC9-1A1CC82707EB}" type="datetimeFigureOut">
              <a:rPr lang="en-US" smtClean="0">
                <a:solidFill>
                  <a:prstClr val="black">
                    <a:tint val="75000"/>
                  </a:prstClr>
                </a:solidFill>
                <a:latin typeface="Calibri"/>
              </a:rPr>
              <a:pPr/>
              <a:t>12/6/2019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9F8AA51-2485-4EBD-B723-26A3981881B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8732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CC7B0-9FD2-4832-9EC9-1A1CC82707EB}" type="datetimeFigureOut">
              <a:rPr lang="en-US" smtClean="0">
                <a:solidFill>
                  <a:prstClr val="black">
                    <a:tint val="75000"/>
                  </a:prstClr>
                </a:solidFill>
                <a:latin typeface="Calibri"/>
              </a:rPr>
              <a:pPr/>
              <a:t>12/6/2019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9F8AA51-2485-4EBD-B723-26A3981881B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40060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CC7B0-9FD2-4832-9EC9-1A1CC82707EB}" type="datetimeFigureOut">
              <a:rPr lang="en-US" smtClean="0">
                <a:solidFill>
                  <a:prstClr val="black">
                    <a:tint val="75000"/>
                  </a:prstClr>
                </a:solidFill>
                <a:latin typeface="Calibri"/>
              </a:rPr>
              <a:pPr/>
              <a:t>12/6/2019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9F8AA51-2485-4EBD-B723-26A3981881B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0425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2CC7B0-9FD2-4832-9EC9-1A1CC82707EB}" type="datetimeFigureOut">
              <a:rPr lang="en-US" smtClean="0">
                <a:solidFill>
                  <a:prstClr val="black">
                    <a:tint val="75000"/>
                  </a:prstClr>
                </a:solidFill>
                <a:latin typeface="Calibri"/>
              </a:rPr>
              <a:pPr/>
              <a:t>12/6/2019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C9F8AA51-2485-4EBD-B723-26A3981881B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9117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CC7B0-9FD2-4832-9EC9-1A1CC82707EB}" type="datetimeFigureOut">
              <a:rPr lang="en-US" smtClean="0">
                <a:solidFill>
                  <a:prstClr val="black">
                    <a:tint val="75000"/>
                  </a:prstClr>
                </a:solidFill>
                <a:latin typeface="Calibri"/>
              </a:rPr>
              <a:pPr/>
              <a:t>12/6/2019</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C9F8AA51-2485-4EBD-B723-26A3981881B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23024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2CC7B0-9FD2-4832-9EC9-1A1CC82707EB}" type="datetimeFigureOut">
              <a:rPr lang="en-US" smtClean="0">
                <a:solidFill>
                  <a:prstClr val="black">
                    <a:tint val="75000"/>
                  </a:prstClr>
                </a:solidFill>
                <a:latin typeface="Calibri"/>
              </a:rPr>
              <a:pPr/>
              <a:t>12/6/2019</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C9F8AA51-2485-4EBD-B723-26A3981881B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81272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CC7B0-9FD2-4832-9EC9-1A1CC82707EB}" type="datetimeFigureOut">
              <a:rPr lang="en-US" smtClean="0">
                <a:solidFill>
                  <a:prstClr val="black">
                    <a:tint val="75000"/>
                  </a:prstClr>
                </a:solidFill>
                <a:latin typeface="Calibri"/>
              </a:rPr>
              <a:pPr/>
              <a:t>12/6/2019</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C9F8AA51-2485-4EBD-B723-26A3981881B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8054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CC7B0-9FD2-4832-9EC9-1A1CC82707EB}" type="datetimeFigureOut">
              <a:rPr lang="en-US" smtClean="0">
                <a:solidFill>
                  <a:prstClr val="black">
                    <a:tint val="75000"/>
                  </a:prstClr>
                </a:solidFill>
                <a:latin typeface="Calibri"/>
              </a:rPr>
              <a:pPr/>
              <a:t>12/6/2019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C9F8AA51-2485-4EBD-B723-26A3981881B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8467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CC7B0-9FD2-4832-9EC9-1A1CC82707EB}"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8AA51-2485-4EBD-B723-26A3981881BB}" type="slidenum">
              <a:rPr lang="en-US" smtClean="0"/>
              <a:t>‹#›</a:t>
            </a:fld>
            <a:endParaRPr lang="en-US"/>
          </a:p>
        </p:txBody>
      </p:sp>
    </p:spTree>
    <p:extLst>
      <p:ext uri="{BB962C8B-B14F-4D97-AF65-F5344CB8AC3E}">
        <p14:creationId xmlns:p14="http://schemas.microsoft.com/office/powerpoint/2010/main" val="18138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CC7B0-9FD2-4832-9EC9-1A1CC82707EB}" type="datetimeFigureOut">
              <a:rPr lang="en-US" smtClean="0">
                <a:solidFill>
                  <a:prstClr val="black">
                    <a:tint val="75000"/>
                  </a:prstClr>
                </a:solidFill>
                <a:latin typeface="Calibri"/>
              </a:rPr>
              <a:pPr/>
              <a:t>12/6/2019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C9F8AA51-2485-4EBD-B723-26A3981881B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28219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CC7B0-9FD2-4832-9EC9-1A1CC82707EB}" type="datetimeFigureOut">
              <a:rPr lang="en-US" smtClean="0">
                <a:solidFill>
                  <a:prstClr val="black">
                    <a:tint val="75000"/>
                  </a:prstClr>
                </a:solidFill>
                <a:latin typeface="Calibri"/>
              </a:rPr>
              <a:pPr/>
              <a:t>12/6/2019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9F8AA51-2485-4EBD-B723-26A3981881B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11487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CC7B0-9FD2-4832-9EC9-1A1CC82707EB}" type="datetimeFigureOut">
              <a:rPr lang="en-US" smtClean="0">
                <a:solidFill>
                  <a:prstClr val="black">
                    <a:tint val="75000"/>
                  </a:prstClr>
                </a:solidFill>
                <a:latin typeface="Calibri"/>
              </a:rPr>
              <a:pPr/>
              <a:t>12/6/2019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9F8AA51-2485-4EBD-B723-26A3981881B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740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CC7B0-9FD2-4832-9EC9-1A1CC82707EB}"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8AA51-2485-4EBD-B723-26A3981881BB}" type="slidenum">
              <a:rPr lang="en-US" smtClean="0"/>
              <a:t>‹#›</a:t>
            </a:fld>
            <a:endParaRPr lang="en-US"/>
          </a:p>
        </p:txBody>
      </p:sp>
    </p:spTree>
    <p:extLst>
      <p:ext uri="{BB962C8B-B14F-4D97-AF65-F5344CB8AC3E}">
        <p14:creationId xmlns:p14="http://schemas.microsoft.com/office/powerpoint/2010/main" val="258225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2CC7B0-9FD2-4832-9EC9-1A1CC82707EB}"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8AA51-2485-4EBD-B723-26A3981881BB}" type="slidenum">
              <a:rPr lang="en-US" smtClean="0"/>
              <a:t>‹#›</a:t>
            </a:fld>
            <a:endParaRPr lang="en-US"/>
          </a:p>
        </p:txBody>
      </p:sp>
    </p:spTree>
    <p:extLst>
      <p:ext uri="{BB962C8B-B14F-4D97-AF65-F5344CB8AC3E}">
        <p14:creationId xmlns:p14="http://schemas.microsoft.com/office/powerpoint/2010/main" val="140576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CC7B0-9FD2-4832-9EC9-1A1CC82707EB}"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8AA51-2485-4EBD-B723-26A3981881BB}" type="slidenum">
              <a:rPr lang="en-US" smtClean="0"/>
              <a:t>‹#›</a:t>
            </a:fld>
            <a:endParaRPr lang="en-US"/>
          </a:p>
        </p:txBody>
      </p:sp>
    </p:spTree>
    <p:extLst>
      <p:ext uri="{BB962C8B-B14F-4D97-AF65-F5344CB8AC3E}">
        <p14:creationId xmlns:p14="http://schemas.microsoft.com/office/powerpoint/2010/main" val="312079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2CC7B0-9FD2-4832-9EC9-1A1CC82707EB}"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8AA51-2485-4EBD-B723-26A3981881BB}" type="slidenum">
              <a:rPr lang="en-US" smtClean="0"/>
              <a:t>‹#›</a:t>
            </a:fld>
            <a:endParaRPr lang="en-US"/>
          </a:p>
        </p:txBody>
      </p:sp>
    </p:spTree>
    <p:extLst>
      <p:ext uri="{BB962C8B-B14F-4D97-AF65-F5344CB8AC3E}">
        <p14:creationId xmlns:p14="http://schemas.microsoft.com/office/powerpoint/2010/main" val="296160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CC7B0-9FD2-4832-9EC9-1A1CC82707EB}"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8AA51-2485-4EBD-B723-26A3981881BB}" type="slidenum">
              <a:rPr lang="en-US" smtClean="0"/>
              <a:t>‹#›</a:t>
            </a:fld>
            <a:endParaRPr lang="en-US"/>
          </a:p>
        </p:txBody>
      </p:sp>
    </p:spTree>
    <p:extLst>
      <p:ext uri="{BB962C8B-B14F-4D97-AF65-F5344CB8AC3E}">
        <p14:creationId xmlns:p14="http://schemas.microsoft.com/office/powerpoint/2010/main" val="245474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CC7B0-9FD2-4832-9EC9-1A1CC82707EB}"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8AA51-2485-4EBD-B723-26A3981881BB}" type="slidenum">
              <a:rPr lang="en-US" smtClean="0"/>
              <a:t>‹#›</a:t>
            </a:fld>
            <a:endParaRPr lang="en-US"/>
          </a:p>
        </p:txBody>
      </p:sp>
    </p:spTree>
    <p:extLst>
      <p:ext uri="{BB962C8B-B14F-4D97-AF65-F5344CB8AC3E}">
        <p14:creationId xmlns:p14="http://schemas.microsoft.com/office/powerpoint/2010/main" val="397165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CC7B0-9FD2-4832-9EC9-1A1CC82707EB}"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8AA51-2485-4EBD-B723-26A3981881BB}" type="slidenum">
              <a:rPr lang="en-US" smtClean="0"/>
              <a:t>‹#›</a:t>
            </a:fld>
            <a:endParaRPr lang="en-US"/>
          </a:p>
        </p:txBody>
      </p:sp>
    </p:spTree>
    <p:extLst>
      <p:ext uri="{BB962C8B-B14F-4D97-AF65-F5344CB8AC3E}">
        <p14:creationId xmlns:p14="http://schemas.microsoft.com/office/powerpoint/2010/main" val="2274899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CC7B0-9FD2-4832-9EC9-1A1CC82707EB}" type="datetimeFigureOut">
              <a:rPr lang="en-US" smtClean="0"/>
              <a:t>12/6/2019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8AA51-2485-4EBD-B723-26A3981881BB}" type="slidenum">
              <a:rPr lang="en-US" smtClean="0"/>
              <a:t>‹#›</a:t>
            </a:fld>
            <a:endParaRPr lang="en-US"/>
          </a:p>
        </p:txBody>
      </p:sp>
    </p:spTree>
    <p:extLst>
      <p:ext uri="{BB962C8B-B14F-4D97-AF65-F5344CB8AC3E}">
        <p14:creationId xmlns:p14="http://schemas.microsoft.com/office/powerpoint/2010/main" val="38368571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CC7B0-9FD2-4832-9EC9-1A1CC82707EB}" type="datetimeFigureOut">
              <a:rPr lang="en-US" smtClean="0">
                <a:solidFill>
                  <a:prstClr val="black">
                    <a:tint val="75000"/>
                  </a:prstClr>
                </a:solidFill>
                <a:latin typeface="Calibri"/>
              </a:rPr>
              <a:pPr/>
              <a:t>12/6/2019</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8AA51-2485-4EBD-B723-26A3981881B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814309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tiff"/><Relationship Id="rId4" Type="http://schemas.openxmlformats.org/officeDocument/2006/relationships/image" Target="../media/image3.png"/><Relationship Id="rId9" Type="http://schemas.openxmlformats.org/officeDocument/2006/relationships/image" Target="../media/image8.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7330" y="2827589"/>
            <a:ext cx="10050162" cy="2387600"/>
          </a:xfrm>
        </p:spPr>
        <p:txBody>
          <a:bodyPr>
            <a:noAutofit/>
          </a:bodyPr>
          <a:lstStyle/>
          <a:p>
            <a:pPr algn="l"/>
            <a:r>
              <a:rPr lang="en-US" sz="8000" dirty="0" smtClean="0">
                <a:solidFill>
                  <a:schemeClr val="bg1"/>
                </a:solidFill>
                <a:latin typeface="Franklin Gothic Medium" panose="020B0603020102020204" pitchFamily="34" charset="0"/>
              </a:rPr>
              <a:t>Data Ethics, Data Privacy, and Support Systems</a:t>
            </a:r>
            <a:endParaRPr lang="en-US" sz="8000" dirty="0">
              <a:solidFill>
                <a:schemeClr val="bg1"/>
              </a:solidFill>
              <a:latin typeface="Franklin Gothic Medium" panose="020B0603020102020204" pitchFamily="34" charset="0"/>
            </a:endParaRPr>
          </a:p>
        </p:txBody>
      </p:sp>
      <p:cxnSp>
        <p:nvCxnSpPr>
          <p:cNvPr id="19" name="Straight Connector 18"/>
          <p:cNvCxnSpPr/>
          <p:nvPr/>
        </p:nvCxnSpPr>
        <p:spPr>
          <a:xfrm flipV="1">
            <a:off x="642551" y="1"/>
            <a:ext cx="12357" cy="6857999"/>
          </a:xfrm>
          <a:prstGeom prst="line">
            <a:avLst/>
          </a:prstGeom>
          <a:ln w="31750">
            <a:solidFill>
              <a:srgbClr val="80C9D5">
                <a:alpha val="7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0" y="642552"/>
            <a:ext cx="12192000" cy="16479"/>
          </a:xfrm>
          <a:prstGeom prst="line">
            <a:avLst/>
          </a:prstGeom>
          <a:ln w="31750">
            <a:solidFill>
              <a:srgbClr val="80C9D5">
                <a:alpha val="75000"/>
              </a:srgbClr>
            </a:solidFill>
          </a:ln>
        </p:spPr>
        <p:style>
          <a:lnRef idx="1">
            <a:schemeClr val="accent1"/>
          </a:lnRef>
          <a:fillRef idx="0">
            <a:schemeClr val="accent1"/>
          </a:fillRef>
          <a:effectRef idx="0">
            <a:schemeClr val="accent1"/>
          </a:effectRef>
          <a:fontRef idx="minor">
            <a:schemeClr val="tx1"/>
          </a:fontRef>
        </p:style>
      </p:cxnSp>
      <p:pic>
        <p:nvPicPr>
          <p:cNvPr id="28" name="Picture 2" descr="http://www.datasociety.net/wp-content/themes/boot_strap/imgs/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63" y="5422038"/>
            <a:ext cx="12668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2602" y="-589869"/>
            <a:ext cx="3009398" cy="2005012"/>
          </a:xfrm>
          <a:prstGeom prst="rect">
            <a:avLst/>
          </a:prstGeom>
        </p:spPr>
      </p:pic>
    </p:spTree>
    <p:extLst>
      <p:ext uri="{BB962C8B-B14F-4D97-AF65-F5344CB8AC3E}">
        <p14:creationId xmlns:p14="http://schemas.microsoft.com/office/powerpoint/2010/main" val="4156777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vert="horz" lIns="91440" tIns="45720" rIns="91440" bIns="45720" rtlCol="0" anchor="ctr">
            <a:normAutofit/>
          </a:bodyPr>
          <a:lstStyle/>
          <a:p>
            <a:r>
              <a:rPr lang="en-US" sz="6000" dirty="0">
                <a:solidFill>
                  <a:schemeClr val="bg1"/>
                </a:solidFill>
                <a:latin typeface="Franklin Gothic Medium" panose="020B0603020102020204" pitchFamily="34" charset="0"/>
              </a:rPr>
              <a:t>Initial </a:t>
            </a:r>
            <a:r>
              <a:rPr lang="en-US" sz="6000" dirty="0" smtClean="0">
                <a:solidFill>
                  <a:schemeClr val="bg1"/>
                </a:solidFill>
                <a:latin typeface="Franklin Gothic Medium" panose="020B0603020102020204" pitchFamily="34" charset="0"/>
              </a:rPr>
              <a:t>Issues </a:t>
            </a:r>
            <a:endParaRPr lang="en-US" sz="6000" dirty="0">
              <a:solidFill>
                <a:schemeClr val="bg1"/>
              </a:solidFill>
              <a:latin typeface="Franklin Gothic Medium" panose="020B0603020102020204" pitchFamily="34" charset="0"/>
            </a:endParaRPr>
          </a:p>
        </p:txBody>
      </p:sp>
      <p:sp>
        <p:nvSpPr>
          <p:cNvPr id="3" name="Content Placeholder 2"/>
          <p:cNvSpPr>
            <a:spLocks noGrp="1"/>
          </p:cNvSpPr>
          <p:nvPr>
            <p:ph idx="1"/>
          </p:nvPr>
        </p:nvSpPr>
        <p:spPr/>
        <p:txBody>
          <a:bodyPr>
            <a:normAutofit/>
          </a:bodyPr>
          <a:lstStyle/>
          <a:p>
            <a:r>
              <a:rPr lang="en-US" dirty="0" smtClean="0">
                <a:solidFill>
                  <a:schemeClr val="bg1"/>
                </a:solidFill>
                <a:latin typeface="Franklin Gothic Medium" charset="0"/>
                <a:ea typeface="Franklin Gothic Medium" charset="0"/>
                <a:cs typeface="Franklin Gothic Medium" charset="0"/>
              </a:rPr>
              <a:t>Data does not contain PII but could if data set is combined with related data sets</a:t>
            </a:r>
          </a:p>
          <a:p>
            <a:r>
              <a:rPr lang="en-US" dirty="0" smtClean="0">
                <a:solidFill>
                  <a:schemeClr val="bg1"/>
                </a:solidFill>
                <a:latin typeface="Franklin Gothic Medium" charset="0"/>
                <a:ea typeface="Franklin Gothic Medium" charset="0"/>
                <a:cs typeface="Franklin Gothic Medium" charset="0"/>
              </a:rPr>
              <a:t>Data that is historical in nature contains PII</a:t>
            </a:r>
          </a:p>
          <a:p>
            <a:r>
              <a:rPr lang="en-US" dirty="0" smtClean="0">
                <a:solidFill>
                  <a:schemeClr val="bg1"/>
                </a:solidFill>
                <a:latin typeface="Franklin Gothic Medium" charset="0"/>
                <a:ea typeface="Franklin Gothic Medium" charset="0"/>
                <a:cs typeface="Franklin Gothic Medium" charset="0"/>
              </a:rPr>
              <a:t>Data from back-end usage of systems and policies regarding tracking of researcher behavior</a:t>
            </a:r>
          </a:p>
          <a:p>
            <a:r>
              <a:rPr lang="en-US" dirty="0" smtClean="0">
                <a:solidFill>
                  <a:schemeClr val="bg1"/>
                </a:solidFill>
                <a:latin typeface="Franklin Gothic Medium" charset="0"/>
                <a:ea typeface="Franklin Gothic Medium" charset="0"/>
                <a:cs typeface="Franklin Gothic Medium" charset="0"/>
              </a:rPr>
              <a:t>Security of data replication and interaction with other systems</a:t>
            </a:r>
          </a:p>
          <a:p>
            <a:r>
              <a:rPr lang="en-US" dirty="0" smtClean="0">
                <a:solidFill>
                  <a:schemeClr val="bg1"/>
                </a:solidFill>
                <a:latin typeface="Franklin Gothic Medium" charset="0"/>
                <a:ea typeface="Franklin Gothic Medium" charset="0"/>
                <a:cs typeface="Franklin Gothic Medium" charset="0"/>
              </a:rPr>
              <a:t>Privacy metadata about the data set</a:t>
            </a:r>
          </a:p>
        </p:txBody>
      </p:sp>
      <p:pic>
        <p:nvPicPr>
          <p:cNvPr id="4" name="Picture 2" descr="http://www.datasociety.net/wp-content/themes/boot_strap/imgs/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63" y="5422038"/>
            <a:ext cx="1266825" cy="1238250"/>
          </a:xfrm>
          <a:prstGeom prst="rect">
            <a:avLst/>
          </a:prstGeom>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0" y="1272744"/>
            <a:ext cx="12192000" cy="4130"/>
          </a:xfrm>
          <a:prstGeom prst="line">
            <a:avLst/>
          </a:prstGeom>
          <a:ln w="31750">
            <a:solidFill>
              <a:srgbClr val="80C9D5">
                <a:alpha val="9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189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
            <a:ext cx="12192001" cy="7319519"/>
          </a:xfrm>
        </p:spPr>
      </p:pic>
    </p:spTree>
    <p:extLst>
      <p:ext uri="{BB962C8B-B14F-4D97-AF65-F5344CB8AC3E}">
        <p14:creationId xmlns:p14="http://schemas.microsoft.com/office/powerpoint/2010/main" val="2273409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vert="horz" lIns="91440" tIns="45720" rIns="91440" bIns="45720" rtlCol="0" anchor="ctr">
            <a:normAutofit/>
          </a:bodyPr>
          <a:lstStyle/>
          <a:p>
            <a:r>
              <a:rPr lang="en-US" sz="6000" dirty="0" smtClean="0">
                <a:solidFill>
                  <a:schemeClr val="bg1"/>
                </a:solidFill>
                <a:latin typeface="Franklin Gothic Medium" panose="020B0603020102020204" pitchFamily="34" charset="0"/>
              </a:rPr>
              <a:t>More </a:t>
            </a:r>
            <a:r>
              <a:rPr lang="en-US" sz="6000" dirty="0">
                <a:solidFill>
                  <a:schemeClr val="bg1"/>
                </a:solidFill>
                <a:latin typeface="Franklin Gothic Medium" panose="020B0603020102020204" pitchFamily="34" charset="0"/>
              </a:rPr>
              <a:t>I</a:t>
            </a:r>
            <a:r>
              <a:rPr lang="en-US" sz="6000" dirty="0" smtClean="0">
                <a:solidFill>
                  <a:schemeClr val="bg1"/>
                </a:solidFill>
                <a:latin typeface="Franklin Gothic Medium" panose="020B0603020102020204" pitchFamily="34" charset="0"/>
              </a:rPr>
              <a:t>ssues </a:t>
            </a:r>
            <a:endParaRPr lang="en-US" sz="6000" dirty="0">
              <a:solidFill>
                <a:schemeClr val="bg1"/>
              </a:solidFill>
              <a:latin typeface="Franklin Gothic Medium" panose="020B0603020102020204" pitchFamily="34" charset="0"/>
            </a:endParaRPr>
          </a:p>
        </p:txBody>
      </p:sp>
      <p:sp>
        <p:nvSpPr>
          <p:cNvPr id="3" name="Content Placeholder 2"/>
          <p:cNvSpPr>
            <a:spLocks noGrp="1"/>
          </p:cNvSpPr>
          <p:nvPr>
            <p:ph idx="1"/>
          </p:nvPr>
        </p:nvSpPr>
        <p:spPr/>
        <p:txBody>
          <a:bodyPr>
            <a:normAutofit/>
          </a:bodyPr>
          <a:lstStyle/>
          <a:p>
            <a:r>
              <a:rPr lang="en-US" dirty="0" smtClean="0">
                <a:solidFill>
                  <a:schemeClr val="bg1"/>
                </a:solidFill>
                <a:latin typeface="Franklin Gothic Medium" charset="0"/>
                <a:ea typeface="Franklin Gothic Medium" charset="0"/>
                <a:cs typeface="Franklin Gothic Medium" charset="0"/>
              </a:rPr>
              <a:t>When is privacy about a community, not just an individual?</a:t>
            </a:r>
          </a:p>
          <a:p>
            <a:r>
              <a:rPr lang="en-US" dirty="0" smtClean="0">
                <a:solidFill>
                  <a:schemeClr val="bg1"/>
                </a:solidFill>
                <a:latin typeface="Franklin Gothic Medium" charset="0"/>
                <a:ea typeface="Franklin Gothic Medium" charset="0"/>
                <a:cs typeface="Franklin Gothic Medium" charset="0"/>
              </a:rPr>
              <a:t>Replication is not being evaluated</a:t>
            </a:r>
          </a:p>
          <a:p>
            <a:r>
              <a:rPr lang="en-US" dirty="0" smtClean="0">
                <a:solidFill>
                  <a:schemeClr val="bg1"/>
                </a:solidFill>
                <a:latin typeface="Franklin Gothic Medium" charset="0"/>
                <a:ea typeface="Franklin Gothic Medium" charset="0"/>
                <a:cs typeface="Franklin Gothic Medium" charset="0"/>
              </a:rPr>
              <a:t>Reuse restrictions</a:t>
            </a:r>
          </a:p>
          <a:p>
            <a:r>
              <a:rPr lang="en-US" dirty="0" smtClean="0">
                <a:solidFill>
                  <a:schemeClr val="bg1"/>
                </a:solidFill>
                <a:latin typeface="Franklin Gothic Medium" charset="0"/>
                <a:ea typeface="Franklin Gothic Medium" charset="0"/>
                <a:cs typeface="Franklin Gothic Medium" charset="0"/>
              </a:rPr>
              <a:t>Longitudinal consent</a:t>
            </a:r>
          </a:p>
          <a:p>
            <a:r>
              <a:rPr lang="en-US" dirty="0" smtClean="0">
                <a:solidFill>
                  <a:schemeClr val="bg1"/>
                </a:solidFill>
                <a:latin typeface="Franklin Gothic Medium" charset="0"/>
                <a:ea typeface="Franklin Gothic Medium" charset="0"/>
                <a:cs typeface="Franklin Gothic Medium" charset="0"/>
              </a:rPr>
              <a:t>Ethical but not legal responsibilities</a:t>
            </a:r>
          </a:p>
          <a:p>
            <a:r>
              <a:rPr lang="en-US" dirty="0" smtClean="0">
                <a:solidFill>
                  <a:schemeClr val="bg1"/>
                </a:solidFill>
                <a:latin typeface="Franklin Gothic Medium" charset="0"/>
                <a:ea typeface="Franklin Gothic Medium" charset="0"/>
                <a:cs typeface="Franklin Gothic Medium" charset="0"/>
              </a:rPr>
              <a:t>Library repositories will not take PII</a:t>
            </a:r>
          </a:p>
          <a:p>
            <a:r>
              <a:rPr lang="en-US" dirty="0" smtClean="0">
                <a:solidFill>
                  <a:schemeClr val="bg1"/>
                </a:solidFill>
                <a:latin typeface="Franklin Gothic Medium" charset="0"/>
                <a:ea typeface="Franklin Gothic Medium" charset="0"/>
                <a:cs typeface="Franklin Gothic Medium" charset="0"/>
              </a:rPr>
              <a:t>“Privacy is a footnote in the policy world and OA Movement. It’s being left to the local community”</a:t>
            </a:r>
            <a:endParaRPr lang="en-US" dirty="0">
              <a:solidFill>
                <a:schemeClr val="bg1"/>
              </a:solidFill>
              <a:latin typeface="Franklin Gothic Medium" charset="0"/>
              <a:ea typeface="Franklin Gothic Medium" charset="0"/>
              <a:cs typeface="Franklin Gothic Medium" charset="0"/>
            </a:endParaRPr>
          </a:p>
        </p:txBody>
      </p:sp>
      <p:pic>
        <p:nvPicPr>
          <p:cNvPr id="4" name="Picture 2" descr="http://www.datasociety.net/wp-content/themes/boot_strap/imgs/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63" y="5422038"/>
            <a:ext cx="1266825" cy="1238250"/>
          </a:xfrm>
          <a:prstGeom prst="rect">
            <a:avLst/>
          </a:prstGeom>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0" y="1272744"/>
            <a:ext cx="12192000" cy="4130"/>
          </a:xfrm>
          <a:prstGeom prst="line">
            <a:avLst/>
          </a:prstGeom>
          <a:ln w="31750">
            <a:solidFill>
              <a:srgbClr val="80C9D5">
                <a:alpha val="9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183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21"/>
            <a:ext cx="10515600" cy="1325563"/>
          </a:xfrm>
        </p:spPr>
        <p:txBody>
          <a:bodyPr>
            <a:normAutofit/>
          </a:bodyPr>
          <a:lstStyle/>
          <a:p>
            <a:r>
              <a:rPr lang="en-US" sz="6000" dirty="0">
                <a:solidFill>
                  <a:schemeClr val="bg1"/>
                </a:solidFill>
                <a:latin typeface="Franklin Gothic Medium" panose="020B0603020102020204" pitchFamily="34" charset="0"/>
              </a:rPr>
              <a:t>Ethics in Research Data Project</a:t>
            </a:r>
          </a:p>
        </p:txBody>
      </p:sp>
      <p:sp>
        <p:nvSpPr>
          <p:cNvPr id="3" name="Content Placeholder 2"/>
          <p:cNvSpPr>
            <a:spLocks noGrp="1"/>
          </p:cNvSpPr>
          <p:nvPr>
            <p:ph idx="1"/>
          </p:nvPr>
        </p:nvSpPr>
        <p:spPr>
          <a:xfrm>
            <a:off x="906439" y="1524789"/>
            <a:ext cx="10515600" cy="4351338"/>
          </a:xfrm>
        </p:spPr>
        <p:txBody>
          <a:bodyPr>
            <a:normAutofit/>
          </a:bodyPr>
          <a:lstStyle/>
          <a:p>
            <a:pPr marL="0" indent="0">
              <a:buNone/>
            </a:pPr>
            <a:r>
              <a:rPr lang="en-US" sz="5400" dirty="0">
                <a:solidFill>
                  <a:srgbClr val="80C9D5"/>
                </a:solidFill>
                <a:latin typeface="Franklin Gothic Medium Cond" panose="020B0606030402020204" pitchFamily="34" charset="0"/>
              </a:rPr>
              <a:t>How can infrastructures that exist around technical researchers support the emerging ethical issues in </a:t>
            </a:r>
            <a:r>
              <a:rPr lang="en-US" sz="5400" dirty="0" smtClean="0">
                <a:solidFill>
                  <a:srgbClr val="80C9D5"/>
                </a:solidFill>
                <a:latin typeface="Franklin Gothic Medium Cond" panose="020B0606030402020204" pitchFamily="34" charset="0"/>
              </a:rPr>
              <a:t>data research? </a:t>
            </a:r>
          </a:p>
          <a:p>
            <a:pPr marL="0" indent="0">
              <a:buNone/>
            </a:pPr>
            <a:endParaRPr lang="en-US" sz="4800" dirty="0" smtClean="0">
              <a:solidFill>
                <a:srgbClr val="80C9D5"/>
              </a:solidFill>
              <a:latin typeface="Franklin Gothic Medium Cond" panose="020B0606030402020204" pitchFamily="34" charset="0"/>
            </a:endParaRPr>
          </a:p>
        </p:txBody>
      </p:sp>
      <p:pic>
        <p:nvPicPr>
          <p:cNvPr id="6" name="Picture 2" descr="http://www.datasociety.net/wp-content/themes/boot_strap/imgs/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63" y="5422038"/>
            <a:ext cx="1266825" cy="1238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0" y="1272744"/>
            <a:ext cx="12192000" cy="4130"/>
          </a:xfrm>
          <a:prstGeom prst="line">
            <a:avLst/>
          </a:prstGeom>
          <a:ln w="31750">
            <a:solidFill>
              <a:srgbClr val="80C9D5">
                <a:alpha val="9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972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5306"/>
            <a:ext cx="10515600" cy="1325563"/>
          </a:xfrm>
        </p:spPr>
        <p:txBody>
          <a:bodyPr>
            <a:normAutofit/>
          </a:bodyPr>
          <a:lstStyle/>
          <a:p>
            <a:r>
              <a:rPr lang="en-US" sz="6000" dirty="0" smtClean="0">
                <a:solidFill>
                  <a:schemeClr val="bg1"/>
                </a:solidFill>
                <a:latin typeface="Franklin Gothic Medium" panose="020B0603020102020204" pitchFamily="34" charset="0"/>
              </a:rPr>
              <a:t>Teaching Ethics</a:t>
            </a:r>
            <a:endParaRPr lang="en-US" sz="6000" dirty="0">
              <a:solidFill>
                <a:schemeClr val="bg1"/>
              </a:solidFill>
              <a:latin typeface="Franklin Gothic Medium" panose="020B0603020102020204" pitchFamily="34" charset="0"/>
            </a:endParaRPr>
          </a:p>
        </p:txBody>
      </p:sp>
      <p:sp>
        <p:nvSpPr>
          <p:cNvPr id="3" name="Content Placeholder 2"/>
          <p:cNvSpPr>
            <a:spLocks noGrp="1"/>
          </p:cNvSpPr>
          <p:nvPr>
            <p:ph idx="1"/>
          </p:nvPr>
        </p:nvSpPr>
        <p:spPr/>
        <p:txBody>
          <a:bodyPr/>
          <a:lstStyle/>
          <a:p>
            <a:r>
              <a:rPr lang="en-US" dirty="0">
                <a:solidFill>
                  <a:schemeClr val="bg1"/>
                </a:solidFill>
                <a:latin typeface="Franklin Gothic Book" panose="020B0503020102020204" pitchFamily="34" charset="0"/>
              </a:rPr>
              <a:t>Apprenticeship</a:t>
            </a:r>
          </a:p>
          <a:p>
            <a:r>
              <a:rPr lang="en-US" dirty="0">
                <a:solidFill>
                  <a:schemeClr val="bg1"/>
                </a:solidFill>
                <a:latin typeface="Franklin Gothic Book" panose="020B0503020102020204" pitchFamily="34" charset="0"/>
              </a:rPr>
              <a:t>Required click-through training</a:t>
            </a:r>
          </a:p>
          <a:p>
            <a:r>
              <a:rPr lang="en-US" dirty="0">
                <a:solidFill>
                  <a:schemeClr val="bg1"/>
                </a:solidFill>
                <a:latin typeface="Franklin Gothic Book" panose="020B0503020102020204" pitchFamily="34" charset="0"/>
              </a:rPr>
              <a:t>Embedded ethical questioning</a:t>
            </a:r>
          </a:p>
          <a:p>
            <a:r>
              <a:rPr lang="en-US" dirty="0">
                <a:solidFill>
                  <a:schemeClr val="bg1"/>
                </a:solidFill>
                <a:latin typeface="Franklin Gothic Book" panose="020B0503020102020204" pitchFamily="34" charset="0"/>
              </a:rPr>
              <a:t>Lecture series</a:t>
            </a:r>
          </a:p>
          <a:p>
            <a:r>
              <a:rPr lang="en-US" dirty="0">
                <a:solidFill>
                  <a:schemeClr val="bg1"/>
                </a:solidFill>
                <a:latin typeface="Franklin Gothic Book" panose="020B0503020102020204" pitchFamily="34" charset="0"/>
              </a:rPr>
              <a:t>Case studies</a:t>
            </a:r>
          </a:p>
          <a:p>
            <a:r>
              <a:rPr lang="en-US" dirty="0">
                <a:solidFill>
                  <a:schemeClr val="bg1"/>
                </a:solidFill>
                <a:latin typeface="Franklin Gothic Book" panose="020B0503020102020204" pitchFamily="34" charset="0"/>
              </a:rPr>
              <a:t>For-credit </a:t>
            </a:r>
            <a:r>
              <a:rPr lang="en-US" dirty="0" smtClean="0">
                <a:solidFill>
                  <a:schemeClr val="bg1"/>
                </a:solidFill>
                <a:latin typeface="Franklin Gothic Book" panose="020B0503020102020204" pitchFamily="34" charset="0"/>
              </a:rPr>
              <a:t>courses</a:t>
            </a:r>
            <a:endParaRPr lang="en-US" dirty="0" smtClean="0">
              <a:solidFill>
                <a:schemeClr val="bg1"/>
              </a:solidFill>
              <a:latin typeface="Franklin Gothic Medium Cond" panose="020B0606030402020204" pitchFamily="34" charset="0"/>
            </a:endParaRPr>
          </a:p>
          <a:p>
            <a:endParaRPr lang="en-US" dirty="0">
              <a:solidFill>
                <a:schemeClr val="bg1"/>
              </a:solidFill>
            </a:endParaRPr>
          </a:p>
        </p:txBody>
      </p:sp>
      <p:pic>
        <p:nvPicPr>
          <p:cNvPr id="6" name="Picture 2" descr="http://www.datasociety.net/wp-content/themes/boot_strap/imgs/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63" y="5422038"/>
            <a:ext cx="1266825" cy="1238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0" y="1272744"/>
            <a:ext cx="12192000" cy="4130"/>
          </a:xfrm>
          <a:prstGeom prst="line">
            <a:avLst/>
          </a:prstGeom>
          <a:ln w="31750">
            <a:solidFill>
              <a:srgbClr val="80C9D5">
                <a:alpha val="9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970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chemeClr val="bg1"/>
                </a:solidFill>
                <a:latin typeface="Franklin Gothic Medium" panose="020B0603020102020204" pitchFamily="34" charset="0"/>
              </a:rPr>
              <a:t>Ethics in the News</a:t>
            </a:r>
          </a:p>
        </p:txBody>
      </p:sp>
      <p:sp>
        <p:nvSpPr>
          <p:cNvPr id="8" name="Rectangle 7"/>
          <p:cNvSpPr/>
          <p:nvPr/>
        </p:nvSpPr>
        <p:spPr>
          <a:xfrm>
            <a:off x="-38483" y="1493759"/>
            <a:ext cx="12192000" cy="3991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 name="Picture 2" descr="http://www.datasociety.net/wp-content/themes/boot_strap/imgs/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63" y="5508537"/>
            <a:ext cx="1266825" cy="123825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3344862" y="1699785"/>
            <a:ext cx="2964500" cy="3303289"/>
            <a:chOff x="5830270" y="1651769"/>
            <a:chExt cx="3351200" cy="3748134"/>
          </a:xfrm>
        </p:grpSpPr>
        <p:pic>
          <p:nvPicPr>
            <p:cNvPr id="11" name="Picture 10"/>
            <p:cNvPicPr>
              <a:picLocks noChangeAspect="1"/>
            </p:cNvPicPr>
            <p:nvPr/>
          </p:nvPicPr>
          <p:blipFill>
            <a:blip r:embed="rId4"/>
            <a:stretch>
              <a:fillRect/>
            </a:stretch>
          </p:blipFill>
          <p:spPr>
            <a:xfrm>
              <a:off x="5830270" y="2137720"/>
              <a:ext cx="3351200" cy="326218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68010" y="1651769"/>
              <a:ext cx="2825578" cy="497302"/>
            </a:xfrm>
            <a:prstGeom prst="rect">
              <a:avLst/>
            </a:prstGeom>
          </p:spPr>
        </p:pic>
      </p:grpSp>
      <p:pic>
        <p:nvPicPr>
          <p:cNvPr id="3" name="Picture 2"/>
          <p:cNvPicPr>
            <a:picLocks noChangeAspect="1"/>
          </p:cNvPicPr>
          <p:nvPr/>
        </p:nvPicPr>
        <p:blipFill>
          <a:blip r:embed="rId6"/>
          <a:stretch>
            <a:fillRect/>
          </a:stretch>
        </p:blipFill>
        <p:spPr>
          <a:xfrm>
            <a:off x="9174077" y="1711235"/>
            <a:ext cx="3017923" cy="2973705"/>
          </a:xfrm>
          <a:prstGeom prst="rect">
            <a:avLst/>
          </a:prstGeom>
        </p:spPr>
      </p:pic>
      <p:pic>
        <p:nvPicPr>
          <p:cNvPr id="6" name="Picture 5"/>
          <p:cNvPicPr>
            <a:picLocks noChangeAspect="1"/>
          </p:cNvPicPr>
          <p:nvPr/>
        </p:nvPicPr>
        <p:blipFill>
          <a:blip r:embed="rId7"/>
          <a:stretch>
            <a:fillRect/>
          </a:stretch>
        </p:blipFill>
        <p:spPr>
          <a:xfrm>
            <a:off x="6348953" y="2232798"/>
            <a:ext cx="2819599" cy="2495958"/>
          </a:xfrm>
          <a:prstGeom prst="rect">
            <a:avLst/>
          </a:prstGeom>
        </p:spPr>
      </p:pic>
      <p:pic>
        <p:nvPicPr>
          <p:cNvPr id="7" name="Picture 6"/>
          <p:cNvPicPr>
            <a:picLocks noChangeAspect="1"/>
          </p:cNvPicPr>
          <p:nvPr/>
        </p:nvPicPr>
        <p:blipFill>
          <a:blip r:embed="rId8"/>
          <a:stretch>
            <a:fillRect/>
          </a:stretch>
        </p:blipFill>
        <p:spPr>
          <a:xfrm>
            <a:off x="6922086" y="1646054"/>
            <a:ext cx="1572007" cy="444002"/>
          </a:xfrm>
          <a:prstGeom prst="rect">
            <a:avLst/>
          </a:prstGeom>
        </p:spPr>
      </p:pic>
      <p:pic>
        <p:nvPicPr>
          <p:cNvPr id="4" name="Picture 3"/>
          <p:cNvPicPr>
            <a:picLocks noChangeAspect="1"/>
          </p:cNvPicPr>
          <p:nvPr/>
        </p:nvPicPr>
        <p:blipFill>
          <a:blip r:embed="rId9"/>
          <a:stretch>
            <a:fillRect/>
          </a:stretch>
        </p:blipFill>
        <p:spPr>
          <a:xfrm>
            <a:off x="22964" y="2054261"/>
            <a:ext cx="3341024" cy="2751432"/>
          </a:xfrm>
          <a:prstGeom prst="rect">
            <a:avLst/>
          </a:prstGeom>
        </p:spPr>
      </p:pic>
      <p:pic>
        <p:nvPicPr>
          <p:cNvPr id="5" name="Picture 4"/>
          <p:cNvPicPr>
            <a:picLocks noChangeAspect="1"/>
          </p:cNvPicPr>
          <p:nvPr/>
        </p:nvPicPr>
        <p:blipFill>
          <a:blip r:embed="rId10"/>
          <a:stretch>
            <a:fillRect/>
          </a:stretch>
        </p:blipFill>
        <p:spPr>
          <a:xfrm>
            <a:off x="706191" y="1528375"/>
            <a:ext cx="1706809" cy="562243"/>
          </a:xfrm>
          <a:prstGeom prst="rect">
            <a:avLst/>
          </a:prstGeom>
        </p:spPr>
      </p:pic>
    </p:spTree>
    <p:extLst>
      <p:ext uri="{BB962C8B-B14F-4D97-AF65-F5344CB8AC3E}">
        <p14:creationId xmlns:p14="http://schemas.microsoft.com/office/powerpoint/2010/main" val="1821882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21"/>
            <a:ext cx="10515600" cy="1325563"/>
          </a:xfrm>
        </p:spPr>
        <p:txBody>
          <a:bodyPr>
            <a:normAutofit/>
          </a:bodyPr>
          <a:lstStyle/>
          <a:p>
            <a:r>
              <a:rPr lang="en-US" sz="6600" dirty="0">
                <a:solidFill>
                  <a:schemeClr val="bg1"/>
                </a:solidFill>
                <a:latin typeface="Franklin Gothic Medium" panose="020B0603020102020204" pitchFamily="34" charset="0"/>
              </a:rPr>
              <a:t>Ethical Concerns</a:t>
            </a:r>
          </a:p>
        </p:txBody>
      </p:sp>
      <p:sp>
        <p:nvSpPr>
          <p:cNvPr id="3" name="Content Placeholder 2"/>
          <p:cNvSpPr>
            <a:spLocks noGrp="1"/>
          </p:cNvSpPr>
          <p:nvPr>
            <p:ph idx="1"/>
          </p:nvPr>
        </p:nvSpPr>
        <p:spPr>
          <a:xfrm>
            <a:off x="838200" y="1681932"/>
            <a:ext cx="10515600" cy="4351338"/>
          </a:xfrm>
        </p:spPr>
        <p:txBody>
          <a:bodyPr>
            <a:normAutofit/>
          </a:bodyPr>
          <a:lstStyle/>
          <a:p>
            <a:r>
              <a:rPr lang="en-US" sz="4000" dirty="0">
                <a:solidFill>
                  <a:schemeClr val="bg1"/>
                </a:solidFill>
                <a:latin typeface="Franklin Gothic Book" panose="020B0503020102020204" pitchFamily="34" charset="0"/>
              </a:rPr>
              <a:t>Data Collection</a:t>
            </a:r>
          </a:p>
          <a:p>
            <a:r>
              <a:rPr lang="en-US" sz="4000" dirty="0">
                <a:solidFill>
                  <a:schemeClr val="bg1"/>
                </a:solidFill>
                <a:latin typeface="Franklin Gothic Book" panose="020B0503020102020204" pitchFamily="34" charset="0"/>
              </a:rPr>
              <a:t>Data Storage</a:t>
            </a:r>
          </a:p>
          <a:p>
            <a:r>
              <a:rPr lang="en-US" sz="4000" dirty="0">
                <a:solidFill>
                  <a:schemeClr val="bg1"/>
                </a:solidFill>
                <a:latin typeface="Franklin Gothic Book" panose="020B0503020102020204" pitchFamily="34" charset="0"/>
              </a:rPr>
              <a:t>Data Sharing, Reuse, Replicability</a:t>
            </a:r>
          </a:p>
          <a:p>
            <a:r>
              <a:rPr lang="en-US" sz="4000" dirty="0">
                <a:solidFill>
                  <a:schemeClr val="bg1"/>
                </a:solidFill>
                <a:latin typeface="Franklin Gothic Book" panose="020B0503020102020204" pitchFamily="34" charset="0"/>
              </a:rPr>
              <a:t>Re-identification and Consent</a:t>
            </a:r>
          </a:p>
          <a:p>
            <a:r>
              <a:rPr lang="en-US" sz="4000" dirty="0">
                <a:solidFill>
                  <a:schemeClr val="bg1"/>
                </a:solidFill>
                <a:latin typeface="Franklin Gothic Book" panose="020B0503020102020204" pitchFamily="34" charset="0"/>
              </a:rPr>
              <a:t>Unknown and Emerging</a:t>
            </a:r>
          </a:p>
        </p:txBody>
      </p:sp>
      <p:cxnSp>
        <p:nvCxnSpPr>
          <p:cNvPr id="4" name="Straight Connector 3"/>
          <p:cNvCxnSpPr/>
          <p:nvPr/>
        </p:nvCxnSpPr>
        <p:spPr>
          <a:xfrm flipV="1">
            <a:off x="0" y="1272744"/>
            <a:ext cx="12192000" cy="4130"/>
          </a:xfrm>
          <a:prstGeom prst="line">
            <a:avLst/>
          </a:prstGeom>
          <a:ln w="31750">
            <a:solidFill>
              <a:srgbClr val="80C9D5">
                <a:alpha val="92000"/>
              </a:srgbClr>
            </a:solidFill>
          </a:ln>
        </p:spPr>
        <p:style>
          <a:lnRef idx="1">
            <a:schemeClr val="accent1"/>
          </a:lnRef>
          <a:fillRef idx="0">
            <a:schemeClr val="accent1"/>
          </a:fillRef>
          <a:effectRef idx="0">
            <a:schemeClr val="accent1"/>
          </a:effectRef>
          <a:fontRef idx="minor">
            <a:schemeClr val="tx1"/>
          </a:fontRef>
        </p:style>
      </p:cxnSp>
      <p:pic>
        <p:nvPicPr>
          <p:cNvPr id="5" name="Picture 2" descr="http://www.datasociety.net/wp-content/themes/boot_strap/imgs/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63" y="5422038"/>
            <a:ext cx="126682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72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21"/>
            <a:ext cx="10515600" cy="1325563"/>
          </a:xfrm>
        </p:spPr>
        <p:txBody>
          <a:bodyPr>
            <a:normAutofit/>
          </a:bodyPr>
          <a:lstStyle/>
          <a:p>
            <a:r>
              <a:rPr lang="en-US" sz="6600" b="1" dirty="0" smtClean="0">
                <a:solidFill>
                  <a:schemeClr val="bg1"/>
                </a:solidFill>
                <a:latin typeface="Franklin Gothic Medium" charset="0"/>
                <a:ea typeface="Franklin Gothic Medium" charset="0"/>
                <a:cs typeface="Franklin Gothic Medium" charset="0"/>
              </a:rPr>
              <a:t>Data Collection</a:t>
            </a:r>
            <a:endParaRPr lang="en-US" sz="6600" b="1" dirty="0">
              <a:solidFill>
                <a:schemeClr val="bg1"/>
              </a:solidFill>
              <a:latin typeface="Franklin Gothic Medium" charset="0"/>
              <a:ea typeface="Franklin Gothic Medium" charset="0"/>
              <a:cs typeface="Franklin Gothic Medium" charset="0"/>
            </a:endParaRPr>
          </a:p>
        </p:txBody>
      </p:sp>
      <p:sp>
        <p:nvSpPr>
          <p:cNvPr id="3" name="Content Placeholder 2"/>
          <p:cNvSpPr>
            <a:spLocks noGrp="1"/>
          </p:cNvSpPr>
          <p:nvPr>
            <p:ph idx="1"/>
          </p:nvPr>
        </p:nvSpPr>
        <p:spPr>
          <a:xfrm>
            <a:off x="838200" y="1681932"/>
            <a:ext cx="10515600" cy="4351338"/>
          </a:xfrm>
        </p:spPr>
        <p:txBody>
          <a:bodyPr>
            <a:normAutofit/>
          </a:bodyPr>
          <a:lstStyle/>
          <a:p>
            <a:r>
              <a:rPr lang="en-US" sz="4000" dirty="0" smtClean="0">
                <a:solidFill>
                  <a:schemeClr val="bg1"/>
                </a:solidFill>
                <a:latin typeface="Franklin Gothic Book" panose="020B0503020102020204" pitchFamily="34" charset="0"/>
              </a:rPr>
              <a:t>Web scraping</a:t>
            </a:r>
            <a:endParaRPr lang="en-US" sz="4000" dirty="0">
              <a:solidFill>
                <a:schemeClr val="bg1"/>
              </a:solidFill>
              <a:latin typeface="Franklin Gothic Book" panose="020B0503020102020204" pitchFamily="34" charset="0"/>
            </a:endParaRPr>
          </a:p>
          <a:p>
            <a:r>
              <a:rPr lang="en-US" sz="4000" dirty="0" smtClean="0">
                <a:solidFill>
                  <a:schemeClr val="bg1"/>
                </a:solidFill>
                <a:latin typeface="Franklin Gothic Book" panose="020B0503020102020204" pitchFamily="34" charset="0"/>
              </a:rPr>
              <a:t>TOS violations</a:t>
            </a:r>
          </a:p>
          <a:p>
            <a:r>
              <a:rPr lang="en-US" sz="4000" dirty="0" smtClean="0">
                <a:solidFill>
                  <a:schemeClr val="bg1"/>
                </a:solidFill>
                <a:latin typeface="Franklin Gothic Book" panose="020B0503020102020204" pitchFamily="34" charset="0"/>
              </a:rPr>
              <a:t>Secondary reuse</a:t>
            </a:r>
            <a:endParaRPr lang="en-US" sz="4000" dirty="0">
              <a:solidFill>
                <a:schemeClr val="bg1"/>
              </a:solidFill>
              <a:latin typeface="Franklin Gothic Book" panose="020B0503020102020204" pitchFamily="34" charset="0"/>
            </a:endParaRPr>
          </a:p>
        </p:txBody>
      </p:sp>
      <p:cxnSp>
        <p:nvCxnSpPr>
          <p:cNvPr id="4" name="Straight Connector 3"/>
          <p:cNvCxnSpPr/>
          <p:nvPr/>
        </p:nvCxnSpPr>
        <p:spPr>
          <a:xfrm flipV="1">
            <a:off x="0" y="1272744"/>
            <a:ext cx="12192000" cy="4130"/>
          </a:xfrm>
          <a:prstGeom prst="line">
            <a:avLst/>
          </a:prstGeom>
          <a:ln w="31750">
            <a:solidFill>
              <a:srgbClr val="80C9D5">
                <a:alpha val="92000"/>
              </a:srgbClr>
            </a:solidFill>
          </a:ln>
        </p:spPr>
        <p:style>
          <a:lnRef idx="1">
            <a:schemeClr val="accent1"/>
          </a:lnRef>
          <a:fillRef idx="0">
            <a:schemeClr val="accent1"/>
          </a:fillRef>
          <a:effectRef idx="0">
            <a:schemeClr val="accent1"/>
          </a:effectRef>
          <a:fontRef idx="minor">
            <a:schemeClr val="tx1"/>
          </a:fontRef>
        </p:style>
      </p:cxnSp>
      <p:pic>
        <p:nvPicPr>
          <p:cNvPr id="5" name="Picture 2" descr="http://www.datasociety.net/wp-content/themes/boot_strap/imgs/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63" y="5422038"/>
            <a:ext cx="126682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03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21"/>
            <a:ext cx="10515600" cy="1325563"/>
          </a:xfrm>
        </p:spPr>
        <p:txBody>
          <a:bodyPr>
            <a:normAutofit/>
          </a:bodyPr>
          <a:lstStyle/>
          <a:p>
            <a:r>
              <a:rPr lang="en-US" sz="6600" b="1" dirty="0" smtClean="0">
                <a:solidFill>
                  <a:schemeClr val="bg1"/>
                </a:solidFill>
                <a:latin typeface="Franklin Gothic Medium" charset="0"/>
                <a:ea typeface="Franklin Gothic Medium" charset="0"/>
                <a:cs typeface="Franklin Gothic Medium" charset="0"/>
              </a:rPr>
              <a:t>Data Storage</a:t>
            </a:r>
            <a:endParaRPr lang="en-US" sz="6600" b="1" dirty="0">
              <a:solidFill>
                <a:schemeClr val="bg1"/>
              </a:solidFill>
              <a:latin typeface="Franklin Gothic Medium" charset="0"/>
              <a:ea typeface="Franklin Gothic Medium" charset="0"/>
              <a:cs typeface="Franklin Gothic Medium" charset="0"/>
            </a:endParaRPr>
          </a:p>
        </p:txBody>
      </p:sp>
      <p:sp>
        <p:nvSpPr>
          <p:cNvPr id="3" name="Content Placeholder 2"/>
          <p:cNvSpPr>
            <a:spLocks noGrp="1"/>
          </p:cNvSpPr>
          <p:nvPr>
            <p:ph idx="1"/>
          </p:nvPr>
        </p:nvSpPr>
        <p:spPr>
          <a:xfrm>
            <a:off x="838200" y="1681932"/>
            <a:ext cx="10515600" cy="4351338"/>
          </a:xfrm>
        </p:spPr>
        <p:txBody>
          <a:bodyPr>
            <a:normAutofit/>
          </a:bodyPr>
          <a:lstStyle/>
          <a:p>
            <a:r>
              <a:rPr lang="en-US" sz="4000" dirty="0" smtClean="0">
                <a:solidFill>
                  <a:schemeClr val="bg1"/>
                </a:solidFill>
                <a:latin typeface="Franklin Gothic Book" panose="020B0503020102020204" pitchFamily="34" charset="0"/>
              </a:rPr>
              <a:t>3</a:t>
            </a:r>
            <a:r>
              <a:rPr lang="en-US" sz="4000" baseline="30000" dirty="0" smtClean="0">
                <a:solidFill>
                  <a:schemeClr val="bg1"/>
                </a:solidFill>
                <a:latin typeface="Franklin Gothic Book" panose="020B0503020102020204" pitchFamily="34" charset="0"/>
              </a:rPr>
              <a:t>rd</a:t>
            </a:r>
            <a:r>
              <a:rPr lang="en-US" sz="4000" dirty="0" smtClean="0">
                <a:solidFill>
                  <a:schemeClr val="bg1"/>
                </a:solidFill>
                <a:latin typeface="Franklin Gothic Book" panose="020B0503020102020204" pitchFamily="34" charset="0"/>
              </a:rPr>
              <a:t> Party Storage</a:t>
            </a:r>
          </a:p>
          <a:p>
            <a:r>
              <a:rPr lang="en-US" sz="4000" dirty="0" smtClean="0">
                <a:solidFill>
                  <a:schemeClr val="bg1"/>
                </a:solidFill>
                <a:latin typeface="Franklin Gothic Book" panose="020B0503020102020204" pitchFamily="34" charset="0"/>
              </a:rPr>
              <a:t>Improper Storage</a:t>
            </a:r>
          </a:p>
          <a:p>
            <a:r>
              <a:rPr lang="en-US" sz="4000" dirty="0" smtClean="0">
                <a:solidFill>
                  <a:schemeClr val="bg1"/>
                </a:solidFill>
                <a:latin typeface="Franklin Gothic Book" panose="020B0503020102020204" pitchFamily="34" charset="0"/>
              </a:rPr>
              <a:t>Data Security</a:t>
            </a:r>
          </a:p>
        </p:txBody>
      </p:sp>
      <p:cxnSp>
        <p:nvCxnSpPr>
          <p:cNvPr id="4" name="Straight Connector 3"/>
          <p:cNvCxnSpPr/>
          <p:nvPr/>
        </p:nvCxnSpPr>
        <p:spPr>
          <a:xfrm flipV="1">
            <a:off x="0" y="1272744"/>
            <a:ext cx="12192000" cy="4130"/>
          </a:xfrm>
          <a:prstGeom prst="line">
            <a:avLst/>
          </a:prstGeom>
          <a:ln w="31750">
            <a:solidFill>
              <a:srgbClr val="80C9D5">
                <a:alpha val="92000"/>
              </a:srgbClr>
            </a:solidFill>
          </a:ln>
        </p:spPr>
        <p:style>
          <a:lnRef idx="1">
            <a:schemeClr val="accent1"/>
          </a:lnRef>
          <a:fillRef idx="0">
            <a:schemeClr val="accent1"/>
          </a:fillRef>
          <a:effectRef idx="0">
            <a:schemeClr val="accent1"/>
          </a:effectRef>
          <a:fontRef idx="minor">
            <a:schemeClr val="tx1"/>
          </a:fontRef>
        </p:style>
      </p:cxnSp>
      <p:pic>
        <p:nvPicPr>
          <p:cNvPr id="5" name="Picture 2" descr="http://www.datasociety.net/wp-content/themes/boot_strap/imgs/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63" y="5422038"/>
            <a:ext cx="126682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472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21"/>
            <a:ext cx="10515600" cy="1325563"/>
          </a:xfrm>
        </p:spPr>
        <p:txBody>
          <a:bodyPr>
            <a:normAutofit/>
          </a:bodyPr>
          <a:lstStyle/>
          <a:p>
            <a:r>
              <a:rPr lang="en-US" sz="6600" dirty="0" smtClean="0">
                <a:solidFill>
                  <a:schemeClr val="bg1"/>
                </a:solidFill>
                <a:latin typeface="Franklin Gothic Medium" panose="020B0603020102020204" pitchFamily="34" charset="0"/>
              </a:rPr>
              <a:t>Sharing</a:t>
            </a:r>
            <a:r>
              <a:rPr lang="en-US" sz="6600" dirty="0">
                <a:solidFill>
                  <a:schemeClr val="bg1"/>
                </a:solidFill>
                <a:latin typeface="Franklin Gothic Medium" panose="020B0603020102020204" pitchFamily="34" charset="0"/>
              </a:rPr>
              <a:t>, </a:t>
            </a:r>
            <a:r>
              <a:rPr lang="en-US" sz="6600" dirty="0" smtClean="0">
                <a:solidFill>
                  <a:schemeClr val="bg1"/>
                </a:solidFill>
                <a:latin typeface="Franklin Gothic Medium" panose="020B0603020102020204" pitchFamily="34" charset="0"/>
              </a:rPr>
              <a:t>Reuse, Replicability</a:t>
            </a:r>
            <a:endParaRPr lang="en-US" sz="6600" dirty="0">
              <a:solidFill>
                <a:schemeClr val="bg1"/>
              </a:solidFill>
              <a:latin typeface="Franklin Gothic Medium" panose="020B0603020102020204" pitchFamily="34" charset="0"/>
            </a:endParaRPr>
          </a:p>
        </p:txBody>
      </p:sp>
      <p:sp>
        <p:nvSpPr>
          <p:cNvPr id="3" name="Content Placeholder 2"/>
          <p:cNvSpPr>
            <a:spLocks noGrp="1"/>
          </p:cNvSpPr>
          <p:nvPr>
            <p:ph idx="1"/>
          </p:nvPr>
        </p:nvSpPr>
        <p:spPr>
          <a:xfrm>
            <a:off x="838200" y="1681932"/>
            <a:ext cx="10515600" cy="4351338"/>
          </a:xfrm>
        </p:spPr>
        <p:txBody>
          <a:bodyPr>
            <a:normAutofit/>
          </a:bodyPr>
          <a:lstStyle/>
          <a:p>
            <a:r>
              <a:rPr lang="en-US" sz="4000" dirty="0" smtClean="0">
                <a:solidFill>
                  <a:schemeClr val="bg1"/>
                </a:solidFill>
                <a:latin typeface="Franklin Gothic Book" panose="020B0503020102020204" pitchFamily="34" charset="0"/>
              </a:rPr>
              <a:t>Questions about ‘Public Data’</a:t>
            </a:r>
          </a:p>
          <a:p>
            <a:r>
              <a:rPr lang="en-US" sz="4000" dirty="0" smtClean="0">
                <a:solidFill>
                  <a:schemeClr val="bg1"/>
                </a:solidFill>
                <a:latin typeface="Franklin Gothic Book" panose="020B0503020102020204" pitchFamily="34" charset="0"/>
              </a:rPr>
              <a:t>Non-intrusive research</a:t>
            </a:r>
            <a:endParaRPr lang="en-US" sz="4000" dirty="0">
              <a:solidFill>
                <a:schemeClr val="bg1"/>
              </a:solidFill>
              <a:latin typeface="Franklin Gothic Book" panose="020B0503020102020204" pitchFamily="34" charset="0"/>
            </a:endParaRPr>
          </a:p>
          <a:p>
            <a:r>
              <a:rPr lang="en-US" sz="4000" dirty="0" smtClean="0">
                <a:solidFill>
                  <a:schemeClr val="bg1"/>
                </a:solidFill>
                <a:latin typeface="Franklin Gothic Book" panose="020B0503020102020204" pitchFamily="34" charset="0"/>
              </a:rPr>
              <a:t>Value of Data </a:t>
            </a:r>
            <a:r>
              <a:rPr lang="en-US" sz="4000" dirty="0" smtClean="0">
                <a:solidFill>
                  <a:schemeClr val="bg1"/>
                </a:solidFill>
                <a:latin typeface="Franklin Gothic Book" panose="020B0503020102020204" pitchFamily="34" charset="0"/>
              </a:rPr>
              <a:t>Reuse</a:t>
            </a:r>
          </a:p>
        </p:txBody>
      </p:sp>
      <p:cxnSp>
        <p:nvCxnSpPr>
          <p:cNvPr id="4" name="Straight Connector 3"/>
          <p:cNvCxnSpPr/>
          <p:nvPr/>
        </p:nvCxnSpPr>
        <p:spPr>
          <a:xfrm flipV="1">
            <a:off x="0" y="1272744"/>
            <a:ext cx="12192000" cy="4130"/>
          </a:xfrm>
          <a:prstGeom prst="line">
            <a:avLst/>
          </a:prstGeom>
          <a:ln w="31750">
            <a:solidFill>
              <a:srgbClr val="80C9D5">
                <a:alpha val="92000"/>
              </a:srgbClr>
            </a:solidFill>
          </a:ln>
        </p:spPr>
        <p:style>
          <a:lnRef idx="1">
            <a:schemeClr val="accent1"/>
          </a:lnRef>
          <a:fillRef idx="0">
            <a:schemeClr val="accent1"/>
          </a:fillRef>
          <a:effectRef idx="0">
            <a:schemeClr val="accent1"/>
          </a:effectRef>
          <a:fontRef idx="minor">
            <a:schemeClr val="tx1"/>
          </a:fontRef>
        </p:style>
      </p:cxnSp>
      <p:pic>
        <p:nvPicPr>
          <p:cNvPr id="5" name="Picture 2" descr="http://www.datasociety.net/wp-content/themes/boot_strap/imgs/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63" y="5422038"/>
            <a:ext cx="126682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866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21"/>
            <a:ext cx="10515600" cy="1325563"/>
          </a:xfrm>
        </p:spPr>
        <p:txBody>
          <a:bodyPr>
            <a:normAutofit/>
          </a:bodyPr>
          <a:lstStyle/>
          <a:p>
            <a:r>
              <a:rPr lang="en-US" sz="6600" dirty="0" smtClean="0">
                <a:solidFill>
                  <a:schemeClr val="bg1"/>
                </a:solidFill>
                <a:latin typeface="Franklin Gothic Medium" panose="020B0603020102020204" pitchFamily="34" charset="0"/>
              </a:rPr>
              <a:t>Unknown </a:t>
            </a:r>
            <a:r>
              <a:rPr lang="en-US" sz="6600" dirty="0">
                <a:solidFill>
                  <a:schemeClr val="bg1"/>
                </a:solidFill>
                <a:latin typeface="Franklin Gothic Medium" panose="020B0603020102020204" pitchFamily="34" charset="0"/>
              </a:rPr>
              <a:t>and </a:t>
            </a:r>
            <a:r>
              <a:rPr lang="en-US" sz="6600" dirty="0" smtClean="0">
                <a:solidFill>
                  <a:schemeClr val="bg1"/>
                </a:solidFill>
                <a:latin typeface="Franklin Gothic Medium" panose="020B0603020102020204" pitchFamily="34" charset="0"/>
              </a:rPr>
              <a:t>Emerging</a:t>
            </a:r>
            <a:endParaRPr lang="en-US" sz="6600" dirty="0">
              <a:solidFill>
                <a:schemeClr val="bg1"/>
              </a:solidFill>
              <a:latin typeface="Franklin Gothic Medium" panose="020B0603020102020204" pitchFamily="34" charset="0"/>
            </a:endParaRPr>
          </a:p>
        </p:txBody>
      </p:sp>
      <p:sp>
        <p:nvSpPr>
          <p:cNvPr id="3" name="Content Placeholder 2"/>
          <p:cNvSpPr>
            <a:spLocks noGrp="1"/>
          </p:cNvSpPr>
          <p:nvPr>
            <p:ph idx="1"/>
          </p:nvPr>
        </p:nvSpPr>
        <p:spPr>
          <a:xfrm>
            <a:off x="838200" y="1681932"/>
            <a:ext cx="10515600" cy="4351338"/>
          </a:xfrm>
        </p:spPr>
        <p:txBody>
          <a:bodyPr>
            <a:normAutofit/>
          </a:bodyPr>
          <a:lstStyle/>
          <a:p>
            <a:pPr marL="0" indent="0">
              <a:buNone/>
            </a:pPr>
            <a:r>
              <a:rPr lang="en-US" sz="4000" dirty="0" smtClean="0">
                <a:solidFill>
                  <a:schemeClr val="bg1"/>
                </a:solidFill>
              </a:rPr>
              <a:t>“</a:t>
            </a:r>
            <a:r>
              <a:rPr lang="en-US" sz="4000" dirty="0">
                <a:solidFill>
                  <a:schemeClr val="bg1"/>
                </a:solidFill>
              </a:rPr>
              <a:t>The thing that worries me more is that as we develop new methods and new techniques and new types of research, new potentials for harm, new ethical questions are coming up for which we don’t have many examples yet and people are not aware - the unknown ‘</a:t>
            </a:r>
            <a:r>
              <a:rPr lang="en-US" sz="4000" dirty="0" err="1">
                <a:solidFill>
                  <a:schemeClr val="bg1"/>
                </a:solidFill>
              </a:rPr>
              <a:t>gotchas</a:t>
            </a:r>
            <a:r>
              <a:rPr lang="en-US" sz="4000" dirty="0">
                <a:solidFill>
                  <a:schemeClr val="bg1"/>
                </a:solidFill>
              </a:rPr>
              <a:t>’ that I worry about people falling into.” </a:t>
            </a:r>
            <a:endParaRPr lang="en-US" sz="4000" dirty="0" smtClean="0">
              <a:solidFill>
                <a:schemeClr val="bg1"/>
              </a:solidFill>
              <a:latin typeface="Franklin Gothic Book" panose="020B0503020102020204" pitchFamily="34" charset="0"/>
            </a:endParaRPr>
          </a:p>
          <a:p>
            <a:endParaRPr lang="en-US" sz="4000" dirty="0">
              <a:solidFill>
                <a:schemeClr val="bg1"/>
              </a:solidFill>
              <a:latin typeface="Franklin Gothic Book" panose="020B0503020102020204" pitchFamily="34" charset="0"/>
            </a:endParaRPr>
          </a:p>
        </p:txBody>
      </p:sp>
      <p:cxnSp>
        <p:nvCxnSpPr>
          <p:cNvPr id="4" name="Straight Connector 3"/>
          <p:cNvCxnSpPr/>
          <p:nvPr/>
        </p:nvCxnSpPr>
        <p:spPr>
          <a:xfrm flipV="1">
            <a:off x="0" y="1272744"/>
            <a:ext cx="12192000" cy="4130"/>
          </a:xfrm>
          <a:prstGeom prst="line">
            <a:avLst/>
          </a:prstGeom>
          <a:ln w="31750">
            <a:solidFill>
              <a:srgbClr val="80C9D5">
                <a:alpha val="92000"/>
              </a:srgbClr>
            </a:solidFill>
          </a:ln>
        </p:spPr>
        <p:style>
          <a:lnRef idx="1">
            <a:schemeClr val="accent1"/>
          </a:lnRef>
          <a:fillRef idx="0">
            <a:schemeClr val="accent1"/>
          </a:fillRef>
          <a:effectRef idx="0">
            <a:schemeClr val="accent1"/>
          </a:effectRef>
          <a:fontRef idx="minor">
            <a:schemeClr val="tx1"/>
          </a:fontRef>
        </p:style>
      </p:cxnSp>
      <p:pic>
        <p:nvPicPr>
          <p:cNvPr id="5" name="Picture 2" descr="http://www.datasociety.net/wp-content/themes/boot_strap/imgs/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63" y="5422038"/>
            <a:ext cx="126682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800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2718" y="181893"/>
            <a:ext cx="10515600" cy="1325563"/>
          </a:xfrm>
        </p:spPr>
        <p:txBody>
          <a:bodyPr>
            <a:normAutofit/>
          </a:bodyPr>
          <a:lstStyle/>
          <a:p>
            <a:r>
              <a:rPr lang="en-US" sz="6600" dirty="0" smtClean="0">
                <a:solidFill>
                  <a:schemeClr val="bg1"/>
                </a:solidFill>
                <a:latin typeface="Franklin Gothic Medium" panose="020B0603020102020204" pitchFamily="34" charset="0"/>
              </a:rPr>
              <a:t>Reframing Ethics</a:t>
            </a:r>
            <a:endParaRPr lang="en-US" sz="6600" dirty="0">
              <a:solidFill>
                <a:schemeClr val="bg1"/>
              </a:solidFill>
            </a:endParaRPr>
          </a:p>
        </p:txBody>
      </p:sp>
      <p:sp>
        <p:nvSpPr>
          <p:cNvPr id="3" name="Text Placeholder 2"/>
          <p:cNvSpPr>
            <a:spLocks noGrp="1"/>
          </p:cNvSpPr>
          <p:nvPr>
            <p:ph type="body" idx="1"/>
          </p:nvPr>
        </p:nvSpPr>
        <p:spPr>
          <a:xfrm>
            <a:off x="839788" y="1162179"/>
            <a:ext cx="5157787" cy="823912"/>
          </a:xfrm>
        </p:spPr>
        <p:txBody>
          <a:bodyPr>
            <a:normAutofit/>
          </a:bodyPr>
          <a:lstStyle/>
          <a:p>
            <a:r>
              <a:rPr lang="en-US" sz="3600" dirty="0" smtClean="0">
                <a:solidFill>
                  <a:srgbClr val="80C9D5"/>
                </a:solidFill>
                <a:latin typeface="Franklin Gothic Medium" panose="020B0603020102020204" pitchFamily="34" charset="0"/>
                <a:ea typeface="+mj-ea"/>
                <a:cs typeface="+mj-cs"/>
              </a:rPr>
              <a:t>Definitions</a:t>
            </a:r>
            <a:endParaRPr lang="en-US" sz="6600" dirty="0">
              <a:solidFill>
                <a:srgbClr val="80C9D5"/>
              </a:solidFill>
              <a:latin typeface="Franklin Gothic Medium" panose="020B0603020102020204" pitchFamily="34" charset="0"/>
              <a:ea typeface="+mj-ea"/>
              <a:cs typeface="+mj-cs"/>
            </a:endParaRPr>
          </a:p>
        </p:txBody>
      </p:sp>
      <p:sp>
        <p:nvSpPr>
          <p:cNvPr id="4" name="Content Placeholder 3"/>
          <p:cNvSpPr>
            <a:spLocks noGrp="1"/>
          </p:cNvSpPr>
          <p:nvPr>
            <p:ph sz="half" idx="2"/>
          </p:nvPr>
        </p:nvSpPr>
        <p:spPr>
          <a:xfrm>
            <a:off x="839788" y="1986091"/>
            <a:ext cx="5157787" cy="3684588"/>
          </a:xfrm>
        </p:spPr>
        <p:txBody>
          <a:bodyPr>
            <a:normAutofit fontScale="92500" lnSpcReduction="20000"/>
          </a:bodyPr>
          <a:lstStyle/>
          <a:p>
            <a:r>
              <a:rPr lang="en-US" dirty="0" smtClean="0">
                <a:solidFill>
                  <a:schemeClr val="bg1"/>
                </a:solidFill>
                <a:latin typeface="Franklin Gothic Book" panose="020B0503020102020204" pitchFamily="34" charset="0"/>
              </a:rPr>
              <a:t>Violations</a:t>
            </a:r>
          </a:p>
          <a:p>
            <a:r>
              <a:rPr lang="en-US" dirty="0" smtClean="0">
                <a:solidFill>
                  <a:schemeClr val="bg1"/>
                </a:solidFill>
                <a:latin typeface="Franklin Gothic Book" panose="020B0503020102020204" pitchFamily="34" charset="0"/>
              </a:rPr>
              <a:t>Trustworthy</a:t>
            </a:r>
          </a:p>
          <a:p>
            <a:r>
              <a:rPr lang="en-US" dirty="0" smtClean="0">
                <a:solidFill>
                  <a:schemeClr val="bg1"/>
                </a:solidFill>
                <a:latin typeface="Franklin Gothic Book" panose="020B0503020102020204" pitchFamily="34" charset="0"/>
              </a:rPr>
              <a:t>Morality</a:t>
            </a:r>
          </a:p>
          <a:p>
            <a:r>
              <a:rPr lang="en-US" dirty="0" smtClean="0">
                <a:solidFill>
                  <a:schemeClr val="bg1"/>
                </a:solidFill>
                <a:latin typeface="Franklin Gothic Book" panose="020B0503020102020204" pitchFamily="34" charset="0"/>
              </a:rPr>
              <a:t>Conscience</a:t>
            </a:r>
          </a:p>
          <a:p>
            <a:r>
              <a:rPr lang="en-US" dirty="0" smtClean="0">
                <a:solidFill>
                  <a:schemeClr val="bg1"/>
                </a:solidFill>
                <a:latin typeface="Franklin Gothic Book" panose="020B0503020102020204" pitchFamily="34" charset="0"/>
              </a:rPr>
              <a:t>Mistakes</a:t>
            </a:r>
          </a:p>
          <a:p>
            <a:r>
              <a:rPr lang="en-US" dirty="0" smtClean="0">
                <a:solidFill>
                  <a:schemeClr val="bg1"/>
                </a:solidFill>
                <a:latin typeface="Franklin Gothic Book" panose="020B0503020102020204" pitchFamily="34" charset="0"/>
              </a:rPr>
              <a:t>Transparency</a:t>
            </a:r>
          </a:p>
          <a:p>
            <a:r>
              <a:rPr lang="en-US" dirty="0" smtClean="0">
                <a:solidFill>
                  <a:schemeClr val="bg1"/>
                </a:solidFill>
                <a:latin typeface="Franklin Gothic Book" panose="020B0503020102020204" pitchFamily="34" charset="0"/>
              </a:rPr>
              <a:t>Responsibility</a:t>
            </a:r>
          </a:p>
          <a:p>
            <a:r>
              <a:rPr lang="en-US" dirty="0" smtClean="0">
                <a:solidFill>
                  <a:schemeClr val="bg1"/>
                </a:solidFill>
                <a:latin typeface="Franklin Gothic Book" panose="020B0503020102020204" pitchFamily="34" charset="0"/>
              </a:rPr>
              <a:t>Protection</a:t>
            </a:r>
          </a:p>
          <a:p>
            <a:r>
              <a:rPr lang="en-US" dirty="0" smtClean="0">
                <a:solidFill>
                  <a:schemeClr val="bg1"/>
                </a:solidFill>
                <a:latin typeface="Franklin Gothic Book" panose="020B0503020102020204" pitchFamily="34" charset="0"/>
              </a:rPr>
              <a:t>Integrity</a:t>
            </a:r>
          </a:p>
        </p:txBody>
      </p:sp>
      <p:sp>
        <p:nvSpPr>
          <p:cNvPr id="6" name="Content Placeholder 5"/>
          <p:cNvSpPr>
            <a:spLocks noGrp="1"/>
          </p:cNvSpPr>
          <p:nvPr>
            <p:ph sz="quarter" idx="4"/>
          </p:nvPr>
        </p:nvSpPr>
        <p:spPr>
          <a:xfrm>
            <a:off x="5776782" y="1961377"/>
            <a:ext cx="5955599" cy="4797769"/>
          </a:xfrm>
        </p:spPr>
        <p:txBody>
          <a:bodyPr>
            <a:normAutofit/>
          </a:bodyPr>
          <a:lstStyle/>
          <a:p>
            <a:r>
              <a:rPr lang="en-US" dirty="0" smtClean="0">
                <a:solidFill>
                  <a:schemeClr val="bg1"/>
                </a:solidFill>
                <a:latin typeface="Franklin Gothic Book"/>
                <a:cs typeface="Franklin Gothic Book"/>
              </a:rPr>
              <a:t>Anonymity</a:t>
            </a:r>
          </a:p>
          <a:p>
            <a:r>
              <a:rPr lang="en-US" dirty="0" smtClean="0">
                <a:solidFill>
                  <a:schemeClr val="bg1"/>
                </a:solidFill>
                <a:latin typeface="Franklin Gothic Book"/>
                <a:cs typeface="Franklin Gothic Book"/>
              </a:rPr>
              <a:t>Accountability</a:t>
            </a:r>
          </a:p>
          <a:p>
            <a:r>
              <a:rPr lang="en-US" dirty="0" smtClean="0">
                <a:solidFill>
                  <a:schemeClr val="bg1"/>
                </a:solidFill>
                <a:latin typeface="Franklin Gothic Book"/>
                <a:cs typeface="Franklin Gothic Book"/>
              </a:rPr>
              <a:t>Responsibility</a:t>
            </a:r>
          </a:p>
          <a:p>
            <a:r>
              <a:rPr lang="en-US" dirty="0" smtClean="0">
                <a:solidFill>
                  <a:schemeClr val="bg1"/>
                </a:solidFill>
                <a:latin typeface="Franklin Gothic Book"/>
                <a:cs typeface="Franklin Gothic Book"/>
              </a:rPr>
              <a:t>Teaching</a:t>
            </a:r>
          </a:p>
          <a:p>
            <a:r>
              <a:rPr lang="en-US" dirty="0" smtClean="0">
                <a:solidFill>
                  <a:schemeClr val="bg1"/>
                </a:solidFill>
                <a:latin typeface="Franklin Gothic Book"/>
                <a:cs typeface="Franklin Gothic Book"/>
              </a:rPr>
              <a:t>Consent</a:t>
            </a:r>
          </a:p>
          <a:p>
            <a:r>
              <a:rPr lang="en-US" dirty="0">
                <a:solidFill>
                  <a:schemeClr val="bg1"/>
                </a:solidFill>
                <a:latin typeface="Franklin Gothic Book" panose="020B0503020102020204" pitchFamily="34" charset="0"/>
              </a:rPr>
              <a:t>Objectivity</a:t>
            </a:r>
          </a:p>
          <a:p>
            <a:r>
              <a:rPr lang="en-US" dirty="0" smtClean="0">
                <a:solidFill>
                  <a:schemeClr val="bg1"/>
                </a:solidFill>
                <a:latin typeface="Franklin Gothic Book"/>
                <a:cs typeface="Franklin Gothic Book"/>
              </a:rPr>
              <a:t>Security</a:t>
            </a:r>
          </a:p>
          <a:p>
            <a:pPr marL="0" indent="0">
              <a:buNone/>
            </a:pPr>
            <a:endParaRPr lang="en-US" dirty="0" smtClean="0">
              <a:solidFill>
                <a:schemeClr val="bg1"/>
              </a:solidFill>
              <a:latin typeface="Franklin Gothic Medium Cond" panose="020B0606030402020204" pitchFamily="34" charset="0"/>
            </a:endParaRPr>
          </a:p>
          <a:p>
            <a:endParaRPr lang="en-US" dirty="0" smtClean="0">
              <a:solidFill>
                <a:schemeClr val="bg1"/>
              </a:solidFill>
              <a:latin typeface="Franklin Gothic Medium Cond" panose="020B0606030402020204" pitchFamily="34" charset="0"/>
            </a:endParaRPr>
          </a:p>
          <a:p>
            <a:endParaRPr lang="en-US" dirty="0">
              <a:solidFill>
                <a:schemeClr val="bg1"/>
              </a:solidFill>
              <a:latin typeface="Franklin Gothic Book" panose="020B0503020102020204" pitchFamily="34" charset="0"/>
            </a:endParaRPr>
          </a:p>
        </p:txBody>
      </p:sp>
      <p:pic>
        <p:nvPicPr>
          <p:cNvPr id="9" name="Picture 2" descr="http://www.datasociety.net/wp-content/themes/boot_strap/imgs/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7463" y="5422038"/>
            <a:ext cx="1266825" cy="123825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flipV="1">
            <a:off x="0" y="1272744"/>
            <a:ext cx="12192000" cy="4130"/>
          </a:xfrm>
          <a:prstGeom prst="line">
            <a:avLst/>
          </a:prstGeom>
          <a:ln w="31750">
            <a:solidFill>
              <a:srgbClr val="80C9D5">
                <a:alpha val="9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935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vert="horz" lIns="91440" tIns="45720" rIns="91440" bIns="45720" rtlCol="0" anchor="ctr">
            <a:normAutofit/>
          </a:bodyPr>
          <a:lstStyle/>
          <a:p>
            <a:r>
              <a:rPr lang="en-US" sz="6000" dirty="0" smtClean="0">
                <a:solidFill>
                  <a:schemeClr val="bg1"/>
                </a:solidFill>
                <a:latin typeface="Franklin Gothic Medium" charset="0"/>
                <a:ea typeface="Franklin Gothic Medium" charset="0"/>
                <a:cs typeface="Franklin Gothic Medium" charset="0"/>
              </a:rPr>
              <a:t>Privacy in Research Data</a:t>
            </a:r>
            <a:endParaRPr lang="en-US" sz="6000" dirty="0">
              <a:solidFill>
                <a:schemeClr val="bg1"/>
              </a:solidFill>
              <a:latin typeface="Franklin Gothic Medium" charset="0"/>
              <a:ea typeface="Franklin Gothic Medium" charset="0"/>
              <a:cs typeface="Franklin Gothic Medium" charset="0"/>
            </a:endParaRPr>
          </a:p>
        </p:txBody>
      </p:sp>
      <p:sp>
        <p:nvSpPr>
          <p:cNvPr id="3" name="Content Placeholder 2"/>
          <p:cNvSpPr>
            <a:spLocks noGrp="1"/>
          </p:cNvSpPr>
          <p:nvPr>
            <p:ph idx="1"/>
          </p:nvPr>
        </p:nvSpPr>
        <p:spPr/>
        <p:txBody>
          <a:bodyPr>
            <a:noAutofit/>
          </a:bodyPr>
          <a:lstStyle/>
          <a:p>
            <a:r>
              <a:rPr lang="en-US" sz="4000" dirty="0">
                <a:solidFill>
                  <a:schemeClr val="bg1"/>
                </a:solidFill>
                <a:latin typeface="Franklin Gothic Medium" panose="020B0603020102020204" pitchFamily="34" charset="0"/>
                <a:ea typeface="+mj-ea"/>
                <a:cs typeface="+mj-cs"/>
              </a:rPr>
              <a:t>Advancements in data science &amp; data exchange &amp; social changes </a:t>
            </a:r>
            <a:r>
              <a:rPr lang="is-IS" sz="4000" dirty="0">
                <a:solidFill>
                  <a:schemeClr val="bg1"/>
                </a:solidFill>
                <a:latin typeface="Franklin Gothic Medium" panose="020B0603020102020204" pitchFamily="34" charset="0"/>
                <a:ea typeface="+mj-ea"/>
                <a:cs typeface="+mj-cs"/>
              </a:rPr>
              <a:t>… meet scholarly communication</a:t>
            </a:r>
          </a:p>
          <a:p>
            <a:r>
              <a:rPr lang="is-IS" sz="4000" dirty="0">
                <a:solidFill>
                  <a:schemeClr val="bg1"/>
                </a:solidFill>
                <a:latin typeface="Franklin Gothic Medium" panose="020B0603020102020204" pitchFamily="34" charset="0"/>
                <a:ea typeface="+mj-ea"/>
                <a:cs typeface="+mj-cs"/>
              </a:rPr>
              <a:t>Increased publication of data &amp; data deposit mandates</a:t>
            </a:r>
          </a:p>
          <a:p>
            <a:r>
              <a:rPr lang="is-IS" sz="4000" dirty="0">
                <a:solidFill>
                  <a:schemeClr val="bg1"/>
                </a:solidFill>
                <a:latin typeface="Franklin Gothic Medium" panose="020B0603020102020204" pitchFamily="34" charset="0"/>
                <a:ea typeface="+mj-ea"/>
                <a:cs typeface="+mj-cs"/>
              </a:rPr>
              <a:t>Privacy relevant in STM but concerns also present in HSS</a:t>
            </a:r>
          </a:p>
        </p:txBody>
      </p:sp>
      <p:pic>
        <p:nvPicPr>
          <p:cNvPr id="6" name="Picture 2" descr="http://www.datasociety.net/wp-content/themes/boot_strap/imgs/symb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7463" y="5422038"/>
            <a:ext cx="1266825" cy="1238250"/>
          </a:xfrm>
          <a:prstGeom prst="rect">
            <a:avLst/>
          </a:prstGeom>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flipV="1">
            <a:off x="0" y="1272744"/>
            <a:ext cx="12192000" cy="4130"/>
          </a:xfrm>
          <a:prstGeom prst="line">
            <a:avLst/>
          </a:prstGeom>
          <a:ln w="31750">
            <a:solidFill>
              <a:srgbClr val="80C9D5">
                <a:alpha val="9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001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6766</TotalTime>
  <Words>343</Words>
  <Application>Microsoft Office PowerPoint</Application>
  <PresentationFormat>Custom</PresentationFormat>
  <Paragraphs>82</Paragraphs>
  <Slides>14</Slides>
  <Notes>13</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1_Office Theme</vt:lpstr>
      <vt:lpstr>Data Ethics, Data Privacy, and Support Systems</vt:lpstr>
      <vt:lpstr>Ethics in the News</vt:lpstr>
      <vt:lpstr>Ethical Concerns</vt:lpstr>
      <vt:lpstr>Data Collection</vt:lpstr>
      <vt:lpstr>Data Storage</vt:lpstr>
      <vt:lpstr>Sharing, Reuse, Replicability</vt:lpstr>
      <vt:lpstr>Unknown and Emerging</vt:lpstr>
      <vt:lpstr>Reframing Ethics</vt:lpstr>
      <vt:lpstr>Privacy in Research Data</vt:lpstr>
      <vt:lpstr>Initial Issues </vt:lpstr>
      <vt:lpstr>PowerPoint Presentation</vt:lpstr>
      <vt:lpstr>More Issues </vt:lpstr>
      <vt:lpstr>Ethics in Research Data Project</vt:lpstr>
      <vt:lpstr>Teaching Ethics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Hasan Jamal</cp:lastModifiedBy>
  <cp:revision>98</cp:revision>
  <dcterms:created xsi:type="dcterms:W3CDTF">2015-12-11T22:00:06Z</dcterms:created>
  <dcterms:modified xsi:type="dcterms:W3CDTF">2019-12-06T01:34:31Z</dcterms:modified>
</cp:coreProperties>
</file>