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61"/>
  </p:notesMasterIdLst>
  <p:handoutMasterIdLst>
    <p:handoutMasterId r:id="rId62"/>
  </p:handoutMasterIdLst>
  <p:sldIdLst>
    <p:sldId id="690" r:id="rId6"/>
    <p:sldId id="711" r:id="rId7"/>
    <p:sldId id="691" r:id="rId8"/>
    <p:sldId id="692" r:id="rId9"/>
    <p:sldId id="693" r:id="rId10"/>
    <p:sldId id="694" r:id="rId11"/>
    <p:sldId id="695" r:id="rId12"/>
    <p:sldId id="696" r:id="rId13"/>
    <p:sldId id="712" r:id="rId14"/>
    <p:sldId id="697" r:id="rId15"/>
    <p:sldId id="713" r:id="rId16"/>
    <p:sldId id="698" r:id="rId17"/>
    <p:sldId id="699" r:id="rId18"/>
    <p:sldId id="700" r:id="rId19"/>
    <p:sldId id="714" r:id="rId20"/>
    <p:sldId id="715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708" r:id="rId29"/>
    <p:sldId id="709" r:id="rId30"/>
    <p:sldId id="710" r:id="rId31"/>
    <p:sldId id="716" r:id="rId32"/>
    <p:sldId id="717" r:id="rId33"/>
    <p:sldId id="719" r:id="rId34"/>
    <p:sldId id="720" r:id="rId35"/>
    <p:sldId id="721" r:id="rId36"/>
    <p:sldId id="722" r:id="rId37"/>
    <p:sldId id="723" r:id="rId38"/>
    <p:sldId id="724" r:id="rId39"/>
    <p:sldId id="725" r:id="rId40"/>
    <p:sldId id="726" r:id="rId41"/>
    <p:sldId id="728" r:id="rId42"/>
    <p:sldId id="727" r:id="rId43"/>
    <p:sldId id="729" r:id="rId44"/>
    <p:sldId id="730" r:id="rId45"/>
    <p:sldId id="731" r:id="rId46"/>
    <p:sldId id="732" r:id="rId47"/>
    <p:sldId id="733" r:id="rId48"/>
    <p:sldId id="734" r:id="rId49"/>
    <p:sldId id="735" r:id="rId50"/>
    <p:sldId id="736" r:id="rId51"/>
    <p:sldId id="737" r:id="rId52"/>
    <p:sldId id="738" r:id="rId53"/>
    <p:sldId id="739" r:id="rId54"/>
    <p:sldId id="740" r:id="rId55"/>
    <p:sldId id="741" r:id="rId56"/>
    <p:sldId id="742" r:id="rId57"/>
    <p:sldId id="743" r:id="rId58"/>
    <p:sldId id="744" r:id="rId59"/>
    <p:sldId id="745" r:id="rId60"/>
  </p:sldIdLst>
  <p:sldSz cx="9144000" cy="6126163"/>
  <p:notesSz cx="6858000" cy="9144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58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808" autoAdjust="0"/>
  </p:normalViewPr>
  <p:slideViewPr>
    <p:cSldViewPr>
      <p:cViewPr>
        <p:scale>
          <a:sx n="60" d="100"/>
          <a:sy n="60" d="100"/>
        </p:scale>
        <p:origin x="-2126" y="-744"/>
      </p:cViewPr>
      <p:guideLst>
        <p:guide orient="horz" pos="335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gs" Target="tags/tag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435C-AC08-4F0D-8EB9-DA26B74534C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EA3-53AF-4963-A8A0-4F037396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685800"/>
            <a:ext cx="5118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45F6D-E281-41AA-BD5B-6E9D0E342A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1538" y="682625"/>
            <a:ext cx="5118100" cy="3429000"/>
          </a:xfrm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Distance metric: Number of matching attributes</a:t>
            </a:r>
          </a:p>
          <a:p>
            <a:pPr>
              <a:buFontTx/>
              <a:buChar char="•"/>
            </a:pPr>
            <a:r>
              <a:rPr lang="en-US" altLang="en-US" dirty="0"/>
              <a:t>Example 1:</a:t>
            </a:r>
          </a:p>
          <a:p>
            <a:pPr lvl="1">
              <a:buFontTx/>
              <a:buChar char="•"/>
            </a:pPr>
            <a:r>
              <a:rPr lang="en-US" altLang="en-US" dirty="0"/>
              <a:t>Most similar example: number 2 (1 mismatch, 4 match)  -&gt; classify yes</a:t>
            </a:r>
          </a:p>
          <a:p>
            <a:pPr lvl="1">
              <a:buFontTx/>
              <a:buChar char="•"/>
            </a:pPr>
            <a:r>
              <a:rPr lang="en-US" altLang="en-US" dirty="0"/>
              <a:t>Second most similar example: number 1 (2 mismatch, 3 match)  -&gt; classify yes</a:t>
            </a:r>
          </a:p>
          <a:p>
            <a:pPr>
              <a:buFontTx/>
              <a:buChar char="•"/>
            </a:pPr>
            <a:r>
              <a:rPr lang="en-US" altLang="en-US" dirty="0"/>
              <a:t>Example 2:</a:t>
            </a:r>
          </a:p>
          <a:p>
            <a:pPr lvl="1">
              <a:buFontTx/>
              <a:buChar char="•"/>
            </a:pPr>
            <a:r>
              <a:rPr lang="en-US" altLang="en-US" dirty="0"/>
              <a:t>Most similar example: number 3 (1 mismatch, 4 match) -&gt; classify no</a:t>
            </a:r>
          </a:p>
          <a:p>
            <a:pPr lvl="1">
              <a:buFontTx/>
              <a:buChar char="•"/>
            </a:pPr>
            <a:r>
              <a:rPr lang="en-US" altLang="en-US" dirty="0"/>
              <a:t>Second most similar example: number 1 (2 mismatch, 3 match) -&gt; classify yes/no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750D32F-5501-4A7E-9150-D72D46D18AD0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3082"/>
            <a:ext cx="7772400" cy="13131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1492"/>
            <a:ext cx="6400800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5332"/>
            <a:ext cx="2057400" cy="52270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5332"/>
            <a:ext cx="6019800" cy="52270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3082"/>
            <a:ext cx="7772400" cy="13131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1492"/>
            <a:ext cx="6400800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6629"/>
            <a:ext cx="7772400" cy="1216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6530"/>
            <a:ext cx="7772400" cy="13400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9439"/>
            <a:ext cx="4038600" cy="404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9439"/>
            <a:ext cx="4038600" cy="404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296"/>
            <a:ext cx="4040188" cy="571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2788"/>
            <a:ext cx="4040188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371296"/>
            <a:ext cx="4041775" cy="571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42788"/>
            <a:ext cx="4041775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43912"/>
            <a:ext cx="3008313" cy="10380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3914"/>
            <a:ext cx="5111750" cy="52285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81959"/>
            <a:ext cx="3008313" cy="41904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88314"/>
            <a:ext cx="5486400" cy="506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7385"/>
            <a:ext cx="5486400" cy="36756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94576"/>
            <a:ext cx="5486400" cy="718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5332"/>
            <a:ext cx="2057400" cy="52270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5332"/>
            <a:ext cx="6019800" cy="52270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3082"/>
            <a:ext cx="7772400" cy="1313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1492"/>
            <a:ext cx="6400800" cy="1565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6629"/>
            <a:ext cx="7772400" cy="121672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6530"/>
            <a:ext cx="7772400" cy="13400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9439"/>
            <a:ext cx="4038600" cy="40429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9439"/>
            <a:ext cx="4038600" cy="40429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296"/>
            <a:ext cx="4040188" cy="5714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2788"/>
            <a:ext cx="4040188" cy="35296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371296"/>
            <a:ext cx="4041775" cy="5714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42788"/>
            <a:ext cx="4041775" cy="35296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6629"/>
            <a:ext cx="7772400" cy="1216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6530"/>
            <a:ext cx="7772400" cy="13400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43912"/>
            <a:ext cx="3008313" cy="10380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3914"/>
            <a:ext cx="5111750" cy="52285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81959"/>
            <a:ext cx="3008313" cy="4190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88314"/>
            <a:ext cx="5486400" cy="50626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7385"/>
            <a:ext cx="5486400" cy="3675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94576"/>
            <a:ext cx="5486400" cy="7189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9439"/>
            <a:ext cx="8229600" cy="40429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5332"/>
            <a:ext cx="2057400" cy="522709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5332"/>
            <a:ext cx="6019800" cy="52270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439"/>
            <a:ext cx="8229600" cy="40429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5740443"/>
            <a:ext cx="762000" cy="363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3082"/>
            <a:ext cx="7772400" cy="13131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1492"/>
            <a:ext cx="6400800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6629"/>
            <a:ext cx="7772400" cy="1216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6530"/>
            <a:ext cx="7772400" cy="13400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9439"/>
            <a:ext cx="4038600" cy="404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9439"/>
            <a:ext cx="4038600" cy="404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9439"/>
            <a:ext cx="4038600" cy="404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9439"/>
            <a:ext cx="4038600" cy="404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296"/>
            <a:ext cx="4040188" cy="571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2788"/>
            <a:ext cx="4040188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371296"/>
            <a:ext cx="4041775" cy="571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42788"/>
            <a:ext cx="4041775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43912"/>
            <a:ext cx="3008313" cy="10380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3914"/>
            <a:ext cx="5111750" cy="52285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81959"/>
            <a:ext cx="3008313" cy="41904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88314"/>
            <a:ext cx="5486400" cy="506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7385"/>
            <a:ext cx="5486400" cy="36756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94576"/>
            <a:ext cx="5486400" cy="718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5332"/>
            <a:ext cx="2057400" cy="52270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5332"/>
            <a:ext cx="6019800" cy="52270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67"/>
            <a:ext cx="8229600" cy="1018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29439"/>
            <a:ext cx="4038600" cy="4047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9439"/>
            <a:ext cx="4038600" cy="4047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7E3E3-111B-4553-8E01-C49EC9724B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03106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48167"/>
            <a:ext cx="8229600" cy="1018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9439"/>
            <a:ext cx="4038600" cy="1955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29439"/>
            <a:ext cx="4038600" cy="1955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21126"/>
            <a:ext cx="4038600" cy="195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21126"/>
            <a:ext cx="4038600" cy="195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5D242-1B82-4297-83C4-20114C33A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19335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71539" y="171590"/>
            <a:ext cx="8162925" cy="5273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37CBB-CF90-4BE2-9CE2-2426431C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296"/>
            <a:ext cx="4040188" cy="571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2788"/>
            <a:ext cx="4040188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371296"/>
            <a:ext cx="4041775" cy="571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42788"/>
            <a:ext cx="4041775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3082"/>
            <a:ext cx="7772400" cy="1313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1492"/>
            <a:ext cx="6400800" cy="1565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6629"/>
            <a:ext cx="7772400" cy="121672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6530"/>
            <a:ext cx="7772400" cy="13400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9439"/>
            <a:ext cx="4038600" cy="40429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9439"/>
            <a:ext cx="4038600" cy="40429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296"/>
            <a:ext cx="4040188" cy="5714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2788"/>
            <a:ext cx="4040188" cy="35296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371296"/>
            <a:ext cx="4041775" cy="5714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942788"/>
            <a:ext cx="4041775" cy="35296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43912"/>
            <a:ext cx="3008313" cy="10380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3914"/>
            <a:ext cx="5111750" cy="52285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81959"/>
            <a:ext cx="3008313" cy="4190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88314"/>
            <a:ext cx="5486400" cy="50626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7385"/>
            <a:ext cx="5486400" cy="36756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94576"/>
            <a:ext cx="5486400" cy="7189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9439"/>
            <a:ext cx="8229600" cy="40429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5332"/>
            <a:ext cx="2057400" cy="522709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5332"/>
            <a:ext cx="6019800" cy="52270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439"/>
            <a:ext cx="8229600" cy="40429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43912"/>
            <a:ext cx="3008313" cy="10380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3914"/>
            <a:ext cx="5111750" cy="52285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81959"/>
            <a:ext cx="3008313" cy="41904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88314"/>
            <a:ext cx="5486400" cy="506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7385"/>
            <a:ext cx="5486400" cy="36756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94576"/>
            <a:ext cx="5486400" cy="718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9439"/>
            <a:ext cx="8229600" cy="404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78046"/>
            <a:ext cx="2895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9439"/>
            <a:ext cx="8229600" cy="404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78046"/>
            <a:ext cx="2895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794132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3920744"/>
            <a:ext cx="254471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3376197"/>
            <a:ext cx="254471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4465292"/>
            <a:ext cx="254471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5009840"/>
            <a:ext cx="254471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78046"/>
            <a:ext cx="2895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794133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4683111"/>
            <a:ext cx="254471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2396010"/>
            <a:ext cx="254471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3" y="2396010"/>
            <a:ext cx="254471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3" y="4683111"/>
            <a:ext cx="254471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102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9439"/>
            <a:ext cx="8229600" cy="404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78046"/>
            <a:ext cx="2895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81" y="5886663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64" r:id="rId12"/>
    <p:sldLayoutId id="2147483765" r:id="rId13"/>
    <p:sldLayoutId id="214748376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78046"/>
            <a:ext cx="2895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78046"/>
            <a:ext cx="213360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794133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683111"/>
            <a:ext cx="259492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866290"/>
            <a:ext cx="259492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049468"/>
            <a:ext cx="259492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32646"/>
            <a:ext cx="259492" cy="30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33.e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3.wmf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54.wmf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oleObject" Target="../embeddings/oleObject1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3.wmf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54.wmf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oleObject" Target="../embeddings/oleObject1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3.wmf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54.wmf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oleObject" Target="../embeddings/oleObject2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01081"/>
            <a:ext cx="7772400" cy="1216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Supervised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NEAREST NEIGHBOR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7506"/>
            <a:ext cx="8229600" cy="43563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Compute distance between two points:</a:t>
            </a:r>
          </a:p>
          <a:p>
            <a:pPr lvl="1"/>
            <a:r>
              <a:rPr lang="en-US" dirty="0"/>
              <a:t>Euclidean distance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Determine the class from nearest neighbor list</a:t>
            </a:r>
          </a:p>
          <a:p>
            <a:pPr lvl="1"/>
            <a:r>
              <a:rPr lang="en-US" dirty="0"/>
              <a:t>take the majority vote of class labels among the k-nearest neighbors</a:t>
            </a:r>
          </a:p>
          <a:p>
            <a:pPr lvl="1"/>
            <a:r>
              <a:rPr lang="en-US" dirty="0"/>
              <a:t>Weigh the vote according to distance</a:t>
            </a:r>
          </a:p>
          <a:p>
            <a:pPr lvl="2"/>
            <a:r>
              <a:rPr lang="en-US" dirty="0"/>
              <a:t> weight factor, w = 1/</a:t>
            </a:r>
            <a:r>
              <a:rPr lang="en-US" dirty="0" err="1"/>
              <a:t>d</a:t>
            </a:r>
            <a:r>
              <a:rPr lang="en-US" baseline="30000" dirty="0" err="1"/>
              <a:t>2</a:t>
            </a:r>
            <a:endParaRPr lang="en-US" baseline="30000" dirty="0"/>
          </a:p>
        </p:txBody>
      </p:sp>
      <p:graphicFrame>
        <p:nvGraphicFramePr>
          <p:cNvPr id="105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4201"/>
              </p:ext>
            </p:extLst>
          </p:nvPr>
        </p:nvGraphicFramePr>
        <p:xfrm>
          <a:off x="1905000" y="2586603"/>
          <a:ext cx="4648200" cy="70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86603"/>
                        <a:ext cx="4648200" cy="701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3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281"/>
            <a:ext cx="8229600" cy="1018191"/>
          </a:xfrm>
        </p:spPr>
        <p:txBody>
          <a:bodyPr/>
          <a:lstStyle/>
          <a:p>
            <a:r>
              <a:rPr lang="en-US" altLang="en-US" dirty="0"/>
              <a:t>KNN Example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1" y="3267287"/>
            <a:ext cx="7985125" cy="2246260"/>
          </a:xfrm>
        </p:spPr>
        <p:txBody>
          <a:bodyPr/>
          <a:lstStyle/>
          <a:p>
            <a:pPr marL="0" indent="0"/>
            <a:r>
              <a:rPr lang="en-US" altLang="en-US" sz="1800" dirty="0"/>
              <a:t>New examples:</a:t>
            </a:r>
          </a:p>
          <a:p>
            <a:pPr lvl="1"/>
            <a:r>
              <a:rPr lang="en-US" altLang="en-US" sz="1800" dirty="0"/>
              <a:t>Example 1 (great, no, no, normal, no)</a:t>
            </a:r>
          </a:p>
          <a:p>
            <a:pPr lvl="1">
              <a:buFontTx/>
              <a:buNone/>
            </a:pPr>
            <a:r>
              <a:rPr lang="en-US" altLang="en-US" sz="1800" dirty="0"/>
              <a:t>  </a:t>
            </a:r>
          </a:p>
          <a:p>
            <a:pPr lvl="1">
              <a:buFontTx/>
              <a:buNone/>
            </a:pPr>
            <a:r>
              <a:rPr lang="en-US" altLang="en-US" sz="1800" dirty="0">
                <a:sym typeface="Wingdings" pitchFamily="2" charset="2"/>
              </a:rPr>
              <a:t> </a:t>
            </a:r>
          </a:p>
          <a:p>
            <a:pPr lvl="1">
              <a:buFontTx/>
              <a:buNone/>
            </a:pPr>
            <a:endParaRPr lang="en-US" altLang="en-US" sz="1800" dirty="0"/>
          </a:p>
          <a:p>
            <a:pPr lvl="1"/>
            <a:r>
              <a:rPr lang="en-US" altLang="en-US" sz="1800" dirty="0"/>
              <a:t>Example 2 (mediocre, yes, no, normal, no)</a:t>
            </a:r>
          </a:p>
          <a:p>
            <a:pPr lvl="1"/>
            <a:endParaRPr lang="en-US" altLang="en-US" sz="1800" dirty="0"/>
          </a:p>
        </p:txBody>
      </p:sp>
      <p:graphicFrame>
        <p:nvGraphicFramePr>
          <p:cNvPr id="13137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1511244"/>
              </p:ext>
            </p:extLst>
          </p:nvPr>
        </p:nvGraphicFramePr>
        <p:xfrm>
          <a:off x="1524001" y="1152910"/>
          <a:ext cx="7396163" cy="191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4" imgW="5588852" imgH="1615283" progId="Word.Document.8">
                  <p:embed/>
                </p:oleObj>
              </mc:Choice>
              <mc:Fallback>
                <p:oleObj name="Document" r:id="rId4" imgW="5588852" imgH="1615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152910"/>
                        <a:ext cx="7396163" cy="1910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3797" name="Rectangle 5"/>
          <p:cNvSpPr>
            <a:spLocks noChangeArrowheads="1"/>
          </p:cNvSpPr>
          <p:nvPr/>
        </p:nvSpPr>
        <p:spPr bwMode="auto">
          <a:xfrm>
            <a:off x="762000" y="3947972"/>
            <a:ext cx="6757234" cy="93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hangingPunct="0"/>
            <a:r>
              <a:rPr lang="en-US" altLang="en-US" sz="1600" dirty="0">
                <a:sym typeface="Wingdings" pitchFamily="2" charset="2"/>
              </a:rPr>
              <a:t> most similar: </a:t>
            </a:r>
            <a:r>
              <a:rPr lang="en-US" altLang="en-US" sz="1600" dirty="0"/>
              <a:t>number 2 (1 mismatch, 4 match)  </a:t>
            </a:r>
            <a:r>
              <a:rPr lang="en-US" altLang="en-US" sz="1600" dirty="0">
                <a:sym typeface="Wingdings" pitchFamily="2" charset="2"/>
              </a:rPr>
              <a:t></a:t>
            </a:r>
            <a:r>
              <a:rPr lang="en-US" altLang="en-US" sz="1600" dirty="0">
                <a:solidFill>
                  <a:srgbClr val="FF0000"/>
                </a:solidFill>
              </a:rPr>
              <a:t> yes</a:t>
            </a:r>
          </a:p>
          <a:p>
            <a:pPr lvl="1" eaLnBrk="0" hangingPunct="0"/>
            <a:r>
              <a:rPr lang="en-US" altLang="en-US" sz="1600" dirty="0">
                <a:sym typeface="Wingdings" pitchFamily="2" charset="2"/>
              </a:rPr>
              <a:t></a:t>
            </a:r>
            <a:r>
              <a:rPr lang="en-US" altLang="en-US" sz="1600" dirty="0"/>
              <a:t>Second most similar example: number 1 (2 mismatch, 3 match)</a:t>
            </a:r>
            <a:r>
              <a:rPr lang="en-US" altLang="en-US" dirty="0"/>
              <a:t>  </a:t>
            </a:r>
            <a:r>
              <a:rPr lang="en-US" altLang="en-US" sz="1600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sz="1600" dirty="0">
                <a:solidFill>
                  <a:srgbClr val="FF0000"/>
                </a:solidFill>
              </a:rPr>
              <a:t> yes</a:t>
            </a:r>
          </a:p>
          <a:p>
            <a:pPr lvl="1" eaLnBrk="0" hangingPunct="0">
              <a:spcBef>
                <a:spcPct val="30000"/>
              </a:spcBef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313798" name="Rectangle 6"/>
          <p:cNvSpPr>
            <a:spLocks noChangeArrowheads="1"/>
          </p:cNvSpPr>
          <p:nvPr/>
        </p:nvSpPr>
        <p:spPr bwMode="auto">
          <a:xfrm>
            <a:off x="228600" y="2995013"/>
            <a:ext cx="5272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Similarity metric: Number of matching attributes (k=2)</a:t>
            </a:r>
          </a:p>
        </p:txBody>
      </p:sp>
      <p:sp>
        <p:nvSpPr>
          <p:cNvPr id="1313799" name="Text Box 7"/>
          <p:cNvSpPr txBox="1">
            <a:spLocks noChangeArrowheads="1"/>
          </p:cNvSpPr>
          <p:nvPr/>
        </p:nvSpPr>
        <p:spPr bwMode="auto">
          <a:xfrm>
            <a:off x="4772282" y="3608149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313801" name="Rectangle 9"/>
          <p:cNvSpPr>
            <a:spLocks noChangeArrowheads="1"/>
          </p:cNvSpPr>
          <p:nvPr/>
        </p:nvSpPr>
        <p:spPr bwMode="auto">
          <a:xfrm>
            <a:off x="1295400" y="5173205"/>
            <a:ext cx="74676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/>
            <a:r>
              <a:rPr lang="en-US" altLang="en-US" sz="1600" dirty="0">
                <a:sym typeface="Wingdings" pitchFamily="2" charset="2"/>
              </a:rPr>
              <a:t> Most similar: </a:t>
            </a:r>
            <a:r>
              <a:rPr lang="en-US" altLang="en-US" sz="1600" dirty="0"/>
              <a:t>number 3 (1 mismatch, 4 match)  </a:t>
            </a:r>
            <a:r>
              <a:rPr lang="en-US" altLang="en-US" sz="1600" dirty="0">
                <a:sym typeface="Wingdings" pitchFamily="2" charset="2"/>
              </a:rPr>
              <a:t></a:t>
            </a:r>
            <a:r>
              <a:rPr lang="en-US" altLang="en-US" sz="1600" dirty="0">
                <a:solidFill>
                  <a:srgbClr val="FF0000"/>
                </a:solidFill>
              </a:rPr>
              <a:t> no</a:t>
            </a:r>
          </a:p>
          <a:p>
            <a:pPr lvl="1" eaLnBrk="0" hangingPunct="0"/>
            <a:r>
              <a:rPr lang="en-US" altLang="en-US" sz="1600" dirty="0">
                <a:sym typeface="Wingdings" pitchFamily="2" charset="2"/>
              </a:rPr>
              <a:t></a:t>
            </a:r>
            <a:r>
              <a:rPr lang="en-US" altLang="en-US" sz="1600" dirty="0"/>
              <a:t>Second most similar example: number 1 (2 mismatch, 3 match)</a:t>
            </a:r>
            <a:r>
              <a:rPr lang="en-US" altLang="en-US" dirty="0"/>
              <a:t>  </a:t>
            </a:r>
            <a:r>
              <a:rPr lang="en-US" altLang="en-US" sz="1600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sz="16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313802" name="Text Box 10"/>
          <p:cNvSpPr txBox="1">
            <a:spLocks noChangeArrowheads="1"/>
          </p:cNvSpPr>
          <p:nvPr/>
        </p:nvSpPr>
        <p:spPr bwMode="auto">
          <a:xfrm>
            <a:off x="5257800" y="4903549"/>
            <a:ext cx="846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Yes/No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5800" y="5730081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Number of Neighbors</a:t>
            </a:r>
            <a:endParaRPr lang="en-US" dirty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Choosing the value of k:</a:t>
            </a:r>
          </a:p>
          <a:p>
            <a:pPr lvl="1"/>
            <a:r>
              <a:rPr lang="en-US" sz="2400" dirty="0"/>
              <a:t>If k is too small, sensitive to noise points</a:t>
            </a:r>
          </a:p>
          <a:p>
            <a:pPr lvl="1"/>
            <a:r>
              <a:rPr lang="en-US" sz="2400" dirty="0"/>
              <a:t>If k is too large,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5973"/>
              </p:ext>
            </p:extLst>
          </p:nvPr>
        </p:nvGraphicFramePr>
        <p:xfrm>
          <a:off x="3657601" y="3126749"/>
          <a:ext cx="3738563" cy="283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3126749"/>
                        <a:ext cx="3738563" cy="2831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Scaling issues</a:t>
            </a:r>
          </a:p>
          <a:p>
            <a:pPr lvl="1"/>
            <a:r>
              <a:rPr lang="en-US" sz="2400" dirty="0"/>
              <a:t>Attributes may have to be scaled to prevent distance measures from being dominated by one of the attributes</a:t>
            </a:r>
          </a:p>
          <a:p>
            <a:pPr lvl="1"/>
            <a:r>
              <a:rPr lang="en-US" sz="2400" dirty="0"/>
              <a:t>Example:</a:t>
            </a:r>
          </a:p>
          <a:p>
            <a:pPr lvl="2"/>
            <a:r>
              <a:rPr lang="en-US" sz="2000" dirty="0"/>
              <a:t> height of a person may vary from 1.5m to 1.8m</a:t>
            </a:r>
          </a:p>
          <a:p>
            <a:pPr lvl="2"/>
            <a:r>
              <a:rPr lang="en-US" sz="2000" dirty="0"/>
              <a:t> weight of a person may vary from 90lb to 300lb</a:t>
            </a:r>
          </a:p>
          <a:p>
            <a:pPr lvl="2"/>
            <a:r>
              <a:rPr lang="en-US" sz="2000" dirty="0"/>
              <a:t> income of a person may vary from $10K to $1M</a:t>
            </a:r>
          </a:p>
        </p:txBody>
      </p:sp>
    </p:spTree>
    <p:extLst>
      <p:ext uri="{BB962C8B-B14F-4D97-AF65-F5344CB8AC3E}">
        <p14:creationId xmlns:p14="http://schemas.microsoft.com/office/powerpoint/2010/main" val="30535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Curse-of-Dimensionality</a:t>
            </a:r>
            <a:endParaRPr lang="en-US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898"/>
            <a:ext cx="8382000" cy="4356383"/>
          </a:xfrm>
        </p:spPr>
        <p:txBody>
          <a:bodyPr/>
          <a:lstStyle/>
          <a:p>
            <a:r>
              <a:rPr lang="en-US" altLang="en-US" sz="2400" dirty="0"/>
              <a:t>Prediction accuracy can quickly degrade when number of attributes grows. </a:t>
            </a:r>
            <a:endParaRPr lang="en-US" altLang="en-US" sz="2400" dirty="0" smtClean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Irrelevant attributes easily “swamp” information from relevant attributes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>
                <a:sym typeface="Wingdings" pitchFamily="2" charset="2"/>
              </a:rPr>
              <a:t>When many irrelevant attributes, similarity/distance measure becomes less </a:t>
            </a:r>
            <a:r>
              <a:rPr lang="en-US" altLang="en-US" sz="2000" dirty="0" smtClean="0">
                <a:sym typeface="Wingdings" pitchFamily="2" charset="2"/>
              </a:rPr>
              <a:t>reliable</a:t>
            </a:r>
            <a:endParaRPr lang="en-US" altLang="en-US" sz="1800" dirty="0" smtClean="0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685800" y="3825081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1 1 1 1 1 1 1 1 1 1 1 0</a:t>
            </a: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685800" y="4437697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0 1 1 1 1 1 1 1 1 1 1 1</a:t>
            </a: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5105400" y="3836425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1 0 0 0 0 0 0 0 0 0 0 0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5105400" y="4449042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0 0 0 0 0 0 0 0 0 0 0 1</a:t>
            </a:r>
          </a:p>
        </p:txBody>
      </p:sp>
      <p:sp>
        <p:nvSpPr>
          <p:cNvPr id="1061896" name="Rectangle 8"/>
          <p:cNvSpPr>
            <a:spLocks noChangeArrowheads="1"/>
          </p:cNvSpPr>
          <p:nvPr/>
        </p:nvSpPr>
        <p:spPr bwMode="auto">
          <a:xfrm>
            <a:off x="4191000" y="4108699"/>
            <a:ext cx="558800" cy="5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524000" y="498224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943600" y="498224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215900" y="5539122"/>
            <a:ext cx="8318500" cy="57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</a:pPr>
            <a:r>
              <a:rPr lang="en-US" sz="2400" b="0" dirty="0"/>
              <a:t> </a:t>
            </a:r>
            <a:r>
              <a:rPr lang="en-US" sz="2400" b="0" dirty="0" smtClean="0"/>
              <a:t> </a:t>
            </a:r>
            <a:r>
              <a:rPr lang="en-US" sz="2400" b="0" dirty="0"/>
              <a:t>Solution: Normalize the vectors to unit length</a:t>
            </a:r>
          </a:p>
        </p:txBody>
      </p:sp>
    </p:spTree>
    <p:extLst>
      <p:ext uri="{BB962C8B-B14F-4D97-AF65-F5344CB8AC3E}">
        <p14:creationId xmlns:p14="http://schemas.microsoft.com/office/powerpoint/2010/main" val="33798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Curse-of-Dimensionality</a:t>
            </a:r>
            <a:endParaRPr lang="en-US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898"/>
            <a:ext cx="8382000" cy="4356383"/>
          </a:xfrm>
        </p:spPr>
        <p:txBody>
          <a:bodyPr/>
          <a:lstStyle/>
          <a:p>
            <a:r>
              <a:rPr lang="en-US" altLang="en-US" sz="2400" dirty="0"/>
              <a:t>Remedy</a:t>
            </a:r>
            <a:endParaRPr lang="en-US" altLang="en-US" dirty="0"/>
          </a:p>
          <a:p>
            <a:pPr lvl="1"/>
            <a:r>
              <a:rPr lang="en-US" altLang="en-US" sz="2000" dirty="0"/>
              <a:t>Try to remove irrelevant attributes in pre-processing step</a:t>
            </a:r>
          </a:p>
          <a:p>
            <a:pPr lvl="1"/>
            <a:r>
              <a:rPr lang="en-US" altLang="en-US" sz="2000" dirty="0"/>
              <a:t>Weight attributes differently</a:t>
            </a:r>
          </a:p>
          <a:p>
            <a:pPr lvl="1"/>
            <a:r>
              <a:rPr lang="en-US" altLang="en-US" sz="2000" dirty="0"/>
              <a:t>Increase k (but not too much)</a:t>
            </a:r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685800" y="3825081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1 1 1 1 1 1 1 1 1 1 1 0</a:t>
            </a: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685800" y="4437697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0 1 1 1 1 1 1 1 1 1 1 1</a:t>
            </a: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5105400" y="3836425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1 0 0 0 0 0 0 0 0 0 0 0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5105400" y="4449042"/>
            <a:ext cx="3200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0 0 0 0 0 0 0 0 0 0 0 1</a:t>
            </a:r>
          </a:p>
        </p:txBody>
      </p:sp>
      <p:sp>
        <p:nvSpPr>
          <p:cNvPr id="1061896" name="Rectangle 8"/>
          <p:cNvSpPr>
            <a:spLocks noChangeArrowheads="1"/>
          </p:cNvSpPr>
          <p:nvPr/>
        </p:nvSpPr>
        <p:spPr bwMode="auto">
          <a:xfrm>
            <a:off x="4191000" y="4108699"/>
            <a:ext cx="558800" cy="5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524000" y="498224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943600" y="498224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215900" y="5539122"/>
            <a:ext cx="8318500" cy="57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</a:pPr>
            <a:r>
              <a:rPr lang="en-US" sz="2400" b="0" dirty="0"/>
              <a:t> </a:t>
            </a:r>
            <a:r>
              <a:rPr lang="en-US" sz="2400" b="0" dirty="0" smtClean="0"/>
              <a:t> </a:t>
            </a:r>
            <a:r>
              <a:rPr lang="en-US" sz="2400" b="0" dirty="0"/>
              <a:t>Solution: Normalize the vectors to unit length</a:t>
            </a:r>
          </a:p>
        </p:txBody>
      </p:sp>
    </p:spTree>
    <p:extLst>
      <p:ext uri="{BB962C8B-B14F-4D97-AF65-F5344CB8AC3E}">
        <p14:creationId xmlns:p14="http://schemas.microsoft.com/office/powerpoint/2010/main" val="15200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Advantages and Disadvantages of KNN</a:t>
            </a:r>
            <a:endParaRPr lang="en-US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9439"/>
            <a:ext cx="8382000" cy="4042984"/>
          </a:xfrm>
        </p:spPr>
        <p:txBody>
          <a:bodyPr>
            <a:normAutofit/>
          </a:bodyPr>
          <a:lstStyle/>
          <a:p>
            <a:r>
              <a:rPr lang="en-US" sz="2400" dirty="0"/>
              <a:t>Need distance/similarity measure and attributes that “match” target function</a:t>
            </a:r>
            <a:r>
              <a:rPr lang="en-US" sz="2400" dirty="0" smtClean="0"/>
              <a:t>.</a:t>
            </a:r>
          </a:p>
          <a:p>
            <a:pPr lvl="1"/>
            <a:r>
              <a:rPr lang="en-US" altLang="en-US" sz="2000" dirty="0"/>
              <a:t>predicting a person’s height may depend on different attributes than predicting their </a:t>
            </a:r>
            <a:r>
              <a:rPr lang="en-US" altLang="en-US" sz="2000" dirty="0" smtClean="0"/>
              <a:t>IQ</a:t>
            </a:r>
            <a:endParaRPr lang="en-US" sz="2000" dirty="0" smtClean="0"/>
          </a:p>
          <a:p>
            <a:r>
              <a:rPr lang="en-US" altLang="en-US" sz="2400" dirty="0"/>
              <a:t>For large training sets, must make a pass through the entire dataset for each classification.  This can be prohibitive for large data sets.</a:t>
            </a:r>
            <a:endParaRPr lang="en-US" sz="2400" dirty="0" smtClean="0"/>
          </a:p>
          <a:p>
            <a:r>
              <a:rPr lang="en-US" altLang="en-US" sz="2400" dirty="0"/>
              <a:t>Prediction accuracy can quickly degrade when number of attributes </a:t>
            </a:r>
            <a:r>
              <a:rPr lang="en-US" altLang="en-US" sz="2400" dirty="0" smtClean="0"/>
              <a:t>grows</a:t>
            </a:r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352800" y="4739481"/>
            <a:ext cx="4876800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Simple to implement algorithm; </a:t>
            </a:r>
          </a:p>
          <a:p>
            <a:pPr algn="ctr"/>
            <a:r>
              <a:rPr lang="en-US" altLang="en-US" sz="2000" dirty="0"/>
              <a:t>Requires little tuning; </a:t>
            </a:r>
          </a:p>
          <a:p>
            <a:pPr algn="ctr"/>
            <a:r>
              <a:rPr lang="en-US" altLang="en-US" sz="2000" dirty="0"/>
              <a:t>Often performs quite </a:t>
            </a:r>
            <a:r>
              <a:rPr lang="en-US" altLang="en-US" sz="2000" dirty="0" smtClean="0"/>
              <a:t>well</a:t>
            </a:r>
            <a:r>
              <a:rPr lang="en-US" altLang="en-US" sz="2000" dirty="0"/>
              <a:t>! </a:t>
            </a:r>
          </a:p>
          <a:p>
            <a:pPr algn="ctr"/>
            <a:r>
              <a:rPr lang="en-US" altLang="en-US" sz="2000" dirty="0"/>
              <a:t>(Try it first on a new learning problem).</a:t>
            </a:r>
          </a:p>
        </p:txBody>
      </p:sp>
    </p:spTree>
    <p:extLst>
      <p:ext uri="{BB962C8B-B14F-4D97-AF65-F5344CB8AC3E}">
        <p14:creationId xmlns:p14="http://schemas.microsoft.com/office/powerpoint/2010/main" val="33454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9439"/>
            <a:ext cx="8382000" cy="4453042"/>
          </a:xfrm>
        </p:spPr>
        <p:txBody>
          <a:bodyPr>
            <a:normAutofit/>
          </a:bodyPr>
          <a:lstStyle/>
          <a:p>
            <a:r>
              <a:rPr lang="en-US" sz="3000" dirty="0"/>
              <a:t>k-NN </a:t>
            </a:r>
            <a:r>
              <a:rPr lang="en-US" sz="2800" dirty="0"/>
              <a:t>classifiers </a:t>
            </a:r>
            <a:r>
              <a:rPr lang="en-US" sz="3000" dirty="0"/>
              <a:t>are </a:t>
            </a:r>
            <a:r>
              <a:rPr lang="en-US" sz="3000" dirty="0">
                <a:solidFill>
                  <a:srgbClr val="FF0000"/>
                </a:solidFill>
              </a:rPr>
              <a:t>lazy learners </a:t>
            </a:r>
          </a:p>
          <a:p>
            <a:pPr lvl="1"/>
            <a:r>
              <a:rPr lang="en-US" sz="2400" dirty="0"/>
              <a:t>It does not build models explicitly</a:t>
            </a:r>
          </a:p>
          <a:p>
            <a:pPr lvl="1"/>
            <a:r>
              <a:rPr lang="en-US" sz="2400" dirty="0"/>
              <a:t>Unlike </a:t>
            </a:r>
            <a:r>
              <a:rPr lang="en-US" sz="2400" dirty="0">
                <a:solidFill>
                  <a:srgbClr val="0070C0"/>
                </a:solidFill>
              </a:rPr>
              <a:t>eager learners </a:t>
            </a:r>
            <a:r>
              <a:rPr lang="en-US" sz="2400" dirty="0"/>
              <a:t>such as decision tree induction and rule-based </a:t>
            </a:r>
            <a:r>
              <a:rPr lang="en-US" sz="2400" dirty="0" smtClean="0"/>
              <a:t>systems</a:t>
            </a:r>
          </a:p>
          <a:p>
            <a:pPr lvl="1"/>
            <a:endParaRPr lang="en-US" sz="2400" dirty="0"/>
          </a:p>
          <a:p>
            <a:r>
              <a:rPr lang="en-US" sz="2800" dirty="0"/>
              <a:t>Classifying unknown records are relatively </a:t>
            </a:r>
            <a:r>
              <a:rPr lang="en-US" sz="2800" dirty="0" smtClean="0"/>
              <a:t>expensive</a:t>
            </a:r>
          </a:p>
          <a:p>
            <a:pPr lvl="1"/>
            <a:r>
              <a:rPr lang="en-US" sz="2400" dirty="0" smtClean="0"/>
              <a:t>Naïve algorithm: O(n)</a:t>
            </a:r>
          </a:p>
          <a:p>
            <a:pPr lvl="1"/>
            <a:r>
              <a:rPr lang="en-US" sz="2400" dirty="0" smtClean="0"/>
              <a:t>Need for structures to retrieve nearest neighbors fast.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Nearest Neighbor Search </a:t>
            </a:r>
            <a:r>
              <a:rPr lang="en-US" sz="2000" dirty="0" smtClean="0"/>
              <a:t>problem.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64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439"/>
            <a:ext cx="8458200" cy="40429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Two-dimensional </a:t>
            </a:r>
            <a:r>
              <a:rPr lang="en-US" dirty="0" err="1" smtClean="0">
                <a:solidFill>
                  <a:srgbClr val="FF0000"/>
                </a:solidFill>
              </a:rPr>
              <a:t>kd</a:t>
            </a:r>
            <a:r>
              <a:rPr lang="en-US" dirty="0" smtClean="0">
                <a:solidFill>
                  <a:srgbClr val="FF0000"/>
                </a:solidFill>
              </a:rPr>
              <a:t>-trees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structure for answering nearest neighbor queries faster</a:t>
            </a:r>
          </a:p>
          <a:p>
            <a:pPr lvl="1"/>
            <a:endParaRPr lang="en-US" dirty="0"/>
          </a:p>
          <a:p>
            <a:r>
              <a:rPr lang="en-US" dirty="0" err="1" smtClean="0"/>
              <a:t>kd</a:t>
            </a:r>
            <a:r>
              <a:rPr lang="en-US" dirty="0" smtClean="0"/>
              <a:t>-tree construction algorithm</a:t>
            </a:r>
          </a:p>
          <a:p>
            <a:pPr lvl="1"/>
            <a:r>
              <a:rPr lang="en-US" dirty="0" smtClean="0"/>
              <a:t>Select the </a:t>
            </a:r>
            <a:r>
              <a:rPr lang="en-US" dirty="0" smtClean="0">
                <a:solidFill>
                  <a:srgbClr val="0070C0"/>
                </a:solidFill>
              </a:rPr>
              <a:t>x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70C0"/>
                </a:solidFill>
              </a:rPr>
              <a:t>y</a:t>
            </a:r>
            <a:r>
              <a:rPr lang="en-US" dirty="0" smtClean="0"/>
              <a:t> dimension (alternating between the two)</a:t>
            </a:r>
          </a:p>
          <a:p>
            <a:pPr lvl="1"/>
            <a:r>
              <a:rPr lang="en-US" dirty="0" smtClean="0"/>
              <a:t>Partition the space into two with a line passing from the median point</a:t>
            </a:r>
          </a:p>
          <a:p>
            <a:pPr lvl="1"/>
            <a:r>
              <a:rPr lang="en-US" dirty="0" smtClean="0"/>
              <a:t>Repeat recursively in the two partitions as long as there are enough points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595" name="Title 1"/>
          <p:cNvSpPr>
            <a:spLocks/>
          </p:cNvSpPr>
          <p:nvPr/>
        </p:nvSpPr>
        <p:spPr bwMode="auto">
          <a:xfrm>
            <a:off x="4648200" y="5513547"/>
            <a:ext cx="4495800" cy="6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-trees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30545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19" y="1920082"/>
            <a:ext cx="451128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40342"/>
            <a:ext cx="8229600" cy="884890"/>
          </a:xfrm>
        </p:spPr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Based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9439"/>
            <a:ext cx="8458200" cy="45292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Idea: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Similar examples have similar label.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Classify new examples like similar training examples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Given some new example x for which we need to predict its class 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Find most similar training examples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Classify </a:t>
            </a:r>
            <a:r>
              <a:rPr lang="en-US" altLang="en-US" i="1" dirty="0"/>
              <a:t>x</a:t>
            </a:r>
            <a:r>
              <a:rPr lang="en-US" altLang="en-US" dirty="0"/>
              <a:t> “like” these most similar examples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Questions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to determine similarity?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many similar training examples to consider?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to resolve inconsistencies among the training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56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10270"/>
            <a:ext cx="4648200" cy="373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/>
          </p:cNvSpPr>
          <p:nvPr/>
        </p:nvSpPr>
        <p:spPr bwMode="auto">
          <a:xfrm>
            <a:off x="4648200" y="5513547"/>
            <a:ext cx="4495800" cy="6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-trees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40342"/>
            <a:ext cx="8229600" cy="884890"/>
          </a:xfrm>
        </p:spPr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66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97507"/>
            <a:ext cx="4686300" cy="385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/>
          </p:cNvSpPr>
          <p:nvPr/>
        </p:nvSpPr>
        <p:spPr bwMode="auto">
          <a:xfrm>
            <a:off x="4648200" y="5513547"/>
            <a:ext cx="4495800" cy="6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-trees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40342"/>
            <a:ext cx="8229600" cy="884890"/>
          </a:xfrm>
        </p:spPr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76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65575"/>
            <a:ext cx="4848225" cy="38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/>
          </p:cNvSpPr>
          <p:nvPr/>
        </p:nvSpPr>
        <p:spPr bwMode="auto">
          <a:xfrm>
            <a:off x="4648200" y="5513547"/>
            <a:ext cx="4495800" cy="6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-trees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40342"/>
            <a:ext cx="8229600" cy="884890"/>
          </a:xfrm>
        </p:spPr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86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65575"/>
            <a:ext cx="4572000" cy="394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/>
          </p:cNvSpPr>
          <p:nvPr/>
        </p:nvSpPr>
        <p:spPr bwMode="auto">
          <a:xfrm>
            <a:off x="4648200" y="5513547"/>
            <a:ext cx="4495800" cy="6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-trees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40342"/>
            <a:ext cx="8229600" cy="884890"/>
          </a:xfrm>
        </p:spPr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97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23570"/>
            <a:ext cx="3733800" cy="27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97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4328"/>
            <a:ext cx="3200400" cy="258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/>
          </p:cNvSpPr>
          <p:nvPr/>
        </p:nvSpPr>
        <p:spPr bwMode="auto">
          <a:xfrm>
            <a:off x="2426970" y="1361369"/>
            <a:ext cx="4495800" cy="6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-trees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340342"/>
            <a:ext cx="8229600" cy="884890"/>
          </a:xfrm>
        </p:spPr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07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10123"/>
            <a:ext cx="6400800" cy="313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0743" name="Text Box 7"/>
          <p:cNvSpPr txBox="1">
            <a:spLocks noChangeArrowheads="1"/>
          </p:cNvSpPr>
          <p:nvPr/>
        </p:nvSpPr>
        <p:spPr bwMode="auto">
          <a:xfrm>
            <a:off x="3505200" y="1730553"/>
            <a:ext cx="480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region(u)</a:t>
            </a:r>
            <a:r>
              <a:rPr lang="el-GR" sz="1600" dirty="0" smtClean="0">
                <a:latin typeface="Calibri" pitchFamily="34" charset="0"/>
              </a:rPr>
              <a:t> </a:t>
            </a:r>
            <a:r>
              <a:rPr lang="el-GR" sz="1600" dirty="0">
                <a:latin typeface="Calibri" pitchFamily="34" charset="0"/>
              </a:rPr>
              <a:t>– </a:t>
            </a:r>
            <a:r>
              <a:rPr lang="en-US" sz="1600" dirty="0" smtClean="0">
                <a:latin typeface="Calibri" pitchFamily="34" charset="0"/>
              </a:rPr>
              <a:t>all the black points in the </a:t>
            </a:r>
            <a:r>
              <a:rPr lang="en-US" sz="1600" dirty="0" err="1" smtClean="0">
                <a:latin typeface="Calibri" pitchFamily="34" charset="0"/>
              </a:rPr>
              <a:t>subtree</a:t>
            </a:r>
            <a:r>
              <a:rPr lang="en-US" sz="1600" dirty="0" smtClean="0">
                <a:latin typeface="Calibri" pitchFamily="34" charset="0"/>
              </a:rPr>
              <a:t> of u</a:t>
            </a:r>
            <a:endParaRPr lang="el-GR" sz="1600" dirty="0">
              <a:latin typeface="Calibri" pitchFamily="34" charset="0"/>
            </a:endParaRPr>
          </a:p>
        </p:txBody>
      </p:sp>
      <p:sp>
        <p:nvSpPr>
          <p:cNvPr id="9" name="Title 1"/>
          <p:cNvSpPr>
            <a:spLocks/>
          </p:cNvSpPr>
          <p:nvPr/>
        </p:nvSpPr>
        <p:spPr bwMode="auto">
          <a:xfrm>
            <a:off x="314678" y="1185526"/>
            <a:ext cx="4495800" cy="6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-trees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340342"/>
            <a:ext cx="8229600" cy="884890"/>
          </a:xfrm>
        </p:spPr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65" name="Content Placeholder 2"/>
          <p:cNvSpPr>
            <a:spLocks/>
          </p:cNvSpPr>
          <p:nvPr/>
        </p:nvSpPr>
        <p:spPr bwMode="auto">
          <a:xfrm>
            <a:off x="533400" y="2314328"/>
            <a:ext cx="7543800" cy="163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A binary tree:</a:t>
            </a:r>
            <a:endParaRPr lang="en-US" dirty="0">
              <a:latin typeface="Calibri" pitchFamily="34" charset="0"/>
            </a:endParaRPr>
          </a:p>
          <a:p>
            <a:pPr marL="692150" lvl="1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Size 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O(n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)</a:t>
            </a:r>
          </a:p>
          <a:p>
            <a:pPr marL="692150" lvl="1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Depth 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O(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logn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)</a:t>
            </a:r>
          </a:p>
          <a:p>
            <a:pPr marL="692150" lvl="1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Construction time 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O(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nlogn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)</a:t>
            </a:r>
          </a:p>
          <a:p>
            <a:pPr marL="692150" lvl="1" indent="-34766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Query time: worst case 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O(n), </a:t>
            </a:r>
            <a:r>
              <a:rPr lang="en-US" dirty="0">
                <a:latin typeface="Calibri" pitchFamily="34" charset="0"/>
              </a:rPr>
              <a:t>but for many cases 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O(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logn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)</a:t>
            </a:r>
            <a:endParaRPr lang="en-US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61766" name="Text Box 6"/>
          <p:cNvSpPr txBox="1">
            <a:spLocks noChangeArrowheads="1"/>
          </p:cNvSpPr>
          <p:nvPr/>
        </p:nvSpPr>
        <p:spPr bwMode="auto">
          <a:xfrm>
            <a:off x="533400" y="4246209"/>
            <a:ext cx="563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Generalizes to d dimensions</a:t>
            </a:r>
            <a:endParaRPr lang="el-GR" dirty="0">
              <a:latin typeface="Calibri" pitchFamily="34" charset="0"/>
            </a:endParaRPr>
          </a:p>
        </p:txBody>
      </p:sp>
      <p:sp>
        <p:nvSpPr>
          <p:cNvPr id="3061767" name="Text Box 7"/>
          <p:cNvSpPr txBox="1">
            <a:spLocks noChangeArrowheads="1"/>
          </p:cNvSpPr>
          <p:nvPr/>
        </p:nvSpPr>
        <p:spPr bwMode="auto">
          <a:xfrm>
            <a:off x="762000" y="4968999"/>
            <a:ext cx="586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Example of</a:t>
            </a:r>
            <a:r>
              <a:rPr lang="el-GR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Binary Space Partitioning</a:t>
            </a:r>
            <a:endParaRPr lang="el-GR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1" name="Title 1"/>
          <p:cNvSpPr>
            <a:spLocks/>
          </p:cNvSpPr>
          <p:nvPr/>
        </p:nvSpPr>
        <p:spPr bwMode="auto">
          <a:xfrm>
            <a:off x="2426970" y="1361369"/>
            <a:ext cx="4495800" cy="68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2-dimensional </a:t>
            </a:r>
            <a:r>
              <a:rPr lang="en-US" sz="2400" dirty="0" err="1" smtClean="0">
                <a:solidFill>
                  <a:srgbClr val="FF0000"/>
                </a:solidFill>
                <a:latin typeface="Calibri" pitchFamily="34" charset="0"/>
              </a:rPr>
              <a:t>kd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-trees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340342"/>
            <a:ext cx="8229600" cy="884890"/>
          </a:xfrm>
        </p:spPr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01081"/>
            <a:ext cx="7772400" cy="121672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1641"/>
            <a:ext cx="8534400" cy="450844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ja-JP" sz="2400" dirty="0" smtClean="0">
                <a:ea typeface="ＭＳ Ｐゴシック" pitchFamily="34" charset="-128"/>
              </a:rPr>
              <a:t>Decision tree learning is one of the most widely used techniques for classification. 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ja-JP" sz="2400" dirty="0" smtClean="0">
                <a:ea typeface="ＭＳ Ｐゴシック" pitchFamily="34" charset="-128"/>
              </a:rPr>
              <a:t>Its classification accuracy is competitive with other methods, </a:t>
            </a:r>
          </a:p>
          <a:p>
            <a:pPr lvl="1">
              <a:spcBef>
                <a:spcPts val="0"/>
              </a:spcBef>
            </a:pPr>
            <a:r>
              <a:rPr lang="en-US" altLang="ja-JP" sz="2400" dirty="0">
                <a:ea typeface="ＭＳ Ｐゴシック" pitchFamily="34" charset="-128"/>
              </a:rPr>
              <a:t>and </a:t>
            </a:r>
            <a:r>
              <a:rPr lang="en-US" altLang="ja-JP" sz="2400" dirty="0" smtClean="0">
                <a:ea typeface="ＭＳ Ｐゴシック" pitchFamily="34" charset="-128"/>
              </a:rPr>
              <a:t>it is very efficient. 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en-US" altLang="en-US" sz="2400" dirty="0" smtClean="0"/>
          </a:p>
          <a:p>
            <a:pPr eaLnBrk="1" hangingPunct="1">
              <a:spcBef>
                <a:spcPts val="0"/>
              </a:spcBef>
            </a:pPr>
            <a:r>
              <a:rPr lang="en-US" altLang="en-US" sz="2400" dirty="0" smtClean="0"/>
              <a:t>The classification model is a tree, called </a:t>
            </a:r>
            <a:r>
              <a:rPr lang="en-US" altLang="en-US" sz="2400" dirty="0" smtClean="0">
                <a:solidFill>
                  <a:srgbClr val="FF0000"/>
                </a:solidFill>
              </a:rPr>
              <a:t>decision tree</a:t>
            </a:r>
            <a:r>
              <a:rPr lang="en-US" altLang="en-US" sz="2400" dirty="0" smtClean="0"/>
              <a:t>.</a:t>
            </a:r>
          </a:p>
          <a:p>
            <a:pPr algn="just">
              <a:spcBef>
                <a:spcPts val="0"/>
              </a:spcBef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A </a:t>
            </a:r>
            <a:r>
              <a:rPr lang="en-US" sz="2400" dirty="0"/>
              <a:t>decision tree is a tree where each node represents a feature(attribute), each </a:t>
            </a:r>
            <a:r>
              <a:rPr lang="en-US" sz="2400" dirty="0" smtClean="0"/>
              <a:t>link(branch</a:t>
            </a:r>
            <a:r>
              <a:rPr lang="en-US" sz="2400" dirty="0"/>
              <a:t>) represents a decision(rule) and each leaf represents an </a:t>
            </a:r>
            <a:r>
              <a:rPr lang="en-US" sz="2400" dirty="0" smtClean="0"/>
              <a:t>outcome.</a:t>
            </a:r>
            <a:r>
              <a:rPr lang="en-US" altLang="en-US" sz="2400" dirty="0" smtClean="0"/>
              <a:t> </a:t>
            </a:r>
          </a:p>
          <a:p>
            <a:pPr algn="just">
              <a:spcBef>
                <a:spcPts val="0"/>
              </a:spcBef>
            </a:pPr>
            <a:endParaRPr lang="en-US" altLang="ja-JP" sz="2400" dirty="0" smtClean="0">
              <a:ea typeface="ＭＳ Ｐゴシック" pitchFamily="34" charset="-128"/>
            </a:endParaRPr>
          </a:p>
          <a:p>
            <a:pPr algn="just">
              <a:spcBef>
                <a:spcPts val="0"/>
              </a:spcBef>
            </a:pPr>
            <a:r>
              <a:rPr lang="en-US" altLang="ja-JP" sz="2400" dirty="0" smtClean="0">
                <a:ea typeface="ＭＳ Ｐゴシック" pitchFamily="34" charset="-128"/>
              </a:rPr>
              <a:t>Decision </a:t>
            </a:r>
            <a:r>
              <a:rPr lang="en-US" altLang="ja-JP" sz="2400" dirty="0">
                <a:ea typeface="ＭＳ Ｐゴシック" pitchFamily="34" charset="-128"/>
              </a:rPr>
              <a:t>tree algorithms transform raw data to rule based decision making trees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475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9" y="201369"/>
            <a:ext cx="8212137" cy="7785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loan data example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6985001" y="843766"/>
            <a:ext cx="1871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/>
              <a:t>Approved or not</a:t>
            </a:r>
          </a:p>
        </p:txBody>
      </p:sp>
      <p:pic>
        <p:nvPicPr>
          <p:cNvPr id="1229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775" y="1198290"/>
            <a:ext cx="8229600" cy="4278387"/>
          </a:xfrm>
        </p:spPr>
      </p:pic>
    </p:spTree>
    <p:extLst>
      <p:ext uri="{BB962C8B-B14F-4D97-AF65-F5344CB8AC3E}">
        <p14:creationId xmlns:p14="http://schemas.microsoft.com/office/powerpoint/2010/main" val="22301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Instance-Based Classifiers</a:t>
            </a:r>
          </a:p>
        </p:txBody>
      </p:sp>
      <p:graphicFrame>
        <p:nvGraphicFramePr>
          <p:cNvPr id="1052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00547"/>
              </p:ext>
            </p:extLst>
          </p:nvPr>
        </p:nvGraphicFramePr>
        <p:xfrm>
          <a:off x="228600" y="1388313"/>
          <a:ext cx="4572000" cy="473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3" imgW="4571640" imgH="5304600" progId="Visio.Drawing.6">
                  <p:embed/>
                </p:oleObj>
              </mc:Choice>
              <mc:Fallback>
                <p:oleObj name="VISIO" r:id="rId3" imgW="4571640" imgH="530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88313"/>
                        <a:ext cx="4572000" cy="473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68275"/>
              </p:ext>
            </p:extLst>
          </p:nvPr>
        </p:nvGraphicFramePr>
        <p:xfrm>
          <a:off x="4114800" y="3105625"/>
          <a:ext cx="2209800" cy="2162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5" imgW="2782440" imgH="2637360" progId="Visio.Drawing.6">
                  <p:embed/>
                </p:oleObj>
              </mc:Choice>
              <mc:Fallback>
                <p:oleObj name="VISIO" r:id="rId5" imgW="2782440" imgH="263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05625"/>
                        <a:ext cx="2209800" cy="2162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651043"/>
              </p:ext>
            </p:extLst>
          </p:nvPr>
        </p:nvGraphicFramePr>
        <p:xfrm>
          <a:off x="6096000" y="3430367"/>
          <a:ext cx="3227388" cy="181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7" imgW="3227400" imgH="2032920" progId="Visio.Drawing.6">
                  <p:embed/>
                </p:oleObj>
              </mc:Choice>
              <mc:Fallback>
                <p:oleObj name="VISIO" r:id="rId7" imgW="3227400" imgH="2032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30367"/>
                        <a:ext cx="3227388" cy="1816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678" name="Text Box 6"/>
          <p:cNvSpPr txBox="1">
            <a:spLocks noChangeArrowheads="1"/>
          </p:cNvSpPr>
          <p:nvPr/>
        </p:nvSpPr>
        <p:spPr bwMode="auto">
          <a:xfrm>
            <a:off x="4953000" y="1660587"/>
            <a:ext cx="39624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Store </a:t>
            </a:r>
            <a:r>
              <a:rPr lang="en-US" sz="1800" dirty="0"/>
              <a:t>the training records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training records </a:t>
            </a:r>
            <a:r>
              <a:rPr lang="en-US" sz="1800" dirty="0" smtClean="0"/>
              <a:t>to predict </a:t>
            </a:r>
            <a:r>
              <a:rPr lang="en-US" sz="1800" dirty="0"/>
              <a:t>the class label of </a:t>
            </a:r>
            <a:r>
              <a:rPr lang="en-US" sz="1800" dirty="0" smtClean="0"/>
              <a:t>unseen </a:t>
            </a:r>
            <a:r>
              <a:rPr lang="en-US" sz="1800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26495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decision tree from the loan data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71475" y="1366083"/>
            <a:ext cx="80279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8198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644597"/>
            <a:ext cx="8229600" cy="3314084"/>
          </a:xfrm>
        </p:spPr>
      </p:pic>
    </p:spTree>
    <p:extLst>
      <p:ext uri="{BB962C8B-B14F-4D97-AF65-F5344CB8AC3E}">
        <p14:creationId xmlns:p14="http://schemas.microsoft.com/office/powerpoint/2010/main" val="174831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Use the decision tree</a:t>
            </a:r>
          </a:p>
        </p:txBody>
      </p:sp>
      <p:pic>
        <p:nvPicPr>
          <p:cNvPr id="8198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644597"/>
            <a:ext cx="8229600" cy="3314084"/>
          </a:xfr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1386681"/>
            <a:ext cx="8027987" cy="935037"/>
          </a:xfrm>
          <a:prstGeom prst="rect">
            <a:avLst/>
          </a:prstGeom>
          <a:noFill/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524750" y="1871662"/>
            <a:ext cx="857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908175" y="3063081"/>
            <a:ext cx="1476375" cy="576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130425" y="4517231"/>
            <a:ext cx="612775" cy="7556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 the decision tree unique?</a:t>
            </a:r>
          </a:p>
        </p:txBody>
      </p:sp>
      <p:pic>
        <p:nvPicPr>
          <p:cNvPr id="1024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7913" y="2836040"/>
            <a:ext cx="4103687" cy="3122641"/>
          </a:xfrm>
        </p:spPr>
      </p:pic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87339" y="1297086"/>
            <a:ext cx="77041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No</a:t>
            </a:r>
            <a:r>
              <a:rPr lang="en-US" altLang="en-US" dirty="0"/>
              <a:t>. Here is a simpler tree.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We want</a:t>
            </a:r>
            <a:r>
              <a:rPr lang="en-US" altLang="en-US" dirty="0">
                <a:solidFill>
                  <a:srgbClr val="3333CC"/>
                </a:solidFill>
              </a:rPr>
              <a:t> smaller tree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accurate tree</a:t>
            </a:r>
            <a:r>
              <a:rPr lang="en-US" altLang="en-US" dirty="0"/>
              <a:t>.</a:t>
            </a: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2000" dirty="0"/>
              <a:t>  </a:t>
            </a:r>
            <a:r>
              <a:rPr lang="en-US" altLang="en-US" sz="2400" dirty="0"/>
              <a:t>Easy to understand and perform better.</a:t>
            </a:r>
            <a:r>
              <a:rPr lang="en-US" altLang="en-US" sz="2000" dirty="0"/>
              <a:t> 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287338" y="2966652"/>
            <a:ext cx="45720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Finding the best tree is NP-hard.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All current tree building algorithms are heuristic algorithms</a:t>
            </a:r>
          </a:p>
        </p:txBody>
      </p:sp>
    </p:spTree>
    <p:extLst>
      <p:ext uri="{BB962C8B-B14F-4D97-AF65-F5344CB8AC3E}">
        <p14:creationId xmlns:p14="http://schemas.microsoft.com/office/powerpoint/2010/main" val="2827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From a decision tree to a set of rules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1615281"/>
            <a:ext cx="4103687" cy="312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1801" y="1417727"/>
            <a:ext cx="422751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A decision tree can be converted to a set of rules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/>
              <a:t>Each path from the root to a leaf is a rule.</a:t>
            </a:r>
          </a:p>
        </p:txBody>
      </p:sp>
    </p:spTree>
    <p:extLst>
      <p:ext uri="{BB962C8B-B14F-4D97-AF65-F5344CB8AC3E}">
        <p14:creationId xmlns:p14="http://schemas.microsoft.com/office/powerpoint/2010/main" val="42294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48167"/>
            <a:ext cx="8399462" cy="1018191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for decision tree learning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271219"/>
            <a:ext cx="8856662" cy="48549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2400" dirty="0" smtClean="0"/>
              <a:t>Basic algorithm (a greedy </a:t>
            </a:r>
            <a:r>
              <a:rPr lang="en-US" altLang="en-US" sz="2500" b="1" dirty="0" smtClean="0">
                <a:solidFill>
                  <a:srgbClr val="FF0000"/>
                </a:solidFill>
                <a:latin typeface="Times New Roman" pitchFamily="18" charset="0"/>
              </a:rPr>
              <a:t>divide-and-conquer</a:t>
            </a:r>
            <a:r>
              <a:rPr lang="en-US" altLang="en-US" sz="2400" dirty="0" smtClean="0"/>
              <a:t> algorithm)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altLang="en-US" sz="2000" dirty="0" smtClean="0"/>
              <a:t>Assume attributes are categorical (continuous attributes can be handled too)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altLang="en-US" sz="2000" dirty="0" smtClean="0"/>
              <a:t>Tree is constructed in a </a:t>
            </a:r>
            <a:r>
              <a:rPr lang="en-US" altLang="en-US" sz="2000" dirty="0" smtClean="0">
                <a:solidFill>
                  <a:srgbClr val="FF0000"/>
                </a:solidFill>
              </a:rPr>
              <a:t>top-down recursive manner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altLang="en-US" sz="2000" dirty="0" smtClean="0"/>
              <a:t>At start, all the training examples are at the root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altLang="en-US" sz="2000" dirty="0" smtClean="0"/>
              <a:t>Examples are partitioned recursively based on selected attributes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altLang="en-US" sz="2000" dirty="0" smtClean="0"/>
              <a:t>Attributes are selected on the basis of an impurity function (e.g., </a:t>
            </a:r>
            <a:r>
              <a:rPr lang="en-US" altLang="en-US" sz="2000" dirty="0" smtClean="0">
                <a:solidFill>
                  <a:srgbClr val="3333CC"/>
                </a:solidFill>
              </a:rPr>
              <a:t>information gain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95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5000"/>
              </a:lnSpc>
            </a:pPr>
            <a:r>
              <a:rPr lang="en-US" altLang="en-US" sz="2400" dirty="0" smtClean="0"/>
              <a:t>Conditions for stopping partitioning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altLang="en-US" sz="2000" dirty="0" smtClean="0"/>
              <a:t>All examples for a given node belong to the same class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altLang="en-US" sz="2000" dirty="0" smtClean="0"/>
              <a:t>There are no remaining attributes for further partitioning – majority class is the leaf</a:t>
            </a:r>
          </a:p>
          <a:p>
            <a:pPr marL="742950" lvl="1" indent="-285750" eaLnBrk="1" hangingPunct="1">
              <a:lnSpc>
                <a:spcPct val="95000"/>
              </a:lnSpc>
            </a:pPr>
            <a:r>
              <a:rPr lang="en-US" altLang="en-US" sz="2000" dirty="0" smtClean="0"/>
              <a:t>There are no examples left</a:t>
            </a:r>
          </a:p>
        </p:txBody>
      </p:sp>
    </p:spTree>
    <p:extLst>
      <p:ext uri="{BB962C8B-B14F-4D97-AF65-F5344CB8AC3E}">
        <p14:creationId xmlns:p14="http://schemas.microsoft.com/office/powerpoint/2010/main" val="30042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mtClean="0"/>
              <a:t>Choose an attribute to partition data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4720"/>
            <a:ext cx="8839200" cy="451156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800" dirty="0" smtClean="0"/>
              <a:t>The </a:t>
            </a:r>
            <a:r>
              <a:rPr lang="en-GB" altLang="en-US" sz="2800" i="1" dirty="0" smtClean="0">
                <a:solidFill>
                  <a:srgbClr val="FF0000"/>
                </a:solidFill>
              </a:rPr>
              <a:t>key</a:t>
            </a:r>
            <a:r>
              <a:rPr lang="en-GB" altLang="en-US" sz="2800" dirty="0" smtClean="0"/>
              <a:t> to building a decision tree - which attribute to choose in order to branch. 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The objective is to reduce impurity or uncertainty in data as much as possible.</a:t>
            </a:r>
          </a:p>
          <a:p>
            <a:pPr marL="742950" lvl="1" indent="-285750" eaLnBrk="1" hangingPunct="1"/>
            <a:r>
              <a:rPr lang="en-GB" altLang="en-US" sz="2400" dirty="0" smtClean="0">
                <a:solidFill>
                  <a:srgbClr val="3333CC"/>
                </a:solidFill>
              </a:rPr>
              <a:t>A subset of data is </a:t>
            </a:r>
            <a:r>
              <a:rPr lang="en-GB" altLang="en-US" sz="2400" dirty="0" smtClean="0">
                <a:solidFill>
                  <a:srgbClr val="FF0000"/>
                </a:solidFill>
              </a:rPr>
              <a:t>pure</a:t>
            </a:r>
            <a:r>
              <a:rPr lang="en-GB" altLang="en-US" sz="2400" dirty="0" smtClean="0">
                <a:solidFill>
                  <a:srgbClr val="3333CC"/>
                </a:solidFill>
              </a:rPr>
              <a:t> if all instances belong to the same class</a:t>
            </a:r>
            <a:r>
              <a:rPr lang="en-GB" altLang="en-US" sz="2400" dirty="0" smtClean="0"/>
              <a:t>. </a:t>
            </a:r>
            <a:endParaRPr lang="en-GB" altLang="en-US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The </a:t>
            </a:r>
            <a:r>
              <a:rPr lang="en-GB" altLang="en-US" sz="2800" i="1" dirty="0" smtClean="0"/>
              <a:t>heuristic</a:t>
            </a:r>
            <a:r>
              <a:rPr lang="en-GB" altLang="en-US" sz="2800" dirty="0" smtClean="0"/>
              <a:t> in C4.5 is to choose the attribute with the maximum </a:t>
            </a:r>
            <a:r>
              <a:rPr lang="en-GB" altLang="en-US" sz="2800" dirty="0" smtClean="0">
                <a:solidFill>
                  <a:srgbClr val="FF0000"/>
                </a:solidFill>
              </a:rPr>
              <a:t>Information Gain</a:t>
            </a:r>
            <a:r>
              <a:rPr lang="en-GB" altLang="en-US" sz="2800" dirty="0" smtClean="0"/>
              <a:t> or </a:t>
            </a:r>
            <a:r>
              <a:rPr lang="en-GB" altLang="en-US" sz="2800" dirty="0" smtClean="0">
                <a:solidFill>
                  <a:srgbClr val="FF0000"/>
                </a:solidFill>
              </a:rPr>
              <a:t>Gain Ratio</a:t>
            </a:r>
            <a:r>
              <a:rPr lang="en-GB" altLang="en-US" sz="2800" dirty="0" smtClean="0"/>
              <a:t> based on information theory.</a:t>
            </a:r>
          </a:p>
        </p:txBody>
      </p:sp>
    </p:spTree>
    <p:extLst>
      <p:ext uri="{BB962C8B-B14F-4D97-AF65-F5344CB8AC3E}">
        <p14:creationId xmlns:p14="http://schemas.microsoft.com/office/powerpoint/2010/main" val="37966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 possible roots, which is better?</a:t>
            </a:r>
          </a:p>
        </p:txBody>
      </p:sp>
      <p:pic>
        <p:nvPicPr>
          <p:cNvPr id="1638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3" y="1829643"/>
            <a:ext cx="8229600" cy="2605038"/>
          </a:xfrm>
        </p:spPr>
      </p:pic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539751" y="4718883"/>
            <a:ext cx="8353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Fig. (B) seems to be better. </a:t>
            </a:r>
          </a:p>
        </p:txBody>
      </p:sp>
    </p:spTree>
    <p:extLst>
      <p:ext uri="{BB962C8B-B14F-4D97-AF65-F5344CB8AC3E}">
        <p14:creationId xmlns:p14="http://schemas.microsoft.com/office/powerpoint/2010/main" val="2386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Measure</a:t>
            </a:r>
            <a:endParaRPr lang="en-GB" altLang="en-US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0920"/>
            <a:ext cx="8305800" cy="451156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entropy formula</a:t>
            </a:r>
            <a:r>
              <a:rPr lang="en-US" altLang="en-US" sz="2800" dirty="0" smtClean="0"/>
              <a:t>,</a:t>
            </a:r>
          </a:p>
          <a:p>
            <a:endParaRPr lang="en-US" altLang="en-US" sz="2800" dirty="0"/>
          </a:p>
          <a:p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endParaRPr lang="en-US" altLang="ja-JP" sz="2800" dirty="0" smtClean="0">
              <a:ea typeface="ＭＳ Ｐゴシック" pitchFamily="34" charset="-128"/>
            </a:endParaRPr>
          </a:p>
          <a:p>
            <a:r>
              <a:rPr lang="en-US" altLang="ja-JP" sz="2800" dirty="0" err="1" smtClean="0">
                <a:ea typeface="ＭＳ Ｐゴシック" pitchFamily="34" charset="-128"/>
              </a:rPr>
              <a:t>Pr</a:t>
            </a:r>
            <a:r>
              <a:rPr lang="en-US" altLang="ja-JP" sz="2800" dirty="0" smtClean="0">
                <a:ea typeface="ＭＳ Ｐゴシック" pitchFamily="34" charset="-128"/>
              </a:rPr>
              <a:t>(</a:t>
            </a:r>
            <a:r>
              <a:rPr lang="en-US" altLang="ja-JP" sz="2800" i="1" dirty="0" err="1" smtClean="0">
                <a:ea typeface="ＭＳ Ｐゴシック" pitchFamily="34" charset="-128"/>
              </a:rPr>
              <a:t>c</a:t>
            </a:r>
            <a:r>
              <a:rPr lang="en-US" altLang="ja-JP" sz="2800" i="1" baseline="-25000" dirty="0" err="1" smtClean="0">
                <a:ea typeface="ＭＳ Ｐゴシック" pitchFamily="34" charset="-128"/>
              </a:rPr>
              <a:t>j</a:t>
            </a:r>
            <a:r>
              <a:rPr lang="en-US" altLang="ja-JP" sz="2800" dirty="0">
                <a:ea typeface="ＭＳ Ｐゴシック" pitchFamily="34" charset="-128"/>
              </a:rPr>
              <a:t>) is the probability of class </a:t>
            </a:r>
            <a:r>
              <a:rPr lang="en-US" altLang="ja-JP" sz="2800" i="1" dirty="0" err="1">
                <a:ea typeface="ＭＳ Ｐゴシック" pitchFamily="34" charset="-128"/>
              </a:rPr>
              <a:t>c</a:t>
            </a:r>
            <a:r>
              <a:rPr lang="en-US" altLang="ja-JP" sz="2800" i="1" baseline="-25000" dirty="0" err="1">
                <a:ea typeface="ＭＳ Ｐゴシック" pitchFamily="34" charset="-128"/>
              </a:rPr>
              <a:t>j</a:t>
            </a:r>
            <a:r>
              <a:rPr lang="en-US" altLang="ja-JP" sz="2800" i="1" baseline="-25000" dirty="0">
                <a:ea typeface="ＭＳ Ｐゴシック" pitchFamily="34" charset="-128"/>
              </a:rPr>
              <a:t> </a:t>
            </a:r>
            <a:r>
              <a:rPr lang="en-US" altLang="ja-JP" sz="2800" dirty="0">
                <a:ea typeface="ＭＳ Ｐゴシック" pitchFamily="34" charset="-128"/>
              </a:rPr>
              <a:t>in data set </a:t>
            </a:r>
            <a:r>
              <a:rPr lang="en-US" altLang="ja-JP" sz="2800" i="1" dirty="0">
                <a:ea typeface="ＭＳ Ｐゴシック" pitchFamily="34" charset="-128"/>
              </a:rPr>
              <a:t>D</a:t>
            </a:r>
            <a:r>
              <a:rPr lang="en-US" altLang="ja-JP" sz="2800" dirty="0">
                <a:ea typeface="ＭＳ Ｐゴシック" pitchFamily="34" charset="-128"/>
              </a:rPr>
              <a:t> </a:t>
            </a:r>
            <a:endParaRPr lang="en-US" altLang="en-US" sz="2800" dirty="0"/>
          </a:p>
          <a:p>
            <a:r>
              <a:rPr lang="en-US" altLang="en-US" sz="2800" dirty="0"/>
              <a:t>We use entropy as a </a:t>
            </a:r>
            <a:r>
              <a:rPr lang="en-US" altLang="en-US" sz="2800" dirty="0">
                <a:solidFill>
                  <a:srgbClr val="3333CC"/>
                </a:solidFill>
              </a:rPr>
              <a:t>measure of impurity or disorder</a:t>
            </a:r>
            <a:r>
              <a:rPr lang="en-US" altLang="en-US" sz="2800" dirty="0"/>
              <a:t> of data set </a:t>
            </a:r>
            <a:r>
              <a:rPr lang="en-US" altLang="en-US" sz="2800" i="1" dirty="0"/>
              <a:t>D</a:t>
            </a:r>
            <a:r>
              <a:rPr lang="en-US" altLang="en-US" sz="2800" dirty="0"/>
              <a:t>. (Or, a measure of information in a tree)</a:t>
            </a:r>
            <a:endParaRPr lang="en-GB" altLang="en-US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1825626"/>
            <a:ext cx="5248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/>
              <a:t>choose the best attribute?</a:t>
            </a:r>
            <a:endParaRPr lang="en-GB" altLang="en-US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0920"/>
            <a:ext cx="8305800" cy="4511561"/>
          </a:xfrm>
        </p:spPr>
        <p:txBody>
          <a:bodyPr>
            <a:normAutofit/>
          </a:bodyPr>
          <a:lstStyle/>
          <a:p>
            <a:r>
              <a:rPr lang="en-US" sz="2800" dirty="0"/>
              <a:t>use the attribute with the highest </a:t>
            </a:r>
            <a:r>
              <a:rPr lang="en-US" sz="2800" b="1" i="1" dirty="0"/>
              <a:t>information gain</a:t>
            </a:r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r>
              <a:rPr lang="en-US" sz="2800" dirty="0" smtClean="0"/>
              <a:t>In order to define information gain precisely, we begin by defining a measure commonly used in information theory, called </a:t>
            </a:r>
            <a:r>
              <a:rPr lang="en-US" sz="2800" b="1" dirty="0" smtClean="0"/>
              <a:t>entropy </a:t>
            </a:r>
            <a:r>
              <a:rPr lang="en-US" sz="2800" dirty="0" smtClean="0"/>
              <a:t>that characterizes the (</a:t>
            </a:r>
            <a:r>
              <a:rPr lang="en-US" sz="2800" dirty="0" err="1" smtClean="0"/>
              <a:t>im</a:t>
            </a:r>
            <a:r>
              <a:rPr lang="en-US" sz="2800" dirty="0" smtClean="0"/>
              <a:t>)purity of an arbitrary collection of examples.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21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Measure</a:t>
            </a:r>
            <a:endParaRPr lang="en-GB" altLang="en-US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0920"/>
            <a:ext cx="8153400" cy="451156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For a binary classification problem</a:t>
            </a:r>
          </a:p>
          <a:p>
            <a:pPr lvl="1" algn="just"/>
            <a:r>
              <a:rPr lang="en-US" sz="2400" dirty="0"/>
              <a:t>If all examples are positive or all are negative then entropy will be </a:t>
            </a:r>
            <a:r>
              <a:rPr lang="en-US" sz="2400" b="1" i="1" dirty="0"/>
              <a:t>zero </a:t>
            </a:r>
            <a:r>
              <a:rPr lang="en-US" sz="2400" dirty="0" err="1"/>
              <a:t>i.e</a:t>
            </a:r>
            <a:r>
              <a:rPr lang="en-US" sz="2400" dirty="0"/>
              <a:t>, low.</a:t>
            </a:r>
          </a:p>
          <a:p>
            <a:pPr lvl="1" algn="just"/>
            <a:r>
              <a:rPr lang="en-US" sz="2400" dirty="0"/>
              <a:t>If half of the examples are of positive class and half are of negative class then entropy is </a:t>
            </a:r>
            <a:r>
              <a:rPr lang="en-US" sz="2400" b="1" dirty="0"/>
              <a:t>one </a:t>
            </a:r>
            <a:r>
              <a:rPr lang="en-US" sz="2400" dirty="0" err="1"/>
              <a:t>i.e</a:t>
            </a:r>
            <a:r>
              <a:rPr lang="en-US" sz="2400" dirty="0"/>
              <a:t>, high</a:t>
            </a:r>
            <a:r>
              <a:rPr lang="en-US" sz="2400" dirty="0" smtClean="0"/>
              <a:t>.</a:t>
            </a:r>
            <a:endParaRPr lang="en-GB" dirty="0"/>
          </a:p>
          <a:p>
            <a:pPr algn="just"/>
            <a:endParaRPr lang="en-US" sz="2800" dirty="0" smtClean="0"/>
          </a:p>
          <a:p>
            <a:pPr algn="just"/>
            <a:r>
              <a:rPr lang="en-US" altLang="en-US" sz="2800" dirty="0">
                <a:solidFill>
                  <a:srgbClr val="FF0000"/>
                </a:solidFill>
              </a:rPr>
              <a:t>As the data become purer and purer, the entropy value becomes smaller and smaller. </a:t>
            </a:r>
            <a:r>
              <a:rPr lang="en-US" altLang="en-US" sz="2800" dirty="0">
                <a:solidFill>
                  <a:srgbClr val="3333CC"/>
                </a:solidFill>
              </a:rPr>
              <a:t>This is useful to us!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1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Based Classifiers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Rote-learner</a:t>
            </a:r>
          </a:p>
          <a:p>
            <a:pPr lvl="2"/>
            <a:r>
              <a:rPr lang="en-US" dirty="0"/>
              <a:t> Memorizes entire training data and performs classification only if attributes of record match one of the training examples exactly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Nearest neighbor</a:t>
            </a:r>
          </a:p>
          <a:p>
            <a:pPr lvl="2"/>
            <a:r>
              <a:rPr lang="en-US" dirty="0"/>
              <a:t> Uses k “closest” points (nearest neighbors) for performing classification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Gain</a:t>
            </a:r>
            <a:endParaRPr lang="en-GB" altLang="en-US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0920"/>
            <a:ext cx="8153400" cy="4755243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If we make attribute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chemeClr val="hlink"/>
                </a:solidFill>
              </a:rPr>
              <a:t>, </a:t>
            </a:r>
            <a:r>
              <a:rPr lang="en-US" altLang="en-US" sz="2400" dirty="0">
                <a:solidFill>
                  <a:srgbClr val="3333CC"/>
                </a:solidFill>
              </a:rPr>
              <a:t>with v values</a:t>
            </a:r>
            <a:r>
              <a:rPr lang="en-US" altLang="en-US" sz="2400" dirty="0"/>
              <a:t>, the root of the current tree, this will partition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into </a:t>
            </a:r>
            <a:r>
              <a:rPr lang="en-US" altLang="en-US" sz="2400" dirty="0">
                <a:solidFill>
                  <a:srgbClr val="3333CC"/>
                </a:solidFill>
              </a:rPr>
              <a:t>v</a:t>
            </a:r>
            <a:r>
              <a:rPr lang="en-US" altLang="en-US" sz="2400" dirty="0"/>
              <a:t> subsets </a:t>
            </a:r>
            <a:r>
              <a:rPr lang="en-US" altLang="ja-JP" sz="2400" i="1" dirty="0">
                <a:ea typeface="ＭＳ Ｐゴシック" pitchFamily="34" charset="-128"/>
              </a:rPr>
              <a:t>D</a:t>
            </a:r>
            <a:r>
              <a:rPr lang="en-US" altLang="ja-JP" sz="2400" baseline="-25000" dirty="0">
                <a:ea typeface="ＭＳ Ｐゴシック" pitchFamily="34" charset="-128"/>
              </a:rPr>
              <a:t>1</a:t>
            </a:r>
            <a:r>
              <a:rPr lang="en-US" altLang="ja-JP" sz="2400" i="1" dirty="0">
                <a:ea typeface="ＭＳ Ｐゴシック" pitchFamily="34" charset="-128"/>
              </a:rPr>
              <a:t>, D</a:t>
            </a:r>
            <a:r>
              <a:rPr lang="en-US" altLang="ja-JP" sz="2400" baseline="-25000" dirty="0">
                <a:ea typeface="ＭＳ Ｐゴシック" pitchFamily="34" charset="-128"/>
              </a:rPr>
              <a:t>2</a:t>
            </a:r>
            <a:r>
              <a:rPr lang="en-US" altLang="ja-JP" sz="2400" i="1" dirty="0">
                <a:ea typeface="ＭＳ Ｐゴシック" pitchFamily="34" charset="-128"/>
              </a:rPr>
              <a:t> …, </a:t>
            </a:r>
            <a:r>
              <a:rPr lang="en-US" altLang="ja-JP" sz="2400" i="1" dirty="0" err="1">
                <a:ea typeface="ＭＳ Ｐゴシック" pitchFamily="34" charset="-128"/>
              </a:rPr>
              <a:t>D</a:t>
            </a:r>
            <a:r>
              <a:rPr lang="en-US" altLang="ja-JP" sz="2400" baseline="-25000" dirty="0" err="1">
                <a:ea typeface="ＭＳ Ｐゴシック" pitchFamily="34" charset="-128"/>
              </a:rPr>
              <a:t>v</a:t>
            </a:r>
            <a:r>
              <a:rPr lang="en-US" altLang="ja-JP" sz="2400" dirty="0">
                <a:ea typeface="ＭＳ Ｐゴシック" pitchFamily="34" charset="-128"/>
              </a:rPr>
              <a:t> </a:t>
            </a:r>
            <a:r>
              <a:rPr lang="en-US" altLang="en-US" sz="2400" dirty="0"/>
              <a:t>. The expected entropy if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3333CC"/>
                </a:solidFill>
              </a:rPr>
              <a:t>is used</a:t>
            </a:r>
            <a:r>
              <a:rPr lang="en-US" altLang="en-US" sz="2400" dirty="0"/>
              <a:t> as the current root</a:t>
            </a:r>
            <a:r>
              <a:rPr lang="en-US" altLang="en-US" sz="2400" dirty="0" smtClean="0"/>
              <a:t>: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en-US" altLang="en-US" sz="2400" dirty="0" smtClean="0">
                <a:solidFill>
                  <a:srgbClr val="FF0000"/>
                </a:solidFill>
              </a:rPr>
              <a:t>Information </a:t>
            </a:r>
            <a:r>
              <a:rPr lang="en-US" altLang="en-US" sz="2400" dirty="0">
                <a:solidFill>
                  <a:srgbClr val="FF0000"/>
                </a:solidFill>
              </a:rPr>
              <a:t>gained</a:t>
            </a:r>
            <a:r>
              <a:rPr lang="en-US" altLang="en-US" sz="2400" dirty="0"/>
              <a:t> by selecting attribute </a:t>
            </a:r>
            <a:r>
              <a:rPr lang="en-US" altLang="en-US" sz="2400" i="1" dirty="0">
                <a:solidFill>
                  <a:srgbClr val="FF0000"/>
                </a:solidFill>
              </a:rPr>
              <a:t>A</a:t>
            </a:r>
            <a:r>
              <a:rPr lang="en-US" altLang="en-US" sz="2400" i="1" baseline="-25000" dirty="0">
                <a:solidFill>
                  <a:srgbClr val="FF0000"/>
                </a:solidFill>
              </a:rPr>
              <a:t>i </a:t>
            </a:r>
            <a:r>
              <a:rPr lang="en-US" altLang="en-US" sz="2400" dirty="0">
                <a:solidFill>
                  <a:srgbClr val="3333CC"/>
                </a:solidFill>
              </a:rPr>
              <a:t>to branch or to partition the data </a:t>
            </a:r>
            <a:r>
              <a:rPr lang="en-US" altLang="en-US" sz="2400" dirty="0" smtClean="0">
                <a:solidFill>
                  <a:srgbClr val="3333CC"/>
                </a:solidFill>
              </a:rPr>
              <a:t>is:</a:t>
            </a:r>
          </a:p>
          <a:p>
            <a:pPr algn="just"/>
            <a:endParaRPr lang="en-US" sz="2400" dirty="0">
              <a:solidFill>
                <a:srgbClr val="3333CC"/>
              </a:solidFill>
            </a:endParaRPr>
          </a:p>
          <a:p>
            <a:pPr algn="just"/>
            <a:endParaRPr lang="en-US" altLang="en-US" sz="1400" dirty="0" smtClean="0"/>
          </a:p>
          <a:p>
            <a:pPr algn="just"/>
            <a:r>
              <a:rPr lang="en-US" altLang="en-US" sz="2400" dirty="0" smtClean="0"/>
              <a:t>We </a:t>
            </a:r>
            <a:r>
              <a:rPr lang="en-US" altLang="en-US" sz="2400" dirty="0"/>
              <a:t>choose the attribute with the highest gain to branch/split the current tree</a:t>
            </a:r>
            <a:r>
              <a:rPr lang="en-US" altLang="en-US" sz="2400" dirty="0" smtClean="0"/>
              <a:t>.</a:t>
            </a:r>
            <a:endParaRPr lang="en-US" sz="2400" dirty="0" smtClean="0">
              <a:solidFill>
                <a:srgbClr val="3333CC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378008"/>
              </p:ext>
            </p:extLst>
          </p:nvPr>
        </p:nvGraphicFramePr>
        <p:xfrm>
          <a:off x="1905000" y="2628107"/>
          <a:ext cx="4724400" cy="98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2184400" imgH="457200" progId="Equation.3">
                  <p:embed/>
                </p:oleObj>
              </mc:Choice>
              <mc:Fallback>
                <p:oleObj name="Equation" r:id="rId3" imgW="21844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28107"/>
                        <a:ext cx="4724400" cy="989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68902"/>
              </p:ext>
            </p:extLst>
          </p:nvPr>
        </p:nvGraphicFramePr>
        <p:xfrm>
          <a:off x="1884363" y="4555886"/>
          <a:ext cx="5354637" cy="52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2324100" imgH="228600" progId="Equation.3">
                  <p:embed/>
                </p:oleObj>
              </mc:Choice>
              <mc:Fallback>
                <p:oleObj name="Equation" r:id="rId5" imgW="2324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4555886"/>
                        <a:ext cx="5354637" cy="52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58775" y="83668"/>
            <a:ext cx="8229600" cy="1018191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An example</a:t>
            </a:r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68754"/>
            <a:ext cx="4429125" cy="2861712"/>
          </a:xfrm>
          <a:noFill/>
        </p:spPr>
      </p:pic>
      <p:graphicFrame>
        <p:nvGraphicFramePr>
          <p:cNvPr id="23558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83501326"/>
              </p:ext>
            </p:extLst>
          </p:nvPr>
        </p:nvGraphicFramePr>
        <p:xfrm>
          <a:off x="5940872" y="3533438"/>
          <a:ext cx="3095625" cy="105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Worksheet" r:id="rId4" imgW="3619500" imgH="1381049" progId="Excel.Sheet.8">
                  <p:embed/>
                </p:oleObj>
              </mc:Choice>
              <mc:Fallback>
                <p:oleObj name="Worksheet" r:id="rId4" imgW="3619500" imgH="138104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872" y="3533438"/>
                        <a:ext cx="3095625" cy="105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997877"/>
            <a:ext cx="4714875" cy="111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 Box 19"/>
          <p:cNvSpPr txBox="1">
            <a:spLocks noChangeArrowheads="1"/>
          </p:cNvSpPr>
          <p:nvPr/>
        </p:nvSpPr>
        <p:spPr bwMode="auto">
          <a:xfrm>
            <a:off x="179388" y="5203884"/>
            <a:ext cx="4032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err="1"/>
              <a:t>Own_house</a:t>
            </a:r>
            <a:r>
              <a:rPr lang="en-US" altLang="en-US" sz="2400" dirty="0"/>
              <a:t> is the best choice for the root. </a:t>
            </a:r>
          </a:p>
        </p:txBody>
      </p:sp>
      <p:sp>
        <p:nvSpPr>
          <p:cNvPr id="23561" name="Rectangle 22"/>
          <p:cNvSpPr>
            <a:spLocks noChangeArrowheads="1"/>
          </p:cNvSpPr>
          <p:nvPr/>
        </p:nvSpPr>
        <p:spPr bwMode="auto">
          <a:xfrm>
            <a:off x="0" y="2620166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356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01997"/>
              </p:ext>
            </p:extLst>
          </p:nvPr>
        </p:nvGraphicFramePr>
        <p:xfrm>
          <a:off x="42863" y="1240667"/>
          <a:ext cx="4667250" cy="618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2946400" imgH="393700" progId="Equation.3">
                  <p:embed/>
                </p:oleObj>
              </mc:Choice>
              <mc:Fallback>
                <p:oleObj name="Equation" r:id="rId7" imgW="294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1240667"/>
                        <a:ext cx="4667250" cy="618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24"/>
          <p:cNvSpPr>
            <a:spLocks noChangeArrowheads="1"/>
          </p:cNvSpPr>
          <p:nvPr/>
        </p:nvSpPr>
        <p:spPr bwMode="auto">
          <a:xfrm>
            <a:off x="0" y="2373418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356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30468"/>
              </p:ext>
            </p:extLst>
          </p:nvPr>
        </p:nvGraphicFramePr>
        <p:xfrm>
          <a:off x="60326" y="2083015"/>
          <a:ext cx="4594225" cy="121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9" imgW="3530600" imgH="1003300" progId="Equation.3">
                  <p:embed/>
                </p:oleObj>
              </mc:Choice>
              <mc:Fallback>
                <p:oleObj name="Equation" r:id="rId9" imgW="35306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6" y="2083015"/>
                        <a:ext cx="4594225" cy="1218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27"/>
          <p:cNvSpPr>
            <a:spLocks noChangeArrowheads="1"/>
          </p:cNvSpPr>
          <p:nvPr/>
        </p:nvSpPr>
        <p:spPr bwMode="auto">
          <a:xfrm>
            <a:off x="0" y="2369163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35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65635"/>
              </p:ext>
            </p:extLst>
          </p:nvPr>
        </p:nvGraphicFramePr>
        <p:xfrm>
          <a:off x="23813" y="3494018"/>
          <a:ext cx="5964237" cy="132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1" imgW="4381500" imgH="1003300" progId="Equation.3">
                  <p:embed/>
                </p:oleObj>
              </mc:Choice>
              <mc:Fallback>
                <p:oleObj name="Equation" r:id="rId11" imgW="4381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494018"/>
                        <a:ext cx="5964237" cy="132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11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build the final tree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025" y="1400338"/>
            <a:ext cx="4211638" cy="2958143"/>
          </a:xfrm>
          <a:noFill/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76262" y="4806751"/>
            <a:ext cx="818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We can use information gain ratio to evaluate the impurity as </a:t>
            </a:r>
            <a:r>
              <a:rPr lang="en-US" altLang="en-US" sz="2400" dirty="0" smtClean="0"/>
              <a:t>well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55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continuous attributes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4475"/>
            <a:ext cx="8229600" cy="48242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Handle continuous attribute by splitting into two intervals (can be more) at each node. 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How to find the best threshold to divide?</a:t>
            </a:r>
          </a:p>
          <a:p>
            <a:pPr lvl="1" eaLnBrk="1" hangingPunct="1"/>
            <a:r>
              <a:rPr lang="en-US" altLang="en-US" sz="2400" dirty="0" smtClean="0"/>
              <a:t>Use information gain or gain ratio again</a:t>
            </a:r>
          </a:p>
          <a:p>
            <a:pPr lvl="1" eaLnBrk="1" hangingPunct="1"/>
            <a:r>
              <a:rPr lang="en-US" altLang="en-US" sz="2400" dirty="0" smtClean="0"/>
              <a:t>Sort all the values of an continuous attribute in increasing order </a:t>
            </a:r>
            <a:r>
              <a:rPr lang="en-US" altLang="ja-JP" sz="2400" dirty="0" smtClean="0">
                <a:ea typeface="ＭＳ Ｐゴシック" pitchFamily="34" charset="-128"/>
              </a:rPr>
              <a:t>{</a:t>
            </a:r>
            <a:r>
              <a:rPr lang="en-US" altLang="ja-JP" sz="2400" i="1" dirty="0" smtClean="0">
                <a:ea typeface="ＭＳ Ｐゴシック" pitchFamily="34" charset="-128"/>
              </a:rPr>
              <a:t>v</a:t>
            </a:r>
            <a:r>
              <a:rPr lang="en-US" altLang="ja-JP" sz="2400" baseline="-25000" dirty="0" smtClean="0">
                <a:ea typeface="ＭＳ Ｐゴシック" pitchFamily="34" charset="-128"/>
              </a:rPr>
              <a:t>1</a:t>
            </a:r>
            <a:r>
              <a:rPr lang="en-US" altLang="ja-JP" sz="2400" dirty="0" smtClean="0">
                <a:ea typeface="ＭＳ Ｐゴシック" pitchFamily="34" charset="-128"/>
              </a:rPr>
              <a:t>, </a:t>
            </a:r>
            <a:r>
              <a:rPr lang="en-US" altLang="ja-JP" sz="2400" i="1" dirty="0" smtClean="0">
                <a:ea typeface="ＭＳ Ｐゴシック" pitchFamily="34" charset="-128"/>
              </a:rPr>
              <a:t>v</a:t>
            </a:r>
            <a:r>
              <a:rPr lang="en-US" altLang="ja-JP" sz="2400" baseline="-25000" dirty="0" smtClean="0">
                <a:ea typeface="ＭＳ Ｐゴシック" pitchFamily="34" charset="-128"/>
              </a:rPr>
              <a:t>2</a:t>
            </a:r>
            <a:r>
              <a:rPr lang="en-US" altLang="ja-JP" sz="2400" dirty="0" smtClean="0">
                <a:ea typeface="ＭＳ Ｐゴシック" pitchFamily="34" charset="-128"/>
              </a:rPr>
              <a:t>, …, </a:t>
            </a:r>
            <a:r>
              <a:rPr lang="en-US" altLang="ja-JP" sz="2400" i="1" dirty="0" err="1" smtClean="0">
                <a:ea typeface="ＭＳ Ｐゴシック" pitchFamily="34" charset="-128"/>
              </a:rPr>
              <a:t>v</a:t>
            </a:r>
            <a:r>
              <a:rPr lang="en-US" altLang="ja-JP" sz="2400" baseline="-25000" dirty="0" err="1" smtClean="0">
                <a:ea typeface="ＭＳ Ｐゴシック" pitchFamily="34" charset="-128"/>
              </a:rPr>
              <a:t>r</a:t>
            </a:r>
            <a:r>
              <a:rPr lang="en-US" altLang="ja-JP" sz="2400" dirty="0" smtClean="0">
                <a:ea typeface="ＭＳ Ｐゴシック" pitchFamily="34" charset="-128"/>
              </a:rPr>
              <a:t>}, 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One possible threshold between two adjacent values </a:t>
            </a:r>
            <a:r>
              <a:rPr lang="en-US" altLang="ja-JP" sz="2400" i="1" dirty="0" smtClean="0">
                <a:ea typeface="ＭＳ Ｐゴシック" pitchFamily="34" charset="-128"/>
              </a:rPr>
              <a:t>v</a:t>
            </a:r>
            <a:r>
              <a:rPr lang="en-US" altLang="ja-JP" sz="2400" baseline="-25000" dirty="0" smtClean="0">
                <a:ea typeface="ＭＳ Ｐゴシック" pitchFamily="34" charset="-128"/>
              </a:rPr>
              <a:t>i</a:t>
            </a:r>
            <a:r>
              <a:rPr lang="en-US" altLang="ja-JP" sz="2400" dirty="0" smtClean="0">
                <a:ea typeface="ＭＳ Ｐゴシック" pitchFamily="34" charset="-128"/>
              </a:rPr>
              <a:t> and </a:t>
            </a:r>
            <a:r>
              <a:rPr lang="en-US" altLang="ja-JP" sz="2400" i="1" dirty="0" smtClean="0">
                <a:ea typeface="ＭＳ Ｐゴシック" pitchFamily="34" charset="-128"/>
              </a:rPr>
              <a:t>v</a:t>
            </a:r>
            <a:r>
              <a:rPr lang="en-US" altLang="ja-JP" sz="2400" baseline="-25000" dirty="0" smtClean="0">
                <a:ea typeface="ＭＳ Ｐゴシック" pitchFamily="34" charset="-128"/>
              </a:rPr>
              <a:t>i+1</a:t>
            </a:r>
            <a:r>
              <a:rPr lang="en-US" altLang="en-US" sz="2400" dirty="0" smtClean="0"/>
              <a:t>. Try all possible thresholds and find the one that maximizes the gain (or gain ratio). </a:t>
            </a:r>
          </a:p>
        </p:txBody>
      </p:sp>
    </p:spTree>
    <p:extLst>
      <p:ext uri="{BB962C8B-B14F-4D97-AF65-F5344CB8AC3E}">
        <p14:creationId xmlns:p14="http://schemas.microsoft.com/office/powerpoint/2010/main" val="38057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 in a continuous space</a:t>
            </a:r>
          </a:p>
        </p:txBody>
      </p:sp>
      <p:pic>
        <p:nvPicPr>
          <p:cNvPr id="2662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1454964"/>
            <a:ext cx="8229600" cy="3498437"/>
          </a:xfrm>
        </p:spPr>
      </p:pic>
    </p:spTree>
    <p:extLst>
      <p:ext uri="{BB962C8B-B14F-4D97-AF65-F5344CB8AC3E}">
        <p14:creationId xmlns:p14="http://schemas.microsoft.com/office/powerpoint/2010/main" val="20313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68754"/>
            <a:ext cx="8153400" cy="88489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Avoid overfitting in classification</a:t>
            </a:r>
            <a:endParaRPr lang="en-US" altLang="en-US" sz="3800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01860"/>
            <a:ext cx="8412162" cy="4933021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Overfitting</a:t>
            </a:r>
            <a:r>
              <a:rPr lang="en-US" altLang="en-US" sz="2800" dirty="0" smtClean="0"/>
              <a:t>:  A tree may </a:t>
            </a:r>
            <a:r>
              <a:rPr lang="en-US" altLang="en-US" sz="2800" dirty="0" err="1" smtClean="0"/>
              <a:t>overfit</a:t>
            </a:r>
            <a:r>
              <a:rPr lang="en-US" altLang="en-US" sz="2800" dirty="0" smtClean="0"/>
              <a:t> the training data</a:t>
            </a:r>
            <a:r>
              <a:rPr lang="en-US" altLang="en-US" sz="2100" dirty="0" smtClean="0"/>
              <a:t>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400" dirty="0" smtClean="0"/>
              <a:t>Good accuracy on training data but poor on test data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400" dirty="0" smtClean="0"/>
              <a:t>Symptoms: tree too deep and too many branches, some may reflect anomalies due to noise or outliers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Two approaches to avoid overfitting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Pre-pruning</a:t>
            </a:r>
            <a:r>
              <a:rPr lang="en-US" altLang="en-US" sz="2400" dirty="0" smtClean="0"/>
              <a:t>: Halt tree construction early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Difficult to decide because we do not know what may happen subsequently if we keep growing the tree. </a:t>
            </a:r>
            <a:endParaRPr lang="en-US" altLang="en-US" dirty="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Post-pruning</a:t>
            </a:r>
            <a:r>
              <a:rPr lang="en-US" altLang="en-US" sz="2400" dirty="0" smtClean="0"/>
              <a:t>: Remove branches or sub-trees from a “fully grown” tree.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This method is commonly used. C4.5 uses a statistical method to estimates the errors at each node for pruning.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2000" dirty="0" smtClean="0"/>
              <a:t>A validation set may be used for pruning as well.</a:t>
            </a:r>
          </a:p>
        </p:txBody>
      </p:sp>
    </p:spTree>
    <p:extLst>
      <p:ext uri="{BB962C8B-B14F-4D97-AF65-F5344CB8AC3E}">
        <p14:creationId xmlns:p14="http://schemas.microsoft.com/office/powerpoint/2010/main" val="15055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297"/>
            <a:ext cx="8229600" cy="1018191"/>
          </a:xfrm>
        </p:spPr>
        <p:txBody>
          <a:bodyPr/>
          <a:lstStyle/>
          <a:p>
            <a:pPr eaLnBrk="1" hangingPunct="1"/>
            <a:r>
              <a:rPr lang="en-US" altLang="en-US" smtClean="0"/>
              <a:t>An example</a:t>
            </a:r>
          </a:p>
        </p:txBody>
      </p:sp>
      <p:pic>
        <p:nvPicPr>
          <p:cNvPr id="28677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9025" y="1415774"/>
            <a:ext cx="6911975" cy="2348362"/>
          </a:xfrm>
          <a:noFill/>
        </p:spPr>
      </p:pic>
      <p:pic>
        <p:nvPicPr>
          <p:cNvPr id="2867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0461" y="3891765"/>
            <a:ext cx="6408738" cy="2219316"/>
          </a:xfrm>
          <a:noFill/>
        </p:spPr>
      </p:pic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2130424" y="1324391"/>
            <a:ext cx="2374900" cy="90049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18025" y="985083"/>
            <a:ext cx="43211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3333CC"/>
                </a:solidFill>
              </a:rPr>
              <a:t>Likely to </a:t>
            </a:r>
            <a:r>
              <a:rPr lang="en-US" altLang="en-US" dirty="0" err="1">
                <a:solidFill>
                  <a:srgbClr val="3333CC"/>
                </a:solidFill>
              </a:rPr>
              <a:t>overfit</a:t>
            </a:r>
            <a:r>
              <a:rPr lang="en-US" altLang="en-US" dirty="0">
                <a:solidFill>
                  <a:srgbClr val="3333CC"/>
                </a:solidFill>
              </a:rPr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16367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2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65" y="929481"/>
            <a:ext cx="5704403" cy="519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8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2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2290" name="Picture 2" descr="tree-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062831"/>
            <a:ext cx="76581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2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graphicFrame>
        <p:nvGraphicFramePr>
          <p:cNvPr id="4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13854"/>
              </p:ext>
            </p:extLst>
          </p:nvPr>
        </p:nvGraphicFramePr>
        <p:xfrm>
          <a:off x="533400" y="929481"/>
          <a:ext cx="8153400" cy="4572000"/>
        </p:xfrm>
        <a:graphic>
          <a:graphicData uri="http://schemas.openxmlformats.org/drawingml/2006/table">
            <a:tbl>
              <a:tblPr/>
              <a:tblGrid>
                <a:gridCol w="2364486"/>
                <a:gridCol w="2119884"/>
                <a:gridCol w="1304544"/>
                <a:gridCol w="1059942"/>
                <a:gridCol w="1304544"/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Person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Hair Length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Age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Homer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Marge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Bart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Lisa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Maggie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Abe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170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Selma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Otto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Krusty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70"/>
          <p:cNvSpPr>
            <a:spLocks noChangeArrowheads="1"/>
          </p:cNvSpPr>
          <p:nvPr/>
        </p:nvSpPr>
        <p:spPr bwMode="auto">
          <a:xfrm>
            <a:off x="2803525" y="1453356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71"/>
          <p:cNvSpPr>
            <a:spLocks noChangeArrowheads="1"/>
          </p:cNvSpPr>
          <p:nvPr/>
        </p:nvSpPr>
        <p:spPr bwMode="auto">
          <a:xfrm>
            <a:off x="2803525" y="1453356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2803525" y="1453356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2803525" y="1453356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2803525" y="1453356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75"/>
          <p:cNvSpPr>
            <a:spLocks noChangeArrowheads="1"/>
          </p:cNvSpPr>
          <p:nvPr/>
        </p:nvSpPr>
        <p:spPr bwMode="auto">
          <a:xfrm>
            <a:off x="2803525" y="1453356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76"/>
          <p:cNvSpPr>
            <a:spLocks noChangeArrowheads="1"/>
          </p:cNvSpPr>
          <p:nvPr/>
        </p:nvSpPr>
        <p:spPr bwMode="auto">
          <a:xfrm>
            <a:off x="2803525" y="1453356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2803525" y="1453356"/>
            <a:ext cx="754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990600" y="1386681"/>
            <a:ext cx="535921" cy="4135810"/>
            <a:chOff x="1011" y="744"/>
            <a:chExt cx="423" cy="3469"/>
          </a:xfrm>
        </p:grpSpPr>
        <p:pic>
          <p:nvPicPr>
            <p:cNvPr id="14" name="Picture 79" descr="hom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744"/>
              <a:ext cx="40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0" descr="marg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851"/>
            <a:stretch>
              <a:fillRect/>
            </a:stretch>
          </p:blipFill>
          <p:spPr bwMode="auto">
            <a:xfrm>
              <a:off x="1019" y="1099"/>
              <a:ext cx="41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81" descr="bart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1501"/>
              <a:ext cx="40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82" descr="lisa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1884"/>
              <a:ext cx="39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3" descr="maggi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851"/>
            <a:stretch>
              <a:fillRect/>
            </a:stretch>
          </p:blipFill>
          <p:spPr bwMode="auto">
            <a:xfrm>
              <a:off x="1019" y="2258"/>
              <a:ext cx="39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4" descr="grandpa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69" b="41739"/>
            <a:stretch>
              <a:fillRect/>
            </a:stretch>
          </p:blipFill>
          <p:spPr bwMode="auto">
            <a:xfrm>
              <a:off x="1019" y="2677"/>
              <a:ext cx="39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5" descr="patty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5" b="41739"/>
            <a:stretch>
              <a:fillRect/>
            </a:stretch>
          </p:blipFill>
          <p:spPr bwMode="auto">
            <a:xfrm>
              <a:off x="1019" y="3060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6" descr="otto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1" r="13150" b="41290"/>
            <a:stretch>
              <a:fillRect/>
            </a:stretch>
          </p:blipFill>
          <p:spPr bwMode="auto">
            <a:xfrm>
              <a:off x="1017" y="3443"/>
              <a:ext cx="40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87" descr="krusty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613" r="16872" b="39247"/>
            <a:stretch>
              <a:fillRect/>
            </a:stretch>
          </p:blipFill>
          <p:spPr bwMode="auto">
            <a:xfrm>
              <a:off x="1011" y="3818"/>
              <a:ext cx="4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" name="Picture 89" descr="Comic Book Gu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7" y="5611018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9454"/>
              </p:ext>
            </p:extLst>
          </p:nvPr>
        </p:nvGraphicFramePr>
        <p:xfrm>
          <a:off x="990600" y="5638753"/>
          <a:ext cx="7229475" cy="457200"/>
        </p:xfrm>
        <a:graphic>
          <a:graphicData uri="http://schemas.openxmlformats.org/drawingml/2006/table">
            <a:tbl>
              <a:tblPr/>
              <a:tblGrid>
                <a:gridCol w="2409825"/>
                <a:gridCol w="1281112"/>
                <a:gridCol w="1319213"/>
                <a:gridCol w="942975"/>
                <a:gridCol w="12763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Comic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8”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290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38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Verdana" pitchFamily="34" charset="0"/>
                        </a:rPr>
                        <a:t>?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Classifiers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097"/>
            <a:ext cx="8229600" cy="4042984"/>
          </a:xfrm>
        </p:spPr>
        <p:txBody>
          <a:bodyPr/>
          <a:lstStyle/>
          <a:p>
            <a:r>
              <a:rPr lang="en-US" sz="2800" dirty="0"/>
              <a:t>Basic idea:</a:t>
            </a:r>
          </a:p>
          <a:p>
            <a:pPr lvl="1"/>
            <a:r>
              <a:rPr lang="en-US" sz="2400" dirty="0"/>
              <a:t>If it walks like a duck, quacks like a duck, then it’s probably a duck</a:t>
            </a:r>
          </a:p>
        </p:txBody>
      </p:sp>
      <p:grpSp>
        <p:nvGrpSpPr>
          <p:cNvPr id="1054724" name="Group 4"/>
          <p:cNvGrpSpPr>
            <a:grpSpLocks/>
          </p:cNvGrpSpPr>
          <p:nvPr/>
        </p:nvGrpSpPr>
        <p:grpSpPr bwMode="auto">
          <a:xfrm>
            <a:off x="381000" y="2895599"/>
            <a:ext cx="8229600" cy="3063082"/>
            <a:chOff x="192" y="1776"/>
            <a:chExt cx="5184" cy="2160"/>
          </a:xfrm>
        </p:grpSpPr>
        <p:pic>
          <p:nvPicPr>
            <p:cNvPr id="1054725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6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7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8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9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730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73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32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105473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1054734" name="Group 14"/>
          <p:cNvGrpSpPr>
            <a:grpSpLocks/>
          </p:cNvGrpSpPr>
          <p:nvPr/>
        </p:nvGrpSpPr>
        <p:grpSpPr bwMode="auto">
          <a:xfrm>
            <a:off x="2743200" y="3099805"/>
            <a:ext cx="4572000" cy="2042054"/>
            <a:chOff x="1680" y="1920"/>
            <a:chExt cx="2880" cy="1440"/>
          </a:xfrm>
        </p:grpSpPr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105473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05473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42" name="Group 22"/>
          <p:cNvGrpSpPr>
            <a:grpSpLocks/>
          </p:cNvGrpSpPr>
          <p:nvPr/>
        </p:nvGrpSpPr>
        <p:grpSpPr bwMode="auto">
          <a:xfrm>
            <a:off x="4114800" y="4461175"/>
            <a:ext cx="3352800" cy="1259267"/>
            <a:chOff x="2544" y="2880"/>
            <a:chExt cx="2112" cy="888"/>
          </a:xfrm>
        </p:grpSpPr>
        <p:sp>
          <p:nvSpPr>
            <p:cNvPr id="10547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10547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10547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9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161925" y="4841370"/>
            <a:ext cx="8782050" cy="1106113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715964" y="239658"/>
            <a:ext cx="3303587" cy="1093349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88913" y="2025038"/>
            <a:ext cx="1801812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Line 5"/>
          <p:cNvSpPr>
            <a:spLocks noChangeShapeType="1"/>
          </p:cNvSpPr>
          <p:nvPr/>
        </p:nvSpPr>
        <p:spPr bwMode="auto">
          <a:xfrm flipH="1">
            <a:off x="1171575" y="1333008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6" descr="maggi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1" y="957214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7" descr="homerth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94915"/>
            <a:ext cx="469900" cy="81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8" descr="margehopefu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348852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9" descr="lisawal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9" y="792715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" descr="bart_loo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6" y="784206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1" descr="krust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19022"/>
            <a:ext cx="442912" cy="7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" descr="ab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565820"/>
            <a:ext cx="300037" cy="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3" descr="ott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572910"/>
            <a:ext cx="420688" cy="72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4" descr="selm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06944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31" name="Rectangle 15"/>
          <p:cNvSpPr>
            <a:spLocks noChangeArrowheads="1"/>
          </p:cNvSpPr>
          <p:nvPr/>
        </p:nvSpPr>
        <p:spPr bwMode="auto">
          <a:xfrm flipH="1">
            <a:off x="2598739" y="2025038"/>
            <a:ext cx="1849437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2" name="Line 16"/>
          <p:cNvSpPr>
            <a:spLocks noChangeShapeType="1"/>
          </p:cNvSpPr>
          <p:nvPr/>
        </p:nvSpPr>
        <p:spPr bwMode="auto">
          <a:xfrm>
            <a:off x="2981325" y="1333008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" name="Rectangle 17"/>
          <p:cNvSpPr>
            <a:spLocks noChangeArrowheads="1"/>
          </p:cNvSpPr>
          <p:nvPr/>
        </p:nvSpPr>
        <p:spPr bwMode="auto">
          <a:xfrm>
            <a:off x="1552876" y="167760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itchFamily="18" charset="0"/>
              </a:rPr>
              <a:t>Hair Length &lt;= 5?</a:t>
            </a:r>
          </a:p>
        </p:txBody>
      </p:sp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1244204" y="1466309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1045" name="Text Box 19"/>
          <p:cNvSpPr txBox="1">
            <a:spLocks noChangeArrowheads="1"/>
          </p:cNvSpPr>
          <p:nvPr/>
        </p:nvSpPr>
        <p:spPr bwMode="auto">
          <a:xfrm>
            <a:off x="3143350" y="1423766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pic>
        <p:nvPicPr>
          <p:cNvPr id="1046" name="Picture 20" descr="homerth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128559"/>
            <a:ext cx="469900" cy="81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1" descr="bart_loo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1" y="2086016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2" descr="maggi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6" y="2726994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3" descr="ab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4" y="2293057"/>
            <a:ext cx="300037" cy="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4" descr="margehopefu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6" y="2101615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5" descr="krust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2076089"/>
            <a:ext cx="442912" cy="7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6" descr="lisawal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9" y="2051982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7" descr="selm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419267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28" descr="ott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376725"/>
            <a:ext cx="420688" cy="72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Text Box 29"/>
          <p:cNvSpPr txBox="1">
            <a:spLocks noChangeArrowheads="1"/>
          </p:cNvSpPr>
          <p:nvPr/>
        </p:nvSpPr>
        <p:spPr bwMode="auto">
          <a:xfrm>
            <a:off x="4076700" y="901907"/>
            <a:ext cx="4775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(4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,5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-(4/9)log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(4/9) - (5/9)log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(5/9)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  <a:latin typeface="Times New Roman" pitchFamily="18" charset="0"/>
              </a:rPr>
              <a:t>0.9911</a:t>
            </a:r>
            <a:r>
              <a:rPr lang="en-US" altLang="en-US" sz="1800">
                <a:latin typeface="Times New Roman" pitchFamily="18" charset="0"/>
              </a:rPr>
              <a:t>	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056" name="Text Box 30"/>
          <p:cNvSpPr txBox="1">
            <a:spLocks noChangeArrowheads="1"/>
          </p:cNvSpPr>
          <p:nvPr/>
        </p:nvSpPr>
        <p:spPr bwMode="auto">
          <a:xfrm rot="703679">
            <a:off x="159599" y="3564748"/>
            <a:ext cx="477509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(1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,3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-(1/4)log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(1/4) - (3/4)log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(3/4)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  <a:latin typeface="Times New Roman" pitchFamily="18" charset="0"/>
              </a:rPr>
              <a:t>0.8113</a:t>
            </a:r>
          </a:p>
        </p:txBody>
      </p:sp>
      <p:sp>
        <p:nvSpPr>
          <p:cNvPr id="1057" name="Text Box 31"/>
          <p:cNvSpPr txBox="1">
            <a:spLocks noChangeArrowheads="1"/>
          </p:cNvSpPr>
          <p:nvPr/>
        </p:nvSpPr>
        <p:spPr bwMode="auto">
          <a:xfrm rot="814016">
            <a:off x="3663213" y="3551986"/>
            <a:ext cx="477509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(3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,2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-(3/5)log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(3/5) - (2/5)log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(2/5)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  <a:latin typeface="Times New Roman" pitchFamily="18" charset="0"/>
              </a:rPr>
              <a:t>0.9710</a:t>
            </a:r>
          </a:p>
        </p:txBody>
      </p:sp>
      <p:graphicFrame>
        <p:nvGraphicFramePr>
          <p:cNvPr id="1026" name="Object 32"/>
          <p:cNvGraphicFramePr>
            <a:graphicFrameLocks noChangeAspect="1"/>
          </p:cNvGraphicFramePr>
          <p:nvPr/>
        </p:nvGraphicFramePr>
        <p:xfrm>
          <a:off x="4116389" y="151737"/>
          <a:ext cx="4841875" cy="55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12" imgW="3593880" imgH="457200" progId="Equation.3">
                  <p:embed/>
                </p:oleObj>
              </mc:Choice>
              <mc:Fallback>
                <p:oleObj name="Equation" r:id="rId12" imgW="359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9" y="151737"/>
                        <a:ext cx="4841875" cy="55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" name="Text Box 33"/>
          <p:cNvSpPr txBox="1">
            <a:spLocks noChangeArrowheads="1"/>
          </p:cNvSpPr>
          <p:nvPr/>
        </p:nvSpPr>
        <p:spPr bwMode="auto">
          <a:xfrm>
            <a:off x="136526" y="5463914"/>
            <a:ext cx="92932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i="1">
                <a:latin typeface="Times New Roman" pitchFamily="18" charset="0"/>
              </a:rPr>
              <a:t>Gain</a:t>
            </a:r>
            <a:r>
              <a:rPr lang="en-US" altLang="en-US" sz="2200">
                <a:latin typeface="Times New Roman" pitchFamily="18" charset="0"/>
              </a:rPr>
              <a:t>(Hair Length &lt;= 5) = </a:t>
            </a:r>
            <a:r>
              <a:rPr lang="en-US" altLang="en-US" sz="2200" b="1">
                <a:solidFill>
                  <a:srgbClr val="FF33CC"/>
                </a:solidFill>
                <a:latin typeface="Times New Roman" pitchFamily="18" charset="0"/>
              </a:rPr>
              <a:t>0.9911</a:t>
            </a:r>
            <a:r>
              <a:rPr lang="en-US" altLang="en-US" sz="2200">
                <a:latin typeface="Times New Roman" pitchFamily="18" charset="0"/>
              </a:rPr>
              <a:t> – (4/9 * </a:t>
            </a:r>
            <a:r>
              <a:rPr lang="en-US" altLang="en-US" sz="2200" b="1">
                <a:solidFill>
                  <a:srgbClr val="006600"/>
                </a:solidFill>
                <a:latin typeface="Times New Roman" pitchFamily="18" charset="0"/>
              </a:rPr>
              <a:t>0.8113</a:t>
            </a:r>
            <a:r>
              <a:rPr lang="en-US" altLang="en-US" sz="2200">
                <a:latin typeface="Times New Roman" pitchFamily="18" charset="0"/>
              </a:rPr>
              <a:t> + 5/9 * </a:t>
            </a:r>
            <a:r>
              <a:rPr lang="en-US" altLang="en-US" sz="2200" b="1">
                <a:solidFill>
                  <a:srgbClr val="990099"/>
                </a:solidFill>
                <a:latin typeface="Times New Roman" pitchFamily="18" charset="0"/>
              </a:rPr>
              <a:t>0.9710</a:t>
            </a:r>
            <a:r>
              <a:rPr lang="en-US" altLang="en-US" sz="2200">
                <a:latin typeface="Times New Roman" pitchFamily="18" charset="0"/>
              </a:rPr>
              <a:t> ) = </a:t>
            </a:r>
            <a:r>
              <a:rPr lang="en-US" altLang="en-US" sz="2200" b="1">
                <a:latin typeface="Times New Roman" pitchFamily="18" charset="0"/>
              </a:rPr>
              <a:t>0.0911</a:t>
            </a:r>
          </a:p>
        </p:txBody>
      </p:sp>
      <p:graphicFrame>
        <p:nvGraphicFramePr>
          <p:cNvPr id="1027" name="Object 34"/>
          <p:cNvGraphicFramePr>
            <a:graphicFrameLocks noChangeAspect="1"/>
          </p:cNvGraphicFramePr>
          <p:nvPr/>
        </p:nvGraphicFramePr>
        <p:xfrm>
          <a:off x="254000" y="4960491"/>
          <a:ext cx="5746750" cy="42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14" imgW="3022560" imgH="253800" progId="Equation.3">
                  <p:embed/>
                </p:oleObj>
              </mc:Choice>
              <mc:Fallback>
                <p:oleObj name="Equation" r:id="rId14" imgW="3022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960491"/>
                        <a:ext cx="5746750" cy="42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6111875" y="2087434"/>
            <a:ext cx="2509838" cy="646331"/>
          </a:xfrm>
          <a:prstGeom prst="rect">
            <a:avLst/>
          </a:prstGeom>
          <a:solidFill>
            <a:srgbClr val="CCFFCC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</a:rPr>
              <a:t>Let us try splitting on </a:t>
            </a:r>
            <a:r>
              <a:rPr lang="en-US" i="1">
                <a:latin typeface="Times New Roman" pitchFamily="18" charset="0"/>
              </a:rPr>
              <a:t>Hair length</a:t>
            </a:r>
          </a:p>
        </p:txBody>
      </p:sp>
    </p:spTree>
    <p:extLst>
      <p:ext uri="{BB962C8B-B14F-4D97-AF65-F5344CB8AC3E}">
        <p14:creationId xmlns:p14="http://schemas.microsoft.com/office/powerpoint/2010/main" val="1519459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61925" y="4841370"/>
            <a:ext cx="8782050" cy="1106113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15964" y="239658"/>
            <a:ext cx="3303587" cy="1093349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88913" y="2025038"/>
            <a:ext cx="1801812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5" name="Line 5"/>
          <p:cNvSpPr>
            <a:spLocks noChangeShapeType="1"/>
          </p:cNvSpPr>
          <p:nvPr/>
        </p:nvSpPr>
        <p:spPr bwMode="auto">
          <a:xfrm flipH="1">
            <a:off x="1171575" y="1333008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" name="Picture 6" descr="maggi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1" y="957214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7" descr="homerth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94915"/>
            <a:ext cx="469900" cy="81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margehopefu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348852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9" descr="lisawal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9" y="792715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0" descr="bart_loo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6" y="784206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1" descr="krust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19022"/>
            <a:ext cx="442912" cy="7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2" descr="ab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565820"/>
            <a:ext cx="300037" cy="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3" descr="ott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572910"/>
            <a:ext cx="420688" cy="72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4" descr="selm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06944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5" name="Rectangle 15"/>
          <p:cNvSpPr>
            <a:spLocks noChangeArrowheads="1"/>
          </p:cNvSpPr>
          <p:nvPr/>
        </p:nvSpPr>
        <p:spPr bwMode="auto">
          <a:xfrm flipH="1">
            <a:off x="2598739" y="2025038"/>
            <a:ext cx="1849437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6" name="Line 16"/>
          <p:cNvSpPr>
            <a:spLocks noChangeShapeType="1"/>
          </p:cNvSpPr>
          <p:nvPr/>
        </p:nvSpPr>
        <p:spPr bwMode="auto">
          <a:xfrm>
            <a:off x="2981325" y="1333008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Rectangle 17"/>
          <p:cNvSpPr>
            <a:spLocks noChangeArrowheads="1"/>
          </p:cNvSpPr>
          <p:nvPr/>
        </p:nvSpPr>
        <p:spPr bwMode="auto">
          <a:xfrm>
            <a:off x="1655653" y="1677605"/>
            <a:ext cx="15067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itchFamily="18" charset="0"/>
              </a:rPr>
              <a:t>Weight &lt;= 160?</a:t>
            </a:r>
          </a:p>
        </p:txBody>
      </p:sp>
      <p:sp>
        <p:nvSpPr>
          <p:cNvPr id="2068" name="Text Box 18"/>
          <p:cNvSpPr txBox="1">
            <a:spLocks noChangeArrowheads="1"/>
          </p:cNvSpPr>
          <p:nvPr/>
        </p:nvSpPr>
        <p:spPr bwMode="auto">
          <a:xfrm>
            <a:off x="1244204" y="1466309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2069" name="Text Box 19"/>
          <p:cNvSpPr txBox="1">
            <a:spLocks noChangeArrowheads="1"/>
          </p:cNvSpPr>
          <p:nvPr/>
        </p:nvSpPr>
        <p:spPr bwMode="auto">
          <a:xfrm>
            <a:off x="3143350" y="1423766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pic>
        <p:nvPicPr>
          <p:cNvPr id="2070" name="Picture 20" descr="homerth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137067"/>
            <a:ext cx="469900" cy="81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21" descr="bart_loo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2553986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Picture 22" descr="maggi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6" y="2718486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3" name="Picture 23" descr="ab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4" y="2199463"/>
            <a:ext cx="300037" cy="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24" descr="margehopefu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2059072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5" name="Picture 25" descr="krust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076089"/>
            <a:ext cx="442912" cy="7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6" name="Picture 26" descr="lisawal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4" y="2111541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27" descr="selm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061908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28" descr="ott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342690"/>
            <a:ext cx="420688" cy="72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9" name="Text Box 29"/>
          <p:cNvSpPr txBox="1">
            <a:spLocks noChangeArrowheads="1"/>
          </p:cNvSpPr>
          <p:nvPr/>
        </p:nvSpPr>
        <p:spPr bwMode="auto">
          <a:xfrm>
            <a:off x="4076700" y="901907"/>
            <a:ext cx="4775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(4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,5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-(4/9)log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(4/9) - (5/9)log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(5/9)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  <a:latin typeface="Times New Roman" pitchFamily="18" charset="0"/>
              </a:rPr>
              <a:t>0.9911</a:t>
            </a:r>
            <a:r>
              <a:rPr lang="en-US" altLang="en-US" sz="1800">
                <a:latin typeface="Times New Roman" pitchFamily="18" charset="0"/>
              </a:rPr>
              <a:t>	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2080" name="Text Box 30"/>
          <p:cNvSpPr txBox="1">
            <a:spLocks noChangeArrowheads="1"/>
          </p:cNvSpPr>
          <p:nvPr/>
        </p:nvSpPr>
        <p:spPr bwMode="auto">
          <a:xfrm rot="703679">
            <a:off x="159599" y="3564748"/>
            <a:ext cx="477509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(4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,1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-(4/5)log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(4/5) - (1/5)log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(1/5)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  <a:latin typeface="Times New Roman" pitchFamily="18" charset="0"/>
              </a:rPr>
              <a:t>0.7219</a:t>
            </a:r>
          </a:p>
        </p:txBody>
      </p:sp>
      <p:sp>
        <p:nvSpPr>
          <p:cNvPr id="2081" name="Text Box 31"/>
          <p:cNvSpPr txBox="1">
            <a:spLocks noChangeArrowheads="1"/>
          </p:cNvSpPr>
          <p:nvPr/>
        </p:nvSpPr>
        <p:spPr bwMode="auto">
          <a:xfrm rot="814016">
            <a:off x="3663213" y="3551986"/>
            <a:ext cx="477509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(0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,4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-(0/4)log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(0/4) - (4/4)log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(4/4)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4116389" y="151737"/>
          <a:ext cx="4841875" cy="55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12" imgW="3593880" imgH="457200" progId="Equation.3">
                  <p:embed/>
                </p:oleObj>
              </mc:Choice>
              <mc:Fallback>
                <p:oleObj name="Equation" r:id="rId12" imgW="359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9" y="151737"/>
                        <a:ext cx="4841875" cy="55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2" name="Text Box 33"/>
          <p:cNvSpPr txBox="1">
            <a:spLocks noChangeArrowheads="1"/>
          </p:cNvSpPr>
          <p:nvPr/>
        </p:nvSpPr>
        <p:spPr bwMode="auto">
          <a:xfrm>
            <a:off x="136526" y="5463914"/>
            <a:ext cx="92932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i="1">
                <a:latin typeface="Times New Roman" pitchFamily="18" charset="0"/>
              </a:rPr>
              <a:t>Gain</a:t>
            </a:r>
            <a:r>
              <a:rPr lang="en-US" altLang="en-US" sz="2200">
                <a:latin typeface="Times New Roman" pitchFamily="18" charset="0"/>
              </a:rPr>
              <a:t>(Weight &lt;= 160) = </a:t>
            </a:r>
            <a:r>
              <a:rPr lang="en-US" altLang="en-US" sz="2200" b="1">
                <a:solidFill>
                  <a:srgbClr val="FF33CC"/>
                </a:solidFill>
                <a:latin typeface="Times New Roman" pitchFamily="18" charset="0"/>
              </a:rPr>
              <a:t>0.9911</a:t>
            </a:r>
            <a:r>
              <a:rPr lang="en-US" altLang="en-US" sz="2200">
                <a:latin typeface="Times New Roman" pitchFamily="18" charset="0"/>
              </a:rPr>
              <a:t> – (5/9 * </a:t>
            </a:r>
            <a:r>
              <a:rPr lang="en-US" altLang="en-US" sz="2000" b="1">
                <a:solidFill>
                  <a:srgbClr val="006600"/>
                </a:solidFill>
                <a:latin typeface="Times New Roman" pitchFamily="18" charset="0"/>
              </a:rPr>
              <a:t>0.7219</a:t>
            </a:r>
            <a:r>
              <a:rPr lang="en-US" altLang="en-US" sz="2200">
                <a:latin typeface="Times New Roman" pitchFamily="18" charset="0"/>
              </a:rPr>
              <a:t> + 4/9 * </a:t>
            </a:r>
            <a:r>
              <a:rPr lang="en-US" altLang="en-US" sz="2200" b="1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n-US" altLang="en-US" sz="2200">
                <a:latin typeface="Times New Roman" pitchFamily="18" charset="0"/>
              </a:rPr>
              <a:t> ) = </a:t>
            </a:r>
            <a:r>
              <a:rPr lang="en-US" altLang="en-US" sz="2200" b="1">
                <a:latin typeface="Times New Roman" pitchFamily="18" charset="0"/>
              </a:rPr>
              <a:t>0.5900</a:t>
            </a:r>
          </a:p>
        </p:txBody>
      </p:sp>
      <p:graphicFrame>
        <p:nvGraphicFramePr>
          <p:cNvPr id="2051" name="Object 34"/>
          <p:cNvGraphicFramePr>
            <a:graphicFrameLocks noChangeAspect="1"/>
          </p:cNvGraphicFramePr>
          <p:nvPr/>
        </p:nvGraphicFramePr>
        <p:xfrm>
          <a:off x="254000" y="4960491"/>
          <a:ext cx="5746750" cy="42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14" imgW="3022560" imgH="253800" progId="Equation.3">
                  <p:embed/>
                </p:oleObj>
              </mc:Choice>
              <mc:Fallback>
                <p:oleObj name="Equation" r:id="rId14" imgW="3022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960491"/>
                        <a:ext cx="5746750" cy="42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6111875" y="2087434"/>
            <a:ext cx="2509838" cy="646331"/>
          </a:xfrm>
          <a:prstGeom prst="rect">
            <a:avLst/>
          </a:prstGeom>
          <a:solidFill>
            <a:srgbClr val="CCFFCC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</a:rPr>
              <a:t>Let us try splitting on </a:t>
            </a:r>
            <a:r>
              <a:rPr lang="en-US" i="1">
                <a:latin typeface="Times New Roman" pitchFamily="18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350420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61925" y="4841370"/>
            <a:ext cx="8782050" cy="1106113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715964" y="239658"/>
            <a:ext cx="3303587" cy="1093349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88913" y="2025038"/>
            <a:ext cx="1801812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Line 5"/>
          <p:cNvSpPr>
            <a:spLocks noChangeShapeType="1"/>
          </p:cNvSpPr>
          <p:nvPr/>
        </p:nvSpPr>
        <p:spPr bwMode="auto">
          <a:xfrm flipH="1">
            <a:off x="1171575" y="1333008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0" name="Picture 6" descr="maggi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1" y="957214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7" descr="homerth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94915"/>
            <a:ext cx="469900" cy="81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8" descr="margehopefu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348852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9" descr="lisawal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9" y="792715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0" descr="bart_loo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6" y="784206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1" descr="krust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19022"/>
            <a:ext cx="442912" cy="7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2" descr="ab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565820"/>
            <a:ext cx="300037" cy="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3" descr="ott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572910"/>
            <a:ext cx="420688" cy="72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4" descr="selm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06944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9" name="Rectangle 15"/>
          <p:cNvSpPr>
            <a:spLocks noChangeArrowheads="1"/>
          </p:cNvSpPr>
          <p:nvPr/>
        </p:nvSpPr>
        <p:spPr bwMode="auto">
          <a:xfrm flipH="1">
            <a:off x="2598739" y="2025038"/>
            <a:ext cx="1849437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0" name="Line 16"/>
          <p:cNvSpPr>
            <a:spLocks noChangeShapeType="1"/>
          </p:cNvSpPr>
          <p:nvPr/>
        </p:nvSpPr>
        <p:spPr bwMode="auto">
          <a:xfrm>
            <a:off x="2981325" y="1333008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Rectangle 17"/>
          <p:cNvSpPr>
            <a:spLocks noChangeArrowheads="1"/>
          </p:cNvSpPr>
          <p:nvPr/>
        </p:nvSpPr>
        <p:spPr bwMode="auto">
          <a:xfrm>
            <a:off x="1859042" y="1677605"/>
            <a:ext cx="10999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itchFamily="18" charset="0"/>
              </a:rPr>
              <a:t>age &lt;= 40?</a:t>
            </a:r>
          </a:p>
        </p:txBody>
      </p:sp>
      <p:sp>
        <p:nvSpPr>
          <p:cNvPr id="3092" name="Text Box 18"/>
          <p:cNvSpPr txBox="1">
            <a:spLocks noChangeArrowheads="1"/>
          </p:cNvSpPr>
          <p:nvPr/>
        </p:nvSpPr>
        <p:spPr bwMode="auto">
          <a:xfrm>
            <a:off x="1244204" y="1466309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3093" name="Text Box 19"/>
          <p:cNvSpPr txBox="1">
            <a:spLocks noChangeArrowheads="1"/>
          </p:cNvSpPr>
          <p:nvPr/>
        </p:nvSpPr>
        <p:spPr bwMode="auto">
          <a:xfrm>
            <a:off x="3143350" y="1423766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pic>
        <p:nvPicPr>
          <p:cNvPr id="3094" name="Picture 20" descr="homerth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95209"/>
            <a:ext cx="450850" cy="7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21" descr="maggi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6" y="2088852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22" descr="ab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4" y="2233498"/>
            <a:ext cx="300037" cy="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23" descr="margehopefu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2059072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8" name="Picture 24" descr="krust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195209"/>
            <a:ext cx="442912" cy="7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9" name="Picture 25" descr="lisawal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9" y="2588021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0" name="Picture 26" descr="selm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2359707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Picture 27" descr="ott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036383"/>
            <a:ext cx="401638" cy="68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" name="Text Box 28"/>
          <p:cNvSpPr txBox="1">
            <a:spLocks noChangeArrowheads="1"/>
          </p:cNvSpPr>
          <p:nvPr/>
        </p:nvSpPr>
        <p:spPr bwMode="auto">
          <a:xfrm>
            <a:off x="4076700" y="901907"/>
            <a:ext cx="4775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(4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,5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-(4/9)log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(4/9) - (5/9)log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(5/9)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  <a:latin typeface="Times New Roman" pitchFamily="18" charset="0"/>
              </a:rPr>
              <a:t>0.9911</a:t>
            </a:r>
            <a:r>
              <a:rPr lang="en-US" altLang="en-US" sz="1800">
                <a:latin typeface="Times New Roman" pitchFamily="18" charset="0"/>
              </a:rPr>
              <a:t>	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103" name="Text Box 29"/>
          <p:cNvSpPr txBox="1">
            <a:spLocks noChangeArrowheads="1"/>
          </p:cNvSpPr>
          <p:nvPr/>
        </p:nvSpPr>
        <p:spPr bwMode="auto">
          <a:xfrm rot="703679">
            <a:off x="159599" y="3564748"/>
            <a:ext cx="477509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(3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,3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-(3/6)log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(3/6) - (3/6)log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(3/6)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104" name="Text Box 30"/>
          <p:cNvSpPr txBox="1">
            <a:spLocks noChangeArrowheads="1"/>
          </p:cNvSpPr>
          <p:nvPr/>
        </p:nvSpPr>
        <p:spPr bwMode="auto">
          <a:xfrm rot="814016">
            <a:off x="3663213" y="3551986"/>
            <a:ext cx="477509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800" i="1">
                <a:latin typeface="Times New Roman" pitchFamily="18" charset="0"/>
              </a:rPr>
              <a:t>Entropy</a:t>
            </a:r>
            <a:r>
              <a:rPr lang="en-US" altLang="en-US" sz="1800">
                <a:latin typeface="Times New Roman" pitchFamily="18" charset="0"/>
              </a:rPr>
              <a:t>(1</a:t>
            </a:r>
            <a:r>
              <a:rPr lang="en-US" altLang="en-US" sz="1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1800">
                <a:latin typeface="Times New Roman" pitchFamily="18" charset="0"/>
              </a:rPr>
              <a:t>,2</a:t>
            </a:r>
            <a:r>
              <a:rPr lang="en-US" altLang="en-US" sz="1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en-US" sz="1800">
                <a:latin typeface="Times New Roman" pitchFamily="18" charset="0"/>
              </a:rPr>
              <a:t>) = -(1/3)log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(1/3) - (2/3)log</a:t>
            </a:r>
            <a:r>
              <a:rPr lang="en-US" altLang="en-US" sz="1800" baseline="-25000">
                <a:latin typeface="Times New Roman" pitchFamily="18" charset="0"/>
              </a:rPr>
              <a:t>2</a:t>
            </a:r>
            <a:r>
              <a:rPr lang="en-US" altLang="en-US" sz="1800">
                <a:latin typeface="Times New Roman" pitchFamily="18" charset="0"/>
              </a:rPr>
              <a:t>(2/3)</a:t>
            </a:r>
          </a:p>
          <a:p>
            <a:r>
              <a:rPr lang="en-US" altLang="en-US" sz="1800">
                <a:latin typeface="Times New Roman" pitchFamily="18" charset="0"/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  <a:latin typeface="Times New Roman" pitchFamily="18" charset="0"/>
              </a:rPr>
              <a:t>0.9183</a:t>
            </a:r>
          </a:p>
        </p:txBody>
      </p:sp>
      <p:graphicFrame>
        <p:nvGraphicFramePr>
          <p:cNvPr id="3074" name="Object 31"/>
          <p:cNvGraphicFramePr>
            <a:graphicFrameLocks noChangeAspect="1"/>
          </p:cNvGraphicFramePr>
          <p:nvPr/>
        </p:nvGraphicFramePr>
        <p:xfrm>
          <a:off x="4116389" y="151737"/>
          <a:ext cx="4841875" cy="55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12" imgW="3593880" imgH="457200" progId="Equation.3">
                  <p:embed/>
                </p:oleObj>
              </mc:Choice>
              <mc:Fallback>
                <p:oleObj name="Equation" r:id="rId12" imgW="359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9" y="151737"/>
                        <a:ext cx="4841875" cy="55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5" name="Text Box 32"/>
          <p:cNvSpPr txBox="1">
            <a:spLocks noChangeArrowheads="1"/>
          </p:cNvSpPr>
          <p:nvPr/>
        </p:nvSpPr>
        <p:spPr bwMode="auto">
          <a:xfrm>
            <a:off x="136525" y="5463914"/>
            <a:ext cx="86169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i="1">
                <a:latin typeface="Times New Roman" pitchFamily="18" charset="0"/>
              </a:rPr>
              <a:t>Gain</a:t>
            </a:r>
            <a:r>
              <a:rPr lang="en-US" altLang="en-US" sz="2200">
                <a:latin typeface="Times New Roman" pitchFamily="18" charset="0"/>
              </a:rPr>
              <a:t>(Age &lt;= 40) = </a:t>
            </a:r>
            <a:r>
              <a:rPr lang="en-US" altLang="en-US" sz="2200" b="1">
                <a:solidFill>
                  <a:srgbClr val="FF33CC"/>
                </a:solidFill>
                <a:latin typeface="Times New Roman" pitchFamily="18" charset="0"/>
              </a:rPr>
              <a:t>0.9911</a:t>
            </a:r>
            <a:r>
              <a:rPr lang="en-US" altLang="en-US" sz="2200">
                <a:latin typeface="Times New Roman" pitchFamily="18" charset="0"/>
              </a:rPr>
              <a:t> – (6/9 * </a:t>
            </a:r>
            <a:r>
              <a:rPr lang="en-US" altLang="en-US" sz="20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en-US" altLang="en-US" sz="2200">
                <a:latin typeface="Times New Roman" pitchFamily="18" charset="0"/>
              </a:rPr>
              <a:t> + 3/9 * </a:t>
            </a:r>
            <a:r>
              <a:rPr lang="en-US" altLang="en-US" sz="2000" b="1">
                <a:solidFill>
                  <a:srgbClr val="990099"/>
                </a:solidFill>
                <a:latin typeface="Times New Roman" pitchFamily="18" charset="0"/>
              </a:rPr>
              <a:t>0.9183</a:t>
            </a:r>
            <a:r>
              <a:rPr lang="en-US" altLang="en-US" sz="2200">
                <a:latin typeface="Times New Roman" pitchFamily="18" charset="0"/>
              </a:rPr>
              <a:t> ) = </a:t>
            </a:r>
            <a:r>
              <a:rPr lang="en-US" altLang="en-US" sz="2200" b="1">
                <a:latin typeface="Times New Roman" pitchFamily="18" charset="0"/>
              </a:rPr>
              <a:t>0.0183</a:t>
            </a:r>
          </a:p>
        </p:txBody>
      </p:sp>
      <p:graphicFrame>
        <p:nvGraphicFramePr>
          <p:cNvPr id="3075" name="Object 33"/>
          <p:cNvGraphicFramePr>
            <a:graphicFrameLocks noChangeAspect="1"/>
          </p:cNvGraphicFramePr>
          <p:nvPr/>
        </p:nvGraphicFramePr>
        <p:xfrm>
          <a:off x="254000" y="4960491"/>
          <a:ext cx="5746750" cy="42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14" imgW="3022560" imgH="253800" progId="Equation.3">
                  <p:embed/>
                </p:oleObj>
              </mc:Choice>
              <mc:Fallback>
                <p:oleObj name="Equation" r:id="rId14" imgW="3022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960491"/>
                        <a:ext cx="5746750" cy="42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6" name="Picture 34" descr="bart_loo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6" y="2579512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6111875" y="2087434"/>
            <a:ext cx="2509838" cy="646331"/>
          </a:xfrm>
          <a:prstGeom prst="rect">
            <a:avLst/>
          </a:prstGeom>
          <a:solidFill>
            <a:srgbClr val="CCFFCC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</a:rPr>
              <a:t>Let us try splitting on </a:t>
            </a:r>
            <a:r>
              <a:rPr lang="en-US" i="1">
                <a:latin typeface="Times New Roman" pitchFamily="18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750160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5237164" y="163081"/>
            <a:ext cx="3303587" cy="1093349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710113" y="1948461"/>
            <a:ext cx="1801812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5692775" y="1256431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09" name="Picture 5" descr="maggi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1" y="880637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homerthi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418338"/>
            <a:ext cx="469900" cy="81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margehopefu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1" y="272274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 descr="lisawal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9" y="716138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 descr="bart_loo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6" y="707629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 descr="krust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442445"/>
            <a:ext cx="442912" cy="7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 descr="ab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9" y="489243"/>
            <a:ext cx="300037" cy="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" descr="ot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496333"/>
            <a:ext cx="420688" cy="72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selm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8" y="530367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02" name="Rectangle 14"/>
          <p:cNvSpPr>
            <a:spLocks noChangeArrowheads="1"/>
          </p:cNvSpPr>
          <p:nvPr/>
        </p:nvSpPr>
        <p:spPr bwMode="auto">
          <a:xfrm flipH="1">
            <a:off x="7119939" y="1948461"/>
            <a:ext cx="1849437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7502525" y="1256431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6176853" y="1601028"/>
            <a:ext cx="15067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itchFamily="18" charset="0"/>
              </a:rPr>
              <a:t>Weight &lt;= 160?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765404" y="1389732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7664550" y="1347189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pic>
        <p:nvPicPr>
          <p:cNvPr id="21523" name="Picture 19" descr="homerthi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2060490"/>
            <a:ext cx="469900" cy="81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4" name="Picture 20" descr="bart_loo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6" y="2477409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21" descr="maggi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6" y="2641909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22" descr="ab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4" y="2122886"/>
            <a:ext cx="300037" cy="69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23" descr="margehopefu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1982495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24" descr="krust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1999512"/>
            <a:ext cx="442912" cy="77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25" descr="lisawal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4" y="2034964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26" descr="selm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985331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ot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2266113"/>
            <a:ext cx="420688" cy="72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5919788" y="3726750"/>
            <a:ext cx="1268412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4416425" y="3034720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Rectangle 30"/>
          <p:cNvSpPr>
            <a:spLocks noChangeArrowheads="1"/>
          </p:cNvSpPr>
          <p:nvPr/>
        </p:nvSpPr>
        <p:spPr bwMode="auto">
          <a:xfrm flipH="1">
            <a:off x="4205289" y="3726750"/>
            <a:ext cx="801687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6226175" y="3034720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4799313" y="3379317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itchFamily="18" charset="0"/>
              </a:rPr>
              <a:t>Hair Length &lt;= 2?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489054" y="3168021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388200" y="3125478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pic>
        <p:nvPicPr>
          <p:cNvPr id="21539" name="Picture 35" descr="bart_loo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1" y="4094036"/>
            <a:ext cx="290513" cy="5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0" name="Picture 36" descr="maggi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1" y="4420198"/>
            <a:ext cx="238125" cy="3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1" name="Picture 37" descr="margehopefu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6" y="3760784"/>
            <a:ext cx="309563" cy="96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2" name="Picture 38" descr="lisawal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9" y="3813253"/>
            <a:ext cx="452437" cy="50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3" name="Picture 39" descr="selm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3738094"/>
            <a:ext cx="385762" cy="6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0" y="138974"/>
            <a:ext cx="45227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Of the 3 features we had, </a:t>
            </a:r>
            <a:r>
              <a:rPr lang="en-US" altLang="en-US" i="1">
                <a:latin typeface="Times New Roman" pitchFamily="18" charset="0"/>
              </a:rPr>
              <a:t>Weight</a:t>
            </a:r>
            <a:r>
              <a:rPr lang="en-US" altLang="en-US">
                <a:latin typeface="Times New Roman" pitchFamily="18" charset="0"/>
              </a:rPr>
              <a:t> was best. But while people who weigh over 160 are perfectly classified (as males), the under 160 people are not perfectly classified… So we simply recurse!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1" y="2308656"/>
            <a:ext cx="37830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This time we find that we can split on </a:t>
            </a:r>
            <a:r>
              <a:rPr lang="en-US" altLang="en-US" i="1">
                <a:latin typeface="Times New Roman" pitchFamily="18" charset="0"/>
              </a:rPr>
              <a:t>Hair length,</a:t>
            </a:r>
            <a:r>
              <a:rPr lang="en-US" altLang="en-US">
                <a:latin typeface="Times New Roman" pitchFamily="18" charset="0"/>
              </a:rPr>
              <a:t> and we are done!</a:t>
            </a:r>
          </a:p>
        </p:txBody>
      </p:sp>
    </p:spTree>
    <p:extLst>
      <p:ext uri="{BB962C8B-B14F-4D97-AF65-F5344CB8AC3E}">
        <p14:creationId xmlns:p14="http://schemas.microsoft.com/office/powerpoint/2010/main" val="1370024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5932489" y="163081"/>
            <a:ext cx="2065337" cy="1093349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576763" y="1948461"/>
            <a:ext cx="2049462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5692775" y="1256431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 flipH="1">
            <a:off x="7119939" y="1948461"/>
            <a:ext cx="1849437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7502525" y="1256431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972226" y="435356"/>
            <a:ext cx="1900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itchFamily="18" charset="0"/>
              </a:rPr>
              <a:t>Weight &lt;= 160?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784454" y="1381224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664550" y="1381224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5919789" y="3726750"/>
            <a:ext cx="1792287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4416425" y="3034720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 flipH="1">
            <a:off x="3843338" y="3726750"/>
            <a:ext cx="1497012" cy="1093350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226175" y="3034720"/>
            <a:ext cx="700088" cy="6991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590358" y="2277458"/>
            <a:ext cx="2014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imes New Roman" pitchFamily="18" charset="0"/>
              </a:rPr>
              <a:t>Hair Length &lt;= 2?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489054" y="3168021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397725" y="3176530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0" y="138974"/>
            <a:ext cx="4808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We need don’t need to keep the data around, just the test conditions.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7580238" y="2285967"/>
            <a:ext cx="1000274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0000FF"/>
                </a:solidFill>
                <a:latin typeface="Times New Roman" pitchFamily="18" charset="0"/>
              </a:rPr>
              <a:t>Male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065513" y="4089782"/>
            <a:ext cx="1000274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0000FF"/>
                </a:solidFill>
                <a:latin typeface="Times New Roman" pitchFamily="18" charset="0"/>
              </a:rPr>
              <a:t>Male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6076355" y="4089782"/>
            <a:ext cx="1436291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FF0000"/>
                </a:solidFill>
                <a:latin typeface="Times New Roman" pitchFamily="18" charset="0"/>
              </a:rPr>
              <a:t>Female</a:t>
            </a:r>
          </a:p>
        </p:txBody>
      </p:sp>
      <p:pic>
        <p:nvPicPr>
          <p:cNvPr id="22549" name="Picture 21" descr="comicbookgu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3061664"/>
            <a:ext cx="1065213" cy="179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22" descr="hansmole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3480001"/>
            <a:ext cx="927100" cy="129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23" descr="ja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008706"/>
            <a:ext cx="506412" cy="10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65101" y="1959805"/>
            <a:ext cx="2024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How would these people be classified?</a:t>
            </a:r>
          </a:p>
        </p:txBody>
      </p:sp>
      <p:pic>
        <p:nvPicPr>
          <p:cNvPr id="22553" name="Picture 25" descr="jimbojo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1" y="4773302"/>
            <a:ext cx="468313" cy="135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804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138974"/>
            <a:ext cx="4522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It is trivial to convert Decision Trees to rules… 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5932489" y="163082"/>
            <a:ext cx="2065337" cy="767188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576763" y="1416676"/>
            <a:ext cx="2049462" cy="767188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5692775" y="930270"/>
            <a:ext cx="700088" cy="4920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 flipH="1">
            <a:off x="7119939" y="1416676"/>
            <a:ext cx="1849437" cy="767188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7502525" y="930270"/>
            <a:ext cx="700088" cy="4920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972226" y="354524"/>
            <a:ext cx="1900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itchFamily="18" charset="0"/>
              </a:rPr>
              <a:t>Weight &lt;= 160?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927329" y="1018192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664550" y="1018192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5919789" y="2666015"/>
            <a:ext cx="1792287" cy="767189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4416425" y="2179610"/>
            <a:ext cx="700088" cy="4906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 flipH="1">
            <a:off x="3843338" y="2666015"/>
            <a:ext cx="1497012" cy="767189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6226175" y="2179610"/>
            <a:ext cx="700088" cy="49066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590358" y="1647825"/>
            <a:ext cx="2014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latin typeface="Times New Roman" pitchFamily="18" charset="0"/>
              </a:rPr>
              <a:t>Hair Length &lt;= 2?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631929" y="2290222"/>
            <a:ext cx="41036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yes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321525" y="2261860"/>
            <a:ext cx="30777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no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7580238" y="1653497"/>
            <a:ext cx="1000274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0000FF"/>
                </a:solidFill>
                <a:latin typeface="Times New Roman" pitchFamily="18" charset="0"/>
              </a:rPr>
              <a:t>Male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065513" y="2919855"/>
            <a:ext cx="1000274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0000FF"/>
                </a:solidFill>
                <a:latin typeface="Times New Roman" pitchFamily="18" charset="0"/>
              </a:rPr>
              <a:t>Male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076355" y="2919855"/>
            <a:ext cx="1436291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FF0000"/>
                </a:solidFill>
                <a:latin typeface="Times New Roman" pitchFamily="18" charset="0"/>
              </a:rPr>
              <a:t>Female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1290638" y="4156432"/>
            <a:ext cx="6297612" cy="1631216"/>
          </a:xfrm>
          <a:prstGeom prst="rect">
            <a:avLst/>
          </a:prstGeom>
          <a:solidFill>
            <a:srgbClr val="FFCC99"/>
          </a:solidFill>
          <a:ln w="0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Times New Roman" pitchFamily="18" charset="0"/>
              </a:rPr>
              <a:t>Rules to Classify Males/Females</a:t>
            </a:r>
          </a:p>
          <a:p>
            <a:pPr>
              <a:defRPr/>
            </a:pPr>
            <a:endParaRPr lang="en-US" sz="2000" b="1">
              <a:latin typeface="Times New Roman" pitchFamily="18" charset="0"/>
            </a:endParaRPr>
          </a:p>
          <a:p>
            <a:pPr>
              <a:defRPr/>
            </a:pPr>
            <a:r>
              <a:rPr lang="en-US" sz="2000" b="1">
                <a:latin typeface="Times New Roman" pitchFamily="18" charset="0"/>
              </a:rPr>
              <a:t>If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</a:rPr>
              <a:t>Weight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</a:rPr>
              <a:t>greater than</a:t>
            </a:r>
            <a:r>
              <a:rPr lang="en-US" sz="2000">
                <a:latin typeface="Times New Roman" pitchFamily="18" charset="0"/>
              </a:rPr>
              <a:t> 160, classify as 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Male</a:t>
            </a:r>
          </a:p>
          <a:p>
            <a:pPr>
              <a:defRPr/>
            </a:pPr>
            <a:r>
              <a:rPr lang="en-US" sz="2000" b="1">
                <a:latin typeface="Times New Roman" pitchFamily="18" charset="0"/>
              </a:rPr>
              <a:t>Elseif </a:t>
            </a:r>
            <a:r>
              <a:rPr lang="en-US" sz="2000" i="1">
                <a:latin typeface="Times New Roman" pitchFamily="18" charset="0"/>
              </a:rPr>
              <a:t>Hair Length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</a:rPr>
              <a:t>less than or equal</a:t>
            </a:r>
            <a:r>
              <a:rPr lang="en-US" sz="2000">
                <a:latin typeface="Times New Roman" pitchFamily="18" charset="0"/>
              </a:rPr>
              <a:t> to 2, classify as 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Male</a:t>
            </a:r>
            <a:endParaRPr lang="en-US" sz="2000">
              <a:latin typeface="Times New Roman" pitchFamily="18" charset="0"/>
            </a:endParaRPr>
          </a:p>
          <a:p>
            <a:pPr>
              <a:defRPr/>
            </a:pPr>
            <a:r>
              <a:rPr lang="en-US" sz="2000" b="1">
                <a:latin typeface="Times New Roman" pitchFamily="18" charset="0"/>
              </a:rPr>
              <a:t>Else</a:t>
            </a:r>
            <a:r>
              <a:rPr lang="en-US" sz="2000">
                <a:latin typeface="Times New Roman" pitchFamily="18" charset="0"/>
              </a:rPr>
              <a:t> classify as 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Female</a:t>
            </a:r>
            <a:r>
              <a:rPr lang="en-US" sz="2000" b="1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454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4882662" y="1429438"/>
            <a:ext cx="4114800" cy="449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Requires three things</a:t>
            </a:r>
          </a:p>
          <a:p>
            <a:pPr marL="742950" lvl="1" indent="-285750"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set of stored records</a:t>
            </a:r>
          </a:p>
          <a:p>
            <a:pPr marL="742950" lvl="1" indent="-285750"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>
                <a:solidFill>
                  <a:srgbClr val="FF0000"/>
                </a:solidFill>
              </a:rPr>
              <a:t>Distance Metric </a:t>
            </a:r>
            <a:r>
              <a:rPr lang="en-US" sz="1800" b="0" dirty="0"/>
              <a:t>to compute distance between records</a:t>
            </a:r>
          </a:p>
          <a:p>
            <a:pPr marL="742950" lvl="1" indent="-285750"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The value of </a:t>
            </a:r>
            <a:r>
              <a:rPr lang="en-US" sz="1800" b="0" i="1" dirty="0">
                <a:solidFill>
                  <a:srgbClr val="FF0000"/>
                </a:solidFill>
              </a:rPr>
              <a:t>k</a:t>
            </a:r>
            <a:r>
              <a:rPr lang="en-US" sz="1800" b="0" dirty="0">
                <a:solidFill>
                  <a:srgbClr val="FF0000"/>
                </a:solidFill>
              </a:rPr>
              <a:t>, the number of nearest neighbors</a:t>
            </a:r>
            <a:r>
              <a:rPr lang="en-US" sz="1800" b="0" dirty="0"/>
              <a:t> to </a:t>
            </a:r>
            <a:r>
              <a:rPr lang="en-US" sz="1800" b="0" dirty="0" smtClean="0"/>
              <a:t>retrieve</a:t>
            </a:r>
          </a:p>
          <a:p>
            <a:pPr marL="742950" lvl="1" indent="-285750"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sz="1800" b="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 dirty="0"/>
              <a:t>To classify an unknown record:</a:t>
            </a:r>
          </a:p>
          <a:p>
            <a:pPr marL="742950" lvl="1" indent="-285750"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>
                <a:solidFill>
                  <a:srgbClr val="0070C0"/>
                </a:solidFill>
              </a:rPr>
              <a:t>Compute distance </a:t>
            </a:r>
            <a:r>
              <a:rPr lang="en-US" sz="1800" b="0" dirty="0"/>
              <a:t>to other training records</a:t>
            </a:r>
          </a:p>
          <a:p>
            <a:pPr marL="742950" lvl="1" indent="-285750"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Identify </a:t>
            </a:r>
            <a:r>
              <a:rPr lang="en-US" sz="1800" b="0" i="1" dirty="0">
                <a:solidFill>
                  <a:srgbClr val="0070C0"/>
                </a:solidFill>
              </a:rPr>
              <a:t>k</a:t>
            </a:r>
            <a:r>
              <a:rPr lang="en-US" sz="1800" b="0" dirty="0"/>
              <a:t> nearest neighbors </a:t>
            </a:r>
          </a:p>
          <a:p>
            <a:pPr marL="742950" lvl="1" indent="-285750"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58032"/>
              </p:ext>
            </p:extLst>
          </p:nvPr>
        </p:nvGraphicFramePr>
        <p:xfrm>
          <a:off x="457200" y="1429438"/>
          <a:ext cx="4316413" cy="45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29438"/>
                        <a:ext cx="4316413" cy="45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8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Nearest Neighbor</a:t>
            </a:r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947579"/>
              </p:ext>
            </p:extLst>
          </p:nvPr>
        </p:nvGraphicFramePr>
        <p:xfrm>
          <a:off x="533400" y="1565575"/>
          <a:ext cx="7848600" cy="325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" imgW="9756360" imgH="4523760" progId="Visio.Drawing.6">
                  <p:embed/>
                </p:oleObj>
              </mc:Choice>
              <mc:Fallback>
                <p:oleObj name="VISIO" r:id="rId3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65575"/>
                        <a:ext cx="7848600" cy="325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762000" y="4832862"/>
            <a:ext cx="7696200" cy="81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36583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1-Nearest Neighbor</a:t>
            </a:r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381000" y="1293301"/>
            <a:ext cx="8610600" cy="123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/>
              <a:t>One of the simplest of all machine learning classifiers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Simple idea: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FF0000"/>
                </a:solidFill>
              </a:rPr>
              <a:t>label</a:t>
            </a:r>
            <a:r>
              <a:rPr lang="en-US" altLang="en-US" sz="2400" dirty="0"/>
              <a:t> a new point the </a:t>
            </a:r>
            <a:r>
              <a:rPr lang="en-US" altLang="en-US" sz="2400" dirty="0">
                <a:solidFill>
                  <a:srgbClr val="FF0000"/>
                </a:solidFill>
              </a:rPr>
              <a:t>same as the closest known point</a:t>
            </a:r>
            <a:endParaRPr lang="en-US" sz="2400" b="0" dirty="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3276600" y="344408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657600" y="489188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4648200" y="313928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200400" y="420608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5334000" y="435848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4038600" y="382508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4724400" y="504428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4419600" y="4129881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013325" y="3483769"/>
            <a:ext cx="177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Palatino" charset="0"/>
              </a:rPr>
              <a:t>Label it red.</a:t>
            </a: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4152900" y="3863181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191000" y="390128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4229100" y="393938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67200" y="3977481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305300" y="401558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343400" y="4053681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4381500" y="4091781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4419600" y="4129881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V="1">
            <a:off x="4648200" y="3825081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381000" y="1293301"/>
            <a:ext cx="8610600" cy="123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/>
              <a:t>Generalizes 1-NN to smooth away noise in the labels</a:t>
            </a:r>
          </a:p>
          <a:p>
            <a:r>
              <a:rPr lang="en-US" altLang="en-US" sz="2400" dirty="0"/>
              <a:t>A new point is now assigned </a:t>
            </a:r>
            <a:r>
              <a:rPr lang="en-US" altLang="en-US" sz="2400" dirty="0">
                <a:solidFill>
                  <a:srgbClr val="FF0000"/>
                </a:solidFill>
              </a:rPr>
              <a:t>the most frequent label of its </a:t>
            </a:r>
            <a:r>
              <a:rPr lang="en-US" altLang="en-US" sz="2400" i="1" dirty="0">
                <a:solidFill>
                  <a:srgbClr val="FF0000"/>
                </a:solidFill>
              </a:rPr>
              <a:t>k</a:t>
            </a:r>
            <a:r>
              <a:rPr lang="en-US" altLang="en-US" sz="2400" dirty="0">
                <a:solidFill>
                  <a:srgbClr val="FF0000"/>
                </a:solidFill>
              </a:rPr>
              <a:t> nearest neighbors</a:t>
            </a:r>
            <a:endParaRPr lang="en-US" sz="2400" b="0" dirty="0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457200" y="359648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838200" y="504428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1828800" y="329168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1000" y="435848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2209800" y="428228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219200" y="397748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1828800" y="4815681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2193925" y="3636169"/>
            <a:ext cx="334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Palatino" charset="0"/>
              </a:rPr>
              <a:t>Label it red, when k = 3</a:t>
            </a: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1562100" y="4320381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 flipV="1">
            <a:off x="1828800" y="3977481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1143000" y="3901281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340475" y="370919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6721475" y="51569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7712075" y="340439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8"/>
          <p:cNvSpPr>
            <a:spLocks noChangeArrowheads="1"/>
          </p:cNvSpPr>
          <p:nvPr/>
        </p:nvSpPr>
        <p:spPr bwMode="auto">
          <a:xfrm>
            <a:off x="6264275" y="447119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8093075" y="43949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20"/>
          <p:cNvSpPr>
            <a:spLocks noChangeArrowheads="1"/>
          </p:cNvSpPr>
          <p:nvPr/>
        </p:nvSpPr>
        <p:spPr bwMode="auto">
          <a:xfrm>
            <a:off x="7102475" y="4090194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7712075" y="4928394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2743200" y="4739481"/>
            <a:ext cx="348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Palatino" charset="0"/>
              </a:rPr>
              <a:t>Label it blue, when k = 7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445375" y="4433094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 flipH="1">
            <a:off x="6248400" y="4587081"/>
            <a:ext cx="1143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25"/>
          <p:cNvSpPr>
            <a:spLocks noChangeArrowheads="1"/>
          </p:cNvSpPr>
          <p:nvPr/>
        </p:nvSpPr>
        <p:spPr bwMode="auto">
          <a:xfrm>
            <a:off x="6356350" y="3344069"/>
            <a:ext cx="2406650" cy="2406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5578</TotalTime>
  <Words>2313</Words>
  <Application>Microsoft Office PowerPoint</Application>
  <PresentationFormat>Custom</PresentationFormat>
  <Paragraphs>395</Paragraphs>
  <Slides>55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1_Lecture</vt:lpstr>
      <vt:lpstr>2_Office Theme</vt:lpstr>
      <vt:lpstr>3_Office Theme</vt:lpstr>
      <vt:lpstr>2_Lecture</vt:lpstr>
      <vt:lpstr>4_Office Theme</vt:lpstr>
      <vt:lpstr>VISIO</vt:lpstr>
      <vt:lpstr>Visio</vt:lpstr>
      <vt:lpstr>Equation</vt:lpstr>
      <vt:lpstr>Document</vt:lpstr>
      <vt:lpstr>Worksheet</vt:lpstr>
      <vt:lpstr>Microsoft Equation 3.0</vt:lpstr>
      <vt:lpstr>Supervised Learning  NEAREST NEIGHBOR CLASSIFICATION</vt:lpstr>
      <vt:lpstr>Instance Based Learning</vt:lpstr>
      <vt:lpstr>Instance-Based Classifiers</vt:lpstr>
      <vt:lpstr>Instance Based Classifiers</vt:lpstr>
      <vt:lpstr>Nearest Neighbor Classifiers</vt:lpstr>
      <vt:lpstr>Nearest-Neighbor Classifiers</vt:lpstr>
      <vt:lpstr>Definition of Nearest Neighbor</vt:lpstr>
      <vt:lpstr>1-Nearest Neighbor</vt:lpstr>
      <vt:lpstr>k-Nearest Neighbor</vt:lpstr>
      <vt:lpstr>Nearest Neighbor Classification</vt:lpstr>
      <vt:lpstr>KNN Example</vt:lpstr>
      <vt:lpstr>Selecting the Number of Neighbors</vt:lpstr>
      <vt:lpstr>Nearest Neighbor Classification…</vt:lpstr>
      <vt:lpstr>Curse-of-Dimensionality</vt:lpstr>
      <vt:lpstr>Curse-of-Dimensionality</vt:lpstr>
      <vt:lpstr>Advantages and Disadvantages of KNN</vt:lpstr>
      <vt:lpstr>Nearest neighbor Classification…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Nearest Neighbor Search</vt:lpstr>
      <vt:lpstr>Decision Trees</vt:lpstr>
      <vt:lpstr>Introduction</vt:lpstr>
      <vt:lpstr>The loan data example</vt:lpstr>
      <vt:lpstr>A decision tree from the loan data</vt:lpstr>
      <vt:lpstr>Use the decision tree</vt:lpstr>
      <vt:lpstr>Is the decision tree unique?</vt:lpstr>
      <vt:lpstr>From a decision tree to a set of rules</vt:lpstr>
      <vt:lpstr>Algorithm for decision tree learning</vt:lpstr>
      <vt:lpstr>Choose an attribute to partition data </vt:lpstr>
      <vt:lpstr>Two possible roots, which is better?</vt:lpstr>
      <vt:lpstr>Entropy Measure</vt:lpstr>
      <vt:lpstr>How to choose the best attribute?</vt:lpstr>
      <vt:lpstr>Entropy Measure</vt:lpstr>
      <vt:lpstr>Information Gain</vt:lpstr>
      <vt:lpstr>An example</vt:lpstr>
      <vt:lpstr>We build the final tree</vt:lpstr>
      <vt:lpstr>Handling continuous attributes</vt:lpstr>
      <vt:lpstr>An example in a continuous space</vt:lpstr>
      <vt:lpstr>Avoid overfitting in classification</vt:lpstr>
      <vt:lpstr>An example</vt:lpstr>
      <vt:lpstr>Example-1</vt:lpstr>
      <vt:lpstr>Solution</vt:lpstr>
      <vt:lpstr>Example-2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Hasan Jamal</cp:lastModifiedBy>
  <cp:revision>695</cp:revision>
  <dcterms:created xsi:type="dcterms:W3CDTF">2010-07-08T21:59:02Z</dcterms:created>
  <dcterms:modified xsi:type="dcterms:W3CDTF">2019-11-21T18:34:15Z</dcterms:modified>
</cp:coreProperties>
</file>