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7" r:id="rId2"/>
    <p:sldId id="268" r:id="rId3"/>
    <p:sldId id="269" r:id="rId4"/>
    <p:sldId id="270" r:id="rId5"/>
    <p:sldId id="271" r:id="rId6"/>
    <p:sldId id="272" r:id="rId7"/>
    <p:sldId id="294" r:id="rId8"/>
    <p:sldId id="273" r:id="rId9"/>
    <p:sldId id="274" r:id="rId10"/>
    <p:sldId id="295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302" r:id="rId23"/>
    <p:sldId id="303" r:id="rId24"/>
    <p:sldId id="304" r:id="rId25"/>
    <p:sldId id="305" r:id="rId26"/>
    <p:sldId id="306" r:id="rId27"/>
    <p:sldId id="298" r:id="rId28"/>
    <p:sldId id="299" r:id="rId29"/>
    <p:sldId id="300" r:id="rId30"/>
    <p:sldId id="301" r:id="rId31"/>
    <p:sldId id="290" r:id="rId32"/>
    <p:sldId id="291" r:id="rId33"/>
    <p:sldId id="292" r:id="rId34"/>
    <p:sldId id="293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C9420-5E71-3040-A3FD-C986201FA372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846CF-3945-D44E-ADA3-9BF2C9357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394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C0CA7-712E-3B40-BAAF-6BA4826EFBFA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BBCAB-BADB-0A48-B85E-BE5BF8EC59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49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96042-C107-49AD-989E-C62094559E6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Foundry example, electric company example, intro from </a:t>
            </a:r>
            <a:r>
              <a:rPr lang="en-US" dirty="0" err="1" smtClean="0"/>
              <a:t>abadi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BBCAB-BADB-0A48-B85E-BE5BF8EC59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29628" indent="-3747245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52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69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586BB18-2DD3-4335-9560-860A1518C88A}" type="slidenum">
              <a:rPr lang="en-US" sz="1200">
                <a:solidFill>
                  <a:prstClr val="black"/>
                </a:solidFill>
              </a:rPr>
              <a:pPr eaLnBrk="1" hangingPunct="1"/>
              <a:t>11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3754-F8D9-EA45-A479-AB257D0F9C1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Cloud &amp; Cluster Computing @ PSU - Spring 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0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3658-7776-3A4F-8A0C-3094227E8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Cloud &amp; Cluster Computing @ PSU - Spring 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68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1EED-5971-174E-AF6C-59B7D88DE3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Cloud &amp; Cluster Computing @ PSU - Spring 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3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3FCA626-45CF-1E4E-B469-1F793E4C91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4935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Cloud &amp; Cluster Computing @ PSU - Spring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361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40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13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125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erspectives.mvdirona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slashdot.org/article.pl?sid=08/07/17/21172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hyperlink" Target="http://www.wikipedia.org/" TargetMode="Externa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Management in the Cloud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8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218" y="6474023"/>
            <a:ext cx="6854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 smtClean="0">
                <a:solidFill>
                  <a:prstClr val="black"/>
                </a:solidFill>
              </a:rPr>
              <a:t>Table credit: </a:t>
            </a:r>
            <a:r>
              <a:rPr lang="en-US" sz="1400" i="1" dirty="0">
                <a:solidFill>
                  <a:prstClr val="black"/>
                </a:solidFill>
              </a:rPr>
              <a:t>“Above the Clouds: A Berkeley View of Cloud Computing”, RAD Lab, UC Berkeley</a:t>
            </a:r>
          </a:p>
        </p:txBody>
      </p:sp>
      <p:pic>
        <p:nvPicPr>
          <p:cNvPr id="6" name="Picture 5" descr="Screenshot 1:6:14, 2:24 PM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00" y="26398"/>
            <a:ext cx="7073152" cy="65151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1143000" y="3357563"/>
            <a:ext cx="6654800" cy="2586037"/>
            <a:chOff x="1143000" y="3357563"/>
            <a:chExt cx="6654800" cy="2586037"/>
          </a:xfrm>
        </p:grpSpPr>
        <p:sp>
          <p:nvSpPr>
            <p:cNvPr id="35" name="Rectangle 34"/>
            <p:cNvSpPr/>
            <p:nvPr/>
          </p:nvSpPr>
          <p:spPr bwMode="auto">
            <a:xfrm>
              <a:off x="5181600" y="4230328"/>
              <a:ext cx="2613025" cy="2174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5181600" y="3357563"/>
              <a:ext cx="2616200" cy="908050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solidFill>
              <a:srgbClr val="D9D9D9"/>
            </a:solidFill>
            <a:ln w="19050" cap="flat" cmpd="sng" algn="ctr">
              <a:noFill/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143000" y="3359509"/>
              <a:ext cx="2613025" cy="10969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3581" name="TextBox 35"/>
            <p:cNvSpPr txBox="1">
              <a:spLocks noChangeArrowheads="1"/>
            </p:cNvSpPr>
            <p:nvPr/>
          </p:nvSpPr>
          <p:spPr bwMode="auto">
            <a:xfrm>
              <a:off x="3601061" y="5481935"/>
              <a:ext cx="24187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dirty="0">
                  <a:solidFill>
                    <a:prstClr val="black"/>
                  </a:solidFill>
                  <a:latin typeface="Calibri"/>
                </a:rPr>
                <a:t>Unused resources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070225" y="5495925"/>
              <a:ext cx="533400" cy="381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25401" dir="2700000" rotWithShape="0">
                <a:srgbClr val="161645">
                  <a:alpha val="42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914400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Economics of Cloud Users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by use instead of provisioning for peak</a:t>
            </a:r>
          </a:p>
          <a:p>
            <a:endParaRPr lang="en-US" dirty="0"/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457200" y="2047874"/>
            <a:ext cx="403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914400" eaLnBrk="1" hangingPunct="1"/>
            <a:r>
              <a:rPr lang="en-US" b="1" dirty="0">
                <a:solidFill>
                  <a:prstClr val="black"/>
                </a:solidFill>
                <a:latin typeface="Calibri"/>
              </a:rPr>
              <a:t>Static data center</a:t>
            </a:r>
          </a:p>
        </p:txBody>
      </p:sp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4648200" y="2052637"/>
            <a:ext cx="403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914400" eaLnBrk="1" hangingPunct="1"/>
            <a:r>
              <a:rPr lang="en-US" b="1" dirty="0">
                <a:solidFill>
                  <a:prstClr val="black"/>
                </a:solidFill>
                <a:latin typeface="Calibri"/>
              </a:rPr>
              <a:t>Data center in the cloud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719138" y="2592388"/>
            <a:ext cx="3674762" cy="2436812"/>
            <a:chOff x="719863" y="3048794"/>
            <a:chExt cx="3749713" cy="2455971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76273" y="4115172"/>
              <a:ext cx="2134375" cy="162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42651" y="5181569"/>
              <a:ext cx="3124747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1142651" y="3962383"/>
              <a:ext cx="2667941" cy="990389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61437" y="4856353"/>
              <a:ext cx="908139" cy="3412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600" dirty="0">
                  <a:solidFill>
                    <a:srgbClr val="262673"/>
                  </a:solidFill>
                  <a:latin typeface="Calibri"/>
                </a:rPr>
                <a:t>Demand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142651" y="3815185"/>
              <a:ext cx="2744075" cy="160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575" name="TextBox 19"/>
            <p:cNvSpPr txBox="1">
              <a:spLocks noChangeArrowheads="1"/>
            </p:cNvSpPr>
            <p:nvPr/>
          </p:nvSpPr>
          <p:spPr bwMode="auto">
            <a:xfrm>
              <a:off x="3549432" y="3477181"/>
              <a:ext cx="909775" cy="34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600">
                  <a:solidFill>
                    <a:srgbClr val="FF0000"/>
                  </a:solidFill>
                  <a:latin typeface="Calibri"/>
                </a:rPr>
                <a:t>Capacity</a:t>
              </a:r>
            </a:p>
          </p:txBody>
        </p:sp>
        <p:sp>
          <p:nvSpPr>
            <p:cNvPr id="23576" name="TextBox 22"/>
            <p:cNvSpPr txBox="1">
              <a:spLocks noChangeArrowheads="1"/>
            </p:cNvSpPr>
            <p:nvPr/>
          </p:nvSpPr>
          <p:spPr bwMode="auto">
            <a:xfrm>
              <a:off x="2443015" y="5181600"/>
              <a:ext cx="60498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prstClr val="black"/>
                  </a:solidFill>
                  <a:latin typeface="Calibri"/>
                </a:rPr>
                <a:t>Time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9863" y="3718600"/>
              <a:ext cx="423973" cy="891363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 defTabSz="914400">
                <a:defRPr/>
              </a:pPr>
              <a:r>
                <a:rPr lang="en-US" sz="1500" dirty="0">
                  <a:solidFill>
                    <a:prstClr val="black"/>
                  </a:solidFill>
                  <a:ea typeface="ＭＳ Ｐゴシック" charset="-128"/>
                  <a:cs typeface="ＭＳ Ｐゴシック" charset="-128"/>
                </a:rPr>
                <a:t>Resources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761879" y="2585732"/>
            <a:ext cx="3895425" cy="2438399"/>
            <a:chOff x="4766102" y="3048001"/>
            <a:chExt cx="3970701" cy="2455970"/>
          </a:xfrm>
        </p:grpSpPr>
        <p:cxnSp>
          <p:nvCxnSpPr>
            <p:cNvPr id="26" name="Straight Arrow Connector 25"/>
            <p:cNvCxnSpPr/>
            <p:nvPr/>
          </p:nvCxnSpPr>
          <p:spPr>
            <a:xfrm rot="16200000" flipV="1">
              <a:off x="4118717" y="4111257"/>
              <a:ext cx="2132985" cy="6473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188447" y="5179387"/>
              <a:ext cx="3124700" cy="1598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5188447" y="3960995"/>
              <a:ext cx="2668374" cy="991342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29618" y="4766860"/>
              <a:ext cx="907185" cy="3409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600">
                  <a:solidFill>
                    <a:srgbClr val="262673"/>
                  </a:solidFill>
                  <a:latin typeface="Calibri"/>
                </a:rPr>
                <a:t>Demand</a:t>
              </a:r>
            </a:p>
          </p:txBody>
        </p:sp>
        <p:sp>
          <p:nvSpPr>
            <p:cNvPr id="23566" name="TextBox 30"/>
            <p:cNvSpPr txBox="1">
              <a:spLocks noChangeArrowheads="1"/>
            </p:cNvSpPr>
            <p:nvPr/>
          </p:nvSpPr>
          <p:spPr bwMode="auto">
            <a:xfrm>
              <a:off x="7790218" y="4191000"/>
              <a:ext cx="908819" cy="340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600">
                  <a:solidFill>
                    <a:srgbClr val="FF0000"/>
                  </a:solidFill>
                  <a:latin typeface="Calibri"/>
                </a:rPr>
                <a:t>Capacity</a:t>
              </a:r>
            </a:p>
          </p:txBody>
        </p:sp>
        <p:sp>
          <p:nvSpPr>
            <p:cNvPr id="23567" name="TextBox 31"/>
            <p:cNvSpPr txBox="1">
              <a:spLocks noChangeArrowheads="1"/>
            </p:cNvSpPr>
            <p:nvPr/>
          </p:nvSpPr>
          <p:spPr bwMode="auto">
            <a:xfrm>
              <a:off x="6489254" y="5180806"/>
              <a:ext cx="60498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prstClr val="black"/>
                  </a:solidFill>
                  <a:latin typeface="Calibri"/>
                </a:rPr>
                <a:t>Time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66102" y="3718096"/>
              <a:ext cx="423527" cy="890781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 defTabSz="914400">
                <a:defRPr/>
              </a:pPr>
              <a:r>
                <a:rPr lang="en-US" sz="1500" dirty="0">
                  <a:solidFill>
                    <a:prstClr val="black"/>
                  </a:solidFill>
                  <a:ea typeface="ＭＳ Ｐゴシック" charset="-128"/>
                  <a:cs typeface="ＭＳ Ｐゴシック" charset="-128"/>
                </a:rPr>
                <a:t>Resources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181974" y="3810695"/>
              <a:ext cx="2666756" cy="912994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92218" y="6474023"/>
            <a:ext cx="265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Slide Credit: RAD Lab, UC Berkeley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24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3130191" y="2935705"/>
            <a:ext cx="2613025" cy="1621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3092883" y="5253335"/>
            <a:ext cx="2941026" cy="461665"/>
            <a:chOff x="817401" y="5364460"/>
            <a:chExt cx="2941026" cy="461665"/>
          </a:xfrm>
        </p:grpSpPr>
        <p:sp>
          <p:nvSpPr>
            <p:cNvPr id="25603" name="TextBox 36"/>
            <p:cNvSpPr txBox="1">
              <a:spLocks noChangeArrowheads="1"/>
            </p:cNvSpPr>
            <p:nvPr/>
          </p:nvSpPr>
          <p:spPr bwMode="auto">
            <a:xfrm>
              <a:off x="1339688" y="5364460"/>
              <a:ext cx="24187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dirty="0">
                  <a:solidFill>
                    <a:prstClr val="black"/>
                  </a:solidFill>
                  <a:latin typeface="Calibri"/>
                </a:rPr>
                <a:t>Unused resources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817401" y="5410200"/>
              <a:ext cx="533400" cy="381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25401" dir="2700000" rotWithShape="0">
                <a:srgbClr val="161645">
                  <a:alpha val="42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914400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5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Economics of Cloud Users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of over-provisioning: </a:t>
            </a:r>
            <a:r>
              <a:rPr lang="en-US" dirty="0" smtClean="0"/>
              <a:t>underutilization</a:t>
            </a:r>
            <a:endParaRPr lang="en-US" dirty="0"/>
          </a:p>
        </p:txBody>
      </p:sp>
      <p:sp>
        <p:nvSpPr>
          <p:cNvPr id="25607" name="TextBox 4"/>
          <p:cNvSpPr txBox="1">
            <a:spLocks noChangeArrowheads="1"/>
          </p:cNvSpPr>
          <p:nvPr/>
        </p:nvSpPr>
        <p:spPr bwMode="auto">
          <a:xfrm>
            <a:off x="2544096" y="2022476"/>
            <a:ext cx="403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914400" eaLnBrk="1" hangingPunct="1"/>
            <a:r>
              <a:rPr lang="en-US" b="1" dirty="0">
                <a:solidFill>
                  <a:prstClr val="black"/>
                </a:solidFill>
                <a:latin typeface="Calibri"/>
              </a:rPr>
              <a:t>Static data center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726015" y="2597151"/>
            <a:ext cx="3674762" cy="2544763"/>
            <a:chOff x="719863" y="2939763"/>
            <a:chExt cx="3749712" cy="2565002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76178" y="4115046"/>
              <a:ext cx="2134568" cy="1619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42652" y="5181540"/>
              <a:ext cx="3124745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1142652" y="3962244"/>
              <a:ext cx="2667939" cy="990477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61436" y="4861094"/>
              <a:ext cx="908139" cy="341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600" dirty="0">
                  <a:solidFill>
                    <a:srgbClr val="262673"/>
                  </a:solidFill>
                  <a:latin typeface="Calibri"/>
                </a:rPr>
                <a:t>Demand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142652" y="3277390"/>
              <a:ext cx="2744074" cy="160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615" name="TextBox 19"/>
            <p:cNvSpPr txBox="1">
              <a:spLocks noChangeArrowheads="1"/>
            </p:cNvSpPr>
            <p:nvPr/>
          </p:nvSpPr>
          <p:spPr bwMode="auto">
            <a:xfrm>
              <a:off x="3549432" y="2939763"/>
              <a:ext cx="909775" cy="34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600">
                  <a:solidFill>
                    <a:srgbClr val="FF0000"/>
                  </a:solidFill>
                  <a:latin typeface="Calibri"/>
                </a:rPr>
                <a:t>Capacity</a:t>
              </a:r>
            </a:p>
          </p:txBody>
        </p:sp>
        <p:sp>
          <p:nvSpPr>
            <p:cNvPr id="25616" name="TextBox 22"/>
            <p:cNvSpPr txBox="1">
              <a:spLocks noChangeArrowheads="1"/>
            </p:cNvSpPr>
            <p:nvPr/>
          </p:nvSpPr>
          <p:spPr bwMode="auto">
            <a:xfrm>
              <a:off x="2443015" y="5181600"/>
              <a:ext cx="60498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prstClr val="black"/>
                  </a:solidFill>
                  <a:latin typeface="Calibri"/>
                </a:rPr>
                <a:t>Time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9863" y="3718560"/>
              <a:ext cx="423972" cy="891443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 defTabSz="914400">
                <a:defRPr/>
              </a:pPr>
              <a:r>
                <a:rPr lang="en-US" sz="1500" dirty="0">
                  <a:solidFill>
                    <a:prstClr val="black"/>
                  </a:solidFill>
                  <a:ea typeface="ＭＳ Ｐゴシック" charset="-128"/>
                  <a:cs typeface="ＭＳ Ｐゴシック" charset="-128"/>
                </a:rPr>
                <a:t>Resources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2218" y="6474023"/>
            <a:ext cx="265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Slide Credit: RAD Lab, UC Berkeley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1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Economics of Cloud Users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 penalty for </a:t>
            </a:r>
            <a:r>
              <a:rPr lang="en-US" dirty="0" smtClean="0"/>
              <a:t>under-provisioning</a:t>
            </a:r>
            <a:endParaRPr lang="en-US" dirty="0"/>
          </a:p>
        </p:txBody>
      </p:sp>
      <p:sp>
        <p:nvSpPr>
          <p:cNvPr id="26628" name="TextBox 5"/>
          <p:cNvSpPr txBox="1">
            <a:spLocks noChangeArrowheads="1"/>
          </p:cNvSpPr>
          <p:nvPr/>
        </p:nvSpPr>
        <p:spPr bwMode="auto">
          <a:xfrm>
            <a:off x="1447800" y="4171890"/>
            <a:ext cx="15211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914400" eaLnBrk="1" hangingPunct="1"/>
            <a:r>
              <a:rPr lang="en-US" sz="2000" dirty="0">
                <a:solidFill>
                  <a:prstClr val="black"/>
                </a:solidFill>
                <a:latin typeface="Calibri"/>
              </a:rPr>
              <a:t>Lost revenue</a:t>
            </a:r>
          </a:p>
        </p:txBody>
      </p:sp>
      <p:sp>
        <p:nvSpPr>
          <p:cNvPr id="26629" name="TextBox 24"/>
          <p:cNvSpPr txBox="1">
            <a:spLocks noChangeArrowheads="1"/>
          </p:cNvSpPr>
          <p:nvPr/>
        </p:nvSpPr>
        <p:spPr bwMode="auto">
          <a:xfrm>
            <a:off x="5943427" y="4171890"/>
            <a:ext cx="12193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914400" eaLnBrk="1" hangingPunct="1"/>
            <a:r>
              <a:rPr lang="en-US" sz="2000" dirty="0">
                <a:solidFill>
                  <a:prstClr val="black"/>
                </a:solidFill>
                <a:latin typeface="Calibri"/>
              </a:rPr>
              <a:t>Lost users</a:t>
            </a:r>
          </a:p>
        </p:txBody>
      </p:sp>
      <p:sp>
        <p:nvSpPr>
          <p:cNvPr id="86" name="Up Arrow 85"/>
          <p:cNvSpPr/>
          <p:nvPr/>
        </p:nvSpPr>
        <p:spPr>
          <a:xfrm rot="8100000">
            <a:off x="5178729" y="3412027"/>
            <a:ext cx="762000" cy="95408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/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648200" y="4230023"/>
            <a:ext cx="4174837" cy="2018377"/>
            <a:chOff x="1143000" y="2362201"/>
            <a:chExt cx="6335325" cy="3062827"/>
          </a:xfrm>
        </p:grpSpPr>
        <p:sp>
          <p:nvSpPr>
            <p:cNvPr id="47" name="Freeform 46"/>
            <p:cNvSpPr/>
            <p:nvPr/>
          </p:nvSpPr>
          <p:spPr>
            <a:xfrm>
              <a:off x="1663352" y="2909041"/>
              <a:ext cx="4581984" cy="1370711"/>
            </a:xfrm>
            <a:custGeom>
              <a:avLst/>
              <a:gdLst>
                <a:gd name="connsiteX0" fmla="*/ 0 w 4800600"/>
                <a:gd name="connsiteY0" fmla="*/ 1746955 h 1761066"/>
                <a:gd name="connsiteX1" fmla="*/ 7027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2477"/>
                <a:gd name="connsiteX1" fmla="*/ 778934 w 4800600"/>
                <a:gd name="connsiteY1" fmla="*/ 104422 h 1762477"/>
                <a:gd name="connsiteX2" fmla="*/ 1608667 w 4800600"/>
                <a:gd name="connsiteY2" fmla="*/ 1738488 h 1762477"/>
                <a:gd name="connsiteX3" fmla="*/ 2404940 w 4800600"/>
                <a:gd name="connsiteY3" fmla="*/ 95954 h 1762477"/>
                <a:gd name="connsiteX4" fmla="*/ 3200400 w 4800600"/>
                <a:gd name="connsiteY4" fmla="*/ 1746955 h 1762477"/>
                <a:gd name="connsiteX5" fmla="*/ 4030134 w 4800600"/>
                <a:gd name="connsiteY5" fmla="*/ 2822 h 1762477"/>
                <a:gd name="connsiteX6" fmla="*/ 4800600 w 4800600"/>
                <a:gd name="connsiteY6" fmla="*/ 1730022 h 1762477"/>
                <a:gd name="connsiteX0" fmla="*/ 0 w 4800600"/>
                <a:gd name="connsiteY0" fmla="*/ 1670755 h 1673577"/>
                <a:gd name="connsiteX1" fmla="*/ 778934 w 4800600"/>
                <a:gd name="connsiteY1" fmla="*/ 28222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78934 w 4800600"/>
                <a:gd name="connsiteY1" fmla="*/ 28222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78934 w 4800600"/>
                <a:gd name="connsiteY1" fmla="*/ 48926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13813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13813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39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39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387192 w 4800600"/>
                <a:gd name="connsiteY3" fmla="*/ 9401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413813 w 4800600"/>
                <a:gd name="connsiteY3" fmla="*/ 9400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413813 w 4800600"/>
                <a:gd name="connsiteY3" fmla="*/ 9400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1671851">
                  <a:moveTo>
                    <a:pt x="0" y="1670755"/>
                  </a:moveTo>
                  <a:cubicBezTo>
                    <a:pt x="410902" y="1340416"/>
                    <a:pt x="528570" y="8928"/>
                    <a:pt x="796681" y="7517"/>
                  </a:cubicBezTo>
                  <a:cubicBezTo>
                    <a:pt x="1064792" y="6106"/>
                    <a:pt x="1339145" y="1661974"/>
                    <a:pt x="1608667" y="1662288"/>
                  </a:cubicBezTo>
                  <a:cubicBezTo>
                    <a:pt x="1878189" y="1662602"/>
                    <a:pt x="2148524" y="7989"/>
                    <a:pt x="2413813" y="9400"/>
                  </a:cubicBezTo>
                  <a:cubicBezTo>
                    <a:pt x="2679102" y="10811"/>
                    <a:pt x="2931013" y="1671851"/>
                    <a:pt x="3200400" y="1670755"/>
                  </a:cubicBezTo>
                  <a:cubicBezTo>
                    <a:pt x="3469787" y="1669659"/>
                    <a:pt x="3763434" y="5644"/>
                    <a:pt x="4030134" y="2822"/>
                  </a:cubicBezTo>
                  <a:cubicBezTo>
                    <a:pt x="4296834" y="0"/>
                    <a:pt x="4501610" y="1417669"/>
                    <a:pt x="4800600" y="1653822"/>
                  </a:cubicBezTo>
                </a:path>
              </a:pathLst>
            </a:custGeom>
            <a:solidFill>
              <a:srgbClr val="FFFFFF"/>
            </a:solidFill>
            <a:ln w="12700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1627217" y="4568831"/>
              <a:ext cx="4801206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 bwMode="auto">
            <a:xfrm>
              <a:off x="1143000" y="2841244"/>
              <a:ext cx="630519" cy="134206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 defTabSz="914400">
                <a:defRPr/>
              </a:pPr>
              <a:r>
                <a:rPr lang="en-US" sz="1500" dirty="0">
                  <a:solidFill>
                    <a:prstClr val="black"/>
                  </a:solidFill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rot="5400000" flipH="1" flipV="1">
              <a:off x="521492" y="3465516"/>
              <a:ext cx="2209039" cy="241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669" name="TextBox 22"/>
            <p:cNvSpPr txBox="1">
              <a:spLocks noChangeArrowheads="1"/>
            </p:cNvSpPr>
            <p:nvPr/>
          </p:nvSpPr>
          <p:spPr bwMode="auto">
            <a:xfrm>
              <a:off x="6173587" y="4038601"/>
              <a:ext cx="1284880" cy="490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prstClr val="black"/>
                  </a:solidFill>
                  <a:latin typeface="Calibri"/>
                </a:rPr>
                <a:t>Demand</a:t>
              </a:r>
            </a:p>
          </p:txBody>
        </p:sp>
        <p:sp>
          <p:nvSpPr>
            <p:cNvPr id="26670" name="TextBox 22"/>
            <p:cNvSpPr txBox="1">
              <a:spLocks noChangeArrowheads="1"/>
            </p:cNvSpPr>
            <p:nvPr/>
          </p:nvSpPr>
          <p:spPr bwMode="auto">
            <a:xfrm>
              <a:off x="6191013" y="3258235"/>
              <a:ext cx="1287312" cy="490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srgbClr val="FF0000"/>
                  </a:solidFill>
                  <a:latin typeface="Calibri"/>
                </a:rPr>
                <a:t>Capacity</a:t>
              </a:r>
            </a:p>
          </p:txBody>
        </p:sp>
        <p:pic>
          <p:nvPicPr>
            <p:cNvPr id="26671" name="Picture 52" descr="temp-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111"/>
            <a:stretch>
              <a:fillRect/>
            </a:stretch>
          </p:blipFill>
          <p:spPr bwMode="auto">
            <a:xfrm>
              <a:off x="1647824" y="2895601"/>
              <a:ext cx="4600576" cy="53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72" name="Picture 53" descr="temp-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73"/>
            <a:stretch>
              <a:fillRect/>
            </a:stretch>
          </p:blipFill>
          <p:spPr bwMode="auto">
            <a:xfrm>
              <a:off x="1635124" y="3440112"/>
              <a:ext cx="4600576" cy="839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5" name="Straight Arrow Connector 54"/>
            <p:cNvCxnSpPr/>
            <p:nvPr/>
          </p:nvCxnSpPr>
          <p:spPr bwMode="auto">
            <a:xfrm>
              <a:off x="1627217" y="3426972"/>
              <a:ext cx="4601256" cy="241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674" name="TextBox 22"/>
            <p:cNvSpPr txBox="1">
              <a:spLocks noChangeArrowheads="1"/>
            </p:cNvSpPr>
            <p:nvPr/>
          </p:nvSpPr>
          <p:spPr bwMode="auto">
            <a:xfrm>
              <a:off x="3129655" y="4934635"/>
              <a:ext cx="1639159" cy="490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prstClr val="black"/>
                  </a:solidFill>
                  <a:latin typeface="Calibri"/>
                </a:rPr>
                <a:t>Time (days)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rot="5400000" flipH="1" flipV="1">
              <a:off x="3138887" y="4610987"/>
              <a:ext cx="91541" cy="7228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 bwMode="auto">
            <a:xfrm rot="5400000" flipH="1" flipV="1">
              <a:off x="4657782" y="4609784"/>
              <a:ext cx="81905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 bwMode="auto">
            <a:xfrm rot="5400000" flipH="1" flipV="1">
              <a:off x="6185110" y="4609784"/>
              <a:ext cx="74679" cy="241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678" name="TextBox 22"/>
            <p:cNvSpPr txBox="1">
              <a:spLocks noChangeArrowheads="1"/>
            </p:cNvSpPr>
            <p:nvPr/>
          </p:nvSpPr>
          <p:spPr bwMode="auto">
            <a:xfrm>
              <a:off x="2978151" y="4610099"/>
              <a:ext cx="367849" cy="490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26679" name="TextBox 60"/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490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sp>
          <p:nvSpPr>
            <p:cNvPr id="26680" name="TextBox 22"/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0999" cy="490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prstClr val="black"/>
                  </a:solidFill>
                  <a:latin typeface="Calibri"/>
                </a:rPr>
                <a:t>3</a:t>
              </a:r>
            </a:p>
          </p:txBody>
        </p:sp>
      </p:grp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381000" y="4232844"/>
            <a:ext cx="4191221" cy="2015556"/>
            <a:chOff x="1143000" y="2362201"/>
            <a:chExt cx="6370633" cy="3063644"/>
          </a:xfrm>
        </p:grpSpPr>
        <p:cxnSp>
          <p:nvCxnSpPr>
            <p:cNvPr id="64" name="Straight Arrow Connector 63"/>
            <p:cNvCxnSpPr/>
            <p:nvPr/>
          </p:nvCxnSpPr>
          <p:spPr bwMode="auto">
            <a:xfrm>
              <a:off x="1628012" y="4567682"/>
              <a:ext cx="4799439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 bwMode="auto">
            <a:xfrm>
              <a:off x="1143000" y="2840125"/>
              <a:ext cx="631555" cy="1344301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 defTabSz="914400">
                <a:defRPr/>
              </a:pPr>
              <a:r>
                <a:rPr lang="en-US" sz="1500" dirty="0">
                  <a:solidFill>
                    <a:prstClr val="black"/>
                  </a:solidFill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 rot="5400000" flipH="1" flipV="1">
              <a:off x="521652" y="3466148"/>
              <a:ext cx="2210307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26653" name="Picture 71" descr="temp-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73"/>
            <a:stretch>
              <a:fillRect/>
            </a:stretch>
          </p:blipFill>
          <p:spPr bwMode="auto">
            <a:xfrm>
              <a:off x="1625600" y="3429000"/>
              <a:ext cx="4600575" cy="839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4" name="TextBox 22"/>
            <p:cNvSpPr txBox="1">
              <a:spLocks noChangeArrowheads="1"/>
            </p:cNvSpPr>
            <p:nvPr/>
          </p:nvSpPr>
          <p:spPr bwMode="auto">
            <a:xfrm>
              <a:off x="6206783" y="4038599"/>
              <a:ext cx="1286990" cy="49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prstClr val="black"/>
                  </a:solidFill>
                  <a:latin typeface="Calibri"/>
                </a:rPr>
                <a:t>Demand</a:t>
              </a:r>
            </a:p>
          </p:txBody>
        </p:sp>
        <p:sp>
          <p:nvSpPr>
            <p:cNvPr id="26655" name="TextBox 22"/>
            <p:cNvSpPr txBox="1">
              <a:spLocks noChangeArrowheads="1"/>
            </p:cNvSpPr>
            <p:nvPr/>
          </p:nvSpPr>
          <p:spPr bwMode="auto">
            <a:xfrm>
              <a:off x="6224208" y="3258235"/>
              <a:ext cx="1289425" cy="49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srgbClr val="FF0000"/>
                  </a:solidFill>
                  <a:latin typeface="Calibri"/>
                </a:rPr>
                <a:t>Capacity</a:t>
              </a:r>
            </a:p>
          </p:txBody>
        </p:sp>
        <p:pic>
          <p:nvPicPr>
            <p:cNvPr id="26656" name="Picture 80" descr="temp-2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227"/>
            <a:stretch>
              <a:fillRect/>
            </a:stretch>
          </p:blipFill>
          <p:spPr bwMode="auto">
            <a:xfrm>
              <a:off x="1616663" y="2895600"/>
              <a:ext cx="4600575" cy="531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2" name="Straight Arrow Connector 81"/>
            <p:cNvCxnSpPr/>
            <p:nvPr/>
          </p:nvCxnSpPr>
          <p:spPr bwMode="auto">
            <a:xfrm>
              <a:off x="1628012" y="3426334"/>
              <a:ext cx="4599162" cy="2412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658" name="TextBox 22"/>
            <p:cNvSpPr txBox="1">
              <a:spLocks noChangeArrowheads="1"/>
            </p:cNvSpPr>
            <p:nvPr/>
          </p:nvSpPr>
          <p:spPr bwMode="auto">
            <a:xfrm>
              <a:off x="3128309" y="4934634"/>
              <a:ext cx="1641851" cy="49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prstClr val="black"/>
                  </a:solidFill>
                  <a:latin typeface="Calibri"/>
                </a:rPr>
                <a:t>Time (days)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 bwMode="auto">
            <a:xfrm rot="5400000" flipH="1" flipV="1">
              <a:off x="3137338" y="4612323"/>
              <a:ext cx="94108" cy="4826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 bwMode="auto">
            <a:xfrm rot="5400000" flipH="1" flipV="1">
              <a:off x="4657522" y="4607497"/>
              <a:ext cx="82042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 bwMode="auto">
            <a:xfrm rot="5400000" flipH="1" flipV="1">
              <a:off x="6184947" y="4609909"/>
              <a:ext cx="77216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662" name="TextBox 22"/>
            <p:cNvSpPr txBox="1">
              <a:spLocks noChangeArrowheads="1"/>
            </p:cNvSpPr>
            <p:nvPr/>
          </p:nvSpPr>
          <p:spPr bwMode="auto">
            <a:xfrm>
              <a:off x="2978150" y="4610099"/>
              <a:ext cx="367848" cy="49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26663" name="TextBox 22"/>
            <p:cNvSpPr txBox="1">
              <a:spLocks noChangeArrowheads="1"/>
            </p:cNvSpPr>
            <p:nvPr/>
          </p:nvSpPr>
          <p:spPr bwMode="auto">
            <a:xfrm>
              <a:off x="4552016" y="4572001"/>
              <a:ext cx="331132" cy="49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sp>
          <p:nvSpPr>
            <p:cNvPr id="26664" name="TextBox 95"/>
            <p:cNvSpPr txBox="1">
              <a:spLocks noChangeArrowheads="1"/>
            </p:cNvSpPr>
            <p:nvPr/>
          </p:nvSpPr>
          <p:spPr bwMode="auto">
            <a:xfrm>
              <a:off x="6026150" y="4572001"/>
              <a:ext cx="381000" cy="49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prstClr val="black"/>
                  </a:solidFill>
                  <a:latin typeface="Calibri"/>
                </a:rPr>
                <a:t>3</a:t>
              </a:r>
            </a:p>
          </p:txBody>
        </p:sp>
      </p:grpSp>
      <p:grpSp>
        <p:nvGrpSpPr>
          <p:cNvPr id="6" name="Group 100"/>
          <p:cNvGrpSpPr>
            <a:grpSpLocks/>
          </p:cNvGrpSpPr>
          <p:nvPr/>
        </p:nvGrpSpPr>
        <p:grpSpPr bwMode="auto">
          <a:xfrm>
            <a:off x="2514600" y="1676400"/>
            <a:ext cx="4162037" cy="2015556"/>
            <a:chOff x="1143000" y="2362201"/>
            <a:chExt cx="6326293" cy="3063644"/>
          </a:xfrm>
        </p:grpSpPr>
        <p:cxnSp>
          <p:nvCxnSpPr>
            <p:cNvPr id="102" name="Straight Arrow Connector 101"/>
            <p:cNvCxnSpPr/>
            <p:nvPr/>
          </p:nvCxnSpPr>
          <p:spPr bwMode="auto">
            <a:xfrm>
              <a:off x="1628014" y="4567682"/>
              <a:ext cx="4799454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 bwMode="auto">
            <a:xfrm>
              <a:off x="1143000" y="2840125"/>
              <a:ext cx="631557" cy="1344301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 defTabSz="914400">
                <a:defRPr/>
              </a:pPr>
              <a:r>
                <a:rPr lang="en-US" sz="1500" dirty="0">
                  <a:solidFill>
                    <a:prstClr val="black"/>
                  </a:solidFill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 bwMode="auto">
            <a:xfrm rot="5400000" flipH="1" flipV="1">
              <a:off x="521653" y="3466148"/>
              <a:ext cx="2210307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26639" name="Picture 104" descr="temp-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228"/>
            <a:stretch>
              <a:fillRect/>
            </a:stretch>
          </p:blipFill>
          <p:spPr bwMode="auto">
            <a:xfrm>
              <a:off x="1625600" y="2825497"/>
              <a:ext cx="4600576" cy="1443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0" name="TextBox 22"/>
            <p:cNvSpPr txBox="1">
              <a:spLocks noChangeArrowheads="1"/>
            </p:cNvSpPr>
            <p:nvPr/>
          </p:nvSpPr>
          <p:spPr bwMode="auto">
            <a:xfrm>
              <a:off x="6182299" y="4038599"/>
              <a:ext cx="1286994" cy="49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prstClr val="black"/>
                  </a:solidFill>
                  <a:latin typeface="Calibri"/>
                </a:rPr>
                <a:t>Demand</a:t>
              </a:r>
            </a:p>
          </p:txBody>
        </p:sp>
        <p:sp>
          <p:nvSpPr>
            <p:cNvPr id="26641" name="TextBox 22"/>
            <p:cNvSpPr txBox="1">
              <a:spLocks noChangeArrowheads="1"/>
            </p:cNvSpPr>
            <p:nvPr/>
          </p:nvSpPr>
          <p:spPr bwMode="auto">
            <a:xfrm>
              <a:off x="6166313" y="3288793"/>
              <a:ext cx="1289429" cy="49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srgbClr val="FF0000"/>
                  </a:solidFill>
                  <a:latin typeface="Calibri"/>
                </a:rPr>
                <a:t>Capacity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 bwMode="auto">
            <a:xfrm>
              <a:off x="1628014" y="3426334"/>
              <a:ext cx="4599176" cy="2412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643" name="TextBox 22"/>
            <p:cNvSpPr txBox="1">
              <a:spLocks noChangeArrowheads="1"/>
            </p:cNvSpPr>
            <p:nvPr/>
          </p:nvSpPr>
          <p:spPr bwMode="auto">
            <a:xfrm>
              <a:off x="3128306" y="4934634"/>
              <a:ext cx="1641856" cy="49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prstClr val="black"/>
                  </a:solidFill>
                  <a:latin typeface="Calibri"/>
                </a:rPr>
                <a:t>Time (days)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 bwMode="auto">
            <a:xfrm rot="5400000" flipH="1" flipV="1">
              <a:off x="3137344" y="4612323"/>
              <a:ext cx="94108" cy="4826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 bwMode="auto">
            <a:xfrm rot="5400000" flipH="1" flipV="1">
              <a:off x="4657533" y="4607497"/>
              <a:ext cx="82042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 bwMode="auto">
            <a:xfrm rot="5400000" flipH="1" flipV="1">
              <a:off x="6184962" y="4609909"/>
              <a:ext cx="77216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647" name="TextBox 22"/>
            <p:cNvSpPr txBox="1">
              <a:spLocks noChangeArrowheads="1"/>
            </p:cNvSpPr>
            <p:nvPr/>
          </p:nvSpPr>
          <p:spPr bwMode="auto">
            <a:xfrm>
              <a:off x="2978150" y="4610099"/>
              <a:ext cx="367847" cy="49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26648" name="TextBox 22"/>
            <p:cNvSpPr txBox="1">
              <a:spLocks noChangeArrowheads="1"/>
            </p:cNvSpPr>
            <p:nvPr/>
          </p:nvSpPr>
          <p:spPr bwMode="auto">
            <a:xfrm>
              <a:off x="4552016" y="4572001"/>
              <a:ext cx="331133" cy="49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sp>
          <p:nvSpPr>
            <p:cNvPr id="26649" name="TextBox 120"/>
            <p:cNvSpPr txBox="1">
              <a:spLocks noChangeArrowheads="1"/>
            </p:cNvSpPr>
            <p:nvPr/>
          </p:nvSpPr>
          <p:spPr bwMode="auto">
            <a:xfrm>
              <a:off x="6026149" y="4572001"/>
              <a:ext cx="381000" cy="49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defTabSz="914400" eaLnBrk="1" hangingPunct="1"/>
              <a:r>
                <a:rPr lang="en-US" sz="1500">
                  <a:solidFill>
                    <a:prstClr val="black"/>
                  </a:solidFill>
                  <a:latin typeface="Calibri"/>
                </a:rPr>
                <a:t>3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92218" y="6474023"/>
            <a:ext cx="265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Slide Credit: RAD Lab, UC Berkeley</a:t>
            </a:r>
          </a:p>
        </p:txBody>
      </p:sp>
      <p:sp>
        <p:nvSpPr>
          <p:cNvPr id="61" name="Up Arrow 60"/>
          <p:cNvSpPr/>
          <p:nvPr/>
        </p:nvSpPr>
        <p:spPr>
          <a:xfrm rot="13500000" flipH="1">
            <a:off x="2746071" y="3412027"/>
            <a:ext cx="762000" cy="95408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/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9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Economics of Cloud Providers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38229" y="1142999"/>
            <a:ext cx="8686801" cy="53310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Cloud computing is 5-7x cheaper than traditional in-house computing</a:t>
            </a:r>
          </a:p>
          <a:p>
            <a:r>
              <a:rPr lang="en-US" dirty="0" smtClean="0"/>
              <a:t>Power/cooling costs: approx double cost of storage, CPU, network</a:t>
            </a:r>
          </a:p>
          <a:p>
            <a:r>
              <a:rPr lang="en-US" dirty="0" smtClean="0"/>
              <a:t>Added benefits (to cloud providers)</a:t>
            </a:r>
          </a:p>
          <a:p>
            <a:pPr lvl="1"/>
            <a:r>
              <a:rPr lang="en-US" dirty="0" smtClean="0"/>
              <a:t>utilize off-peak capacity (Amazon)</a:t>
            </a:r>
          </a:p>
          <a:p>
            <a:pPr lvl="1"/>
            <a:r>
              <a:rPr lang="en-US" dirty="0" smtClean="0"/>
              <a:t>sell .NET tools (Microsoft)</a:t>
            </a:r>
          </a:p>
          <a:p>
            <a:pPr lvl="1"/>
            <a:r>
              <a:rPr lang="en-US" dirty="0" smtClean="0"/>
              <a:t>reuse existing infrastructure (Google)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648560"/>
              </p:ext>
            </p:extLst>
          </p:nvPr>
        </p:nvGraphicFramePr>
        <p:xfrm>
          <a:off x="609600" y="1143000"/>
          <a:ext cx="7848600" cy="191071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28800"/>
                <a:gridCol w="2438400"/>
                <a:gridCol w="2590800"/>
                <a:gridCol w="9906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Resource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3CF51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Cost in Medium</a:t>
                      </a:r>
                      <a:b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Data Center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3CF51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Cost in Very Large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Data Center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3CF51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Ratio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3CF51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Network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$95/Mbps/month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$13/Mbps/month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7.1x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Storage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$2.20/GB/month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$0.40/GB/month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5.7x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Administration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≈140 servers/admin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&gt;1000 servers/admin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7.1x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218" y="6474023"/>
            <a:ext cx="265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Slide Credit: RAD Lab, UC Berkeley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1487" y="3048000"/>
            <a:ext cx="4552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1400" i="1" dirty="0">
                <a:solidFill>
                  <a:prstClr val="black"/>
                </a:solidFill>
              </a:rPr>
              <a:t>Source: James Hamilton (</a:t>
            </a:r>
            <a:r>
              <a:rPr lang="en-US" sz="1400" i="1" dirty="0">
                <a:solidFill>
                  <a:prstClr val="black"/>
                </a:solidFill>
                <a:hlinkClick r:id="rId2"/>
              </a:rPr>
              <a:t>http://perspectives.mvdirona.com</a:t>
            </a:r>
            <a:r>
              <a:rPr lang="en-US" sz="1400" i="1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2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Data Management?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management applications are potential candidates for deployment in the cloud</a:t>
            </a:r>
          </a:p>
          <a:p>
            <a:pPr lvl="1"/>
            <a:r>
              <a:rPr lang="en-US" b="1" dirty="0" smtClean="0"/>
              <a:t>industry:</a:t>
            </a:r>
            <a:r>
              <a:rPr lang="en-US" dirty="0" smtClean="0"/>
              <a:t> enterprise database system have significant up-front cost that includes both hardware and software costs</a:t>
            </a:r>
          </a:p>
          <a:p>
            <a:pPr lvl="1"/>
            <a:r>
              <a:rPr lang="en-US" b="1" dirty="0" smtClean="0"/>
              <a:t>academia:</a:t>
            </a:r>
            <a:r>
              <a:rPr lang="en-US" dirty="0" smtClean="0"/>
              <a:t> manage, process and share mass-produced data in the cloud</a:t>
            </a:r>
          </a:p>
          <a:p>
            <a:r>
              <a:rPr lang="en-US" dirty="0" smtClean="0"/>
              <a:t>Many “Cloud Killer Apps” are in fact data-intensive</a:t>
            </a:r>
          </a:p>
          <a:p>
            <a:pPr lvl="1"/>
            <a:r>
              <a:rPr lang="en-US" dirty="0"/>
              <a:t>Batch Processing as with map/reduce</a:t>
            </a:r>
          </a:p>
          <a:p>
            <a:pPr lvl="1"/>
            <a:r>
              <a:rPr lang="en-US" dirty="0" smtClean="0"/>
              <a:t>Online Transaction Processing (OLTP) as in automated business applications</a:t>
            </a:r>
          </a:p>
          <a:p>
            <a:pPr lvl="1"/>
            <a:r>
              <a:rPr lang="en-US" dirty="0" smtClean="0"/>
              <a:t>Online Analytical Processing (OLAP) as in data mining or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9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Data Management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Old </a:t>
            </a:r>
            <a:r>
              <a:rPr lang="en-US" dirty="0" smtClean="0"/>
              <a:t>model</a:t>
            </a:r>
            <a:r>
              <a:rPr lang="en-US" b="1" i="1" dirty="0" smtClean="0"/>
              <a:t>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Query the </a:t>
            </a:r>
            <a:r>
              <a:rPr lang="en-US" dirty="0" smtClean="0"/>
              <a:t>world”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acquisition coupled to a specific </a:t>
            </a:r>
            <a:r>
              <a:rPr lang="en-US" dirty="0" smtClean="0"/>
              <a:t>hypothesis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smtClean="0"/>
              <a:t>model</a:t>
            </a:r>
            <a:endParaRPr lang="en-US" b="1" i="1" dirty="0"/>
          </a:p>
          <a:p>
            <a:pPr lvl="1"/>
            <a:r>
              <a:rPr lang="en-US" dirty="0" smtClean="0"/>
              <a:t>“Download </a:t>
            </a:r>
            <a:r>
              <a:rPr lang="en-US" dirty="0"/>
              <a:t>the </a:t>
            </a:r>
            <a:r>
              <a:rPr lang="en-US" dirty="0" smtClean="0"/>
              <a:t>world”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acquired en masse, in support of many </a:t>
            </a:r>
            <a:r>
              <a:rPr lang="en-US" dirty="0" smtClean="0"/>
              <a:t>hypotheses</a:t>
            </a:r>
            <a:endParaRPr lang="en-US" dirty="0"/>
          </a:p>
          <a:p>
            <a:r>
              <a:rPr lang="en-US" dirty="0" smtClean="0"/>
              <a:t>E-science examples</a:t>
            </a:r>
          </a:p>
          <a:p>
            <a:pPr lvl="1"/>
            <a:r>
              <a:rPr lang="en-US" dirty="0" smtClean="0"/>
              <a:t>astronomy</a:t>
            </a:r>
            <a:r>
              <a:rPr lang="en-US" dirty="0"/>
              <a:t>: </a:t>
            </a:r>
            <a:r>
              <a:rPr lang="en-US" dirty="0" smtClean="0"/>
              <a:t>high-resolution</a:t>
            </a:r>
            <a:r>
              <a:rPr lang="en-US" dirty="0"/>
              <a:t>, high-frequency sky </a:t>
            </a:r>
            <a:r>
              <a:rPr lang="en-US" dirty="0" smtClean="0"/>
              <a:t>surveys, …</a:t>
            </a:r>
            <a:endParaRPr lang="en-US" dirty="0"/>
          </a:p>
          <a:p>
            <a:pPr lvl="1"/>
            <a:r>
              <a:rPr lang="en-US" dirty="0" smtClean="0"/>
              <a:t>oceanography</a:t>
            </a:r>
            <a:r>
              <a:rPr lang="en-US" dirty="0"/>
              <a:t>: high-resolution models, cheap sensors, </a:t>
            </a:r>
            <a:r>
              <a:rPr lang="en-US" dirty="0" smtClean="0"/>
              <a:t>satellites, …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iology</a:t>
            </a:r>
            <a:r>
              <a:rPr lang="en-US" dirty="0"/>
              <a:t>: lab </a:t>
            </a:r>
            <a:r>
              <a:rPr lang="en-US" dirty="0" smtClean="0"/>
              <a:t>automation, high-throughput sequencing</a:t>
            </a:r>
            <a:r>
              <a:rPr lang="en-US" dirty="0"/>
              <a:t>,</a:t>
            </a:r>
            <a:r>
              <a:rPr lang="en-US" dirty="0" smtClean="0"/>
              <a:t>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6474023"/>
            <a:ext cx="2891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Slide Credit: Bill Howe, U Washington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5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Flavors of database scalability</a:t>
            </a:r>
          </a:p>
          <a:p>
            <a:pPr lvl="1"/>
            <a:r>
              <a:rPr lang="en-US" dirty="0" smtClean="0"/>
              <a:t>lots of (small) transactions</a:t>
            </a:r>
          </a:p>
          <a:p>
            <a:pPr lvl="1"/>
            <a:r>
              <a:rPr lang="en-US" dirty="0" smtClean="0"/>
              <a:t>lots of copies of the data</a:t>
            </a:r>
          </a:p>
          <a:p>
            <a:pPr lvl="1"/>
            <a:r>
              <a:rPr lang="en-US" dirty="0" smtClean="0"/>
              <a:t>lots </a:t>
            </a:r>
            <a:r>
              <a:rPr lang="en-US" smtClean="0"/>
              <a:t>of processors </a:t>
            </a:r>
            <a:r>
              <a:rPr lang="en-US" dirty="0" smtClean="0"/>
              <a:t>running on a single query (compute intensive tasks)</a:t>
            </a:r>
          </a:p>
          <a:p>
            <a:pPr lvl="1"/>
            <a:r>
              <a:rPr lang="en-US" dirty="0" smtClean="0"/>
              <a:t>extremely large data set for one query (data intensive tasks)</a:t>
            </a:r>
          </a:p>
          <a:p>
            <a:r>
              <a:rPr lang="en-US" dirty="0" smtClean="0"/>
              <a:t>Data replication</a:t>
            </a:r>
          </a:p>
          <a:p>
            <a:pPr lvl="1"/>
            <a:r>
              <a:rPr lang="en-US" dirty="0" smtClean="0"/>
              <a:t>move </a:t>
            </a:r>
            <a:r>
              <a:rPr lang="en-US" dirty="0"/>
              <a:t>data </a:t>
            </a:r>
            <a:r>
              <a:rPr lang="en-US" dirty="0" smtClean="0"/>
              <a:t>to where </a:t>
            </a:r>
            <a:r>
              <a:rPr lang="en-US" dirty="0"/>
              <a:t>it is </a:t>
            </a:r>
            <a:r>
              <a:rPr lang="en-US" dirty="0" smtClean="0"/>
              <a:t>needed</a:t>
            </a:r>
            <a:endParaRPr lang="en-US" dirty="0"/>
          </a:p>
          <a:p>
            <a:pPr lvl="1"/>
            <a:r>
              <a:rPr lang="en-US" dirty="0" smtClean="0"/>
              <a:t>managed replication for availability and reliability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Cloud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power is elastic, but only if workload is parallelizable</a:t>
            </a:r>
          </a:p>
          <a:p>
            <a:pPr lvl="1"/>
            <a:r>
              <a:rPr lang="en-US" dirty="0" smtClean="0"/>
              <a:t>transactional database management systems do not typically use a shared-nothing architecture</a:t>
            </a:r>
          </a:p>
          <a:p>
            <a:pPr lvl="1"/>
            <a:r>
              <a:rPr lang="en-US" dirty="0" smtClean="0"/>
              <a:t>shared-nothing is a good match for analytical data management</a:t>
            </a:r>
          </a:p>
          <a:p>
            <a:pPr lvl="1"/>
            <a:r>
              <a:rPr lang="en-US" dirty="0" smtClean="0"/>
              <a:t>some things parallelize well (i.e. sum), some do not (i.e. median)</a:t>
            </a:r>
          </a:p>
          <a:p>
            <a:pPr lvl="1"/>
            <a:r>
              <a:rPr lang="en-US" dirty="0" smtClean="0"/>
              <a:t>Think about: Google </a:t>
            </a:r>
            <a:r>
              <a:rPr lang="en-US" dirty="0" err="1" smtClean="0"/>
              <a:t>gmail</a:t>
            </a:r>
            <a:r>
              <a:rPr lang="en-US" dirty="0" smtClean="0"/>
              <a:t>, Amazon web site – easy? Difficult?</a:t>
            </a:r>
          </a:p>
          <a:p>
            <a:pPr lvl="1"/>
            <a:r>
              <a:rPr lang="en-US" dirty="0" smtClean="0"/>
              <a:t>Google App Engine – API forces ability to run in shared nothing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b="1" dirty="0" smtClean="0"/>
              <a:t>in the past</a:t>
            </a:r>
            <a:r>
              <a:rPr lang="en-US" dirty="0"/>
              <a:t>: out-of-core, works even if data does not fit in main memory</a:t>
            </a:r>
          </a:p>
          <a:p>
            <a:pPr lvl="1"/>
            <a:r>
              <a:rPr lang="en-US" b="1" dirty="0" smtClean="0"/>
              <a:t>in the present</a:t>
            </a:r>
            <a:r>
              <a:rPr lang="en-US" dirty="0"/>
              <a:t>: exploits thousands of (cheap) nodes in </a:t>
            </a:r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218" y="6474023"/>
            <a:ext cx="6470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Based on: “Data Management in the Cloud: Limitations and Opportunities”, IEEE, 2009.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2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Database Architectures</a:t>
            </a:r>
            <a:endParaRPr lang="en-US" dirty="0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 flipV="1">
            <a:off x="1104900" y="2094272"/>
            <a:ext cx="0" cy="599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0"/>
          </p:cNvCxnSpPr>
          <p:nvPr/>
        </p:nvCxnSpPr>
        <p:spPr>
          <a:xfrm flipV="1">
            <a:off x="1638300" y="2094272"/>
            <a:ext cx="0" cy="599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</p:cNvCxnSpPr>
          <p:nvPr/>
        </p:nvCxnSpPr>
        <p:spPr>
          <a:xfrm flipV="1">
            <a:off x="2552700" y="2094273"/>
            <a:ext cx="0" cy="5961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4"/>
            <a:endCxn id="24" idx="0"/>
          </p:cNvCxnSpPr>
          <p:nvPr/>
        </p:nvCxnSpPr>
        <p:spPr>
          <a:xfrm>
            <a:off x="1638300" y="3075147"/>
            <a:ext cx="0" cy="404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4"/>
            <a:endCxn id="22" idx="0"/>
          </p:cNvCxnSpPr>
          <p:nvPr/>
        </p:nvCxnSpPr>
        <p:spPr>
          <a:xfrm>
            <a:off x="1104900" y="3075147"/>
            <a:ext cx="0" cy="404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4"/>
            <a:endCxn id="25" idx="0"/>
          </p:cNvCxnSpPr>
          <p:nvPr/>
        </p:nvCxnSpPr>
        <p:spPr>
          <a:xfrm>
            <a:off x="2552700" y="3071460"/>
            <a:ext cx="0" cy="4081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2"/>
            <a:endCxn id="34" idx="1"/>
          </p:cNvCxnSpPr>
          <p:nvPr/>
        </p:nvCxnSpPr>
        <p:spPr>
          <a:xfrm>
            <a:off x="1104900" y="3860607"/>
            <a:ext cx="0" cy="4065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2"/>
            <a:endCxn id="39" idx="1"/>
          </p:cNvCxnSpPr>
          <p:nvPr/>
        </p:nvCxnSpPr>
        <p:spPr>
          <a:xfrm>
            <a:off x="1638300" y="3860607"/>
            <a:ext cx="0" cy="4065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2"/>
            <a:endCxn id="42" idx="1"/>
          </p:cNvCxnSpPr>
          <p:nvPr/>
        </p:nvCxnSpPr>
        <p:spPr>
          <a:xfrm>
            <a:off x="2552700" y="3860607"/>
            <a:ext cx="0" cy="40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7" idx="1"/>
          </p:cNvCxnSpPr>
          <p:nvPr/>
        </p:nvCxnSpPr>
        <p:spPr>
          <a:xfrm>
            <a:off x="3848100" y="3860607"/>
            <a:ext cx="0" cy="4065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8" idx="1"/>
          </p:cNvCxnSpPr>
          <p:nvPr/>
        </p:nvCxnSpPr>
        <p:spPr>
          <a:xfrm>
            <a:off x="4381500" y="3860607"/>
            <a:ext cx="0" cy="4065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69" idx="1"/>
          </p:cNvCxnSpPr>
          <p:nvPr/>
        </p:nvCxnSpPr>
        <p:spPr>
          <a:xfrm>
            <a:off x="5295900" y="3860607"/>
            <a:ext cx="0" cy="40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124" idx="4"/>
          </p:cNvCxnSpPr>
          <p:nvPr/>
        </p:nvCxnSpPr>
        <p:spPr>
          <a:xfrm flipV="1">
            <a:off x="6591300" y="2289687"/>
            <a:ext cx="0" cy="416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125" idx="4"/>
          </p:cNvCxnSpPr>
          <p:nvPr/>
        </p:nvCxnSpPr>
        <p:spPr>
          <a:xfrm flipV="1">
            <a:off x="7124700" y="2289687"/>
            <a:ext cx="0" cy="416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126" idx="4"/>
          </p:cNvCxnSpPr>
          <p:nvPr/>
        </p:nvCxnSpPr>
        <p:spPr>
          <a:xfrm flipV="1">
            <a:off x="8039100" y="2286000"/>
            <a:ext cx="0" cy="4198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9" idx="2"/>
            <a:endCxn id="95" idx="0"/>
          </p:cNvCxnSpPr>
          <p:nvPr/>
        </p:nvCxnSpPr>
        <p:spPr>
          <a:xfrm>
            <a:off x="7315200" y="3048000"/>
            <a:ext cx="0" cy="429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90" idx="1"/>
          </p:cNvCxnSpPr>
          <p:nvPr/>
        </p:nvCxnSpPr>
        <p:spPr>
          <a:xfrm>
            <a:off x="6591300" y="3858473"/>
            <a:ext cx="0" cy="4065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91" idx="1"/>
          </p:cNvCxnSpPr>
          <p:nvPr/>
        </p:nvCxnSpPr>
        <p:spPr>
          <a:xfrm>
            <a:off x="7124700" y="3858473"/>
            <a:ext cx="0" cy="4065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92" idx="1"/>
          </p:cNvCxnSpPr>
          <p:nvPr/>
        </p:nvCxnSpPr>
        <p:spPr>
          <a:xfrm>
            <a:off x="8039100" y="3858473"/>
            <a:ext cx="0" cy="40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1" idx="4"/>
            <a:endCxn id="108" idx="0"/>
          </p:cNvCxnSpPr>
          <p:nvPr/>
        </p:nvCxnSpPr>
        <p:spPr>
          <a:xfrm>
            <a:off x="4381500" y="2289687"/>
            <a:ext cx="0" cy="404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0" idx="4"/>
            <a:endCxn id="107" idx="0"/>
          </p:cNvCxnSpPr>
          <p:nvPr/>
        </p:nvCxnSpPr>
        <p:spPr>
          <a:xfrm>
            <a:off x="3848100" y="2289687"/>
            <a:ext cx="0" cy="404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2" idx="4"/>
            <a:endCxn id="109" idx="0"/>
          </p:cNvCxnSpPr>
          <p:nvPr/>
        </p:nvCxnSpPr>
        <p:spPr>
          <a:xfrm>
            <a:off x="5295900" y="2286000"/>
            <a:ext cx="0" cy="4081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07" idx="2"/>
          </p:cNvCxnSpPr>
          <p:nvPr/>
        </p:nvCxnSpPr>
        <p:spPr>
          <a:xfrm flipV="1">
            <a:off x="3848100" y="3075147"/>
            <a:ext cx="0" cy="582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08" idx="2"/>
          </p:cNvCxnSpPr>
          <p:nvPr/>
        </p:nvCxnSpPr>
        <p:spPr>
          <a:xfrm flipV="1">
            <a:off x="4381500" y="3075147"/>
            <a:ext cx="0" cy="582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09" idx="2"/>
          </p:cNvCxnSpPr>
          <p:nvPr/>
        </p:nvCxnSpPr>
        <p:spPr>
          <a:xfrm flipV="1">
            <a:off x="5295900" y="3075147"/>
            <a:ext cx="0" cy="5787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6400800" y="2667000"/>
            <a:ext cx="1828800" cy="381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white"/>
                </a:solidFill>
              </a:rPr>
              <a:t>interconnect</a:t>
            </a:r>
          </a:p>
        </p:txBody>
      </p:sp>
      <p:grpSp>
        <p:nvGrpSpPr>
          <p:cNvPr id="3" name="Group 88"/>
          <p:cNvGrpSpPr/>
          <p:nvPr/>
        </p:nvGrpSpPr>
        <p:grpSpPr>
          <a:xfrm>
            <a:off x="6400800" y="4262932"/>
            <a:ext cx="1828800" cy="383134"/>
            <a:chOff x="914400" y="3960266"/>
            <a:chExt cx="1828800" cy="383134"/>
          </a:xfrm>
        </p:grpSpPr>
        <p:sp>
          <p:nvSpPr>
            <p:cNvPr id="90" name="Can 89"/>
            <p:cNvSpPr/>
            <p:nvPr/>
          </p:nvSpPr>
          <p:spPr>
            <a:xfrm>
              <a:off x="914400" y="3962400"/>
              <a:ext cx="381000" cy="381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1" name="Can 90"/>
            <p:cNvSpPr/>
            <p:nvPr/>
          </p:nvSpPr>
          <p:spPr>
            <a:xfrm>
              <a:off x="1447800" y="3962400"/>
              <a:ext cx="381000" cy="381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2" name="Can 91"/>
            <p:cNvSpPr/>
            <p:nvPr/>
          </p:nvSpPr>
          <p:spPr>
            <a:xfrm>
              <a:off x="2362200" y="3960266"/>
              <a:ext cx="381000" cy="381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6400800" y="3477473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2055"/>
          <p:cNvGrpSpPr/>
          <p:nvPr/>
        </p:nvGrpSpPr>
        <p:grpSpPr>
          <a:xfrm>
            <a:off x="6400800" y="1905000"/>
            <a:ext cx="1828800" cy="384687"/>
            <a:chOff x="6362700" y="1600200"/>
            <a:chExt cx="1828800" cy="384687"/>
          </a:xfrm>
        </p:grpSpPr>
        <p:grpSp>
          <p:nvGrpSpPr>
            <p:cNvPr id="6" name="Group 122"/>
            <p:cNvGrpSpPr/>
            <p:nvPr/>
          </p:nvGrpSpPr>
          <p:grpSpPr>
            <a:xfrm>
              <a:off x="6362700" y="1600200"/>
              <a:ext cx="1828800" cy="384687"/>
              <a:chOff x="914400" y="2319185"/>
              <a:chExt cx="1828800" cy="38468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914400" y="2322872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447800" y="2322872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2362200" y="231918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7352836" y="16002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dirty="0">
                  <a:solidFill>
                    <a:prstClr val="black"/>
                  </a:solidFill>
                </a:rPr>
                <a:t>…</a:t>
              </a:r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3657600" y="4265066"/>
            <a:ext cx="1828800" cy="383134"/>
            <a:chOff x="914400" y="3960266"/>
            <a:chExt cx="1828800" cy="383134"/>
          </a:xfrm>
        </p:grpSpPr>
        <p:sp>
          <p:nvSpPr>
            <p:cNvPr id="67" name="Can 66"/>
            <p:cNvSpPr/>
            <p:nvPr/>
          </p:nvSpPr>
          <p:spPr>
            <a:xfrm>
              <a:off x="914400" y="3962400"/>
              <a:ext cx="381000" cy="381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Can 67"/>
            <p:cNvSpPr/>
            <p:nvPr/>
          </p:nvSpPr>
          <p:spPr>
            <a:xfrm>
              <a:off x="1447800" y="3962400"/>
              <a:ext cx="381000" cy="381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Can 68"/>
            <p:cNvSpPr/>
            <p:nvPr/>
          </p:nvSpPr>
          <p:spPr>
            <a:xfrm>
              <a:off x="2362200" y="3960266"/>
              <a:ext cx="381000" cy="381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98"/>
          <p:cNvGrpSpPr/>
          <p:nvPr/>
        </p:nvGrpSpPr>
        <p:grpSpPr>
          <a:xfrm>
            <a:off x="3657600" y="1905000"/>
            <a:ext cx="1828800" cy="384687"/>
            <a:chOff x="914400" y="2319185"/>
            <a:chExt cx="1828800" cy="384687"/>
          </a:xfrm>
        </p:grpSpPr>
        <p:sp>
          <p:nvSpPr>
            <p:cNvPr id="100" name="Oval 99"/>
            <p:cNvSpPr/>
            <p:nvPr/>
          </p:nvSpPr>
          <p:spPr>
            <a:xfrm>
              <a:off x="914400" y="2322872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1447800" y="2322872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2362200" y="231918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05"/>
          <p:cNvGrpSpPr/>
          <p:nvPr/>
        </p:nvGrpSpPr>
        <p:grpSpPr>
          <a:xfrm>
            <a:off x="3657600" y="2694147"/>
            <a:ext cx="1828800" cy="381000"/>
            <a:chOff x="914400" y="3048000"/>
            <a:chExt cx="1828800" cy="381000"/>
          </a:xfrm>
        </p:grpSpPr>
        <p:sp>
          <p:nvSpPr>
            <p:cNvPr id="107" name="Rectangle 106"/>
            <p:cNvSpPr/>
            <p:nvPr/>
          </p:nvSpPr>
          <p:spPr>
            <a:xfrm>
              <a:off x="914400" y="3048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447800" y="3048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362200" y="3048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942636" y="305966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dirty="0">
                  <a:solidFill>
                    <a:prstClr val="black"/>
                  </a:solidFill>
                </a:rPr>
                <a:t>…</a:t>
              </a:r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3657600" y="3505200"/>
            <a:ext cx="1828800" cy="381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white"/>
                </a:solidFill>
              </a:rPr>
              <a:t>interconnect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0" y="1905000"/>
            <a:ext cx="1828800" cy="381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white"/>
                </a:solidFill>
              </a:rPr>
              <a:t>interconnect</a:t>
            </a:r>
          </a:p>
        </p:txBody>
      </p:sp>
      <p:grpSp>
        <p:nvGrpSpPr>
          <p:cNvPr id="16" name="Group 44"/>
          <p:cNvGrpSpPr/>
          <p:nvPr/>
        </p:nvGrpSpPr>
        <p:grpSpPr>
          <a:xfrm>
            <a:off x="914400" y="2690460"/>
            <a:ext cx="1828800" cy="384687"/>
            <a:chOff x="914400" y="2319185"/>
            <a:chExt cx="1828800" cy="384687"/>
          </a:xfrm>
        </p:grpSpPr>
        <p:sp>
          <p:nvSpPr>
            <p:cNvPr id="8" name="Oval 7"/>
            <p:cNvSpPr/>
            <p:nvPr/>
          </p:nvSpPr>
          <p:spPr>
            <a:xfrm>
              <a:off x="914400" y="2322872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2322872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362200" y="231918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50"/>
          <p:cNvGrpSpPr/>
          <p:nvPr/>
        </p:nvGrpSpPr>
        <p:grpSpPr>
          <a:xfrm>
            <a:off x="914400" y="4265066"/>
            <a:ext cx="1828800" cy="383134"/>
            <a:chOff x="914400" y="3960266"/>
            <a:chExt cx="1828800" cy="383134"/>
          </a:xfrm>
        </p:grpSpPr>
        <p:sp>
          <p:nvSpPr>
            <p:cNvPr id="34" name="Can 33"/>
            <p:cNvSpPr/>
            <p:nvPr/>
          </p:nvSpPr>
          <p:spPr>
            <a:xfrm>
              <a:off x="914400" y="3962400"/>
              <a:ext cx="381000" cy="381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Can 38"/>
            <p:cNvSpPr/>
            <p:nvPr/>
          </p:nvSpPr>
          <p:spPr>
            <a:xfrm>
              <a:off x="1447800" y="3962400"/>
              <a:ext cx="381000" cy="381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Can 41"/>
            <p:cNvSpPr/>
            <p:nvPr/>
          </p:nvSpPr>
          <p:spPr>
            <a:xfrm>
              <a:off x="2362200" y="3960266"/>
              <a:ext cx="381000" cy="381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Group 45"/>
          <p:cNvGrpSpPr/>
          <p:nvPr/>
        </p:nvGrpSpPr>
        <p:grpSpPr>
          <a:xfrm>
            <a:off x="914400" y="3479607"/>
            <a:ext cx="1828800" cy="381000"/>
            <a:chOff x="914400" y="3048000"/>
            <a:chExt cx="1828800" cy="381000"/>
          </a:xfrm>
        </p:grpSpPr>
        <p:sp>
          <p:nvSpPr>
            <p:cNvPr id="22" name="Rectangle 21"/>
            <p:cNvSpPr/>
            <p:nvPr/>
          </p:nvSpPr>
          <p:spPr>
            <a:xfrm>
              <a:off x="914400" y="3048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47800" y="3048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62200" y="3048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2636" y="305966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dirty="0">
                  <a:solidFill>
                    <a:prstClr val="black"/>
                  </a:solidFill>
                </a:rPr>
                <a:t>…</a:t>
              </a:r>
            </a:p>
          </p:txBody>
        </p:sp>
      </p:grpSp>
      <p:sp>
        <p:nvSpPr>
          <p:cNvPr id="2057" name="TextBox 2056"/>
          <p:cNvSpPr txBox="1"/>
          <p:nvPr/>
        </p:nvSpPr>
        <p:spPr>
          <a:xfrm>
            <a:off x="838200" y="13716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prstClr val="black"/>
                </a:solidFill>
              </a:rPr>
              <a:t>Shared nothing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581400" y="13716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prstClr val="black"/>
                </a:solidFill>
              </a:rPr>
              <a:t>Shared disc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324600" y="1371600"/>
            <a:ext cx="198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prstClr val="black"/>
                </a:solidFill>
              </a:rPr>
              <a:t>Shared memory</a:t>
            </a:r>
          </a:p>
        </p:txBody>
      </p:sp>
      <p:sp>
        <p:nvSpPr>
          <p:cNvPr id="140" name="Oval 139"/>
          <p:cNvSpPr/>
          <p:nvPr/>
        </p:nvSpPr>
        <p:spPr>
          <a:xfrm>
            <a:off x="916832" y="5029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058" name="TextBox 2057"/>
          <p:cNvSpPr txBox="1"/>
          <p:nvPr/>
        </p:nvSpPr>
        <p:spPr>
          <a:xfrm>
            <a:off x="1392902" y="5035034"/>
            <a:ext cx="10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i="1" dirty="0">
                <a:solidFill>
                  <a:prstClr val="black"/>
                </a:solidFill>
              </a:rPr>
              <a:t>processor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2743200" y="50292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218459" y="5035034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i="1" dirty="0">
                <a:solidFill>
                  <a:prstClr val="black"/>
                </a:solidFill>
              </a:rPr>
              <a:t>memory</a:t>
            </a:r>
          </a:p>
        </p:txBody>
      </p:sp>
      <p:sp>
        <p:nvSpPr>
          <p:cNvPr id="144" name="Can 143"/>
          <p:cNvSpPr/>
          <p:nvPr/>
        </p:nvSpPr>
        <p:spPr>
          <a:xfrm>
            <a:off x="4577674" y="5035034"/>
            <a:ext cx="381000" cy="381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101346" y="504086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i="1" dirty="0">
                <a:solidFill>
                  <a:prstClr val="black"/>
                </a:solidFill>
              </a:rPr>
              <a:t>disk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2218" y="6248400"/>
            <a:ext cx="5440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Source: D. DeWitt and J. Gray: “Parallel Database Systems: The Future of</a:t>
            </a:r>
            <a:br>
              <a:rPr lang="en-US" sz="1400" i="1" dirty="0">
                <a:solidFill>
                  <a:prstClr val="black"/>
                </a:solidFill>
              </a:rPr>
            </a:br>
            <a:r>
              <a:rPr lang="en-US" sz="1400" i="1" dirty="0">
                <a:solidFill>
                  <a:prstClr val="black"/>
                </a:solidFill>
              </a:rPr>
              <a:t>High Performance Database Processing”, CACM 36(6), pp. 85-98, 1992.</a:t>
            </a: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what is cloud computing?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cloud data management?</a:t>
            </a:r>
            <a:endParaRPr lang="en-US" dirty="0"/>
          </a:p>
          <a:p>
            <a:r>
              <a:rPr lang="en-US" dirty="0" smtClean="0"/>
              <a:t>Challenges, opportunities and limitations</a:t>
            </a:r>
          </a:p>
          <a:p>
            <a:pPr lvl="1"/>
            <a:r>
              <a:rPr lang="en-US" dirty="0" smtClean="0"/>
              <a:t>what makes data management in the cloud difficult?</a:t>
            </a:r>
            <a:endParaRPr lang="en-US" dirty="0"/>
          </a:p>
          <a:p>
            <a:r>
              <a:rPr lang="en-US" dirty="0" smtClean="0"/>
              <a:t>New solutions</a:t>
            </a:r>
          </a:p>
          <a:p>
            <a:pPr lvl="1"/>
            <a:r>
              <a:rPr lang="en-US" dirty="0" smtClean="0"/>
              <a:t>key/value, document, column family, graph, array, and object databases</a:t>
            </a:r>
          </a:p>
          <a:p>
            <a:pPr lvl="1"/>
            <a:r>
              <a:rPr lang="en-US" dirty="0" smtClean="0"/>
              <a:t>scalable SQL databases</a:t>
            </a:r>
            <a:endParaRPr lang="en-US" dirty="0"/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graph data and algorithms</a:t>
            </a:r>
          </a:p>
          <a:p>
            <a:pPr lvl="1"/>
            <a:r>
              <a:rPr lang="en-US" dirty="0" smtClean="0"/>
              <a:t>usage scenarios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1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Cloud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at an untrusted host</a:t>
            </a:r>
          </a:p>
          <a:p>
            <a:pPr lvl="1"/>
            <a:r>
              <a:rPr lang="en-US" dirty="0" smtClean="0"/>
              <a:t>there are risks with respect to privacy and security in storing transactional data on an untrusted host</a:t>
            </a:r>
          </a:p>
          <a:p>
            <a:pPr lvl="1"/>
            <a:r>
              <a:rPr lang="en-US" dirty="0" smtClean="0"/>
              <a:t>particularly sensitive data can be left out of analysis or </a:t>
            </a:r>
            <a:r>
              <a:rPr lang="en-US" dirty="0" err="1" smtClean="0"/>
              <a:t>anonymized</a:t>
            </a:r>
            <a:endParaRPr lang="en-US" dirty="0" smtClean="0"/>
          </a:p>
          <a:p>
            <a:pPr lvl="1"/>
            <a:r>
              <a:rPr lang="en-US" dirty="0" smtClean="0"/>
              <a:t>sharing and enabling access is often precisely the goal of using the cloud for scientific data sets</a:t>
            </a:r>
          </a:p>
          <a:p>
            <a:pPr lvl="1"/>
            <a:r>
              <a:rPr lang="en-US" dirty="0" smtClean="0"/>
              <a:t>where exactly is your data? and what are that country’s laws?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218" y="6474023"/>
            <a:ext cx="6470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Based on: “Data Management in the Cloud: Limitations and Opportunities”, IEEE, 2009.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Cloud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replicated, often across large geographic distances</a:t>
            </a:r>
          </a:p>
          <a:p>
            <a:pPr lvl="1"/>
            <a:r>
              <a:rPr lang="en-US" dirty="0" smtClean="0"/>
              <a:t>it is hard to maintain ACID guarantees in the presence of large-scale replication</a:t>
            </a:r>
          </a:p>
          <a:p>
            <a:pPr lvl="1"/>
            <a:r>
              <a:rPr lang="en-US" dirty="0" smtClean="0"/>
              <a:t>full ACID guarantees are typically not required in analytical applications</a:t>
            </a:r>
          </a:p>
          <a:p>
            <a:r>
              <a:rPr lang="en-US" dirty="0" smtClean="0"/>
              <a:t>Virtualizing large data collections is challenging </a:t>
            </a:r>
          </a:p>
          <a:p>
            <a:pPr lvl="1"/>
            <a:r>
              <a:rPr lang="en-US" dirty="0" smtClean="0"/>
              <a:t>data loading takes more time than starting a VM</a:t>
            </a:r>
          </a:p>
          <a:p>
            <a:pPr lvl="1"/>
            <a:r>
              <a:rPr lang="en-US" dirty="0" smtClean="0"/>
              <a:t>storage cost vs. bandwidth cost</a:t>
            </a:r>
          </a:p>
          <a:p>
            <a:pPr lvl="1"/>
            <a:r>
              <a:rPr lang="en-US" dirty="0" smtClean="0"/>
              <a:t>online vs. offline replication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218" y="6474023"/>
            <a:ext cx="6470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Based on: “Data Management in the Cloud: Limitations and Opportunities”, IEEE, 2009.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Trade-off between functionality and operational cost</a:t>
            </a:r>
          </a:p>
          <a:p>
            <a:pPr lvl="1"/>
            <a:r>
              <a:rPr lang="en-US" dirty="0" smtClean="0"/>
              <a:t>restricted interface, minimalist query language, limited consistency guarantees</a:t>
            </a:r>
          </a:p>
          <a:p>
            <a:pPr lvl="1"/>
            <a:r>
              <a:rPr lang="en-US" dirty="0"/>
              <a:t>pushes more programming burden on </a:t>
            </a:r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enables predictable services and service </a:t>
            </a:r>
            <a:r>
              <a:rPr lang="en-US" dirty="0"/>
              <a:t>level </a:t>
            </a:r>
            <a:r>
              <a:rPr lang="en-US" dirty="0" smtClean="0"/>
              <a:t>agreements</a:t>
            </a:r>
          </a:p>
          <a:p>
            <a:r>
              <a:rPr lang="en-US" dirty="0" smtClean="0"/>
              <a:t>Manageability</a:t>
            </a:r>
          </a:p>
          <a:p>
            <a:pPr lvl="1"/>
            <a:r>
              <a:rPr lang="en-US" dirty="0" smtClean="0"/>
              <a:t>limited human intervention, high-variance workloads, and a variety of shared infrastructures</a:t>
            </a:r>
          </a:p>
          <a:p>
            <a:pPr lvl="1"/>
            <a:r>
              <a:rPr lang="en-US" dirty="0" smtClean="0"/>
              <a:t>need for self-managing and adaptive database techniques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218" y="6474023"/>
            <a:ext cx="4779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Based on: “The Claremont Report on Database Research”,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today’s SQL databases cannot scale to the thousands of nodes deployed in the cloud context</a:t>
            </a:r>
          </a:p>
          <a:p>
            <a:pPr lvl="1"/>
            <a:r>
              <a:rPr lang="en-US" dirty="0" smtClean="0"/>
              <a:t>hard to support multiple, distributed updaters to the same data set</a:t>
            </a:r>
          </a:p>
          <a:p>
            <a:pPr lvl="1"/>
            <a:r>
              <a:rPr lang="en-US" dirty="0" smtClean="0"/>
              <a:t>hard to replicate huge data sets for availability, due to capacity (storage, network bandwidth, …)</a:t>
            </a:r>
          </a:p>
          <a:p>
            <a:pPr lvl="1"/>
            <a:r>
              <a:rPr lang="en-US" b="1" dirty="0" smtClean="0"/>
              <a:t>storage: </a:t>
            </a:r>
            <a:r>
              <a:rPr lang="en-US" dirty="0" smtClean="0"/>
              <a:t>different transactional implementation techniques, different storage semantics, or both</a:t>
            </a:r>
          </a:p>
          <a:p>
            <a:pPr lvl="1"/>
            <a:r>
              <a:rPr lang="en-US" b="1" dirty="0" smtClean="0"/>
              <a:t>query processing and optimization: </a:t>
            </a:r>
            <a:r>
              <a:rPr lang="en-US" dirty="0" smtClean="0"/>
              <a:t>limitations on either the plan space or the search will be required</a:t>
            </a:r>
          </a:p>
          <a:p>
            <a:pPr lvl="1"/>
            <a:r>
              <a:rPr lang="en-US" b="1" dirty="0" smtClean="0"/>
              <a:t>programmability:</a:t>
            </a:r>
            <a:r>
              <a:rPr lang="en-US" dirty="0" smtClean="0"/>
              <a:t> express programs in the cloud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218" y="6474023"/>
            <a:ext cx="4779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Based on: “The Claremont Report on Database Research”,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64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privacy and security</a:t>
            </a:r>
          </a:p>
          <a:p>
            <a:pPr lvl="1"/>
            <a:r>
              <a:rPr lang="en-US" dirty="0"/>
              <a:t>protect from other users and cloud providers</a:t>
            </a:r>
          </a:p>
          <a:p>
            <a:pPr lvl="1"/>
            <a:r>
              <a:rPr lang="en-US" dirty="0"/>
              <a:t>specifically target usage scenarios in the cloud with practical incentives for providers and customers</a:t>
            </a:r>
          </a:p>
          <a:p>
            <a:r>
              <a:rPr lang="en-US" dirty="0" smtClean="0"/>
              <a:t>New applications: “</a:t>
            </a:r>
            <a:r>
              <a:rPr lang="en-US" i="1" dirty="0"/>
              <a:t>m</a:t>
            </a:r>
            <a:r>
              <a:rPr lang="en-US" i="1" dirty="0" smtClean="0"/>
              <a:t>ash up</a:t>
            </a:r>
            <a:r>
              <a:rPr lang="en-US" dirty="0" smtClean="0"/>
              <a:t>” interesting data sets</a:t>
            </a:r>
          </a:p>
          <a:p>
            <a:pPr lvl="1"/>
            <a:r>
              <a:rPr lang="en-US" dirty="0" smtClean="0"/>
              <a:t>expect services pre-loaded with large data sets, stock prices, web crawls, scientific data</a:t>
            </a:r>
          </a:p>
          <a:p>
            <a:pPr lvl="1"/>
            <a:r>
              <a:rPr lang="en-US" dirty="0" smtClean="0"/>
              <a:t>data sets from private or public domain</a:t>
            </a:r>
          </a:p>
          <a:p>
            <a:pPr lvl="1"/>
            <a:r>
              <a:rPr lang="en-US" dirty="0" smtClean="0"/>
              <a:t>might give rise to federated cloud architectures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218" y="6474023"/>
            <a:ext cx="4779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Based on: “The Claremont Report on Database Research”,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76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695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Transactional Data Management – Cloud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Transactional Data Management</a:t>
            </a:r>
          </a:p>
          <a:p>
            <a:pPr lvl="1"/>
            <a:r>
              <a:rPr lang="en-US" dirty="0" smtClean="0"/>
              <a:t>Banking, airline reservation, </a:t>
            </a:r>
            <a:r>
              <a:rPr lang="en-US" dirty="0" err="1" smtClean="0"/>
              <a:t>e</a:t>
            </a:r>
            <a:r>
              <a:rPr lang="en-US" dirty="0" smtClean="0"/>
              <a:t>-commerce, etc…</a:t>
            </a:r>
          </a:p>
          <a:p>
            <a:pPr lvl="1"/>
            <a:r>
              <a:rPr lang="en-US" dirty="0" smtClean="0"/>
              <a:t>Require ACID, write-intensive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Do not typically use shared-nothing architectures (changing a bit)</a:t>
            </a:r>
          </a:p>
          <a:p>
            <a:pPr lvl="1"/>
            <a:r>
              <a:rPr lang="en-US" dirty="0" smtClean="0"/>
              <a:t>Hard to maintain ACID guarantees in the face of data replication over large geographic distances</a:t>
            </a:r>
          </a:p>
          <a:p>
            <a:pPr lvl="1"/>
            <a:r>
              <a:rPr lang="en-US" dirty="0" smtClean="0"/>
              <a:t>There are risks in storing transactional data on an </a:t>
            </a:r>
            <a:r>
              <a:rPr lang="en-US" dirty="0" err="1" smtClean="0"/>
              <a:t>untrusted</a:t>
            </a:r>
            <a:r>
              <a:rPr lang="en-US" dirty="0" smtClean="0"/>
              <a:t> host</a:t>
            </a:r>
          </a:p>
          <a:p>
            <a:r>
              <a:rPr lang="en-US" dirty="0" smtClean="0"/>
              <a:t>Conclusion: not appropriate for the cloud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218" y="6474023"/>
            <a:ext cx="6470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Based on: “Data Management in the Cloud: Limitations and Opportunities”, IEEE, 2009.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695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Analytical Data Management – Cloud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Analytical Data Management</a:t>
            </a:r>
          </a:p>
          <a:p>
            <a:pPr lvl="1"/>
            <a:r>
              <a:rPr lang="en-US" dirty="0" smtClean="0"/>
              <a:t>Query data from a data store for planning, problem solving, decision support</a:t>
            </a:r>
          </a:p>
          <a:p>
            <a:pPr lvl="1"/>
            <a:r>
              <a:rPr lang="en-US" dirty="0" smtClean="0"/>
              <a:t>Large scale</a:t>
            </a:r>
          </a:p>
          <a:p>
            <a:pPr lvl="1"/>
            <a:r>
              <a:rPr lang="en-US" dirty="0" smtClean="0"/>
              <a:t>Read-mostly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Shared-nothing architecture is a good match for analytical data management (</a:t>
            </a:r>
            <a:r>
              <a:rPr lang="en-US" dirty="0" err="1" smtClean="0"/>
              <a:t>Teradata</a:t>
            </a:r>
            <a:r>
              <a:rPr lang="en-US" dirty="0" smtClean="0"/>
              <a:t>, </a:t>
            </a:r>
            <a:r>
              <a:rPr lang="en-US" dirty="0" err="1" smtClean="0"/>
              <a:t>Greenplum</a:t>
            </a:r>
            <a:r>
              <a:rPr lang="en-US" dirty="0" smtClean="0"/>
              <a:t>, </a:t>
            </a:r>
            <a:r>
              <a:rPr lang="en-US" dirty="0" err="1" smtClean="0"/>
              <a:t>Vertica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ACID guarantees typically not needed</a:t>
            </a:r>
          </a:p>
          <a:p>
            <a:pPr lvl="1"/>
            <a:r>
              <a:rPr lang="en-US" dirty="0" smtClean="0"/>
              <a:t>Particularly sensitive data left out of analysis</a:t>
            </a:r>
          </a:p>
          <a:p>
            <a:r>
              <a:rPr lang="en-US" dirty="0" smtClean="0"/>
              <a:t>Conclusion: appropriate for the cloud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218" y="6474023"/>
            <a:ext cx="6470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Based on: “Data Management in the Cloud: Limitations and Opportunities”, IEEE, 2009.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695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Cloud DBMS 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</a:p>
          <a:p>
            <a:r>
              <a:rPr lang="en-US" dirty="0" smtClean="0"/>
              <a:t>Fault tolerance (query restart not required, commodity hw)</a:t>
            </a:r>
          </a:p>
          <a:p>
            <a:r>
              <a:rPr lang="en-US" dirty="0" smtClean="0"/>
              <a:t>Heterogeneous environment (performance of compute nodes not consistent)</a:t>
            </a:r>
          </a:p>
          <a:p>
            <a:r>
              <a:rPr lang="en-US" dirty="0" smtClean="0"/>
              <a:t>Operate on encrypted data</a:t>
            </a:r>
          </a:p>
          <a:p>
            <a:r>
              <a:rPr lang="en-US" dirty="0" smtClean="0"/>
              <a:t>Interface with business intelligence products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2218" y="6474023"/>
            <a:ext cx="6470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Based on: “Data Management in the Cloud: Limitations and Opportunities”, IEEE, 2009.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695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Option 1: </a:t>
            </a:r>
            <a:r>
              <a:rPr lang="en-US" dirty="0" err="1" smtClean="0"/>
              <a:t>MapReduce</a:t>
            </a:r>
            <a:r>
              <a:rPr lang="en-US" dirty="0" smtClean="0"/>
              <a:t>-like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 (yes, commodity hw)</a:t>
            </a:r>
          </a:p>
          <a:p>
            <a:r>
              <a:rPr lang="en-US" dirty="0" smtClean="0"/>
              <a:t>Heterogeneous environment (yes, by design)</a:t>
            </a:r>
          </a:p>
          <a:p>
            <a:r>
              <a:rPr lang="en-US" dirty="0" smtClean="0"/>
              <a:t>Operate on encrypted data (no)</a:t>
            </a:r>
          </a:p>
          <a:p>
            <a:r>
              <a:rPr lang="en-US" dirty="0" smtClean="0"/>
              <a:t>Interface with business intelligence products (no, not SQL-compliant, no standard)</a:t>
            </a:r>
          </a:p>
          <a:p>
            <a:r>
              <a:rPr lang="en-US" dirty="0" smtClean="0"/>
              <a:t>Efficiency (up for debate)</a:t>
            </a:r>
          </a:p>
          <a:p>
            <a:pPr lvl="1"/>
            <a:r>
              <a:rPr lang="en-US" dirty="0" smtClean="0"/>
              <a:t>Questionable results in the </a:t>
            </a:r>
            <a:r>
              <a:rPr lang="en-US" dirty="0" err="1" smtClean="0"/>
              <a:t>MapReduce</a:t>
            </a:r>
            <a:r>
              <a:rPr lang="en-US" dirty="0" smtClean="0"/>
              <a:t> paper</a:t>
            </a:r>
          </a:p>
          <a:p>
            <a:pPr lvl="1"/>
            <a:r>
              <a:rPr lang="en-US" dirty="0" smtClean="0"/>
              <a:t>Absence of a loading phase (no indices, materialized views)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2218" y="6474023"/>
            <a:ext cx="6470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Based on: “Data Management in the Cloud: Limitations and Opportunities”, IEEE, 2009.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695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Option 2: Shared-Nothing Parallel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with business intelligence products (yes, by design)</a:t>
            </a:r>
          </a:p>
          <a:p>
            <a:r>
              <a:rPr lang="en-US" dirty="0" smtClean="0"/>
              <a:t>Efficiency (yes)</a:t>
            </a:r>
          </a:p>
          <a:p>
            <a:r>
              <a:rPr lang="en-US" dirty="0" smtClean="0"/>
              <a:t>Fault tolerance (no - query restart required)</a:t>
            </a:r>
          </a:p>
          <a:p>
            <a:r>
              <a:rPr lang="en-US" dirty="0" smtClean="0"/>
              <a:t>Heterogeneous environment (no)</a:t>
            </a:r>
          </a:p>
          <a:p>
            <a:r>
              <a:rPr lang="en-US" dirty="0" smtClean="0"/>
              <a:t>Operate on encrypted data (no)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2218" y="6474023"/>
            <a:ext cx="6470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Based on: “Data Management in the Cloud: Limitations and Opportunities”, IEEE, 2009.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definitions </a:t>
            </a:r>
            <a:r>
              <a:rPr lang="en-US" dirty="0" smtClean="0"/>
              <a:t>for “Cloud Computing” exist</a:t>
            </a:r>
          </a:p>
          <a:p>
            <a:pPr lvl="1"/>
            <a:r>
              <a:rPr lang="en-US" dirty="0">
                <a:hlinkClick r:id="rId3"/>
              </a:rPr>
              <a:t>http://tech.slashdot.org/article.pl?sid=08/07/17/2117221</a:t>
            </a:r>
            <a:endParaRPr lang="en-US" dirty="0"/>
          </a:p>
          <a:p>
            <a:r>
              <a:rPr lang="en-US" dirty="0" smtClean="0"/>
              <a:t>Common ground of many definitions</a:t>
            </a:r>
          </a:p>
          <a:p>
            <a:pPr lvl="1"/>
            <a:r>
              <a:rPr lang="en-US" dirty="0" smtClean="0"/>
              <a:t>processing </a:t>
            </a:r>
            <a:r>
              <a:rPr lang="en-US" dirty="0"/>
              <a:t>power, storage and software </a:t>
            </a:r>
            <a:r>
              <a:rPr lang="en-US" dirty="0" smtClean="0"/>
              <a:t>are </a:t>
            </a:r>
            <a:r>
              <a:rPr lang="en-US" b="1" dirty="0" smtClean="0"/>
              <a:t>commodities</a:t>
            </a:r>
            <a:r>
              <a:rPr lang="en-US" dirty="0" smtClean="0"/>
              <a:t> that are readily available from large infrastructure</a:t>
            </a:r>
          </a:p>
          <a:p>
            <a:pPr lvl="1"/>
            <a:r>
              <a:rPr lang="en-US" b="1" dirty="0" smtClean="0"/>
              <a:t>service-based view</a:t>
            </a:r>
            <a:r>
              <a:rPr lang="en-US" dirty="0" smtClean="0"/>
              <a:t>: “everything as a service (*</a:t>
            </a:r>
            <a:r>
              <a:rPr lang="en-US" dirty="0" err="1" smtClean="0"/>
              <a:t>aaS</a:t>
            </a:r>
            <a:r>
              <a:rPr lang="en-US" dirty="0" smtClean="0"/>
              <a:t>)”, where only “Software as a Service (</a:t>
            </a:r>
            <a:r>
              <a:rPr lang="en-US" dirty="0" err="1" smtClean="0"/>
              <a:t>SaaS</a:t>
            </a:r>
            <a:r>
              <a:rPr lang="en-US" dirty="0" smtClean="0"/>
              <a:t>)” has a precise and agreed-upon definition</a:t>
            </a:r>
          </a:p>
          <a:p>
            <a:pPr lvl="1"/>
            <a:r>
              <a:rPr lang="en-US" dirty="0" smtClean="0"/>
              <a:t>utility computing: </a:t>
            </a:r>
            <a:r>
              <a:rPr lang="en-US" b="1" dirty="0" smtClean="0"/>
              <a:t>pay-as-you-go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695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Option 3: A Hybrid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HadoopDB</a:t>
            </a:r>
            <a:r>
              <a:rPr lang="en-US" b="1" dirty="0" smtClean="0"/>
              <a:t> </a:t>
            </a:r>
            <a:r>
              <a:rPr lang="en-US" dirty="0" smtClean="0"/>
              <a:t>(http://</a:t>
            </a:r>
            <a:r>
              <a:rPr lang="en-US" dirty="0" err="1" smtClean="0"/>
              <a:t>db.cs.yale.edu/hadoopdb/hadoopdb.html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hybrid of DBMS and </a:t>
            </a:r>
            <a:r>
              <a:rPr lang="en-US" dirty="0" err="1" smtClean="0"/>
              <a:t>MapReduce</a:t>
            </a:r>
            <a:r>
              <a:rPr lang="en-US" dirty="0" smtClean="0"/>
              <a:t> technologies that targets analytical workloads</a:t>
            </a:r>
          </a:p>
          <a:p>
            <a:pPr lvl="1"/>
            <a:r>
              <a:rPr lang="en-US" dirty="0" smtClean="0"/>
              <a:t>Designed to run on a shared-nothing cluster of commodity machines, or in the cloud</a:t>
            </a:r>
          </a:p>
          <a:p>
            <a:pPr lvl="1"/>
            <a:r>
              <a:rPr lang="en-US" dirty="0" smtClean="0"/>
              <a:t>An attempt to fill the gap in the market for a free and open source parallel DBMS</a:t>
            </a:r>
          </a:p>
          <a:p>
            <a:pPr lvl="1"/>
            <a:r>
              <a:rPr lang="en-US" dirty="0" smtClean="0"/>
              <a:t>Much more scalable than currently available parallel database systems and DBMS/</a:t>
            </a:r>
            <a:r>
              <a:rPr lang="en-US" dirty="0" err="1" smtClean="0"/>
              <a:t>MapReduce</a:t>
            </a:r>
            <a:r>
              <a:rPr lang="en-US" dirty="0" smtClean="0"/>
              <a:t> hybrid systems.</a:t>
            </a:r>
          </a:p>
          <a:p>
            <a:pPr lvl="1"/>
            <a:r>
              <a:rPr lang="en-US" dirty="0" smtClean="0"/>
              <a:t>As scalable as </a:t>
            </a:r>
            <a:r>
              <a:rPr lang="en-US" dirty="0" err="1" smtClean="0"/>
              <a:t>Hadoop</a:t>
            </a:r>
            <a:r>
              <a:rPr lang="en-US" dirty="0" smtClean="0"/>
              <a:t>, while achieving superior performance on structured data analysis workload</a:t>
            </a:r>
          </a:p>
          <a:p>
            <a:r>
              <a:rPr lang="en-US" dirty="0" smtClean="0"/>
              <a:t>Commercialized as </a:t>
            </a:r>
            <a:r>
              <a:rPr lang="en-US" dirty="0" err="1" smtClean="0"/>
              <a:t>Hadapt</a:t>
            </a:r>
            <a:r>
              <a:rPr lang="en-US" dirty="0" smtClean="0"/>
              <a:t> (</a:t>
            </a:r>
            <a:r>
              <a:rPr lang="en-US" dirty="0" err="1" smtClean="0"/>
              <a:t>hadapt.com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of relational databases</a:t>
            </a:r>
          </a:p>
          <a:p>
            <a:pPr lvl="1"/>
            <a:r>
              <a:rPr lang="en-US" dirty="0" smtClean="0"/>
              <a:t>Persistent data</a:t>
            </a:r>
          </a:p>
          <a:p>
            <a:pPr lvl="1"/>
            <a:r>
              <a:rPr lang="en-US" dirty="0" smtClean="0"/>
              <a:t>Concurrency/transactions</a:t>
            </a:r>
          </a:p>
          <a:p>
            <a:pPr lvl="1"/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(Mostly) Standard Model</a:t>
            </a:r>
          </a:p>
          <a:p>
            <a:r>
              <a:rPr lang="en-US" dirty="0" smtClean="0"/>
              <a:t>Impedance Mismatch</a:t>
            </a:r>
          </a:p>
          <a:p>
            <a:r>
              <a:rPr lang="en-US" dirty="0" smtClean="0"/>
              <a:t>Application vs. Integration databases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218" y="6474023"/>
            <a:ext cx="705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Based on: </a:t>
            </a:r>
            <a:r>
              <a:rPr lang="en-US" sz="1400" i="1" dirty="0" smtClean="0">
                <a:solidFill>
                  <a:prstClr val="black"/>
                </a:solidFill>
              </a:rPr>
              <a:t>“</a:t>
            </a:r>
            <a:r>
              <a:rPr lang="en-US" sz="1400" i="1" dirty="0" err="1" smtClean="0">
                <a:solidFill>
                  <a:prstClr val="black"/>
                </a:solidFill>
              </a:rPr>
              <a:t>NoSQL</a:t>
            </a:r>
            <a:r>
              <a:rPr lang="en-US" sz="1400" i="1" dirty="0" smtClean="0">
                <a:solidFill>
                  <a:prstClr val="black"/>
                </a:solidFill>
              </a:rPr>
              <a:t> Distilled: A Brief Guide to the Emerging World of Polyglot Persistence”</a:t>
            </a:r>
            <a:r>
              <a:rPr lang="en-US" sz="1400" i="1" dirty="0">
                <a:solidFill>
                  <a:prstClr val="black"/>
                </a:solidFill>
              </a:rPr>
              <a:t>, </a:t>
            </a:r>
            <a:r>
              <a:rPr lang="en-US" sz="1400" i="1" dirty="0" smtClean="0">
                <a:solidFill>
                  <a:prstClr val="black"/>
                </a:solidFill>
              </a:rPr>
              <a:t>2013</a:t>
            </a:r>
            <a:endParaRPr lang="en-US" sz="1400" i="1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of the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growth (links, social networks, logs, users)</a:t>
            </a:r>
          </a:p>
          <a:p>
            <a:r>
              <a:rPr lang="en-US" dirty="0" smtClean="0"/>
              <a:t>Need to scale to accommodate growth</a:t>
            </a:r>
          </a:p>
          <a:p>
            <a:r>
              <a:rPr lang="en-US" dirty="0" smtClean="0"/>
              <a:t>Traditional RDBMS (Oracle / Microsoft SQL Server) – shared disk – don’t scale well</a:t>
            </a:r>
          </a:p>
          <a:p>
            <a:r>
              <a:rPr lang="en-US" dirty="0" smtClean="0"/>
              <a:t>“technical issues are exacerbated by licensing costs” </a:t>
            </a:r>
          </a:p>
          <a:p>
            <a:pPr lvl="1"/>
            <a:r>
              <a:rPr lang="en-US" dirty="0" smtClean="0"/>
              <a:t>Google, Amazon influential</a:t>
            </a:r>
          </a:p>
          <a:p>
            <a:r>
              <a:rPr lang="en-US" dirty="0" smtClean="0"/>
              <a:t>“The interesting thing about Cloud Computing is that we’ve redefined Cloud Computing to include everything that we already do… I don’t’ understand what we would do differently in the light of Cloud Computing other than change the wording of some of our ads.” – Larry Ellison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218" y="6079850"/>
            <a:ext cx="705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Based on: </a:t>
            </a:r>
            <a:r>
              <a:rPr lang="en-US" sz="1400" i="1" dirty="0" smtClean="0">
                <a:solidFill>
                  <a:prstClr val="black"/>
                </a:solidFill>
              </a:rPr>
              <a:t>“</a:t>
            </a:r>
            <a:r>
              <a:rPr lang="en-US" sz="1400" i="1" dirty="0" err="1" smtClean="0">
                <a:solidFill>
                  <a:prstClr val="black"/>
                </a:solidFill>
              </a:rPr>
              <a:t>NoSQL</a:t>
            </a:r>
            <a:r>
              <a:rPr lang="en-US" sz="1400" i="1" dirty="0" smtClean="0">
                <a:solidFill>
                  <a:prstClr val="black"/>
                </a:solidFill>
              </a:rPr>
              <a:t> Distilled: A Brief Guide to the Emerging World of Polyglot Persistence”</a:t>
            </a:r>
            <a:r>
              <a:rPr lang="en-US" sz="1400" i="1" dirty="0">
                <a:solidFill>
                  <a:prstClr val="black"/>
                </a:solidFill>
              </a:rPr>
              <a:t>, </a:t>
            </a:r>
            <a:r>
              <a:rPr lang="en-US" sz="1400" i="1" dirty="0" smtClean="0">
                <a:solidFill>
                  <a:prstClr val="black"/>
                </a:solidFill>
              </a:rPr>
              <a:t>2013</a:t>
            </a:r>
            <a:endParaRPr lang="en-US" sz="1400" i="1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Emergence of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strong definition, but…</a:t>
            </a:r>
          </a:p>
          <a:p>
            <a:pPr lvl="1"/>
            <a:r>
              <a:rPr lang="en-US" dirty="0" smtClean="0"/>
              <a:t>Do not use SQL</a:t>
            </a:r>
          </a:p>
          <a:p>
            <a:pPr lvl="1"/>
            <a:r>
              <a:rPr lang="en-US" dirty="0" smtClean="0"/>
              <a:t>Typically open-source</a:t>
            </a:r>
          </a:p>
          <a:p>
            <a:pPr lvl="1"/>
            <a:r>
              <a:rPr lang="en-US" dirty="0" smtClean="0"/>
              <a:t>Typically oriented towards clusters (but not all)</a:t>
            </a:r>
          </a:p>
          <a:p>
            <a:pPr lvl="1"/>
            <a:r>
              <a:rPr lang="en-US" dirty="0" smtClean="0"/>
              <a:t>Operate without a schema</a:t>
            </a:r>
          </a:p>
          <a:p>
            <a:r>
              <a:rPr lang="en-US" dirty="0" smtClean="0"/>
              <a:t>Various types (in order of complexity)</a:t>
            </a:r>
          </a:p>
          <a:p>
            <a:pPr lvl="1"/>
            <a:r>
              <a:rPr lang="en-US" dirty="0" smtClean="0"/>
              <a:t>Key-value stores</a:t>
            </a:r>
          </a:p>
          <a:p>
            <a:pPr lvl="1"/>
            <a:r>
              <a:rPr lang="en-US" dirty="0" smtClean="0"/>
              <a:t>Document Stores</a:t>
            </a:r>
          </a:p>
          <a:p>
            <a:pPr lvl="1"/>
            <a:r>
              <a:rPr lang="en-US" dirty="0" smtClean="0"/>
              <a:t>Extensible Record Stores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128403"/>
            <a:ext cx="705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Based on: </a:t>
            </a:r>
            <a:r>
              <a:rPr lang="en-US" sz="1400" i="1" dirty="0" smtClean="0">
                <a:solidFill>
                  <a:prstClr val="black"/>
                </a:solidFill>
              </a:rPr>
              <a:t>“</a:t>
            </a:r>
            <a:r>
              <a:rPr lang="en-US" sz="1400" i="1" dirty="0" err="1" smtClean="0">
                <a:solidFill>
                  <a:prstClr val="black"/>
                </a:solidFill>
              </a:rPr>
              <a:t>NoSQL</a:t>
            </a:r>
            <a:r>
              <a:rPr lang="en-US" sz="1400" i="1" dirty="0" smtClean="0">
                <a:solidFill>
                  <a:prstClr val="black"/>
                </a:solidFill>
              </a:rPr>
              <a:t> Distilled: A Brief Guide to the Emerging World of Polyglot Persistence”</a:t>
            </a:r>
            <a:r>
              <a:rPr lang="en-US" sz="1400" i="1" dirty="0">
                <a:solidFill>
                  <a:prstClr val="black"/>
                </a:solidFill>
              </a:rPr>
              <a:t>, </a:t>
            </a:r>
            <a:r>
              <a:rPr lang="en-US" sz="1400" i="1" dirty="0" smtClean="0">
                <a:solidFill>
                  <a:prstClr val="black"/>
                </a:solidFill>
              </a:rPr>
              <a:t>2013</a:t>
            </a:r>
            <a:endParaRPr lang="en-US" sz="1400" i="1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were we talking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Utility Computing</a:t>
            </a:r>
          </a:p>
          <a:p>
            <a:pPr lvl="1"/>
            <a:r>
              <a:rPr lang="en-US" dirty="0" smtClean="0"/>
              <a:t>Virtualization</a:t>
            </a:r>
          </a:p>
          <a:p>
            <a:pPr lvl="1"/>
            <a:r>
              <a:rPr lang="en-US" dirty="0" smtClean="0"/>
              <a:t>Economics (pay as you go)</a:t>
            </a:r>
          </a:p>
          <a:p>
            <a:r>
              <a:rPr lang="en-US" dirty="0" smtClean="0"/>
              <a:t>Data management in the cloud</a:t>
            </a:r>
          </a:p>
          <a:p>
            <a:pPr lvl="1"/>
            <a:r>
              <a:rPr lang="en-US" dirty="0" smtClean="0"/>
              <a:t>Cloud characteristics (elasticity if parallelizable, </a:t>
            </a:r>
            <a:r>
              <a:rPr lang="en-US" dirty="0" err="1" smtClean="0"/>
              <a:t>untrusted</a:t>
            </a:r>
            <a:r>
              <a:rPr lang="en-US" dirty="0" smtClean="0"/>
              <a:t> host, large distances)</a:t>
            </a:r>
          </a:p>
          <a:p>
            <a:pPr lvl="1"/>
            <a:r>
              <a:rPr lang="en-US" dirty="0" smtClean="0"/>
              <a:t>Transactional vs. Analytical</a:t>
            </a:r>
          </a:p>
          <a:p>
            <a:pPr lvl="1"/>
            <a:r>
              <a:rPr lang="en-US" dirty="0" smtClean="0"/>
              <a:t>Wish List</a:t>
            </a:r>
          </a:p>
          <a:p>
            <a:pPr lvl="1"/>
            <a:r>
              <a:rPr lang="en-US" dirty="0" smtClean="0"/>
              <a:t>Map Reduce vs. Shared-Nothing -&gt; Hybrid</a:t>
            </a:r>
          </a:p>
          <a:p>
            <a:r>
              <a:rPr lang="en-US" dirty="0" smtClean="0"/>
              <a:t>DB vs. </a:t>
            </a:r>
            <a:r>
              <a:rPr lang="en-US" dirty="0" err="1" smtClean="0"/>
              <a:t>NoSQL</a:t>
            </a:r>
            <a:r>
              <a:rPr lang="en-US" dirty="0" smtClean="0"/>
              <a:t> in two lines…</a:t>
            </a:r>
          </a:p>
          <a:p>
            <a:pPr lvl="1"/>
            <a:r>
              <a:rPr lang="en-US" dirty="0" smtClean="0"/>
              <a:t>Database: complex / concurrent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: simple / scalable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M. </a:t>
            </a:r>
            <a:r>
              <a:rPr lang="en-US" sz="2400" dirty="0" err="1" smtClean="0"/>
              <a:t>Armbrust</a:t>
            </a:r>
            <a:r>
              <a:rPr lang="en-US" sz="2400" dirty="0" smtClean="0"/>
              <a:t>, A. Fox, R. Griffith, A. D. Joseph, R. H. Katz, A. </a:t>
            </a:r>
            <a:r>
              <a:rPr lang="en-US" sz="2400" dirty="0" err="1" smtClean="0"/>
              <a:t>Konwinski</a:t>
            </a:r>
            <a:r>
              <a:rPr lang="en-US" sz="2400" dirty="0" smtClean="0"/>
              <a:t>, G. Lee, D. A. Patterson, A. </a:t>
            </a:r>
            <a:r>
              <a:rPr lang="en-US" sz="2400" dirty="0" err="1" smtClean="0"/>
              <a:t>Rabkin</a:t>
            </a:r>
            <a:r>
              <a:rPr lang="en-US" sz="2400" dirty="0" smtClean="0"/>
              <a:t>, I. </a:t>
            </a:r>
            <a:r>
              <a:rPr lang="en-US" sz="2400" dirty="0" err="1" smtClean="0"/>
              <a:t>Stoica</a:t>
            </a:r>
            <a:r>
              <a:rPr lang="en-US" sz="2400" dirty="0" smtClean="0"/>
              <a:t>, M. </a:t>
            </a:r>
            <a:r>
              <a:rPr lang="en-US" sz="2400" dirty="0" err="1" smtClean="0"/>
              <a:t>Zaharia</a:t>
            </a:r>
            <a:r>
              <a:rPr lang="en-US" sz="2400" dirty="0" smtClean="0"/>
              <a:t>: </a:t>
            </a:r>
            <a:r>
              <a:rPr lang="en-US" sz="2400" b="1" dirty="0" smtClean="0"/>
              <a:t>Above the Clouds: A Berkeley View of Cloud Computing.</a:t>
            </a:r>
            <a:r>
              <a:rPr lang="en-US" sz="2400" dirty="0" smtClean="0"/>
              <a:t> </a:t>
            </a:r>
            <a:r>
              <a:rPr lang="en-US" sz="2400" i="1" dirty="0" smtClean="0"/>
              <a:t>Tech. Rep. No. UCB/EECS-2009-28, 2009.</a:t>
            </a:r>
          </a:p>
          <a:p>
            <a:r>
              <a:rPr lang="en-US" sz="2400" dirty="0" smtClean="0"/>
              <a:t>D. J. </a:t>
            </a:r>
            <a:r>
              <a:rPr lang="en-US" sz="2400" dirty="0" err="1" smtClean="0"/>
              <a:t>Abadi</a:t>
            </a:r>
            <a:r>
              <a:rPr lang="en-US" sz="2400" dirty="0" smtClean="0"/>
              <a:t>: </a:t>
            </a:r>
            <a:r>
              <a:rPr lang="en-US" sz="2400" b="1" dirty="0" smtClean="0"/>
              <a:t>Data Management in the Cloud: Limitations and Opportunities</a:t>
            </a:r>
            <a:r>
              <a:rPr lang="en-US" sz="2400" dirty="0" smtClean="0"/>
              <a:t>. </a:t>
            </a:r>
            <a:r>
              <a:rPr lang="en-US" sz="2400" i="1" dirty="0" smtClean="0"/>
              <a:t>IEEE Data Eng. Bull. 32(1), pp. 3—12, </a:t>
            </a:r>
            <a:r>
              <a:rPr lang="en-US" sz="2400" i="1" dirty="0"/>
              <a:t>2009</a:t>
            </a:r>
            <a:r>
              <a:rPr lang="en-US" sz="2400" i="1" dirty="0" smtClean="0"/>
              <a:t>.</a:t>
            </a:r>
          </a:p>
          <a:p>
            <a:r>
              <a:rPr lang="en-US" sz="2400" dirty="0" smtClean="0"/>
              <a:t>R. </a:t>
            </a:r>
            <a:r>
              <a:rPr lang="en-US" sz="2400" dirty="0" err="1"/>
              <a:t>Agrawal</a:t>
            </a:r>
            <a:r>
              <a:rPr lang="en-US" sz="2400" dirty="0"/>
              <a:t>, </a:t>
            </a:r>
            <a:r>
              <a:rPr lang="en-US" sz="2400" dirty="0" smtClean="0"/>
              <a:t>A. </a:t>
            </a:r>
            <a:r>
              <a:rPr lang="en-US" sz="2400" dirty="0" err="1"/>
              <a:t>Ailamaki</a:t>
            </a:r>
            <a:r>
              <a:rPr lang="en-US" sz="2400" dirty="0"/>
              <a:t>, </a:t>
            </a:r>
            <a:r>
              <a:rPr lang="en-US" sz="2400" dirty="0" smtClean="0"/>
              <a:t>P. </a:t>
            </a:r>
            <a:r>
              <a:rPr lang="en-US" sz="2400" dirty="0"/>
              <a:t>A. Bernstein, </a:t>
            </a:r>
            <a:r>
              <a:rPr lang="en-US" sz="2400" dirty="0" smtClean="0"/>
              <a:t>E. </a:t>
            </a:r>
            <a:r>
              <a:rPr lang="en-US" sz="2400" dirty="0"/>
              <a:t>A. Brewer, </a:t>
            </a:r>
            <a:r>
              <a:rPr lang="en-US" sz="2400" dirty="0" smtClean="0"/>
              <a:t>M. </a:t>
            </a:r>
            <a:r>
              <a:rPr lang="en-US" sz="2400" dirty="0"/>
              <a:t>J. Carey, </a:t>
            </a:r>
            <a:r>
              <a:rPr lang="en-US" sz="2400" dirty="0" smtClean="0"/>
              <a:t>S. </a:t>
            </a:r>
            <a:r>
              <a:rPr lang="en-US" sz="2400" dirty="0" err="1"/>
              <a:t>Chaudhuri</a:t>
            </a:r>
            <a:r>
              <a:rPr lang="en-US" sz="2400" dirty="0"/>
              <a:t>, </a:t>
            </a:r>
            <a:r>
              <a:rPr lang="en-US" sz="2400" dirty="0" smtClean="0"/>
              <a:t>A. </a:t>
            </a:r>
            <a:r>
              <a:rPr lang="en-US" sz="2400" dirty="0"/>
              <a:t>Doan, </a:t>
            </a:r>
            <a:r>
              <a:rPr lang="en-US" sz="2400" dirty="0" smtClean="0"/>
              <a:t>D. </a:t>
            </a:r>
            <a:r>
              <a:rPr lang="en-US" sz="2400" dirty="0" err="1"/>
              <a:t>Florescu</a:t>
            </a:r>
            <a:r>
              <a:rPr lang="en-US" sz="2400" dirty="0"/>
              <a:t>, </a:t>
            </a:r>
            <a:r>
              <a:rPr lang="en-US" sz="2400" dirty="0" smtClean="0"/>
              <a:t>M. </a:t>
            </a:r>
            <a:r>
              <a:rPr lang="en-US" sz="2400" dirty="0"/>
              <a:t>J. Franklin, </a:t>
            </a:r>
            <a:r>
              <a:rPr lang="en-US" sz="2400" dirty="0" smtClean="0"/>
              <a:t>H. </a:t>
            </a:r>
            <a:r>
              <a:rPr lang="en-US" sz="2400" dirty="0"/>
              <a:t>Garcia‐ Molina, </a:t>
            </a:r>
            <a:r>
              <a:rPr lang="en-US" sz="2400" dirty="0" smtClean="0"/>
              <a:t>J. </a:t>
            </a:r>
            <a:r>
              <a:rPr lang="en-US" sz="2400" dirty="0" err="1" smtClean="0"/>
              <a:t>Gehrke</a:t>
            </a:r>
            <a:r>
              <a:rPr lang="en-US" sz="2400" dirty="0"/>
              <a:t>, </a:t>
            </a:r>
            <a:r>
              <a:rPr lang="en-US" sz="2400" dirty="0" smtClean="0"/>
              <a:t>L. </a:t>
            </a:r>
            <a:r>
              <a:rPr lang="en-US" sz="2400" dirty="0" err="1"/>
              <a:t>Gruenwald</a:t>
            </a:r>
            <a:r>
              <a:rPr lang="en-US" sz="2400" dirty="0"/>
              <a:t>, </a:t>
            </a:r>
            <a:r>
              <a:rPr lang="en-US" sz="2400" dirty="0" smtClean="0"/>
              <a:t>L. </a:t>
            </a:r>
            <a:r>
              <a:rPr lang="en-US" sz="2400" dirty="0"/>
              <a:t>M. Haas, </a:t>
            </a:r>
            <a:r>
              <a:rPr lang="en-US" sz="2400" dirty="0" smtClean="0"/>
              <a:t>A. </a:t>
            </a:r>
            <a:r>
              <a:rPr lang="en-US" sz="2400" dirty="0"/>
              <a:t>Y. Halevy, </a:t>
            </a:r>
            <a:r>
              <a:rPr lang="en-US" sz="2400" dirty="0" smtClean="0"/>
              <a:t>J. </a:t>
            </a:r>
            <a:r>
              <a:rPr lang="en-US" sz="2400" dirty="0"/>
              <a:t>M. </a:t>
            </a:r>
            <a:r>
              <a:rPr lang="en-US" sz="2400" dirty="0" err="1"/>
              <a:t>Hellerstein</a:t>
            </a:r>
            <a:r>
              <a:rPr lang="en-US" sz="2400" dirty="0"/>
              <a:t>, </a:t>
            </a:r>
            <a:r>
              <a:rPr lang="en-US" sz="2400" dirty="0" smtClean="0"/>
              <a:t>Y. </a:t>
            </a:r>
            <a:r>
              <a:rPr lang="en-US" sz="2400" dirty="0"/>
              <a:t>E. Ioannidis, </a:t>
            </a:r>
            <a:r>
              <a:rPr lang="en-US" sz="2400" dirty="0" smtClean="0"/>
              <a:t>H. </a:t>
            </a:r>
            <a:r>
              <a:rPr lang="en-US" sz="2400" dirty="0"/>
              <a:t>F. </a:t>
            </a:r>
            <a:r>
              <a:rPr lang="en-US" sz="2400" dirty="0" err="1"/>
              <a:t>Korth</a:t>
            </a:r>
            <a:r>
              <a:rPr lang="en-US" sz="2400" dirty="0"/>
              <a:t>, </a:t>
            </a:r>
            <a:r>
              <a:rPr lang="en-US" sz="2400" dirty="0" smtClean="0"/>
              <a:t>D. </a:t>
            </a:r>
            <a:r>
              <a:rPr lang="en-US" sz="2400" dirty="0" err="1"/>
              <a:t>Kossmann</a:t>
            </a:r>
            <a:r>
              <a:rPr lang="en-US" sz="2400" dirty="0"/>
              <a:t>, </a:t>
            </a:r>
            <a:r>
              <a:rPr lang="en-US" sz="2400" dirty="0" smtClean="0"/>
              <a:t>S. </a:t>
            </a:r>
            <a:r>
              <a:rPr lang="en-US" sz="2400" dirty="0"/>
              <a:t>Madden, </a:t>
            </a:r>
            <a:r>
              <a:rPr lang="en-US" sz="2400" dirty="0" smtClean="0"/>
              <a:t>R. </a:t>
            </a:r>
            <a:r>
              <a:rPr lang="en-US" sz="2400" dirty="0" err="1"/>
              <a:t>Magoulas</a:t>
            </a:r>
            <a:r>
              <a:rPr lang="en-US" sz="2400" dirty="0"/>
              <a:t>, </a:t>
            </a:r>
            <a:r>
              <a:rPr lang="en-US" sz="2400" dirty="0" smtClean="0"/>
              <a:t>B. </a:t>
            </a:r>
            <a:r>
              <a:rPr lang="en-US" sz="2400" dirty="0"/>
              <a:t>Chin </a:t>
            </a:r>
            <a:r>
              <a:rPr lang="en-US" sz="2400" dirty="0" err="1"/>
              <a:t>Ooi</a:t>
            </a:r>
            <a:r>
              <a:rPr lang="en-US" sz="2400" dirty="0"/>
              <a:t>, </a:t>
            </a:r>
            <a:r>
              <a:rPr lang="en-US" sz="2400" dirty="0" smtClean="0"/>
              <a:t>T. </a:t>
            </a:r>
            <a:r>
              <a:rPr lang="en-US" sz="2400" dirty="0"/>
              <a:t>O’Reilly, </a:t>
            </a:r>
            <a:r>
              <a:rPr lang="en-US" sz="2400" dirty="0" smtClean="0"/>
              <a:t>R. </a:t>
            </a:r>
            <a:r>
              <a:rPr lang="en-US" sz="2400" dirty="0" err="1"/>
              <a:t>Ramakrishnan</a:t>
            </a:r>
            <a:r>
              <a:rPr lang="en-US" sz="2400" dirty="0"/>
              <a:t>, </a:t>
            </a:r>
            <a:r>
              <a:rPr lang="en-US" sz="2400" dirty="0" smtClean="0"/>
              <a:t>S. </a:t>
            </a:r>
            <a:r>
              <a:rPr lang="en-US" sz="2400" dirty="0" err="1"/>
              <a:t>Sarawagi</a:t>
            </a:r>
            <a:r>
              <a:rPr lang="en-US" sz="2400" dirty="0"/>
              <a:t>, </a:t>
            </a:r>
            <a:r>
              <a:rPr lang="en-US" sz="2400" dirty="0" smtClean="0"/>
              <a:t>M. </a:t>
            </a:r>
            <a:r>
              <a:rPr lang="en-US" sz="2400" dirty="0" err="1"/>
              <a:t>Stonebraker</a:t>
            </a:r>
            <a:r>
              <a:rPr lang="en-US" sz="2400" dirty="0"/>
              <a:t>, </a:t>
            </a:r>
            <a:r>
              <a:rPr lang="en-US" sz="2400" dirty="0" smtClean="0"/>
              <a:t>A. </a:t>
            </a:r>
            <a:r>
              <a:rPr lang="en-US" sz="2400" dirty="0"/>
              <a:t>S. </a:t>
            </a:r>
            <a:r>
              <a:rPr lang="en-US" sz="2400" dirty="0" err="1"/>
              <a:t>Szalay</a:t>
            </a:r>
            <a:r>
              <a:rPr lang="en-US" sz="2400" dirty="0"/>
              <a:t>, </a:t>
            </a:r>
            <a:r>
              <a:rPr lang="en-US" sz="2400" dirty="0" smtClean="0"/>
              <a:t>G. </a:t>
            </a:r>
            <a:r>
              <a:rPr lang="en-US" sz="2400" dirty="0" err="1" smtClean="0"/>
              <a:t>Weikum</a:t>
            </a:r>
            <a:r>
              <a:rPr lang="en-US" sz="2400" dirty="0" smtClean="0"/>
              <a:t>: </a:t>
            </a:r>
            <a:r>
              <a:rPr lang="en-US" sz="2400" b="1" dirty="0" smtClean="0"/>
              <a:t>The Claremont Report on Database Research.</a:t>
            </a:r>
            <a:r>
              <a:rPr lang="en-US" sz="2400" dirty="0" smtClean="0"/>
              <a:t> 2008.</a:t>
            </a:r>
          </a:p>
          <a:p>
            <a:r>
              <a:rPr lang="en-US" dirty="0" smtClean="0"/>
              <a:t>P. </a:t>
            </a:r>
            <a:r>
              <a:rPr lang="en-US" dirty="0" err="1" smtClean="0"/>
              <a:t>Sadalage</a:t>
            </a:r>
            <a:r>
              <a:rPr lang="en-US" dirty="0" smtClean="0"/>
              <a:t>, M. Fowler. </a:t>
            </a:r>
            <a:r>
              <a:rPr lang="en-US" dirty="0" err="1" smtClean="0"/>
              <a:t>NoSQL</a:t>
            </a:r>
            <a:r>
              <a:rPr lang="en-US" dirty="0" smtClean="0"/>
              <a:t> Distilled: </a:t>
            </a:r>
            <a:r>
              <a:rPr lang="en-US" b="1" dirty="0" smtClean="0"/>
              <a:t>A Brief Guide to the Emerging World of Polyglot Persistence.</a:t>
            </a:r>
            <a:r>
              <a:rPr lang="en-US" dirty="0" smtClean="0"/>
              <a:t> 2013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94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Service-Based View on Computing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112444"/>
              </p:ext>
            </p:extLst>
          </p:nvPr>
        </p:nvGraphicFramePr>
        <p:xfrm>
          <a:off x="537561" y="1676400"/>
          <a:ext cx="8073039" cy="3622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Visio" r:id="rId3" imgW="5537200" imgH="2489200" progId="">
                  <p:embed/>
                </p:oleObj>
              </mc:Choice>
              <mc:Fallback>
                <p:oleObj name="Visio" r:id="rId3" imgW="5537200" imgH="2489200" progId="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61" y="1676400"/>
                        <a:ext cx="8073039" cy="3622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032" y="5257800"/>
            <a:ext cx="3574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1400" i="1" dirty="0">
                <a:solidFill>
                  <a:prstClr val="black"/>
                </a:solidFill>
              </a:rPr>
              <a:t>Source: Wikipedia (</a:t>
            </a:r>
            <a:r>
              <a:rPr lang="en-US" sz="1400" i="1" dirty="0">
                <a:solidFill>
                  <a:prstClr val="black"/>
                </a:solidFill>
                <a:hlinkClick r:id="rId5"/>
              </a:rPr>
              <a:t>http://www.wikipedia.org</a:t>
            </a:r>
            <a:r>
              <a:rPr lang="en-US" sz="1400" i="1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0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</a:t>
            </a:r>
            <a:r>
              <a:rPr lang="en-US" b="1" dirty="0" smtClean="0"/>
              <a:t>cloud computing</a:t>
            </a:r>
            <a:r>
              <a:rPr lang="en-US" dirty="0" smtClean="0"/>
              <a:t> usually refers to both</a:t>
            </a:r>
          </a:p>
          <a:p>
            <a:pPr lvl="1"/>
            <a:r>
              <a:rPr lang="en-US" b="1" dirty="0" err="1" smtClean="0"/>
              <a:t>SaaS</a:t>
            </a:r>
            <a:r>
              <a:rPr lang="en-US" dirty="0" smtClean="0"/>
              <a:t>: applications delivered over the Internet as services</a:t>
            </a:r>
          </a:p>
          <a:p>
            <a:pPr lvl="1"/>
            <a:r>
              <a:rPr lang="en-US" b="1" dirty="0" smtClean="0"/>
              <a:t>The Cloud</a:t>
            </a:r>
            <a:r>
              <a:rPr lang="en-US" dirty="0" smtClean="0"/>
              <a:t>: data center hardware and systems software</a:t>
            </a:r>
          </a:p>
          <a:p>
            <a:r>
              <a:rPr lang="en-US" dirty="0" smtClean="0"/>
              <a:t>Public clouds</a:t>
            </a:r>
          </a:p>
          <a:p>
            <a:pPr lvl="1"/>
            <a:r>
              <a:rPr lang="en-US" dirty="0" smtClean="0"/>
              <a:t>available in a </a:t>
            </a:r>
            <a:r>
              <a:rPr lang="en-US" b="1" dirty="0" smtClean="0"/>
              <a:t>pay-as-you-go</a:t>
            </a:r>
            <a:r>
              <a:rPr lang="en-US" dirty="0" smtClean="0"/>
              <a:t> manner to the public</a:t>
            </a:r>
          </a:p>
          <a:p>
            <a:pPr lvl="1"/>
            <a:r>
              <a:rPr lang="en-US" dirty="0" smtClean="0"/>
              <a:t>service being sold is </a:t>
            </a:r>
            <a:r>
              <a:rPr lang="en-US" b="1" dirty="0" smtClean="0"/>
              <a:t>utility computing</a:t>
            </a:r>
          </a:p>
          <a:p>
            <a:pPr lvl="1"/>
            <a:r>
              <a:rPr lang="en-US" dirty="0" smtClean="0"/>
              <a:t>Amazon Web Service, Microsoft Azure, Google </a:t>
            </a:r>
            <a:r>
              <a:rPr lang="en-US" dirty="0" err="1" smtClean="0"/>
              <a:t>AppEngine</a:t>
            </a:r>
            <a:endParaRPr lang="en-US" dirty="0" smtClean="0"/>
          </a:p>
          <a:p>
            <a:r>
              <a:rPr lang="en-US" dirty="0" smtClean="0"/>
              <a:t>Private clouds</a:t>
            </a:r>
          </a:p>
          <a:p>
            <a:pPr lvl="1"/>
            <a:r>
              <a:rPr lang="en-US" dirty="0" smtClean="0"/>
              <a:t>internal data centers of businesses or organizations</a:t>
            </a:r>
          </a:p>
          <a:p>
            <a:pPr lvl="1"/>
            <a:r>
              <a:rPr lang="en-US" dirty="0" smtClean="0"/>
              <a:t>normally not included under </a:t>
            </a:r>
            <a:r>
              <a:rPr lang="en-US" b="1" dirty="0" smtClean="0"/>
              <a:t>cloud computing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218" y="6474023"/>
            <a:ext cx="6676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Based on: “Above the Clouds: A Berkeley View of Cloud Computing”, RAD Lab, UC Berkeley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5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Illusion of infinite computing resources </a:t>
            </a:r>
          </a:p>
          <a:p>
            <a:pPr lvl="1"/>
            <a:r>
              <a:rPr lang="en-US" dirty="0" smtClean="0"/>
              <a:t>available on demand</a:t>
            </a:r>
          </a:p>
          <a:p>
            <a:pPr lvl="1"/>
            <a:r>
              <a:rPr lang="en-US" dirty="0" smtClean="0"/>
              <a:t>no need for users to plan ahead for provisioning</a:t>
            </a:r>
          </a:p>
          <a:p>
            <a:r>
              <a:rPr lang="en-US" dirty="0" smtClean="0"/>
              <a:t>No up-front cost or commitment by users</a:t>
            </a:r>
          </a:p>
          <a:p>
            <a:pPr lvl="1"/>
            <a:r>
              <a:rPr lang="en-US" dirty="0" smtClean="0"/>
              <a:t>companies can start small (demand unknown in advance)</a:t>
            </a:r>
          </a:p>
          <a:p>
            <a:pPr lvl="1"/>
            <a:r>
              <a:rPr lang="en-US" dirty="0" smtClean="0"/>
              <a:t>increase resources only when there is an increase in need (demand varies with time)</a:t>
            </a:r>
          </a:p>
          <a:p>
            <a:r>
              <a:rPr lang="en-US" dirty="0" smtClean="0"/>
              <a:t>Pay for use on short-term basis as needed</a:t>
            </a:r>
          </a:p>
          <a:p>
            <a:pPr lvl="1"/>
            <a:r>
              <a:rPr lang="en-US" dirty="0" smtClean="0"/>
              <a:t>processors by the hour and storage by the day</a:t>
            </a:r>
          </a:p>
          <a:p>
            <a:pPr lvl="1"/>
            <a:r>
              <a:rPr lang="en-US" dirty="0" smtClean="0"/>
              <a:t>release them as needed, reward conservation</a:t>
            </a:r>
          </a:p>
          <a:p>
            <a:r>
              <a:rPr lang="en-US" dirty="0" smtClean="0"/>
              <a:t>“Cost </a:t>
            </a:r>
            <a:r>
              <a:rPr lang="en-US" dirty="0" err="1" smtClean="0"/>
              <a:t>associativity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1000 EC2 machines for 1 hour = 1 EC2 machine for 1000 hours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18" y="6474023"/>
            <a:ext cx="6676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Based on: “Above the Clouds: A Berkeley View of Cloud Computing”, RAD Lab, UC Berkeley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3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Users and Providers</a:t>
            </a:r>
            <a:endParaRPr lang="en-US" dirty="0"/>
          </a:p>
        </p:txBody>
      </p:sp>
      <p:pic>
        <p:nvPicPr>
          <p:cNvPr id="5" name="Picture 4" descr="Screenshot 1:6:14, 2:1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839506"/>
            <a:ext cx="4699000" cy="287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218" y="6474023"/>
            <a:ext cx="7201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 smtClean="0">
                <a:solidFill>
                  <a:prstClr val="black"/>
                </a:solidFill>
              </a:rPr>
              <a:t>Picture credit: </a:t>
            </a:r>
            <a:r>
              <a:rPr lang="en-US" sz="1400" i="1" dirty="0">
                <a:solidFill>
                  <a:prstClr val="black"/>
                </a:solidFill>
              </a:rPr>
              <a:t>“Above the Clouds: A Berkeley View of Cloud Computing”, RAD Lab, UC Berkeley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resources abstract from physical resources</a:t>
            </a:r>
          </a:p>
          <a:p>
            <a:pPr lvl="1"/>
            <a:r>
              <a:rPr lang="en-US" dirty="0" smtClean="0"/>
              <a:t>hardware platform, software, memory, storage, network</a:t>
            </a:r>
          </a:p>
          <a:p>
            <a:pPr lvl="1"/>
            <a:r>
              <a:rPr lang="en-US" dirty="0" smtClean="0"/>
              <a:t>fine-granular, lightweight, flexible and dynamic</a:t>
            </a:r>
            <a:endParaRPr lang="en-US" dirty="0"/>
          </a:p>
          <a:p>
            <a:r>
              <a:rPr lang="en-US" dirty="0" smtClean="0"/>
              <a:t>Relevance </a:t>
            </a:r>
            <a:r>
              <a:rPr lang="en-US" dirty="0"/>
              <a:t>to cloud </a:t>
            </a:r>
            <a:r>
              <a:rPr lang="en-US" dirty="0" smtClean="0"/>
              <a:t>computing</a:t>
            </a:r>
          </a:p>
          <a:p>
            <a:pPr lvl="1"/>
            <a:r>
              <a:rPr lang="en-US" dirty="0"/>
              <a:t>centralize </a:t>
            </a:r>
            <a:r>
              <a:rPr lang="en-US" dirty="0" smtClean="0"/>
              <a:t>and ease administrative tasks</a:t>
            </a:r>
          </a:p>
          <a:p>
            <a:pPr lvl="1"/>
            <a:r>
              <a:rPr lang="en-US" dirty="0"/>
              <a:t>improve scalability and work </a:t>
            </a:r>
            <a:r>
              <a:rPr lang="en-US" dirty="0" smtClean="0"/>
              <a:t>loads</a:t>
            </a:r>
          </a:p>
          <a:p>
            <a:pPr lvl="1"/>
            <a:r>
              <a:rPr lang="en-US" dirty="0" smtClean="0"/>
              <a:t>increase stability and fault-tolerance</a:t>
            </a:r>
            <a:endParaRPr lang="en-US" dirty="0"/>
          </a:p>
          <a:p>
            <a:pPr lvl="1"/>
            <a:r>
              <a:rPr lang="en-US" dirty="0" smtClean="0"/>
              <a:t>provide standardized, homogenous computing platform through hardware virtualization, i.e. </a:t>
            </a:r>
            <a:r>
              <a:rPr lang="en-US" b="1" dirty="0" smtClean="0"/>
              <a:t>virtual machines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7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Spectrum of Virtualization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virtualization</a:t>
            </a:r>
          </a:p>
          <a:p>
            <a:pPr lvl="1"/>
            <a:r>
              <a:rPr lang="en-US" dirty="0" smtClean="0"/>
              <a:t>Instruction </a:t>
            </a:r>
            <a:r>
              <a:rPr lang="en-US" dirty="0"/>
              <a:t>s</a:t>
            </a:r>
            <a:r>
              <a:rPr lang="en-US" dirty="0" smtClean="0"/>
              <a:t>et VM (Amazon EC2, 3Tera)</a:t>
            </a:r>
          </a:p>
          <a:p>
            <a:pPr lvl="1"/>
            <a:r>
              <a:rPr lang="en-US" dirty="0" smtClean="0"/>
              <a:t>Byte-code VM (Microsoft Azure)</a:t>
            </a:r>
          </a:p>
          <a:p>
            <a:pPr lvl="1"/>
            <a:r>
              <a:rPr lang="en-US" dirty="0" smtClean="0"/>
              <a:t>Framework VM (Google </a:t>
            </a:r>
            <a:r>
              <a:rPr lang="en-US" dirty="0" err="1" smtClean="0"/>
              <a:t>AppEngine</a:t>
            </a:r>
            <a:r>
              <a:rPr lang="en-US" dirty="0" smtClean="0"/>
              <a:t>, Force.com)</a:t>
            </a:r>
          </a:p>
          <a:p>
            <a:r>
              <a:rPr lang="en-US" dirty="0" smtClean="0"/>
              <a:t>Storage virtualization</a:t>
            </a:r>
          </a:p>
          <a:p>
            <a:r>
              <a:rPr lang="en-US" dirty="0" smtClean="0"/>
              <a:t>Network virtualization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4876800"/>
            <a:ext cx="7010400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CBB3A1"/>
              </a:gs>
            </a:gsLst>
            <a:lin ang="0" scaled="0"/>
            <a:tileRect/>
          </a:gradFill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/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70707" y="5295106"/>
            <a:ext cx="838200" cy="1587"/>
          </a:xfrm>
          <a:prstGeom prst="line">
            <a:avLst/>
          </a:prstGeom>
          <a:ln w="190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543301" y="5295900"/>
            <a:ext cx="838200" cy="3175"/>
          </a:xfrm>
          <a:prstGeom prst="line">
            <a:avLst/>
          </a:prstGeom>
          <a:ln w="190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591301" y="5295900"/>
            <a:ext cx="838200" cy="3175"/>
          </a:xfrm>
          <a:prstGeom prst="line">
            <a:avLst/>
          </a:prstGeom>
          <a:ln w="190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7581900" y="5295900"/>
            <a:ext cx="838200" cy="0"/>
          </a:xfrm>
          <a:prstGeom prst="line">
            <a:avLst/>
          </a:prstGeom>
          <a:ln w="190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513" name="TextBox 12"/>
          <p:cNvSpPr txBox="1">
            <a:spLocks noChangeArrowheads="1"/>
          </p:cNvSpPr>
          <p:nvPr/>
        </p:nvSpPr>
        <p:spPr bwMode="auto">
          <a:xfrm>
            <a:off x="760766" y="5715000"/>
            <a:ext cx="534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</a:rPr>
              <a:t>EC2</a:t>
            </a:r>
          </a:p>
        </p:txBody>
      </p:sp>
      <p:sp>
        <p:nvSpPr>
          <p:cNvPr id="21514" name="TextBox 13"/>
          <p:cNvSpPr txBox="1">
            <a:spLocks noChangeArrowheads="1"/>
          </p:cNvSpPr>
          <p:nvPr/>
        </p:nvSpPr>
        <p:spPr bwMode="auto">
          <a:xfrm>
            <a:off x="3621086" y="5715000"/>
            <a:ext cx="7223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</a:rPr>
              <a:t>Azure</a:t>
            </a:r>
          </a:p>
        </p:txBody>
      </p:sp>
      <p:sp>
        <p:nvSpPr>
          <p:cNvPr id="21515" name="TextBox 14"/>
          <p:cNvSpPr txBox="1">
            <a:spLocks noChangeArrowheads="1"/>
          </p:cNvSpPr>
          <p:nvPr/>
        </p:nvSpPr>
        <p:spPr bwMode="auto">
          <a:xfrm>
            <a:off x="6172200" y="5715000"/>
            <a:ext cx="11945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defTabSz="914400"/>
            <a:r>
              <a:rPr lang="en-US" dirty="0" err="1">
                <a:solidFill>
                  <a:prstClr val="black"/>
                </a:solidFill>
                <a:latin typeface="Calibri"/>
              </a:rPr>
              <a:t>AppEngine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516" name="TextBox 15"/>
          <p:cNvSpPr txBox="1">
            <a:spLocks noChangeArrowheads="1"/>
          </p:cNvSpPr>
          <p:nvPr/>
        </p:nvSpPr>
        <p:spPr bwMode="auto">
          <a:xfrm>
            <a:off x="7391400" y="5715000"/>
            <a:ext cx="11588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</a:rPr>
              <a:t>Force.com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848600" y="4570412"/>
            <a:ext cx="609600" cy="1588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33400" y="4572000"/>
            <a:ext cx="609600" cy="0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519" name="TextBox 25"/>
          <p:cNvSpPr txBox="1">
            <a:spLocks noChangeArrowheads="1"/>
          </p:cNvSpPr>
          <p:nvPr/>
        </p:nvSpPr>
        <p:spPr bwMode="auto">
          <a:xfrm>
            <a:off x="1143000" y="4230469"/>
            <a:ext cx="18766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</a:rPr>
              <a:t>Lower-level,</a:t>
            </a:r>
          </a:p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</a:rPr>
              <a:t>Less management</a:t>
            </a:r>
          </a:p>
        </p:txBody>
      </p:sp>
      <p:sp>
        <p:nvSpPr>
          <p:cNvPr id="21520" name="TextBox 26"/>
          <p:cNvSpPr txBox="1">
            <a:spLocks noChangeArrowheads="1"/>
          </p:cNvSpPr>
          <p:nvPr/>
        </p:nvSpPr>
        <p:spPr bwMode="auto">
          <a:xfrm>
            <a:off x="5853182" y="4230469"/>
            <a:ext cx="1995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defTabSz="914400"/>
            <a:r>
              <a:rPr lang="en-US" dirty="0">
                <a:solidFill>
                  <a:prstClr val="black"/>
                </a:solidFill>
                <a:latin typeface="Calibri"/>
              </a:rPr>
              <a:t>Higher-level,</a:t>
            </a:r>
          </a:p>
          <a:p>
            <a:pPr algn="r" defTabSz="914400"/>
            <a:r>
              <a:rPr lang="en-US" dirty="0">
                <a:solidFill>
                  <a:prstClr val="black"/>
                </a:solidFill>
                <a:latin typeface="Calibri"/>
              </a:rPr>
              <a:t>More management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218" y="6474023"/>
            <a:ext cx="265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i="1" dirty="0">
                <a:solidFill>
                  <a:prstClr val="black"/>
                </a:solidFill>
              </a:rPr>
              <a:t>Slide Credit: RAD Lab, UC Berkeley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03C4-5514-45FF-B2AE-047ACFB20D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4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2542</Words>
  <Application>Microsoft Office PowerPoint</Application>
  <PresentationFormat>On-screen Show (4:3)</PresentationFormat>
  <Paragraphs>389</Paragraphs>
  <Slides>35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1_Office Theme</vt:lpstr>
      <vt:lpstr>Visio</vt:lpstr>
      <vt:lpstr>Data Management in the Cloud</vt:lpstr>
      <vt:lpstr>Outline</vt:lpstr>
      <vt:lpstr>What is Cloud Computing?</vt:lpstr>
      <vt:lpstr>Service-Based View on Computing</vt:lpstr>
      <vt:lpstr>Terminology</vt:lpstr>
      <vt:lpstr>Utility Computing</vt:lpstr>
      <vt:lpstr>Cloud Computing Users and Providers</vt:lpstr>
      <vt:lpstr>Virtualization</vt:lpstr>
      <vt:lpstr>Spectrum of Virtualization</vt:lpstr>
      <vt:lpstr>PowerPoint Presentation</vt:lpstr>
      <vt:lpstr>Economics of Cloud Users</vt:lpstr>
      <vt:lpstr>Economics of Cloud Users</vt:lpstr>
      <vt:lpstr>Economics of Cloud Users</vt:lpstr>
      <vt:lpstr>Economics of Cloud Providers</vt:lpstr>
      <vt:lpstr>What is Cloud Data Management?</vt:lpstr>
      <vt:lpstr>Scientific Data Management Applications</vt:lpstr>
      <vt:lpstr>Scaling Databases</vt:lpstr>
      <vt:lpstr>Revisit Cloud Characteristics</vt:lpstr>
      <vt:lpstr>Parallel Database Architectures</vt:lpstr>
      <vt:lpstr>Revisit Cloud Characteristics</vt:lpstr>
      <vt:lpstr>Revisit Cloud Characteristics</vt:lpstr>
      <vt:lpstr>Challenges</vt:lpstr>
      <vt:lpstr>Challenges</vt:lpstr>
      <vt:lpstr>Challenges</vt:lpstr>
      <vt:lpstr>Transactional Data Management – Cloud or not?</vt:lpstr>
      <vt:lpstr>Analytical Data Management – Cloud or not?</vt:lpstr>
      <vt:lpstr>Cloud DBMS Wish List</vt:lpstr>
      <vt:lpstr>Option 1: MapReduce-like software</vt:lpstr>
      <vt:lpstr>Option 2: Shared-Nothing Parallel Database</vt:lpstr>
      <vt:lpstr>Option 3: A Hybrid Solution</vt:lpstr>
      <vt:lpstr>Why NoSQL?</vt:lpstr>
      <vt:lpstr>Attack of the Clusters</vt:lpstr>
      <vt:lpstr>Emergence of NoSQL</vt:lpstr>
      <vt:lpstr>What were we talking about?</vt:lpstr>
      <vt:lpstr>References</vt:lpstr>
    </vt:vector>
  </TitlesOfParts>
  <Company>Portland 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in the Cloud</dc:title>
  <dc:creator>Kristin Tufte</dc:creator>
  <cp:lastModifiedBy>Hasan Jamal</cp:lastModifiedBy>
  <cp:revision>16</cp:revision>
  <dcterms:created xsi:type="dcterms:W3CDTF">2015-03-31T04:19:05Z</dcterms:created>
  <dcterms:modified xsi:type="dcterms:W3CDTF">2019-09-13T03:25:27Z</dcterms:modified>
</cp:coreProperties>
</file>