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708" r:id="rId2"/>
    <p:sldMasterId id="2147483722" r:id="rId3"/>
    <p:sldMasterId id="2147483737" r:id="rId4"/>
    <p:sldMasterId id="2147483751" r:id="rId5"/>
  </p:sldMasterIdLst>
  <p:notesMasterIdLst>
    <p:notesMasterId r:id="rId52"/>
  </p:notesMasterIdLst>
  <p:handoutMasterIdLst>
    <p:handoutMasterId r:id="rId53"/>
  </p:handoutMasterIdLst>
  <p:sldIdLst>
    <p:sldId id="642" r:id="rId6"/>
    <p:sldId id="636" r:id="rId7"/>
    <p:sldId id="645" r:id="rId8"/>
    <p:sldId id="646" r:id="rId9"/>
    <p:sldId id="564" r:id="rId10"/>
    <p:sldId id="660" r:id="rId11"/>
    <p:sldId id="674" r:id="rId12"/>
    <p:sldId id="662" r:id="rId13"/>
    <p:sldId id="661" r:id="rId14"/>
    <p:sldId id="663" r:id="rId15"/>
    <p:sldId id="679" r:id="rId16"/>
    <p:sldId id="680" r:id="rId17"/>
    <p:sldId id="671" r:id="rId18"/>
    <p:sldId id="673" r:id="rId19"/>
    <p:sldId id="647" r:id="rId20"/>
    <p:sldId id="575" r:id="rId21"/>
    <p:sldId id="681" r:id="rId22"/>
    <p:sldId id="682" r:id="rId23"/>
    <p:sldId id="683" r:id="rId24"/>
    <p:sldId id="684" r:id="rId25"/>
    <p:sldId id="685" r:id="rId26"/>
    <p:sldId id="686" r:id="rId27"/>
    <p:sldId id="687" r:id="rId28"/>
    <p:sldId id="688" r:id="rId29"/>
    <p:sldId id="689" r:id="rId30"/>
    <p:sldId id="629" r:id="rId31"/>
    <p:sldId id="653" r:id="rId32"/>
    <p:sldId id="666" r:id="rId33"/>
    <p:sldId id="638" r:id="rId34"/>
    <p:sldId id="675" r:id="rId35"/>
    <p:sldId id="634" r:id="rId36"/>
    <p:sldId id="607" r:id="rId37"/>
    <p:sldId id="608" r:id="rId38"/>
    <p:sldId id="588" r:id="rId39"/>
    <p:sldId id="641" r:id="rId40"/>
    <p:sldId id="592" r:id="rId41"/>
    <p:sldId id="640" r:id="rId42"/>
    <p:sldId id="602" r:id="rId43"/>
    <p:sldId id="656" r:id="rId44"/>
    <p:sldId id="639" r:id="rId45"/>
    <p:sldId id="676" r:id="rId46"/>
    <p:sldId id="635" r:id="rId47"/>
    <p:sldId id="657" r:id="rId48"/>
    <p:sldId id="658" r:id="rId49"/>
    <p:sldId id="678" r:id="rId50"/>
    <p:sldId id="677" r:id="rId51"/>
  </p:sldIdLst>
  <p:sldSz cx="9144000" cy="6126163"/>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58">
          <p15:clr>
            <a:srgbClr val="A4A3A4"/>
          </p15:clr>
        </p15:guide>
        <p15:guide id="2" pos="259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1633" autoAdjust="0"/>
  </p:normalViewPr>
  <p:slideViewPr>
    <p:cSldViewPr>
      <p:cViewPr varScale="1">
        <p:scale>
          <a:sx n="64" d="100"/>
          <a:sy n="64" d="100"/>
        </p:scale>
        <p:origin x="-86" y="-67"/>
      </p:cViewPr>
      <p:guideLst>
        <p:guide orient="horz" pos="3358"/>
        <p:guide pos="2592"/>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4096553615934"/>
          <c:y val="6.5714185444691278E-2"/>
          <c:w val="0.77646128886137766"/>
          <c:h val="0.75897728937281805"/>
        </c:manualLayout>
      </c:layout>
      <c:scatterChart>
        <c:scatterStyle val="lineMarker"/>
        <c:varyColors val="0"/>
        <c:ser>
          <c:idx val="0"/>
          <c:order val="0"/>
          <c:tx>
            <c:strRef>
              <c:f>Sheet1!$B$1</c:f>
              <c:strCache>
                <c:ptCount val="1"/>
                <c:pt idx="0">
                  <c:v>Size (feet2)</c:v>
                </c:pt>
              </c:strCache>
            </c:strRef>
          </c:tx>
          <c:spPr>
            <a:ln w="38100">
              <a:noFill/>
            </a:ln>
          </c:spPr>
          <c:marker>
            <c:symbol val="x"/>
            <c:size val="12"/>
            <c:spPr>
              <a:noFill/>
              <a:ln w="19050">
                <a:solidFill>
                  <a:srgbClr val="C00000"/>
                </a:solidFill>
              </a:ln>
            </c:spPr>
          </c:marker>
          <c:xVal>
            <c:numRef>
              <c:f>Sheet1!$A$2:$A$12</c:f>
              <c:numCache>
                <c:formatCode>General</c:formatCode>
                <c:ptCount val="11"/>
                <c:pt idx="0">
                  <c:v>432.42296918767499</c:v>
                </c:pt>
                <c:pt idx="1">
                  <c:v>610.994397759104</c:v>
                </c:pt>
                <c:pt idx="2">
                  <c:v>628.50140056022406</c:v>
                </c:pt>
                <c:pt idx="3">
                  <c:v>856.09243697478996</c:v>
                </c:pt>
                <c:pt idx="4">
                  <c:v>950.63025210084004</c:v>
                </c:pt>
                <c:pt idx="5">
                  <c:v>1202.7310924369699</c:v>
                </c:pt>
                <c:pt idx="6">
                  <c:v>1412.8151260504201</c:v>
                </c:pt>
                <c:pt idx="7">
                  <c:v>1661.4145658263301</c:v>
                </c:pt>
                <c:pt idx="8">
                  <c:v>1787.4649859944</c:v>
                </c:pt>
                <c:pt idx="9">
                  <c:v>1952.0308123249299</c:v>
                </c:pt>
                <c:pt idx="10">
                  <c:v>2186.6246498599398</c:v>
                </c:pt>
              </c:numCache>
            </c:numRef>
          </c:xVal>
          <c:yVal>
            <c:numRef>
              <c:f>Sheet1!$B$2:$B$12</c:f>
              <c:numCache>
                <c:formatCode>General</c:formatCode>
                <c:ptCount val="11"/>
                <c:pt idx="0">
                  <c:v>100.917431192661</c:v>
                </c:pt>
                <c:pt idx="1">
                  <c:v>143.73088685015301</c:v>
                </c:pt>
                <c:pt idx="2">
                  <c:v>213.45565749235499</c:v>
                </c:pt>
                <c:pt idx="3">
                  <c:v>229.35779816513801</c:v>
                </c:pt>
                <c:pt idx="4">
                  <c:v>288.07339449541303</c:v>
                </c:pt>
                <c:pt idx="5">
                  <c:v>274.61773700305798</c:v>
                </c:pt>
                <c:pt idx="6">
                  <c:v>308.86850152905203</c:v>
                </c:pt>
                <c:pt idx="7">
                  <c:v>290.51987767584097</c:v>
                </c:pt>
                <c:pt idx="8">
                  <c:v>337.003058103976</c:v>
                </c:pt>
                <c:pt idx="9">
                  <c:v>306.42201834862402</c:v>
                </c:pt>
                <c:pt idx="10">
                  <c:v>291.74311926605498</c:v>
                </c:pt>
              </c:numCache>
            </c:numRef>
          </c:yVal>
          <c:smooth val="0"/>
          <c:extLst xmlns:c16r2="http://schemas.microsoft.com/office/drawing/2015/06/chart">
            <c:ext xmlns:c16="http://schemas.microsoft.com/office/drawing/2014/chart" uri="{C3380CC4-5D6E-409C-BE32-E72D297353CC}">
              <c16:uniqueId val="{00000000-DFAA-4336-97F2-36EF932AD2A1}"/>
            </c:ext>
          </c:extLst>
        </c:ser>
        <c:dLbls>
          <c:showLegendKey val="0"/>
          <c:showVal val="0"/>
          <c:showCatName val="0"/>
          <c:showSerName val="0"/>
          <c:showPercent val="0"/>
          <c:showBubbleSize val="0"/>
        </c:dLbls>
        <c:axId val="242762112"/>
        <c:axId val="242764032"/>
      </c:scatterChart>
      <c:valAx>
        <c:axId val="242762112"/>
        <c:scaling>
          <c:orientation val="minMax"/>
        </c:scaling>
        <c:delete val="0"/>
        <c:axPos val="b"/>
        <c:numFmt formatCode="General" sourceLinked="1"/>
        <c:majorTickMark val="cross"/>
        <c:minorTickMark val="none"/>
        <c:tickLblPos val="nextTo"/>
        <c:spPr>
          <a:ln w="38100">
            <a:solidFill>
              <a:schemeClr val="bg1">
                <a:lumMod val="50000"/>
              </a:schemeClr>
            </a:solidFill>
          </a:ln>
        </c:spPr>
        <c:txPr>
          <a:bodyPr/>
          <a:lstStyle/>
          <a:p>
            <a:pPr>
              <a:defRPr sz="1600"/>
            </a:pPr>
            <a:endParaRPr lang="en-US"/>
          </a:p>
        </c:txPr>
        <c:crossAx val="242764032"/>
        <c:crosses val="autoZero"/>
        <c:crossBetween val="midCat"/>
        <c:majorUnit val="500"/>
      </c:valAx>
      <c:valAx>
        <c:axId val="242764032"/>
        <c:scaling>
          <c:orientation val="minMax"/>
        </c:scaling>
        <c:delete val="0"/>
        <c:axPos val="l"/>
        <c:majorGridlines>
          <c:spPr>
            <a:ln>
              <a:noFill/>
            </a:ln>
          </c:spPr>
        </c:majorGridlines>
        <c:numFmt formatCode="General" sourceLinked="1"/>
        <c:majorTickMark val="cross"/>
        <c:minorTickMark val="none"/>
        <c:tickLblPos val="nextTo"/>
        <c:spPr>
          <a:ln w="38100"/>
        </c:spPr>
        <c:txPr>
          <a:bodyPr/>
          <a:lstStyle/>
          <a:p>
            <a:pPr>
              <a:defRPr sz="1600"/>
            </a:pPr>
            <a:endParaRPr lang="en-US"/>
          </a:p>
        </c:txPr>
        <c:crossAx val="242762112"/>
        <c:crosses val="autoZero"/>
        <c:crossBetween val="midCat"/>
        <c:majorUnit val="100"/>
        <c:minorUnit val="10"/>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perspective val="30"/>
    </c:view3D>
    <c:floor>
      <c:thickness val="0"/>
    </c:floor>
    <c:sideWall>
      <c:thickness val="0"/>
    </c:sideWall>
    <c:backWall>
      <c:thickness val="0"/>
    </c:backWall>
    <c:plotArea>
      <c:layout>
        <c:manualLayout>
          <c:layoutTarget val="inner"/>
          <c:xMode val="edge"/>
          <c:yMode val="edge"/>
          <c:x val="8.3333333333333332E-3"/>
          <c:y val="7.3907480314960635E-3"/>
          <c:w val="0.87495100728607478"/>
          <c:h val="0.93323425196850385"/>
        </c:manualLayout>
      </c:layout>
      <c:pie3DChart>
        <c:varyColors val="1"/>
        <c:ser>
          <c:idx val="0"/>
          <c:order val="0"/>
          <c:tx>
            <c:strRef>
              <c:f>Sheet1!$B$1</c:f>
              <c:strCache>
                <c:ptCount val="1"/>
                <c:pt idx="0">
                  <c:v>Sales</c:v>
                </c:pt>
              </c:strCache>
            </c:strRef>
          </c:tx>
          <c:explosion val="26"/>
          <c:dPt>
            <c:idx val="0"/>
            <c:bubble3D val="0"/>
            <c:explosion val="13"/>
            <c:extLst xmlns:c16r2="http://schemas.microsoft.com/office/drawing/2015/06/chart">
              <c:ext xmlns:c16="http://schemas.microsoft.com/office/drawing/2014/chart" uri="{C3380CC4-5D6E-409C-BE32-E72D297353CC}">
                <c16:uniqueId val="{00000000-C8E9-4DF8-BC18-B81C1CFFF9AB}"/>
              </c:ext>
            </c:extLst>
          </c:dPt>
          <c:dPt>
            <c:idx val="1"/>
            <c:bubble3D val="0"/>
            <c:explosion val="20"/>
            <c:extLst xmlns:c16r2="http://schemas.microsoft.com/office/drawing/2015/06/chart">
              <c:ext xmlns:c16="http://schemas.microsoft.com/office/drawing/2014/chart" uri="{C3380CC4-5D6E-409C-BE32-E72D297353CC}">
                <c16:uniqueId val="{00000001-C8E9-4DF8-BC18-B81C1CFFF9AB}"/>
              </c:ext>
            </c:extLst>
          </c:dPt>
          <c:dPt>
            <c:idx val="2"/>
            <c:bubble3D val="0"/>
            <c:explosion val="11"/>
            <c:extLst xmlns:c16r2="http://schemas.microsoft.com/office/drawing/2015/06/chart">
              <c:ext xmlns:c16="http://schemas.microsoft.com/office/drawing/2014/chart" uri="{C3380CC4-5D6E-409C-BE32-E72D297353CC}">
                <c16:uniqueId val="{00000002-C8E9-4DF8-BC18-B81C1CFFF9AB}"/>
              </c:ext>
            </c:extLst>
          </c:dPt>
          <c:cat>
            <c:strRef>
              <c:f>Sheet1!$A$2:$A$5</c:f>
              <c:strCache>
                <c:ptCount val="3"/>
                <c:pt idx="0">
                  <c:v>1st Qtr</c:v>
                </c:pt>
                <c:pt idx="1">
                  <c:v>2nd Qtr</c:v>
                </c:pt>
                <c:pt idx="2">
                  <c:v>3rd Qtr</c:v>
                </c:pt>
              </c:strCache>
            </c:strRef>
          </c:cat>
          <c:val>
            <c:numRef>
              <c:f>Sheet1!$B$2:$B$5</c:f>
              <c:numCache>
                <c:formatCode>General</c:formatCode>
                <c:ptCount val="4"/>
                <c:pt idx="0">
                  <c:v>2.6</c:v>
                </c:pt>
                <c:pt idx="1">
                  <c:v>8.1999999999999993</c:v>
                </c:pt>
                <c:pt idx="2">
                  <c:v>3.2</c:v>
                </c:pt>
              </c:numCache>
            </c:numRef>
          </c:val>
          <c:extLst xmlns:c16r2="http://schemas.microsoft.com/office/drawing/2015/06/chart">
            <c:ext xmlns:c16="http://schemas.microsoft.com/office/drawing/2014/chart" uri="{C3380CC4-5D6E-409C-BE32-E72D297353CC}">
              <c16:uniqueId val="{00000003-C8E9-4DF8-BC18-B81C1CFFF9AB}"/>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F6435C-AC08-4F0D-8EB9-DA26B74534C9}" type="datetimeFigureOut">
              <a:rPr lang="en-US" smtClean="0"/>
              <a:t>11/7/2019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800EA3-53AF-4963-A8A0-4F037396BB97}" type="slidenum">
              <a:rPr lang="en-US" smtClean="0"/>
              <a:t>‹#›</a:t>
            </a:fld>
            <a:endParaRPr lang="en-US"/>
          </a:p>
        </p:txBody>
      </p:sp>
    </p:spTree>
    <p:extLst>
      <p:ext uri="{BB962C8B-B14F-4D97-AF65-F5344CB8AC3E}">
        <p14:creationId xmlns:p14="http://schemas.microsoft.com/office/powerpoint/2010/main" val="11125800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27:29.167"/>
    </inkml:context>
    <inkml:brush xml:id="br0">
      <inkml:brushProperty name="width" value="0.05292" units="cm"/>
      <inkml:brushProperty name="height" value="0.05292" units="cm"/>
      <inkml:brushProperty name="color" value="#FF00FF"/>
    </inkml:brush>
  </inkml:definitions>
  <inkml:traceGroup>
    <inkml:annotationXML>
      <emma:emma xmlns:emma="http://www.w3.org/2003/04/emma" version="1.0">
        <emma:interpretation id="{92C98C10-9571-4992-AD49-C3349228AFE8}" emma:medium="tactile" emma:mode="ink">
          <msink:context xmlns:msink="http://schemas.microsoft.com/ink/2010/main" type="writingRegion" rotatedBoundingBox="7980,8330 7995,8330 7995,8345 7980,8345"/>
        </emma:interpretation>
      </emma:emma>
    </inkml:annotationXML>
    <inkml:traceGroup>
      <inkml:annotationXML>
        <emma:emma xmlns:emma="http://www.w3.org/2003/04/emma" version="1.0">
          <emma:interpretation id="{3BF02AD1-D49E-4271-A948-E2594BFCFC11}" emma:medium="tactile" emma:mode="ink">
            <msink:context xmlns:msink="http://schemas.microsoft.com/ink/2010/main" type="paragraph" rotatedBoundingBox="7980,8330 7995,8330 7995,8345 7980,8345" alignmentLevel="1"/>
          </emma:interpretation>
        </emma:emma>
      </inkml:annotationXML>
      <inkml:traceGroup>
        <inkml:annotationXML>
          <emma:emma xmlns:emma="http://www.w3.org/2003/04/emma" version="1.0">
            <emma:interpretation id="{6D2854CE-3525-44D9-ADFB-AA09789A8650}" emma:medium="tactile" emma:mode="ink">
              <msink:context xmlns:msink="http://schemas.microsoft.com/ink/2010/main" type="line" rotatedBoundingBox="7980,8330 7995,8330 7995,8345 7980,8345"/>
            </emma:interpretation>
          </emma:emma>
        </inkml:annotationXML>
        <inkml:traceGroup>
          <inkml:annotationXML>
            <emma:emma xmlns:emma="http://www.w3.org/2003/04/emma" version="1.0">
              <emma:interpretation id="{28A04A98-A825-4448-9683-A3F3EB6687EB}" emma:medium="tactile" emma:mode="ink">
                <msink:context xmlns:msink="http://schemas.microsoft.com/ink/2010/main" type="inkWord" rotatedBoundingBox="7980,8330 7995,8330 7995,8345 7980,8345"/>
              </emma:interpretation>
              <emma:one-of disjunction-type="recognition" id="oneOf0">
                <emma:interpretation id="interp0" emma:lang="en-US" emma:confidence="0">
                  <emma:literal>.</emma:literal>
                </emma:interpretation>
                <emma:interpretation id="interp1" emma:lang="en-US" emma:confidence="0">
                  <emma:literal>v</emma:literal>
                </emma:interpretation>
                <emma:interpretation id="interp2" emma:lang="en-US" emma:confidence="0">
                  <emma:literal>}</emma:literal>
                </emma:interpretation>
                <emma:interpretation id="interp3" emma:lang="en-US" emma:confidence="0">
                  <emma:literal>w</emma:literal>
                </emma:interpretation>
                <emma:interpretation id="interp4" emma:lang="en-US" emma:confidence="0">
                  <emma:literal>3</emma:literal>
                </emma:interpretation>
              </emma:one-of>
            </emma:emma>
          </inkml:annotationXML>
          <inkml:trace contextRef="#ctx0" brushRef="#br0">7980 7814 352</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4-03-03T09:35:57.23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CA82FCC-6151-4ABB-AEAB-7CC482FF3410}" emma:medium="tactile" emma:mode="ink">
          <msink:context xmlns:msink="http://schemas.microsoft.com/ink/2010/main" type="inkDrawing" rotatedBoundingBox="26807,3501 26822,3501 26822,3516 26807,3516" shapeName="Other"/>
        </emma:interpretation>
      </emma:emma>
    </inkml:annotationXML>
    <inkml:trace contextRef="#ctx0" brushRef="#br0">0 0</inkml:trace>
  </inkml:traceGroup>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4-03-03T09:36:09.967"/>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E9B192F-98AB-4897-825F-6D2E5C77C502}" emma:medium="tactile" emma:mode="ink">
          <msink:context xmlns:msink="http://schemas.microsoft.com/ink/2010/main" type="inkDrawing" rotatedBoundingBox="24027,2745 24042,2745 24042,2760 24027,2760" shapeName="Other"/>
        </emma:interpretation>
      </emma:emma>
    </inkml:annotationXML>
    <inkml:trace contextRef="#ctx0" brushRef="#br0">0 0</inkml:trace>
  </inkml:traceGroup>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6:31.561"/>
    </inkml:context>
    <inkml:brush xml:id="br0">
      <inkml:brushProperty name="width" value="0.05292" units="cm"/>
      <inkml:brushProperty name="height" value="0.05292" units="cm"/>
      <inkml:brushProperty name="color" value="#FF0000"/>
    </inkml:brush>
  </inkml:definitions>
  <inkml:trace contextRef="#ctx0" brushRef="#br0">15204 3800 8167,'-18'-23'353,"18"23"415,-21-24-319,21 24 287,0-23-255,-20 23-385,20 0-96,-20-24 0,0-1-32,20 25 64,-19-22 128,-1-2 128,0 24 129,0-24-97,0 1-32,1 23 33,-1-25 31,-20 2-64,20 23-31,-19 0-33,-2-23-96,3 23-96,-3 0 32,1 23-64,1-23 0,19 0 0,-39 23 0,39 2 0,-20-2 0,-19 1-32,19 0 0,-1-2 32,3 3 0,17 22-32,-19 0 32,1-23 0,-1 24-32,1-2 32,-1 2 32,0 0-32,1 23-32,-1-24 64,1 24-32,19-25 0,-21 26 0,3-24 0,17 22-32,-19 2 32,1-1 0,-1 0 0,20-1 0,-19 2 0,-1-2 0,-1 0 0,3 2 0,18 24 32,-21-25-96,21 0 128,-19-1 0,19 2-192,20-1 64,-20 1 64,20-2-32,-20 2 0,20-3 0,0 3 32,0-1-32,20 0 0,-20-1 32,0 3 32,20-27-32,-20 26 32,0-2-32,20 2 0,-20-2 0,21-23-32,-21 24 0,18 0 0,-18-1 32,20 2 32,-20-24-32,20 22 0,-20 1 32,21 1-32,-21-2 32,0 1 128,20-22 0,-20 22-64,18-1 0,2-23-32,-20 25-32,21-26-32,-1 26 0,0-26-32,0 26 0,-1-25 64,21 1 0,-20 0-32,0 22-32,19-46 128,-19 22-96,21 2 96,-3-1-96,3-23 96,-3 23-31,3-23 31,-1-1 32,-1 25-32,1-25-64,19 0 32,-19 2-32,-1-25 32,22 23-32,-23 2 0,23-2 0,-2-23-32,1 0 32,-21 22-32,21-22 32,-1 0-32,2 0 64,-2 0-32,0 0 32,1 0-32,19 0 32,-20 0 0,1 0 1,19-22-1,-18 22 0,18-23 0,-20-2 0,20 25-32,2-23 32,-2-25-64,0 25 96,0-1-64,20-23 32,-20-1-32,2 1 96,18 0-32,-20-1 0,0-22 32,0 22-31,2-22 63,-2-25-32,0 23 64,0 2-128,-19-24 64,20-1-32,-22 1 96,3-2-192,-2 1 0,-19-23 0,19 0 97,-19-1-65,-20 1-32,19 0 96,-19-1 0,-20-21-32,21 21 256,-21-1-96,0-21-63,0 22-33,0 1-64,-21-24 96,1 24-96,0 0-64,1-1-224,-21 0 512,0 1-352,-19 24 64,19-1 64,-19 1 64,0-1-32,-22 0 0,22 24 0,-20 0 32,19 0 97,-19 0-225,0 0 64,0 0 32,-21 24-32,20 0 32,1-1 0,0 0-32,0 25-96,-2-1-160,22 1-160,0-1-161,-1 24-192,-19-25 65,38 25-33,-18 0-544,0 25-641,-1 22-1345,1-23-8166</inkml:trace>
  <inkml:trace contextRef="#ctx0" brushRef="#br0" timeOffset="1768.0999">10262 7658 9160,'0'0'2082,"0"0"-1025,0 0-352,-20-24-161,20 24 1,-21 0-97,21 0 1,-18-22-97,-23 22-32,21-24 97,-18 24 63,-3 0-224,1-24 33,1 24-33,-21 0-160,21 0-32,-21 0 0,1 0 0,0 24 160,-22 0-127,22-2-33,-20 2-32,-2 24-32,2-1 0,0 1-32,0 0 0,19-2-33,-19 2-31,20-2 96,-2 2 32,2-1-64,-20 24 64,39-24-32,-19 24-32,-1-23 64,21 23 32,-1 0-160,-1 1 96,23-2-128,-23 1 160,21 0-64,0 0-32,1 23-32,-1-22 64,0-1 0,20-1 0,-20 26 64,0-26-32,1 25 0,19-23 32,-20 22 0,0-23-32,20-1 0,-20 26 32,20-26 0,0 1 32,0 1-32,20-2 0,0 2 32,0 22 32,-1-23-160,1 0 32,0 0-32,0-1 32,0 2 32,19-2 96,-19-21-64,21 21-128,-3 2 160,3-1-32,18-1 32,1-22-128,-1 22 160,2-22-96,-3-1 0,1 25 0,2-26 0,18 3 0,-20-2-32,21-1 64,-1 3-32,1-3 97,-1-22-129,1 24-257,-1-24 610,0 23-257,0-24-32,21 1 0,-21 0 0,1-24 0,-1 23 0,-20 1 0,20-24-64,2 23 64,-22-23-32,1 0 0,19 0 64,-20 0-64,2 0-64,-2 0 0,0-23 32,-19-1 64,19 1-64,-19-1 32,19 0 32,-19 1-64,19-24 64,-18-1-32,-1 24 0,19-23 32,-19 0 32,-1-1-64,1-22 0,1 21 224,-3-21-288,3 22 160,-3-22-160,-17-1 64,19-1-32,-20 2 96,-1-1-64,1-1 32,0 2 64,0-2-128,-20 2 160,20-1-96,-20-1-64,19-22 64,-19 23-32,20 0-128,0 0 192,-20-24 32,0 24-192,20-24 128,-20 25-32,0-2 0,20-22 0,-20 23 96,0-1-160,-20-22 128,20 24-96,0-2 0,-20-23 64,0 24-32,0-23 32,20 22-32,-39-22 64,19 23-64,0 0 32,-19 0 97,-1 1-1,20-2-64,-39 1 32,18 0-32,3 0 0,-23 0 32,2 0-32,-1 24 64,1-1 32,-20-22-96,-2 46 33,2-24-33,-20 26-64,0-3-96,-1 2-97,1-2-31,0 25 96,-20 0-32,19 0 32,-19 0-481,20 0-320,-19 25-993,19-2-2914</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1259 1465 3427,'0'0'1217,"0"0"-737,-9 0 1058,9 0 544,0 12-513,-10-12-448,10 0-160,-11 0-32,11 0 32,0 0-352,0 0-257,0 0-192,0 0-128,0 0 96,11 0 128,-11 0-159,10 0 31,9 0-128,-9 0 32,10 0 0,10 0-32,-10 0 32,9 0 0,1 0-32,0-12 0,10 12-128,-1 0-32,1 0 31,0-12-95,10 12-64,-11-12 96,1 12-193,-1 0 97,1-12 32,0 12-32,-1 12-65,1-12-31,-10 0 128,10 0 128,-11 0 96,1 0-1,0 12 66,0-12-1,-10 0 192,10 12 32,-11-12 0,1 0-192,0 0 0,-10 0 0,10 0 0,-10-12 1,-10 12-1,9 0-32,-9 0 64,10 12 320,-10-12 353,0 0-225,0 0-383,0-12-97,0 12-96,-10 0-321,10 0-832,0-12-1057,-9 12-3491</inkml:trace>
  <inkml:trace contextRef="#ctx0" brushRef="#br0" timeOffset="1">2202 1323 10794,'-10'-12'480,"0"12"-608,10 0 288,0 0 1250,0 0-834,0 0-576,0 0 545,0 0 127,10 12-95,-10-12-257,20 12-224,-10 0-32,0 0-32,10-2 0,-10 2 0,9 1 32,-9-2-64,11 1 32,-12 0 0,1 0 33,0-12-33,0 12-32,0 0 0,0-12-32,-10 0 64,0 12 128,0-12-32,0 11 128,0-11 192,0 12 1,-10-12-161,0 0-32,0 12-95,0 0 63,0 0-96,-9-1-32,-2 1-96,-8 12 32,9-13-64,0 13-160,0-12-257,10 0-800,-9 0-929,9 0-1986</inkml:trace>
  <inkml:trace contextRef="#ctx0" brushRef="#br0" timeOffset="2">3552 6600 4804,'0'0'448,"0"0"129,0 0 1025,0-12-65,0 12-448,0 0-384,-10 0-33,10 0-31,-10 0 0,10 0-161,-10-11-64,0 11-191,0 0-97,-9 0 160,9 0-64,-10-12 0,10 12-63,-10-11 191,0 11 192,1-13-95,-12 13 31,12-12-255,-11 1-65,10 11-96,-10 0-32,1 0-32,9 0 0,-1 0 0,2 0-32,-1 0-32,10 11 64,-10-11-32,10 12 64,0-12-96,0 0 64,1 13 0,-1-13 0,10 11-32,-10-11 32,10 12-32,-10-1 32,10 1 0,0 0 0,-10 12 0,10-12-32,0 0 32,-10 12 0,10-2 0,0-9-33,0 10-63,-10 1 96,10-12 0,0 12-32,0-1 64,0 13 0,-10-13-96,10 2 96,0-3 0,0 14-64,0-12 32,0 12 0,0-12 32,0 11 32,0 1-64,0-1 0,0-12 0,-10 13 33,10 0-33,0-2-33,0 2 98,-10 0-97,10 0 64,-9-1-97,9 1 162,-10-1-129,10 0 96,0 1 32,-10 0-32,10-2-32,0 14 32,0-12-32,0-1 0,0 0 0,0-11 0,0 0-32,0-1 0,-11 1 0,11-12 32,0 12-32,0 0 32,0 0-32,0-14 32,11 14-32,-11 0 0,0-12 32,0 12-32,0-12 0,0 0 0,10-1 32,-10 1-64,0 0 0,0-1 0,0-11-32,0 12-64,0 1 32,10-13-32,-10 0 96,0 12 32,0-12 0,0 0 32,0 0-32,0 0 0,0 0 32,0 11-64,0-11 0,-10 12 32,10-12-64,0 0 32,0 11-1,0-11 33,0 0-96,0 0 64,-10 12 64,10-12-32,0 0 0,0 12-64,0-12 96,0 0-32,0 12-64,10-12 128,-10 0-128,0 12 64,0-12 0,0 0 0,0 12-32,0-12 32,10 0 32,-10 12-32,0-12 0,9 0 0,-9 0 0,10 12 0,-10-12 0,10 0 0,-10 0 32,10 0-32,0 0 32,-10 12 0,10-12-32,0 0 161,0 0-129,0 12 64,-10-12-32,10 0 0,-1 0 0,11 0 0,-10 0-32,1 0 0,8 0 32,-9 0-64,10 0 0,0 0 32,-10 0 0,10 0-32,9 0-32,-9 0 64,0 0-64,10 0 64,-1 0-96,2 0 96,-12 0 0,11 0-64,0 0 32,-1 0 32,-9 0-32,10 0 32,10 0-32,-10 0-32,-1 0 64,11 0 0,-10 0 0,9 0 32,2 0-128,-12 12 160,1-12 0,10 0-96,-11 0-96,11 0 96,-10 0 128,10 0-224,-11 0 160,11 0-128,0-12 128,-1 12-64,1 0 0,-10 0 96,10 0-160,-1 0 64,-9 0 0,10 0 0,-11 0 0,1 12 0,10-12 0,-10 0 0,0 0 0,9 0 0,-9 0 32,0 0-320,10 0 544,-11 11-256,1-11 32,0 0 32,9 0-96,-8 0 64,-2 0-32,1 0-32,10 0 64,-11 0-32,2 0 0,8 0 33,-9 0-1,9 0-97,-9 0 226,10 0-129,-1 0 0,1 0 32,-10 0 0,10 0-64,-1 0 0,1 0 96,-10 0-96,9 0-32,1 0 64,0 0-32,0 0 96,-1 0-96,1 0 96,-1 0-288,2 0 480,-2 0-128,1 0-160,-1 0 32,2 0 0,-2 0 32,1 0 65,-1 0-65,1 11 0,0-11-32,0 0 64,-1 0-64,11 12-256,-11-12 512,2 0-288,8 0 0,-9 12 0,-1-12-32,11 0 128,0 0-160,-11 12 96,11-12 32,-1 0-96,1 0 64,0 0-32,-1 0 32,-9 0-32,10 0 0,0 12 0,-11-12 32,11 0 32,-1 0-128,1 0 64,-10 0-32,9 0 96,-9 0-64,0 0 0,0 0 0,-1 0 0,1 0 32,-10 0-320,9-12 512,1 12-224,-10 0 32,10 0-32,-1 0 0,-9 0 32,0 0-64,9 0 64,-9 0-64,0 0 32,0 0 0,0 0-64,-1-12 224,1 12-352,0 0 192,-1-12-96,2 12 64,-2 0-32,-9-12 64,10 12 0,0-11 0,-11 0-64,1 11 32,0-12-32,0 12 64,0-12-32,0 0 0,0 0-32,-10 0 32,9 0-129,-9 0 97,0 0 32,0-12-64,10 1 64,-20 12 64,10-14-32,0 2 0,-10-12 0,10 11 0,-10-12 128,10 1-224,-10-12 160,9-1-96,-9 1 64,10 11-64,1 1 32,-11-12 0,0 11 0,10 0 32,-10-12 32,10 14 64,-1-2-128,-9-11 129,0 12-129,10-1 32,-10 1-32,0-13 32,10 12 32,-10-11-128,0 12 32,0-13 32,10 1 64,-10 11-96,0 1 96,0-12-32,0 11 64,0 0-64,0 13 0,0-13-96,0 1 256,0 11-288,0 1 160,0-1-128,0 0-32,0 0 32,-10 0-64,10 2 32,10 10-65,-10-12 225,0 12-64,0 0 65,0 12-130,0-12 162,-10 12-33,10-12-96,0 12 32,0-12 0,-10 12 0,10 0 0,0-11-32,-10 11 64,10-12-64,-9 12-257,-1-11 481,0 11-95,-1 0-1,-8-13-192,-1 13 128,0 0-64,-10 0 0,1 0 32,-1-12 0,0 12-129,-10 0 129,0 0-64,1 0 0,-1-11 32,-9 11 0,9 0 32,-10 0 0,10 0-32,-9-12 32,-1 12 0,0 0 96,-9 0-64,0 0 0,9 0 0,-10 0-64,11 0 0,-11 0 0,11 0 128,-1 0-192,0 0-192,-9-12 576,9 12-288,-10 0-32,11 0 64,-1 0-64,-10 0 96,11 12-96,-11-12 96,11 0 0,-10 0-160,-1 12 192,0-12-224,1 11 128,-1-11-32,0 12 32,1 1-32,0-13 96,-1 11-96,0 1 0,11-12 0,-11 11 96,0-11-64,11 12-64,-1-12 96,-9 12 64,9-12-192,0 12 64,0-12 64,-8 12 32,17-12-128,-8 0 64,-1 12-32,10-12 32,1 0-32,-11 0 64,11 12-128,-2-12 192,2 0-96,-11 0-64,11 0 160,-1 0-128,1 0 32,-2 0 0,2 12 0,-11-12 32,11 0-32,-1 0-32,0 0-32,0 0 128,1 0-256,-1 0 320,1 0-160,-2 0 32,2 0 0,-1 0 0,1-12 0,-1 12 32,0 0 0,0 0 32,1 0 32,-1 0-192,0 0 160,1 0-64,-1 0 0,1-12 0,8 12 96,-8-12-192,9 12 128,-10-12 0,11 12 193,-11-12-354,10 12 258,0-12-129,-9 12-193,9-12 546,-10 12-321,0-11 32,1 11-32,9-12-64,-10 12 32,11 0 0,-2-11 64,-8 11-128,9 0 64,0 0-64,-9 0-96,9 0 31,0 0-255,-9 0-96,9 0-705,-10 11-1666,0-11-4100</inkml:trace>
  <inkml:trace contextRef="#ctx0" brushRef="#br0" timeOffset="3">2629 7003 3331,'0'12'704,"0"-12"-287,0 0 63,0 0 1346,0 0-161,10 0-608,0 0-384,0 0-32,9 0-33,-9 0 33,10 0-161,0 0-191,10 0-193,-11 0-96,2-12-160,-11 12-225,9 0-448,-9 0-640,0 0-769,0-12 192,0 12 641,-10-12 320,0 0 192,0 12 192,0-12-32,0 12 705,0-12 673,-10 12 224,10 0 288,0 0 320,0-12-159,0 12-418,0 0-511,0 0 63,10 0-128,0 0-63,10 12-33,-10-12 96,10 0 193,-1 0-225,-8 12 0,-1-12 65,0 12-257,-10-12-32,0 12 32,0 0-32,0 12 32,-10-12-160,-11 0 32,11 0 96,1-1-64,-11 0 32,10 13-1025,0-12-2594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11/7/2019</a:t>
            </a:fld>
            <a:endParaRPr lang="en-US"/>
          </a:p>
        </p:txBody>
      </p:sp>
      <p:sp>
        <p:nvSpPr>
          <p:cNvPr id="4" name="Slide Image Placeholder 3"/>
          <p:cNvSpPr>
            <a:spLocks noGrp="1" noRot="1" noChangeAspect="1"/>
          </p:cNvSpPr>
          <p:nvPr>
            <p:ph type="sldImg" idx="2"/>
          </p:nvPr>
        </p:nvSpPr>
        <p:spPr>
          <a:xfrm>
            <a:off x="869950" y="685800"/>
            <a:ext cx="51181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a:p>
        </p:txBody>
      </p:sp>
    </p:spTree>
    <p:extLst>
      <p:ext uri="{BB962C8B-B14F-4D97-AF65-F5344CB8AC3E}">
        <p14:creationId xmlns:p14="http://schemas.microsoft.com/office/powerpoint/2010/main" val="79380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34</a:t>
            </a:fld>
            <a:endParaRPr lang="en-US">
              <a:latin typeface="Arial" pitchFamily="34" charset="0"/>
            </a:endParaRPr>
          </a:p>
        </p:txBody>
      </p:sp>
      <p:sp>
        <p:nvSpPr>
          <p:cNvPr id="145411" name="Rectangle 2"/>
          <p:cNvSpPr>
            <a:spLocks noGrp="1" noRot="1" noChangeAspect="1" noChangeArrowheads="1" noTextEdit="1"/>
          </p:cNvSpPr>
          <p:nvPr>
            <p:ph type="sldImg"/>
          </p:nvPr>
        </p:nvSpPr>
        <p:spPr>
          <a:xfrm>
            <a:off x="869950" y="685800"/>
            <a:ext cx="5118100" cy="3429000"/>
          </a:xfrm>
          <a:ln/>
        </p:spPr>
      </p:sp>
      <p:sp>
        <p:nvSpPr>
          <p:cNvPr id="145412"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35</a:t>
            </a:fld>
            <a:endParaRPr lang="en-US">
              <a:latin typeface="Arial" pitchFamily="34" charset="0"/>
            </a:endParaRPr>
          </a:p>
        </p:txBody>
      </p:sp>
      <p:sp>
        <p:nvSpPr>
          <p:cNvPr id="145411" name="Rectangle 2"/>
          <p:cNvSpPr>
            <a:spLocks noGrp="1" noRot="1" noChangeAspect="1" noChangeArrowheads="1" noTextEdit="1"/>
          </p:cNvSpPr>
          <p:nvPr>
            <p:ph type="sldImg"/>
          </p:nvPr>
        </p:nvSpPr>
        <p:spPr>
          <a:xfrm>
            <a:off x="869950" y="685800"/>
            <a:ext cx="5118100" cy="3429000"/>
          </a:xfrm>
          <a:ln/>
        </p:spPr>
      </p:sp>
      <p:sp>
        <p:nvSpPr>
          <p:cNvPr id="145412"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36</a:t>
            </a:fld>
            <a:endParaRPr lang="en-US">
              <a:latin typeface="Arial" pitchFamily="34" charset="0"/>
            </a:endParaRPr>
          </a:p>
        </p:txBody>
      </p:sp>
      <p:sp>
        <p:nvSpPr>
          <p:cNvPr id="152579" name="Rectangle 2"/>
          <p:cNvSpPr>
            <a:spLocks noGrp="1" noRot="1" noChangeAspect="1" noChangeArrowheads="1" noTextEdit="1"/>
          </p:cNvSpPr>
          <p:nvPr>
            <p:ph type="sldImg"/>
          </p:nvPr>
        </p:nvSpPr>
        <p:spPr>
          <a:xfrm>
            <a:off x="869950" y="685800"/>
            <a:ext cx="5118100" cy="3429000"/>
          </a:xfrm>
          <a:ln/>
        </p:spPr>
      </p:sp>
      <p:sp>
        <p:nvSpPr>
          <p:cNvPr id="152580"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37</a:t>
            </a:fld>
            <a:endParaRPr lang="en-US">
              <a:latin typeface="Arial" pitchFamily="34" charset="0"/>
            </a:endParaRPr>
          </a:p>
        </p:txBody>
      </p:sp>
      <p:sp>
        <p:nvSpPr>
          <p:cNvPr id="152579" name="Rectangle 2"/>
          <p:cNvSpPr>
            <a:spLocks noGrp="1" noRot="1" noChangeAspect="1" noChangeArrowheads="1" noTextEdit="1"/>
          </p:cNvSpPr>
          <p:nvPr>
            <p:ph type="sldImg"/>
          </p:nvPr>
        </p:nvSpPr>
        <p:spPr>
          <a:xfrm>
            <a:off x="869950" y="685800"/>
            <a:ext cx="5118100" cy="3429000"/>
          </a:xfrm>
          <a:ln/>
        </p:spPr>
      </p:sp>
      <p:sp>
        <p:nvSpPr>
          <p:cNvPr id="152580"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38</a:t>
            </a:fld>
            <a:endParaRPr lang="en-US">
              <a:latin typeface="Arial" pitchFamily="34" charset="0"/>
            </a:endParaRPr>
          </a:p>
        </p:txBody>
      </p:sp>
      <p:sp>
        <p:nvSpPr>
          <p:cNvPr id="159747" name="Rectangle 2"/>
          <p:cNvSpPr>
            <a:spLocks noGrp="1" noRot="1" noChangeAspect="1" noChangeArrowheads="1" noTextEdit="1"/>
          </p:cNvSpPr>
          <p:nvPr>
            <p:ph type="sldImg"/>
          </p:nvPr>
        </p:nvSpPr>
        <p:spPr>
          <a:xfrm>
            <a:off x="869950" y="685800"/>
            <a:ext cx="5118100" cy="3429000"/>
          </a:xfrm>
          <a:ln/>
        </p:spPr>
      </p:sp>
      <p:sp>
        <p:nvSpPr>
          <p:cNvPr id="159748" name="Rectangle 3"/>
          <p:cNvSpPr>
            <a:spLocks noGrp="1" noChangeArrowheads="1"/>
          </p:cNvSpPr>
          <p:nvPr>
            <p:ph type="body" idx="1"/>
          </p:nvPr>
        </p:nvSpPr>
        <p:spPr>
          <a:noFill/>
          <a:ln/>
        </p:spPr>
        <p:txBody>
          <a:bodyPr/>
          <a:lstStyle/>
          <a:p>
            <a:pPr eaLnBrk="1" hangingPunct="1">
              <a:lnSpc>
                <a:spcPct val="80000"/>
              </a:lnSpc>
            </a:pPr>
            <a:endParaRPr lang="en-US" sz="800" dirty="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39</a:t>
            </a:fld>
            <a:endParaRPr lang="en-US">
              <a:latin typeface="Arial" pitchFamily="34" charset="0"/>
            </a:endParaRPr>
          </a:p>
        </p:txBody>
      </p:sp>
      <p:sp>
        <p:nvSpPr>
          <p:cNvPr id="159747" name="Rectangle 2"/>
          <p:cNvSpPr>
            <a:spLocks noGrp="1" noRot="1" noChangeAspect="1" noChangeArrowheads="1" noTextEdit="1"/>
          </p:cNvSpPr>
          <p:nvPr>
            <p:ph type="sldImg"/>
          </p:nvPr>
        </p:nvSpPr>
        <p:spPr>
          <a:xfrm>
            <a:off x="869950" y="685800"/>
            <a:ext cx="5118100" cy="3429000"/>
          </a:xfrm>
          <a:ln/>
        </p:spPr>
      </p:sp>
      <p:sp>
        <p:nvSpPr>
          <p:cNvPr id="159748" name="Rectangle 3"/>
          <p:cNvSpPr>
            <a:spLocks noGrp="1" noChangeArrowheads="1"/>
          </p:cNvSpPr>
          <p:nvPr>
            <p:ph type="body" idx="1"/>
          </p:nvPr>
        </p:nvSpPr>
        <p:spPr>
          <a:noFill/>
          <a:ln/>
        </p:spPr>
        <p:txBody>
          <a:bodyPr/>
          <a:lstStyle/>
          <a:p>
            <a:pPr eaLnBrk="1" hangingPunct="1">
              <a:lnSpc>
                <a:spcPct val="80000"/>
              </a:lnSpc>
            </a:pPr>
            <a:endParaRPr lang="en-US" sz="800" dirty="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err="1">
                <a:solidFill>
                  <a:schemeClr val="tx1"/>
                </a:solidFill>
                <a:effectLst/>
                <a:latin typeface="+mn-lt"/>
                <a:ea typeface="+mn-ea"/>
                <a:cs typeface="+mn-cs"/>
              </a:rPr>
              <a:t>Apriori</a:t>
            </a:r>
            <a:r>
              <a:rPr lang="en-US" sz="1200" b="0" i="0" u="none" strike="noStrike" kern="1200" dirty="0">
                <a:solidFill>
                  <a:schemeClr val="tx1"/>
                </a:solidFill>
                <a:effectLst/>
                <a:latin typeface="+mn-lt"/>
                <a:ea typeface="+mn-ea"/>
                <a:cs typeface="+mn-cs"/>
              </a:rPr>
              <a:t> is an </a:t>
            </a:r>
            <a:r>
              <a:rPr lang="en-US" sz="1200" b="1" i="0" u="none" strike="noStrike" kern="1200" dirty="0">
                <a:solidFill>
                  <a:schemeClr val="tx1"/>
                </a:solidFill>
                <a:effectLst/>
                <a:latin typeface="+mn-lt"/>
                <a:ea typeface="+mn-ea"/>
                <a:cs typeface="+mn-cs"/>
              </a:rPr>
              <a:t>algorithm</a:t>
            </a:r>
            <a:r>
              <a:rPr lang="en-US" sz="1200" b="0" i="0" u="none" strike="noStrike" kern="1200" dirty="0">
                <a:solidFill>
                  <a:schemeClr val="tx1"/>
                </a:solidFill>
                <a:effectLst/>
                <a:latin typeface="+mn-lt"/>
                <a:ea typeface="+mn-ea"/>
                <a:cs typeface="+mn-cs"/>
              </a:rPr>
              <a:t> for frequent item set mining and association rule learning over relational databases. It proceeds by identifying the frequent individual items in the database and extending them to larger and larger item sets if those item sets appear sufficiently often in the database.</a:t>
            </a:r>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41</a:t>
            </a:fld>
            <a:endParaRPr lang="en-US"/>
          </a:p>
        </p:txBody>
      </p:sp>
    </p:spTree>
    <p:extLst>
      <p:ext uri="{BB962C8B-B14F-4D97-AF65-F5344CB8AC3E}">
        <p14:creationId xmlns:p14="http://schemas.microsoft.com/office/powerpoint/2010/main" val="1827539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having a random probability distribution or pattern that may be </a:t>
            </a:r>
            <a:r>
              <a:rPr lang="en-US" sz="1200" b="0" i="0" u="none" strike="noStrike" kern="1200" dirty="0" err="1">
                <a:solidFill>
                  <a:schemeClr val="tx1"/>
                </a:solidFill>
                <a:effectLst/>
                <a:latin typeface="+mn-lt"/>
                <a:ea typeface="+mn-ea"/>
                <a:cs typeface="+mn-cs"/>
              </a:rPr>
              <a:t>analysed</a:t>
            </a:r>
            <a:r>
              <a:rPr lang="en-US" sz="1200" b="0" i="0" u="none" strike="noStrike" kern="1200" dirty="0">
                <a:solidFill>
                  <a:schemeClr val="tx1"/>
                </a:solidFill>
                <a:effectLst/>
                <a:latin typeface="+mn-lt"/>
                <a:ea typeface="+mn-ea"/>
                <a:cs typeface="+mn-cs"/>
              </a:rPr>
              <a:t> statistically but may not be predicted precisely.</a:t>
            </a:r>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43</a:t>
            </a:fld>
            <a:endParaRPr lang="en-US"/>
          </a:p>
        </p:txBody>
      </p:sp>
    </p:spTree>
    <p:extLst>
      <p:ext uri="{BB962C8B-B14F-4D97-AF65-F5344CB8AC3E}">
        <p14:creationId xmlns:p14="http://schemas.microsoft.com/office/powerpoint/2010/main" val="3635961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45</a:t>
            </a:fld>
            <a:endParaRPr lang="en-US"/>
          </a:p>
        </p:txBody>
      </p:sp>
    </p:spTree>
    <p:extLst>
      <p:ext uri="{BB962C8B-B14F-4D97-AF65-F5344CB8AC3E}">
        <p14:creationId xmlns:p14="http://schemas.microsoft.com/office/powerpoint/2010/main" val="36262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EF69363-EF2D-4215-8F35-DDC6AC7B5087}" type="slidenum">
              <a:rPr lang="en-US" smtClean="0">
                <a:latin typeface="Arial" pitchFamily="34" charset="0"/>
              </a:rPr>
              <a:pPr/>
              <a:t>14</a:t>
            </a:fld>
            <a:endParaRPr lang="en-US">
              <a:latin typeface="Arial" pitchFamily="34" charset="0"/>
            </a:endParaRPr>
          </a:p>
        </p:txBody>
      </p:sp>
      <p:sp>
        <p:nvSpPr>
          <p:cNvPr id="140291" name="Rectangle 2"/>
          <p:cNvSpPr>
            <a:spLocks noGrp="1" noRot="1" noChangeAspect="1" noChangeArrowheads="1" noTextEdit="1"/>
          </p:cNvSpPr>
          <p:nvPr>
            <p:ph type="sldImg"/>
          </p:nvPr>
        </p:nvSpPr>
        <p:spPr>
          <a:xfrm>
            <a:off x="869950" y="685800"/>
            <a:ext cx="5118100" cy="3429000"/>
          </a:xfrm>
          <a:ln/>
        </p:spPr>
      </p:sp>
      <p:sp>
        <p:nvSpPr>
          <p:cNvPr id="140292"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a:p>
        </p:txBody>
      </p:sp>
    </p:spTree>
    <p:extLst>
      <p:ext uri="{BB962C8B-B14F-4D97-AF65-F5344CB8AC3E}">
        <p14:creationId xmlns:p14="http://schemas.microsoft.com/office/powerpoint/2010/main" val="227175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spcBef>
                <a:spcPct val="30000"/>
              </a:spcBef>
              <a:defRPr sz="1200">
                <a:solidFill>
                  <a:schemeClr val="tx1"/>
                </a:solidFill>
                <a:latin typeface="Arial" charset="0"/>
              </a:defRPr>
            </a:lvl1pPr>
            <a:lvl2pPr marL="730171" indent="-280835" defTabSz="914274">
              <a:spcBef>
                <a:spcPct val="30000"/>
              </a:spcBef>
              <a:defRPr sz="1200">
                <a:solidFill>
                  <a:schemeClr val="tx1"/>
                </a:solidFill>
                <a:latin typeface="Arial" charset="0"/>
              </a:defRPr>
            </a:lvl2pPr>
            <a:lvl3pPr marL="1123340" indent="-224668" defTabSz="914274">
              <a:spcBef>
                <a:spcPct val="30000"/>
              </a:spcBef>
              <a:defRPr sz="1200">
                <a:solidFill>
                  <a:schemeClr val="tx1"/>
                </a:solidFill>
                <a:latin typeface="Arial" charset="0"/>
              </a:defRPr>
            </a:lvl3pPr>
            <a:lvl4pPr marL="1572677" indent="-224668" defTabSz="914274">
              <a:spcBef>
                <a:spcPct val="30000"/>
              </a:spcBef>
              <a:defRPr sz="1200">
                <a:solidFill>
                  <a:schemeClr val="tx1"/>
                </a:solidFill>
                <a:latin typeface="Arial" charset="0"/>
              </a:defRPr>
            </a:lvl4pPr>
            <a:lvl5pPr marL="2022013" indent="-224668" defTabSz="914274">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a:spcBef>
                <a:spcPct val="0"/>
              </a:spcBef>
            </a:pPr>
            <a:fld id="{6E096474-EC9B-4867-8036-D68818F15E1A}" type="slidenum">
              <a:rPr lang="en-US" altLang="en-US" sz="1300"/>
              <a:pPr>
                <a:spcBef>
                  <a:spcPct val="0"/>
                </a:spcBef>
              </a:pPr>
              <a:t>18</a:t>
            </a:fld>
            <a:endParaRPr lang="en-US" altLang="en-US" sz="1300"/>
          </a:p>
        </p:txBody>
      </p:sp>
      <p:sp>
        <p:nvSpPr>
          <p:cNvPr id="11267" name="Rectangle 2"/>
          <p:cNvSpPr>
            <a:spLocks noRot="1" noChangeArrowheads="1" noTextEdit="1"/>
          </p:cNvSpPr>
          <p:nvPr>
            <p:ph type="sldImg"/>
          </p:nvPr>
        </p:nvSpPr>
        <p:spPr>
          <a:xfrm>
            <a:off x="869950" y="685800"/>
            <a:ext cx="5118100" cy="3429000"/>
          </a:xfrm>
          <a:ln/>
        </p:spPr>
      </p:sp>
      <p:sp>
        <p:nvSpPr>
          <p:cNvPr id="11268"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z="1800"/>
              <a:t>Induction is different from deduction and DBMS does not not support induction;</a:t>
            </a:r>
          </a:p>
          <a:p>
            <a:pPr eaLnBrk="1" hangingPunct="1"/>
            <a:r>
              <a:rPr lang="en-GB" altLang="en-US" sz="1800"/>
              <a:t>The result of induction is higher-level information or knowledge: general statements about data</a:t>
            </a:r>
          </a:p>
          <a:p>
            <a:pPr eaLnBrk="1" hangingPunct="1"/>
            <a:r>
              <a:rPr lang="en-GB" altLang="en-US" sz="1800"/>
              <a:t>There are many approaches. Refer to the lecture notes for CS3244 available at the Co-Op.</a:t>
            </a:r>
          </a:p>
          <a:p>
            <a:pPr eaLnBrk="1" hangingPunct="1"/>
            <a:r>
              <a:rPr lang="en-GB" altLang="en-US" sz="1800"/>
              <a:t>We focus on  three approaches here, other examples:</a:t>
            </a:r>
          </a:p>
          <a:p>
            <a:pPr eaLnBrk="1" hangingPunct="1"/>
            <a:r>
              <a:rPr lang="en-GB" altLang="en-US" sz="1800"/>
              <a:t>Other approaches</a:t>
            </a:r>
          </a:p>
          <a:p>
            <a:pPr eaLnBrk="1" hangingPunct="1">
              <a:buFontTx/>
              <a:buChar char="•"/>
            </a:pPr>
            <a:r>
              <a:rPr lang="en-GB" altLang="en-US" sz="1800"/>
              <a:t>Instance-based learning</a:t>
            </a:r>
          </a:p>
          <a:p>
            <a:pPr eaLnBrk="1" hangingPunct="1">
              <a:buFontTx/>
              <a:buChar char="•"/>
            </a:pPr>
            <a:r>
              <a:rPr lang="en-GB" altLang="en-US" sz="1800"/>
              <a:t>other neural networks</a:t>
            </a:r>
          </a:p>
          <a:p>
            <a:pPr eaLnBrk="1" hangingPunct="1">
              <a:buFontTx/>
              <a:buChar char="•"/>
            </a:pPr>
            <a:r>
              <a:rPr lang="en-GB" altLang="en-US" sz="1800"/>
              <a:t>Concept learning (Version space, Focus, Aq11, …)</a:t>
            </a:r>
          </a:p>
          <a:p>
            <a:pPr eaLnBrk="1" hangingPunct="1">
              <a:buFontTx/>
              <a:buChar char="•"/>
            </a:pPr>
            <a:r>
              <a:rPr lang="en-GB" altLang="en-US" sz="1800"/>
              <a:t>Genetic algorithms</a:t>
            </a:r>
          </a:p>
          <a:p>
            <a:pPr eaLnBrk="1" hangingPunct="1">
              <a:buFontTx/>
              <a:buChar char="•"/>
            </a:pPr>
            <a:r>
              <a:rPr lang="en-GB" altLang="en-US" sz="1800"/>
              <a:t>Reinforcement learning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22</a:t>
            </a:fld>
            <a:endParaRPr lang="en-US"/>
          </a:p>
        </p:txBody>
      </p:sp>
    </p:spTree>
    <p:extLst>
      <p:ext uri="{BB962C8B-B14F-4D97-AF65-F5344CB8AC3E}">
        <p14:creationId xmlns:p14="http://schemas.microsoft.com/office/powerpoint/2010/main" val="287840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Regression</a:t>
            </a:r>
            <a:r>
              <a:rPr lang="en-US" sz="1200" b="0" i="0" u="none" strike="noStrike" kern="1200" dirty="0">
                <a:solidFill>
                  <a:schemeClr val="tx1"/>
                </a:solidFill>
                <a:effectLst/>
                <a:latin typeface="+mn-lt"/>
                <a:ea typeface="+mn-ea"/>
                <a:cs typeface="+mn-cs"/>
              </a:rPr>
              <a:t> is a statistical measurement used in finance, investing, and other disciplines that attempts to determine the strength of the relationship between one dependent variable (usually denoted by Y) and a series of other changing variables (known as independent variables).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26</a:t>
            </a:fld>
            <a:endParaRPr lang="en-US"/>
          </a:p>
        </p:txBody>
      </p:sp>
    </p:spTree>
    <p:extLst>
      <p:ext uri="{BB962C8B-B14F-4D97-AF65-F5344CB8AC3E}">
        <p14:creationId xmlns:p14="http://schemas.microsoft.com/office/powerpoint/2010/main" val="3359564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685800"/>
            <a:ext cx="5118100" cy="3429000"/>
          </a:xfrm>
        </p:spPr>
      </p:sp>
      <p:sp>
        <p:nvSpPr>
          <p:cNvPr id="3" name="Notes Placeholder 2"/>
          <p:cNvSpPr>
            <a:spLocks noGrp="1"/>
          </p:cNvSpPr>
          <p:nvPr>
            <p:ph type="body" idx="1"/>
          </p:nvPr>
        </p:nvSpPr>
        <p:spPr/>
        <p:txBody>
          <a:bodyPr>
            <a:normAutofit/>
          </a:bodyPr>
          <a:lstStyle/>
          <a:p>
            <a:r>
              <a:rPr lang="en-US" dirty="0"/>
              <a:t>Just a quick wrap up question:</a:t>
            </a:r>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31</a:t>
            </a:fld>
            <a:endParaRPr lang="en-US"/>
          </a:p>
        </p:txBody>
      </p:sp>
    </p:spTree>
    <p:extLst>
      <p:ext uri="{BB962C8B-B14F-4D97-AF65-F5344CB8AC3E}">
        <p14:creationId xmlns:p14="http://schemas.microsoft.com/office/powerpoint/2010/main" val="198561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33</a:t>
            </a:fld>
            <a:endParaRPr lang="en-US"/>
          </a:p>
        </p:txBody>
      </p:sp>
    </p:spTree>
    <p:extLst>
      <p:ext uri="{BB962C8B-B14F-4D97-AF65-F5344CB8AC3E}">
        <p14:creationId xmlns:p14="http://schemas.microsoft.com/office/powerpoint/2010/main" val="784889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3082"/>
            <a:ext cx="7772400" cy="1313155"/>
          </a:xfrm>
        </p:spPr>
        <p:txBody>
          <a:bodyPr/>
          <a:lstStyle/>
          <a:p>
            <a:r>
              <a:rPr lang="en-US"/>
              <a:t>Click to edit Master title style</a:t>
            </a:r>
          </a:p>
        </p:txBody>
      </p:sp>
      <p:sp>
        <p:nvSpPr>
          <p:cNvPr id="3" name="Subtitle 2"/>
          <p:cNvSpPr>
            <a:spLocks noGrp="1"/>
          </p:cNvSpPr>
          <p:nvPr>
            <p:ph type="subTitle" idx="1"/>
          </p:nvPr>
        </p:nvSpPr>
        <p:spPr>
          <a:xfrm>
            <a:off x="1371600" y="3471492"/>
            <a:ext cx="6400800" cy="156557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5332"/>
            <a:ext cx="2057400" cy="522709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5332"/>
            <a:ext cx="6019800" cy="52270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3082"/>
            <a:ext cx="7772400" cy="1313155"/>
          </a:xfrm>
        </p:spPr>
        <p:txBody>
          <a:bodyPr/>
          <a:lstStyle/>
          <a:p>
            <a:r>
              <a:rPr lang="en-US"/>
              <a:t>Click to edit Master title style</a:t>
            </a:r>
          </a:p>
        </p:txBody>
      </p:sp>
      <p:sp>
        <p:nvSpPr>
          <p:cNvPr id="3" name="Subtitle 2"/>
          <p:cNvSpPr>
            <a:spLocks noGrp="1"/>
          </p:cNvSpPr>
          <p:nvPr>
            <p:ph type="subTitle" idx="1"/>
          </p:nvPr>
        </p:nvSpPr>
        <p:spPr>
          <a:xfrm>
            <a:off x="1371600" y="3471492"/>
            <a:ext cx="6400800" cy="156557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36629"/>
            <a:ext cx="7772400" cy="121672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96530"/>
            <a:ext cx="7772400" cy="134009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9439"/>
            <a:ext cx="4038600" cy="40429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9439"/>
            <a:ext cx="4038600" cy="40429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71296"/>
            <a:ext cx="4040188" cy="5714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42788"/>
            <a:ext cx="4040188" cy="35296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371296"/>
            <a:ext cx="4041775" cy="5714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942788"/>
            <a:ext cx="4041775" cy="35296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43912"/>
            <a:ext cx="3008313" cy="103804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3914"/>
            <a:ext cx="5111750" cy="52285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281959"/>
            <a:ext cx="3008313" cy="41904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88314"/>
            <a:ext cx="5486400" cy="50626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7385"/>
            <a:ext cx="5486400" cy="36756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794576"/>
            <a:ext cx="5486400" cy="7189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5332"/>
            <a:ext cx="2057400" cy="522709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5332"/>
            <a:ext cx="6019800" cy="52270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786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3082"/>
            <a:ext cx="7772400" cy="131315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471492"/>
            <a:ext cx="6400800" cy="1565575"/>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36629"/>
            <a:ext cx="7772400" cy="1216723"/>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96530"/>
            <a:ext cx="7772400" cy="1340098"/>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5332"/>
            <a:ext cx="8229600" cy="1021027"/>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429439"/>
            <a:ext cx="4038600" cy="404298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9439"/>
            <a:ext cx="4038600" cy="404298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5332"/>
            <a:ext cx="8229600" cy="1021027"/>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71296"/>
            <a:ext cx="4040188" cy="57149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42788"/>
            <a:ext cx="4040188" cy="352963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371296"/>
            <a:ext cx="4041775" cy="57149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942788"/>
            <a:ext cx="4041775" cy="352963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36629"/>
            <a:ext cx="7772400" cy="121672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96530"/>
            <a:ext cx="7772400" cy="134009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5332"/>
            <a:ext cx="8229600" cy="1021027"/>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43912"/>
            <a:ext cx="3008313" cy="103804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3914"/>
            <a:ext cx="5111750" cy="522851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281959"/>
            <a:ext cx="3008313" cy="419046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88314"/>
            <a:ext cx="5486400" cy="50626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7385"/>
            <a:ext cx="5486400" cy="367569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794576"/>
            <a:ext cx="5486400" cy="71897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45332"/>
            <a:ext cx="8229600" cy="1021027"/>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429439"/>
            <a:ext cx="8229600" cy="404298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5332"/>
            <a:ext cx="2057400" cy="522709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5332"/>
            <a:ext cx="6019800" cy="522709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5332"/>
            <a:ext cx="8229600" cy="10210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429439"/>
            <a:ext cx="8229600" cy="404298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5740443"/>
            <a:ext cx="762000" cy="363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903082"/>
            <a:ext cx="7772400" cy="1313155"/>
          </a:xfrm>
        </p:spPr>
        <p:txBody>
          <a:bodyPr/>
          <a:lstStyle/>
          <a:p>
            <a:r>
              <a:rPr lang="en-US"/>
              <a:t>Click to edit Master title style</a:t>
            </a:r>
          </a:p>
        </p:txBody>
      </p:sp>
      <p:sp>
        <p:nvSpPr>
          <p:cNvPr id="3" name="Subtitle 2"/>
          <p:cNvSpPr>
            <a:spLocks noGrp="1"/>
          </p:cNvSpPr>
          <p:nvPr>
            <p:ph type="subTitle" idx="1"/>
          </p:nvPr>
        </p:nvSpPr>
        <p:spPr>
          <a:xfrm>
            <a:off x="1371600" y="3471492"/>
            <a:ext cx="6400800" cy="156557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36629"/>
            <a:ext cx="7772400" cy="121672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96530"/>
            <a:ext cx="7772400" cy="134009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9439"/>
            <a:ext cx="4038600" cy="40429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9439"/>
            <a:ext cx="4038600" cy="40429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9439"/>
            <a:ext cx="4038600" cy="40429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9439"/>
            <a:ext cx="4038600" cy="40429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71296"/>
            <a:ext cx="4040188" cy="5714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42788"/>
            <a:ext cx="4040188" cy="35296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371296"/>
            <a:ext cx="4041775" cy="5714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942788"/>
            <a:ext cx="4041775" cy="35296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43912"/>
            <a:ext cx="3008313" cy="103804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3914"/>
            <a:ext cx="5111750" cy="52285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281959"/>
            <a:ext cx="3008313" cy="41904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88314"/>
            <a:ext cx="5486400" cy="50626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7385"/>
            <a:ext cx="5486400" cy="36756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794576"/>
            <a:ext cx="5486400" cy="7189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5332"/>
            <a:ext cx="2057400" cy="522709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5332"/>
            <a:ext cx="6019800" cy="52270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8167"/>
            <a:ext cx="8229600" cy="1018191"/>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29439"/>
            <a:ext cx="4038600" cy="4047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29439"/>
            <a:ext cx="4038600" cy="4047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a:t>CS583, Bing Liu, UIC</a:t>
            </a:r>
          </a:p>
        </p:txBody>
      </p:sp>
      <p:sp>
        <p:nvSpPr>
          <p:cNvPr id="6" name="Rectangle 6"/>
          <p:cNvSpPr>
            <a:spLocks noGrp="1" noChangeArrowheads="1"/>
          </p:cNvSpPr>
          <p:nvPr>
            <p:ph type="sldNum" sz="quarter" idx="11"/>
          </p:nvPr>
        </p:nvSpPr>
        <p:spPr>
          <a:ln/>
        </p:spPr>
        <p:txBody>
          <a:bodyPr/>
          <a:lstStyle>
            <a:lvl1pPr>
              <a:defRPr/>
            </a:lvl1pPr>
          </a:lstStyle>
          <a:p>
            <a:fld id="{2E07E3E3-111B-4553-8E01-C49EC9724B7E}" type="slidenum">
              <a:rPr lang="en-US" altLang="en-US"/>
              <a:pPr/>
              <a:t>‹#›</a:t>
            </a:fld>
            <a:endParaRPr lang="en-US" altLang="en-US"/>
          </a:p>
        </p:txBody>
      </p:sp>
    </p:spTree>
    <p:extLst>
      <p:ext uri="{BB962C8B-B14F-4D97-AF65-F5344CB8AC3E}">
        <p14:creationId xmlns:p14="http://schemas.microsoft.com/office/powerpoint/2010/main" val="6420310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71296"/>
            <a:ext cx="4040188" cy="5714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42788"/>
            <a:ext cx="4040188" cy="35296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371296"/>
            <a:ext cx="4041775" cy="5714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942788"/>
            <a:ext cx="4041775" cy="35296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3082"/>
            <a:ext cx="7772400" cy="131315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471492"/>
            <a:ext cx="6400800" cy="1565575"/>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68932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135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36629"/>
            <a:ext cx="7772400" cy="1216723"/>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96530"/>
            <a:ext cx="7772400" cy="1340098"/>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85137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5332"/>
            <a:ext cx="8229600" cy="1021027"/>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429439"/>
            <a:ext cx="4038600" cy="404298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9439"/>
            <a:ext cx="4038600" cy="404298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51061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5332"/>
            <a:ext cx="8229600" cy="1021027"/>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71296"/>
            <a:ext cx="4040188" cy="57149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42788"/>
            <a:ext cx="4040188" cy="352963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371296"/>
            <a:ext cx="4041775" cy="57149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942788"/>
            <a:ext cx="4041775" cy="352963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9325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5332"/>
            <a:ext cx="8229600" cy="1021027"/>
          </a:xfrm>
          <a:prstGeom prst="rect">
            <a:avLst/>
          </a:prstGeom>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40022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20147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43912"/>
            <a:ext cx="3008313" cy="103804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3914"/>
            <a:ext cx="5111750" cy="522851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281959"/>
            <a:ext cx="3008313" cy="419046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4020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88314"/>
            <a:ext cx="5486400" cy="50626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7385"/>
            <a:ext cx="5486400" cy="367569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794576"/>
            <a:ext cx="5486400" cy="71897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23203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45332"/>
            <a:ext cx="8229600" cy="1021027"/>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429439"/>
            <a:ext cx="8229600" cy="404298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51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5332"/>
            <a:ext cx="2057400" cy="522709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5332"/>
            <a:ext cx="6019800" cy="522709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0379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5332"/>
            <a:ext cx="8229600" cy="10210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429439"/>
            <a:ext cx="8229600" cy="404298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92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43912"/>
            <a:ext cx="3008313" cy="103804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3914"/>
            <a:ext cx="5111750" cy="52285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281959"/>
            <a:ext cx="3008313" cy="41904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88314"/>
            <a:ext cx="5486400" cy="50626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7385"/>
            <a:ext cx="5486400" cy="36756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794576"/>
            <a:ext cx="5486400" cy="7189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45332"/>
            <a:ext cx="8229600" cy="102102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429439"/>
            <a:ext cx="8229600" cy="40429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678046"/>
            <a:ext cx="2133600" cy="326162"/>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5678046"/>
            <a:ext cx="2895600" cy="3261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5678046"/>
            <a:ext cx="2133600" cy="326162"/>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45332"/>
            <a:ext cx="8229600" cy="102102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429439"/>
            <a:ext cx="8229600" cy="40429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678046"/>
            <a:ext cx="2133600" cy="326162"/>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5678046"/>
            <a:ext cx="2895600" cy="3261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5678046"/>
            <a:ext cx="2133600" cy="326162"/>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794132"/>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3" y="3920744"/>
            <a:ext cx="254471" cy="30494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3" y="3376197"/>
            <a:ext cx="254471" cy="3049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3" y="4465292"/>
            <a:ext cx="254471" cy="3049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3" y="5009840"/>
            <a:ext cx="254471" cy="304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5"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5678046"/>
            <a:ext cx="2133600" cy="326162"/>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5678046"/>
            <a:ext cx="2895600" cy="3261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5678046"/>
            <a:ext cx="2133600" cy="326162"/>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794133"/>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3" y="4683111"/>
            <a:ext cx="254471" cy="30494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3" y="2396010"/>
            <a:ext cx="254471" cy="3049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3" y="2396010"/>
            <a:ext cx="254471" cy="3049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3" y="4683111"/>
            <a:ext cx="254471" cy="304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45332"/>
            <a:ext cx="8229600" cy="102102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429439"/>
            <a:ext cx="8229600" cy="40429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678046"/>
            <a:ext cx="2133600" cy="326162"/>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5678046"/>
            <a:ext cx="2895600" cy="3261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5678046"/>
            <a:ext cx="2133600" cy="326162"/>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81" y="5886663"/>
            <a:ext cx="707245" cy="230832"/>
          </a:xfrm>
          <a:prstGeom prst="rect">
            <a:avLst/>
          </a:prstGeom>
          <a:noFill/>
        </p:spPr>
        <p:txBody>
          <a:bodyPr wrap="none" rtlCol="0">
            <a:spAutoFit/>
          </a:bodyPr>
          <a:lstStyle/>
          <a:p>
            <a:r>
              <a:rPr lang="en-US" sz="900" dirty="0">
                <a:solidFill>
                  <a:prstClr val="black"/>
                </a:solidFill>
              </a:rPr>
              <a:t>Andrew Ng</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64"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5678046"/>
            <a:ext cx="2133600" cy="326162"/>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5678046"/>
            <a:ext cx="2895600" cy="3261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5678046"/>
            <a:ext cx="2133600" cy="326162"/>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794133"/>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 </a:t>
            </a:r>
          </a:p>
          <a:p>
            <a:r>
              <a:rPr lang="en-US" sz="1400" dirty="0">
                <a:solidFill>
                  <a:prstClr val="black"/>
                </a:solidFill>
              </a:rPr>
              <a:t>buttons is:</a:t>
            </a:r>
          </a:p>
          <a:p>
            <a:r>
              <a:rPr lang="en-US" sz="1400" dirty="0">
                <a:solidFill>
                  <a:prstClr val="black"/>
                </a:solidFill>
              </a:rPr>
              <a:t>13</a:t>
            </a:r>
          </a:p>
          <a:p>
            <a:r>
              <a:rPr lang="en-US" sz="1400" dirty="0">
                <a:solidFill>
                  <a:prstClr val="black"/>
                </a:solidFill>
              </a:rPr>
              <a:t>24</a:t>
            </a: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4683111"/>
            <a:ext cx="259492" cy="30494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866290"/>
            <a:ext cx="259492" cy="3049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049468"/>
            <a:ext cx="259492" cy="30494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232646"/>
            <a:ext cx="259492" cy="304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0.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chart" Target="../charts/chart1.xml"/><Relationship Id="rId7"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43.xml"/><Relationship Id="rId6" Type="http://schemas.openxmlformats.org/officeDocument/2006/relationships/customXml" Target="../ink/ink2.xml"/><Relationship Id="rId5" Type="http://schemas.openxmlformats.org/officeDocument/2006/relationships/image" Target="../media/image6.emf"/><Relationship Id="rId4" Type="http://schemas.openxmlformats.org/officeDocument/2006/relationships/customXml" Target="../ink/ink1.xml"/><Relationship Id="rId9" Type="http://schemas.openxmlformats.org/officeDocument/2006/relationships/image" Target="../media/image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9.xml"/><Relationship Id="rId1" Type="http://schemas.openxmlformats.org/officeDocument/2006/relationships/slideLayout" Target="../slideLayouts/slideLayout38.xml"/><Relationship Id="rId4" Type="http://schemas.openxmlformats.org/officeDocument/2006/relationships/image" Target="../media/image13.emf"/></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8.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image" Target="../media/image13.png"/><Relationship Id="rId5" Type="http://schemas.openxmlformats.org/officeDocument/2006/relationships/image" Target="../media/image16.emf"/><Relationship Id="rId4" Type="http://schemas.openxmlformats.org/officeDocument/2006/relationships/customXml" Target="../ink/ink5.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8.xml"/><Relationship Id="rId5"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8.xml"/><Relationship Id="rId5" Type="http://schemas.openxmlformats.org/officeDocument/2006/relationships/image" Target="../media/image18.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8.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8.xml"/><Relationship Id="rId6" Type="http://schemas.microsoft.com/office/2007/relationships/hdphoto" Target="../media/hdphoto1.wdp"/><Relationship Id="rId5" Type="http://schemas.openxmlformats.org/officeDocument/2006/relationships/image" Target="../media/image22.png"/><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2301081"/>
            <a:ext cx="4724400" cy="1313155"/>
          </a:xfrm>
        </p:spPr>
        <p:txBody>
          <a:bodyPr>
            <a:normAutofit fontScale="90000"/>
          </a:bodyPr>
          <a:lstStyle/>
          <a:p>
            <a:r>
              <a:rPr lang="en-US" sz="5300" b="1" dirty="0"/>
              <a:t>Introduction to </a:t>
            </a:r>
            <a:br>
              <a:rPr lang="en-US" sz="5300" b="1" dirty="0"/>
            </a:br>
            <a:r>
              <a:rPr lang="en-US" sz="5300" b="1" dirty="0"/>
              <a:t>Machine Learning</a:t>
            </a:r>
          </a:p>
        </p:txBody>
      </p:sp>
    </p:spTree>
    <p:extLst>
      <p:ext uri="{BB962C8B-B14F-4D97-AF65-F5344CB8AC3E}">
        <p14:creationId xmlns:p14="http://schemas.microsoft.com/office/powerpoint/2010/main" val="271162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43681"/>
            <a:ext cx="8610600" cy="5715000"/>
          </a:xfrm>
        </p:spPr>
        <p:txBody>
          <a:bodyPr>
            <a:normAutofit/>
          </a:bodyPr>
          <a:lstStyle/>
          <a:p>
            <a:pPr marL="0" indent="0">
              <a:buNone/>
            </a:pPr>
            <a:r>
              <a:rPr lang="en-US" sz="3600" dirty="0"/>
              <a:t>ML application areas:</a:t>
            </a:r>
          </a:p>
          <a:p>
            <a:r>
              <a:rPr lang="en-US" dirty="0">
                <a:solidFill>
                  <a:srgbClr val="FF0000"/>
                </a:solidFill>
              </a:rPr>
              <a:t>Self-customizing programs</a:t>
            </a:r>
          </a:p>
          <a:p>
            <a:pPr lvl="1"/>
            <a:r>
              <a:rPr lang="en-US" sz="3200" dirty="0"/>
              <a:t>Amazon, IMDB, </a:t>
            </a:r>
            <a:r>
              <a:rPr lang="en-US" sz="3200" dirty="0" err="1"/>
              <a:t>Youtube</a:t>
            </a:r>
            <a:r>
              <a:rPr lang="en-US" sz="3200" dirty="0"/>
              <a:t>  recommendations</a:t>
            </a:r>
          </a:p>
          <a:p>
            <a:pPr marL="457200" lvl="1" indent="0">
              <a:buNone/>
            </a:pPr>
            <a:endParaRPr lang="en-US" sz="1200" dirty="0"/>
          </a:p>
          <a:p>
            <a:r>
              <a:rPr lang="en-US" dirty="0">
                <a:solidFill>
                  <a:srgbClr val="FF0000"/>
                </a:solidFill>
              </a:rPr>
              <a:t>Understanding human learning (brain, cognition)</a:t>
            </a:r>
          </a:p>
          <a:p>
            <a:pPr lvl="1"/>
            <a:r>
              <a:rPr lang="en-US" sz="3200" dirty="0"/>
              <a:t>Learning algorithms are being used today to understand human learning and to understand the brain. </a:t>
            </a:r>
          </a:p>
        </p:txBody>
      </p:sp>
    </p:spTree>
    <p:extLst>
      <p:ext uri="{BB962C8B-B14F-4D97-AF65-F5344CB8AC3E}">
        <p14:creationId xmlns:p14="http://schemas.microsoft.com/office/powerpoint/2010/main" val="290752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smtClean="0"/>
              <a:t>An example application</a:t>
            </a:r>
          </a:p>
        </p:txBody>
      </p:sp>
      <p:sp>
        <p:nvSpPr>
          <p:cNvPr id="7173" name="Rectangle 3"/>
          <p:cNvSpPr>
            <a:spLocks noGrp="1" noChangeArrowheads="1"/>
          </p:cNvSpPr>
          <p:nvPr>
            <p:ph type="body" idx="1"/>
          </p:nvPr>
        </p:nvSpPr>
        <p:spPr>
          <a:xfrm>
            <a:off x="304800" y="1386681"/>
            <a:ext cx="8443913" cy="3675698"/>
          </a:xfrm>
        </p:spPr>
        <p:txBody>
          <a:bodyPr/>
          <a:lstStyle/>
          <a:p>
            <a:pPr marL="609600" indent="-609600" eaLnBrk="1" hangingPunct="1">
              <a:lnSpc>
                <a:spcPct val="90000"/>
              </a:lnSpc>
            </a:pPr>
            <a:r>
              <a:rPr lang="en-US" altLang="en-US" sz="2600" dirty="0" smtClean="0"/>
              <a:t>An emergency room in a hospital measures 17 variables (e.g., blood pressure, age, </a:t>
            </a:r>
            <a:r>
              <a:rPr lang="en-US" altLang="en-US" sz="2600" dirty="0" err="1" smtClean="0"/>
              <a:t>etc</a:t>
            </a:r>
            <a:r>
              <a:rPr lang="en-US" altLang="en-US" sz="2600" dirty="0" smtClean="0"/>
              <a:t>) of newly admitted patients. </a:t>
            </a:r>
          </a:p>
          <a:p>
            <a:pPr marL="609600" indent="-609600" eaLnBrk="1" hangingPunct="1">
              <a:lnSpc>
                <a:spcPct val="90000"/>
              </a:lnSpc>
            </a:pPr>
            <a:r>
              <a:rPr lang="en-US" altLang="en-US" sz="2600" dirty="0" smtClean="0">
                <a:solidFill>
                  <a:srgbClr val="FF0000"/>
                </a:solidFill>
              </a:rPr>
              <a:t>A decision is needed</a:t>
            </a:r>
            <a:r>
              <a:rPr lang="en-US" altLang="en-US" sz="2600" dirty="0" smtClean="0"/>
              <a:t>: whether to put a new patient in an intensive-care unit. </a:t>
            </a:r>
          </a:p>
          <a:p>
            <a:pPr marL="609600" indent="-609600" eaLnBrk="1" hangingPunct="1">
              <a:lnSpc>
                <a:spcPct val="90000"/>
              </a:lnSpc>
            </a:pPr>
            <a:r>
              <a:rPr lang="en-US" altLang="en-US" sz="2600" dirty="0" smtClean="0"/>
              <a:t>Due to the high cost of ICU, those patients who may survive less than a month are given higher priority. </a:t>
            </a:r>
          </a:p>
          <a:p>
            <a:pPr marL="609600" indent="-609600" eaLnBrk="1" hangingPunct="1">
              <a:lnSpc>
                <a:spcPct val="90000"/>
              </a:lnSpc>
            </a:pPr>
            <a:r>
              <a:rPr lang="en-US" altLang="en-US" sz="2600" dirty="0" smtClean="0">
                <a:solidFill>
                  <a:srgbClr val="FF0000"/>
                </a:solidFill>
              </a:rPr>
              <a:t>Problem</a:t>
            </a:r>
            <a:r>
              <a:rPr lang="en-US" altLang="en-US" sz="2600" dirty="0" smtClean="0"/>
              <a:t>: to predict </a:t>
            </a:r>
            <a:r>
              <a:rPr lang="en-US" altLang="en-US" sz="2600" dirty="0" smtClean="0">
                <a:solidFill>
                  <a:srgbClr val="3333CC"/>
                </a:solidFill>
              </a:rPr>
              <a:t>high-risk patients</a:t>
            </a:r>
            <a:r>
              <a:rPr lang="en-US" altLang="en-US" sz="2600" dirty="0" smtClean="0"/>
              <a:t> and discriminate them from </a:t>
            </a:r>
            <a:r>
              <a:rPr lang="en-US" altLang="en-US" sz="2600" dirty="0" smtClean="0">
                <a:solidFill>
                  <a:srgbClr val="3333CC"/>
                </a:solidFill>
              </a:rPr>
              <a:t>low-risk patients</a:t>
            </a:r>
            <a:r>
              <a:rPr lang="en-US" altLang="en-US" sz="2600" dirty="0" smtClean="0"/>
              <a:t>. </a:t>
            </a:r>
          </a:p>
        </p:txBody>
      </p:sp>
    </p:spTree>
    <p:extLst>
      <p:ext uri="{BB962C8B-B14F-4D97-AF65-F5344CB8AC3E}">
        <p14:creationId xmlns:p14="http://schemas.microsoft.com/office/powerpoint/2010/main" val="2464560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smtClean="0"/>
              <a:t>Another application</a:t>
            </a:r>
          </a:p>
        </p:txBody>
      </p:sp>
      <p:sp>
        <p:nvSpPr>
          <p:cNvPr id="8197" name="Rectangle 3"/>
          <p:cNvSpPr>
            <a:spLocks noGrp="1" noChangeArrowheads="1"/>
          </p:cNvSpPr>
          <p:nvPr>
            <p:ph type="body" idx="1"/>
          </p:nvPr>
        </p:nvSpPr>
        <p:spPr>
          <a:xfrm>
            <a:off x="468313" y="1165673"/>
            <a:ext cx="8193087" cy="4245771"/>
          </a:xfrm>
        </p:spPr>
        <p:txBody>
          <a:bodyPr>
            <a:normAutofit lnSpcReduction="10000"/>
          </a:bodyPr>
          <a:lstStyle/>
          <a:p>
            <a:pPr eaLnBrk="1" hangingPunct="1">
              <a:lnSpc>
                <a:spcPct val="90000"/>
              </a:lnSpc>
            </a:pPr>
            <a:r>
              <a:rPr lang="en-US" altLang="zh-CN" sz="2600" smtClean="0">
                <a:ea typeface="SimSun" pitchFamily="2" charset="-122"/>
              </a:rPr>
              <a:t>A credit card company receives thousands of applications for new cards. Each application contains information about an applicant, </a:t>
            </a:r>
          </a:p>
          <a:p>
            <a:pPr marL="742950" lvl="1" indent="-285750" eaLnBrk="1" hangingPunct="1">
              <a:lnSpc>
                <a:spcPct val="90000"/>
              </a:lnSpc>
            </a:pPr>
            <a:r>
              <a:rPr lang="en-US" altLang="zh-CN" sz="2200" smtClean="0">
                <a:ea typeface="SimSun" pitchFamily="2" charset="-122"/>
              </a:rPr>
              <a:t>age </a:t>
            </a:r>
          </a:p>
          <a:p>
            <a:pPr marL="742950" lvl="1" indent="-285750" eaLnBrk="1" hangingPunct="1">
              <a:lnSpc>
                <a:spcPct val="90000"/>
              </a:lnSpc>
            </a:pPr>
            <a:r>
              <a:rPr lang="en-US" altLang="zh-CN" sz="2200" smtClean="0">
                <a:ea typeface="SimSun" pitchFamily="2" charset="-122"/>
              </a:rPr>
              <a:t>Marital status</a:t>
            </a:r>
          </a:p>
          <a:p>
            <a:pPr marL="742950" lvl="1" indent="-285750" eaLnBrk="1" hangingPunct="1">
              <a:lnSpc>
                <a:spcPct val="90000"/>
              </a:lnSpc>
            </a:pPr>
            <a:r>
              <a:rPr lang="en-US" altLang="zh-CN" sz="2200" smtClean="0">
                <a:ea typeface="SimSun" pitchFamily="2" charset="-122"/>
              </a:rPr>
              <a:t>annual salary</a:t>
            </a:r>
          </a:p>
          <a:p>
            <a:pPr marL="742950" lvl="1" indent="-285750" eaLnBrk="1" hangingPunct="1">
              <a:lnSpc>
                <a:spcPct val="90000"/>
              </a:lnSpc>
            </a:pPr>
            <a:r>
              <a:rPr lang="en-US" altLang="zh-CN" sz="2200" smtClean="0">
                <a:ea typeface="SimSun" pitchFamily="2" charset="-122"/>
              </a:rPr>
              <a:t>outstanding debts</a:t>
            </a:r>
          </a:p>
          <a:p>
            <a:pPr marL="742950" lvl="1" indent="-285750" eaLnBrk="1" hangingPunct="1">
              <a:lnSpc>
                <a:spcPct val="90000"/>
              </a:lnSpc>
            </a:pPr>
            <a:r>
              <a:rPr lang="en-US" altLang="zh-CN" sz="2200" smtClean="0">
                <a:ea typeface="SimSun" pitchFamily="2" charset="-122"/>
              </a:rPr>
              <a:t>credit rating</a:t>
            </a:r>
          </a:p>
          <a:p>
            <a:pPr marL="742950" lvl="1" indent="-285750" eaLnBrk="1" hangingPunct="1">
              <a:lnSpc>
                <a:spcPct val="90000"/>
              </a:lnSpc>
            </a:pPr>
            <a:r>
              <a:rPr lang="en-US" altLang="zh-CN" sz="2200" smtClean="0">
                <a:ea typeface="SimSun" pitchFamily="2" charset="-122"/>
              </a:rPr>
              <a:t>etc. </a:t>
            </a:r>
          </a:p>
          <a:p>
            <a:pPr eaLnBrk="1" hangingPunct="1">
              <a:lnSpc>
                <a:spcPct val="90000"/>
              </a:lnSpc>
            </a:pPr>
            <a:r>
              <a:rPr lang="en-US" altLang="zh-CN" sz="2600" smtClean="0">
                <a:solidFill>
                  <a:srgbClr val="FF0000"/>
                </a:solidFill>
                <a:ea typeface="SimSun" pitchFamily="2" charset="-122"/>
              </a:rPr>
              <a:t>Problem</a:t>
            </a:r>
            <a:r>
              <a:rPr lang="en-US" altLang="zh-CN" sz="2600" smtClean="0">
                <a:ea typeface="SimSun" pitchFamily="2" charset="-122"/>
              </a:rPr>
              <a:t>: to decide whether an application should approved, or to classify applications into two categories, </a:t>
            </a:r>
            <a:r>
              <a:rPr lang="en-US" altLang="zh-CN" sz="2600" smtClean="0">
                <a:solidFill>
                  <a:srgbClr val="3333CC"/>
                </a:solidFill>
                <a:ea typeface="SimSun" pitchFamily="2" charset="-122"/>
              </a:rPr>
              <a:t>approved</a:t>
            </a:r>
            <a:r>
              <a:rPr lang="en-US" altLang="zh-CN" sz="2600" smtClean="0">
                <a:ea typeface="SimSun" pitchFamily="2" charset="-122"/>
              </a:rPr>
              <a:t> and </a:t>
            </a:r>
            <a:r>
              <a:rPr lang="en-US" altLang="zh-CN" sz="2600" smtClean="0">
                <a:solidFill>
                  <a:srgbClr val="3333CC"/>
                </a:solidFill>
                <a:ea typeface="SimSun" pitchFamily="2" charset="-122"/>
              </a:rPr>
              <a:t>not approved</a:t>
            </a:r>
            <a:r>
              <a:rPr lang="en-US" altLang="zh-CN" sz="2600" smtClean="0">
                <a:ea typeface="SimSun" pitchFamily="2" charset="-122"/>
              </a:rPr>
              <a:t>. </a:t>
            </a:r>
            <a:endParaRPr lang="en-US" altLang="en-US" sz="2600" smtClean="0">
              <a:ea typeface="SimSun" pitchFamily="2" charset="-122"/>
            </a:endParaRPr>
          </a:p>
        </p:txBody>
      </p:sp>
    </p:spTree>
    <p:extLst>
      <p:ext uri="{BB962C8B-B14F-4D97-AF65-F5344CB8AC3E}">
        <p14:creationId xmlns:p14="http://schemas.microsoft.com/office/powerpoint/2010/main" val="33593288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20081"/>
            <a:ext cx="8229600" cy="3552342"/>
          </a:xfrm>
        </p:spPr>
        <p:txBody>
          <a:bodyPr>
            <a:normAutofit/>
          </a:bodyPr>
          <a:lstStyle/>
          <a:p>
            <a:pPr marL="57150" lvl="0" indent="0" algn="ctr">
              <a:buNone/>
            </a:pPr>
            <a:r>
              <a:rPr lang="en-US" b="1" dirty="0">
                <a:solidFill>
                  <a:srgbClr val="FF0000"/>
                </a:solidFill>
              </a:rPr>
              <a:t>Machine learning is a highly desirable skill in IT industry and Computer Science research</a:t>
            </a:r>
            <a:endParaRPr lang="en-US" sz="4000" b="1" dirty="0">
              <a:solidFill>
                <a:srgbClr val="FF0000"/>
              </a:solidFill>
            </a:endParaRPr>
          </a:p>
        </p:txBody>
      </p:sp>
    </p:spTree>
    <p:extLst>
      <p:ext uri="{BB962C8B-B14F-4D97-AF65-F5344CB8AC3E}">
        <p14:creationId xmlns:p14="http://schemas.microsoft.com/office/powerpoint/2010/main" val="1747419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261257" y="1225234"/>
            <a:ext cx="8501743" cy="4587532"/>
          </a:xfrm>
        </p:spPr>
        <p:txBody>
          <a:bodyPr>
            <a:normAutofit/>
          </a:bodyPr>
          <a:lstStyle/>
          <a:p>
            <a:pPr eaLnBrk="1" hangingPunct="1"/>
            <a:r>
              <a:rPr lang="en-US" sz="3000" dirty="0"/>
              <a:t>Arthur Samuel (1959). Machine Learning: </a:t>
            </a:r>
          </a:p>
          <a:p>
            <a:pPr eaLnBrk="1" hangingPunct="1"/>
            <a:r>
              <a:rPr lang="en-US" sz="3000" i="1" dirty="0">
                <a:solidFill>
                  <a:srgbClr val="FF0000"/>
                </a:solidFill>
              </a:rPr>
              <a:t>Field of study that gives computers the ability to learn without being explicitly programmed. </a:t>
            </a:r>
          </a:p>
          <a:p>
            <a:pPr eaLnBrk="1" hangingPunct="1"/>
            <a:r>
              <a:rPr lang="en-US" sz="3000" dirty="0"/>
              <a:t>Tom Mitchell (1998) Well-posed Learning Problem: A computer program is said to </a:t>
            </a:r>
            <a:r>
              <a:rPr lang="en-US" sz="3000" i="1" dirty="0"/>
              <a:t>learn</a:t>
            </a:r>
            <a:r>
              <a:rPr lang="en-US" sz="3000" dirty="0"/>
              <a:t> from experience E with respect to some task T and some performance measure P, if its performance on T, as measured by P, improves with experience E. </a:t>
            </a:r>
          </a:p>
        </p:txBody>
      </p:sp>
      <p:sp>
        <p:nvSpPr>
          <p:cNvPr id="20483" name="Rectangle 5"/>
          <p:cNvSpPr>
            <a:spLocks noGrp="1" noChangeArrowheads="1"/>
          </p:cNvSpPr>
          <p:nvPr>
            <p:ph type="title"/>
          </p:nvPr>
        </p:nvSpPr>
        <p:spPr/>
        <p:txBody>
          <a:bodyPr/>
          <a:lstStyle/>
          <a:p>
            <a:pPr eaLnBrk="1" hangingPunct="1"/>
            <a:r>
              <a:rPr lang="en-US"/>
              <a:t>Machine Learning definition</a:t>
            </a:r>
          </a:p>
        </p:txBody>
      </p:sp>
    </p:spTree>
    <p:extLst>
      <p:ext uri="{BB962C8B-B14F-4D97-AF65-F5344CB8AC3E}">
        <p14:creationId xmlns:p14="http://schemas.microsoft.com/office/powerpoint/2010/main" val="396641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6063" y="3305102"/>
            <a:ext cx="6553200" cy="369332"/>
          </a:xfrm>
          <a:prstGeom prst="rect">
            <a:avLst/>
          </a:prstGeom>
        </p:spPr>
        <p:txBody>
          <a:bodyPr wrap="square">
            <a:spAutoFit/>
          </a:bodyPr>
          <a:lstStyle/>
          <a:p>
            <a:r>
              <a:rPr lang="en-US" dirty="0">
                <a:solidFill>
                  <a:prstClr val="black"/>
                </a:solidFill>
              </a:rPr>
              <a:t>Classifying emails as spam or not spam. </a:t>
            </a:r>
          </a:p>
        </p:txBody>
      </p:sp>
      <p:sp>
        <p:nvSpPr>
          <p:cNvPr id="3" name="Rectangle 2"/>
          <p:cNvSpPr/>
          <p:nvPr/>
        </p:nvSpPr>
        <p:spPr>
          <a:xfrm>
            <a:off x="1126063" y="3849650"/>
            <a:ext cx="7789337" cy="369332"/>
          </a:xfrm>
          <a:prstGeom prst="rect">
            <a:avLst/>
          </a:prstGeom>
        </p:spPr>
        <p:txBody>
          <a:bodyPr wrap="square">
            <a:spAutoFit/>
          </a:bodyPr>
          <a:lstStyle/>
          <a:p>
            <a:r>
              <a:rPr lang="en-US" dirty="0">
                <a:solidFill>
                  <a:prstClr val="black"/>
                </a:solidFill>
              </a:rPr>
              <a:t>Watching you label emails as spam or not spam. </a:t>
            </a:r>
          </a:p>
        </p:txBody>
      </p:sp>
      <p:sp>
        <p:nvSpPr>
          <p:cNvPr id="4" name="Rectangle 3"/>
          <p:cNvSpPr/>
          <p:nvPr/>
        </p:nvSpPr>
        <p:spPr>
          <a:xfrm>
            <a:off x="1126063" y="4394197"/>
            <a:ext cx="7620000" cy="369332"/>
          </a:xfrm>
          <a:prstGeom prst="rect">
            <a:avLst/>
          </a:prstGeom>
        </p:spPr>
        <p:txBody>
          <a:bodyPr wrap="square">
            <a:spAutoFit/>
          </a:bodyPr>
          <a:lstStyle/>
          <a:p>
            <a:r>
              <a:rPr lang="en-US" dirty="0">
                <a:solidFill>
                  <a:prstClr val="black"/>
                </a:solidFill>
              </a:rPr>
              <a:t>The number (or fraction) of emails correctly classified as spam/not spam. </a:t>
            </a:r>
          </a:p>
        </p:txBody>
      </p:sp>
      <p:sp>
        <p:nvSpPr>
          <p:cNvPr id="5" name="Rectangle 4"/>
          <p:cNvSpPr/>
          <p:nvPr/>
        </p:nvSpPr>
        <p:spPr>
          <a:xfrm>
            <a:off x="1126063" y="4958914"/>
            <a:ext cx="6553200" cy="369332"/>
          </a:xfrm>
          <a:prstGeom prst="rect">
            <a:avLst/>
          </a:prstGeom>
        </p:spPr>
        <p:txBody>
          <a:bodyPr wrap="square">
            <a:spAutoFit/>
          </a:bodyPr>
          <a:lstStyle/>
          <a:p>
            <a:r>
              <a:rPr lang="en-US" dirty="0">
                <a:solidFill>
                  <a:prstClr val="black"/>
                </a:solidFill>
              </a:rPr>
              <a:t>None of the above—this is not a machine learning problem.</a:t>
            </a:r>
          </a:p>
        </p:txBody>
      </p:sp>
      <p:sp>
        <p:nvSpPr>
          <p:cNvPr id="6" name="TextBox 5"/>
          <p:cNvSpPr txBox="1"/>
          <p:nvPr/>
        </p:nvSpPr>
        <p:spPr>
          <a:xfrm>
            <a:off x="228601" y="1722021"/>
            <a:ext cx="8365063" cy="1569660"/>
          </a:xfrm>
          <a:prstGeom prst="rect">
            <a:avLst/>
          </a:prstGeom>
          <a:noFill/>
        </p:spPr>
        <p:txBody>
          <a:bodyPr wrap="square" rtlCol="0">
            <a:spAutoFit/>
          </a:bodyPr>
          <a:lstStyle/>
          <a:p>
            <a:r>
              <a:rPr lang="en-US" sz="2400" dirty="0"/>
              <a:t>Suppose your email program </a:t>
            </a:r>
            <a:r>
              <a:rPr lang="en-US" sz="2400" u="sng" dirty="0"/>
              <a:t>watches which emails you do or do not mark as spam</a:t>
            </a:r>
            <a:r>
              <a:rPr lang="en-US" sz="2400" dirty="0"/>
              <a:t>, and based on that </a:t>
            </a:r>
            <a:r>
              <a:rPr lang="en-US" sz="2400" u="sng" dirty="0"/>
              <a:t>learns how to better filter spam</a:t>
            </a:r>
            <a:r>
              <a:rPr lang="en-US" sz="2400" dirty="0"/>
              <a:t>.  What is the task T in this setting? </a:t>
            </a:r>
          </a:p>
          <a:p>
            <a:endParaRPr lang="en-US" sz="2400" dirty="0">
              <a:solidFill>
                <a:prstClr val="black"/>
              </a:solidFill>
            </a:endParaRPr>
          </a:p>
        </p:txBody>
      </p:sp>
      <p:sp>
        <p:nvSpPr>
          <p:cNvPr id="7" name="TextBox 6"/>
          <p:cNvSpPr txBox="1"/>
          <p:nvPr/>
        </p:nvSpPr>
        <p:spPr>
          <a:xfrm>
            <a:off x="533400" y="167481"/>
            <a:ext cx="7696200" cy="1569660"/>
          </a:xfrm>
          <a:prstGeom prst="rect">
            <a:avLst/>
          </a:prstGeom>
          <a:noFill/>
        </p:spPr>
        <p:txBody>
          <a:bodyPr wrap="square" rtlCol="0">
            <a:spAutoFit/>
          </a:bodyPr>
          <a:lstStyle/>
          <a:p>
            <a:r>
              <a:rPr lang="en-US" sz="2400" dirty="0">
                <a:solidFill>
                  <a:schemeClr val="accent1"/>
                </a:solidFill>
              </a:rPr>
              <a:t>“A computer program is said to </a:t>
            </a:r>
            <a:r>
              <a:rPr lang="en-US" sz="2400" i="1" dirty="0">
                <a:solidFill>
                  <a:schemeClr val="accent1"/>
                </a:solidFill>
              </a:rPr>
              <a:t>learn</a:t>
            </a:r>
            <a:r>
              <a:rPr lang="en-US" sz="2400" dirty="0">
                <a:solidFill>
                  <a:schemeClr val="accent1"/>
                </a:solidFill>
              </a:rPr>
              <a:t> from experience E with respect to some task T and some performance measure P, if its performance on T, as measured by P, improves with experience E.”</a:t>
            </a:r>
          </a:p>
        </p:txBody>
      </p:sp>
      <p:sp>
        <p:nvSpPr>
          <p:cNvPr id="9" name="Rectangle 8"/>
          <p:cNvSpPr/>
          <p:nvPr/>
        </p:nvSpPr>
        <p:spPr>
          <a:xfrm>
            <a:off x="1126063" y="3849795"/>
            <a:ext cx="7789337" cy="369332"/>
          </a:xfrm>
          <a:prstGeom prst="rect">
            <a:avLst/>
          </a:prstGeom>
        </p:spPr>
        <p:txBody>
          <a:bodyPr wrap="square">
            <a:spAutoFit/>
          </a:bodyPr>
          <a:lstStyle/>
          <a:p>
            <a:r>
              <a:rPr lang="en-US" dirty="0">
                <a:solidFill>
                  <a:prstClr val="black"/>
                </a:solidFill>
              </a:rPr>
              <a:t>Watching you label emails as spam or not spam.          </a:t>
            </a:r>
            <a:r>
              <a:rPr lang="en-US" b="1" dirty="0">
                <a:solidFill>
                  <a:srgbClr val="FF3399"/>
                </a:solidFill>
              </a:rPr>
              <a:t>E</a:t>
            </a:r>
          </a:p>
        </p:txBody>
      </p:sp>
      <p:sp>
        <p:nvSpPr>
          <p:cNvPr id="10" name="Rectangle 9"/>
          <p:cNvSpPr/>
          <p:nvPr/>
        </p:nvSpPr>
        <p:spPr>
          <a:xfrm>
            <a:off x="1116531" y="4385956"/>
            <a:ext cx="7620000" cy="400110"/>
          </a:xfrm>
          <a:prstGeom prst="rect">
            <a:avLst/>
          </a:prstGeom>
        </p:spPr>
        <p:txBody>
          <a:bodyPr wrap="square">
            <a:spAutoFit/>
          </a:bodyPr>
          <a:lstStyle/>
          <a:p>
            <a:r>
              <a:rPr lang="en-US" sz="2000" b="1" dirty="0">
                <a:solidFill>
                  <a:prstClr val="black"/>
                </a:solidFill>
              </a:rPr>
              <a:t>                                                                                                                        </a:t>
            </a:r>
            <a:r>
              <a:rPr lang="en-US" dirty="0">
                <a:solidFill>
                  <a:prstClr val="black"/>
                </a:solidFill>
              </a:rPr>
              <a:t>       </a:t>
            </a:r>
            <a:r>
              <a:rPr lang="en-US" b="1" dirty="0">
                <a:solidFill>
                  <a:srgbClr val="FF3399"/>
                </a:solidFill>
              </a:rPr>
              <a:t>P</a:t>
            </a:r>
            <a:r>
              <a:rPr lang="en-US" b="1" dirty="0">
                <a:solidFill>
                  <a:prstClr val="black"/>
                </a:solidFill>
              </a:rPr>
              <a:t> </a:t>
            </a:r>
          </a:p>
        </p:txBody>
      </p:sp>
      <p:sp>
        <p:nvSpPr>
          <p:cNvPr id="11" name="Rectangle 10"/>
          <p:cNvSpPr/>
          <p:nvPr/>
        </p:nvSpPr>
        <p:spPr>
          <a:xfrm>
            <a:off x="1129352" y="3305329"/>
            <a:ext cx="6553200" cy="369332"/>
          </a:xfrm>
          <a:prstGeom prst="rect">
            <a:avLst/>
          </a:prstGeom>
        </p:spPr>
        <p:txBody>
          <a:bodyPr wrap="square">
            <a:spAutoFit/>
          </a:bodyPr>
          <a:lstStyle/>
          <a:p>
            <a:r>
              <a:rPr lang="en-US" dirty="0">
                <a:solidFill>
                  <a:prstClr val="black"/>
                </a:solidFill>
              </a:rPr>
              <a:t>Classifying emails as spam or not spam.    </a:t>
            </a:r>
            <a:r>
              <a:rPr lang="en-US" b="1" dirty="0">
                <a:solidFill>
                  <a:srgbClr val="FF3399"/>
                </a:solidFill>
              </a:rPr>
              <a:t>T</a:t>
            </a:r>
          </a:p>
        </p:txBody>
      </p:sp>
    </p:spTree>
    <p:extLst>
      <p:ext uri="{BB962C8B-B14F-4D97-AF65-F5344CB8AC3E}">
        <p14:creationId xmlns:p14="http://schemas.microsoft.com/office/powerpoint/2010/main" val="47466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9297"/>
            <a:ext cx="8229600" cy="4042984"/>
          </a:xfrm>
        </p:spPr>
        <p:txBody>
          <a:bodyPr>
            <a:noAutofit/>
          </a:bodyPr>
          <a:lstStyle/>
          <a:p>
            <a:pPr>
              <a:buNone/>
            </a:pPr>
            <a:r>
              <a:rPr lang="en-US" sz="4000" b="1" dirty="0"/>
              <a:t>Topics</a:t>
            </a:r>
          </a:p>
          <a:p>
            <a:pPr>
              <a:buNone/>
            </a:pPr>
            <a:endParaRPr lang="en-US" sz="1200" b="1" dirty="0">
              <a:solidFill>
                <a:srgbClr val="FF0000"/>
              </a:solidFill>
            </a:endParaRPr>
          </a:p>
          <a:p>
            <a:pPr>
              <a:buNone/>
            </a:pPr>
            <a:r>
              <a:rPr lang="en-US" sz="2800" b="1" dirty="0">
                <a:solidFill>
                  <a:srgbClr val="FF0000"/>
                </a:solidFill>
              </a:rPr>
              <a:t>Machine learning algorithms:</a:t>
            </a:r>
          </a:p>
          <a:p>
            <a:pPr>
              <a:buFontTx/>
              <a:buChar char="-"/>
            </a:pPr>
            <a:r>
              <a:rPr lang="en-US" sz="2800" dirty="0"/>
              <a:t>Supervised learning</a:t>
            </a:r>
          </a:p>
          <a:p>
            <a:pPr>
              <a:buFontTx/>
              <a:buChar char="-"/>
            </a:pPr>
            <a:r>
              <a:rPr lang="en-US" sz="2800" dirty="0"/>
              <a:t>Unsupervised learning</a:t>
            </a:r>
          </a:p>
          <a:p>
            <a:pPr>
              <a:buFontTx/>
              <a:buChar char="-"/>
            </a:pPr>
            <a:r>
              <a:rPr lang="en-US" sz="2800" dirty="0"/>
              <a:t>Reinforcement learning</a:t>
            </a:r>
          </a:p>
          <a:p>
            <a:pPr>
              <a:buFontTx/>
              <a:buChar char="-"/>
            </a:pPr>
            <a:r>
              <a:rPr lang="en-US" sz="2800" dirty="0"/>
              <a:t>Bayesian Networks</a:t>
            </a:r>
          </a:p>
          <a:p>
            <a:pPr>
              <a:buFontTx/>
              <a:buChar char="-"/>
            </a:pPr>
            <a:r>
              <a:rPr lang="en-US" sz="2800" dirty="0"/>
              <a:t>Hidden Markov Models</a:t>
            </a:r>
            <a:endParaRPr lang="en-US" sz="1050" dirty="0"/>
          </a:p>
          <a:p>
            <a:pPr>
              <a:buNone/>
            </a:pPr>
            <a:endParaRPr lang="en-US" sz="1800" dirty="0"/>
          </a:p>
          <a:p>
            <a:pPr>
              <a:buNone/>
            </a:pPr>
            <a:r>
              <a:rPr lang="en-US" sz="2800" dirty="0"/>
              <a:t>Also talk about: </a:t>
            </a:r>
            <a:r>
              <a:rPr lang="en-US" sz="2800" dirty="0">
                <a:solidFill>
                  <a:srgbClr val="FF0000"/>
                </a:solidFill>
              </a:rPr>
              <a:t>Practical advice for applying learning algorithms</a:t>
            </a:r>
            <a:r>
              <a:rPr lang="en-US" sz="2800" dirty="0"/>
              <a:t>.  </a:t>
            </a:r>
            <a:r>
              <a:rPr lang="en-US" sz="2800" i="1" dirty="0"/>
              <a:t>Implementation in Octave</a:t>
            </a:r>
          </a:p>
        </p:txBody>
      </p:sp>
      <p:sp>
        <p:nvSpPr>
          <p:cNvPr id="4" name="Content Placeholder 2"/>
          <p:cNvSpPr txBox="1">
            <a:spLocks/>
          </p:cNvSpPr>
          <p:nvPr/>
        </p:nvSpPr>
        <p:spPr>
          <a:xfrm>
            <a:off x="5257800" y="1153697"/>
            <a:ext cx="3733800" cy="40429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b="1" dirty="0">
                <a:solidFill>
                  <a:srgbClr val="FF0000"/>
                </a:solidFill>
              </a:rPr>
              <a:t>Background Topics:</a:t>
            </a:r>
          </a:p>
          <a:p>
            <a:pPr>
              <a:buFontTx/>
              <a:buChar char="-"/>
            </a:pPr>
            <a:r>
              <a:rPr lang="en-US" sz="2800" dirty="0"/>
              <a:t>Linear Algebra</a:t>
            </a:r>
          </a:p>
          <a:p>
            <a:pPr>
              <a:buFontTx/>
              <a:buChar char="-"/>
            </a:pPr>
            <a:r>
              <a:rPr lang="en-US" sz="2800" dirty="0"/>
              <a:t>Probability</a:t>
            </a:r>
          </a:p>
          <a:p>
            <a:pPr>
              <a:buFontTx/>
              <a:buChar char="-"/>
            </a:pPr>
            <a:endParaRPr lang="en-US" sz="1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smtClean="0"/>
              <a:t>Machine learning and our focus</a:t>
            </a:r>
          </a:p>
        </p:txBody>
      </p:sp>
      <p:sp>
        <p:nvSpPr>
          <p:cNvPr id="9221" name="Rectangle 3"/>
          <p:cNvSpPr>
            <a:spLocks noGrp="1" noChangeArrowheads="1"/>
          </p:cNvSpPr>
          <p:nvPr>
            <p:ph type="body" idx="1"/>
          </p:nvPr>
        </p:nvSpPr>
        <p:spPr>
          <a:xfrm>
            <a:off x="468313" y="1165673"/>
            <a:ext cx="8064500" cy="4342202"/>
          </a:xfrm>
        </p:spPr>
        <p:txBody>
          <a:bodyPr/>
          <a:lstStyle/>
          <a:p>
            <a:pPr eaLnBrk="1" hangingPunct="1"/>
            <a:r>
              <a:rPr lang="en-US" altLang="en-US" sz="2600" smtClean="0"/>
              <a:t>Like human learning from past experiences.</a:t>
            </a:r>
          </a:p>
          <a:p>
            <a:pPr eaLnBrk="1" hangingPunct="1"/>
            <a:r>
              <a:rPr lang="en-US" altLang="en-US" sz="2600" smtClean="0"/>
              <a:t>A computer does not have “experiences”.</a:t>
            </a:r>
          </a:p>
          <a:p>
            <a:pPr eaLnBrk="1" hangingPunct="1"/>
            <a:r>
              <a:rPr lang="en-US" altLang="en-US" sz="2600" smtClean="0">
                <a:solidFill>
                  <a:srgbClr val="3333CC"/>
                </a:solidFill>
              </a:rPr>
              <a:t>A computer system learns from data, </a:t>
            </a:r>
            <a:r>
              <a:rPr lang="en-US" altLang="en-US" sz="2600" smtClean="0"/>
              <a:t>which represent some “past experiences” of an application domain. </a:t>
            </a:r>
          </a:p>
          <a:p>
            <a:pPr eaLnBrk="1" hangingPunct="1"/>
            <a:r>
              <a:rPr lang="en-US" altLang="en-US" sz="2600" smtClean="0">
                <a:solidFill>
                  <a:srgbClr val="FF0000"/>
                </a:solidFill>
              </a:rPr>
              <a:t>Our focus:</a:t>
            </a:r>
            <a:r>
              <a:rPr lang="en-US" altLang="en-US" sz="2600" smtClean="0"/>
              <a:t> learn </a:t>
            </a:r>
            <a:r>
              <a:rPr lang="en-US" altLang="en-US" sz="2600" smtClean="0">
                <a:solidFill>
                  <a:srgbClr val="3333CC"/>
                </a:solidFill>
              </a:rPr>
              <a:t>a target function</a:t>
            </a:r>
            <a:r>
              <a:rPr lang="en-US" altLang="en-US" sz="2600" smtClean="0"/>
              <a:t> that can be used to predict the values of a discrete class attribute, e.g., </a:t>
            </a:r>
            <a:r>
              <a:rPr lang="en-US" altLang="en-US" sz="2600" smtClean="0">
                <a:solidFill>
                  <a:srgbClr val="3333CC"/>
                </a:solidFill>
              </a:rPr>
              <a:t>approve </a:t>
            </a:r>
            <a:r>
              <a:rPr lang="en-US" altLang="en-US" sz="2600" smtClean="0"/>
              <a:t>or</a:t>
            </a:r>
            <a:r>
              <a:rPr lang="en-US" altLang="en-US" sz="2600" smtClean="0">
                <a:solidFill>
                  <a:srgbClr val="3333CC"/>
                </a:solidFill>
              </a:rPr>
              <a:t> not-approved</a:t>
            </a:r>
            <a:r>
              <a:rPr lang="en-US" altLang="en-US" sz="2600" smtClean="0"/>
              <a:t>, and </a:t>
            </a:r>
            <a:r>
              <a:rPr lang="en-US" altLang="en-US" sz="2600" smtClean="0">
                <a:solidFill>
                  <a:srgbClr val="3333CC"/>
                </a:solidFill>
              </a:rPr>
              <a:t>high-risk </a:t>
            </a:r>
            <a:r>
              <a:rPr lang="en-US" altLang="en-US" sz="2600" smtClean="0"/>
              <a:t>or</a:t>
            </a:r>
            <a:r>
              <a:rPr lang="en-US" altLang="en-US" sz="2600" smtClean="0">
                <a:solidFill>
                  <a:srgbClr val="3333CC"/>
                </a:solidFill>
              </a:rPr>
              <a:t> low risk</a:t>
            </a:r>
            <a:r>
              <a:rPr lang="en-US" altLang="en-US" sz="2600" smtClean="0"/>
              <a:t>. </a:t>
            </a:r>
          </a:p>
          <a:p>
            <a:pPr eaLnBrk="1" hangingPunct="1"/>
            <a:r>
              <a:rPr lang="en-US" altLang="en-US" sz="2600" smtClean="0"/>
              <a:t>The task is commonly called: </a:t>
            </a:r>
            <a:r>
              <a:rPr lang="en-US" altLang="en-US" sz="2600" smtClean="0">
                <a:solidFill>
                  <a:srgbClr val="FF0000"/>
                </a:solidFill>
              </a:rPr>
              <a:t>Supervised learning</a:t>
            </a:r>
            <a:r>
              <a:rPr lang="en-US" altLang="en-US" sz="2600" smtClean="0"/>
              <a:t>, </a:t>
            </a:r>
            <a:r>
              <a:rPr lang="en-US" altLang="en-US" sz="2600" smtClean="0">
                <a:solidFill>
                  <a:srgbClr val="FF0000"/>
                </a:solidFill>
              </a:rPr>
              <a:t>classification</a:t>
            </a:r>
            <a:r>
              <a:rPr lang="en-US" altLang="en-US" sz="2600" smtClean="0"/>
              <a:t>, or </a:t>
            </a:r>
            <a:r>
              <a:rPr lang="en-US" altLang="en-US" sz="2600" smtClean="0">
                <a:solidFill>
                  <a:srgbClr val="FF0000"/>
                </a:solidFill>
              </a:rPr>
              <a:t>inductive learning.</a:t>
            </a:r>
            <a:r>
              <a:rPr lang="en-US" altLang="en-US" sz="2600" smtClean="0"/>
              <a:t> </a:t>
            </a:r>
          </a:p>
        </p:txBody>
      </p:sp>
    </p:spTree>
    <p:extLst>
      <p:ext uri="{BB962C8B-B14F-4D97-AF65-F5344CB8AC3E}">
        <p14:creationId xmlns:p14="http://schemas.microsoft.com/office/powerpoint/2010/main" val="1244124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body" idx="1"/>
          </p:nvPr>
        </p:nvSpPr>
        <p:spPr>
          <a:xfrm>
            <a:off x="457200" y="1165673"/>
            <a:ext cx="8229600" cy="4180539"/>
          </a:xfrm>
        </p:spPr>
        <p:txBody>
          <a:bodyPr/>
          <a:lstStyle/>
          <a:p>
            <a:pPr eaLnBrk="1" hangingPunct="1"/>
            <a:r>
              <a:rPr lang="en-GB" altLang="en-US" smtClean="0">
                <a:solidFill>
                  <a:srgbClr val="FF0000"/>
                </a:solidFill>
              </a:rPr>
              <a:t>Data:</a:t>
            </a:r>
            <a:r>
              <a:rPr lang="en-GB" altLang="en-US" smtClean="0"/>
              <a:t> A set of data records (also called examples, instances or cases) described by</a:t>
            </a:r>
          </a:p>
          <a:p>
            <a:pPr marL="742950" lvl="1" indent="-285750" eaLnBrk="1" hangingPunct="1"/>
            <a:r>
              <a:rPr lang="en-GB" altLang="en-US" i="1" smtClean="0">
                <a:solidFill>
                  <a:srgbClr val="3333CC"/>
                </a:solidFill>
              </a:rPr>
              <a:t>k</a:t>
            </a:r>
            <a:r>
              <a:rPr lang="en-GB" altLang="en-US" smtClean="0">
                <a:solidFill>
                  <a:srgbClr val="3333CC"/>
                </a:solidFill>
              </a:rPr>
              <a:t> attributes</a:t>
            </a:r>
            <a:r>
              <a:rPr lang="en-GB" altLang="en-US" smtClean="0"/>
              <a:t>: </a:t>
            </a:r>
            <a:r>
              <a:rPr lang="en-GB" altLang="en-US" i="1" smtClean="0"/>
              <a:t>A</a:t>
            </a:r>
            <a:r>
              <a:rPr lang="en-GB" altLang="en-US" baseline="-25000" smtClean="0"/>
              <a:t>1</a:t>
            </a:r>
            <a:r>
              <a:rPr lang="en-GB" altLang="en-US" smtClean="0"/>
              <a:t>, </a:t>
            </a:r>
            <a:r>
              <a:rPr lang="en-GB" altLang="en-US" i="1" smtClean="0"/>
              <a:t>A</a:t>
            </a:r>
            <a:r>
              <a:rPr lang="en-GB" altLang="en-US" baseline="-25000" smtClean="0"/>
              <a:t>2</a:t>
            </a:r>
            <a:r>
              <a:rPr lang="en-GB" altLang="en-US" smtClean="0"/>
              <a:t>, … </a:t>
            </a:r>
            <a:r>
              <a:rPr lang="en-GB" altLang="en-US" i="1" smtClean="0"/>
              <a:t>A</a:t>
            </a:r>
            <a:r>
              <a:rPr lang="en-GB" altLang="en-US" i="1" baseline="-25000" smtClean="0"/>
              <a:t>k</a:t>
            </a:r>
            <a:r>
              <a:rPr lang="en-GB" altLang="en-US" smtClean="0"/>
              <a:t>. </a:t>
            </a:r>
          </a:p>
          <a:p>
            <a:pPr marL="742950" lvl="1" indent="-285750" eaLnBrk="1" hangingPunct="1"/>
            <a:r>
              <a:rPr lang="en-GB" altLang="en-US" smtClean="0">
                <a:solidFill>
                  <a:srgbClr val="3333CC"/>
                </a:solidFill>
              </a:rPr>
              <a:t>a class</a:t>
            </a:r>
            <a:r>
              <a:rPr lang="en-GB" altLang="en-US" smtClean="0"/>
              <a:t>: Each example is labelled with a pre-defined class. </a:t>
            </a:r>
          </a:p>
          <a:p>
            <a:pPr eaLnBrk="1" hangingPunct="1"/>
            <a:r>
              <a:rPr lang="en-GB" altLang="en-US" smtClean="0">
                <a:solidFill>
                  <a:srgbClr val="FF0000"/>
                </a:solidFill>
              </a:rPr>
              <a:t>Goal:</a:t>
            </a:r>
            <a:r>
              <a:rPr lang="en-GB" altLang="en-US" smtClean="0"/>
              <a:t> To learn a </a:t>
            </a:r>
            <a:r>
              <a:rPr lang="en-GB" altLang="en-US" smtClean="0">
                <a:solidFill>
                  <a:srgbClr val="3333CC"/>
                </a:solidFill>
              </a:rPr>
              <a:t>classification model</a:t>
            </a:r>
            <a:r>
              <a:rPr lang="en-GB" altLang="en-US" smtClean="0"/>
              <a:t> from the data that can be used to predict the classes of new (future, or test) cases/instances.</a:t>
            </a:r>
          </a:p>
        </p:txBody>
      </p:sp>
      <p:sp>
        <p:nvSpPr>
          <p:cNvPr id="10245" name="Rectangle 3"/>
          <p:cNvSpPr>
            <a:spLocks noGrp="1" noChangeArrowheads="1"/>
          </p:cNvSpPr>
          <p:nvPr>
            <p:ph type="title"/>
          </p:nvPr>
        </p:nvSpPr>
        <p:spPr/>
        <p:txBody>
          <a:bodyPr/>
          <a:lstStyle/>
          <a:p>
            <a:pPr eaLnBrk="1" hangingPunct="1"/>
            <a:r>
              <a:rPr lang="en-GB" altLang="en-US" smtClean="0"/>
              <a:t>The data and the goal</a:t>
            </a:r>
          </a:p>
        </p:txBody>
      </p:sp>
    </p:spTree>
    <p:extLst>
      <p:ext uri="{BB962C8B-B14F-4D97-AF65-F5344CB8AC3E}">
        <p14:creationId xmlns:p14="http://schemas.microsoft.com/office/powerpoint/2010/main" val="18805979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395289" y="201369"/>
            <a:ext cx="8212137" cy="778534"/>
          </a:xfrm>
        </p:spPr>
        <p:txBody>
          <a:bodyPr>
            <a:normAutofit fontScale="90000"/>
          </a:bodyPr>
          <a:lstStyle/>
          <a:p>
            <a:pPr eaLnBrk="1" hangingPunct="1"/>
            <a:r>
              <a:rPr lang="en-US" altLang="en-US" smtClean="0"/>
              <a:t>An example: data (loan application)</a:t>
            </a:r>
          </a:p>
        </p:txBody>
      </p:sp>
      <p:sp>
        <p:nvSpPr>
          <p:cNvPr id="12293" name="Text Box 7"/>
          <p:cNvSpPr txBox="1">
            <a:spLocks noChangeArrowheads="1"/>
          </p:cNvSpPr>
          <p:nvPr/>
        </p:nvSpPr>
        <p:spPr bwMode="auto">
          <a:xfrm>
            <a:off x="6985001" y="843766"/>
            <a:ext cx="1871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Font typeface="Wingdings" pitchFamily="2" charset="2"/>
              <a:buNone/>
            </a:pPr>
            <a:r>
              <a:rPr lang="en-US" altLang="en-US" sz="1800"/>
              <a:t>Approved or not</a:t>
            </a:r>
          </a:p>
        </p:txBody>
      </p:sp>
      <p:pic>
        <p:nvPicPr>
          <p:cNvPr id="12294" name="Picture 8"/>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8775" y="1198290"/>
            <a:ext cx="8229600" cy="4278387"/>
          </a:xfrm>
        </p:spPr>
      </p:pic>
    </p:spTree>
    <p:extLst>
      <p:ext uri="{BB962C8B-B14F-4D97-AF65-F5344CB8AC3E}">
        <p14:creationId xmlns:p14="http://schemas.microsoft.com/office/powerpoint/2010/main" val="21569022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Motivation </a:t>
            </a:r>
          </a:p>
        </p:txBody>
      </p:sp>
      <p:sp>
        <p:nvSpPr>
          <p:cNvPr id="3" name="Content Placeholder 2"/>
          <p:cNvSpPr>
            <a:spLocks noGrp="1"/>
          </p:cNvSpPr>
          <p:nvPr>
            <p:ph idx="1"/>
          </p:nvPr>
        </p:nvSpPr>
        <p:spPr>
          <a:xfrm>
            <a:off x="381000" y="1158081"/>
            <a:ext cx="8229600" cy="4042984"/>
          </a:xfrm>
        </p:spPr>
        <p:txBody>
          <a:bodyPr>
            <a:normAutofit/>
          </a:bodyPr>
          <a:lstStyle/>
          <a:p>
            <a:r>
              <a:rPr lang="en-US" dirty="0"/>
              <a:t>Machine Learning is one of the most </a:t>
            </a:r>
            <a:r>
              <a:rPr lang="en-US"/>
              <a:t>exiting area </a:t>
            </a:r>
            <a:endParaRPr lang="en-US" dirty="0"/>
          </a:p>
          <a:p>
            <a:r>
              <a:rPr lang="en-US" b="1" dirty="0"/>
              <a:t>Its everywhere</a:t>
            </a:r>
          </a:p>
        </p:txBody>
      </p:sp>
      <p:pic>
        <p:nvPicPr>
          <p:cNvPr id="4" name="Picture 2" descr="Z:\home\humayoun\HumayounDocs\COMSATS\courses\2013.AI\AI-Humayoun\Screenshot from 2013-08-29 17:49:43.png"/>
          <p:cNvPicPr>
            <a:picLocks noChangeAspect="1" noChangeArrowheads="1"/>
          </p:cNvPicPr>
          <p:nvPr/>
        </p:nvPicPr>
        <p:blipFill rotWithShape="1">
          <a:blip r:embed="rId2">
            <a:extLst>
              <a:ext uri="{28A0092B-C50C-407E-A947-70E740481C1C}">
                <a14:useLocalDpi xmlns:a14="http://schemas.microsoft.com/office/drawing/2010/main" val="0"/>
              </a:ext>
            </a:extLst>
          </a:blip>
          <a:srcRect l="1449" t="9134" r="72936" b="59560"/>
          <a:stretch/>
        </p:blipFill>
        <p:spPr bwMode="auto">
          <a:xfrm>
            <a:off x="579756" y="3143442"/>
            <a:ext cx="3687444" cy="2533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08842" y="3900676"/>
            <a:ext cx="2548532" cy="923330"/>
          </a:xfrm>
          <a:prstGeom prst="rect">
            <a:avLst/>
          </a:prstGeom>
          <a:noFill/>
        </p:spPr>
        <p:txBody>
          <a:bodyPr wrap="square" rtlCol="0">
            <a:spAutoFit/>
          </a:bodyPr>
          <a:lstStyle/>
          <a:p>
            <a:r>
              <a:rPr lang="en-US" sz="5400" dirty="0">
                <a:latin typeface="Arial Black" pitchFamily="34" charset="0"/>
              </a:rPr>
              <a:t>SPAM</a:t>
            </a:r>
          </a:p>
        </p:txBody>
      </p:sp>
      <p:sp>
        <p:nvSpPr>
          <p:cNvPr id="6" name="&quot;No&quot; Symbol 5"/>
          <p:cNvSpPr/>
          <p:nvPr/>
        </p:nvSpPr>
        <p:spPr>
          <a:xfrm rot="16200000">
            <a:off x="5666219" y="3039824"/>
            <a:ext cx="2967638" cy="2870075"/>
          </a:xfrm>
          <a:prstGeom prst="noSmoking">
            <a:avLst>
              <a:gd name="adj" fmla="val 882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66836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smtClean="0"/>
              <a:t>An example: the learning task</a:t>
            </a:r>
          </a:p>
        </p:txBody>
      </p:sp>
      <p:sp>
        <p:nvSpPr>
          <p:cNvPr id="13317" name="Rectangle 3"/>
          <p:cNvSpPr>
            <a:spLocks noGrp="1" noChangeArrowheads="1"/>
          </p:cNvSpPr>
          <p:nvPr>
            <p:ph type="body" sz="half" idx="1"/>
          </p:nvPr>
        </p:nvSpPr>
        <p:spPr>
          <a:xfrm>
            <a:off x="457201" y="1262103"/>
            <a:ext cx="8183563" cy="4214573"/>
          </a:xfrm>
        </p:spPr>
        <p:txBody>
          <a:bodyPr/>
          <a:lstStyle/>
          <a:p>
            <a:pPr eaLnBrk="1" hangingPunct="1"/>
            <a:r>
              <a:rPr lang="en-US" altLang="en-US" sz="2600" smtClean="0">
                <a:solidFill>
                  <a:srgbClr val="FF0000"/>
                </a:solidFill>
              </a:rPr>
              <a:t>Learn a classification model</a:t>
            </a:r>
            <a:r>
              <a:rPr lang="en-US" altLang="en-US" sz="2600" smtClean="0"/>
              <a:t> from the data </a:t>
            </a:r>
          </a:p>
          <a:p>
            <a:pPr eaLnBrk="1" hangingPunct="1"/>
            <a:r>
              <a:rPr lang="en-US" altLang="en-US" sz="2600" smtClean="0"/>
              <a:t>Use the model to classify future loan applications into </a:t>
            </a:r>
          </a:p>
          <a:p>
            <a:pPr lvl="1" eaLnBrk="1" hangingPunct="1"/>
            <a:r>
              <a:rPr lang="en-US" altLang="en-US" sz="2200" smtClean="0">
                <a:solidFill>
                  <a:srgbClr val="3333CC"/>
                </a:solidFill>
              </a:rPr>
              <a:t>Yes (approved) and </a:t>
            </a:r>
          </a:p>
          <a:p>
            <a:pPr lvl="1" eaLnBrk="1" hangingPunct="1"/>
            <a:r>
              <a:rPr lang="en-US" altLang="en-US" sz="2200" smtClean="0">
                <a:solidFill>
                  <a:srgbClr val="3333CC"/>
                </a:solidFill>
              </a:rPr>
              <a:t>No (not approved)</a:t>
            </a:r>
          </a:p>
          <a:p>
            <a:pPr eaLnBrk="1" hangingPunct="1"/>
            <a:r>
              <a:rPr lang="en-US" altLang="en-US" sz="2600" smtClean="0"/>
              <a:t>What is the class for following case/instance?</a:t>
            </a:r>
          </a:p>
        </p:txBody>
      </p:sp>
      <p:pic>
        <p:nvPicPr>
          <p:cNvPr id="13318"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9751" y="4060002"/>
            <a:ext cx="8208963" cy="836675"/>
          </a:xfrm>
          <a:noFill/>
        </p:spPr>
      </p:pic>
    </p:spTree>
    <p:extLst>
      <p:ext uri="{BB962C8B-B14F-4D97-AF65-F5344CB8AC3E}">
        <p14:creationId xmlns:p14="http://schemas.microsoft.com/office/powerpoint/2010/main" val="121014706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normAutofit fontScale="90000"/>
          </a:bodyPr>
          <a:lstStyle/>
          <a:p>
            <a:pPr eaLnBrk="1" hangingPunct="1"/>
            <a:r>
              <a:rPr lang="en-US" altLang="en-US" smtClean="0"/>
              <a:t>Supervised vs. unsupervised Learning</a:t>
            </a:r>
          </a:p>
        </p:txBody>
      </p:sp>
      <p:sp>
        <p:nvSpPr>
          <p:cNvPr id="14341" name="Rectangle 3"/>
          <p:cNvSpPr>
            <a:spLocks noGrp="1" noChangeArrowheads="1"/>
          </p:cNvSpPr>
          <p:nvPr>
            <p:ph type="body" idx="1"/>
          </p:nvPr>
        </p:nvSpPr>
        <p:spPr>
          <a:xfrm>
            <a:off x="457200" y="1198290"/>
            <a:ext cx="8229600" cy="4244353"/>
          </a:xfrm>
        </p:spPr>
        <p:txBody>
          <a:bodyPr>
            <a:normAutofit fontScale="92500"/>
          </a:bodyPr>
          <a:lstStyle/>
          <a:p>
            <a:pPr eaLnBrk="1" hangingPunct="1">
              <a:lnSpc>
                <a:spcPct val="90000"/>
              </a:lnSpc>
            </a:pPr>
            <a:r>
              <a:rPr lang="en-US" altLang="en-US" smtClean="0">
                <a:solidFill>
                  <a:srgbClr val="F83F24"/>
                </a:solidFill>
              </a:rPr>
              <a:t>Supervised learning: </a:t>
            </a:r>
            <a:r>
              <a:rPr lang="en-US" altLang="en-US" smtClean="0"/>
              <a:t>classification is seen as supervised learning from examples.</a:t>
            </a:r>
            <a:r>
              <a:rPr lang="en-US" altLang="en-US" smtClean="0">
                <a:solidFill>
                  <a:srgbClr val="F83F24"/>
                </a:solidFill>
              </a:rPr>
              <a:t> </a:t>
            </a:r>
            <a:endParaRPr lang="en-US" altLang="en-US" smtClean="0"/>
          </a:p>
          <a:p>
            <a:pPr lvl="1" eaLnBrk="1" hangingPunct="1">
              <a:lnSpc>
                <a:spcPct val="90000"/>
              </a:lnSpc>
            </a:pPr>
            <a:r>
              <a:rPr lang="en-US" altLang="en-US" smtClean="0">
                <a:solidFill>
                  <a:srgbClr val="3333CC"/>
                </a:solidFill>
              </a:rPr>
              <a:t>Supervision</a:t>
            </a:r>
            <a:r>
              <a:rPr lang="en-US" altLang="en-US" smtClean="0"/>
              <a:t>: The data (observations, measurements, etc.) are labeled with pre-defined classes. It is like that a “teacher” gives the classes (</a:t>
            </a:r>
            <a:r>
              <a:rPr lang="en-US" altLang="en-US" smtClean="0">
                <a:solidFill>
                  <a:schemeClr val="accent2"/>
                </a:solidFill>
              </a:rPr>
              <a:t>supervision</a:t>
            </a:r>
            <a:r>
              <a:rPr lang="en-US" altLang="en-US" smtClean="0"/>
              <a:t>). </a:t>
            </a:r>
          </a:p>
          <a:p>
            <a:pPr lvl="1" eaLnBrk="1" hangingPunct="1">
              <a:lnSpc>
                <a:spcPct val="90000"/>
              </a:lnSpc>
            </a:pPr>
            <a:r>
              <a:rPr lang="en-US" altLang="en-US" smtClean="0"/>
              <a:t>Test data are classified into these classes too. </a:t>
            </a:r>
          </a:p>
          <a:p>
            <a:pPr eaLnBrk="1" hangingPunct="1">
              <a:lnSpc>
                <a:spcPct val="90000"/>
              </a:lnSpc>
            </a:pPr>
            <a:r>
              <a:rPr lang="en-US" altLang="en-US" smtClean="0">
                <a:solidFill>
                  <a:srgbClr val="F83F24"/>
                </a:solidFill>
              </a:rPr>
              <a:t>Unsupervised learning</a:t>
            </a:r>
            <a:r>
              <a:rPr lang="en-US" altLang="en-US" smtClean="0"/>
              <a:t> </a:t>
            </a:r>
            <a:r>
              <a:rPr lang="en-US" altLang="en-US" smtClean="0">
                <a:solidFill>
                  <a:srgbClr val="FF3300"/>
                </a:solidFill>
              </a:rPr>
              <a:t>(clustering)</a:t>
            </a:r>
          </a:p>
          <a:p>
            <a:pPr lvl="1" eaLnBrk="1" hangingPunct="1">
              <a:lnSpc>
                <a:spcPct val="90000"/>
              </a:lnSpc>
            </a:pPr>
            <a:r>
              <a:rPr lang="en-US" altLang="en-US" smtClean="0">
                <a:solidFill>
                  <a:srgbClr val="3333CC"/>
                </a:solidFill>
              </a:rPr>
              <a:t>Class labels of the data are unknown</a:t>
            </a:r>
          </a:p>
          <a:p>
            <a:pPr lvl="1" eaLnBrk="1" hangingPunct="1">
              <a:lnSpc>
                <a:spcPct val="90000"/>
              </a:lnSpc>
            </a:pPr>
            <a:r>
              <a:rPr lang="en-US" altLang="en-US" smtClean="0"/>
              <a:t>Given a set of data, the task is to establish the existence of classes or clusters in the data</a:t>
            </a:r>
          </a:p>
        </p:txBody>
      </p:sp>
    </p:spTree>
    <p:extLst>
      <p:ext uri="{BB962C8B-B14F-4D97-AF65-F5344CB8AC3E}">
        <p14:creationId xmlns:p14="http://schemas.microsoft.com/office/powerpoint/2010/main" val="3887778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1" y="248167"/>
            <a:ext cx="8399463" cy="1018191"/>
          </a:xfrm>
        </p:spPr>
        <p:txBody>
          <a:bodyPr>
            <a:normAutofit fontScale="90000"/>
          </a:bodyPr>
          <a:lstStyle/>
          <a:p>
            <a:pPr eaLnBrk="1" hangingPunct="1"/>
            <a:r>
              <a:rPr lang="en-US" altLang="en-US" smtClean="0"/>
              <a:t>Supervised learning process: two steps</a:t>
            </a:r>
          </a:p>
        </p:txBody>
      </p:sp>
      <p:pic>
        <p:nvPicPr>
          <p:cNvPr id="15365" name="Picture 4"/>
          <p:cNvPicPr>
            <a:picLocks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719138" y="4282281"/>
            <a:ext cx="7740650" cy="1800978"/>
          </a:xfrm>
          <a:noFill/>
        </p:spPr>
      </p:pic>
      <p:sp>
        <p:nvSpPr>
          <p:cNvPr id="15366" name="Text Box 6"/>
          <p:cNvSpPr txBox="1">
            <a:spLocks noChangeArrowheads="1"/>
          </p:cNvSpPr>
          <p:nvPr/>
        </p:nvSpPr>
        <p:spPr bwMode="auto">
          <a:xfrm>
            <a:off x="503238" y="1101859"/>
            <a:ext cx="8388350" cy="198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10000"/>
              </a:spcBef>
            </a:pPr>
            <a:r>
              <a:rPr lang="en-US" altLang="en-US">
                <a:solidFill>
                  <a:srgbClr val="FF0000"/>
                </a:solidFill>
              </a:rPr>
              <a:t>Learning (training)</a:t>
            </a:r>
            <a:r>
              <a:rPr lang="en-US" altLang="en-US"/>
              <a:t>: Learn a model using the </a:t>
            </a:r>
            <a:r>
              <a:rPr lang="en-US" altLang="en-US">
                <a:solidFill>
                  <a:srgbClr val="3333CC"/>
                </a:solidFill>
              </a:rPr>
              <a:t>training data</a:t>
            </a:r>
          </a:p>
          <a:p>
            <a:pPr eaLnBrk="1" hangingPunct="1">
              <a:spcBef>
                <a:spcPct val="10000"/>
              </a:spcBef>
            </a:pPr>
            <a:r>
              <a:rPr lang="en-US" altLang="en-US">
                <a:solidFill>
                  <a:srgbClr val="FF0000"/>
                </a:solidFill>
              </a:rPr>
              <a:t>Testing: </a:t>
            </a:r>
            <a:r>
              <a:rPr lang="en-US" altLang="en-US"/>
              <a:t>Test the model using</a:t>
            </a:r>
            <a:r>
              <a:rPr lang="en-US" altLang="en-US">
                <a:solidFill>
                  <a:srgbClr val="FF0000"/>
                </a:solidFill>
              </a:rPr>
              <a:t> </a:t>
            </a:r>
            <a:r>
              <a:rPr lang="en-US" altLang="en-US">
                <a:solidFill>
                  <a:schemeClr val="accent2"/>
                </a:solidFill>
              </a:rPr>
              <a:t>unseen</a:t>
            </a:r>
            <a:r>
              <a:rPr lang="en-US" altLang="en-US">
                <a:solidFill>
                  <a:srgbClr val="3333CC"/>
                </a:solidFill>
              </a:rPr>
              <a:t> test data</a:t>
            </a:r>
            <a:r>
              <a:rPr lang="en-US" altLang="en-US">
                <a:solidFill>
                  <a:srgbClr val="FF0000"/>
                </a:solidFill>
              </a:rPr>
              <a:t> </a:t>
            </a:r>
            <a:r>
              <a:rPr lang="en-US" altLang="en-US"/>
              <a:t>to assess the model accuracy</a:t>
            </a:r>
          </a:p>
        </p:txBody>
      </p:sp>
      <p:sp>
        <p:nvSpPr>
          <p:cNvPr id="15367" name="Rectangle 11"/>
          <p:cNvSpPr>
            <a:spLocks noChangeArrowheads="1"/>
          </p:cNvSpPr>
          <p:nvPr/>
        </p:nvSpPr>
        <p:spPr bwMode="auto">
          <a:xfrm>
            <a:off x="0" y="-276999"/>
            <a:ext cx="3706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endParaRPr lang="en-US" altLang="en-US"/>
          </a:p>
        </p:txBody>
      </p:sp>
      <p:graphicFrame>
        <p:nvGraphicFramePr>
          <p:cNvPr id="15368" name="Object 10"/>
          <p:cNvGraphicFramePr>
            <a:graphicFrameLocks noChangeAspect="1"/>
          </p:cNvGraphicFramePr>
          <p:nvPr>
            <p:extLst>
              <p:ext uri="{D42A27DB-BD31-4B8C-83A1-F6EECF244321}">
                <p14:modId xmlns:p14="http://schemas.microsoft.com/office/powerpoint/2010/main" val="347259178"/>
              </p:ext>
            </p:extLst>
          </p:nvPr>
        </p:nvGraphicFramePr>
        <p:xfrm>
          <a:off x="1042988" y="3270516"/>
          <a:ext cx="6445250" cy="859365"/>
        </p:xfrm>
        <a:graphic>
          <a:graphicData uri="http://schemas.openxmlformats.org/presentationml/2006/ole">
            <mc:AlternateContent xmlns:mc="http://schemas.openxmlformats.org/markup-compatibility/2006">
              <mc:Choice xmlns:v="urn:schemas-microsoft-com:vml" Requires="v">
                <p:oleObj spid="_x0000_s1027" name="Equation" r:id="rId5" imgW="2489200" imgH="368300" progId="Equation.3">
                  <p:embed/>
                </p:oleObj>
              </mc:Choice>
              <mc:Fallback>
                <p:oleObj name="Equation" r:id="rId5" imgW="24892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270516"/>
                        <a:ext cx="6445250" cy="85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74119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smtClean="0"/>
              <a:t>What do we mean by learning?</a:t>
            </a:r>
          </a:p>
        </p:txBody>
      </p:sp>
      <p:sp>
        <p:nvSpPr>
          <p:cNvPr id="16389" name="Rectangle 3"/>
          <p:cNvSpPr>
            <a:spLocks noGrp="1" noChangeArrowheads="1"/>
          </p:cNvSpPr>
          <p:nvPr>
            <p:ph type="body" idx="1"/>
          </p:nvPr>
        </p:nvSpPr>
        <p:spPr>
          <a:xfrm>
            <a:off x="468313" y="1133057"/>
            <a:ext cx="8229600" cy="4469830"/>
          </a:xfrm>
        </p:spPr>
        <p:txBody>
          <a:bodyPr>
            <a:normAutofit fontScale="92500"/>
          </a:bodyPr>
          <a:lstStyle/>
          <a:p>
            <a:pPr eaLnBrk="1" hangingPunct="1">
              <a:lnSpc>
                <a:spcPct val="90000"/>
              </a:lnSpc>
            </a:pPr>
            <a:r>
              <a:rPr lang="en-US" altLang="ja-JP" smtClean="0">
                <a:solidFill>
                  <a:srgbClr val="FF0000"/>
                </a:solidFill>
                <a:ea typeface="ＭＳ Ｐゴシック" pitchFamily="34" charset="-128"/>
              </a:rPr>
              <a:t>Given</a:t>
            </a:r>
            <a:r>
              <a:rPr lang="en-US" altLang="ja-JP" smtClean="0">
                <a:solidFill>
                  <a:srgbClr val="3333CC"/>
                </a:solidFill>
                <a:ea typeface="ＭＳ Ｐゴシック" pitchFamily="34" charset="-128"/>
              </a:rPr>
              <a:t> </a:t>
            </a:r>
          </a:p>
          <a:p>
            <a:pPr lvl="1" eaLnBrk="1" hangingPunct="1">
              <a:lnSpc>
                <a:spcPct val="90000"/>
              </a:lnSpc>
            </a:pPr>
            <a:r>
              <a:rPr lang="en-US" altLang="ja-JP" smtClean="0">
                <a:solidFill>
                  <a:srgbClr val="3333CC"/>
                </a:solidFill>
                <a:ea typeface="ＭＳ Ｐゴシック" pitchFamily="34" charset="-128"/>
              </a:rPr>
              <a:t>a data set </a:t>
            </a:r>
            <a:r>
              <a:rPr lang="en-US" altLang="ja-JP" i="1" smtClean="0">
                <a:solidFill>
                  <a:srgbClr val="3333CC"/>
                </a:solidFill>
                <a:ea typeface="ＭＳ Ｐゴシック" pitchFamily="34" charset="-128"/>
              </a:rPr>
              <a:t>D</a:t>
            </a:r>
            <a:r>
              <a:rPr lang="en-US" altLang="ja-JP" smtClean="0">
                <a:solidFill>
                  <a:srgbClr val="3333CC"/>
                </a:solidFill>
                <a:ea typeface="ＭＳ Ｐゴシック" pitchFamily="34" charset="-128"/>
              </a:rPr>
              <a:t>, </a:t>
            </a:r>
          </a:p>
          <a:p>
            <a:pPr lvl="1" eaLnBrk="1" hangingPunct="1">
              <a:lnSpc>
                <a:spcPct val="90000"/>
              </a:lnSpc>
            </a:pPr>
            <a:r>
              <a:rPr lang="en-US" altLang="ja-JP" smtClean="0">
                <a:solidFill>
                  <a:srgbClr val="3333CC"/>
                </a:solidFill>
                <a:ea typeface="ＭＳ Ｐゴシック" pitchFamily="34" charset="-128"/>
              </a:rPr>
              <a:t>a task </a:t>
            </a:r>
            <a:r>
              <a:rPr lang="en-US" altLang="ja-JP" i="1" smtClean="0">
                <a:solidFill>
                  <a:srgbClr val="3333CC"/>
                </a:solidFill>
                <a:ea typeface="ＭＳ Ｐゴシック" pitchFamily="34" charset="-128"/>
              </a:rPr>
              <a:t>T,</a:t>
            </a:r>
            <a:r>
              <a:rPr lang="en-US" altLang="ja-JP" smtClean="0">
                <a:solidFill>
                  <a:srgbClr val="3333CC"/>
                </a:solidFill>
                <a:ea typeface="ＭＳ Ｐゴシック" pitchFamily="34" charset="-128"/>
              </a:rPr>
              <a:t> and </a:t>
            </a:r>
          </a:p>
          <a:p>
            <a:pPr lvl="1" eaLnBrk="1" hangingPunct="1">
              <a:lnSpc>
                <a:spcPct val="90000"/>
              </a:lnSpc>
            </a:pPr>
            <a:r>
              <a:rPr lang="en-US" altLang="ja-JP" smtClean="0">
                <a:solidFill>
                  <a:srgbClr val="3333CC"/>
                </a:solidFill>
                <a:ea typeface="ＭＳ Ｐゴシック" pitchFamily="34" charset="-128"/>
              </a:rPr>
              <a:t>a performance measure </a:t>
            </a:r>
            <a:r>
              <a:rPr lang="en-US" altLang="ja-JP" i="1" smtClean="0">
                <a:solidFill>
                  <a:srgbClr val="3333CC"/>
                </a:solidFill>
                <a:ea typeface="ＭＳ Ｐゴシック" pitchFamily="34" charset="-128"/>
              </a:rPr>
              <a:t>M</a:t>
            </a:r>
            <a:r>
              <a:rPr lang="en-US" altLang="ja-JP" smtClean="0">
                <a:ea typeface="ＭＳ Ｐゴシック" pitchFamily="34" charset="-128"/>
              </a:rPr>
              <a:t>, </a:t>
            </a:r>
          </a:p>
          <a:p>
            <a:pPr eaLnBrk="1" hangingPunct="1">
              <a:lnSpc>
                <a:spcPct val="90000"/>
              </a:lnSpc>
              <a:buFont typeface="Wingdings" pitchFamily="2" charset="2"/>
              <a:buNone/>
            </a:pPr>
            <a:r>
              <a:rPr lang="en-US" altLang="ja-JP" smtClean="0">
                <a:ea typeface="ＭＳ Ｐゴシック" pitchFamily="34" charset="-128"/>
              </a:rPr>
              <a:t>	a computer system is said to </a:t>
            </a:r>
            <a:r>
              <a:rPr lang="en-US" altLang="ja-JP" b="1" smtClean="0">
                <a:solidFill>
                  <a:srgbClr val="FF0000"/>
                </a:solidFill>
                <a:ea typeface="ＭＳ Ｐゴシック" pitchFamily="34" charset="-128"/>
              </a:rPr>
              <a:t>learn</a:t>
            </a:r>
            <a:r>
              <a:rPr lang="en-US" altLang="ja-JP" smtClean="0">
                <a:ea typeface="ＭＳ Ｐゴシック" pitchFamily="34" charset="-128"/>
              </a:rPr>
              <a:t> from </a:t>
            </a:r>
            <a:r>
              <a:rPr lang="en-US" altLang="ja-JP" i="1" smtClean="0">
                <a:ea typeface="ＭＳ Ｐゴシック" pitchFamily="34" charset="-128"/>
              </a:rPr>
              <a:t>D</a:t>
            </a:r>
            <a:r>
              <a:rPr lang="en-US" altLang="ja-JP" smtClean="0">
                <a:ea typeface="ＭＳ Ｐゴシック" pitchFamily="34" charset="-128"/>
              </a:rPr>
              <a:t> to perform the task </a:t>
            </a:r>
            <a:r>
              <a:rPr lang="en-US" altLang="ja-JP" i="1" smtClean="0">
                <a:ea typeface="ＭＳ Ｐゴシック" pitchFamily="34" charset="-128"/>
              </a:rPr>
              <a:t>T</a:t>
            </a:r>
            <a:r>
              <a:rPr lang="en-US" altLang="ja-JP" smtClean="0">
                <a:ea typeface="ＭＳ Ｐゴシック" pitchFamily="34" charset="-128"/>
              </a:rPr>
              <a:t> if after learning the system’s performance on </a:t>
            </a:r>
            <a:r>
              <a:rPr lang="en-US" altLang="ja-JP" i="1" smtClean="0">
                <a:ea typeface="ＭＳ Ｐゴシック" pitchFamily="34" charset="-128"/>
              </a:rPr>
              <a:t>T</a:t>
            </a:r>
            <a:r>
              <a:rPr lang="en-US" altLang="ja-JP" smtClean="0">
                <a:ea typeface="ＭＳ Ｐゴシック" pitchFamily="34" charset="-128"/>
              </a:rPr>
              <a:t> improves as measured by </a:t>
            </a:r>
            <a:r>
              <a:rPr lang="en-US" altLang="ja-JP" i="1" smtClean="0">
                <a:ea typeface="ＭＳ Ｐゴシック" pitchFamily="34" charset="-128"/>
              </a:rPr>
              <a:t>M</a:t>
            </a:r>
            <a:r>
              <a:rPr lang="en-US" altLang="ja-JP" smtClean="0">
                <a:ea typeface="ＭＳ Ｐゴシック" pitchFamily="34" charset="-128"/>
              </a:rPr>
              <a:t>. </a:t>
            </a:r>
          </a:p>
          <a:p>
            <a:pPr eaLnBrk="1" hangingPunct="1">
              <a:lnSpc>
                <a:spcPct val="90000"/>
              </a:lnSpc>
            </a:pPr>
            <a:r>
              <a:rPr lang="en-US" altLang="ja-JP" smtClean="0">
                <a:ea typeface="ＭＳ Ｐゴシック" pitchFamily="34" charset="-128"/>
              </a:rPr>
              <a:t>In other words, the learned model helps the system to perform </a:t>
            </a:r>
            <a:r>
              <a:rPr lang="en-US" altLang="ja-JP" i="1" smtClean="0">
                <a:ea typeface="ＭＳ Ｐゴシック" pitchFamily="34" charset="-128"/>
              </a:rPr>
              <a:t>T</a:t>
            </a:r>
            <a:r>
              <a:rPr lang="en-US" altLang="ja-JP" smtClean="0">
                <a:ea typeface="ＭＳ Ｐゴシック" pitchFamily="34" charset="-128"/>
              </a:rPr>
              <a:t> better as </a:t>
            </a:r>
            <a:r>
              <a:rPr lang="en-US" altLang="ja-JP" smtClean="0">
                <a:solidFill>
                  <a:srgbClr val="3333CC"/>
                </a:solidFill>
                <a:ea typeface="ＭＳ Ｐゴシック" pitchFamily="34" charset="-128"/>
              </a:rPr>
              <a:t>compared to no learning</a:t>
            </a:r>
            <a:r>
              <a:rPr lang="en-US" altLang="ja-JP" smtClean="0">
                <a:ea typeface="ＭＳ Ｐゴシック" pitchFamily="34" charset="-128"/>
              </a:rPr>
              <a:t>. </a:t>
            </a:r>
            <a:endParaRPr lang="en-US" altLang="en-US" smtClean="0"/>
          </a:p>
        </p:txBody>
      </p:sp>
    </p:spTree>
    <p:extLst>
      <p:ext uri="{BB962C8B-B14F-4D97-AF65-F5344CB8AC3E}">
        <p14:creationId xmlns:p14="http://schemas.microsoft.com/office/powerpoint/2010/main" val="21075905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smtClean="0"/>
              <a:t>An example</a:t>
            </a:r>
          </a:p>
        </p:txBody>
      </p:sp>
      <p:sp>
        <p:nvSpPr>
          <p:cNvPr id="17413" name="Rectangle 3"/>
          <p:cNvSpPr>
            <a:spLocks noGrp="1" noChangeArrowheads="1"/>
          </p:cNvSpPr>
          <p:nvPr>
            <p:ph type="body" idx="1"/>
          </p:nvPr>
        </p:nvSpPr>
        <p:spPr>
          <a:xfrm>
            <a:off x="457200" y="1164256"/>
            <a:ext cx="8229600" cy="4374817"/>
          </a:xfrm>
        </p:spPr>
        <p:txBody>
          <a:bodyPr>
            <a:normAutofit fontScale="92500" lnSpcReduction="10000"/>
          </a:bodyPr>
          <a:lstStyle/>
          <a:p>
            <a:pPr eaLnBrk="1" hangingPunct="1"/>
            <a:r>
              <a:rPr lang="en-US" altLang="en-US" smtClean="0">
                <a:solidFill>
                  <a:srgbClr val="FF0000"/>
                </a:solidFill>
              </a:rPr>
              <a:t>Data</a:t>
            </a:r>
            <a:r>
              <a:rPr lang="en-US" altLang="en-US" smtClean="0"/>
              <a:t>: Loan application data</a:t>
            </a:r>
          </a:p>
          <a:p>
            <a:pPr eaLnBrk="1" hangingPunct="1"/>
            <a:r>
              <a:rPr lang="en-US" altLang="en-US" smtClean="0">
                <a:solidFill>
                  <a:srgbClr val="FF0000"/>
                </a:solidFill>
              </a:rPr>
              <a:t>Task</a:t>
            </a:r>
            <a:r>
              <a:rPr lang="en-US" altLang="en-US" smtClean="0"/>
              <a:t>: Predict whether a loan should be approved or not.</a:t>
            </a:r>
          </a:p>
          <a:p>
            <a:pPr eaLnBrk="1" hangingPunct="1"/>
            <a:r>
              <a:rPr lang="en-US" altLang="en-US" smtClean="0">
                <a:solidFill>
                  <a:srgbClr val="FF0000"/>
                </a:solidFill>
              </a:rPr>
              <a:t>Performance measure</a:t>
            </a:r>
            <a:r>
              <a:rPr lang="en-US" altLang="en-US" smtClean="0"/>
              <a:t>: accuracy.</a:t>
            </a:r>
          </a:p>
          <a:p>
            <a:pPr eaLnBrk="1" hangingPunct="1">
              <a:buFont typeface="Wingdings" pitchFamily="2" charset="2"/>
              <a:buNone/>
            </a:pPr>
            <a:endParaRPr lang="en-US" altLang="en-US" smtClean="0"/>
          </a:p>
          <a:p>
            <a:pPr eaLnBrk="1" hangingPunct="1">
              <a:buFont typeface="Wingdings" pitchFamily="2" charset="2"/>
              <a:buNone/>
            </a:pPr>
            <a:r>
              <a:rPr lang="en-US" altLang="en-US" smtClean="0">
                <a:solidFill>
                  <a:srgbClr val="3333CC"/>
                </a:solidFill>
              </a:rPr>
              <a:t>No learning</a:t>
            </a:r>
            <a:r>
              <a:rPr lang="en-US" altLang="en-US" smtClean="0"/>
              <a:t>: classify all future applications (test data) to the majority class (i.e., </a:t>
            </a:r>
            <a:r>
              <a:rPr lang="en-US" altLang="en-US" smtClean="0">
                <a:solidFill>
                  <a:srgbClr val="3333CC"/>
                </a:solidFill>
              </a:rPr>
              <a:t>Yes</a:t>
            </a:r>
            <a:r>
              <a:rPr lang="en-US" altLang="en-US" smtClean="0"/>
              <a:t>): </a:t>
            </a:r>
          </a:p>
          <a:p>
            <a:pPr eaLnBrk="1" hangingPunct="1">
              <a:buFont typeface="Wingdings" pitchFamily="2" charset="2"/>
              <a:buNone/>
            </a:pPr>
            <a:r>
              <a:rPr lang="en-US" altLang="en-US" smtClean="0"/>
              <a:t>		</a:t>
            </a:r>
            <a:r>
              <a:rPr lang="en-US" altLang="en-US" smtClean="0">
                <a:solidFill>
                  <a:srgbClr val="FF0000"/>
                </a:solidFill>
              </a:rPr>
              <a:t>Accuracy = 9/15 = 60%</a:t>
            </a:r>
            <a:r>
              <a:rPr lang="en-US" altLang="en-US" smtClean="0"/>
              <a:t>.</a:t>
            </a:r>
          </a:p>
          <a:p>
            <a:pPr eaLnBrk="1" hangingPunct="1"/>
            <a:r>
              <a:rPr lang="en-US" altLang="en-US" smtClean="0">
                <a:solidFill>
                  <a:srgbClr val="3333CC"/>
                </a:solidFill>
              </a:rPr>
              <a:t>We can do better than 60% with learning.</a:t>
            </a:r>
          </a:p>
        </p:txBody>
      </p:sp>
    </p:spTree>
    <p:extLst>
      <p:ext uri="{BB962C8B-B14F-4D97-AF65-F5344CB8AC3E}">
        <p14:creationId xmlns:p14="http://schemas.microsoft.com/office/powerpoint/2010/main" val="2476384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fontScale="90000"/>
          </a:bodyPr>
          <a:lstStyle/>
          <a:p>
            <a:pPr eaLnBrk="1" hangingPunct="1"/>
            <a:r>
              <a:rPr lang="en-US" altLang="en-US" smtClean="0"/>
              <a:t>Fundamental assumption of learning</a:t>
            </a:r>
          </a:p>
        </p:txBody>
      </p:sp>
      <p:sp>
        <p:nvSpPr>
          <p:cNvPr id="18437" name="Rectangle 3"/>
          <p:cNvSpPr>
            <a:spLocks noGrp="1" noChangeArrowheads="1"/>
          </p:cNvSpPr>
          <p:nvPr>
            <p:ph type="body" idx="1"/>
          </p:nvPr>
        </p:nvSpPr>
        <p:spPr>
          <a:xfrm>
            <a:off x="503238" y="1133057"/>
            <a:ext cx="8229600" cy="4471248"/>
          </a:xfrm>
        </p:spPr>
        <p:txBody>
          <a:bodyPr>
            <a:normAutofit fontScale="92500" lnSpcReduction="10000"/>
          </a:bodyPr>
          <a:lstStyle/>
          <a:p>
            <a:pPr eaLnBrk="1" hangingPunct="1">
              <a:lnSpc>
                <a:spcPct val="90000"/>
              </a:lnSpc>
              <a:buFont typeface="Wingdings" pitchFamily="2" charset="2"/>
              <a:buNone/>
            </a:pPr>
            <a:r>
              <a:rPr lang="en-US" altLang="ja-JP" smtClean="0">
                <a:solidFill>
                  <a:srgbClr val="FF0000"/>
                </a:solidFill>
                <a:ea typeface="ＭＳ Ｐゴシック" pitchFamily="34" charset="-128"/>
              </a:rPr>
              <a:t>Assumption: </a:t>
            </a:r>
            <a:r>
              <a:rPr lang="en-US" altLang="ja-JP" smtClean="0">
                <a:solidFill>
                  <a:srgbClr val="3333CC"/>
                </a:solidFill>
                <a:ea typeface="ＭＳ Ｐゴシック" pitchFamily="34" charset="-128"/>
              </a:rPr>
              <a:t>The distribution of training examples is </a:t>
            </a:r>
            <a:r>
              <a:rPr lang="en-US" altLang="ja-JP" smtClean="0">
                <a:solidFill>
                  <a:schemeClr val="accent2"/>
                </a:solidFill>
                <a:ea typeface="ＭＳ Ｐゴシック" pitchFamily="34" charset="-128"/>
              </a:rPr>
              <a:t>identical</a:t>
            </a:r>
            <a:r>
              <a:rPr lang="en-US" altLang="ja-JP" smtClean="0">
                <a:solidFill>
                  <a:srgbClr val="3333CC"/>
                </a:solidFill>
                <a:ea typeface="ＭＳ Ｐゴシック" pitchFamily="34" charset="-128"/>
              </a:rPr>
              <a:t> to the distribution of test examples (including future unseen examples).</a:t>
            </a:r>
            <a:r>
              <a:rPr lang="en-US" altLang="ja-JP" smtClean="0">
                <a:ea typeface="ＭＳ Ｐゴシック" pitchFamily="34" charset="-128"/>
              </a:rPr>
              <a:t> </a:t>
            </a:r>
          </a:p>
          <a:p>
            <a:pPr eaLnBrk="1" hangingPunct="1">
              <a:lnSpc>
                <a:spcPct val="90000"/>
              </a:lnSpc>
              <a:spcBef>
                <a:spcPct val="0"/>
              </a:spcBef>
            </a:pPr>
            <a:endParaRPr lang="en-US" altLang="ja-JP" smtClean="0">
              <a:ea typeface="ＭＳ Ｐゴシック" pitchFamily="34" charset="-128"/>
            </a:endParaRPr>
          </a:p>
          <a:p>
            <a:pPr eaLnBrk="1" hangingPunct="1">
              <a:lnSpc>
                <a:spcPct val="90000"/>
              </a:lnSpc>
            </a:pPr>
            <a:r>
              <a:rPr lang="en-US" altLang="ja-JP" smtClean="0">
                <a:ea typeface="ＭＳ Ｐゴシック" pitchFamily="34" charset="-128"/>
              </a:rPr>
              <a:t>In practice, this assumption is often violated to certain degree. </a:t>
            </a:r>
          </a:p>
          <a:p>
            <a:pPr eaLnBrk="1" hangingPunct="1">
              <a:lnSpc>
                <a:spcPct val="90000"/>
              </a:lnSpc>
            </a:pPr>
            <a:r>
              <a:rPr lang="en-US" altLang="ja-JP" smtClean="0">
                <a:ea typeface="ＭＳ Ｐゴシック" pitchFamily="34" charset="-128"/>
              </a:rPr>
              <a:t>Strong violations will clearly result in poor classification accuracy. </a:t>
            </a:r>
          </a:p>
          <a:p>
            <a:pPr eaLnBrk="1" hangingPunct="1">
              <a:lnSpc>
                <a:spcPct val="90000"/>
              </a:lnSpc>
            </a:pPr>
            <a:r>
              <a:rPr lang="en-US" altLang="ja-JP" smtClean="0">
                <a:solidFill>
                  <a:srgbClr val="3333CC"/>
                </a:solidFill>
                <a:ea typeface="ＭＳ Ｐゴシック" pitchFamily="34" charset="-128"/>
              </a:rPr>
              <a:t>To achieve good accuracy on the test data, training examples must be sufficiently representative of the test data</a:t>
            </a:r>
            <a:r>
              <a:rPr lang="en-US" altLang="ja-JP" smtClean="0">
                <a:ea typeface="ＭＳ Ｐゴシック" pitchFamily="34" charset="-128"/>
              </a:rPr>
              <a:t>. </a:t>
            </a:r>
            <a:endParaRPr lang="en-US" altLang="en-US" smtClean="0"/>
          </a:p>
        </p:txBody>
      </p:sp>
    </p:spTree>
    <p:extLst>
      <p:ext uri="{BB962C8B-B14F-4D97-AF65-F5344CB8AC3E}">
        <p14:creationId xmlns:p14="http://schemas.microsoft.com/office/powerpoint/2010/main" val="11045558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602448574"/>
              </p:ext>
            </p:extLst>
          </p:nvPr>
        </p:nvGraphicFramePr>
        <p:xfrm>
          <a:off x="1673008" y="884890"/>
          <a:ext cx="5541170" cy="3122341"/>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2"/>
          <p:cNvSpPr txBox="1">
            <a:spLocks/>
          </p:cNvSpPr>
          <p:nvPr/>
        </p:nvSpPr>
        <p:spPr>
          <a:xfrm>
            <a:off x="381000" y="340342"/>
            <a:ext cx="8229600" cy="108909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a:t>Housing price prediction. </a:t>
            </a:r>
          </a:p>
        </p:txBody>
      </p:sp>
      <p:sp>
        <p:nvSpPr>
          <p:cNvPr id="8" name="TextBox 7"/>
          <p:cNvSpPr txBox="1"/>
          <p:nvPr/>
        </p:nvSpPr>
        <p:spPr>
          <a:xfrm>
            <a:off x="838200" y="1871145"/>
            <a:ext cx="1013739" cy="646331"/>
          </a:xfrm>
          <a:prstGeom prst="rect">
            <a:avLst/>
          </a:prstGeom>
          <a:noFill/>
        </p:spPr>
        <p:txBody>
          <a:bodyPr vert="horz" wrap="none" rtlCol="0">
            <a:spAutoFit/>
          </a:bodyPr>
          <a:lstStyle/>
          <a:p>
            <a:pPr algn="ctr"/>
            <a:r>
              <a:rPr lang="en-US" dirty="0"/>
              <a:t>Price ($) </a:t>
            </a:r>
          </a:p>
          <a:p>
            <a:pPr algn="ctr"/>
            <a:r>
              <a:rPr lang="en-US" dirty="0"/>
              <a:t>in 1000’s</a:t>
            </a:r>
          </a:p>
        </p:txBody>
      </p:sp>
      <p:sp>
        <p:nvSpPr>
          <p:cNvPr id="9" name="TextBox 8"/>
          <p:cNvSpPr txBox="1"/>
          <p:nvPr/>
        </p:nvSpPr>
        <p:spPr>
          <a:xfrm>
            <a:off x="4043453" y="3979329"/>
            <a:ext cx="1328248" cy="369332"/>
          </a:xfrm>
          <a:prstGeom prst="rect">
            <a:avLst/>
          </a:prstGeom>
          <a:noFill/>
        </p:spPr>
        <p:txBody>
          <a:bodyPr vert="horz" wrap="none" rtlCol="0">
            <a:spAutoFit/>
          </a:bodyPr>
          <a:lstStyle/>
          <a:p>
            <a:pPr algn="ctr"/>
            <a:r>
              <a:rPr lang="en-US" dirty="0"/>
              <a:t>Size in feet</a:t>
            </a:r>
            <a:r>
              <a:rPr lang="en-US" baseline="30000" dirty="0"/>
              <a:t>2</a:t>
            </a:r>
            <a:r>
              <a:rPr lang="en-US" dirty="0"/>
              <a:t> </a:t>
            </a:r>
          </a:p>
        </p:txBody>
      </p:sp>
      <p:sp>
        <p:nvSpPr>
          <p:cNvPr id="10" name="Content Placeholder 2"/>
          <p:cNvSpPr txBox="1">
            <a:spLocks/>
          </p:cNvSpPr>
          <p:nvPr/>
        </p:nvSpPr>
        <p:spPr>
          <a:xfrm>
            <a:off x="4800600" y="4685822"/>
            <a:ext cx="4114800" cy="108909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a:t>Regression:</a:t>
            </a:r>
            <a:r>
              <a:rPr lang="en-US" sz="2400" dirty="0"/>
              <a:t> Predict continuous valued output (price)</a:t>
            </a:r>
          </a:p>
        </p:txBody>
      </p:sp>
      <p:sp>
        <p:nvSpPr>
          <p:cNvPr id="11" name="Content Placeholder 2"/>
          <p:cNvSpPr txBox="1">
            <a:spLocks/>
          </p:cNvSpPr>
          <p:nvPr/>
        </p:nvSpPr>
        <p:spPr>
          <a:xfrm>
            <a:off x="381000" y="4685822"/>
            <a:ext cx="4114800" cy="108909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a:t>Supervised Learning</a:t>
            </a:r>
          </a:p>
          <a:p>
            <a:pPr>
              <a:buFont typeface="Arial" pitchFamily="34" charset="0"/>
              <a:buNone/>
            </a:pPr>
            <a:r>
              <a:rPr lang="en-US" sz="2400" dirty="0"/>
              <a:t>“right answers” given</a:t>
            </a:r>
          </a:p>
        </p:txBody>
      </p:sp>
      <p:cxnSp>
        <p:nvCxnSpPr>
          <p:cNvPr id="13" name="Straight Connector 12"/>
          <p:cNvCxnSpPr/>
          <p:nvPr/>
        </p:nvCxnSpPr>
        <p:spPr>
          <a:xfrm>
            <a:off x="4495800" y="4787485"/>
            <a:ext cx="0" cy="1270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19" name="Ink 18"/>
              <p14:cNvContentPartPr/>
              <p14:nvPr/>
            </p14:nvContentPartPr>
            <p14:xfrm>
              <a:off x="2872800" y="2998878"/>
              <a:ext cx="360" cy="286"/>
            </p14:xfrm>
          </p:contentPart>
        </mc:Choice>
        <mc:Fallback xmlns="">
          <p:pic>
            <p:nvPicPr>
              <p:cNvPr id="19" name="Ink 18"/>
              <p:cNvPicPr/>
              <p:nvPr/>
            </p:nvPicPr>
            <p:blipFill>
              <a:blip r:embed="rId5"/>
              <a:stretch>
                <a:fillRect/>
              </a:stretch>
            </p:blipFill>
            <p:spPr>
              <a:xfrm>
                <a:off x="2870280" y="2996876"/>
                <a:ext cx="5400" cy="429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p14:cNvContentPartPr/>
              <p14:nvPr/>
            </p14:nvContentPartPr>
            <p14:xfrm>
              <a:off x="9650569" y="1260525"/>
              <a:ext cx="360" cy="360"/>
            </p14:xfrm>
          </p:contentPart>
        </mc:Choice>
        <mc:Fallback xmlns="">
          <p:pic>
            <p:nvPicPr>
              <p:cNvPr id="20" name="Ink 19"/>
              <p:cNvPicPr/>
              <p:nvPr/>
            </p:nvPicPr>
            <p:blipFill>
              <a:blip r:embed="rId7"/>
              <a:stretch>
                <a:fillRect/>
              </a:stretch>
            </p:blipFill>
            <p:spPr>
              <a:xfrm>
                <a:off x="9638689" y="1248645"/>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p14:cNvContentPartPr/>
              <p14:nvPr/>
            </p14:nvContentPartPr>
            <p14:xfrm>
              <a:off x="8649769" y="988365"/>
              <a:ext cx="360" cy="360"/>
            </p14:xfrm>
          </p:contentPart>
        </mc:Choice>
        <mc:Fallback xmlns="">
          <p:pic>
            <p:nvPicPr>
              <p:cNvPr id="22" name="Ink 21"/>
              <p:cNvPicPr/>
              <p:nvPr/>
            </p:nvPicPr>
            <p:blipFill>
              <a:blip r:embed="rId9"/>
              <a:stretch>
                <a:fillRect/>
              </a:stretch>
            </p:blipFill>
            <p:spPr>
              <a:xfrm>
                <a:off x="8637889" y="976485"/>
                <a:ext cx="24120" cy="24120"/>
              </a:xfrm>
              <a:prstGeom prst="rect">
                <a:avLst/>
              </a:prstGeom>
            </p:spPr>
          </p:pic>
        </mc:Fallback>
      </mc:AlternateContent>
      <p:cxnSp>
        <p:nvCxnSpPr>
          <p:cNvPr id="28" name="Straight Connector 27"/>
          <p:cNvCxnSpPr/>
          <p:nvPr/>
        </p:nvCxnSpPr>
        <p:spPr>
          <a:xfrm flipV="1">
            <a:off x="2819400" y="1234281"/>
            <a:ext cx="3375240" cy="165015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05200" y="3760549"/>
            <a:ext cx="535724" cy="369332"/>
          </a:xfrm>
          <a:prstGeom prst="rect">
            <a:avLst/>
          </a:prstGeom>
          <a:noFill/>
        </p:spPr>
        <p:txBody>
          <a:bodyPr wrap="none" rtlCol="0">
            <a:spAutoFit/>
          </a:bodyPr>
          <a:lstStyle/>
          <a:p>
            <a:r>
              <a:rPr lang="en-US" dirty="0">
                <a:solidFill>
                  <a:schemeClr val="tx2">
                    <a:lumMod val="75000"/>
                  </a:schemeClr>
                </a:solidFill>
              </a:rPr>
              <a:t>750</a:t>
            </a:r>
          </a:p>
        </p:txBody>
      </p:sp>
      <p:cxnSp>
        <p:nvCxnSpPr>
          <p:cNvPr id="3073" name="Straight Arrow Connector 3072"/>
          <p:cNvCxnSpPr/>
          <p:nvPr/>
        </p:nvCxnSpPr>
        <p:spPr>
          <a:xfrm flipV="1">
            <a:off x="3773062" y="3575288"/>
            <a:ext cx="0" cy="24026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76" name="Straight Connector 3075"/>
          <p:cNvCxnSpPr/>
          <p:nvPr/>
        </p:nvCxnSpPr>
        <p:spPr>
          <a:xfrm>
            <a:off x="3781425" y="2463006"/>
            <a:ext cx="0" cy="92660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3078" name="Straight Connector 3077"/>
          <p:cNvCxnSpPr/>
          <p:nvPr/>
        </p:nvCxnSpPr>
        <p:spPr>
          <a:xfrm>
            <a:off x="2457450" y="2377281"/>
            <a:ext cx="12954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3080" name="Arc 3079"/>
          <p:cNvSpPr/>
          <p:nvPr/>
        </p:nvSpPr>
        <p:spPr>
          <a:xfrm rot="16923155">
            <a:off x="3524492" y="1154114"/>
            <a:ext cx="4196676" cy="5058338"/>
          </a:xfrm>
          <a:prstGeom prst="arc">
            <a:avLst>
              <a:gd name="adj1" fmla="val 16200000"/>
              <a:gd name="adj2" fmla="val 425965"/>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1" name="Straight Connector 40"/>
          <p:cNvCxnSpPr/>
          <p:nvPr/>
        </p:nvCxnSpPr>
        <p:spPr>
          <a:xfrm>
            <a:off x="3781425" y="2196306"/>
            <a:ext cx="0" cy="926605"/>
          </a:xfrm>
          <a:prstGeom prst="line">
            <a:avLst/>
          </a:prstGeom>
          <a:ln w="158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457450" y="2110581"/>
            <a:ext cx="1295400" cy="0"/>
          </a:xfrm>
          <a:prstGeom prst="line">
            <a:avLst/>
          </a:prstGeom>
          <a:ln w="158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400800" y="1462881"/>
            <a:ext cx="2630329" cy="646331"/>
          </a:xfrm>
          <a:prstGeom prst="rect">
            <a:avLst/>
          </a:prstGeom>
        </p:spPr>
        <p:txBody>
          <a:bodyPr wrap="square">
            <a:spAutoFit/>
          </a:bodyPr>
          <a:lstStyle/>
          <a:p>
            <a:r>
              <a:rPr lang="en-US" dirty="0"/>
              <a:t>quadratic function or second-order polynomial</a:t>
            </a:r>
          </a:p>
        </p:txBody>
      </p:sp>
    </p:spTree>
    <p:extLst>
      <p:ext uri="{BB962C8B-B14F-4D97-AF65-F5344CB8AC3E}">
        <p14:creationId xmlns:p14="http://schemas.microsoft.com/office/powerpoint/2010/main" val="31822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1" grpId="0"/>
      <p:bldP spid="3080" grpId="0" animBg="1"/>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04800" y="1234281"/>
            <a:ext cx="8534400" cy="105171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Support Vector Machine (SVM) algorithm can ideally deal with infinite number of features, with a neat mathematical trick </a:t>
            </a:r>
          </a:p>
        </p:txBody>
      </p:sp>
      <p:sp>
        <p:nvSpPr>
          <p:cNvPr id="3" name="Content Placeholder 2"/>
          <p:cNvSpPr txBox="1">
            <a:spLocks/>
          </p:cNvSpPr>
          <p:nvPr/>
        </p:nvSpPr>
        <p:spPr>
          <a:xfrm>
            <a:off x="152400" y="243681"/>
            <a:ext cx="8763000" cy="105171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What do we do if we have infinite number of features?</a:t>
            </a:r>
          </a:p>
        </p:txBody>
      </p:sp>
      <p:sp>
        <p:nvSpPr>
          <p:cNvPr id="4" name="Rectangle 3"/>
          <p:cNvSpPr/>
          <p:nvPr/>
        </p:nvSpPr>
        <p:spPr>
          <a:xfrm>
            <a:off x="304800" y="3210778"/>
            <a:ext cx="8534400" cy="2062103"/>
          </a:xfrm>
          <a:prstGeom prst="rect">
            <a:avLst/>
          </a:prstGeom>
        </p:spPr>
        <p:txBody>
          <a:bodyPr wrap="square">
            <a:spAutoFit/>
          </a:bodyPr>
          <a:lstStyle/>
          <a:p>
            <a:r>
              <a:rPr lang="en-US" sz="3200" u="sng" dirty="0"/>
              <a:t>In supervised learning:</a:t>
            </a:r>
          </a:p>
          <a:p>
            <a:pPr marL="514350" indent="-514350">
              <a:buFont typeface="Arial" panose="020B0604020202020204" pitchFamily="34" charset="0"/>
              <a:buChar char="•"/>
            </a:pPr>
            <a:r>
              <a:rPr lang="en-US" sz="3200" dirty="0"/>
              <a:t>In every example in our data set, we are told what is the </a:t>
            </a:r>
            <a:r>
              <a:rPr lang="en-US" sz="3200" dirty="0">
                <a:solidFill>
                  <a:srgbClr val="FF0000"/>
                </a:solidFill>
              </a:rPr>
              <a:t>"correct answer”</a:t>
            </a:r>
            <a:r>
              <a:rPr lang="en-US" sz="3200" dirty="0"/>
              <a:t>. </a:t>
            </a:r>
          </a:p>
          <a:p>
            <a:pPr marL="457200" indent="-457200">
              <a:buFont typeface="Arial" panose="020B0604020202020204" pitchFamily="34" charset="0"/>
              <a:buChar char="•"/>
            </a:pPr>
            <a:r>
              <a:rPr lang="en-US" sz="3200" dirty="0">
                <a:solidFill>
                  <a:srgbClr val="FF0000"/>
                </a:solidFill>
              </a:rPr>
              <a:t>Data is labeled with answers</a:t>
            </a:r>
          </a:p>
        </p:txBody>
      </p:sp>
    </p:spTree>
    <p:extLst>
      <p:ext uri="{BB962C8B-B14F-4D97-AF65-F5344CB8AC3E}">
        <p14:creationId xmlns:p14="http://schemas.microsoft.com/office/powerpoint/2010/main" val="7862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US" dirty="0">
                <a:solidFill>
                  <a:srgbClr val="FF0000"/>
                </a:solidFill>
              </a:rPr>
              <a:t>Classification</a:t>
            </a:r>
            <a:r>
              <a:rPr lang="en-US" dirty="0"/>
              <a:t>: the output is binary or a fixed number of features. Ex. something is either a chair or not. </a:t>
            </a:r>
          </a:p>
          <a:p>
            <a:r>
              <a:rPr lang="en-US" dirty="0">
                <a:solidFill>
                  <a:srgbClr val="FF0000"/>
                </a:solidFill>
              </a:rPr>
              <a:t>Regression</a:t>
            </a:r>
            <a:r>
              <a:rPr lang="en-US" dirty="0"/>
              <a:t> is continuous. Ex. Tomorrow’s temperature might be 13 degrees in our prediction.</a:t>
            </a:r>
            <a:endParaRPr lang="en-GB" dirty="0"/>
          </a:p>
        </p:txBody>
      </p:sp>
    </p:spTree>
    <p:extLst>
      <p:ext uri="{BB962C8B-B14F-4D97-AF65-F5344CB8AC3E}">
        <p14:creationId xmlns:p14="http://schemas.microsoft.com/office/powerpoint/2010/main" val="3407448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Rectangle 20"/>
          <p:cNvSpPr/>
          <p:nvPr/>
        </p:nvSpPr>
        <p:spPr>
          <a:xfrm>
            <a:off x="381000" y="3215481"/>
            <a:ext cx="8534400" cy="2677656"/>
          </a:xfrm>
          <a:prstGeom prst="rect">
            <a:avLst/>
          </a:prstGeom>
        </p:spPr>
        <p:txBody>
          <a:bodyPr wrap="square">
            <a:spAutoFit/>
          </a:bodyPr>
          <a:lstStyle/>
          <a:p>
            <a:pPr marL="514350" indent="-514350">
              <a:buFont typeface="+mj-lt"/>
              <a:buAutoNum type="arabicPeriod"/>
            </a:pPr>
            <a:r>
              <a:rPr lang="en-US" sz="2800" dirty="0">
                <a:solidFill>
                  <a:prstClr val="black"/>
                </a:solidFill>
              </a:rPr>
              <a:t>Treat both as classification problems.</a:t>
            </a:r>
          </a:p>
          <a:p>
            <a:pPr marL="514350" indent="-514350">
              <a:buFont typeface="+mj-lt"/>
              <a:buAutoNum type="arabicPeriod"/>
            </a:pPr>
            <a:r>
              <a:rPr lang="en-US" sz="2800" dirty="0">
                <a:solidFill>
                  <a:prstClr val="black"/>
                </a:solidFill>
              </a:rPr>
              <a:t>Treat problem 1 as a classification problem, problem 2 as a regression problem. </a:t>
            </a:r>
          </a:p>
          <a:p>
            <a:pPr marL="514350" indent="-514350">
              <a:buFont typeface="+mj-lt"/>
              <a:buAutoNum type="arabicPeriod"/>
            </a:pPr>
            <a:r>
              <a:rPr lang="en-US" sz="2800" dirty="0">
                <a:solidFill>
                  <a:prstClr val="black"/>
                </a:solidFill>
              </a:rPr>
              <a:t>Treat problem 1 as a regression problem, problem 2 as a classification problem. </a:t>
            </a:r>
          </a:p>
          <a:p>
            <a:pPr marL="514350" indent="-514350">
              <a:buFont typeface="+mj-lt"/>
              <a:buAutoNum type="arabicPeriod"/>
            </a:pPr>
            <a:r>
              <a:rPr lang="en-US" sz="2800" dirty="0">
                <a:solidFill>
                  <a:prstClr val="black"/>
                </a:solidFill>
              </a:rPr>
              <a:t>Treat both as regression problems. </a:t>
            </a:r>
          </a:p>
        </p:txBody>
      </p:sp>
      <p:sp>
        <p:nvSpPr>
          <p:cNvPr id="6" name="TextBox 5"/>
          <p:cNvSpPr txBox="1"/>
          <p:nvPr/>
        </p:nvSpPr>
        <p:spPr>
          <a:xfrm>
            <a:off x="152400" y="137715"/>
            <a:ext cx="8763000" cy="3154710"/>
          </a:xfrm>
          <a:prstGeom prst="rect">
            <a:avLst/>
          </a:prstGeom>
          <a:noFill/>
        </p:spPr>
        <p:txBody>
          <a:bodyPr wrap="square" rtlCol="0">
            <a:spAutoFit/>
          </a:bodyPr>
          <a:lstStyle/>
          <a:p>
            <a:r>
              <a:rPr lang="en-US" sz="2800" b="1" dirty="0">
                <a:solidFill>
                  <a:prstClr val="black"/>
                </a:solidFill>
              </a:rPr>
              <a:t>Problem 1: </a:t>
            </a:r>
            <a:r>
              <a:rPr lang="en-US" sz="2800" dirty="0">
                <a:solidFill>
                  <a:prstClr val="black"/>
                </a:solidFill>
              </a:rPr>
              <a:t>You have a large inventory of identical items.  You want to predict how many of these items will sell over the next 3 months.</a:t>
            </a:r>
          </a:p>
          <a:p>
            <a:r>
              <a:rPr lang="en-US" sz="2800" b="1" dirty="0">
                <a:solidFill>
                  <a:prstClr val="black"/>
                </a:solidFill>
              </a:rPr>
              <a:t>Problem 2: </a:t>
            </a:r>
            <a:r>
              <a:rPr lang="en-US" sz="2800" dirty="0">
                <a:solidFill>
                  <a:prstClr val="black"/>
                </a:solidFill>
              </a:rPr>
              <a:t>You’d like software to examine individual customer accounts, and for each account decide if it has been hacked/compromised. </a:t>
            </a:r>
          </a:p>
          <a:p>
            <a:endParaRPr lang="en-US" sz="100" dirty="0">
              <a:solidFill>
                <a:prstClr val="black"/>
              </a:solidFill>
            </a:endParaRPr>
          </a:p>
          <a:p>
            <a:r>
              <a:rPr lang="en-US" sz="2800" dirty="0">
                <a:solidFill>
                  <a:srgbClr val="FF0000"/>
                </a:solidFill>
              </a:rPr>
              <a:t>Classification or regression problems? </a:t>
            </a:r>
          </a:p>
        </p:txBody>
      </p:sp>
      <p:sp>
        <p:nvSpPr>
          <p:cNvPr id="3" name="Right Arrow 2"/>
          <p:cNvSpPr/>
          <p:nvPr/>
        </p:nvSpPr>
        <p:spPr>
          <a:xfrm>
            <a:off x="76200" y="4554309"/>
            <a:ext cx="457200" cy="413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542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59" t="10386" r="40115" b="7740"/>
          <a:stretch/>
        </p:blipFill>
        <p:spPr bwMode="auto">
          <a:xfrm>
            <a:off x="2697497" y="70723"/>
            <a:ext cx="5989303" cy="5964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545097" y="3367881"/>
            <a:ext cx="3657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77081"/>
            <a:ext cx="4767331" cy="923330"/>
          </a:xfrm>
          <a:prstGeom prst="rect">
            <a:avLst/>
          </a:prstGeom>
        </p:spPr>
        <p:txBody>
          <a:bodyPr wrap="none">
            <a:spAutoFit/>
          </a:bodyPr>
          <a:lstStyle/>
          <a:p>
            <a:r>
              <a:rPr lang="en-US" sz="5400" b="1" dirty="0"/>
              <a:t>www.imdb.com</a:t>
            </a:r>
          </a:p>
        </p:txBody>
      </p:sp>
    </p:spTree>
    <p:extLst>
      <p:ext uri="{BB962C8B-B14F-4D97-AF65-F5344CB8AC3E}">
        <p14:creationId xmlns:p14="http://schemas.microsoft.com/office/powerpoint/2010/main" val="731688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Supervised Learning Topics</a:t>
            </a:r>
            <a:endParaRPr lang="en-US" dirty="0"/>
          </a:p>
        </p:txBody>
      </p:sp>
      <p:sp>
        <p:nvSpPr>
          <p:cNvPr id="4" name="Content Placeholder 3"/>
          <p:cNvSpPr>
            <a:spLocks noGrp="1"/>
          </p:cNvSpPr>
          <p:nvPr>
            <p:ph sz="half" idx="1"/>
          </p:nvPr>
        </p:nvSpPr>
        <p:spPr>
          <a:xfrm>
            <a:off x="457200" y="1429439"/>
            <a:ext cx="7848600" cy="4042984"/>
          </a:xfrm>
        </p:spPr>
        <p:txBody>
          <a:bodyPr/>
          <a:lstStyle/>
          <a:p>
            <a:r>
              <a:rPr lang="en-US" dirty="0">
                <a:solidFill>
                  <a:srgbClr val="FF0000"/>
                </a:solidFill>
              </a:rPr>
              <a:t>Regression</a:t>
            </a:r>
          </a:p>
          <a:p>
            <a:r>
              <a:rPr lang="en-US" dirty="0">
                <a:solidFill>
                  <a:srgbClr val="FF0000"/>
                </a:solidFill>
              </a:rPr>
              <a:t>Support Vector Machines</a:t>
            </a:r>
          </a:p>
          <a:p>
            <a:r>
              <a:rPr lang="en-US" dirty="0">
                <a:solidFill>
                  <a:srgbClr val="FF0000"/>
                </a:solidFill>
              </a:rPr>
              <a:t>Neural Networks</a:t>
            </a:r>
          </a:p>
          <a:p>
            <a:r>
              <a:rPr lang="en-US" dirty="0">
                <a:solidFill>
                  <a:srgbClr val="FF0000"/>
                </a:solidFill>
              </a:rPr>
              <a:t>Bayesian Learning</a:t>
            </a:r>
          </a:p>
          <a:p>
            <a:r>
              <a:rPr lang="en-US" dirty="0"/>
              <a:t>K Nearest Neighbors</a:t>
            </a:r>
          </a:p>
          <a:p>
            <a:r>
              <a:rPr lang="en-US" dirty="0"/>
              <a:t>Decision Trees		</a:t>
            </a:r>
          </a:p>
          <a:p>
            <a:r>
              <a:rPr lang="en-US" dirty="0"/>
              <a:t>etc.</a:t>
            </a:r>
          </a:p>
        </p:txBody>
      </p:sp>
    </p:spTree>
    <p:extLst>
      <p:ext uri="{BB962C8B-B14F-4D97-AF65-F5344CB8AC3E}">
        <p14:creationId xmlns:p14="http://schemas.microsoft.com/office/powerpoint/2010/main" val="371932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75000"/>
                    <a:lumOff val="25000"/>
                  </a:schemeClr>
                </a:solidFill>
              </a:rPr>
              <a:t>Unsupervised Learning</a:t>
            </a:r>
            <a:endParaRPr lang="en-US" b="1" dirty="0"/>
          </a:p>
        </p:txBody>
      </p:sp>
      <p:sp>
        <p:nvSpPr>
          <p:cNvPr id="3" name="Content Placeholder 2"/>
          <p:cNvSpPr>
            <a:spLocks noGrp="1"/>
          </p:cNvSpPr>
          <p:nvPr>
            <p:ph idx="1"/>
          </p:nvPr>
        </p:nvSpPr>
        <p:spPr/>
        <p:txBody>
          <a:bodyPr/>
          <a:lstStyle/>
          <a:p>
            <a:r>
              <a:rPr lang="en-US" dirty="0">
                <a:solidFill>
                  <a:srgbClr val="FF0000"/>
                </a:solidFill>
              </a:rPr>
              <a:t>Data without “right answers”</a:t>
            </a:r>
          </a:p>
          <a:p>
            <a:r>
              <a:rPr lang="en-US" dirty="0"/>
              <a:t>Data doesn't have any labels</a:t>
            </a:r>
          </a:p>
          <a:p>
            <a:endParaRPr lang="en-US" dirty="0"/>
          </a:p>
          <a:p>
            <a:r>
              <a:rPr lang="en-US" dirty="0"/>
              <a:t>We're just told, here is a data set!</a:t>
            </a:r>
          </a:p>
          <a:p>
            <a:r>
              <a:rPr lang="en-US" dirty="0"/>
              <a:t>Can you find some structure in the data?</a:t>
            </a:r>
          </a:p>
          <a:p>
            <a:endParaRPr lang="en-US" dirty="0"/>
          </a:p>
        </p:txBody>
      </p:sp>
    </p:spTree>
    <p:extLst>
      <p:ext uri="{BB962C8B-B14F-4D97-AF65-F5344CB8AC3E}">
        <p14:creationId xmlns:p14="http://schemas.microsoft.com/office/powerpoint/2010/main" val="733865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val 9"/>
          <p:cNvSpPr/>
          <p:nvPr/>
        </p:nvSpPr>
        <p:spPr>
          <a:xfrm>
            <a:off x="3184423" y="3564386"/>
            <a:ext cx="297789" cy="35468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3" y="3506930"/>
            <a:ext cx="297789" cy="35468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501" y="4025413"/>
            <a:ext cx="297789" cy="35468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9" y="3144859"/>
            <a:ext cx="297789" cy="35468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p:cNvSpPr/>
          <p:nvPr/>
        </p:nvSpPr>
        <p:spPr>
          <a:xfrm rot="2734294">
            <a:off x="4964968" y="2663820"/>
            <a:ext cx="465323"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p:cNvSpPr/>
          <p:nvPr/>
        </p:nvSpPr>
        <p:spPr>
          <a:xfrm rot="2734294">
            <a:off x="5090615" y="1700282"/>
            <a:ext cx="465323"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rot="2734294">
            <a:off x="5643099" y="2293402"/>
            <a:ext cx="465323"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5073314" y="2261961"/>
            <a:ext cx="465323"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59400" y="5150515"/>
            <a:ext cx="461986" cy="523220"/>
          </a:xfrm>
          <a:prstGeom prst="rect">
            <a:avLst/>
          </a:prstGeom>
          <a:noFill/>
        </p:spPr>
        <p:txBody>
          <a:bodyPr wrap="none" rtlCol="0">
            <a:spAutoFit/>
          </a:bodyPr>
          <a:lstStyle/>
          <a:p>
            <a:r>
              <a:rPr lang="en-US" sz="2800" dirty="0"/>
              <a:t>x</a:t>
            </a:r>
            <a:r>
              <a:rPr lang="en-US" sz="2800" baseline="-25000" dirty="0"/>
              <a:t>1</a:t>
            </a:r>
          </a:p>
        </p:txBody>
      </p:sp>
      <p:sp>
        <p:nvSpPr>
          <p:cNvPr id="38" name="TextBox 37"/>
          <p:cNvSpPr txBox="1"/>
          <p:nvPr/>
        </p:nvSpPr>
        <p:spPr>
          <a:xfrm>
            <a:off x="2057400" y="2565286"/>
            <a:ext cx="461986" cy="523220"/>
          </a:xfrm>
          <a:prstGeom prst="rect">
            <a:avLst/>
          </a:prstGeom>
          <a:noFill/>
        </p:spPr>
        <p:txBody>
          <a:bodyPr wrap="none" rtlCol="0">
            <a:spAutoFit/>
          </a:bodyPr>
          <a:lstStyle/>
          <a:p>
            <a:r>
              <a:rPr lang="en-US" sz="2800" dirty="0"/>
              <a:t>x</a:t>
            </a:r>
            <a:r>
              <a:rPr lang="en-US" sz="2800" baseline="-25000" dirty="0"/>
              <a:t>2</a:t>
            </a:r>
          </a:p>
        </p:txBody>
      </p:sp>
      <p:sp>
        <p:nvSpPr>
          <p:cNvPr id="116" name="TextBox 115"/>
          <p:cNvSpPr txBox="1"/>
          <p:nvPr/>
        </p:nvSpPr>
        <p:spPr>
          <a:xfrm>
            <a:off x="2895600" y="340345"/>
            <a:ext cx="3548344" cy="584775"/>
          </a:xfrm>
          <a:prstGeom prst="rect">
            <a:avLst/>
          </a:prstGeom>
          <a:noFill/>
        </p:spPr>
        <p:txBody>
          <a:bodyPr wrap="none" rtlCol="0">
            <a:spAutoFit/>
          </a:bodyPr>
          <a:lstStyle/>
          <a:p>
            <a:r>
              <a:rPr lang="en-US" sz="3200" dirty="0">
                <a:solidFill>
                  <a:schemeClr val="tx1">
                    <a:lumMod val="85000"/>
                    <a:lumOff val="15000"/>
                  </a:schemeClr>
                </a:solidFill>
              </a:rPr>
              <a:t>Supervised Learning</a:t>
            </a:r>
          </a:p>
        </p:txBody>
      </p:sp>
      <p:cxnSp>
        <p:nvCxnSpPr>
          <p:cNvPr id="15" name="Straight Arrow Connector 14"/>
          <p:cNvCxnSpPr/>
          <p:nvPr/>
        </p:nvCxnSpPr>
        <p:spPr>
          <a:xfrm flipV="1">
            <a:off x="2733804" y="1157164"/>
            <a:ext cx="0" cy="4153976"/>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43696" y="4992358"/>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08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val 9"/>
          <p:cNvSpPr/>
          <p:nvPr/>
        </p:nvSpPr>
        <p:spPr>
          <a:xfrm>
            <a:off x="3184423" y="3564386"/>
            <a:ext cx="297789" cy="35468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3" y="3506930"/>
            <a:ext cx="297789" cy="35468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501" y="4025413"/>
            <a:ext cx="297789" cy="35468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9" y="3144859"/>
            <a:ext cx="297789" cy="35468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36214" y="2697055"/>
            <a:ext cx="297789" cy="35468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50514" y="2268950"/>
            <a:ext cx="297789" cy="35468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15003" y="2311335"/>
            <a:ext cx="297789" cy="35468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72075" y="1724402"/>
            <a:ext cx="297789" cy="354682"/>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14603" y="340345"/>
            <a:ext cx="4943918" cy="707886"/>
          </a:xfrm>
          <a:prstGeom prst="rect">
            <a:avLst/>
          </a:prstGeom>
          <a:noFill/>
        </p:spPr>
        <p:txBody>
          <a:bodyPr wrap="none" rtlCol="0">
            <a:spAutoFit/>
          </a:bodyPr>
          <a:lstStyle/>
          <a:p>
            <a:r>
              <a:rPr lang="en-US" sz="4000" dirty="0">
                <a:solidFill>
                  <a:schemeClr val="tx1">
                    <a:lumMod val="85000"/>
                    <a:lumOff val="15000"/>
                  </a:schemeClr>
                </a:solidFill>
              </a:rPr>
              <a:t>Unsupervised Learning</a:t>
            </a:r>
          </a:p>
        </p:txBody>
      </p:sp>
      <p:sp>
        <p:nvSpPr>
          <p:cNvPr id="20" name="TextBox 19"/>
          <p:cNvSpPr txBox="1"/>
          <p:nvPr/>
        </p:nvSpPr>
        <p:spPr>
          <a:xfrm>
            <a:off x="4459400" y="5150515"/>
            <a:ext cx="461986" cy="523220"/>
          </a:xfrm>
          <a:prstGeom prst="rect">
            <a:avLst/>
          </a:prstGeom>
          <a:noFill/>
        </p:spPr>
        <p:txBody>
          <a:bodyPr wrap="none" rtlCol="0">
            <a:spAutoFit/>
          </a:bodyPr>
          <a:lstStyle/>
          <a:p>
            <a:r>
              <a:rPr lang="en-US" sz="2800" dirty="0"/>
              <a:t>x</a:t>
            </a:r>
            <a:r>
              <a:rPr lang="en-US" sz="2800" baseline="-25000" dirty="0"/>
              <a:t>1</a:t>
            </a:r>
          </a:p>
        </p:txBody>
      </p:sp>
      <p:sp>
        <p:nvSpPr>
          <p:cNvPr id="21" name="TextBox 20"/>
          <p:cNvSpPr txBox="1"/>
          <p:nvPr/>
        </p:nvSpPr>
        <p:spPr>
          <a:xfrm>
            <a:off x="2057400" y="2565286"/>
            <a:ext cx="461986" cy="523220"/>
          </a:xfrm>
          <a:prstGeom prst="rect">
            <a:avLst/>
          </a:prstGeom>
          <a:noFill/>
        </p:spPr>
        <p:txBody>
          <a:bodyPr wrap="none" rtlCol="0">
            <a:spAutoFit/>
          </a:bodyPr>
          <a:lstStyle/>
          <a:p>
            <a:r>
              <a:rPr lang="en-US" sz="2800" dirty="0"/>
              <a:t>x</a:t>
            </a:r>
            <a:r>
              <a:rPr lang="en-US" sz="2800" baseline="-25000" dirty="0"/>
              <a:t>2</a:t>
            </a:r>
          </a:p>
        </p:txBody>
      </p:sp>
      <p:cxnSp>
        <p:nvCxnSpPr>
          <p:cNvPr id="22" name="Straight Arrow Connector 21"/>
          <p:cNvCxnSpPr/>
          <p:nvPr/>
        </p:nvCxnSpPr>
        <p:spPr>
          <a:xfrm flipV="1">
            <a:off x="2733804" y="1157164"/>
            <a:ext cx="0" cy="4153976"/>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43696" y="4992358"/>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958120" y="1508011"/>
              <a:ext cx="3273840" cy="2999301"/>
            </p14:xfrm>
          </p:contentPart>
        </mc:Choice>
        <mc:Fallback xmlns="">
          <p:pic>
            <p:nvPicPr>
              <p:cNvPr id="2" name="Ink 1"/>
              <p:cNvPicPr/>
              <p:nvPr/>
            </p:nvPicPr>
            <p:blipFill>
              <a:blip r:embed="rId4"/>
              <a:stretch>
                <a:fillRect/>
              </a:stretch>
            </p:blipFill>
            <p:spPr>
              <a:xfrm>
                <a:off x="2948040" y="1257480"/>
                <a:ext cx="3294720" cy="2537280"/>
              </a:xfrm>
              <a:prstGeom prst="rect">
                <a:avLst/>
              </a:prstGeom>
            </p:spPr>
          </p:pic>
        </mc:Fallback>
      </mc:AlternateContent>
      <p:sp>
        <p:nvSpPr>
          <p:cNvPr id="3" name="Rectangle 2"/>
          <p:cNvSpPr/>
          <p:nvPr/>
        </p:nvSpPr>
        <p:spPr>
          <a:xfrm>
            <a:off x="5161424" y="4053681"/>
            <a:ext cx="3478132" cy="523220"/>
          </a:xfrm>
          <a:prstGeom prst="rect">
            <a:avLst/>
          </a:prstGeom>
        </p:spPr>
        <p:txBody>
          <a:bodyPr wrap="none">
            <a:spAutoFit/>
          </a:bodyPr>
          <a:lstStyle/>
          <a:p>
            <a:r>
              <a:rPr lang="en-US" sz="2800" dirty="0"/>
              <a:t>A clustering algorithm</a:t>
            </a:r>
          </a:p>
        </p:txBody>
      </p:sp>
    </p:spTree>
    <p:extLst>
      <p:ext uri="{BB962C8B-B14F-4D97-AF65-F5344CB8AC3E}">
        <p14:creationId xmlns:p14="http://schemas.microsoft.com/office/powerpoint/2010/main" val="85280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215649"/>
            <a:ext cx="7589500" cy="5479414"/>
          </a:xfrm>
          <a:prstGeom prst="rect">
            <a:avLst/>
          </a:prstGeom>
          <a:noFill/>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4374" t="71388"/>
          <a:stretch/>
        </p:blipFill>
        <p:spPr>
          <a:xfrm>
            <a:off x="1752600" y="4207755"/>
            <a:ext cx="4019711" cy="1487308"/>
          </a:xfrm>
          <a:prstGeom prst="rect">
            <a:avLst/>
          </a:prstGeom>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b="82787"/>
          <a:stretch/>
        </p:blipFill>
        <p:spPr>
          <a:xfrm>
            <a:off x="895023" y="4719390"/>
            <a:ext cx="5315273" cy="89184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457200" y="215651"/>
            <a:ext cx="3878880" cy="2739706"/>
            <a:chOff x="457200" y="181058"/>
            <a:chExt cx="7757760" cy="4600492"/>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457200" y="438150"/>
                <a:ext cx="5239080" cy="4285440"/>
              </p14:xfrm>
            </p:contentPart>
          </mc:Choice>
          <mc:Fallback xmlns="">
            <p:pic>
              <p:nvPicPr>
                <p:cNvPr id="6" name="Ink 5"/>
                <p:cNvPicPr/>
                <p:nvPr/>
              </p:nvPicPr>
              <p:blipFill>
                <a:blip r:embed="rId5"/>
                <a:stretch>
                  <a:fillRect/>
                </a:stretch>
              </p:blipFill>
              <p:spPr>
                <a:xfrm>
                  <a:off x="439201" y="420870"/>
                  <a:ext cx="5279397" cy="4325040"/>
                </a:xfrm>
                <a:prstGeom prst="rect">
                  <a:avLst/>
                </a:prstGeom>
              </p:spPr>
            </p:pic>
          </mc:Fallback>
        </mc:AlternateContent>
      </p:grpSp>
      <p:pic>
        <p:nvPicPr>
          <p:cNvPr id="8" name="Picture 1" descr="C:\Users\ang\Desktop\News2.png"/>
          <p:cNvPicPr>
            <a:picLocks noChangeAspect="1" noChangeArrowheads="1"/>
          </p:cNvPicPr>
          <p:nvPr/>
        </p:nvPicPr>
        <p:blipFill>
          <a:blip r:embed="rId6" cstate="print"/>
          <a:srcRect/>
          <a:stretch>
            <a:fillRect/>
          </a:stretch>
        </p:blipFill>
        <p:spPr bwMode="auto">
          <a:xfrm>
            <a:off x="5516880" y="1"/>
            <a:ext cx="3419856" cy="3002501"/>
          </a:xfrm>
          <a:prstGeom prst="rect">
            <a:avLst/>
          </a:prstGeom>
          <a:noFill/>
        </p:spPr>
      </p:pic>
      <p:pic>
        <p:nvPicPr>
          <p:cNvPr id="11" name="Picture 1" descr="C:\Users\ang\Desktop\News4.png"/>
          <p:cNvPicPr>
            <a:picLocks noChangeAspect="1" noChangeArrowheads="1"/>
          </p:cNvPicPr>
          <p:nvPr/>
        </p:nvPicPr>
        <p:blipFill rotWithShape="1">
          <a:blip r:embed="rId7" cstate="print"/>
          <a:srcRect r="36613"/>
          <a:stretch/>
        </p:blipFill>
        <p:spPr bwMode="auto">
          <a:xfrm>
            <a:off x="1524002" y="2981338"/>
            <a:ext cx="2299123" cy="3184471"/>
          </a:xfrm>
          <a:prstGeom prst="rect">
            <a:avLst/>
          </a:prstGeom>
          <a:noFill/>
        </p:spPr>
      </p:pic>
      <p:pic>
        <p:nvPicPr>
          <p:cNvPr id="12" name="Picture 1" descr="C:\Users\ang\Desktop\News3.png"/>
          <p:cNvPicPr>
            <a:picLocks noChangeAspect="1" noChangeArrowheads="1"/>
          </p:cNvPicPr>
          <p:nvPr/>
        </p:nvPicPr>
        <p:blipFill rotWithShape="1">
          <a:blip r:embed="rId8" cstate="print"/>
          <a:srcRect r="50000"/>
          <a:stretch/>
        </p:blipFill>
        <p:spPr bwMode="auto">
          <a:xfrm>
            <a:off x="4876800" y="2955357"/>
            <a:ext cx="1813560" cy="3184471"/>
          </a:xfrm>
          <a:prstGeom prst="rect">
            <a:avLst/>
          </a:prstGeom>
          <a:noFill/>
        </p:spPr>
      </p:pic>
      <p:cxnSp>
        <p:nvCxnSpPr>
          <p:cNvPr id="4" name="Straight Arrow Connector 3"/>
          <p:cNvCxnSpPr/>
          <p:nvPr/>
        </p:nvCxnSpPr>
        <p:spPr>
          <a:xfrm flipV="1">
            <a:off x="2590800" y="1520198"/>
            <a:ext cx="2819400" cy="90758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286000" y="2790809"/>
            <a:ext cx="76200" cy="117985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90800" y="2700052"/>
            <a:ext cx="2133600" cy="72606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85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5795750"/>
            <a:ext cx="1908408" cy="307777"/>
          </a:xfrm>
          <a:prstGeom prst="rect">
            <a:avLst/>
          </a:prstGeom>
          <a:noFill/>
          <a:ln w="9525">
            <a:noFill/>
            <a:miter lim="800000"/>
            <a:headEnd/>
            <a:tailEnd/>
          </a:ln>
        </p:spPr>
        <p:txBody>
          <a:bodyPr wrap="none">
            <a:spAutoFit/>
          </a:bodyPr>
          <a:lstStyle/>
          <a:p>
            <a:r>
              <a:rPr lang="en-US" sz="1400" dirty="0"/>
              <a:t>[Source: Daphne </a:t>
            </a:r>
            <a:r>
              <a:rPr lang="en-US" sz="1400" dirty="0" err="1"/>
              <a:t>Koller</a:t>
            </a:r>
            <a:r>
              <a:rPr lang="en-US" sz="1400" dirty="0"/>
              <a:t>]</a:t>
            </a:r>
          </a:p>
        </p:txBody>
      </p:sp>
      <p:sp>
        <p:nvSpPr>
          <p:cNvPr id="32774" name="Text Box 17"/>
          <p:cNvSpPr txBox="1">
            <a:spLocks noChangeArrowheads="1"/>
          </p:cNvSpPr>
          <p:nvPr/>
        </p:nvSpPr>
        <p:spPr bwMode="auto">
          <a:xfrm rot="-5400000">
            <a:off x="-9768" y="2270973"/>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91" y="4160686"/>
            <a:ext cx="1192955" cy="369332"/>
          </a:xfrm>
          <a:prstGeom prst="rect">
            <a:avLst/>
          </a:prstGeom>
          <a:noFill/>
          <a:ln w="9525">
            <a:noFill/>
            <a:miter lim="800000"/>
            <a:headEnd/>
            <a:tailEnd/>
          </a:ln>
        </p:spPr>
        <p:txBody>
          <a:bodyPr wrap="none">
            <a:spAutoFit/>
          </a:bodyPr>
          <a:lstStyle/>
          <a:p>
            <a:r>
              <a:rPr lang="en-US"/>
              <a:t>Individuals</a:t>
            </a:r>
          </a:p>
        </p:txBody>
      </p:sp>
      <p:pic>
        <p:nvPicPr>
          <p:cNvPr id="18" name="Picture 17" descr="Dhh1Module-Puf3-Express"/>
          <p:cNvPicPr>
            <a:picLocks noChangeArrowheads="1"/>
          </p:cNvPicPr>
          <p:nvPr/>
        </p:nvPicPr>
        <p:blipFill>
          <a:blip r:embed="rId3" cstate="print"/>
          <a:srcRect/>
          <a:stretch>
            <a:fillRect/>
          </a:stretch>
        </p:blipFill>
        <p:spPr bwMode="auto">
          <a:xfrm>
            <a:off x="759630" y="3904490"/>
            <a:ext cx="7836963" cy="181429"/>
          </a:xfrm>
          <a:prstGeom prst="rect">
            <a:avLst/>
          </a:prstGeom>
          <a:noFill/>
        </p:spPr>
      </p:pic>
      <p:pic>
        <p:nvPicPr>
          <p:cNvPr id="22" name="Picture 21" descr="Dhh1Module-BYRM-Genes"/>
          <p:cNvPicPr>
            <a:picLocks noChangeAspect="1" noChangeArrowheads="1"/>
          </p:cNvPicPr>
          <p:nvPr/>
        </p:nvPicPr>
        <p:blipFill rotWithShape="1">
          <a:blip r:embed="rId4" cstate="print"/>
          <a:srcRect t="39035"/>
          <a:stretch/>
        </p:blipFill>
        <p:spPr bwMode="auto">
          <a:xfrm>
            <a:off x="752627" y="392582"/>
            <a:ext cx="7843966" cy="3246020"/>
          </a:xfrm>
          <a:prstGeom prst="rect">
            <a:avLst/>
          </a:prstGeom>
          <a:noFill/>
        </p:spPr>
      </p:pic>
      <p:sp>
        <p:nvSpPr>
          <p:cNvPr id="23" name="Rectangle 22"/>
          <p:cNvSpPr>
            <a:spLocks noChangeArrowheads="1"/>
          </p:cNvSpPr>
          <p:nvPr/>
        </p:nvSpPr>
        <p:spPr bwMode="auto">
          <a:xfrm>
            <a:off x="766634" y="-775129"/>
            <a:ext cx="7843966" cy="103190"/>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5" cstate="print"/>
          <a:srcRect/>
          <a:stretch>
            <a:fillRect/>
          </a:stretch>
        </p:blipFill>
        <p:spPr bwMode="auto">
          <a:xfrm>
            <a:off x="752626" y="3668319"/>
            <a:ext cx="7841631" cy="179865"/>
          </a:xfrm>
          <a:prstGeom prst="rect">
            <a:avLst/>
          </a:prstGeom>
          <a:noFill/>
        </p:spPr>
      </p:pic>
      <p:sp>
        <p:nvSpPr>
          <p:cNvPr id="2" name="Rectangle 1"/>
          <p:cNvSpPr/>
          <p:nvPr/>
        </p:nvSpPr>
        <p:spPr>
          <a:xfrm>
            <a:off x="877756" y="4430216"/>
            <a:ext cx="6894644" cy="461665"/>
          </a:xfrm>
          <a:prstGeom prst="rect">
            <a:avLst/>
          </a:prstGeom>
        </p:spPr>
        <p:txBody>
          <a:bodyPr wrap="none">
            <a:spAutoFit/>
          </a:bodyPr>
          <a:lstStyle/>
          <a:p>
            <a:r>
              <a:rPr lang="en-US" sz="2400" b="1" dirty="0">
                <a:latin typeface="Arial" pitchFamily="34" charset="0"/>
              </a:rPr>
              <a:t>DNA microarray data to understand genomics</a:t>
            </a:r>
            <a:endParaRPr lang="en-US" sz="2400" b="1" dirty="0"/>
          </a:p>
        </p:txBody>
      </p:sp>
      <p:sp>
        <p:nvSpPr>
          <p:cNvPr id="4" name="Rectangle 3"/>
          <p:cNvSpPr/>
          <p:nvPr/>
        </p:nvSpPr>
        <p:spPr>
          <a:xfrm>
            <a:off x="685833" y="4891881"/>
            <a:ext cx="8000967" cy="646331"/>
          </a:xfrm>
          <a:prstGeom prst="rect">
            <a:avLst/>
          </a:prstGeom>
        </p:spPr>
        <p:txBody>
          <a:bodyPr wrap="square">
            <a:spAutoFit/>
          </a:bodyPr>
          <a:lstStyle/>
          <a:p>
            <a:r>
              <a:rPr lang="en-US" dirty="0">
                <a:latin typeface="Arial" pitchFamily="34" charset="0"/>
              </a:rPr>
              <a:t>Colors show the degree to which different individuals do or do not have a specific gene.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5795750"/>
            <a:ext cx="1908408" cy="307777"/>
          </a:xfrm>
          <a:prstGeom prst="rect">
            <a:avLst/>
          </a:prstGeom>
          <a:noFill/>
          <a:ln w="9525">
            <a:noFill/>
            <a:miter lim="800000"/>
            <a:headEnd/>
            <a:tailEnd/>
          </a:ln>
        </p:spPr>
        <p:txBody>
          <a:bodyPr wrap="none">
            <a:spAutoFit/>
          </a:bodyPr>
          <a:lstStyle/>
          <a:p>
            <a:r>
              <a:rPr lang="en-US" sz="1400" dirty="0"/>
              <a:t>[Source: Daphne </a:t>
            </a:r>
            <a:r>
              <a:rPr lang="en-US" sz="1400" dirty="0" err="1"/>
              <a:t>Koller</a:t>
            </a:r>
            <a:r>
              <a:rPr lang="en-US" sz="1400" dirty="0"/>
              <a:t>]</a:t>
            </a:r>
          </a:p>
        </p:txBody>
      </p:sp>
      <p:sp>
        <p:nvSpPr>
          <p:cNvPr id="32774" name="Text Box 17"/>
          <p:cNvSpPr txBox="1">
            <a:spLocks noChangeArrowheads="1"/>
          </p:cNvSpPr>
          <p:nvPr/>
        </p:nvSpPr>
        <p:spPr bwMode="auto">
          <a:xfrm rot="-5400000">
            <a:off x="-9768" y="2270973"/>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91" y="4160686"/>
            <a:ext cx="1192955" cy="369332"/>
          </a:xfrm>
          <a:prstGeom prst="rect">
            <a:avLst/>
          </a:prstGeom>
          <a:noFill/>
          <a:ln w="9525">
            <a:noFill/>
            <a:miter lim="800000"/>
            <a:headEnd/>
            <a:tailEnd/>
          </a:ln>
        </p:spPr>
        <p:txBody>
          <a:bodyPr wrap="none">
            <a:spAutoFit/>
          </a:bodyPr>
          <a:lstStyle/>
          <a:p>
            <a:r>
              <a:rPr lang="en-US"/>
              <a:t>Individuals</a:t>
            </a:r>
          </a:p>
        </p:txBody>
      </p:sp>
      <p:pic>
        <p:nvPicPr>
          <p:cNvPr id="18" name="Picture 17" descr="Dhh1Module-Puf3-Express"/>
          <p:cNvPicPr>
            <a:picLocks noChangeArrowheads="1"/>
          </p:cNvPicPr>
          <p:nvPr/>
        </p:nvPicPr>
        <p:blipFill>
          <a:blip r:embed="rId3" cstate="print"/>
          <a:srcRect/>
          <a:stretch>
            <a:fillRect/>
          </a:stretch>
        </p:blipFill>
        <p:spPr bwMode="auto">
          <a:xfrm>
            <a:off x="759630" y="3904490"/>
            <a:ext cx="7836963" cy="181429"/>
          </a:xfrm>
          <a:prstGeom prst="rect">
            <a:avLst/>
          </a:prstGeom>
          <a:noFill/>
        </p:spPr>
      </p:pic>
      <p:pic>
        <p:nvPicPr>
          <p:cNvPr id="22" name="Picture 21" descr="Dhh1Module-BYRM-Genes"/>
          <p:cNvPicPr>
            <a:picLocks noChangeAspect="1" noChangeArrowheads="1"/>
          </p:cNvPicPr>
          <p:nvPr/>
        </p:nvPicPr>
        <p:blipFill rotWithShape="1">
          <a:blip r:embed="rId4" cstate="print"/>
          <a:srcRect t="39035"/>
          <a:stretch/>
        </p:blipFill>
        <p:spPr bwMode="auto">
          <a:xfrm>
            <a:off x="752627" y="392582"/>
            <a:ext cx="7843966" cy="3246020"/>
          </a:xfrm>
          <a:prstGeom prst="rect">
            <a:avLst/>
          </a:prstGeom>
          <a:noFill/>
        </p:spPr>
      </p:pic>
      <p:sp>
        <p:nvSpPr>
          <p:cNvPr id="23" name="Rectangle 22"/>
          <p:cNvSpPr>
            <a:spLocks noChangeArrowheads="1"/>
          </p:cNvSpPr>
          <p:nvPr/>
        </p:nvSpPr>
        <p:spPr bwMode="auto">
          <a:xfrm>
            <a:off x="766634" y="-775129"/>
            <a:ext cx="7843966" cy="103190"/>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5" cstate="print"/>
          <a:srcRect/>
          <a:stretch>
            <a:fillRect/>
          </a:stretch>
        </p:blipFill>
        <p:spPr bwMode="auto">
          <a:xfrm>
            <a:off x="752626" y="3668319"/>
            <a:ext cx="7841631" cy="179865"/>
          </a:xfrm>
          <a:prstGeom prst="rect">
            <a:avLst/>
          </a:prstGeom>
          <a:noFill/>
        </p:spPr>
      </p:pic>
      <p:sp>
        <p:nvSpPr>
          <p:cNvPr id="2" name="Left Brace 1"/>
          <p:cNvSpPr/>
          <p:nvPr/>
        </p:nvSpPr>
        <p:spPr>
          <a:xfrm rot="5400000">
            <a:off x="1040696" y="-69855"/>
            <a:ext cx="175006" cy="72313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5400000">
            <a:off x="1686081" y="7894"/>
            <a:ext cx="175006"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5400000">
            <a:off x="2253716" y="7080"/>
            <a:ext cx="175006"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5400000">
            <a:off x="2863315" y="-34885"/>
            <a:ext cx="175006" cy="65156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5400000">
            <a:off x="3722497" y="-242503"/>
            <a:ext cx="175006" cy="1066801"/>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751198" y="-204405"/>
            <a:ext cx="175006" cy="99060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5973972" y="-429432"/>
            <a:ext cx="175006" cy="1440656"/>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5400000">
            <a:off x="7600527" y="-614515"/>
            <a:ext cx="175006" cy="1812457"/>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209522" y="4796571"/>
            <a:ext cx="8934478" cy="400110"/>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itchFamily="34" charset="0"/>
              </a:rPr>
              <a:t>Cluster individuals into different categories or into different types of people.</a:t>
            </a:r>
          </a:p>
        </p:txBody>
      </p:sp>
    </p:spTree>
    <p:extLst>
      <p:ext uri="{BB962C8B-B14F-4D97-AF65-F5344CB8AC3E}">
        <p14:creationId xmlns:p14="http://schemas.microsoft.com/office/powerpoint/2010/main" val="2282706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9" name="Picture 88"/>
          <p:cNvPicPr>
            <a:picLocks noChangeAspect="1" noChangeArrowheads="1"/>
          </p:cNvPicPr>
          <p:nvPr/>
        </p:nvPicPr>
        <p:blipFill>
          <a:blip r:embed="rId3" cstate="print"/>
          <a:srcRect/>
          <a:stretch>
            <a:fillRect/>
          </a:stretch>
        </p:blipFill>
        <p:spPr bwMode="auto">
          <a:xfrm>
            <a:off x="2836863" y="249585"/>
            <a:ext cx="1758950" cy="2093107"/>
          </a:xfrm>
          <a:prstGeom prst="rect">
            <a:avLst/>
          </a:prstGeom>
          <a:noFill/>
          <a:ln w="9525">
            <a:noFill/>
            <a:miter lim="800000"/>
            <a:headEnd/>
            <a:tailEnd/>
          </a:ln>
        </p:spPr>
      </p:pic>
      <p:pic>
        <p:nvPicPr>
          <p:cNvPr id="39940" name="Picture 89"/>
          <p:cNvPicPr>
            <a:picLocks noChangeAspect="1" noChangeArrowheads="1"/>
          </p:cNvPicPr>
          <p:nvPr/>
        </p:nvPicPr>
        <p:blipFill>
          <a:blip r:embed="rId4" cstate="print"/>
          <a:srcRect/>
          <a:stretch>
            <a:fillRect/>
          </a:stretch>
        </p:blipFill>
        <p:spPr bwMode="auto">
          <a:xfrm>
            <a:off x="4718050" y="249585"/>
            <a:ext cx="1758950" cy="2093107"/>
          </a:xfrm>
          <a:prstGeom prst="rect">
            <a:avLst/>
          </a:prstGeom>
          <a:noFill/>
          <a:ln w="9525">
            <a:noFill/>
            <a:miter lim="800000"/>
            <a:headEnd/>
            <a:tailEnd/>
          </a:ln>
        </p:spPr>
      </p:pic>
      <p:sp>
        <p:nvSpPr>
          <p:cNvPr id="39941" name="Text Box 90"/>
          <p:cNvSpPr txBox="1">
            <a:spLocks noChangeArrowheads="1"/>
          </p:cNvSpPr>
          <p:nvPr/>
        </p:nvSpPr>
        <p:spPr bwMode="auto">
          <a:xfrm>
            <a:off x="2743200" y="2453481"/>
            <a:ext cx="3919537" cy="461665"/>
          </a:xfrm>
          <a:prstGeom prst="rect">
            <a:avLst/>
          </a:prstGeom>
          <a:noFill/>
          <a:ln w="9525">
            <a:noFill/>
            <a:miter lim="800000"/>
            <a:headEnd/>
            <a:tailEnd/>
          </a:ln>
        </p:spPr>
        <p:txBody>
          <a:bodyPr wrap="square">
            <a:spAutoFit/>
          </a:bodyPr>
          <a:lstStyle/>
          <a:p>
            <a:pPr algn="ctr"/>
            <a:r>
              <a:rPr lang="en-US" sz="2400" dirty="0"/>
              <a:t>Organize computing clusters</a:t>
            </a:r>
          </a:p>
        </p:txBody>
      </p:sp>
      <p:sp>
        <p:nvSpPr>
          <p:cNvPr id="2" name="Rectangle 1"/>
          <p:cNvSpPr/>
          <p:nvPr/>
        </p:nvSpPr>
        <p:spPr>
          <a:xfrm>
            <a:off x="381000" y="3289955"/>
            <a:ext cx="8153400" cy="1815882"/>
          </a:xfrm>
          <a:prstGeom prst="rect">
            <a:avLst/>
          </a:prstGeom>
        </p:spPr>
        <p:txBody>
          <a:bodyPr wrap="square">
            <a:spAutoFit/>
          </a:bodyPr>
          <a:lstStyle/>
          <a:p>
            <a:pPr marL="457200" indent="-457200">
              <a:buFont typeface="Arial" panose="020B0604020202020204" pitchFamily="34" charset="0"/>
              <a:buChar char="•"/>
            </a:pPr>
            <a:r>
              <a:rPr lang="en-US" sz="2800" dirty="0"/>
              <a:t>Figure out which machines tend to work together using clustering algorithm</a:t>
            </a:r>
          </a:p>
          <a:p>
            <a:pPr marL="457200" indent="-457200">
              <a:buFont typeface="Arial" panose="020B0604020202020204" pitchFamily="34" charset="0"/>
              <a:buChar char="•"/>
            </a:pPr>
            <a:r>
              <a:rPr lang="en-US" sz="2800" dirty="0"/>
              <a:t>Then put those machines together, to make data center work more efficiently.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Text Box 91"/>
          <p:cNvSpPr txBox="1">
            <a:spLocks noChangeArrowheads="1"/>
          </p:cNvSpPr>
          <p:nvPr/>
        </p:nvSpPr>
        <p:spPr bwMode="auto">
          <a:xfrm>
            <a:off x="5447317" y="2518534"/>
            <a:ext cx="2687637" cy="369332"/>
          </a:xfrm>
          <a:prstGeom prst="rect">
            <a:avLst/>
          </a:prstGeom>
          <a:noFill/>
          <a:ln w="9525">
            <a:noFill/>
            <a:miter lim="800000"/>
            <a:headEnd/>
            <a:tailEnd/>
          </a:ln>
        </p:spPr>
        <p:txBody>
          <a:bodyPr>
            <a:spAutoFit/>
          </a:bodyPr>
          <a:lstStyle/>
          <a:p>
            <a:pPr algn="ctr"/>
            <a:r>
              <a:rPr lang="en-US" dirty="0"/>
              <a:t>Social network analysis</a:t>
            </a:r>
          </a:p>
        </p:txBody>
      </p:sp>
      <p:grpSp>
        <p:nvGrpSpPr>
          <p:cNvPr id="3" name="Group 118"/>
          <p:cNvGrpSpPr>
            <a:grpSpLocks/>
          </p:cNvGrpSpPr>
          <p:nvPr/>
        </p:nvGrpSpPr>
        <p:grpSpPr bwMode="auto">
          <a:xfrm>
            <a:off x="4840290" y="3097117"/>
            <a:ext cx="3609975" cy="2419266"/>
            <a:chOff x="243" y="2112"/>
            <a:chExt cx="2274" cy="1706"/>
          </a:xfrm>
        </p:grpSpPr>
        <p:pic>
          <p:nvPicPr>
            <p:cNvPr id="40114" name="Picture 92"/>
            <p:cNvPicPr>
              <a:picLocks noChangeAspect="1" noChangeArrowheads="1"/>
            </p:cNvPicPr>
            <p:nvPr/>
          </p:nvPicPr>
          <p:blipFill>
            <a:blip r:embed="rId3" cstate="print"/>
            <a:srcRect/>
            <a:stretch>
              <a:fillRect/>
            </a:stretch>
          </p:blipFill>
          <p:spPr bwMode="auto">
            <a:xfrm>
              <a:off x="243" y="2112"/>
              <a:ext cx="2274" cy="1706"/>
            </a:xfrm>
            <a:prstGeom prst="rect">
              <a:avLst/>
            </a:prstGeom>
            <a:noFill/>
            <a:ln w="9525">
              <a:noFill/>
              <a:miter lim="800000"/>
              <a:headEnd/>
              <a:tailEnd/>
            </a:ln>
          </p:spPr>
        </p:pic>
        <p:sp>
          <p:nvSpPr>
            <p:cNvPr id="40115" name="Rectangle 94"/>
            <p:cNvSpPr>
              <a:spLocks noChangeArrowheads="1"/>
            </p:cNvSpPr>
            <p:nvPr/>
          </p:nvSpPr>
          <p:spPr bwMode="auto">
            <a:xfrm>
              <a:off x="255" y="3732"/>
              <a:ext cx="1775" cy="76"/>
            </a:xfrm>
            <a:prstGeom prst="rect">
              <a:avLst/>
            </a:prstGeom>
            <a:solidFill>
              <a:schemeClr val="bg1">
                <a:alpha val="50195"/>
              </a:schemeClr>
            </a:solidFill>
            <a:ln w="9525">
              <a:noFill/>
              <a:miter lim="800000"/>
              <a:headEnd/>
              <a:tailEnd/>
            </a:ln>
          </p:spPr>
          <p:txBody>
            <a:bodyPr wrap="none" lIns="0" tIns="0" rIns="0" bIns="0">
              <a:spAutoFit/>
            </a:bodyPr>
            <a:lstStyle/>
            <a:p>
              <a:r>
                <a:rPr lang="en-US" sz="700" dirty="0"/>
                <a:t>Image credit: NASA/JPL-Caltech/E. </a:t>
              </a:r>
              <a:r>
                <a:rPr lang="en-US" sz="700" dirty="0" err="1"/>
                <a:t>Churchwell</a:t>
              </a:r>
              <a:r>
                <a:rPr lang="en-US" sz="700" dirty="0"/>
                <a:t> (Univ. of Wisconsin, Madison) </a:t>
              </a:r>
            </a:p>
          </p:txBody>
        </p:sp>
      </p:grpSp>
      <p:sp>
        <p:nvSpPr>
          <p:cNvPr id="39944" name="Text Box 95"/>
          <p:cNvSpPr txBox="1">
            <a:spLocks noChangeArrowheads="1"/>
          </p:cNvSpPr>
          <p:nvPr/>
        </p:nvSpPr>
        <p:spPr bwMode="auto">
          <a:xfrm>
            <a:off x="5205413" y="5567434"/>
            <a:ext cx="3187700" cy="369332"/>
          </a:xfrm>
          <a:prstGeom prst="rect">
            <a:avLst/>
          </a:prstGeom>
          <a:noFill/>
          <a:ln w="9525">
            <a:noFill/>
            <a:miter lim="800000"/>
            <a:headEnd/>
            <a:tailEnd/>
          </a:ln>
        </p:spPr>
        <p:txBody>
          <a:bodyPr>
            <a:spAutoFit/>
          </a:bodyPr>
          <a:lstStyle/>
          <a:p>
            <a:pPr algn="ctr"/>
            <a:r>
              <a:rPr lang="en-US" dirty="0"/>
              <a:t>Astronomical data analysis</a:t>
            </a:r>
          </a:p>
        </p:txBody>
      </p:sp>
      <p:sp>
        <p:nvSpPr>
          <p:cNvPr id="39966" name="Text Box 280"/>
          <p:cNvSpPr txBox="1">
            <a:spLocks noChangeArrowheads="1"/>
          </p:cNvSpPr>
          <p:nvPr/>
        </p:nvSpPr>
        <p:spPr bwMode="auto">
          <a:xfrm>
            <a:off x="908796" y="3901281"/>
            <a:ext cx="2687638" cy="369332"/>
          </a:xfrm>
          <a:prstGeom prst="rect">
            <a:avLst/>
          </a:prstGeom>
          <a:noFill/>
          <a:ln w="9525">
            <a:noFill/>
            <a:miter lim="800000"/>
            <a:headEnd/>
            <a:tailEnd/>
          </a:ln>
        </p:spPr>
        <p:txBody>
          <a:bodyPr>
            <a:spAutoFit/>
          </a:bodyPr>
          <a:lstStyle/>
          <a:p>
            <a:pPr algn="ctr"/>
            <a:r>
              <a:rPr lang="en-US" dirty="0"/>
              <a:t>Market segmentation</a:t>
            </a:r>
          </a:p>
        </p:txBody>
      </p:sp>
      <p:grpSp>
        <p:nvGrpSpPr>
          <p:cNvPr id="29" name="Group 28"/>
          <p:cNvGrpSpPr/>
          <p:nvPr/>
        </p:nvGrpSpPr>
        <p:grpSpPr>
          <a:xfrm>
            <a:off x="457200" y="929481"/>
            <a:ext cx="3722778" cy="4360874"/>
            <a:chOff x="330111" y="1807705"/>
            <a:chExt cx="4016551" cy="3950298"/>
          </a:xfrm>
        </p:grpSpPr>
        <p:graphicFrame>
          <p:nvGraphicFramePr>
            <p:cNvPr id="28" name="Chart 27"/>
            <p:cNvGraphicFramePr/>
            <p:nvPr>
              <p:extLst>
                <p:ext uri="{D42A27DB-BD31-4B8C-83A1-F6EECF244321}">
                  <p14:modId xmlns:p14="http://schemas.microsoft.com/office/powerpoint/2010/main" val="536302882"/>
                </p:ext>
              </p:extLst>
            </p:nvPr>
          </p:nvGraphicFramePr>
          <p:xfrm>
            <a:off x="330111" y="1807705"/>
            <a:ext cx="4016551" cy="3950298"/>
          </p:xfrm>
          <a:graphic>
            <a:graphicData uri="http://schemas.openxmlformats.org/drawingml/2006/chart">
              <c:chart xmlns:c="http://schemas.openxmlformats.org/drawingml/2006/chart" xmlns:r="http://schemas.openxmlformats.org/officeDocument/2006/relationships" r:id="rId4"/>
            </a:graphicData>
          </a:graphic>
        </p:graphicFrame>
        <p:pic>
          <p:nvPicPr>
            <p:cNvPr id="2050" name="Picture 2"/>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686146" y="247595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70661" y="229643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03226" y="258470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2"/>
            <p:cNvPicPr>
              <a:picLocks noChangeAspect="1" noChangeArrowheads="1"/>
            </p:cNvPicPr>
            <p:nvPr/>
          </p:nvPicPr>
          <p:blipFill>
            <a:blip r:embed="rId5" cstate="print">
              <a:duotone>
                <a:prstClr val="black"/>
                <a:srgbClr val="C00000">
                  <a:tint val="45000"/>
                  <a:satMod val="400000"/>
                </a:srgbClr>
              </a:duotone>
              <a:extLst>
                <a:ext uri="{BEBA8EAE-BF5A-486C-A8C5-ECC9F3942E4B}">
                  <a14:imgProps xmlns:a14="http://schemas.microsoft.com/office/drawing/2010/main">
                    <a14:imgLayer r:embed="rId6">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33239" y="3298029"/>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2"/>
            <p:cNvPicPr>
              <a:picLocks noChangeAspect="1" noChangeArrowheads="1"/>
            </p:cNvPicPr>
            <p:nvPr/>
          </p:nvPicPr>
          <p:blipFill>
            <a:blip r:embed="rId5" cstate="print">
              <a:duotone>
                <a:prstClr val="black"/>
                <a:srgbClr val="C00000">
                  <a:tint val="45000"/>
                  <a:satMod val="400000"/>
                </a:srgbClr>
              </a:duotone>
              <a:extLst>
                <a:ext uri="{BEBA8EAE-BF5A-486C-A8C5-ECC9F3942E4B}">
                  <a14:imgProps xmlns:a14="http://schemas.microsoft.com/office/drawing/2010/main">
                    <a14:imgLayer r:embed="rId6">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971800" y="314921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5" cstate="print">
              <a:duotone>
                <a:prstClr val="black"/>
                <a:srgbClr val="C00000">
                  <a:tint val="45000"/>
                  <a:satMod val="400000"/>
                </a:srgbClr>
              </a:duotone>
              <a:extLst>
                <a:ext uri="{BEBA8EAE-BF5A-486C-A8C5-ECC9F3942E4B}">
                  <a14:imgProps xmlns:a14="http://schemas.microsoft.com/office/drawing/2010/main">
                    <a14:imgLayer r:embed="rId6">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54497" y="314921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2"/>
            <p:cNvPicPr>
              <a:picLocks noChangeAspect="1" noChangeArrowheads="1"/>
            </p:cNvPicPr>
            <p:nvPr/>
          </p:nvPicPr>
          <p:blipFill>
            <a:blip r:embed="rId5" cstate="print">
              <a:duotone>
                <a:prstClr val="black"/>
                <a:srgbClr val="C00000">
                  <a:tint val="45000"/>
                  <a:satMod val="400000"/>
                </a:srgbClr>
              </a:duotone>
              <a:extLst>
                <a:ext uri="{BEBA8EAE-BF5A-486C-A8C5-ECC9F3942E4B}">
                  <a14:imgProps xmlns:a14="http://schemas.microsoft.com/office/drawing/2010/main">
                    <a14:imgLayer r:embed="rId6">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951534" y="33337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2"/>
            <p:cNvPicPr>
              <a:picLocks noChangeAspect="1" noChangeArrowheads="1"/>
            </p:cNvPicPr>
            <p:nvPr/>
          </p:nvPicPr>
          <p:blipFill>
            <a:blip r:embed="rId5" cstate="print">
              <a:duotone>
                <a:prstClr val="black"/>
                <a:srgbClr val="C00000">
                  <a:tint val="45000"/>
                  <a:satMod val="400000"/>
                </a:srgbClr>
              </a:duotone>
              <a:extLst>
                <a:ext uri="{BEBA8EAE-BF5A-486C-A8C5-ECC9F3942E4B}">
                  <a14:imgProps xmlns:a14="http://schemas.microsoft.com/office/drawing/2010/main">
                    <a14:imgLayer r:embed="rId6">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487281" y="32358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2"/>
            <p:cNvPicPr>
              <a:picLocks noChangeAspect="1" noChangeArrowheads="1"/>
            </p:cNvPicPr>
            <p:nvPr/>
          </p:nvPicPr>
          <p:blipFill>
            <a:blip r:embed="rId5" cstate="print">
              <a:duotone>
                <a:prstClr val="black"/>
                <a:srgbClr val="C00000">
                  <a:tint val="45000"/>
                  <a:satMod val="400000"/>
                </a:srgbClr>
              </a:duotone>
              <a:extLst>
                <a:ext uri="{BEBA8EAE-BF5A-486C-A8C5-ECC9F3942E4B}">
                  <a14:imgProps xmlns:a14="http://schemas.microsoft.com/office/drawing/2010/main">
                    <a14:imgLayer r:embed="rId6">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078909" y="3562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2"/>
            <p:cNvPicPr>
              <a:picLocks noChangeAspect="1" noChangeArrowheads="1"/>
            </p:cNvPicPr>
            <p:nvPr/>
          </p:nvPicPr>
          <p:blipFill>
            <a:blip r:embed="rId5" cstate="print">
              <a:duotone>
                <a:prstClr val="black"/>
                <a:srgbClr val="C00000">
                  <a:tint val="45000"/>
                  <a:satMod val="400000"/>
                </a:srgbClr>
              </a:duotone>
              <a:extLst>
                <a:ext uri="{BEBA8EAE-BF5A-486C-A8C5-ECC9F3942E4B}">
                  <a14:imgProps xmlns:a14="http://schemas.microsoft.com/office/drawing/2010/main">
                    <a14:imgLayer r:embed="rId6">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47800" y="3505077"/>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5" cstate="print">
              <a:duotone>
                <a:prstClr val="black"/>
                <a:schemeClr val="accent3">
                  <a:lumMod val="75000"/>
                  <a:tint val="45000"/>
                  <a:satMod val="400000"/>
                </a:schemeClr>
              </a:duotone>
              <a:extLst>
                <a:ext uri="{BEBA8EAE-BF5A-486C-A8C5-ECC9F3942E4B}">
                  <a14:imgProps xmlns:a14="http://schemas.microsoft.com/office/drawing/2010/main">
                    <a14:imgLayer r:embed="rId6">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3431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2"/>
            <p:cNvPicPr>
              <a:picLocks noChangeAspect="1" noChangeArrowheads="1"/>
            </p:cNvPicPr>
            <p:nvPr/>
          </p:nvPicPr>
          <p:blipFill>
            <a:blip r:embed="rId5" cstate="print">
              <a:duotone>
                <a:prstClr val="black"/>
                <a:schemeClr val="accent3">
                  <a:lumMod val="75000"/>
                  <a:tint val="45000"/>
                  <a:satMod val="400000"/>
                </a:schemeClr>
              </a:duotone>
              <a:extLst>
                <a:ext uri="{BEBA8EAE-BF5A-486C-A8C5-ECC9F3942E4B}">
                  <a14:imgProps xmlns:a14="http://schemas.microsoft.com/office/drawing/2010/main">
                    <a14:imgLayer r:embed="rId6">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43000" y="2419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2"/>
            <p:cNvPicPr>
              <a:picLocks noChangeAspect="1" noChangeArrowheads="1"/>
            </p:cNvPicPr>
            <p:nvPr/>
          </p:nvPicPr>
          <p:blipFill>
            <a:blip r:embed="rId5" cstate="print">
              <a:duotone>
                <a:prstClr val="black"/>
                <a:schemeClr val="accent3">
                  <a:lumMod val="75000"/>
                  <a:tint val="45000"/>
                  <a:satMod val="400000"/>
                </a:schemeClr>
              </a:duotone>
              <a:extLst>
                <a:ext uri="{BEBA8EAE-BF5A-486C-A8C5-ECC9F3942E4B}">
                  <a14:imgProps xmlns:a14="http://schemas.microsoft.com/office/drawing/2010/main">
                    <a14:imgLayer r:embed="rId6">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90026" y="263460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2"/>
            <p:cNvPicPr>
              <a:picLocks noChangeAspect="1" noChangeArrowheads="1"/>
            </p:cNvPicPr>
            <p:nvPr/>
          </p:nvPicPr>
          <p:blipFill>
            <a:blip r:embed="rId5" cstate="print">
              <a:duotone>
                <a:prstClr val="black"/>
                <a:schemeClr val="accent3">
                  <a:lumMod val="75000"/>
                  <a:tint val="45000"/>
                  <a:satMod val="400000"/>
                </a:schemeClr>
              </a:duotone>
              <a:extLst>
                <a:ext uri="{BEBA8EAE-BF5A-486C-A8C5-ECC9F3942E4B}">
                  <a14:imgProps xmlns:a14="http://schemas.microsoft.com/office/drawing/2010/main">
                    <a14:imgLayer r:embed="rId6">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092296" y="260032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2"/>
            <p:cNvPicPr>
              <a:picLocks noChangeAspect="1" noChangeArrowheads="1"/>
            </p:cNvPicPr>
            <p:nvPr/>
          </p:nvPicPr>
          <p:blipFill>
            <a:blip r:embed="rId5" cstate="print">
              <a:duotone>
                <a:prstClr val="black"/>
                <a:srgbClr val="C00000">
                  <a:tint val="45000"/>
                  <a:satMod val="400000"/>
                </a:srgbClr>
              </a:duotone>
              <a:extLst>
                <a:ext uri="{BEBA8EAE-BF5A-486C-A8C5-ECC9F3942E4B}">
                  <a14:imgProps xmlns:a14="http://schemas.microsoft.com/office/drawing/2010/main">
                    <a14:imgLayer r:embed="rId6">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569526" y="346697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7" name="Group 296"/>
          <p:cNvGrpSpPr/>
          <p:nvPr/>
        </p:nvGrpSpPr>
        <p:grpSpPr>
          <a:xfrm>
            <a:off x="4648203" y="-22688"/>
            <a:ext cx="3973513" cy="2712474"/>
            <a:chOff x="4648200" y="-19050"/>
            <a:chExt cx="3973513" cy="2277382"/>
          </a:xfrm>
        </p:grpSpPr>
        <p:pic>
          <p:nvPicPr>
            <p:cNvPr id="274"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965700" y="12473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050258" y="76364"/>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943885" y="1153658"/>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648200" y="8310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307274" y="8739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29400" y="-190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505236" y="70889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524412" y="4425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058196" y="3619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8253073" y="1198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971723" y="70407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15198" y="15154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217856" y="1288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Arrow Connector 30"/>
            <p:cNvCxnSpPr>
              <a:endCxn id="274" idx="2"/>
            </p:cNvCxnSpPr>
            <p:nvPr/>
          </p:nvCxnSpPr>
          <p:spPr>
            <a:xfrm flipV="1">
              <a:off x="4965700" y="713774"/>
              <a:ext cx="184320" cy="28963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74" idx="2"/>
            </p:cNvCxnSpPr>
            <p:nvPr/>
          </p:nvCxnSpPr>
          <p:spPr>
            <a:xfrm flipH="1" flipV="1">
              <a:off x="5150020" y="713774"/>
              <a:ext cx="184320" cy="3317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76" idx="1"/>
            </p:cNvCxnSpPr>
            <p:nvPr/>
          </p:nvCxnSpPr>
          <p:spPr>
            <a:xfrm flipH="1" flipV="1">
              <a:off x="5675914" y="1297934"/>
              <a:ext cx="267971" cy="1502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11"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410200" y="1669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2" name="Straight Arrow Connector 311"/>
            <p:cNvCxnSpPr>
              <a:stCxn id="280" idx="1"/>
              <a:endCxn id="275" idx="2"/>
            </p:cNvCxnSpPr>
            <p:nvPr/>
          </p:nvCxnSpPr>
          <p:spPr>
            <a:xfrm flipH="1" flipV="1">
              <a:off x="6234578" y="665406"/>
              <a:ext cx="270658" cy="338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11" idx="3"/>
              <a:endCxn id="276" idx="2"/>
            </p:cNvCxnSpPr>
            <p:nvPr/>
          </p:nvCxnSpPr>
          <p:spPr>
            <a:xfrm flipV="1">
              <a:off x="5778840" y="1742700"/>
              <a:ext cx="349365" cy="22111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1"/>
              <a:endCxn id="276" idx="3"/>
            </p:cNvCxnSpPr>
            <p:nvPr/>
          </p:nvCxnSpPr>
          <p:spPr>
            <a:xfrm flipH="1" flipV="1">
              <a:off x="6312525" y="1448179"/>
              <a:ext cx="302673" cy="3618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1" idx="3"/>
              <a:endCxn id="285" idx="1"/>
            </p:cNvCxnSpPr>
            <p:nvPr/>
          </p:nvCxnSpPr>
          <p:spPr>
            <a:xfrm flipV="1">
              <a:off x="5778840" y="1810016"/>
              <a:ext cx="836358" cy="1537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285" idx="3"/>
              <a:endCxn id="286" idx="1"/>
            </p:cNvCxnSpPr>
            <p:nvPr/>
          </p:nvCxnSpPr>
          <p:spPr>
            <a:xfrm flipV="1">
              <a:off x="6983838" y="1582811"/>
              <a:ext cx="234018" cy="2272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86" idx="1"/>
              <a:endCxn id="276" idx="3"/>
            </p:cNvCxnSpPr>
            <p:nvPr/>
          </p:nvCxnSpPr>
          <p:spPr>
            <a:xfrm flipH="1" flipV="1">
              <a:off x="6312525" y="1448179"/>
              <a:ext cx="905331" cy="13463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79" idx="1"/>
              <a:endCxn id="275" idx="3"/>
            </p:cNvCxnSpPr>
            <p:nvPr/>
          </p:nvCxnSpPr>
          <p:spPr>
            <a:xfrm flipH="1">
              <a:off x="6418898" y="275471"/>
              <a:ext cx="210502" cy="954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flipH="1">
              <a:off x="4965700" y="1003413"/>
              <a:ext cx="36864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stCxn id="279" idx="3"/>
              <a:endCxn id="281" idx="1"/>
            </p:cNvCxnSpPr>
            <p:nvPr/>
          </p:nvCxnSpPr>
          <p:spPr>
            <a:xfrm>
              <a:off x="6998040" y="275471"/>
              <a:ext cx="526372" cy="63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stCxn id="281" idx="3"/>
              <a:endCxn id="283" idx="1"/>
            </p:cNvCxnSpPr>
            <p:nvPr/>
          </p:nvCxnSpPr>
          <p:spPr>
            <a:xfrm>
              <a:off x="7893052" y="338773"/>
              <a:ext cx="360021" cy="75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84" idx="3"/>
              <a:endCxn id="283" idx="2"/>
            </p:cNvCxnSpPr>
            <p:nvPr/>
          </p:nvCxnSpPr>
          <p:spPr>
            <a:xfrm flipV="1">
              <a:off x="8340363" y="708892"/>
              <a:ext cx="97030" cy="2896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281" idx="2"/>
              <a:endCxn id="284" idx="1"/>
            </p:cNvCxnSpPr>
            <p:nvPr/>
          </p:nvCxnSpPr>
          <p:spPr>
            <a:xfrm>
              <a:off x="7708732" y="633294"/>
              <a:ext cx="262991" cy="36529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stCxn id="281" idx="2"/>
              <a:endCxn id="282" idx="3"/>
            </p:cNvCxnSpPr>
            <p:nvPr/>
          </p:nvCxnSpPr>
          <p:spPr>
            <a:xfrm flipH="1">
              <a:off x="7426836" y="633294"/>
              <a:ext cx="281896" cy="231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280" idx="3"/>
              <a:endCxn id="286" idx="1"/>
            </p:cNvCxnSpPr>
            <p:nvPr/>
          </p:nvCxnSpPr>
          <p:spPr>
            <a:xfrm>
              <a:off x="6873876" y="1003413"/>
              <a:ext cx="343980" cy="5793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282" idx="1"/>
              <a:endCxn id="279" idx="3"/>
            </p:cNvCxnSpPr>
            <p:nvPr/>
          </p:nvCxnSpPr>
          <p:spPr>
            <a:xfrm flipH="1" flipV="1">
              <a:off x="6998040" y="275471"/>
              <a:ext cx="60156"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279" idx="2"/>
              <a:endCxn id="280" idx="3"/>
            </p:cNvCxnSpPr>
            <p:nvPr/>
          </p:nvCxnSpPr>
          <p:spPr>
            <a:xfrm>
              <a:off x="6813720" y="569992"/>
              <a:ext cx="60156" cy="4334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280" idx="3"/>
            <a:endCxn id="284" idx="1"/>
          </p:cNvCxnSpPr>
          <p:nvPr/>
        </p:nvCxnSpPr>
        <p:spPr>
          <a:xfrm flipV="1">
            <a:off x="6873879" y="1189371"/>
            <a:ext cx="1097847" cy="574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86" idx="3"/>
            <a:endCxn id="284" idx="1"/>
          </p:cNvCxnSpPr>
          <p:nvPr/>
        </p:nvCxnSpPr>
        <p:spPr>
          <a:xfrm flipV="1">
            <a:off x="7586499" y="1189373"/>
            <a:ext cx="385227" cy="69583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4" idx="3"/>
            <a:endCxn id="275" idx="1"/>
          </p:cNvCxnSpPr>
          <p:nvPr/>
        </p:nvCxnSpPr>
        <p:spPr>
          <a:xfrm flipV="1">
            <a:off x="5334340" y="441743"/>
            <a:ext cx="715918" cy="576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06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79" t="20246" r="27643" b="20246"/>
          <a:stretch/>
        </p:blipFill>
        <p:spPr bwMode="auto">
          <a:xfrm>
            <a:off x="0" y="1005681"/>
            <a:ext cx="9144000" cy="4353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524000" y="167481"/>
            <a:ext cx="4951548" cy="830997"/>
          </a:xfrm>
          <a:prstGeom prst="rect">
            <a:avLst/>
          </a:prstGeom>
        </p:spPr>
        <p:txBody>
          <a:bodyPr wrap="none">
            <a:spAutoFit/>
          </a:bodyPr>
          <a:lstStyle/>
          <a:p>
            <a:r>
              <a:rPr lang="en-US" sz="4800" b="1" dirty="0"/>
              <a:t>www.amazon.com</a:t>
            </a:r>
          </a:p>
        </p:txBody>
      </p:sp>
      <p:sp>
        <p:nvSpPr>
          <p:cNvPr id="3" name="Rectangle 2"/>
          <p:cNvSpPr/>
          <p:nvPr/>
        </p:nvSpPr>
        <p:spPr>
          <a:xfrm>
            <a:off x="1219200" y="2529681"/>
            <a:ext cx="3962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305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p:cNvSpPr txBox="1">
            <a:spLocks/>
          </p:cNvSpPr>
          <p:nvPr/>
        </p:nvSpPr>
        <p:spPr>
          <a:xfrm>
            <a:off x="304800" y="243681"/>
            <a:ext cx="8534400" cy="10890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a:solidFill>
                  <a:prstClr val="black"/>
                </a:solidFill>
              </a:rPr>
              <a:t>Of the following examples, which would you address using an </a:t>
            </a:r>
            <a:r>
              <a:rPr lang="en-US" sz="2800" u="sng" dirty="0">
                <a:solidFill>
                  <a:prstClr val="black"/>
                </a:solidFill>
              </a:rPr>
              <a:t>unsupervised</a:t>
            </a:r>
            <a:r>
              <a:rPr lang="en-US" sz="2800" dirty="0">
                <a:solidFill>
                  <a:prstClr val="black"/>
                </a:solidFill>
              </a:rPr>
              <a:t> learning algorithm? </a:t>
            </a:r>
            <a:r>
              <a:rPr lang="en-US" sz="2400" dirty="0">
                <a:solidFill>
                  <a:prstClr val="black"/>
                </a:solidFill>
              </a:rPr>
              <a:t> </a:t>
            </a:r>
          </a:p>
          <a:p>
            <a:pPr>
              <a:buFont typeface="Arial" pitchFamily="34" charset="0"/>
              <a:buNone/>
            </a:pPr>
            <a:r>
              <a:rPr lang="en-US" sz="2400" dirty="0">
                <a:solidFill>
                  <a:prstClr val="black"/>
                </a:solidFill>
              </a:rPr>
              <a:t>(select all that apply.) </a:t>
            </a:r>
            <a:endParaRPr lang="en-US" sz="2800" dirty="0">
              <a:solidFill>
                <a:prstClr val="black"/>
              </a:solidFill>
            </a:endParaRPr>
          </a:p>
          <a:p>
            <a:pPr>
              <a:buFont typeface="Arial" pitchFamily="34" charset="0"/>
              <a:buNone/>
            </a:pPr>
            <a:endParaRPr lang="en-US" sz="2800" dirty="0">
              <a:solidFill>
                <a:prstClr val="black"/>
              </a:solidFill>
            </a:endParaRPr>
          </a:p>
        </p:txBody>
      </p:sp>
      <p:sp>
        <p:nvSpPr>
          <p:cNvPr id="4" name="Rectangle 3"/>
          <p:cNvSpPr/>
          <p:nvPr/>
        </p:nvSpPr>
        <p:spPr>
          <a:xfrm>
            <a:off x="533400" y="2155501"/>
            <a:ext cx="8229600" cy="3416320"/>
          </a:xfrm>
          <a:prstGeom prst="rect">
            <a:avLst/>
          </a:prstGeom>
        </p:spPr>
        <p:txBody>
          <a:bodyPr wrap="square">
            <a:spAutoFit/>
          </a:bodyPr>
          <a:lstStyle/>
          <a:p>
            <a:pPr marL="457200" indent="-457200">
              <a:buFont typeface="+mj-lt"/>
              <a:buAutoNum type="arabicPeriod"/>
            </a:pPr>
            <a:r>
              <a:rPr lang="en-US" sz="2400" dirty="0">
                <a:solidFill>
                  <a:prstClr val="black"/>
                </a:solidFill>
              </a:rPr>
              <a:t>Given email labeled as spam/not spam, learn a spam filter.</a:t>
            </a:r>
          </a:p>
          <a:p>
            <a:pPr marL="457200" indent="-457200">
              <a:buFont typeface="+mj-lt"/>
              <a:buAutoNum type="arabicPeriod"/>
            </a:pPr>
            <a:r>
              <a:rPr lang="en-US" sz="2400" dirty="0">
                <a:solidFill>
                  <a:prstClr val="black"/>
                </a:solidFill>
              </a:rPr>
              <a:t>Given a set of news articles found on the web, group them into set of articles about the same story. </a:t>
            </a:r>
          </a:p>
          <a:p>
            <a:pPr marL="457200" indent="-457200">
              <a:buFont typeface="+mj-lt"/>
              <a:buAutoNum type="arabicPeriod"/>
            </a:pPr>
            <a:r>
              <a:rPr lang="en-US" sz="2400" dirty="0">
                <a:solidFill>
                  <a:prstClr val="black"/>
                </a:solidFill>
              </a:rPr>
              <a:t>Given a database of customer data, automatically discover market segments and group customers into different market segments. </a:t>
            </a:r>
          </a:p>
          <a:p>
            <a:pPr marL="457200" indent="-457200">
              <a:buFont typeface="+mj-lt"/>
              <a:buAutoNum type="arabicPeriod"/>
            </a:pPr>
            <a:r>
              <a:rPr lang="en-US" sz="2400" dirty="0">
                <a:solidFill>
                  <a:prstClr val="black"/>
                </a:solidFill>
              </a:rPr>
              <a:t>Given a dataset of patients diagnosed as either having diabetes or not, learn to classify new patients as having diabetes or not. </a:t>
            </a:r>
          </a:p>
        </p:txBody>
      </p:sp>
      <p:sp>
        <p:nvSpPr>
          <p:cNvPr id="7" name="Right Arrow 6"/>
          <p:cNvSpPr/>
          <p:nvPr/>
        </p:nvSpPr>
        <p:spPr>
          <a:xfrm>
            <a:off x="152400" y="268208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52400" y="336788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526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idx="1"/>
          </p:nvPr>
        </p:nvSpPr>
        <p:spPr/>
        <p:txBody>
          <a:bodyPr/>
          <a:lstStyle/>
          <a:p>
            <a:r>
              <a:rPr lang="en-US" dirty="0">
                <a:solidFill>
                  <a:srgbClr val="FF0000"/>
                </a:solidFill>
              </a:rPr>
              <a:t>K-means Clustering 	</a:t>
            </a:r>
          </a:p>
          <a:p>
            <a:r>
              <a:rPr lang="en-US" dirty="0"/>
              <a:t>A-priori Algorithm	</a:t>
            </a:r>
          </a:p>
          <a:p>
            <a:r>
              <a:rPr lang="en-US" dirty="0"/>
              <a:t>Self-organizing Maps 	</a:t>
            </a:r>
          </a:p>
          <a:p>
            <a:endParaRPr lang="en-US" dirty="0"/>
          </a:p>
        </p:txBody>
      </p:sp>
    </p:spTree>
    <p:extLst>
      <p:ext uri="{BB962C8B-B14F-4D97-AF65-F5344CB8AC3E}">
        <p14:creationId xmlns:p14="http://schemas.microsoft.com/office/powerpoint/2010/main" val="4050938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 </a:t>
            </a:r>
          </a:p>
        </p:txBody>
      </p:sp>
      <p:sp>
        <p:nvSpPr>
          <p:cNvPr id="3" name="Content Placeholder 2"/>
          <p:cNvSpPr>
            <a:spLocks noGrp="1"/>
          </p:cNvSpPr>
          <p:nvPr>
            <p:ph idx="1"/>
          </p:nvPr>
        </p:nvSpPr>
        <p:spPr/>
        <p:txBody>
          <a:bodyPr>
            <a:normAutofit fontScale="92500"/>
          </a:bodyPr>
          <a:lstStyle/>
          <a:p>
            <a:r>
              <a:rPr lang="en-US" dirty="0"/>
              <a:t>Refers to problems where </a:t>
            </a:r>
            <a:r>
              <a:rPr lang="en-US" dirty="0">
                <a:solidFill>
                  <a:srgbClr val="FF0000"/>
                </a:solidFill>
              </a:rPr>
              <a:t>we don't do one-shot decision-making</a:t>
            </a:r>
          </a:p>
          <a:p>
            <a:r>
              <a:rPr lang="en-US" dirty="0"/>
              <a:t>E.g., in the supervised learning cancer prediction problem, we have a patient. We predict if tumor is malignant or benign. Later we’ll know either we got it right or wrong.</a:t>
            </a:r>
          </a:p>
          <a:p>
            <a:r>
              <a:rPr lang="en-US" b="1" dirty="0"/>
              <a:t>In reinforcement learning problems, we usually have to make a sequence of decisions over time. </a:t>
            </a:r>
          </a:p>
        </p:txBody>
      </p:sp>
    </p:spTree>
    <p:extLst>
      <p:ext uri="{BB962C8B-B14F-4D97-AF65-F5344CB8AC3E}">
        <p14:creationId xmlns:p14="http://schemas.microsoft.com/office/powerpoint/2010/main" val="733865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 </a:t>
            </a:r>
          </a:p>
        </p:txBody>
      </p:sp>
      <p:sp>
        <p:nvSpPr>
          <p:cNvPr id="3" name="Content Placeholder 2"/>
          <p:cNvSpPr>
            <a:spLocks noGrp="1"/>
          </p:cNvSpPr>
          <p:nvPr>
            <p:ph idx="1"/>
          </p:nvPr>
        </p:nvSpPr>
        <p:spPr/>
        <p:txBody>
          <a:bodyPr>
            <a:normAutofit fontScale="92500"/>
          </a:bodyPr>
          <a:lstStyle/>
          <a:p>
            <a:r>
              <a:rPr lang="en-US" dirty="0"/>
              <a:t>Examples: autonomous helicopter, driverless car </a:t>
            </a:r>
          </a:p>
          <a:p>
            <a:r>
              <a:rPr lang="en-US" dirty="0"/>
              <a:t>Cannot program by hand</a:t>
            </a:r>
          </a:p>
          <a:p>
            <a:r>
              <a:rPr lang="en-US" dirty="0"/>
              <a:t>Stochastic environment: too many possibilities</a:t>
            </a:r>
          </a:p>
          <a:p>
            <a:endParaRPr lang="en-US" dirty="0"/>
          </a:p>
          <a:p>
            <a:r>
              <a:rPr lang="en-US" dirty="0">
                <a:solidFill>
                  <a:srgbClr val="FF0000"/>
                </a:solidFill>
              </a:rPr>
              <a:t>The basic idea is to define a “reward function”</a:t>
            </a:r>
          </a:p>
          <a:p>
            <a:endParaRPr lang="en-US" dirty="0">
              <a:solidFill>
                <a:srgbClr val="FF0000"/>
              </a:solidFill>
            </a:endParaRPr>
          </a:p>
          <a:p>
            <a:r>
              <a:rPr lang="en-US" dirty="0"/>
              <a:t>Q Learning 	</a:t>
            </a:r>
          </a:p>
          <a:p>
            <a:endParaRPr lang="en-US" dirty="0">
              <a:solidFill>
                <a:srgbClr val="FF0000"/>
              </a:solidFill>
            </a:endParaRPr>
          </a:p>
        </p:txBody>
      </p:sp>
    </p:spTree>
    <p:extLst>
      <p:ext uri="{BB962C8B-B14F-4D97-AF65-F5344CB8AC3E}">
        <p14:creationId xmlns:p14="http://schemas.microsoft.com/office/powerpoint/2010/main" val="2338629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81"/>
            <a:ext cx="8229600" cy="1021027"/>
          </a:xfrm>
        </p:spPr>
        <p:txBody>
          <a:bodyPr/>
          <a:lstStyle/>
          <a:p>
            <a:r>
              <a:rPr lang="en-US" dirty="0"/>
              <a:t>Probabilistic reasoning</a:t>
            </a:r>
          </a:p>
        </p:txBody>
      </p:sp>
      <p:sp>
        <p:nvSpPr>
          <p:cNvPr id="3" name="Content Placeholder 2"/>
          <p:cNvSpPr>
            <a:spLocks noGrp="1"/>
          </p:cNvSpPr>
          <p:nvPr>
            <p:ph idx="1"/>
          </p:nvPr>
        </p:nvSpPr>
        <p:spPr>
          <a:xfrm>
            <a:off x="228600" y="929481"/>
            <a:ext cx="8763000" cy="4876800"/>
          </a:xfrm>
        </p:spPr>
        <p:txBody>
          <a:bodyPr/>
          <a:lstStyle/>
          <a:p>
            <a:r>
              <a:rPr lang="en-US" dirty="0">
                <a:solidFill>
                  <a:srgbClr val="FF0000"/>
                </a:solidFill>
              </a:rPr>
              <a:t>Turing award </a:t>
            </a:r>
            <a:r>
              <a:rPr lang="en-US" dirty="0"/>
              <a:t>(Nobel prize in Computer Science) for Bayesian networks</a:t>
            </a: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44</a:t>
            </a:fld>
            <a:endParaRPr lang="en-US" dirty="0">
              <a:solidFill>
                <a:prstClr val="black">
                  <a:tint val="75000"/>
                </a:prstClr>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903" t="15146" r="14817" b="23882"/>
          <a:stretch/>
        </p:blipFill>
        <p:spPr>
          <a:xfrm>
            <a:off x="203200" y="1887538"/>
            <a:ext cx="8752114" cy="42084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136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001218-BAFC-4C83-A2CD-DAAB3A1A3493}"/>
              </a:ext>
            </a:extLst>
          </p:cNvPr>
          <p:cNvSpPr>
            <a:spLocks noGrp="1"/>
          </p:cNvSpPr>
          <p:nvPr>
            <p:ph type="title"/>
          </p:nvPr>
        </p:nvSpPr>
        <p:spPr/>
        <p:txBody>
          <a:bodyPr/>
          <a:lstStyle/>
          <a:p>
            <a:endParaRPr lang="en-US"/>
          </a:p>
        </p:txBody>
      </p:sp>
      <p:pic>
        <p:nvPicPr>
          <p:cNvPr id="6" name="Content Placeholder 5" descr="A screenshot of a cell phone&#10;&#10;Description automatically generated">
            <a:extLst>
              <a:ext uri="{FF2B5EF4-FFF2-40B4-BE49-F238E27FC236}">
                <a16:creationId xmlns:a16="http://schemas.microsoft.com/office/drawing/2014/main" xmlns="" id="{F0562B8F-67E9-4C1A-A9F5-82C7788604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737" y="1266359"/>
            <a:ext cx="8932011" cy="4695032"/>
          </a:xfrm>
        </p:spPr>
      </p:pic>
    </p:spTree>
    <p:extLst>
      <p:ext uri="{BB962C8B-B14F-4D97-AF65-F5344CB8AC3E}">
        <p14:creationId xmlns:p14="http://schemas.microsoft.com/office/powerpoint/2010/main" val="1216231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2481"/>
            <a:ext cx="8229600" cy="1021027"/>
          </a:xfrm>
        </p:spPr>
        <p:txBody>
          <a:bodyPr/>
          <a:lstStyle/>
          <a:p>
            <a:r>
              <a:rPr lang="en-US" dirty="0"/>
              <a:t>END</a:t>
            </a:r>
          </a:p>
        </p:txBody>
      </p:sp>
    </p:spTree>
    <p:extLst>
      <p:ext uri="{BB962C8B-B14F-4D97-AF65-F5344CB8AC3E}">
        <p14:creationId xmlns:p14="http://schemas.microsoft.com/office/powerpoint/2010/main" val="2743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6200" y="75797"/>
            <a:ext cx="8991600" cy="5893921"/>
          </a:xfrm>
          <a:prstGeom prst="rect">
            <a:avLst/>
          </a:prstGeom>
          <a:noFill/>
          <a:ln w="9525">
            <a:noFill/>
            <a:miter lim="800000"/>
            <a:headEnd/>
            <a:tailEnd/>
          </a:ln>
        </p:spPr>
        <p:txBody>
          <a:bodyPr wrap="square">
            <a:spAutoFit/>
          </a:bodyPr>
          <a:lstStyle/>
          <a:p>
            <a:pPr rtl="0" fontAlgn="base">
              <a:spcBef>
                <a:spcPct val="0"/>
              </a:spcBef>
              <a:spcAft>
                <a:spcPct val="0"/>
              </a:spcAft>
            </a:pPr>
            <a:r>
              <a:rPr lang="en-US" sz="3200" b="1" dirty="0"/>
              <a:t>Machine Learning</a:t>
            </a:r>
          </a:p>
          <a:p>
            <a:pPr marL="800100" lvl="1" indent="-342900">
              <a:buFont typeface="Arial" panose="020B0604020202020204" pitchFamily="34" charset="0"/>
              <a:buChar char="•"/>
            </a:pPr>
            <a:r>
              <a:rPr lang="en-US" sz="2800" dirty="0">
                <a:solidFill>
                  <a:srgbClr val="FF0000"/>
                </a:solidFill>
              </a:rPr>
              <a:t>Grew out of work in AI</a:t>
            </a:r>
          </a:p>
          <a:p>
            <a:pPr marL="800100" lvl="1" indent="-342900">
              <a:buFont typeface="Arial" panose="020B0604020202020204" pitchFamily="34" charset="0"/>
              <a:buChar char="•"/>
            </a:pPr>
            <a:r>
              <a:rPr lang="en-US" sz="2800" u="sng" dirty="0"/>
              <a:t>Aim</a:t>
            </a:r>
            <a:r>
              <a:rPr lang="en-US" sz="2800" dirty="0"/>
              <a:t>: building intelligent machines</a:t>
            </a:r>
          </a:p>
          <a:p>
            <a:pPr marL="800100" lvl="1" indent="-342900">
              <a:buFont typeface="Arial" panose="020B0604020202020204" pitchFamily="34" charset="0"/>
              <a:buChar char="•"/>
            </a:pPr>
            <a:r>
              <a:rPr lang="en-US" sz="2800" dirty="0"/>
              <a:t>What we knew already: Program a machine to find the shortest path from A to B (for example)</a:t>
            </a:r>
          </a:p>
          <a:p>
            <a:pPr marL="800100" lvl="1" indent="-342900">
              <a:buFont typeface="Arial" panose="020B0604020202020204" pitchFamily="34" charset="0"/>
              <a:buChar char="•"/>
            </a:pPr>
            <a:r>
              <a:rPr lang="en-US" sz="2800" u="sng" dirty="0"/>
              <a:t>Did not know much</a:t>
            </a:r>
            <a:r>
              <a:rPr lang="en-US" sz="2800" dirty="0"/>
              <a:t>: How to write AI programs that can do </a:t>
            </a:r>
            <a:r>
              <a:rPr lang="en-US" sz="2800" u="sng" dirty="0"/>
              <a:t>more interesting things</a:t>
            </a:r>
            <a:r>
              <a:rPr lang="en-US" sz="2800" i="1" dirty="0"/>
              <a:t> </a:t>
            </a:r>
            <a:r>
              <a:rPr lang="en-US" sz="2800" dirty="0"/>
              <a:t>like web search, photo tagging or email anti-spam, driverless car, etc.</a:t>
            </a:r>
          </a:p>
          <a:p>
            <a:pPr marL="800100" lvl="1" indent="-342900">
              <a:buFont typeface="Arial" panose="020B0604020202020204" pitchFamily="34" charset="0"/>
              <a:buChar char="•"/>
            </a:pPr>
            <a:r>
              <a:rPr lang="en-US" sz="2800" dirty="0">
                <a:solidFill>
                  <a:srgbClr val="FF0000"/>
                </a:solidFill>
              </a:rPr>
              <a:t>Realization</a:t>
            </a:r>
            <a:r>
              <a:rPr lang="en-US" sz="2800" dirty="0"/>
              <a:t>: </a:t>
            </a:r>
            <a:r>
              <a:rPr lang="en-US" sz="2800" b="1" dirty="0">
                <a:solidFill>
                  <a:srgbClr val="FF0000"/>
                </a:solidFill>
              </a:rPr>
              <a:t>Machine learns to do it by itself</a:t>
            </a:r>
          </a:p>
          <a:p>
            <a:pPr marL="800100" lvl="1" indent="-342900">
              <a:buFont typeface="Arial" panose="020B0604020202020204" pitchFamily="34" charset="0"/>
              <a:buChar char="•"/>
            </a:pPr>
            <a:r>
              <a:rPr lang="en-US" sz="2800" u="sng" dirty="0"/>
              <a:t>Machine learning </a:t>
            </a:r>
            <a:r>
              <a:rPr lang="en-US" sz="2800" dirty="0"/>
              <a:t>was developed as </a:t>
            </a:r>
            <a:r>
              <a:rPr lang="en-US" sz="2800" b="1" dirty="0">
                <a:solidFill>
                  <a:srgbClr val="FF0000"/>
                </a:solidFill>
              </a:rPr>
              <a:t>a new capability for computers</a:t>
            </a:r>
          </a:p>
          <a:p>
            <a:pPr marL="800100" lvl="1" indent="-342900">
              <a:buFont typeface="Arial" panose="020B0604020202020204" pitchFamily="34" charset="0"/>
              <a:buChar char="•"/>
            </a:pPr>
            <a:r>
              <a:rPr lang="en-US" sz="2800" dirty="0"/>
              <a:t>Today it touches many segments of industry and science</a:t>
            </a:r>
          </a:p>
          <a:p>
            <a:pPr lvl="1"/>
            <a:endParaRPr lang="en-US" sz="900" dirty="0">
              <a:latin typeface="+mn-lt"/>
            </a:endParaRPr>
          </a:p>
        </p:txBody>
      </p:sp>
    </p:spTree>
    <p:extLst>
      <p:ext uri="{BB962C8B-B14F-4D97-AF65-F5344CB8AC3E}">
        <p14:creationId xmlns:p14="http://schemas.microsoft.com/office/powerpoint/2010/main" val="85280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7481"/>
            <a:ext cx="8686800" cy="5791200"/>
          </a:xfrm>
        </p:spPr>
        <p:txBody>
          <a:bodyPr>
            <a:normAutofit/>
          </a:bodyPr>
          <a:lstStyle/>
          <a:p>
            <a:pPr marL="0" indent="0">
              <a:buNone/>
            </a:pPr>
            <a:r>
              <a:rPr lang="en-US" sz="3600" dirty="0"/>
              <a:t>ML application areas: Database mining </a:t>
            </a:r>
          </a:p>
          <a:p>
            <a:r>
              <a:rPr lang="en-US" dirty="0">
                <a:solidFill>
                  <a:srgbClr val="FF0000"/>
                </a:solidFill>
              </a:rPr>
              <a:t>Large datasets from growth of automation/web</a:t>
            </a:r>
            <a:endParaRPr lang="en-US" dirty="0"/>
          </a:p>
          <a:p>
            <a:r>
              <a:rPr lang="en-US" dirty="0"/>
              <a:t>One of the reasons that ML becomes so wide spread </a:t>
            </a:r>
          </a:p>
          <a:p>
            <a:pPr lvl="1"/>
            <a:r>
              <a:rPr lang="en-US" sz="3200" dirty="0"/>
              <a:t>Web click data</a:t>
            </a:r>
          </a:p>
          <a:p>
            <a:pPr lvl="2"/>
            <a:r>
              <a:rPr lang="en-US" sz="2800" u="sng" dirty="0"/>
              <a:t>Tons of companies collecting clickstream data</a:t>
            </a:r>
            <a:r>
              <a:rPr lang="en-US" sz="2800" dirty="0"/>
              <a:t> for mining purpose</a:t>
            </a:r>
          </a:p>
          <a:p>
            <a:pPr lvl="2"/>
            <a:r>
              <a:rPr lang="en-US" sz="2800" dirty="0"/>
              <a:t>To </a:t>
            </a:r>
            <a:r>
              <a:rPr lang="en-US" sz="2800" u="sng" dirty="0"/>
              <a:t>understand the users better</a:t>
            </a:r>
            <a:r>
              <a:rPr lang="en-US" sz="2800" dirty="0"/>
              <a:t> with machine learning algorithms </a:t>
            </a:r>
          </a:p>
          <a:p>
            <a:pPr lvl="2"/>
            <a:r>
              <a:rPr lang="en-US" sz="2800" dirty="0"/>
              <a:t>Huge segment of Software Industry working on it currently</a:t>
            </a:r>
          </a:p>
        </p:txBody>
      </p:sp>
    </p:spTree>
    <p:extLst>
      <p:ext uri="{BB962C8B-B14F-4D97-AF65-F5344CB8AC3E}">
        <p14:creationId xmlns:p14="http://schemas.microsoft.com/office/powerpoint/2010/main" val="427402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7481"/>
            <a:ext cx="8686800" cy="5791200"/>
          </a:xfrm>
        </p:spPr>
        <p:txBody>
          <a:bodyPr>
            <a:normAutofit/>
          </a:bodyPr>
          <a:lstStyle/>
          <a:p>
            <a:pPr marL="0" indent="0">
              <a:buNone/>
            </a:pPr>
            <a:r>
              <a:rPr lang="en-US" sz="3600" dirty="0"/>
              <a:t>ML application areas: Database mining </a:t>
            </a:r>
          </a:p>
          <a:p>
            <a:endParaRPr lang="en-US" sz="2000" dirty="0"/>
          </a:p>
          <a:p>
            <a:r>
              <a:rPr lang="en-US" sz="3600" dirty="0"/>
              <a:t>Electronic Medical records</a:t>
            </a:r>
          </a:p>
          <a:p>
            <a:pPr lvl="1"/>
            <a:r>
              <a:rPr lang="en-US" sz="3200" dirty="0"/>
              <a:t>Trying to turn medical records into </a:t>
            </a:r>
            <a:r>
              <a:rPr lang="en-US" sz="3200" u="sng" dirty="0">
                <a:solidFill>
                  <a:srgbClr val="FF0000"/>
                </a:solidFill>
              </a:rPr>
              <a:t>medical knowledge</a:t>
            </a:r>
            <a:r>
              <a:rPr lang="en-US" sz="3200" dirty="0"/>
              <a:t>,  to understand disease better. </a:t>
            </a:r>
            <a:endParaRPr lang="en-US" dirty="0"/>
          </a:p>
          <a:p>
            <a:pPr marL="0" indent="0">
              <a:buNone/>
            </a:pPr>
            <a:endParaRPr lang="en-US" dirty="0"/>
          </a:p>
          <a:p>
            <a:r>
              <a:rPr lang="en-US" dirty="0"/>
              <a:t>An evaluation of machine-learning methods for predicting pneumonia mortality </a:t>
            </a:r>
          </a:p>
          <a:p>
            <a:pPr lvl="1"/>
            <a:r>
              <a:rPr lang="da-DK" dirty="0"/>
              <a:t>G. F. Cooper et al. 1997 </a:t>
            </a:r>
          </a:p>
          <a:p>
            <a:pPr lvl="2"/>
            <a:r>
              <a:rPr lang="it-IT" dirty="0"/>
              <a:t>Artificial Intelligence in Medicine, 9(2) 107-138 </a:t>
            </a:r>
          </a:p>
          <a:p>
            <a:pPr lvl="2"/>
            <a:endParaRPr lang="en-US" sz="3200" dirty="0"/>
          </a:p>
        </p:txBody>
      </p:sp>
    </p:spTree>
    <p:extLst>
      <p:ext uri="{BB962C8B-B14F-4D97-AF65-F5344CB8AC3E}">
        <p14:creationId xmlns:p14="http://schemas.microsoft.com/office/powerpoint/2010/main" val="185781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7481"/>
            <a:ext cx="8686800" cy="5791200"/>
          </a:xfrm>
        </p:spPr>
        <p:txBody>
          <a:bodyPr>
            <a:normAutofit/>
          </a:bodyPr>
          <a:lstStyle/>
          <a:p>
            <a:pPr marL="0" indent="0">
              <a:buNone/>
            </a:pPr>
            <a:r>
              <a:rPr lang="en-US" sz="3600" dirty="0"/>
              <a:t>ML application areas: Database mining </a:t>
            </a:r>
          </a:p>
          <a:p>
            <a:pPr marL="0" indent="0">
              <a:buNone/>
            </a:pPr>
            <a:endParaRPr lang="en-US" sz="2400" dirty="0"/>
          </a:p>
          <a:p>
            <a:r>
              <a:rPr lang="en-US" sz="3600" dirty="0"/>
              <a:t>Computational biology</a:t>
            </a:r>
          </a:p>
          <a:p>
            <a:pPr lvl="1"/>
            <a:r>
              <a:rPr lang="en-US" dirty="0"/>
              <a:t>Biologists collecting lots of data about gene sequences, DNA sequences, etc.</a:t>
            </a:r>
          </a:p>
          <a:p>
            <a:pPr lvl="1"/>
            <a:r>
              <a:rPr lang="en-US" dirty="0"/>
              <a:t>ML algorithms are giving us a </a:t>
            </a:r>
            <a:r>
              <a:rPr lang="en-US" u="sng" dirty="0"/>
              <a:t>much better understanding of the human genome </a:t>
            </a:r>
            <a:br>
              <a:rPr lang="en-US" u="sng" dirty="0"/>
            </a:br>
            <a:r>
              <a:rPr lang="en-US" sz="3600" dirty="0"/>
              <a:t>Engineering </a:t>
            </a:r>
          </a:p>
        </p:txBody>
      </p:sp>
    </p:spTree>
    <p:extLst>
      <p:ext uri="{BB962C8B-B14F-4D97-AF65-F5344CB8AC3E}">
        <p14:creationId xmlns:p14="http://schemas.microsoft.com/office/powerpoint/2010/main" val="248464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43681"/>
            <a:ext cx="8610600" cy="5715000"/>
          </a:xfrm>
        </p:spPr>
        <p:txBody>
          <a:bodyPr/>
          <a:lstStyle/>
          <a:p>
            <a:pPr marL="0" indent="0">
              <a:buNone/>
            </a:pPr>
            <a:r>
              <a:rPr lang="en-US" sz="3600" dirty="0"/>
              <a:t>ML application areas:</a:t>
            </a:r>
          </a:p>
          <a:p>
            <a:r>
              <a:rPr lang="en-US" dirty="0">
                <a:solidFill>
                  <a:srgbClr val="FF0000"/>
                </a:solidFill>
              </a:rPr>
              <a:t>Applications we can’t program by hand.</a:t>
            </a:r>
          </a:p>
          <a:p>
            <a:pPr lvl="1"/>
            <a:r>
              <a:rPr lang="en-US" sz="3200" dirty="0"/>
              <a:t>Autonomous helicopter, Google driverless car</a:t>
            </a:r>
          </a:p>
          <a:p>
            <a:pPr lvl="2"/>
            <a:r>
              <a:rPr lang="en-US" sz="3200" dirty="0">
                <a:solidFill>
                  <a:srgbClr val="FF0000"/>
                </a:solidFill>
              </a:rPr>
              <a:t>Learns to do it by itself</a:t>
            </a:r>
          </a:p>
          <a:p>
            <a:pPr lvl="1"/>
            <a:endParaRPr lang="en-US" sz="1200" dirty="0"/>
          </a:p>
          <a:p>
            <a:pPr lvl="1"/>
            <a:r>
              <a:rPr lang="en-US" sz="3200" dirty="0"/>
              <a:t>Handwriting recognition</a:t>
            </a:r>
          </a:p>
          <a:p>
            <a:pPr lvl="2"/>
            <a:r>
              <a:rPr lang="en-US" dirty="0"/>
              <a:t>Postal Mail: A learning algorithm that has learned how to read postal code in your handwriting (US mail)</a:t>
            </a:r>
          </a:p>
          <a:p>
            <a:pPr lvl="1"/>
            <a:r>
              <a:rPr lang="en-US" sz="3200" dirty="0"/>
              <a:t>Most of Natural Language Processing (NLP) and Computer Vision today</a:t>
            </a:r>
          </a:p>
          <a:p>
            <a:pPr lvl="2"/>
            <a:r>
              <a:rPr lang="en-US" dirty="0"/>
              <a:t>Applied Machine learning</a:t>
            </a:r>
          </a:p>
        </p:txBody>
      </p:sp>
    </p:spTree>
    <p:extLst>
      <p:ext uri="{BB962C8B-B14F-4D97-AF65-F5344CB8AC3E}">
        <p14:creationId xmlns:p14="http://schemas.microsoft.com/office/powerpoint/2010/main" val="34712836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5273</TotalTime>
  <Words>2023</Words>
  <Application>Microsoft Office PowerPoint</Application>
  <PresentationFormat>Custom</PresentationFormat>
  <Paragraphs>260</Paragraphs>
  <Slides>46</Slides>
  <Notes>18</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46</vt:i4>
      </vt:variant>
    </vt:vector>
  </HeadingPairs>
  <TitlesOfParts>
    <vt:vector size="52" baseType="lpstr">
      <vt:lpstr>1_Lecture</vt:lpstr>
      <vt:lpstr>2_Office Theme</vt:lpstr>
      <vt:lpstr>3_Office Theme</vt:lpstr>
      <vt:lpstr>2_Lecture</vt:lpstr>
      <vt:lpstr>4_Office Theme</vt:lpstr>
      <vt:lpstr>Microsoft Equation 3.0</vt:lpstr>
      <vt:lpstr>Introduction to  Machine Learning</vt:lpstr>
      <vt:lpstr>Motivation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example application</vt:lpstr>
      <vt:lpstr>Another application</vt:lpstr>
      <vt:lpstr>PowerPoint Presentation</vt:lpstr>
      <vt:lpstr>Machine Learning definition</vt:lpstr>
      <vt:lpstr>PowerPoint Presentation</vt:lpstr>
      <vt:lpstr>PowerPoint Presentation</vt:lpstr>
      <vt:lpstr>Machine learning and our focus</vt:lpstr>
      <vt:lpstr>The data and the goal</vt:lpstr>
      <vt:lpstr>An example: data (loan application)</vt:lpstr>
      <vt:lpstr>An example: the learning task</vt:lpstr>
      <vt:lpstr>Supervised vs. unsupervised Learning</vt:lpstr>
      <vt:lpstr>Supervised learning process: two steps</vt:lpstr>
      <vt:lpstr>What do we mean by learning?</vt:lpstr>
      <vt:lpstr>An example</vt:lpstr>
      <vt:lpstr>Fundamental assumption of learning</vt:lpstr>
      <vt:lpstr>PowerPoint Presentation</vt:lpstr>
      <vt:lpstr>PowerPoint Presentation</vt:lpstr>
      <vt:lpstr>PowerPoint Presentation</vt:lpstr>
      <vt:lpstr>PowerPoint Presentation</vt:lpstr>
      <vt:lpstr>Supervised Learning Topics</vt:lpstr>
      <vt:lpstr>Unsupervised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Unsupervised Learning</vt:lpstr>
      <vt:lpstr>Reinforcement learning </vt:lpstr>
      <vt:lpstr>Reinforcement learning </vt:lpstr>
      <vt:lpstr>Probabilistic reasoning</vt:lpstr>
      <vt:lpstr>PowerPoint Presentation</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Hasan Jamal</cp:lastModifiedBy>
  <cp:revision>676</cp:revision>
  <dcterms:created xsi:type="dcterms:W3CDTF">2010-07-08T21:59:02Z</dcterms:created>
  <dcterms:modified xsi:type="dcterms:W3CDTF">2019-11-07T03:15:58Z</dcterms:modified>
</cp:coreProperties>
</file>