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12" r:id="rId3"/>
    <p:sldId id="314" r:id="rId4"/>
    <p:sldId id="316" r:id="rId5"/>
    <p:sldId id="327" r:id="rId6"/>
    <p:sldId id="328" r:id="rId7"/>
    <p:sldId id="370" r:id="rId8"/>
    <p:sldId id="371" r:id="rId9"/>
    <p:sldId id="372" r:id="rId10"/>
    <p:sldId id="425" r:id="rId11"/>
    <p:sldId id="426" r:id="rId12"/>
    <p:sldId id="427" r:id="rId13"/>
    <p:sldId id="373" r:id="rId14"/>
    <p:sldId id="374" r:id="rId15"/>
    <p:sldId id="375" r:id="rId16"/>
    <p:sldId id="376" r:id="rId17"/>
    <p:sldId id="437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382" r:id="rId31"/>
    <p:sldId id="383" r:id="rId32"/>
    <p:sldId id="384" r:id="rId33"/>
    <p:sldId id="381" r:id="rId34"/>
    <p:sldId id="396" r:id="rId35"/>
    <p:sldId id="397" r:id="rId36"/>
    <p:sldId id="398" r:id="rId37"/>
    <p:sldId id="399" r:id="rId38"/>
    <p:sldId id="356" r:id="rId39"/>
    <p:sldId id="257" r:id="rId40"/>
    <p:sldId id="357" r:id="rId41"/>
    <p:sldId id="402" r:id="rId42"/>
    <p:sldId id="403" r:id="rId43"/>
    <p:sldId id="404" r:id="rId44"/>
    <p:sldId id="405" r:id="rId45"/>
    <p:sldId id="422" r:id="rId46"/>
    <p:sldId id="418" r:id="rId47"/>
    <p:sldId id="419" r:id="rId48"/>
    <p:sldId id="420" r:id="rId49"/>
    <p:sldId id="421" r:id="rId50"/>
    <p:sldId id="423" r:id="rId51"/>
    <p:sldId id="424" r:id="rId52"/>
    <p:sldId id="435" r:id="rId53"/>
    <p:sldId id="436" r:id="rId54"/>
    <p:sldId id="358" r:id="rId55"/>
    <p:sldId id="359" r:id="rId56"/>
    <p:sldId id="428" r:id="rId57"/>
    <p:sldId id="429" r:id="rId58"/>
    <p:sldId id="430" r:id="rId59"/>
    <p:sldId id="360" r:id="rId60"/>
    <p:sldId id="431" r:id="rId61"/>
    <p:sldId id="361" r:id="rId62"/>
    <p:sldId id="362" r:id="rId63"/>
    <p:sldId id="432" r:id="rId64"/>
    <p:sldId id="433" r:id="rId65"/>
    <p:sldId id="434" r:id="rId66"/>
    <p:sldId id="310" r:id="rId67"/>
    <p:sldId id="311" r:id="rId68"/>
    <p:sldId id="438" r:id="rId69"/>
    <p:sldId id="43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Shahid Bhatti" initials="MS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 snapToGrid="0">
      <p:cViewPr>
        <p:scale>
          <a:sx n="44" d="100"/>
          <a:sy n="44" d="100"/>
        </p:scale>
        <p:origin x="-154" y="-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6E89A-32CA-4A54-B38F-247C51C73E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16DB0-E0E1-4A5B-AEF1-2175E5F45DA4}">
      <dgm:prSet phldrT="[Text]"/>
      <dgm:spPr/>
      <dgm:t>
        <a:bodyPr/>
        <a:lstStyle/>
        <a:p>
          <a:r>
            <a:rPr lang="en-US" dirty="0"/>
            <a:t>Ambari</a:t>
          </a:r>
        </a:p>
      </dgm:t>
    </dgm:pt>
    <dgm:pt modelId="{69AFA98B-47B1-46DE-92FA-6F31B9EC1E2A}" type="parTrans" cxnId="{ABFD704A-8C8F-412C-A863-FC9A44240C80}">
      <dgm:prSet/>
      <dgm:spPr/>
      <dgm:t>
        <a:bodyPr/>
        <a:lstStyle/>
        <a:p>
          <a:endParaRPr lang="en-US"/>
        </a:p>
      </dgm:t>
    </dgm:pt>
    <dgm:pt modelId="{281CB081-6C7E-4D97-9028-D3D8424BCE47}" type="sibTrans" cxnId="{ABFD704A-8C8F-412C-A863-FC9A44240C80}">
      <dgm:prSet/>
      <dgm:spPr/>
      <dgm:t>
        <a:bodyPr/>
        <a:lstStyle/>
        <a:p>
          <a:endParaRPr lang="en-US"/>
        </a:p>
      </dgm:t>
    </dgm:pt>
    <dgm:pt modelId="{A349EA2A-CD2A-418F-ACFD-40CE4037EFFC}">
      <dgm:prSet phldrT="[Text]"/>
      <dgm:spPr/>
      <dgm:t>
        <a:bodyPr/>
        <a:lstStyle/>
        <a:p>
          <a:r>
            <a:rPr lang="en-US" dirty="0"/>
            <a:t>Management &amp; Monitoring tool</a:t>
          </a:r>
        </a:p>
      </dgm:t>
    </dgm:pt>
    <dgm:pt modelId="{14F97902-8348-4EC5-ADC5-68FF88B5578B}" type="parTrans" cxnId="{97D913B6-1231-4294-906D-685DFD98699D}">
      <dgm:prSet/>
      <dgm:spPr/>
      <dgm:t>
        <a:bodyPr/>
        <a:lstStyle/>
        <a:p>
          <a:endParaRPr lang="en-US"/>
        </a:p>
      </dgm:t>
    </dgm:pt>
    <dgm:pt modelId="{9CA11288-440E-4FA2-A6BE-72215BAB64D6}" type="sibTrans" cxnId="{97D913B6-1231-4294-906D-685DFD98699D}">
      <dgm:prSet/>
      <dgm:spPr/>
      <dgm:t>
        <a:bodyPr/>
        <a:lstStyle/>
        <a:p>
          <a:endParaRPr lang="en-US"/>
        </a:p>
      </dgm:t>
    </dgm:pt>
    <dgm:pt modelId="{C90F8D27-AC8B-4584-AD9A-759F3196600A}">
      <dgm:prSet phldrT="[Text]"/>
      <dgm:spPr/>
      <dgm:t>
        <a:bodyPr/>
        <a:lstStyle/>
        <a:p>
          <a:r>
            <a:rPr lang="en-US" dirty="0"/>
            <a:t>HDFS</a:t>
          </a:r>
        </a:p>
      </dgm:t>
    </dgm:pt>
    <dgm:pt modelId="{FFC2B20B-F2A6-4BAC-9EFF-DAB95700FA27}" type="parTrans" cxnId="{548D41FD-99BB-4A7D-8CE8-FEA982B2F5F0}">
      <dgm:prSet/>
      <dgm:spPr/>
      <dgm:t>
        <a:bodyPr/>
        <a:lstStyle/>
        <a:p>
          <a:endParaRPr lang="en-US"/>
        </a:p>
      </dgm:t>
    </dgm:pt>
    <dgm:pt modelId="{6ABCB1C7-A433-498A-A730-1303504E1AD7}" type="sibTrans" cxnId="{548D41FD-99BB-4A7D-8CE8-FEA982B2F5F0}">
      <dgm:prSet/>
      <dgm:spPr/>
      <dgm:t>
        <a:bodyPr/>
        <a:lstStyle/>
        <a:p>
          <a:endParaRPr lang="en-US"/>
        </a:p>
      </dgm:t>
    </dgm:pt>
    <dgm:pt modelId="{8B7BBF7C-F99F-4C8A-889A-401F273FCA66}">
      <dgm:prSet phldrT="[Text]"/>
      <dgm:spPr/>
      <dgm:t>
        <a:bodyPr/>
        <a:lstStyle/>
        <a:p>
          <a:r>
            <a:rPr lang="en-US" dirty="0"/>
            <a:t>Hadoop Distributed File System</a:t>
          </a:r>
        </a:p>
      </dgm:t>
    </dgm:pt>
    <dgm:pt modelId="{F479B675-B8A6-438F-9DCE-DF9306076CC8}" type="parTrans" cxnId="{47B618D7-EF3A-4510-B83B-EC61A9025B35}">
      <dgm:prSet/>
      <dgm:spPr/>
      <dgm:t>
        <a:bodyPr/>
        <a:lstStyle/>
        <a:p>
          <a:endParaRPr lang="en-US"/>
        </a:p>
      </dgm:t>
    </dgm:pt>
    <dgm:pt modelId="{6504F211-F642-49A8-9FC8-443665D1D5D1}" type="sibTrans" cxnId="{47B618D7-EF3A-4510-B83B-EC61A9025B35}">
      <dgm:prSet/>
      <dgm:spPr/>
      <dgm:t>
        <a:bodyPr/>
        <a:lstStyle/>
        <a:p>
          <a:endParaRPr lang="en-US"/>
        </a:p>
      </dgm:t>
    </dgm:pt>
    <dgm:pt modelId="{D0258C0A-3B8F-4C44-8C19-EFB0CE0442B0}">
      <dgm:prSet phldrT="[Text]"/>
      <dgm:spPr/>
      <dgm:t>
        <a:bodyPr/>
        <a:lstStyle/>
        <a:p>
          <a:r>
            <a:rPr lang="en-US" dirty="0"/>
            <a:t>Hadoop YARN</a:t>
          </a:r>
        </a:p>
      </dgm:t>
    </dgm:pt>
    <dgm:pt modelId="{2846E75B-D218-4A16-B1F8-E81A9D62E335}" type="parTrans" cxnId="{5E2C344A-CB14-4359-AFAD-BA74D9C46530}">
      <dgm:prSet/>
      <dgm:spPr/>
      <dgm:t>
        <a:bodyPr/>
        <a:lstStyle/>
        <a:p>
          <a:endParaRPr lang="en-US"/>
        </a:p>
      </dgm:t>
    </dgm:pt>
    <dgm:pt modelId="{D75635C6-DCC6-4AB3-90E5-2446DD64B800}" type="sibTrans" cxnId="{5E2C344A-CB14-4359-AFAD-BA74D9C46530}">
      <dgm:prSet/>
      <dgm:spPr/>
      <dgm:t>
        <a:bodyPr/>
        <a:lstStyle/>
        <a:p>
          <a:endParaRPr lang="en-US"/>
        </a:p>
      </dgm:t>
    </dgm:pt>
    <dgm:pt modelId="{52768E26-43A4-485B-BB14-35C7C3611AFE}">
      <dgm:prSet phldrT="[Text]"/>
      <dgm:spPr/>
      <dgm:t>
        <a:bodyPr/>
        <a:lstStyle/>
        <a:p>
          <a:r>
            <a:rPr lang="en-US" dirty="0"/>
            <a:t>Yet Another Resource Negotiator</a:t>
          </a:r>
        </a:p>
      </dgm:t>
    </dgm:pt>
    <dgm:pt modelId="{9B0BFB7D-43A4-4D19-9FDD-D525853DC62E}" type="parTrans" cxnId="{7965B62D-CE9D-4745-8241-223B29C29CEE}">
      <dgm:prSet/>
      <dgm:spPr/>
      <dgm:t>
        <a:bodyPr/>
        <a:lstStyle/>
        <a:p>
          <a:endParaRPr lang="en-US"/>
        </a:p>
      </dgm:t>
    </dgm:pt>
    <dgm:pt modelId="{D454B627-EE18-4C4D-B2D9-80A3B383B438}" type="sibTrans" cxnId="{7965B62D-CE9D-4745-8241-223B29C29CEE}">
      <dgm:prSet/>
      <dgm:spPr/>
      <dgm:t>
        <a:bodyPr/>
        <a:lstStyle/>
        <a:p>
          <a:endParaRPr lang="en-US"/>
        </a:p>
      </dgm:t>
    </dgm:pt>
    <dgm:pt modelId="{64574D07-BF79-47BE-B4ED-97BC4BBA3DC7}">
      <dgm:prSet phldrT="[Text]"/>
      <dgm:spPr/>
      <dgm:t>
        <a:bodyPr/>
        <a:lstStyle/>
        <a:p>
          <a:r>
            <a:rPr lang="en-US" dirty="0"/>
            <a:t>Hadoop MapReduce</a:t>
          </a:r>
        </a:p>
      </dgm:t>
    </dgm:pt>
    <dgm:pt modelId="{48F1E327-C254-418B-A83D-8D77B6F453C9}" type="parTrans" cxnId="{7227B989-3F97-4B3B-A2C4-449370786533}">
      <dgm:prSet/>
      <dgm:spPr/>
      <dgm:t>
        <a:bodyPr/>
        <a:lstStyle/>
        <a:p>
          <a:endParaRPr lang="en-US"/>
        </a:p>
      </dgm:t>
    </dgm:pt>
    <dgm:pt modelId="{AFC3E2BD-BD38-48DD-AE2C-AED9E650A216}" type="sibTrans" cxnId="{7227B989-3F97-4B3B-A2C4-449370786533}">
      <dgm:prSet/>
      <dgm:spPr/>
      <dgm:t>
        <a:bodyPr/>
        <a:lstStyle/>
        <a:p>
          <a:endParaRPr lang="en-US"/>
        </a:p>
      </dgm:t>
    </dgm:pt>
    <dgm:pt modelId="{836C2B49-D2D6-4BD3-8121-90D03140A5F9}">
      <dgm:prSet phldrT="[Text]"/>
      <dgm:spPr/>
      <dgm:t>
        <a:bodyPr/>
        <a:lstStyle/>
        <a:p>
          <a:r>
            <a:rPr lang="en-US" dirty="0"/>
            <a:t>A programming model for large scale data processing</a:t>
          </a:r>
        </a:p>
      </dgm:t>
    </dgm:pt>
    <dgm:pt modelId="{FBAFE935-0D98-4E98-A46E-C60E40A12C39}" type="parTrans" cxnId="{CC018863-B741-48FD-885C-23ACF4462346}">
      <dgm:prSet/>
      <dgm:spPr/>
      <dgm:t>
        <a:bodyPr/>
        <a:lstStyle/>
        <a:p>
          <a:endParaRPr lang="en-US"/>
        </a:p>
      </dgm:t>
    </dgm:pt>
    <dgm:pt modelId="{F76FCE88-8CF0-4B20-94BA-4B7247D48651}" type="sibTrans" cxnId="{CC018863-B741-48FD-885C-23ACF4462346}">
      <dgm:prSet/>
      <dgm:spPr/>
      <dgm:t>
        <a:bodyPr/>
        <a:lstStyle/>
        <a:p>
          <a:endParaRPr lang="en-US"/>
        </a:p>
      </dgm:t>
    </dgm:pt>
    <dgm:pt modelId="{3A6354F8-2B5E-469E-A1D1-1783243FAB63}" type="pres">
      <dgm:prSet presAssocID="{C106E89A-32CA-4A54-B38F-247C51C73E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0CB24-B566-4696-8F38-E4034032F1F1}" type="pres">
      <dgm:prSet presAssocID="{12116DB0-E0E1-4A5B-AEF1-2175E5F45DA4}" presName="linNode" presStyleCnt="0"/>
      <dgm:spPr/>
    </dgm:pt>
    <dgm:pt modelId="{E8F5BE23-4549-4B32-87D4-8E287827B347}" type="pres">
      <dgm:prSet presAssocID="{12116DB0-E0E1-4A5B-AEF1-2175E5F45DA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C2483-0556-4B4C-917B-2C27B4686336}" type="pres">
      <dgm:prSet presAssocID="{12116DB0-E0E1-4A5B-AEF1-2175E5F45DA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9DE76-E488-4766-AF9F-1D2A55316C85}" type="pres">
      <dgm:prSet presAssocID="{281CB081-6C7E-4D97-9028-D3D8424BCE47}" presName="sp" presStyleCnt="0"/>
      <dgm:spPr/>
    </dgm:pt>
    <dgm:pt modelId="{964761B7-591A-4F11-8527-A570C1AB5D57}" type="pres">
      <dgm:prSet presAssocID="{C90F8D27-AC8B-4584-AD9A-759F3196600A}" presName="linNode" presStyleCnt="0"/>
      <dgm:spPr/>
    </dgm:pt>
    <dgm:pt modelId="{6E92EC51-7096-4AA7-9CE0-3704595FDE88}" type="pres">
      <dgm:prSet presAssocID="{C90F8D27-AC8B-4584-AD9A-759F3196600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C733F-8FD2-4FE9-BE58-1234E64C33F2}" type="pres">
      <dgm:prSet presAssocID="{C90F8D27-AC8B-4584-AD9A-759F3196600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71DFD-0A25-4D05-BDA3-CC8DE31F52AD}" type="pres">
      <dgm:prSet presAssocID="{6ABCB1C7-A433-498A-A730-1303504E1AD7}" presName="sp" presStyleCnt="0"/>
      <dgm:spPr/>
    </dgm:pt>
    <dgm:pt modelId="{59D09330-5D5B-4DE8-979F-C1676AEA54BB}" type="pres">
      <dgm:prSet presAssocID="{D0258C0A-3B8F-4C44-8C19-EFB0CE0442B0}" presName="linNode" presStyleCnt="0"/>
      <dgm:spPr/>
    </dgm:pt>
    <dgm:pt modelId="{346B94E6-7F4C-44CE-80B9-7FD0FFD4B43B}" type="pres">
      <dgm:prSet presAssocID="{D0258C0A-3B8F-4C44-8C19-EFB0CE0442B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138BB-472F-4460-BB10-948E06DA3DF8}" type="pres">
      <dgm:prSet presAssocID="{D0258C0A-3B8F-4C44-8C19-EFB0CE0442B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B93DE-61B4-4794-8273-10E1E6125A2D}" type="pres">
      <dgm:prSet presAssocID="{D75635C6-DCC6-4AB3-90E5-2446DD64B800}" presName="sp" presStyleCnt="0"/>
      <dgm:spPr/>
    </dgm:pt>
    <dgm:pt modelId="{0B61B5CA-570E-4D51-B218-B7D082993D19}" type="pres">
      <dgm:prSet presAssocID="{64574D07-BF79-47BE-B4ED-97BC4BBA3DC7}" presName="linNode" presStyleCnt="0"/>
      <dgm:spPr/>
    </dgm:pt>
    <dgm:pt modelId="{6F53F66B-A55D-4F62-9BF6-9E112A70C184}" type="pres">
      <dgm:prSet presAssocID="{64574D07-BF79-47BE-B4ED-97BC4BBA3DC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18A8A-64AD-492F-8CA3-DC5FB36B5CDF}" type="pres">
      <dgm:prSet presAssocID="{64574D07-BF79-47BE-B4ED-97BC4BBA3DC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7B989-3F97-4B3B-A2C4-449370786533}" srcId="{C106E89A-32CA-4A54-B38F-247C51C73E18}" destId="{64574D07-BF79-47BE-B4ED-97BC4BBA3DC7}" srcOrd="3" destOrd="0" parTransId="{48F1E327-C254-418B-A83D-8D77B6F453C9}" sibTransId="{AFC3E2BD-BD38-48DD-AE2C-AED9E650A216}"/>
    <dgm:cxn modelId="{7409D4C8-E07E-4B03-9C35-920F0839F194}" type="presOf" srcId="{12116DB0-E0E1-4A5B-AEF1-2175E5F45DA4}" destId="{E8F5BE23-4549-4B32-87D4-8E287827B347}" srcOrd="0" destOrd="0" presId="urn:microsoft.com/office/officeart/2005/8/layout/vList5"/>
    <dgm:cxn modelId="{8FE9F032-3067-4CF7-AA6B-4168CC51DD25}" type="presOf" srcId="{64574D07-BF79-47BE-B4ED-97BC4BBA3DC7}" destId="{6F53F66B-A55D-4F62-9BF6-9E112A70C184}" srcOrd="0" destOrd="0" presId="urn:microsoft.com/office/officeart/2005/8/layout/vList5"/>
    <dgm:cxn modelId="{CC018863-B741-48FD-885C-23ACF4462346}" srcId="{64574D07-BF79-47BE-B4ED-97BC4BBA3DC7}" destId="{836C2B49-D2D6-4BD3-8121-90D03140A5F9}" srcOrd="0" destOrd="0" parTransId="{FBAFE935-0D98-4E98-A46E-C60E40A12C39}" sibTransId="{F76FCE88-8CF0-4B20-94BA-4B7247D48651}"/>
    <dgm:cxn modelId="{88E96819-3971-4EBB-850F-A907946D48BC}" type="presOf" srcId="{52768E26-43A4-485B-BB14-35C7C3611AFE}" destId="{E94138BB-472F-4460-BB10-948E06DA3DF8}" srcOrd="0" destOrd="0" presId="urn:microsoft.com/office/officeart/2005/8/layout/vList5"/>
    <dgm:cxn modelId="{ABFD704A-8C8F-412C-A863-FC9A44240C80}" srcId="{C106E89A-32CA-4A54-B38F-247C51C73E18}" destId="{12116DB0-E0E1-4A5B-AEF1-2175E5F45DA4}" srcOrd="0" destOrd="0" parTransId="{69AFA98B-47B1-46DE-92FA-6F31B9EC1E2A}" sibTransId="{281CB081-6C7E-4D97-9028-D3D8424BCE47}"/>
    <dgm:cxn modelId="{2D4D357F-2189-41D5-B22C-95D236C0939B}" type="presOf" srcId="{A349EA2A-CD2A-418F-ACFD-40CE4037EFFC}" destId="{73BC2483-0556-4B4C-917B-2C27B4686336}" srcOrd="0" destOrd="0" presId="urn:microsoft.com/office/officeart/2005/8/layout/vList5"/>
    <dgm:cxn modelId="{548D41FD-99BB-4A7D-8CE8-FEA982B2F5F0}" srcId="{C106E89A-32CA-4A54-B38F-247C51C73E18}" destId="{C90F8D27-AC8B-4584-AD9A-759F3196600A}" srcOrd="1" destOrd="0" parTransId="{FFC2B20B-F2A6-4BAC-9EFF-DAB95700FA27}" sibTransId="{6ABCB1C7-A433-498A-A730-1303504E1AD7}"/>
    <dgm:cxn modelId="{32AB4AE1-F800-47BA-B130-104DF186B02D}" type="presOf" srcId="{C90F8D27-AC8B-4584-AD9A-759F3196600A}" destId="{6E92EC51-7096-4AA7-9CE0-3704595FDE88}" srcOrd="0" destOrd="0" presId="urn:microsoft.com/office/officeart/2005/8/layout/vList5"/>
    <dgm:cxn modelId="{97D913B6-1231-4294-906D-685DFD98699D}" srcId="{12116DB0-E0E1-4A5B-AEF1-2175E5F45DA4}" destId="{A349EA2A-CD2A-418F-ACFD-40CE4037EFFC}" srcOrd="0" destOrd="0" parTransId="{14F97902-8348-4EC5-ADC5-68FF88B5578B}" sibTransId="{9CA11288-440E-4FA2-A6BE-72215BAB64D6}"/>
    <dgm:cxn modelId="{7965B62D-CE9D-4745-8241-223B29C29CEE}" srcId="{D0258C0A-3B8F-4C44-8C19-EFB0CE0442B0}" destId="{52768E26-43A4-485B-BB14-35C7C3611AFE}" srcOrd="0" destOrd="0" parTransId="{9B0BFB7D-43A4-4D19-9FDD-D525853DC62E}" sibTransId="{D454B627-EE18-4C4D-B2D9-80A3B383B438}"/>
    <dgm:cxn modelId="{6D5AF751-2989-4071-90F5-E6A28E2D1FC9}" type="presOf" srcId="{C106E89A-32CA-4A54-B38F-247C51C73E18}" destId="{3A6354F8-2B5E-469E-A1D1-1783243FAB63}" srcOrd="0" destOrd="0" presId="urn:microsoft.com/office/officeart/2005/8/layout/vList5"/>
    <dgm:cxn modelId="{7708386C-16D3-48F8-A2D4-F4B80BE6F93A}" type="presOf" srcId="{D0258C0A-3B8F-4C44-8C19-EFB0CE0442B0}" destId="{346B94E6-7F4C-44CE-80B9-7FD0FFD4B43B}" srcOrd="0" destOrd="0" presId="urn:microsoft.com/office/officeart/2005/8/layout/vList5"/>
    <dgm:cxn modelId="{47B618D7-EF3A-4510-B83B-EC61A9025B35}" srcId="{C90F8D27-AC8B-4584-AD9A-759F3196600A}" destId="{8B7BBF7C-F99F-4C8A-889A-401F273FCA66}" srcOrd="0" destOrd="0" parTransId="{F479B675-B8A6-438F-9DCE-DF9306076CC8}" sibTransId="{6504F211-F642-49A8-9FC8-443665D1D5D1}"/>
    <dgm:cxn modelId="{89F7A149-F090-4981-873E-6E9E71E2CE73}" type="presOf" srcId="{836C2B49-D2D6-4BD3-8121-90D03140A5F9}" destId="{A6418A8A-64AD-492F-8CA3-DC5FB36B5CDF}" srcOrd="0" destOrd="0" presId="urn:microsoft.com/office/officeart/2005/8/layout/vList5"/>
    <dgm:cxn modelId="{5E2C344A-CB14-4359-AFAD-BA74D9C46530}" srcId="{C106E89A-32CA-4A54-B38F-247C51C73E18}" destId="{D0258C0A-3B8F-4C44-8C19-EFB0CE0442B0}" srcOrd="2" destOrd="0" parTransId="{2846E75B-D218-4A16-B1F8-E81A9D62E335}" sibTransId="{D75635C6-DCC6-4AB3-90E5-2446DD64B800}"/>
    <dgm:cxn modelId="{BB268918-792F-49DF-9AF7-D0720CB717C5}" type="presOf" srcId="{8B7BBF7C-F99F-4C8A-889A-401F273FCA66}" destId="{C75C733F-8FD2-4FE9-BE58-1234E64C33F2}" srcOrd="0" destOrd="0" presId="urn:microsoft.com/office/officeart/2005/8/layout/vList5"/>
    <dgm:cxn modelId="{E5F912DB-3005-493D-ACA7-86CE32B83E57}" type="presParOf" srcId="{3A6354F8-2B5E-469E-A1D1-1783243FAB63}" destId="{7C10CB24-B566-4696-8F38-E4034032F1F1}" srcOrd="0" destOrd="0" presId="urn:microsoft.com/office/officeart/2005/8/layout/vList5"/>
    <dgm:cxn modelId="{1B2D0886-65B5-48AE-A8C7-65AD8782EABE}" type="presParOf" srcId="{7C10CB24-B566-4696-8F38-E4034032F1F1}" destId="{E8F5BE23-4549-4B32-87D4-8E287827B347}" srcOrd="0" destOrd="0" presId="urn:microsoft.com/office/officeart/2005/8/layout/vList5"/>
    <dgm:cxn modelId="{75916FD9-453E-4441-BB1C-8A97DC40EB2C}" type="presParOf" srcId="{7C10CB24-B566-4696-8F38-E4034032F1F1}" destId="{73BC2483-0556-4B4C-917B-2C27B4686336}" srcOrd="1" destOrd="0" presId="urn:microsoft.com/office/officeart/2005/8/layout/vList5"/>
    <dgm:cxn modelId="{E8ED5539-F778-4B5D-9170-3BAEF7B3A34F}" type="presParOf" srcId="{3A6354F8-2B5E-469E-A1D1-1783243FAB63}" destId="{6C49DE76-E488-4766-AF9F-1D2A55316C85}" srcOrd="1" destOrd="0" presId="urn:microsoft.com/office/officeart/2005/8/layout/vList5"/>
    <dgm:cxn modelId="{4AA1CFDA-1C8B-4FD3-AA71-2CD83BD6417E}" type="presParOf" srcId="{3A6354F8-2B5E-469E-A1D1-1783243FAB63}" destId="{964761B7-591A-4F11-8527-A570C1AB5D57}" srcOrd="2" destOrd="0" presId="urn:microsoft.com/office/officeart/2005/8/layout/vList5"/>
    <dgm:cxn modelId="{86B1F56A-FFA7-45F5-95BD-B8D9C89D0D6B}" type="presParOf" srcId="{964761B7-591A-4F11-8527-A570C1AB5D57}" destId="{6E92EC51-7096-4AA7-9CE0-3704595FDE88}" srcOrd="0" destOrd="0" presId="urn:microsoft.com/office/officeart/2005/8/layout/vList5"/>
    <dgm:cxn modelId="{6AA95716-E9BB-4119-9CEF-940638766DAF}" type="presParOf" srcId="{964761B7-591A-4F11-8527-A570C1AB5D57}" destId="{C75C733F-8FD2-4FE9-BE58-1234E64C33F2}" srcOrd="1" destOrd="0" presId="urn:microsoft.com/office/officeart/2005/8/layout/vList5"/>
    <dgm:cxn modelId="{724A8913-9126-456E-B913-13877CA466C3}" type="presParOf" srcId="{3A6354F8-2B5E-469E-A1D1-1783243FAB63}" destId="{04971DFD-0A25-4D05-BDA3-CC8DE31F52AD}" srcOrd="3" destOrd="0" presId="urn:microsoft.com/office/officeart/2005/8/layout/vList5"/>
    <dgm:cxn modelId="{E31E90D2-F428-477C-99A6-4728586B6475}" type="presParOf" srcId="{3A6354F8-2B5E-469E-A1D1-1783243FAB63}" destId="{59D09330-5D5B-4DE8-979F-C1676AEA54BB}" srcOrd="4" destOrd="0" presId="urn:microsoft.com/office/officeart/2005/8/layout/vList5"/>
    <dgm:cxn modelId="{5C054862-276F-4C10-AEEA-AB0E849E59CE}" type="presParOf" srcId="{59D09330-5D5B-4DE8-979F-C1676AEA54BB}" destId="{346B94E6-7F4C-44CE-80B9-7FD0FFD4B43B}" srcOrd="0" destOrd="0" presId="urn:microsoft.com/office/officeart/2005/8/layout/vList5"/>
    <dgm:cxn modelId="{9ECD0C63-B3D2-4AB4-9F7B-BCE2E56B9C2D}" type="presParOf" srcId="{59D09330-5D5B-4DE8-979F-C1676AEA54BB}" destId="{E94138BB-472F-4460-BB10-948E06DA3DF8}" srcOrd="1" destOrd="0" presId="urn:microsoft.com/office/officeart/2005/8/layout/vList5"/>
    <dgm:cxn modelId="{FD999C79-E553-4101-B602-69B26D7B38AC}" type="presParOf" srcId="{3A6354F8-2B5E-469E-A1D1-1783243FAB63}" destId="{73CB93DE-61B4-4794-8273-10E1E6125A2D}" srcOrd="5" destOrd="0" presId="urn:microsoft.com/office/officeart/2005/8/layout/vList5"/>
    <dgm:cxn modelId="{89B5E02E-9093-4F7F-986E-DEA09F9B888A}" type="presParOf" srcId="{3A6354F8-2B5E-469E-A1D1-1783243FAB63}" destId="{0B61B5CA-570E-4D51-B218-B7D082993D19}" srcOrd="6" destOrd="0" presId="urn:microsoft.com/office/officeart/2005/8/layout/vList5"/>
    <dgm:cxn modelId="{A6292749-8435-4920-8F1D-17936A276E53}" type="presParOf" srcId="{0B61B5CA-570E-4D51-B218-B7D082993D19}" destId="{6F53F66B-A55D-4F62-9BF6-9E112A70C184}" srcOrd="0" destOrd="0" presId="urn:microsoft.com/office/officeart/2005/8/layout/vList5"/>
    <dgm:cxn modelId="{FF0D909E-1CF3-4F2D-BF58-39DE25E65103}" type="presParOf" srcId="{0B61B5CA-570E-4D51-B218-B7D082993D19}" destId="{A6418A8A-64AD-492F-8CA3-DC5FB36B5C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C90C-4EBB-4776-80E0-F69738EF356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B3F6-C2FC-4428-B847-2E20F59B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map and 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2CF3A-3628-4FDC-BE18-9CC6D8C9B3B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="" xmlns:a16="http://schemas.microsoft.com/office/drawing/2014/main" id="{24CE90B5-9694-44F5-B601-565DA82F8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38FC01-833F-4D75-8775-FC59DE73D9BC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11267" name="Rectangle 7">
            <a:extLst>
              <a:ext uri="{FF2B5EF4-FFF2-40B4-BE49-F238E27FC236}">
                <a16:creationId xmlns="" xmlns:a16="http://schemas.microsoft.com/office/drawing/2014/main" id="{6AAB4EDD-2603-4ABE-B498-B244963D7F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879088" indent="-35447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8904525" indent="-48039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45837A6-A202-448C-B335-2782A214E136}" type="slidenum">
              <a:rPr lang="en-US" altLang="en-US" sz="1200">
                <a:ea typeface="ＭＳ Ｐゴシック" panose="020B0600070205080204" pitchFamily="34" charset="-128"/>
              </a:rPr>
              <a:pPr algn="r"/>
              <a:t>68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11268" name="Text Box 2">
            <a:extLst>
              <a:ext uri="{FF2B5EF4-FFF2-40B4-BE49-F238E27FC236}">
                <a16:creationId xmlns="" xmlns:a16="http://schemas.microsoft.com/office/drawing/2014/main" id="{73D5C97B-8D61-468C-AACC-111C8BA29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6000" cy="3429000"/>
          </a:xfrm>
          <a:ln/>
        </p:spPr>
      </p:sp>
      <p:sp>
        <p:nvSpPr>
          <p:cNvPr id="11269" name="Text Box 3">
            <a:extLst>
              <a:ext uri="{FF2B5EF4-FFF2-40B4-BE49-F238E27FC236}">
                <a16:creationId xmlns="" xmlns:a16="http://schemas.microsoft.com/office/drawing/2014/main" id="{6D8FF68A-F48B-4113-A76A-73A0DC7E0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1E67F-9AA4-4303-A3D9-79F96EBA6E1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EB67-17FB-4398-8E95-77607C49E66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010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60960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F4670-803E-43BB-88DF-5661A6189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0FB9137-E245-45DC-BFC4-8252C3287D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4149784"/>
            <a:ext cx="1485900" cy="14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1F3F8-9CA6-4527-BA94-2AD9EBB2E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B5F2-26B1-48C1-8DE9-14E11CD89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6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674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6745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7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E7C5D-5725-491F-8EBE-EF1BCC7986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49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205C0818-8B76-44F5-B513-5EC719230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325119"/>
      </p:ext>
    </p:extLst>
  </p:cSld>
  <p:clrMapOvr>
    <a:masterClrMapping/>
  </p:clrMapOvr>
  <p:transition spd="slow" advClick="0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AAFB8-5791-4396-BD6E-1E3E33164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1D76-BC05-471C-A6FA-9058E99E0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B2AC-C7C6-4B70-A55D-DFDA5B35A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E9862-54E7-49CE-AFEB-9ABAC086D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CAB0C-7EDF-4EBA-A786-58EA8E2E0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A1F1C-C0FC-40D7-AF63-3D50C102F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E3E5D-B3A2-4FF7-8B33-BB9F4B76D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98D8C-A39E-42C8-B7BD-D78029951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0" y="0"/>
            <a:ext cx="955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B8BC2F6-4B5A-4324-8EF1-0D6833C7E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68D74E-ECC8-4121-8732-900251117FD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684"/>
            <a:ext cx="1143000" cy="11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  <a:cs typeface="Osaka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charset="0"/>
          <a:ea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v9lky3zcE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8130" y="2402926"/>
            <a:ext cx="814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MapReduce/Hadoop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990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fundamental pieces:</a:t>
            </a:r>
          </a:p>
          <a:p>
            <a:r>
              <a:rPr lang="en-US" sz="2800" dirty="0" smtClean="0"/>
              <a:t>Map Step:</a:t>
            </a:r>
          </a:p>
          <a:p>
            <a:pPr lvl="1"/>
            <a:r>
              <a:rPr lang="en-US" sz="2400" dirty="0" smtClean="0"/>
              <a:t>Master node takes large problem input and slices it into smaller sub-problems; distributes these to worker nodes.</a:t>
            </a:r>
          </a:p>
          <a:p>
            <a:pPr lvl="1"/>
            <a:r>
              <a:rPr lang="en-US" sz="2400" dirty="0" smtClean="0"/>
              <a:t>Worker node may do this again; leads to a multi-level tree structure</a:t>
            </a:r>
          </a:p>
          <a:p>
            <a:pPr lvl="1"/>
            <a:r>
              <a:rPr lang="en-US" sz="2400" dirty="0" smtClean="0"/>
              <a:t>Worker processes smaller problem and hands back to the master</a:t>
            </a:r>
          </a:p>
          <a:p>
            <a:endParaRPr lang="en-US" sz="1200" dirty="0" smtClean="0"/>
          </a:p>
          <a:p>
            <a:r>
              <a:rPr lang="en-US" sz="2800" dirty="0" smtClean="0"/>
              <a:t>Reduce Step</a:t>
            </a:r>
          </a:p>
          <a:p>
            <a:pPr lvl="1"/>
            <a:r>
              <a:rPr lang="en-US" sz="2400" dirty="0" smtClean="0"/>
              <a:t>Master node takes the answer to the sub-problem and combines them in a predefined way to get the output/answer to original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core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r>
              <a:rPr lang="en-US" sz="2800" dirty="0" smtClean="0"/>
              <a:t>Data flow beyond the two key pieces (map and reduce):</a:t>
            </a:r>
          </a:p>
          <a:p>
            <a:pPr lvl="1"/>
            <a:r>
              <a:rPr lang="en-US" sz="2400" dirty="0"/>
              <a:t>Input reader – </a:t>
            </a:r>
            <a:r>
              <a:rPr lang="en-US" sz="2400" dirty="0" smtClean="0"/>
              <a:t>divides input into appropriate size splits which get assigned to a Map function</a:t>
            </a:r>
          </a:p>
          <a:p>
            <a:pPr lvl="1"/>
            <a:r>
              <a:rPr lang="en-US" sz="2400" dirty="0" smtClean="0"/>
              <a:t>Map function – maps file data to smaller, intermediate &lt;key, value&gt; pairs</a:t>
            </a:r>
          </a:p>
          <a:p>
            <a:pPr lvl="1"/>
            <a:r>
              <a:rPr lang="en-US" sz="2400" dirty="0" smtClean="0"/>
              <a:t>Partition function – finds the correct reducer, given the key and number of reducers, returns the desired Reduce node</a:t>
            </a:r>
          </a:p>
          <a:p>
            <a:pPr lvl="1"/>
            <a:r>
              <a:rPr lang="en-US" sz="2400" dirty="0" smtClean="0"/>
              <a:t>Compare function – input for Reduce is pulled from the Map intermediate output and stored according to this compare function</a:t>
            </a:r>
          </a:p>
          <a:p>
            <a:pPr lvl="1"/>
            <a:r>
              <a:rPr lang="en-US" sz="2400" dirty="0" smtClean="0"/>
              <a:t>Reduce function – takes intermediate values and reduces to a smaller solution handed back to the framework</a:t>
            </a:r>
          </a:p>
          <a:p>
            <a:pPr lvl="1"/>
            <a:r>
              <a:rPr lang="en-US" sz="2400" dirty="0" smtClean="0"/>
              <a:t>Output writer – writes file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core functionality (II)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8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r>
              <a:rPr lang="en-US" sz="2800" dirty="0" smtClean="0"/>
              <a:t>A MapReduce Job controls the execution</a:t>
            </a:r>
          </a:p>
          <a:p>
            <a:pPr lvl="1"/>
            <a:r>
              <a:rPr lang="en-US" sz="2400" dirty="0" smtClean="0"/>
              <a:t>Splits the input dataset into independent chunks</a:t>
            </a:r>
          </a:p>
          <a:p>
            <a:pPr lvl="1"/>
            <a:r>
              <a:rPr lang="en-US" sz="2400" dirty="0" smtClean="0"/>
              <a:t>Processed by the map tasks in parallel</a:t>
            </a:r>
          </a:p>
          <a:p>
            <a:r>
              <a:rPr lang="en-US" sz="2800" dirty="0" smtClean="0"/>
              <a:t>The framework sorts the output of the maps</a:t>
            </a:r>
          </a:p>
          <a:p>
            <a:r>
              <a:rPr lang="en-US" sz="2800" dirty="0" smtClean="0"/>
              <a:t>A MapReduce Task is sent the output of the framework to reduce and combine</a:t>
            </a:r>
          </a:p>
          <a:p>
            <a:r>
              <a:rPr lang="en-US" sz="2800" dirty="0" smtClean="0"/>
              <a:t>Both the inputs and outputs of the job are stored in a file system</a:t>
            </a:r>
          </a:p>
          <a:p>
            <a:r>
              <a:rPr lang="en-US" sz="2800" dirty="0" smtClean="0"/>
              <a:t>Framework handles scheduling</a:t>
            </a:r>
          </a:p>
          <a:p>
            <a:pPr lvl="1"/>
            <a:r>
              <a:rPr lang="en-US" dirty="0" smtClean="0"/>
              <a:t>Monitors and re-executes failed tasks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core functionality (III)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MapReduce: A Bird’s-Eye View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2" y="1447800"/>
            <a:ext cx="7249662" cy="4876800"/>
          </a:xfrm>
        </p:spPr>
        <p:txBody>
          <a:bodyPr/>
          <a:lstStyle/>
          <a:p>
            <a:r>
              <a:rPr lang="en-US" altLang="en-US" sz="2400" dirty="0"/>
              <a:t>In MapReduce, chunks are processed in </a:t>
            </a:r>
            <a:r>
              <a:rPr lang="en-US" altLang="en-US" sz="2400" dirty="0" smtClean="0"/>
              <a:t>isolation </a:t>
            </a:r>
            <a:r>
              <a:rPr lang="en-US" altLang="en-US" sz="2400" dirty="0"/>
              <a:t>by tasks called </a:t>
            </a:r>
            <a:r>
              <a:rPr lang="en-US" altLang="en-US" sz="2400" dirty="0" smtClean="0">
                <a:solidFill>
                  <a:schemeClr val="accent1"/>
                </a:solidFill>
              </a:rPr>
              <a:t>Mappers</a:t>
            </a:r>
          </a:p>
          <a:p>
            <a:endParaRPr lang="en-US" altLang="en-US" sz="1200" dirty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outputs from the mappers are denoted as </a:t>
            </a:r>
            <a:r>
              <a:rPr lang="en-US" altLang="en-US" sz="2400" dirty="0" smtClean="0"/>
              <a:t>intermediate </a:t>
            </a:r>
            <a:r>
              <a:rPr lang="en-US" altLang="en-US" sz="2400" dirty="0"/>
              <a:t>outputs (IOs) and are brought </a:t>
            </a:r>
            <a:r>
              <a:rPr lang="en-US" altLang="en-US" sz="2400" dirty="0" smtClean="0"/>
              <a:t>into </a:t>
            </a:r>
            <a:r>
              <a:rPr lang="en-US" altLang="en-US" sz="2400" dirty="0"/>
              <a:t>a second set of tasks called </a:t>
            </a:r>
            <a:r>
              <a:rPr lang="en-US" altLang="en-US" sz="2400" dirty="0" smtClean="0">
                <a:solidFill>
                  <a:schemeClr val="accent1"/>
                </a:solidFill>
              </a:rPr>
              <a:t>Reducers 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endParaRPr lang="en-US" altLang="en-US" sz="12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process of bringing together IOs into a set </a:t>
            </a:r>
            <a:r>
              <a:rPr lang="en-US" altLang="en-US" sz="2400" dirty="0" smtClean="0"/>
              <a:t>of </a:t>
            </a:r>
            <a:r>
              <a:rPr lang="en-US" altLang="en-US" sz="2400" dirty="0"/>
              <a:t>Reducers is known as </a:t>
            </a:r>
            <a:r>
              <a:rPr lang="en-US" altLang="en-US" sz="2400" dirty="0">
                <a:solidFill>
                  <a:schemeClr val="accent1"/>
                </a:solidFill>
              </a:rPr>
              <a:t>shuffling process</a:t>
            </a:r>
          </a:p>
          <a:p>
            <a:endParaRPr lang="en-US" altLang="en-US" sz="12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Reducers produce the final outputs (FOs)</a:t>
            </a:r>
          </a:p>
          <a:p>
            <a:endParaRPr lang="en-US" altLang="en-US" sz="1200" dirty="0" smtClean="0"/>
          </a:p>
          <a:p>
            <a:r>
              <a:rPr lang="en-US" altLang="en-US" sz="2400" dirty="0" smtClean="0"/>
              <a:t>Overall</a:t>
            </a:r>
            <a:r>
              <a:rPr lang="en-US" altLang="en-US" sz="2400" dirty="0"/>
              <a:t>, MapReduce breaks the data flow into two phases, </a:t>
            </a:r>
            <a:r>
              <a:rPr lang="en-US" altLang="en-US" sz="2400" dirty="0" smtClean="0">
                <a:solidFill>
                  <a:srgbClr val="00B0F0"/>
                </a:solidFill>
              </a:rPr>
              <a:t>map </a:t>
            </a:r>
            <a:r>
              <a:rPr lang="en-US" altLang="en-US" sz="2400" dirty="0">
                <a:solidFill>
                  <a:srgbClr val="00B0F0"/>
                </a:solidFill>
              </a:rPr>
              <a:t>phase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92D050"/>
                </a:solidFill>
              </a:rPr>
              <a:t>reduce phase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8653" y="17668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42053" y="17668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75453" y="17668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332653" y="17668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C3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9808653" y="2024062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342053" y="2024062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0897678" y="2024062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1332653" y="2024062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08653" y="2528887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M0</a:t>
            </a:r>
          </a:p>
        </p:txBody>
      </p:sp>
      <p:sp>
        <p:nvSpPr>
          <p:cNvPr id="25" name="Oval 24"/>
          <p:cNvSpPr/>
          <p:nvPr/>
        </p:nvSpPr>
        <p:spPr>
          <a:xfrm>
            <a:off x="10342053" y="2528887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M1</a:t>
            </a:r>
          </a:p>
        </p:txBody>
      </p:sp>
      <p:sp>
        <p:nvSpPr>
          <p:cNvPr id="26" name="Oval 25"/>
          <p:cNvSpPr/>
          <p:nvPr/>
        </p:nvSpPr>
        <p:spPr>
          <a:xfrm>
            <a:off x="10904028" y="2528887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M2</a:t>
            </a:r>
          </a:p>
        </p:txBody>
      </p:sp>
      <p:sp>
        <p:nvSpPr>
          <p:cNvPr id="27" name="Oval 26"/>
          <p:cNvSpPr/>
          <p:nvPr/>
        </p:nvSpPr>
        <p:spPr>
          <a:xfrm>
            <a:off x="11332653" y="2528887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M3</a:t>
            </a:r>
          </a:p>
        </p:txBody>
      </p:sp>
      <p:sp>
        <p:nvSpPr>
          <p:cNvPr id="28" name="Chevron 27"/>
          <p:cNvSpPr/>
          <p:nvPr/>
        </p:nvSpPr>
        <p:spPr>
          <a:xfrm rot="5400000">
            <a:off x="9791191" y="2878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10327766" y="2878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 rot="5400000">
            <a:off x="10892916" y="2878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 rot="5400000">
            <a:off x="11318366" y="2878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808653" y="3214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342053" y="3214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04028" y="3214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332653" y="3214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961053" y="3443287"/>
            <a:ext cx="6096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418253" y="4433887"/>
            <a:ext cx="304800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R0</a:t>
            </a:r>
          </a:p>
        </p:txBody>
      </p:sp>
      <p:sp>
        <p:nvSpPr>
          <p:cNvPr id="38" name="Oval 37"/>
          <p:cNvSpPr/>
          <p:nvPr/>
        </p:nvSpPr>
        <p:spPr>
          <a:xfrm>
            <a:off x="10951653" y="4433887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39" name="Straight Arrow Connector 38"/>
          <p:cNvCxnSpPr>
            <a:stCxn id="34" idx="2"/>
          </p:cNvCxnSpPr>
          <p:nvPr/>
        </p:nvCxnSpPr>
        <p:spPr>
          <a:xfrm flipH="1">
            <a:off x="10615103" y="3443287"/>
            <a:ext cx="441325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494453" y="3443287"/>
            <a:ext cx="6096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 flipH="1">
            <a:off x="11104053" y="3443287"/>
            <a:ext cx="3810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evron 41"/>
          <p:cNvSpPr/>
          <p:nvPr/>
        </p:nvSpPr>
        <p:spPr>
          <a:xfrm rot="5400000">
            <a:off x="10403966" y="4783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 rot="5400000">
            <a:off x="10937366" y="4783137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18253" y="5119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951653" y="5119687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FO1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046653" y="1766887"/>
            <a:ext cx="66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chunks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9046653" y="2557462"/>
            <a:ext cx="781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mappers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9532428" y="4462462"/>
            <a:ext cx="839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Reducers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 rot="16200000">
            <a:off x="8408478" y="241300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B0F0"/>
                </a:solidFill>
              </a:rPr>
              <a:t>Map Phase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 rot="16200000">
            <a:off x="8264809" y="4256881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92D050"/>
                </a:solidFill>
              </a:rPr>
              <a:t>Reduce Phase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9122853" y="3824287"/>
            <a:ext cx="1144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Shuffling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22853" y="1614487"/>
            <a:ext cx="2590800" cy="19050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138728" y="3595687"/>
            <a:ext cx="2590800" cy="19812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Keys and Values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2" y="1447800"/>
            <a:ext cx="10838250" cy="4876800"/>
          </a:xfrm>
        </p:spPr>
        <p:txBody>
          <a:bodyPr/>
          <a:lstStyle/>
          <a:p>
            <a:r>
              <a:rPr lang="en-US" altLang="en-US" sz="2800" dirty="0"/>
              <a:t>The programmer in MapReduce has to specify two functions, the map function and the reduce function that implement the Mapper and the Reducer in a MapReduce program</a:t>
            </a:r>
            <a:endParaRPr lang="en-US" altLang="en-US" sz="2400" dirty="0"/>
          </a:p>
          <a:p>
            <a:endParaRPr lang="en-US" altLang="en-US" sz="1200" dirty="0"/>
          </a:p>
          <a:p>
            <a:r>
              <a:rPr lang="en-US" altLang="en-US" sz="2800" dirty="0"/>
              <a:t>In MapReduce data elements are always structured as </a:t>
            </a:r>
            <a:br>
              <a:rPr lang="en-US" altLang="en-US" sz="2800" dirty="0"/>
            </a:br>
            <a:r>
              <a:rPr lang="en-US" altLang="en-US" sz="2800" dirty="0"/>
              <a:t>key-value (i.e., (K, V)) pairs</a:t>
            </a:r>
            <a:endParaRPr lang="en-US" altLang="en-US" sz="2400" dirty="0"/>
          </a:p>
          <a:p>
            <a:endParaRPr lang="en-US" altLang="en-US" sz="1200" dirty="0"/>
          </a:p>
          <a:p>
            <a:r>
              <a:rPr lang="en-US" altLang="en-US" sz="2800" dirty="0"/>
              <a:t>The map and reduce functions receive and emit (K, V) pairs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355021" y="5282185"/>
            <a:ext cx="53340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(K, V) Pairs</a:t>
            </a:r>
          </a:p>
        </p:txBody>
      </p:sp>
      <p:sp>
        <p:nvSpPr>
          <p:cNvPr id="55" name="Chevron 54"/>
          <p:cNvSpPr/>
          <p:nvPr/>
        </p:nvSpPr>
        <p:spPr>
          <a:xfrm>
            <a:off x="3117021" y="543458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593271" y="5434585"/>
            <a:ext cx="990600" cy="1066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Map Function</a:t>
            </a:r>
          </a:p>
        </p:txBody>
      </p:sp>
      <p:sp>
        <p:nvSpPr>
          <p:cNvPr id="57" name="Chevron 56"/>
          <p:cNvSpPr/>
          <p:nvPr/>
        </p:nvSpPr>
        <p:spPr>
          <a:xfrm>
            <a:off x="4717221" y="543458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50621" y="5282185"/>
            <a:ext cx="5334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(K’, V’) Pairs</a:t>
            </a:r>
          </a:p>
        </p:txBody>
      </p:sp>
      <p:sp>
        <p:nvSpPr>
          <p:cNvPr id="59" name="Chevron 58"/>
          <p:cNvSpPr/>
          <p:nvPr/>
        </p:nvSpPr>
        <p:spPr>
          <a:xfrm>
            <a:off x="6012621" y="543458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46021" y="5434585"/>
            <a:ext cx="990600" cy="1066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Reduce Function</a:t>
            </a:r>
          </a:p>
        </p:txBody>
      </p:sp>
      <p:sp>
        <p:nvSpPr>
          <p:cNvPr id="61" name="Chevron 60"/>
          <p:cNvSpPr/>
          <p:nvPr/>
        </p:nvSpPr>
        <p:spPr>
          <a:xfrm>
            <a:off x="7689021" y="543458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298621" y="5282185"/>
            <a:ext cx="5334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(K’’, V’’) Pairs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126421" y="4917060"/>
            <a:ext cx="944563" cy="27622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Input Splits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641021" y="4917060"/>
            <a:ext cx="1619250" cy="276225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Intermediate Outputs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016046" y="4917060"/>
            <a:ext cx="1098550" cy="276225"/>
          </a:xfrm>
          <a:prstGeom prst="rect">
            <a:avLst/>
          </a:prstGeom>
          <a:noFill/>
          <a:ln w="9525">
            <a:solidFill>
              <a:srgbClr val="7030A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/>
              <a:t>Final Outputs</a:t>
            </a:r>
          </a:p>
        </p:txBody>
      </p:sp>
    </p:spTree>
    <p:extLst>
      <p:ext uri="{BB962C8B-B14F-4D97-AF65-F5344CB8AC3E}">
        <p14:creationId xmlns:p14="http://schemas.microsoft.com/office/powerpoint/2010/main" val="35383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Partitions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1062537" cy="4876800"/>
          </a:xfrm>
        </p:spPr>
        <p:txBody>
          <a:bodyPr/>
          <a:lstStyle/>
          <a:p>
            <a:r>
              <a:rPr lang="en-US" altLang="en-US" sz="2800" dirty="0"/>
              <a:t>In MapReduce, intermediate output values are not usually </a:t>
            </a:r>
            <a:br>
              <a:rPr lang="en-US" altLang="en-US" sz="2800" dirty="0"/>
            </a:br>
            <a:r>
              <a:rPr lang="en-US" altLang="en-US" sz="2800" dirty="0"/>
              <a:t>reduced together</a:t>
            </a:r>
          </a:p>
          <a:p>
            <a:endParaRPr lang="en-US" altLang="en-US" sz="1200" dirty="0"/>
          </a:p>
          <a:p>
            <a:r>
              <a:rPr lang="en-US" altLang="en-US" sz="2800" dirty="0">
                <a:solidFill>
                  <a:schemeClr val="accent1"/>
                </a:solidFill>
              </a:rPr>
              <a:t>All values with the same key are presented to a single </a:t>
            </a:r>
            <a:br>
              <a:rPr lang="en-US" altLang="en-US" sz="2800" dirty="0">
                <a:solidFill>
                  <a:schemeClr val="accent1"/>
                </a:solidFill>
              </a:rPr>
            </a:br>
            <a:r>
              <a:rPr lang="en-US" altLang="en-US" sz="2800" dirty="0">
                <a:solidFill>
                  <a:schemeClr val="accent1"/>
                </a:solidFill>
              </a:rPr>
              <a:t>Reducer together</a:t>
            </a:r>
          </a:p>
          <a:p>
            <a:endParaRPr lang="en-US" altLang="en-US" sz="1200" dirty="0"/>
          </a:p>
          <a:p>
            <a:r>
              <a:rPr lang="en-US" altLang="en-US" sz="2800" dirty="0"/>
              <a:t>More specifically, a different subset of intermediate key space is assigned to each </a:t>
            </a:r>
            <a:r>
              <a:rPr lang="en-US" altLang="en-US" sz="2800" dirty="0" smtClean="0"/>
              <a:t>Reducer. These </a:t>
            </a:r>
            <a:r>
              <a:rPr lang="en-US" altLang="en-US" sz="2800" dirty="0"/>
              <a:t>subsets are known as </a:t>
            </a:r>
            <a:r>
              <a:rPr lang="en-US" altLang="en-US" sz="2800" dirty="0">
                <a:solidFill>
                  <a:schemeClr val="accent1"/>
                </a:solidFill>
              </a:rPr>
              <a:t>partitions</a:t>
            </a:r>
          </a:p>
          <a:p>
            <a:endParaRPr lang="en-US" alt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881339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338539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5739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633939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091139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548339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005539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767539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9224739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5" name="Chevron 24"/>
          <p:cNvSpPr/>
          <p:nvPr/>
        </p:nvSpPr>
        <p:spPr>
          <a:xfrm rot="5400000">
            <a:off x="5325045" y="5349082"/>
            <a:ext cx="331787" cy="12192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2339" y="62484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7" name="Chevron 26"/>
          <p:cNvSpPr/>
          <p:nvPr/>
        </p:nvSpPr>
        <p:spPr>
          <a:xfrm rot="5400000">
            <a:off x="7306245" y="5120482"/>
            <a:ext cx="331787" cy="16764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7339" y="6248400"/>
            <a:ext cx="6096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9" name="Chevron 28"/>
          <p:cNvSpPr/>
          <p:nvPr/>
        </p:nvSpPr>
        <p:spPr>
          <a:xfrm rot="5400000">
            <a:off x="8982645" y="5577682"/>
            <a:ext cx="331787" cy="762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96139" y="6248400"/>
            <a:ext cx="304800" cy="381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501676" y="5156200"/>
            <a:ext cx="2273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i="1"/>
              <a:t>Different colors represent </a:t>
            </a:r>
          </a:p>
          <a:p>
            <a:pPr eaLnBrk="1" hangingPunct="1"/>
            <a:r>
              <a:rPr lang="en-US" altLang="en-US" sz="1400" i="1"/>
              <a:t>different keys (potentially) </a:t>
            </a:r>
          </a:p>
          <a:p>
            <a:pPr eaLnBrk="1" hangingPunct="1"/>
            <a:r>
              <a:rPr lang="en-US" altLang="en-US" sz="1400" i="1"/>
              <a:t>from different Mappers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196876" y="6284913"/>
            <a:ext cx="2989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i="1"/>
              <a:t>Partitions are the input to Reducers</a:t>
            </a:r>
          </a:p>
        </p:txBody>
      </p:sp>
    </p:spTree>
    <p:extLst>
      <p:ext uri="{BB962C8B-B14F-4D97-AF65-F5344CB8AC3E}">
        <p14:creationId xmlns:p14="http://schemas.microsoft.com/office/powerpoint/2010/main" val="11719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Network Topology in MapReduce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639" y="1447800"/>
            <a:ext cx="11436349" cy="4876800"/>
          </a:xfrm>
        </p:spPr>
        <p:txBody>
          <a:bodyPr/>
          <a:lstStyle/>
          <a:p>
            <a:r>
              <a:rPr lang="en-US" altLang="en-US" sz="2800" dirty="0"/>
              <a:t>MapReduce assumes a tree style network topology</a:t>
            </a:r>
          </a:p>
          <a:p>
            <a:pPr lvl="1"/>
            <a:r>
              <a:rPr lang="en-US" altLang="en-US" sz="2400" dirty="0" smtClean="0"/>
              <a:t>Nodes </a:t>
            </a:r>
            <a:r>
              <a:rPr lang="en-US" altLang="en-US" sz="2400" dirty="0"/>
              <a:t>are spread over different racks embraced in one or many data centers </a:t>
            </a:r>
          </a:p>
          <a:p>
            <a:endParaRPr lang="en-US" altLang="en-US" sz="1400" dirty="0"/>
          </a:p>
          <a:p>
            <a:r>
              <a:rPr lang="en-US" altLang="en-US" sz="2800" dirty="0"/>
              <a:t>A salient point is that the bandwidth between two nodes is dependent on their relative locations in the network topology</a:t>
            </a:r>
          </a:p>
          <a:p>
            <a:pPr lvl="1"/>
            <a:r>
              <a:rPr lang="en-US" altLang="en-US" sz="2400" dirty="0" smtClean="0"/>
              <a:t>For </a:t>
            </a:r>
            <a:r>
              <a:rPr lang="en-US" altLang="en-US" sz="2400" dirty="0"/>
              <a:t>example, nodes that are on the same rack will have higher bandwidth between them as opposed to nodes that are off-rack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23" y="4608573"/>
            <a:ext cx="7302500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4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7FB72E0E-7BA4-4AAD-9C97-D5E5C8E58A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Distributed File System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A37D7607-EB6E-45BC-A8B3-64DFA60DF2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447800"/>
            <a:ext cx="995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Single Namespace for entire cluster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Data Coherency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Write-once-read-many access model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Client can only append to existing files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Files </a:t>
            </a:r>
            <a:r>
              <a:rPr lang="en-US" altLang="en-US" sz="2400" b="1" dirty="0"/>
              <a:t>are broken up into blocks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Typically 128 MB block 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Each block replicated on multiple </a:t>
            </a:r>
            <a:r>
              <a:rPr lang="en-US" altLang="en-US" sz="2400" dirty="0" err="1"/>
              <a:t>DataNodes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Intelligent </a:t>
            </a:r>
            <a:r>
              <a:rPr lang="en-US" altLang="en-US" sz="2400" b="1" dirty="0"/>
              <a:t>Client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Client can find location of blocks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– Client accesses data directly from </a:t>
            </a:r>
            <a:r>
              <a:rPr lang="en-US" altLang="en-US" sz="2400" dirty="0" err="1"/>
              <a:t>DataNode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80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MapReduce: The Map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1660106" y="3214776"/>
            <a:ext cx="16256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911306" y="1919376"/>
            <a:ext cx="22352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3488906" y="2300376"/>
            <a:ext cx="1016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2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1660106" y="2528976"/>
            <a:ext cx="16256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1558506" y="4662576"/>
            <a:ext cx="16256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2005124" y="382437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4911306" y="3290976"/>
            <a:ext cx="22352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488906" y="3062376"/>
            <a:ext cx="1016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2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660106" y="1233576"/>
            <a:ext cx="17066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  <a:p>
            <a:r>
              <a:rPr lang="en-US" altLang="en-US"/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4911306" y="1233576"/>
            <a:ext cx="17066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Intermediate</a:t>
            </a:r>
          </a:p>
          <a:p>
            <a:r>
              <a:rPr lang="en-US" altLang="en-US"/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5317706" y="390057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5012906" y="4586376"/>
            <a:ext cx="914400" cy="533400"/>
          </a:xfrm>
          <a:prstGeom prst="diamond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5927306" y="4586376"/>
            <a:ext cx="13208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</a:t>
            </a:r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>
          <a:xfrm>
            <a:off x="711200" y="5267865"/>
            <a:ext cx="10363200" cy="1676400"/>
          </a:xfrm>
        </p:spPr>
        <p:txBody>
          <a:bodyPr/>
          <a:lstStyle/>
          <a:p>
            <a:r>
              <a:rPr lang="en-US" sz="2800" dirty="0" smtClean="0"/>
              <a:t>Reads </a:t>
            </a:r>
            <a:r>
              <a:rPr lang="en-US" sz="2800" dirty="0"/>
              <a:t>data as key/value pairs</a:t>
            </a:r>
          </a:p>
          <a:p>
            <a:pPr lvl="1"/>
            <a:r>
              <a:rPr lang="en-US" sz="2400" dirty="0"/>
              <a:t>The key is often discarded</a:t>
            </a:r>
          </a:p>
          <a:p>
            <a:r>
              <a:rPr lang="en-US" sz="2800" dirty="0" smtClean="0"/>
              <a:t>Outputs </a:t>
            </a:r>
            <a:r>
              <a:rPr lang="en-US" sz="2800" dirty="0"/>
              <a:t>zero or more key/value pairs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19" grpId="0"/>
      <p:bldP spid="108620" grpId="0" animBg="1"/>
      <p:bldP spid="1086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The </a:t>
            </a:r>
            <a:r>
              <a:rPr lang="en-US" altLang="en-US" dirty="0" smtClean="0"/>
              <a:t>Shuffle Step</a:t>
            </a:r>
            <a:endParaRPr lang="en-US" alt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812800" y="1351470"/>
            <a:ext cx="2497667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80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Intermediate</a:t>
              </a:r>
            </a:p>
            <a:p>
              <a:r>
                <a:rPr lang="en-US" altLang="en-US"/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236384" y="2875470"/>
            <a:ext cx="1132416" cy="609600"/>
            <a:chOff x="1529" y="1920"/>
            <a:chExt cx="535" cy="384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920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group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924800" y="1884870"/>
            <a:ext cx="14224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924800" y="2494470"/>
            <a:ext cx="14224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9448800" y="2037270"/>
            <a:ext cx="17272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9448800" y="2646870"/>
            <a:ext cx="17272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9550400" y="4628070"/>
            <a:ext cx="17272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10098618" y="378987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368800" y="1427670"/>
            <a:ext cx="36576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940800" y="119907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Output </a:t>
            </a:r>
          </a:p>
          <a:p>
            <a:r>
              <a:rPr lang="en-US" altLang="en-US"/>
              <a:t>key-value pairs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609600" y="5351253"/>
            <a:ext cx="10363200" cy="1463616"/>
          </a:xfrm>
        </p:spPr>
        <p:txBody>
          <a:bodyPr/>
          <a:lstStyle/>
          <a:p>
            <a:r>
              <a:rPr lang="en-US" sz="2800" dirty="0" smtClean="0"/>
              <a:t>Output </a:t>
            </a:r>
            <a:r>
              <a:rPr lang="en-US" sz="2800" dirty="0"/>
              <a:t>from the mapper is sorted by key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values with the same key are guaranteed to go to the same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447800"/>
            <a:ext cx="11226800" cy="5105400"/>
          </a:xfrm>
        </p:spPr>
        <p:txBody>
          <a:bodyPr/>
          <a:lstStyle/>
          <a:p>
            <a:r>
              <a:rPr lang="en-US" sz="2800" dirty="0"/>
              <a:t>Historically computation was processor-bound</a:t>
            </a:r>
          </a:p>
          <a:p>
            <a:pPr lvl="1"/>
            <a:r>
              <a:rPr lang="en-US" sz="2400" dirty="0"/>
              <a:t>Data volume has been relatively small</a:t>
            </a:r>
          </a:p>
          <a:p>
            <a:pPr lvl="1"/>
            <a:r>
              <a:rPr lang="en-US" sz="2400" dirty="0"/>
              <a:t>Complicated computations are performed on that data</a:t>
            </a:r>
          </a:p>
          <a:p>
            <a:r>
              <a:rPr lang="en-US" sz="2800" dirty="0"/>
              <a:t>Advances in computer technology has historically centered around improving the power of a single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Large Scale Computing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597" y="4125439"/>
            <a:ext cx="2944598" cy="1964267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56429" y="6457890"/>
            <a:ext cx="15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Cray-1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0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The </a:t>
            </a:r>
            <a:r>
              <a:rPr lang="en-US" altLang="en-US" dirty="0" smtClean="0"/>
              <a:t>Reduce Step</a:t>
            </a:r>
            <a:endParaRPr lang="en-US" alt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812800" y="1351470"/>
            <a:ext cx="2497667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80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Intermediate</a:t>
              </a:r>
            </a:p>
            <a:p>
              <a:r>
                <a:rPr lang="en-US" altLang="en-US"/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236384" y="2875470"/>
            <a:ext cx="1132416" cy="609600"/>
            <a:chOff x="1529" y="1920"/>
            <a:chExt cx="535" cy="384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920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group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924800" y="1884870"/>
            <a:ext cx="14224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924800" y="2494470"/>
            <a:ext cx="14224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9448800" y="2037270"/>
            <a:ext cx="17272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9448800" y="2646870"/>
            <a:ext cx="17272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9550400" y="4628070"/>
            <a:ext cx="17272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10098618" y="378987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368800" y="1427670"/>
            <a:ext cx="36576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940800" y="119907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Output </a:t>
            </a:r>
          </a:p>
          <a:p>
            <a:r>
              <a:rPr lang="en-US" altLang="en-US"/>
              <a:t>key-value pairs</a:t>
            </a:r>
          </a:p>
        </p:txBody>
      </p: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58800" y="5161470"/>
            <a:ext cx="10363200" cy="2089030"/>
          </a:xfrm>
        </p:spPr>
        <p:txBody>
          <a:bodyPr/>
          <a:lstStyle/>
          <a:p>
            <a:r>
              <a:rPr lang="en-US" sz="2400" dirty="0"/>
              <a:t>Called once for each unique key</a:t>
            </a:r>
          </a:p>
          <a:p>
            <a:r>
              <a:rPr lang="en-US" sz="2400" dirty="0" smtClean="0"/>
              <a:t>Gets </a:t>
            </a:r>
            <a:r>
              <a:rPr lang="en-US" sz="2400" dirty="0"/>
              <a:t>a list of all values associated with a key as input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reducer outputs zero or more final key/value pairs</a:t>
            </a:r>
          </a:p>
          <a:p>
            <a:pPr lvl="1"/>
            <a:r>
              <a:rPr lang="en-US" sz="2000" dirty="0"/>
              <a:t>Usually just one output per input key</a:t>
            </a:r>
          </a:p>
        </p:txBody>
      </p:sp>
    </p:spTree>
    <p:extLst>
      <p:ext uri="{BB962C8B-B14F-4D97-AF65-F5344CB8AC3E}">
        <p14:creationId xmlns:p14="http://schemas.microsoft.com/office/powerpoint/2010/main" val="321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MapReduce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Input: a set of key/value pairs</a:t>
            </a:r>
          </a:p>
          <a:p>
            <a:r>
              <a:rPr lang="en-US" altLang="en-US"/>
              <a:t>User supplies two functions:</a:t>
            </a:r>
          </a:p>
          <a:p>
            <a:pPr lvl="1"/>
            <a:r>
              <a:rPr lang="en-US" altLang="en-US">
                <a:solidFill>
                  <a:srgbClr val="FF5050"/>
                </a:solidFill>
              </a:rPr>
              <a:t>map(k,v) </a:t>
            </a:r>
            <a:r>
              <a:rPr lang="en-US" altLang="en-US">
                <a:solidFill>
                  <a:srgbClr val="FF5050"/>
                </a:solidFill>
                <a:sym typeface="Wingdings" pitchFamily="2" charset="2"/>
              </a:rPr>
              <a:t> list(k1,v1)</a:t>
            </a:r>
          </a:p>
          <a:p>
            <a:pPr lvl="1"/>
            <a:r>
              <a:rPr lang="en-US" altLang="en-US">
                <a:solidFill>
                  <a:srgbClr val="FF5050"/>
                </a:solidFill>
                <a:sym typeface="Wingdings" pitchFamily="2" charset="2"/>
              </a:rPr>
              <a:t>reduce(k1, list(v1))  v2</a:t>
            </a:r>
          </a:p>
          <a:p>
            <a:r>
              <a:rPr lang="en-US" altLang="en-US"/>
              <a:t>(k1,v1) is an intermediate key/value pair</a:t>
            </a:r>
          </a:p>
          <a:p>
            <a:r>
              <a:rPr lang="en-US" altLang="en-US"/>
              <a:t>Output is the set of (k1,v2) pairs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3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Count using MapReduce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0668000" cy="205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// key: document name; value: text of document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		emit(w, 1)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12800" y="3965576"/>
            <a:ext cx="10363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reduce(key, values):</a:t>
            </a:r>
          </a:p>
          <a:p>
            <a:r>
              <a:rPr lang="en-US" altLang="en-US" sz="2400"/>
              <a:t>// key: a word; value: an iterator over counts</a:t>
            </a:r>
          </a:p>
          <a:p>
            <a:r>
              <a:rPr lang="en-US" altLang="en-US" sz="2400"/>
              <a:t>	result = 0</a:t>
            </a:r>
          </a:p>
          <a:p>
            <a:r>
              <a:rPr lang="en-US" altLang="en-US" sz="2400"/>
              <a:t>	for each count v in values:</a:t>
            </a:r>
          </a:p>
          <a:p>
            <a:r>
              <a:rPr lang="en-US" altLang="en-US" sz="2400"/>
              <a:t>		result += v</a:t>
            </a:r>
          </a:p>
          <a:p>
            <a:r>
              <a:rPr lang="en-US" altLang="en-US" sz="2400"/>
              <a:t>	emit(result)</a:t>
            </a:r>
          </a:p>
        </p:txBody>
      </p:sp>
    </p:spTree>
    <p:extLst>
      <p:ext uri="{BB962C8B-B14F-4D97-AF65-F5344CB8AC3E}">
        <p14:creationId xmlns:p14="http://schemas.microsoft.com/office/powerpoint/2010/main" val="2797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Execution Overview 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4876800" y="1371600"/>
            <a:ext cx="1930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User</a:t>
            </a:r>
          </a:p>
          <a:p>
            <a:pPr algn="ctr"/>
            <a:r>
              <a:rPr lang="en-US" altLang="en-US"/>
              <a:t>Program</a:t>
            </a:r>
          </a:p>
        </p:txBody>
      </p: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2641600" y="1905000"/>
            <a:ext cx="6197600" cy="3962400"/>
            <a:chOff x="1248" y="1200"/>
            <a:chExt cx="2928" cy="2496"/>
          </a:xfrm>
        </p:grpSpPr>
        <p:sp>
          <p:nvSpPr>
            <p:cNvPr id="90135" name="Oval 23"/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Worker</a:t>
              </a:r>
            </a:p>
          </p:txBody>
        </p:sp>
        <p:grpSp>
          <p:nvGrpSpPr>
            <p:cNvPr id="90179" name="Group 67"/>
            <p:cNvGrpSpPr>
              <a:grpSpLocks/>
            </p:cNvGrpSpPr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90117" name="Oval 5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Master</a:t>
                </a:r>
              </a:p>
            </p:txBody>
          </p:sp>
          <p:grpSp>
            <p:nvGrpSpPr>
              <p:cNvPr id="90178" name="Group 66"/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90177" name="Group 65"/>
                <p:cNvGrpSpPr>
                  <a:grpSpLocks/>
                </p:cNvGrpSpPr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9011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  <p:sp>
                <p:nvSpPr>
                  <p:cNvPr id="9011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  <p:sp>
                <p:nvSpPr>
                  <p:cNvPr id="9012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</p:grpSp>
            <p:grpSp>
              <p:nvGrpSpPr>
                <p:cNvPr id="90148" name="Group 36"/>
                <p:cNvGrpSpPr>
                  <a:grpSpLocks/>
                </p:cNvGrpSpPr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90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3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27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  <p:sp>
                <p:nvSpPr>
                  <p:cNvPr id="90146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27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  <p:sp>
                <p:nvSpPr>
                  <p:cNvPr id="9014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27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</p:grpSp>
          </p:grpSp>
        </p:grpSp>
      </p:grp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3657600" y="2895600"/>
            <a:ext cx="4163483" cy="1143000"/>
            <a:chOff x="1728" y="1824"/>
            <a:chExt cx="1967" cy="720"/>
          </a:xfrm>
        </p:grpSpPr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38"/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Text Box 39"/>
            <p:cNvSpPr txBox="1">
              <a:spLocks noChangeArrowheads="1"/>
            </p:cNvSpPr>
            <p:nvPr/>
          </p:nvSpPr>
          <p:spPr bwMode="auto">
            <a:xfrm>
              <a:off x="1728" y="1824"/>
              <a:ext cx="3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map</a:t>
              </a:r>
            </a:p>
          </p:txBody>
        </p: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3283" y="1892"/>
              <a:ext cx="4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90158" name="Group 46"/>
          <p:cNvGrpSpPr>
            <a:grpSpLocks/>
          </p:cNvGrpSpPr>
          <p:nvPr/>
        </p:nvGrpSpPr>
        <p:grpSpPr bwMode="auto">
          <a:xfrm>
            <a:off x="1422400" y="3962400"/>
            <a:ext cx="1219200" cy="1676400"/>
            <a:chOff x="672" y="2496"/>
            <a:chExt cx="576" cy="1056"/>
          </a:xfrm>
        </p:grpSpPr>
        <p:sp>
          <p:nvSpPr>
            <p:cNvPr id="90154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0163" name="Group 51"/>
          <p:cNvGrpSpPr>
            <a:grpSpLocks/>
          </p:cNvGrpSpPr>
          <p:nvPr/>
        </p:nvGrpSpPr>
        <p:grpSpPr bwMode="auto">
          <a:xfrm>
            <a:off x="3962400" y="3733800"/>
            <a:ext cx="2133600" cy="2133600"/>
            <a:chOff x="1872" y="2352"/>
            <a:chExt cx="1008" cy="1344"/>
          </a:xfrm>
        </p:grpSpPr>
        <p:grpSp>
          <p:nvGrpSpPr>
            <p:cNvPr id="90128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9012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2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29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90130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1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90133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32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local</a:t>
              </a:r>
            </a:p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0171" name="Group 59"/>
          <p:cNvGrpSpPr>
            <a:grpSpLocks/>
          </p:cNvGrpSpPr>
          <p:nvPr/>
        </p:nvGrpSpPr>
        <p:grpSpPr bwMode="auto">
          <a:xfrm>
            <a:off x="6096000" y="3962401"/>
            <a:ext cx="1422401" cy="2447926"/>
            <a:chOff x="2880" y="2496"/>
            <a:chExt cx="672" cy="1542"/>
          </a:xfrm>
        </p:grpSpPr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42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remote</a:t>
              </a:r>
            </a:p>
            <a:p>
              <a:r>
                <a:rPr lang="en-US" altLang="en-US"/>
                <a:t>read,</a:t>
              </a:r>
            </a:p>
            <a:p>
              <a:r>
                <a:rPr lang="en-US" altLang="en-US"/>
                <a:t>sort</a:t>
              </a:r>
            </a:p>
          </p:txBody>
        </p:sp>
      </p:grpSp>
      <p:grpSp>
        <p:nvGrpSpPr>
          <p:cNvPr id="90175" name="Group 63"/>
          <p:cNvGrpSpPr>
            <a:grpSpLocks/>
          </p:cNvGrpSpPr>
          <p:nvPr/>
        </p:nvGrpSpPr>
        <p:grpSpPr bwMode="auto">
          <a:xfrm>
            <a:off x="8839200" y="3886200"/>
            <a:ext cx="2641600" cy="1600200"/>
            <a:chOff x="4176" y="2448"/>
            <a:chExt cx="1248" cy="1008"/>
          </a:xfrm>
        </p:grpSpPr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90172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3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0182" name="Group 70"/>
          <p:cNvGrpSpPr>
            <a:grpSpLocks/>
          </p:cNvGrpSpPr>
          <p:nvPr/>
        </p:nvGrpSpPr>
        <p:grpSpPr bwMode="auto">
          <a:xfrm>
            <a:off x="0" y="3733800"/>
            <a:ext cx="1422401" cy="1524000"/>
            <a:chOff x="0" y="2352"/>
            <a:chExt cx="672" cy="960"/>
          </a:xfrm>
        </p:grpSpPr>
        <p:grpSp>
          <p:nvGrpSpPr>
            <p:cNvPr id="90176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0121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0122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0123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0181" name="Text Box 69"/>
            <p:cNvSpPr txBox="1">
              <a:spLocks noChangeArrowheads="1"/>
            </p:cNvSpPr>
            <p:nvPr/>
          </p:nvSpPr>
          <p:spPr bwMode="auto">
            <a:xfrm>
              <a:off x="0" y="2352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9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Input, final output are stored on a distributed file system</a:t>
            </a:r>
          </a:p>
          <a:p>
            <a:pPr lvl="1"/>
            <a:r>
              <a:rPr lang="en-US" altLang="en-US"/>
              <a:t>Scheduler tries to schedule map tasks “close” to physical storage location of input data</a:t>
            </a:r>
          </a:p>
          <a:p>
            <a:r>
              <a:rPr lang="en-US" altLang="en-US"/>
              <a:t>Intermediate results are stored on local FS of map and reduce workers</a:t>
            </a:r>
          </a:p>
          <a:p>
            <a:r>
              <a:rPr lang="en-US" altLang="en-US"/>
              <a:t>Output is often input to another map reduce task</a:t>
            </a:r>
          </a:p>
        </p:txBody>
      </p:sp>
    </p:spTree>
    <p:extLst>
      <p:ext uri="{BB962C8B-B14F-4D97-AF65-F5344CB8AC3E}">
        <p14:creationId xmlns:p14="http://schemas.microsoft.com/office/powerpoint/2010/main" val="10367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1029949" cy="4876800"/>
          </a:xfrm>
        </p:spPr>
        <p:txBody>
          <a:bodyPr/>
          <a:lstStyle/>
          <a:p>
            <a:r>
              <a:rPr lang="en-US" altLang="en-US"/>
              <a:t>Master data structures</a:t>
            </a:r>
          </a:p>
          <a:p>
            <a:pPr lvl="1"/>
            <a:r>
              <a:rPr lang="en-US" altLang="en-US"/>
              <a:t>Task status: (idle, in-progress, completed)</a:t>
            </a:r>
          </a:p>
          <a:p>
            <a:pPr lvl="1"/>
            <a:r>
              <a:rPr lang="en-US" altLang="en-US"/>
              <a:t>Idle tasks get scheduled as workers become available</a:t>
            </a:r>
          </a:p>
          <a:p>
            <a:pPr lvl="1"/>
            <a:r>
              <a:rPr lang="en-US" altLang="en-US"/>
              <a:t>When a map task completes, it sends the master the location and sizes of its R intermediate files, one for each reducer</a:t>
            </a:r>
          </a:p>
          <a:p>
            <a:pPr lvl="1"/>
            <a:r>
              <a:rPr lang="en-US" altLang="en-US"/>
              <a:t>Master pushes this info to reducers</a:t>
            </a:r>
          </a:p>
          <a:p>
            <a:r>
              <a:rPr lang="en-US" altLang="en-US"/>
              <a:t>Master pings workers periodically to detect failures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2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Map worker failure</a:t>
            </a:r>
          </a:p>
          <a:p>
            <a:pPr lvl="1"/>
            <a:r>
              <a:rPr lang="en-US" altLang="en-US"/>
              <a:t>Map tasks completed or in-progress at worker are reset to idle</a:t>
            </a:r>
          </a:p>
          <a:p>
            <a:pPr lvl="1"/>
            <a:r>
              <a:rPr lang="en-US" altLang="en-US"/>
              <a:t>Reduce workers are notified when task is rescheduled on another worker</a:t>
            </a:r>
          </a:p>
          <a:p>
            <a:r>
              <a:rPr lang="en-US" altLang="en-US"/>
              <a:t>Reduce worker failure</a:t>
            </a:r>
          </a:p>
          <a:p>
            <a:pPr lvl="1"/>
            <a:r>
              <a:rPr lang="en-US" altLang="en-US"/>
              <a:t>Only in-progress tasks are reset to idle</a:t>
            </a:r>
          </a:p>
          <a:p>
            <a:r>
              <a:rPr lang="en-US" altLang="en-US"/>
              <a:t>Master failure</a:t>
            </a:r>
          </a:p>
          <a:p>
            <a:pPr lvl="1"/>
            <a:r>
              <a:rPr lang="en-US" altLang="en-US"/>
              <a:t>MapReduce task is aborted and client is notified</a:t>
            </a:r>
          </a:p>
        </p:txBody>
      </p:sp>
    </p:spTree>
    <p:extLst>
      <p:ext uri="{BB962C8B-B14F-4D97-AF65-F5344CB8AC3E}">
        <p14:creationId xmlns:p14="http://schemas.microsoft.com/office/powerpoint/2010/main" val="33705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 map tasks, R reduce tasks</a:t>
            </a:r>
          </a:p>
          <a:p>
            <a:r>
              <a:rPr lang="en-US" altLang="en-US"/>
              <a:t>Rule of thumb:</a:t>
            </a:r>
          </a:p>
          <a:p>
            <a:pPr lvl="1"/>
            <a:r>
              <a:rPr lang="en-US" altLang="en-US"/>
              <a:t>Make M and R much larger than the number of nodes in cluster</a:t>
            </a:r>
          </a:p>
          <a:p>
            <a:pPr lvl="1"/>
            <a:r>
              <a:rPr lang="en-US" altLang="en-US"/>
              <a:t>One DFS chunk per map is common</a:t>
            </a:r>
          </a:p>
          <a:p>
            <a:pPr lvl="1"/>
            <a:r>
              <a:rPr lang="en-US" altLang="en-US"/>
              <a:t>Improves dynamic load balancing and speeds recovery from worker failure</a:t>
            </a:r>
          </a:p>
          <a:p>
            <a:r>
              <a:rPr lang="en-US" altLang="en-US"/>
              <a:t>Usually R is smaller than M, because output is spread across R files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2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Often a map task will produce many pairs of the form (k,v1), (k,v2), … for the same key 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popular words in Word Count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save network time by pre-aggregating at mapper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combine(k1, list(v1)) </a:t>
            </a:r>
            <a:r>
              <a:rPr lang="en-US" altLang="en-US">
                <a:sym typeface="Wingdings" pitchFamily="2" charset="2"/>
              </a:rPr>
              <a:t> v2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Usually same as reduce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Works only if reduce function is commutative and associative</a:t>
            </a:r>
          </a:p>
        </p:txBody>
      </p:sp>
    </p:spTree>
    <p:extLst>
      <p:ext uri="{BB962C8B-B14F-4D97-AF65-F5344CB8AC3E}">
        <p14:creationId xmlns:p14="http://schemas.microsoft.com/office/powerpoint/2010/main" val="299318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Inputs to map tasks are created by contiguous splits of input file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reduce, we need to ensure that records with the same intermediate key end up at the same worker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System uses a default partition function e.g., hash(key) mod 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useful to override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hash(hostname(URL)) mod R ensures URLs from a host end up in the same output file</a:t>
            </a:r>
          </a:p>
        </p:txBody>
      </p:sp>
    </p:spTree>
    <p:extLst>
      <p:ext uri="{BB962C8B-B14F-4D97-AF65-F5344CB8AC3E}">
        <p14:creationId xmlns:p14="http://schemas.microsoft.com/office/powerpoint/2010/main" val="24184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400" y="1524001"/>
            <a:ext cx="10837334" cy="4525963"/>
          </a:xfrm>
        </p:spPr>
        <p:txBody>
          <a:bodyPr/>
          <a:lstStyle/>
          <a:p>
            <a:r>
              <a:rPr lang="en-US" sz="2800" dirty="0" smtClean="0"/>
              <a:t>Moore’s </a:t>
            </a:r>
            <a:r>
              <a:rPr lang="en-US" sz="2800" dirty="0"/>
              <a:t>Law</a:t>
            </a:r>
          </a:p>
          <a:p>
            <a:pPr lvl="1"/>
            <a:r>
              <a:rPr lang="en-US" sz="2400" dirty="0"/>
              <a:t>The number of transistors on a dense integrated circuit doubles every two years</a:t>
            </a:r>
          </a:p>
          <a:p>
            <a:endParaRPr lang="en-US" sz="1200" dirty="0"/>
          </a:p>
          <a:p>
            <a:r>
              <a:rPr lang="en-US" sz="2800" dirty="0"/>
              <a:t>Single-core computing can’t scale with current computing </a:t>
            </a:r>
            <a:r>
              <a:rPr lang="en-US" sz="2800" dirty="0" smtClean="0"/>
              <a:t>needs</a:t>
            </a:r>
          </a:p>
          <a:p>
            <a:endParaRPr lang="en-US" sz="1200" dirty="0"/>
          </a:p>
          <a:p>
            <a:r>
              <a:rPr lang="en-US" sz="2800" dirty="0"/>
              <a:t>Power consumption limits the speed increase we get from transistor </a:t>
            </a:r>
            <a:r>
              <a:rPr lang="en-US" sz="2800" dirty="0" smtClean="0"/>
              <a:t>density</a:t>
            </a:r>
          </a:p>
          <a:p>
            <a:endParaRPr lang="en-US" sz="1200" dirty="0"/>
          </a:p>
          <a:p>
            <a:r>
              <a:rPr lang="en-US" sz="2800" dirty="0" smtClean="0"/>
              <a:t>Web-Scale data on the order of 100s of GBs to TBs or PBs</a:t>
            </a:r>
          </a:p>
          <a:p>
            <a:endParaRPr lang="en-US" sz="1200" dirty="0" smtClean="0"/>
          </a:p>
          <a:p>
            <a:r>
              <a:rPr lang="en-US" sz="2800" dirty="0" smtClean="0"/>
              <a:t>It is likely that the input data set will not fit on a single computer’s hard drive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in CPUs</a:t>
            </a:r>
          </a:p>
        </p:txBody>
      </p:sp>
    </p:spTree>
    <p:extLst>
      <p:ext uri="{BB962C8B-B14F-4D97-AF65-F5344CB8AC3E}">
        <p14:creationId xmlns:p14="http://schemas.microsoft.com/office/powerpoint/2010/main" val="35283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Warm up: Word Count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have a large file of words, one word to a line</a:t>
            </a:r>
          </a:p>
          <a:p>
            <a:r>
              <a:rPr lang="en-US" altLang="en-US"/>
              <a:t>Count the number of times each distinct word appears in the file</a:t>
            </a:r>
          </a:p>
          <a:p>
            <a:r>
              <a:rPr lang="en-US" altLang="en-US"/>
              <a:t>Sample application: analyze web server logs to find popular URLs</a:t>
            </a:r>
          </a:p>
        </p:txBody>
      </p:sp>
    </p:spTree>
    <p:extLst>
      <p:ext uri="{BB962C8B-B14F-4D97-AF65-F5344CB8AC3E}">
        <p14:creationId xmlns:p14="http://schemas.microsoft.com/office/powerpoint/2010/main" val="39534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Count (2)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Case 1: Entire file fits in memory</a:t>
            </a:r>
          </a:p>
          <a:p>
            <a:r>
              <a:rPr lang="en-US" altLang="en-US"/>
              <a:t>Case 2: File too large for mem, but all &lt;word, count&gt; pairs fit in mem</a:t>
            </a:r>
          </a:p>
          <a:p>
            <a:r>
              <a:rPr lang="en-US" altLang="en-US"/>
              <a:t>Case 3: File on disk, too many distinct words to fit in memory</a:t>
            </a:r>
          </a:p>
          <a:p>
            <a:pPr lvl="1"/>
            <a:r>
              <a:rPr lang="en-US" altLang="en-US" sz="3000" b="1">
                <a:latin typeface="Courier New" pitchFamily="49" charset="0"/>
              </a:rPr>
              <a:t>sort datafile | uniq –c</a:t>
            </a:r>
          </a:p>
        </p:txBody>
      </p:sp>
    </p:spTree>
    <p:extLst>
      <p:ext uri="{BB962C8B-B14F-4D97-AF65-F5344CB8AC3E}">
        <p14:creationId xmlns:p14="http://schemas.microsoft.com/office/powerpoint/2010/main" val="34000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Count (3)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make it slightly harder, suppose we have a large corpus of documents</a:t>
            </a:r>
          </a:p>
          <a:p>
            <a:r>
              <a:rPr lang="en-US" altLang="en-US"/>
              <a:t>Count the number of times each distinct word occurs in the corpus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words(docs/*) | sort | uniq -c</a:t>
            </a:r>
          </a:p>
          <a:p>
            <a:pPr lvl="1"/>
            <a:r>
              <a:rPr lang="en-US" altLang="en-US"/>
              <a:t>where </a:t>
            </a:r>
            <a:r>
              <a:rPr lang="en-US" altLang="en-US" b="1">
                <a:latin typeface="Courier New" pitchFamily="49" charset="0"/>
              </a:rPr>
              <a:t>words</a:t>
            </a:r>
            <a:r>
              <a:rPr lang="en-US" altLang="en-US"/>
              <a:t> takes a file and outputs the words in it, one to a line</a:t>
            </a:r>
          </a:p>
          <a:p>
            <a:r>
              <a:rPr lang="en-US" altLang="en-US"/>
              <a:t>The above captures the essence of MapReduce</a:t>
            </a:r>
          </a:p>
          <a:p>
            <a:pPr lvl="1"/>
            <a:r>
              <a:rPr lang="en-US" altLang="en-US"/>
              <a:t>Great thing is it is naturally parallelizable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9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58" y="1604513"/>
            <a:ext cx="10070349" cy="46755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Word Count</a:t>
            </a:r>
          </a:p>
        </p:txBody>
      </p:sp>
    </p:spTree>
    <p:extLst>
      <p:ext uri="{BB962C8B-B14F-4D97-AF65-F5344CB8AC3E}">
        <p14:creationId xmlns:p14="http://schemas.microsoft.com/office/powerpoint/2010/main" val="7619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1: Host size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have a large web corpus</a:t>
            </a:r>
          </a:p>
          <a:p>
            <a:r>
              <a:rPr lang="en-US" altLang="en-US"/>
              <a:t>Let’s look at the metadata file</a:t>
            </a:r>
          </a:p>
          <a:p>
            <a:pPr lvl="1"/>
            <a:r>
              <a:rPr lang="en-US" altLang="en-US"/>
              <a:t>Lines of the form (URL, size, date, …)</a:t>
            </a:r>
          </a:p>
          <a:p>
            <a:r>
              <a:rPr lang="en-US" altLang="en-US"/>
              <a:t>For each host, find the total number of bytes</a:t>
            </a:r>
          </a:p>
          <a:p>
            <a:pPr lvl="1"/>
            <a:r>
              <a:rPr lang="en-US" altLang="en-US"/>
              <a:t>i.e., the sum of the page sizes for all URLs from that host</a:t>
            </a:r>
          </a:p>
        </p:txBody>
      </p:sp>
    </p:spTree>
    <p:extLst>
      <p:ext uri="{BB962C8B-B14F-4D97-AF65-F5344CB8AC3E}">
        <p14:creationId xmlns:p14="http://schemas.microsoft.com/office/powerpoint/2010/main" val="37355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2: Distributed Grep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all occurrences of the given pattern in a very large set of files </a:t>
            </a:r>
          </a:p>
        </p:txBody>
      </p:sp>
    </p:spTree>
    <p:extLst>
      <p:ext uri="{BB962C8B-B14F-4D97-AF65-F5344CB8AC3E}">
        <p14:creationId xmlns:p14="http://schemas.microsoft.com/office/powerpoint/2010/main" val="29688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3: Graph reversal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directed graph as an adjacency list: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src1: dest11, dest12, …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src2: dest21, dest22, …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r>
              <a:rPr lang="en-US" altLang="en-US"/>
              <a:t>Construct the graph in which all the links are reversed</a:t>
            </a:r>
          </a:p>
        </p:txBody>
      </p:sp>
    </p:spTree>
    <p:extLst>
      <p:ext uri="{BB962C8B-B14F-4D97-AF65-F5344CB8AC3E}">
        <p14:creationId xmlns:p14="http://schemas.microsoft.com/office/powerpoint/2010/main" val="7841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4: Frequent Pairs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large set of market baskets, find all frequent pairs</a:t>
            </a:r>
          </a:p>
          <a:p>
            <a:pPr lvl="1"/>
            <a:r>
              <a:rPr lang="en-US" altLang="en-US"/>
              <a:t>Remember definitions from Association Rules lectures</a:t>
            </a:r>
          </a:p>
        </p:txBody>
      </p:sp>
    </p:spTree>
    <p:extLst>
      <p:ext uri="{BB962C8B-B14F-4D97-AF65-F5344CB8AC3E}">
        <p14:creationId xmlns:p14="http://schemas.microsoft.com/office/powerpoint/2010/main" val="42608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Google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Hadoop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Download: </a:t>
            </a:r>
            <a:r>
              <a:rPr lang="en-US" altLang="en-US" sz="2400">
                <a:latin typeface="Arial Unicode MS" pitchFamily="34" charset="-128"/>
                <a:hlinkClick r:id="rId2"/>
              </a:rPr>
              <a:t>http://lucene.apache.org/hadoop/</a:t>
            </a:r>
            <a:endParaRPr lang="en-US" altLang="en-US" sz="240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Cluster-optimized SQL Database that also implements MapReduce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Made available free of charge for this class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0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5" y="1363135"/>
            <a:ext cx="11311461" cy="5156200"/>
          </a:xfrm>
        </p:spPr>
        <p:txBody>
          <a:bodyPr/>
          <a:lstStyle/>
          <a:p>
            <a:r>
              <a:rPr lang="en-US" sz="2800" dirty="0" smtClean="0"/>
              <a:t>Large scale open </a:t>
            </a:r>
            <a:r>
              <a:rPr lang="en-US" sz="2800" dirty="0"/>
              <a:t>source software framework </a:t>
            </a:r>
            <a:endParaRPr lang="en-US" sz="2800" dirty="0" smtClean="0"/>
          </a:p>
          <a:p>
            <a:pPr lvl="1"/>
            <a:r>
              <a:rPr lang="en-US" sz="2400" dirty="0" smtClean="0"/>
              <a:t>Yahoo! has been the largest contributor to date</a:t>
            </a:r>
          </a:p>
          <a:p>
            <a:endParaRPr lang="en-US" sz="1200" dirty="0" smtClean="0"/>
          </a:p>
          <a:p>
            <a:r>
              <a:rPr lang="en-US" sz="2800" dirty="0" smtClean="0"/>
              <a:t>Dedicated to scalable, distributed, data-intensive computing</a:t>
            </a:r>
            <a:endParaRPr lang="en-US" sz="2800" dirty="0"/>
          </a:p>
          <a:p>
            <a:endParaRPr lang="en-US" sz="1200" dirty="0" smtClean="0"/>
          </a:p>
          <a:p>
            <a:r>
              <a:rPr lang="en-US" sz="2800" dirty="0" smtClean="0"/>
              <a:t>Handles thousands of nodes and petabytes of data</a:t>
            </a:r>
            <a:endParaRPr lang="en-US" sz="2800" dirty="0"/>
          </a:p>
          <a:p>
            <a:endParaRPr lang="en-US" sz="1200" dirty="0"/>
          </a:p>
          <a:p>
            <a:r>
              <a:rPr lang="en-US" sz="2800" dirty="0" smtClean="0"/>
              <a:t>3 Hadoop subprojects:</a:t>
            </a:r>
            <a:endParaRPr lang="en-US" sz="2800" dirty="0"/>
          </a:p>
          <a:p>
            <a:pPr lvl="1"/>
            <a:r>
              <a:rPr lang="en-US" sz="2400" dirty="0" smtClean="0"/>
              <a:t>Hadoop Common: common utilities package</a:t>
            </a:r>
          </a:p>
          <a:p>
            <a:pPr lvl="1"/>
            <a:r>
              <a:rPr lang="en-US" sz="2400" dirty="0" smtClean="0"/>
              <a:t>HDFS: Hadoop Distributed File System with high throughput access to application data</a:t>
            </a:r>
          </a:p>
          <a:p>
            <a:pPr lvl="1"/>
            <a:r>
              <a:rPr lang="en-US" sz="2400" dirty="0" smtClean="0"/>
              <a:t>MapReduce: A software framework for distributed processing of large datasets on computer clusters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Apache Hadoop?</a:t>
            </a:r>
          </a:p>
        </p:txBody>
      </p:sp>
    </p:spTree>
    <p:extLst>
      <p:ext uri="{BB962C8B-B14F-4D97-AF65-F5344CB8AC3E}">
        <p14:creationId xmlns:p14="http://schemas.microsoft.com/office/powerpoint/2010/main" val="16441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379731"/>
            <a:ext cx="10769600" cy="4525963"/>
          </a:xfrm>
        </p:spPr>
        <p:txBody>
          <a:bodyPr/>
          <a:lstStyle/>
          <a:p>
            <a:r>
              <a:rPr lang="en-US" sz="2800" dirty="0"/>
              <a:t>Allows developers to use multiple machines for a single </a:t>
            </a:r>
            <a:r>
              <a:rPr lang="en-US" sz="2800" dirty="0" smtClean="0"/>
              <a:t>task</a:t>
            </a:r>
          </a:p>
          <a:p>
            <a:endParaRPr lang="en-US" sz="1200" dirty="0" smtClean="0"/>
          </a:p>
          <a:p>
            <a:r>
              <a:rPr lang="en-US" sz="2800" dirty="0"/>
              <a:t>Programming on a distributed system is much more complex</a:t>
            </a:r>
          </a:p>
          <a:p>
            <a:pPr lvl="1"/>
            <a:r>
              <a:rPr lang="en-US" sz="2400" dirty="0"/>
              <a:t>Synchronizing data exchanges</a:t>
            </a:r>
          </a:p>
          <a:p>
            <a:pPr lvl="1"/>
            <a:r>
              <a:rPr lang="en-US" sz="2400" dirty="0"/>
              <a:t>Managing a finite bandwidth</a:t>
            </a:r>
          </a:p>
          <a:p>
            <a:pPr lvl="1"/>
            <a:r>
              <a:rPr lang="en-US" sz="2400" dirty="0"/>
              <a:t>Controlling computation timing is complicated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You know you have a distributed system when the crash of a computer you’ve </a:t>
            </a:r>
            <a:r>
              <a:rPr lang="en-US" sz="2800" dirty="0" smtClean="0"/>
              <a:t>never heard </a:t>
            </a:r>
            <a:r>
              <a:rPr lang="en-US" sz="2800" dirty="0"/>
              <a:t>of stops you from getting any work done.” –Leslie </a:t>
            </a:r>
            <a:r>
              <a:rPr lang="en-US" sz="2800" dirty="0" err="1" smtClean="0"/>
              <a:t>Lamport</a:t>
            </a:r>
            <a:endParaRPr lang="en-US" sz="2800" dirty="0" smtClean="0"/>
          </a:p>
          <a:p>
            <a:endParaRPr lang="en-US" sz="1200" dirty="0"/>
          </a:p>
          <a:p>
            <a:r>
              <a:rPr lang="en-US" sz="2800" dirty="0"/>
              <a:t>Distributed systems must be designed with the expectation of </a:t>
            </a:r>
            <a:r>
              <a:rPr lang="en-US" sz="2800" dirty="0" smtClean="0"/>
              <a:t>failure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41630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5" y="1363135"/>
            <a:ext cx="11531592" cy="5156200"/>
          </a:xfrm>
        </p:spPr>
        <p:txBody>
          <a:bodyPr/>
          <a:lstStyle/>
          <a:p>
            <a:r>
              <a:rPr lang="en-US" sz="2800" dirty="0" smtClean="0"/>
              <a:t>MapReduce is a programming model and software framework first developed by Google (Google’s MapReduce paper submitted in 2004)</a:t>
            </a:r>
          </a:p>
          <a:p>
            <a:endParaRPr lang="en-US" sz="1200" dirty="0" smtClean="0"/>
          </a:p>
          <a:p>
            <a:r>
              <a:rPr lang="en-US" sz="2800" dirty="0" smtClean="0"/>
              <a:t>Intended to facilitate and simplify the processing of vast amounts of data in parallel on large cluster of commodity hardware in a reliable, fault-tolerant manner</a:t>
            </a:r>
          </a:p>
          <a:p>
            <a:pPr lvl="1"/>
            <a:r>
              <a:rPr lang="en-US" sz="2400" dirty="0" smtClean="0"/>
              <a:t>Petabytes of data</a:t>
            </a:r>
          </a:p>
          <a:p>
            <a:pPr lvl="1"/>
            <a:r>
              <a:rPr lang="en-US" sz="2400" dirty="0" smtClean="0"/>
              <a:t>Thousands of nodes</a:t>
            </a:r>
            <a:endParaRPr lang="en-US" sz="2400" dirty="0"/>
          </a:p>
          <a:p>
            <a:endParaRPr lang="en-US" sz="1200" dirty="0" smtClean="0"/>
          </a:p>
          <a:p>
            <a:r>
              <a:rPr lang="en-US" sz="2800" dirty="0" smtClean="0"/>
              <a:t>Computational processing occurs on both:</a:t>
            </a:r>
            <a:endParaRPr lang="en-US" sz="2800" dirty="0"/>
          </a:p>
          <a:p>
            <a:pPr lvl="1"/>
            <a:r>
              <a:rPr lang="en-US" sz="2400" dirty="0" smtClean="0"/>
              <a:t>Unstructured data: Filesystem</a:t>
            </a:r>
          </a:p>
          <a:p>
            <a:pPr lvl="1"/>
            <a:r>
              <a:rPr lang="en-US" sz="2400" dirty="0" smtClean="0"/>
              <a:t>Structured data: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10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Applications are written in a high-level programming language</a:t>
            </a:r>
          </a:p>
          <a:p>
            <a:pPr lvl="1"/>
            <a:r>
              <a:rPr lang="en-US" sz="2400" dirty="0"/>
              <a:t>No network programming or temporal dependency</a:t>
            </a:r>
          </a:p>
          <a:p>
            <a:endParaRPr lang="en-US" sz="1200" dirty="0" smtClean="0"/>
          </a:p>
          <a:p>
            <a:r>
              <a:rPr lang="en-US" sz="2800" dirty="0" smtClean="0"/>
              <a:t>Nodes </a:t>
            </a:r>
            <a:r>
              <a:rPr lang="en-US" sz="2800" dirty="0"/>
              <a:t>should communicate as little as possible</a:t>
            </a:r>
          </a:p>
          <a:p>
            <a:pPr lvl="1"/>
            <a:r>
              <a:rPr lang="en-US" sz="2400" dirty="0"/>
              <a:t>A “shared nothing” architecture</a:t>
            </a:r>
          </a:p>
          <a:p>
            <a:endParaRPr lang="en-US" sz="12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is spread among the machines in advance</a:t>
            </a:r>
          </a:p>
          <a:p>
            <a:pPr lvl="1"/>
            <a:r>
              <a:rPr lang="en-US" sz="2400" dirty="0"/>
              <a:t>Perform computation where the data is already stored as often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Hadoop Concepts</a:t>
            </a:r>
          </a:p>
        </p:txBody>
      </p:sp>
    </p:spTree>
    <p:extLst>
      <p:ext uri="{BB962C8B-B14F-4D97-AF65-F5344CB8AC3E}">
        <p14:creationId xmlns:p14="http://schemas.microsoft.com/office/powerpoint/2010/main" val="1189009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592" y="1447800"/>
            <a:ext cx="11605407" cy="5105400"/>
          </a:xfrm>
        </p:spPr>
        <p:txBody>
          <a:bodyPr/>
          <a:lstStyle/>
          <a:p>
            <a:r>
              <a:rPr lang="en-US" sz="2800" dirty="0"/>
              <a:t>When data is loaded onto the system it is divided into blocks</a:t>
            </a:r>
          </a:p>
          <a:p>
            <a:pPr lvl="1"/>
            <a:r>
              <a:rPr lang="en-US" sz="2400" dirty="0"/>
              <a:t>Typically 64MB or 128MB</a:t>
            </a:r>
          </a:p>
          <a:p>
            <a:endParaRPr lang="en-US" sz="1200" dirty="0" smtClean="0"/>
          </a:p>
          <a:p>
            <a:r>
              <a:rPr lang="en-US" sz="2800" dirty="0" smtClean="0"/>
              <a:t>Tasks </a:t>
            </a:r>
            <a:r>
              <a:rPr lang="en-US" sz="2800" dirty="0"/>
              <a:t>are divided into two phases</a:t>
            </a:r>
          </a:p>
          <a:p>
            <a:pPr lvl="1"/>
            <a:r>
              <a:rPr lang="en-US" sz="2400" dirty="0"/>
              <a:t>Map tasks which are done on small portions of data where the data is stored</a:t>
            </a:r>
          </a:p>
          <a:p>
            <a:pPr lvl="1"/>
            <a:r>
              <a:rPr lang="en-US" sz="2400" dirty="0"/>
              <a:t>Reduce tasks which combine data to produce the final output</a:t>
            </a:r>
            <a:endParaRPr lang="en-US" dirty="0"/>
          </a:p>
          <a:p>
            <a:endParaRPr lang="en-US" sz="12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master program allocates work to individual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185030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857" y="1380226"/>
            <a:ext cx="11128075" cy="4899804"/>
          </a:xfrm>
        </p:spPr>
        <p:txBody>
          <a:bodyPr/>
          <a:lstStyle/>
          <a:p>
            <a:r>
              <a:rPr lang="en-US" sz="2800" b="1" dirty="0"/>
              <a:t>Simplicity</a:t>
            </a:r>
            <a:r>
              <a:rPr lang="en-US" sz="2800" dirty="0"/>
              <a:t> – MapReduce jobs are easy to run. Applications can be written in any language such as java, C++, and python.</a:t>
            </a:r>
          </a:p>
          <a:p>
            <a:endParaRPr lang="en-US" sz="1200" dirty="0" smtClean="0"/>
          </a:p>
          <a:p>
            <a:r>
              <a:rPr lang="en-US" sz="2800" b="1" dirty="0" smtClean="0"/>
              <a:t>Scalability</a:t>
            </a:r>
            <a:endParaRPr lang="en-US" sz="2800" b="1" dirty="0"/>
          </a:p>
          <a:p>
            <a:pPr lvl="1"/>
            <a:r>
              <a:rPr lang="en-US" sz="2400" dirty="0"/>
              <a:t>Increasing resources should increase load capacity</a:t>
            </a:r>
          </a:p>
          <a:p>
            <a:pPr lvl="1"/>
            <a:r>
              <a:rPr lang="en-US" sz="2400" dirty="0"/>
              <a:t>Increasing the load on the system should result in a graceful decline in performance for all jobs and not system </a:t>
            </a:r>
            <a:r>
              <a:rPr lang="en-US" sz="2400" dirty="0" smtClean="0"/>
              <a:t>failure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b="1" dirty="0"/>
              <a:t>Speed</a:t>
            </a:r>
            <a:r>
              <a:rPr lang="en-US" sz="2800" dirty="0"/>
              <a:t> – By means of parallel processing problems that take days to solve, it is solved in hours and minutes by MapReduce.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Hadoop</a:t>
            </a:r>
          </a:p>
        </p:txBody>
      </p:sp>
    </p:spTree>
    <p:extLst>
      <p:ext uri="{BB962C8B-B14F-4D97-AF65-F5344CB8AC3E}">
        <p14:creationId xmlns:p14="http://schemas.microsoft.com/office/powerpoint/2010/main" val="298969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857" y="1380226"/>
            <a:ext cx="11128075" cy="4899804"/>
          </a:xfrm>
        </p:spPr>
        <p:txBody>
          <a:bodyPr/>
          <a:lstStyle/>
          <a:p>
            <a:r>
              <a:rPr lang="en-US" sz="2800" b="1" dirty="0"/>
              <a:t>Fault Tolerance </a:t>
            </a:r>
            <a:r>
              <a:rPr lang="en-US" sz="2800" dirty="0"/>
              <a:t>– </a:t>
            </a:r>
            <a:r>
              <a:rPr lang="en-US" sz="2800" dirty="0" smtClean="0"/>
              <a:t>Must </a:t>
            </a:r>
            <a:r>
              <a:rPr lang="en-US" sz="2800" dirty="0"/>
              <a:t>support partial failure. Failure of a single component must not cause the failure of the entire system only a degradation of the application </a:t>
            </a:r>
            <a:r>
              <a:rPr lang="en-US" sz="2800" dirty="0" smtClean="0"/>
              <a:t>performance.</a:t>
            </a:r>
          </a:p>
          <a:p>
            <a:pPr lvl="1"/>
            <a:r>
              <a:rPr lang="en-US" sz="2400" dirty="0"/>
              <a:t>Failure should not result in the loss of any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400" dirty="0"/>
              <a:t>If one copy of data is unavailable, another machine has a copy of the same key pair which can be used for solving the same subtask.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2800" dirty="0" smtClean="0"/>
              <a:t>Component Recovery: </a:t>
            </a:r>
            <a:r>
              <a:rPr lang="en-US" sz="2800" dirty="0"/>
              <a:t>If a component fails, it should be able to recover without restarting the entire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/>
              <a:t>Component failure or recovery during a job must not affect the final </a:t>
            </a:r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Hadoop</a:t>
            </a:r>
          </a:p>
        </p:txBody>
      </p:sp>
    </p:spTree>
    <p:extLst>
      <p:ext uri="{BB962C8B-B14F-4D97-AF65-F5344CB8AC3E}">
        <p14:creationId xmlns:p14="http://schemas.microsoft.com/office/powerpoint/2010/main" val="2367256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Failures are detected by the master program which reassigns the work to a different </a:t>
            </a:r>
            <a:r>
              <a:rPr lang="en-US" sz="2800" dirty="0" smtClean="0"/>
              <a:t>node</a:t>
            </a:r>
          </a:p>
          <a:p>
            <a:endParaRPr lang="en-US" sz="1200" dirty="0"/>
          </a:p>
          <a:p>
            <a:r>
              <a:rPr lang="en-US" sz="2800" dirty="0"/>
              <a:t>Restarting a task does not affect the nodes working on other portions of the data</a:t>
            </a:r>
          </a:p>
          <a:p>
            <a:endParaRPr lang="en-US" sz="12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failed node restarts, it is added back to the system and assigned new tasks</a:t>
            </a:r>
          </a:p>
          <a:p>
            <a:endParaRPr lang="en-US" sz="12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master can redundantly execute the same task to avoid slow running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34607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Data-intensive text processing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Graph mining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Machine learning and data mining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Large scale social network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Hadoop</a:t>
            </a:r>
          </a:p>
        </p:txBody>
      </p:sp>
    </p:spTree>
    <p:extLst>
      <p:ext uri="{BB962C8B-B14F-4D97-AF65-F5344CB8AC3E}">
        <p14:creationId xmlns:p14="http://schemas.microsoft.com/office/powerpoint/2010/main" val="1031674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Hadoop?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20" y="3944806"/>
            <a:ext cx="2914266" cy="6819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558459"/>
            <a:ext cx="2072388" cy="681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80" y="2830698"/>
            <a:ext cx="3313242" cy="681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34" y="1365315"/>
            <a:ext cx="1935642" cy="681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78" y="1877342"/>
            <a:ext cx="818326" cy="818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48" y="2013729"/>
            <a:ext cx="1603921" cy="681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31" y="3155512"/>
            <a:ext cx="1033237" cy="681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43" y="2271258"/>
            <a:ext cx="4158163" cy="681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30" y="3064673"/>
            <a:ext cx="1562848" cy="818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88" y="1369177"/>
            <a:ext cx="4632037" cy="681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5179227"/>
            <a:ext cx="2365106" cy="681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08" y="4206468"/>
            <a:ext cx="2415237" cy="68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75" y="5254325"/>
            <a:ext cx="2017573" cy="681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24" y="3059298"/>
            <a:ext cx="1812746" cy="6819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21" y="4049652"/>
            <a:ext cx="1301509" cy="818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66" y="5304323"/>
            <a:ext cx="3589150" cy="6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C72BB-DEA6-48F9-AC53-6EC074AA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</a:t>
            </a:r>
            <a:r>
              <a:rPr lang="en-US" dirty="0" err="1"/>
              <a:t>EcoSystem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41E9FA-4BAB-4D88-92D4-E48C4C03D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0AAFB8-5791-4396-BD6E-1E3E331645F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12C0B02-C00C-4EF7-9B8D-5EF0C69A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1"/>
          <a:stretch/>
        </p:blipFill>
        <p:spPr>
          <a:xfrm>
            <a:off x="381000" y="1428750"/>
            <a:ext cx="11430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52204"/>
              </p:ext>
            </p:extLst>
          </p:nvPr>
        </p:nvGraphicFramePr>
        <p:xfrm>
          <a:off x="1981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24610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Commodity Clusters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0928349" cy="4876800"/>
          </a:xfrm>
        </p:spPr>
        <p:txBody>
          <a:bodyPr/>
          <a:lstStyle/>
          <a:p>
            <a:r>
              <a:rPr lang="en-US" altLang="en-US" sz="2800" dirty="0"/>
              <a:t>Web data sets can be very large </a:t>
            </a:r>
          </a:p>
          <a:p>
            <a:pPr lvl="1"/>
            <a:r>
              <a:rPr lang="en-US" altLang="en-US" sz="2400" dirty="0"/>
              <a:t>Tens to hundreds of terabytes</a:t>
            </a:r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Cannot </a:t>
            </a:r>
            <a:r>
              <a:rPr lang="en-US" altLang="en-US" sz="2800" dirty="0"/>
              <a:t>mine on a single server (why?)</a:t>
            </a:r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Standard </a:t>
            </a:r>
            <a:r>
              <a:rPr lang="en-US" altLang="en-US" sz="2800" dirty="0"/>
              <a:t>architecture emerging:</a:t>
            </a:r>
          </a:p>
          <a:p>
            <a:pPr lvl="1"/>
            <a:r>
              <a:rPr lang="en-US" altLang="en-US" sz="2400" dirty="0"/>
              <a:t>Cluster of commodity Linux nodes</a:t>
            </a:r>
          </a:p>
          <a:p>
            <a:pPr lvl="1"/>
            <a:r>
              <a:rPr lang="en-US" altLang="en-US" sz="2400" dirty="0"/>
              <a:t>Gigabit </a:t>
            </a:r>
            <a:r>
              <a:rPr lang="en-US" altLang="en-US" sz="2400" dirty="0" err="1"/>
              <a:t>ethernet</a:t>
            </a:r>
            <a:r>
              <a:rPr lang="en-US" altLang="en-US" sz="2400" dirty="0"/>
              <a:t> interconnect</a:t>
            </a:r>
            <a:endParaRPr lang="en-US" altLang="en-US" dirty="0"/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How </a:t>
            </a:r>
            <a:r>
              <a:rPr lang="en-US" altLang="en-US" sz="2800" dirty="0"/>
              <a:t>to organize computations on this architecture?</a:t>
            </a:r>
            <a:endParaRPr lang="en-US" altLang="en-US" dirty="0"/>
          </a:p>
          <a:p>
            <a:pPr lvl="1"/>
            <a:r>
              <a:rPr lang="en-US" altLang="en-US" sz="2400" dirty="0"/>
              <a:t>Mask issues such as hardware failure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4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MapReduce </a:t>
            </a:r>
            <a:r>
              <a:rPr lang="en-US" sz="2800" dirty="0"/>
              <a:t>is very powerful, but can be awkward to master</a:t>
            </a:r>
          </a:p>
          <a:p>
            <a:endParaRPr lang="en-US" sz="2800" dirty="0"/>
          </a:p>
          <a:p>
            <a:r>
              <a:rPr lang="en-US" sz="2800" dirty="0"/>
              <a:t>These tools allow programmers who are familiar with other programming styles to take advantage of the power of MapReduce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tools exist?</a:t>
            </a:r>
          </a:p>
        </p:txBody>
      </p:sp>
    </p:spTree>
    <p:extLst>
      <p:ext uri="{BB962C8B-B14F-4D97-AF65-F5344CB8AC3E}">
        <p14:creationId xmlns:p14="http://schemas.microsoft.com/office/powerpoint/2010/main" val="2286626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0800" y="1143000"/>
            <a:ext cx="10363200" cy="5105400"/>
          </a:xfrm>
        </p:spPr>
        <p:txBody>
          <a:bodyPr/>
          <a:lstStyle/>
          <a:p>
            <a:r>
              <a:rPr lang="en-US" sz="2800" dirty="0"/>
              <a:t>Hive</a:t>
            </a:r>
          </a:p>
          <a:p>
            <a:pPr lvl="1"/>
            <a:r>
              <a:rPr lang="en-US" sz="2400" dirty="0"/>
              <a:t>Hadoop processing with SQL</a:t>
            </a:r>
          </a:p>
          <a:p>
            <a:r>
              <a:rPr lang="en-US" sz="2800" dirty="0" smtClean="0"/>
              <a:t>Pig</a:t>
            </a:r>
            <a:endParaRPr lang="en-US" sz="2800" dirty="0"/>
          </a:p>
          <a:p>
            <a:pPr lvl="1"/>
            <a:r>
              <a:rPr lang="en-US" sz="2400" dirty="0"/>
              <a:t>Hadoop processing with scripting</a:t>
            </a:r>
          </a:p>
          <a:p>
            <a:r>
              <a:rPr lang="en-US" sz="2800" dirty="0"/>
              <a:t>Cascading</a:t>
            </a:r>
          </a:p>
          <a:p>
            <a:pPr lvl="1"/>
            <a:r>
              <a:rPr lang="en-US" sz="2400" dirty="0"/>
              <a:t>Pipe and Filter processing model</a:t>
            </a:r>
          </a:p>
          <a:p>
            <a:r>
              <a:rPr lang="en-US" sz="2800" dirty="0"/>
              <a:t>HBase</a:t>
            </a:r>
          </a:p>
          <a:p>
            <a:pPr lvl="1"/>
            <a:r>
              <a:rPr lang="en-US" sz="2400" dirty="0"/>
              <a:t>Database model built on top of Hadoop</a:t>
            </a:r>
          </a:p>
          <a:p>
            <a:r>
              <a:rPr lang="en-US" sz="2800" dirty="0"/>
              <a:t>Flume</a:t>
            </a:r>
          </a:p>
          <a:p>
            <a:pPr lvl="1"/>
            <a:r>
              <a:rPr lang="en-US" sz="2400" dirty="0"/>
              <a:t>Designed for large scale data movement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</p:spTree>
    <p:extLst>
      <p:ext uri="{BB962C8B-B14F-4D97-AF65-F5344CB8AC3E}">
        <p14:creationId xmlns:p14="http://schemas.microsoft.com/office/powerpoint/2010/main" val="1593459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Stable storage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First order problem: if nodes can fail, how can we store data persistently? </a:t>
            </a:r>
          </a:p>
          <a:p>
            <a:r>
              <a:rPr lang="en-US" altLang="en-US" sz="2800" dirty="0"/>
              <a:t>Answer: Distributed File System</a:t>
            </a:r>
          </a:p>
          <a:p>
            <a:pPr lvl="1"/>
            <a:r>
              <a:rPr lang="en-US" altLang="en-US" sz="2400" dirty="0"/>
              <a:t>Provides global file namespace</a:t>
            </a:r>
          </a:p>
          <a:p>
            <a:pPr lvl="1"/>
            <a:r>
              <a:rPr lang="en-US" altLang="en-US" sz="2400" dirty="0"/>
              <a:t>Google GFS; Hadoop HDFS; </a:t>
            </a:r>
            <a:r>
              <a:rPr lang="en-US" altLang="en-US" sz="2400" dirty="0" err="1"/>
              <a:t>Kosmix</a:t>
            </a:r>
            <a:r>
              <a:rPr lang="en-US" altLang="en-US" sz="2400" dirty="0"/>
              <a:t> KFS</a:t>
            </a:r>
          </a:p>
          <a:p>
            <a:r>
              <a:rPr lang="en-US" altLang="en-US" sz="2800" dirty="0"/>
              <a:t>Typical usage pattern</a:t>
            </a:r>
          </a:p>
          <a:p>
            <a:pPr lvl="1"/>
            <a:r>
              <a:rPr lang="en-US" altLang="en-US" sz="2400" dirty="0"/>
              <a:t>Huge files (100s of GB to TB)</a:t>
            </a:r>
          </a:p>
          <a:p>
            <a:pPr lvl="1"/>
            <a:r>
              <a:rPr lang="en-US" altLang="en-US" sz="2400" dirty="0"/>
              <a:t>Data is rarely updated in place</a:t>
            </a:r>
          </a:p>
          <a:p>
            <a:pPr lvl="1"/>
            <a:r>
              <a:rPr lang="en-US" altLang="en-US" sz="2400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24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File System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a.k.a. Name Nodes in HDFS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Stores metadata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Connects directly to chunkservers to access data</a:t>
            </a:r>
          </a:p>
        </p:txBody>
      </p:sp>
    </p:spTree>
    <p:extLst>
      <p:ext uri="{BB962C8B-B14F-4D97-AF65-F5344CB8AC3E}">
        <p14:creationId xmlns:p14="http://schemas.microsoft.com/office/powerpoint/2010/main" val="20141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5" y="1363135"/>
            <a:ext cx="11311458" cy="5156200"/>
          </a:xfrm>
        </p:spPr>
        <p:txBody>
          <a:bodyPr/>
          <a:lstStyle/>
          <a:p>
            <a:r>
              <a:rPr lang="en-US" sz="2800" dirty="0" smtClean="0"/>
              <a:t>Inspired by Google File System</a:t>
            </a:r>
          </a:p>
          <a:p>
            <a:endParaRPr lang="en-US" sz="1200" dirty="0" smtClean="0"/>
          </a:p>
          <a:p>
            <a:r>
              <a:rPr lang="en-US" sz="2800" dirty="0" smtClean="0"/>
              <a:t>Scalable, distributed, portable filesystem written in Java for Hadoop framework</a:t>
            </a:r>
          </a:p>
          <a:p>
            <a:pPr lvl="1"/>
            <a:r>
              <a:rPr lang="en-US" sz="2400" dirty="0" smtClean="0"/>
              <a:t>Primary distributed storage used by Hadoop applications</a:t>
            </a:r>
          </a:p>
          <a:p>
            <a:endParaRPr lang="en-US" sz="1200" dirty="0" smtClean="0"/>
          </a:p>
          <a:p>
            <a:r>
              <a:rPr lang="en-US" sz="2800" dirty="0" smtClean="0"/>
              <a:t>HDFS can be part of a Hadoop cluster or a stand-alone general purpose distributed filesystem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r>
              <a:rPr lang="en-US" sz="2800" dirty="0" smtClean="0"/>
              <a:t>An HDFS cluster primarily consists of</a:t>
            </a:r>
          </a:p>
          <a:p>
            <a:pPr lvl="1"/>
            <a:r>
              <a:rPr lang="en-US" sz="2400" dirty="0" err="1" smtClean="0"/>
              <a:t>NameNode</a:t>
            </a:r>
            <a:r>
              <a:rPr lang="en-US" sz="2400" dirty="0" smtClean="0"/>
              <a:t> that manages filesystem metadata</a:t>
            </a:r>
          </a:p>
          <a:p>
            <a:pPr lvl="1"/>
            <a:r>
              <a:rPr lang="en-US" sz="2400" dirty="0" err="1" smtClean="0"/>
              <a:t>DataNode</a:t>
            </a:r>
            <a:r>
              <a:rPr lang="en-US" sz="2400" dirty="0" smtClean="0"/>
              <a:t> that stores actual data</a:t>
            </a:r>
          </a:p>
          <a:p>
            <a:endParaRPr lang="en-US" sz="1200" dirty="0" smtClean="0"/>
          </a:p>
          <a:p>
            <a:r>
              <a:rPr lang="en-US" sz="2800" dirty="0" smtClean="0"/>
              <a:t>Stores very large files in blocks across machines in a large cluster</a:t>
            </a:r>
          </a:p>
          <a:p>
            <a:pPr lvl="1"/>
            <a:r>
              <a:rPr lang="en-US" sz="2400" dirty="0" smtClean="0"/>
              <a:t>Reliability and fault tolerance ensured by replicating data across multiple hosts</a:t>
            </a:r>
          </a:p>
          <a:p>
            <a:pPr lvl="2" eaLnBrk="1" hangingPunct="1"/>
            <a:r>
              <a:rPr lang="en-US" altLang="en-US" sz="2000" dirty="0">
                <a:cs typeface="Times New Roman" panose="02020603050405020304" pitchFamily="18" charset="0"/>
              </a:rPr>
              <a:t>Current block replication is 3 (configurable)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It cannot be directly mounted by an existing operating system.</a:t>
            </a:r>
            <a:endParaRPr lang="en-US" sz="2000" dirty="0" smtClean="0"/>
          </a:p>
          <a:p>
            <a:endParaRPr lang="en-US" sz="1200" dirty="0" smtClean="0"/>
          </a:p>
          <a:p>
            <a:r>
              <a:rPr lang="en-US" sz="2800" dirty="0" smtClean="0"/>
              <a:t>Has data awareness between nodes</a:t>
            </a:r>
          </a:p>
          <a:p>
            <a:endParaRPr lang="en-US" sz="1200" dirty="0"/>
          </a:p>
          <a:p>
            <a:r>
              <a:rPr lang="en-US" sz="2800" dirty="0" smtClean="0"/>
              <a:t>Designed to be deployed on low-cost hardware</a:t>
            </a:r>
          </a:p>
          <a:p>
            <a:endParaRPr lang="en-US" sz="1200" dirty="0"/>
          </a:p>
          <a:p>
            <a:r>
              <a:rPr lang="en-US" sz="2800" dirty="0" smtClean="0"/>
              <a:t>Each block is replicated multiple times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00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r>
              <a:rPr lang="en-US" sz="2800" dirty="0"/>
              <a:t>Files are split into blocks</a:t>
            </a:r>
          </a:p>
          <a:p>
            <a:endParaRPr lang="en-US" sz="2800" dirty="0" smtClean="0"/>
          </a:p>
          <a:p>
            <a:r>
              <a:rPr lang="en-US" sz="2800" dirty="0" smtClean="0"/>
              <a:t>Blocks </a:t>
            </a:r>
            <a:r>
              <a:rPr lang="en-US" sz="2800" dirty="0"/>
              <a:t>are split across many machines at load time</a:t>
            </a:r>
          </a:p>
          <a:p>
            <a:pPr lvl="1"/>
            <a:r>
              <a:rPr lang="en-US" sz="2400" dirty="0"/>
              <a:t>Different blocks from the same file will be stored on different machines</a:t>
            </a:r>
          </a:p>
          <a:p>
            <a:endParaRPr lang="en-US" sz="2800" dirty="0" smtClean="0"/>
          </a:p>
          <a:p>
            <a:r>
              <a:rPr lang="en-US" sz="2800" dirty="0" smtClean="0"/>
              <a:t>Blocks </a:t>
            </a:r>
            <a:r>
              <a:rPr lang="en-US" sz="2800" dirty="0"/>
              <a:t>are replicated across multiple machines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NameNode</a:t>
            </a:r>
            <a:r>
              <a:rPr lang="en-US" sz="2800" dirty="0"/>
              <a:t> keeps track of which blocks make up a file and where they are stored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HDFS: How the files are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56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replication is 3-fold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2743201"/>
            <a:ext cx="8172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9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/>
              <a:t>a client wants to retrieve data</a:t>
            </a:r>
          </a:p>
          <a:p>
            <a:pPr lvl="1"/>
            <a:r>
              <a:rPr lang="en-US" sz="2400" dirty="0" smtClean="0"/>
              <a:t>Communicates </a:t>
            </a:r>
            <a:r>
              <a:rPr lang="en-US" sz="2400" dirty="0"/>
              <a:t>with the NameNode to determine which blocks make up a file and on which data nodes those blocks are stored</a:t>
            </a:r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communicated directly with the data nodes to read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</p:spTree>
    <p:extLst>
      <p:ext uri="{BB962C8B-B14F-4D97-AF65-F5344CB8AC3E}">
        <p14:creationId xmlns:p14="http://schemas.microsoft.com/office/powerpoint/2010/main" val="2792359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413934"/>
            <a:ext cx="11548525" cy="5156200"/>
          </a:xfrm>
        </p:spPr>
        <p:txBody>
          <a:bodyPr/>
          <a:lstStyle/>
          <a:p>
            <a:r>
              <a:rPr lang="en-US" sz="2800" dirty="0" smtClean="0"/>
              <a:t>Master/slave architecture</a:t>
            </a:r>
          </a:p>
          <a:p>
            <a:endParaRPr lang="en-US" sz="1200" dirty="0" smtClean="0"/>
          </a:p>
          <a:p>
            <a:r>
              <a:rPr lang="en-US" sz="2800" dirty="0" smtClean="0"/>
              <a:t>Master node contains</a:t>
            </a:r>
          </a:p>
          <a:p>
            <a:pPr lvl="1"/>
            <a:r>
              <a:rPr lang="en-US" sz="2400" dirty="0" smtClean="0"/>
              <a:t>Job tracker node (MapReduce layer)</a:t>
            </a:r>
          </a:p>
          <a:p>
            <a:pPr lvl="1"/>
            <a:r>
              <a:rPr lang="en-US" sz="2400" dirty="0" smtClean="0"/>
              <a:t>Task </a:t>
            </a:r>
            <a:r>
              <a:rPr lang="en-US" sz="2400" dirty="0"/>
              <a:t>tracker node (MapReduce layer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Name </a:t>
            </a:r>
            <a:r>
              <a:rPr lang="en-US" sz="2400" dirty="0"/>
              <a:t>node </a:t>
            </a:r>
            <a:r>
              <a:rPr lang="en-US" sz="2400" dirty="0" smtClean="0"/>
              <a:t>(HDFS layer)</a:t>
            </a:r>
          </a:p>
          <a:p>
            <a:pPr lvl="1"/>
            <a:r>
              <a:rPr lang="en-US" sz="2400" dirty="0" smtClean="0"/>
              <a:t>Data node (</a:t>
            </a:r>
            <a:r>
              <a:rPr lang="en-US" sz="2400" dirty="0"/>
              <a:t>HDFS </a:t>
            </a:r>
            <a:r>
              <a:rPr lang="en-US" sz="2400" dirty="0" smtClean="0"/>
              <a:t>layer</a:t>
            </a:r>
            <a:r>
              <a:rPr lang="en-US" sz="2400" dirty="0"/>
              <a:t>)</a:t>
            </a:r>
            <a:endParaRPr lang="en-US" sz="2400" dirty="0" smtClean="0"/>
          </a:p>
          <a:p>
            <a:endParaRPr lang="en-US" sz="1200" dirty="0" smtClean="0"/>
          </a:p>
          <a:p>
            <a:r>
              <a:rPr lang="en-US" sz="2800" dirty="0" smtClean="0"/>
              <a:t>Multiple slave nodes contain</a:t>
            </a:r>
          </a:p>
          <a:p>
            <a:pPr lvl="1"/>
            <a:r>
              <a:rPr lang="en-US" sz="2400" dirty="0"/>
              <a:t>Task tracker node (MapReduce layer)</a:t>
            </a:r>
          </a:p>
          <a:p>
            <a:pPr lvl="1"/>
            <a:r>
              <a:rPr lang="en-US" sz="2400" dirty="0"/>
              <a:t>Data node (HDFS layer</a:t>
            </a:r>
            <a:r>
              <a:rPr lang="en-US" sz="2400" dirty="0" smtClean="0"/>
              <a:t>)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18531"/>
            <a:ext cx="9008533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Typical Hadoop cluster integrates MapReduce and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Architecture</a:t>
            </a: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1320800" y="3733800"/>
            <a:ext cx="17272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4368800" y="3733800"/>
            <a:ext cx="17272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251201" y="426720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2641600" y="2819400"/>
            <a:ext cx="2032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21336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4064000" y="3124200"/>
            <a:ext cx="1016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219201" y="5715001"/>
            <a:ext cx="37758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Each rack contains 16-64 nodes</a:t>
            </a:r>
          </a:p>
        </p:txBody>
      </p: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6604000" y="3733800"/>
            <a:ext cx="17272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7" name="Group 43"/>
          <p:cNvGrpSpPr>
            <a:grpSpLocks/>
          </p:cNvGrpSpPr>
          <p:nvPr/>
        </p:nvGrpSpPr>
        <p:grpSpPr bwMode="auto">
          <a:xfrm>
            <a:off x="9652000" y="3733800"/>
            <a:ext cx="17272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8534401" y="426720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7924800" y="2819400"/>
            <a:ext cx="2032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74168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9347200" y="3124200"/>
            <a:ext cx="1016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5181600" y="1905000"/>
            <a:ext cx="2032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3556000" y="2209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6807200" y="2209800"/>
            <a:ext cx="193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711201" y="1828800"/>
            <a:ext cx="21493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1 </a:t>
            </a:r>
            <a:r>
              <a:rPr lang="en-US" altLang="en-US" sz="2000" dirty="0" err="1"/>
              <a:t>Gbps</a:t>
            </a:r>
            <a:r>
              <a:rPr lang="en-US" altLang="en-US" sz="2000" dirty="0"/>
              <a:t> between </a:t>
            </a:r>
          </a:p>
          <a:p>
            <a:r>
              <a:rPr lang="en-US" altLang="en-US" sz="2000" dirty="0"/>
              <a:t>any pair of nodes</a:t>
            </a:r>
          </a:p>
          <a:p>
            <a:r>
              <a:rPr lang="en-US" altLang="en-US" sz="2000" dirty="0"/>
              <a:t>in a rack</a:t>
            </a:r>
            <a:endParaRPr lang="en-US" altLang="en-US" dirty="0"/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3860801" y="1447801"/>
            <a:ext cx="4213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2-10 </a:t>
            </a:r>
            <a:r>
              <a:rPr lang="en-US" altLang="en-US" sz="2000" dirty="0" err="1"/>
              <a:t>Gbps</a:t>
            </a:r>
            <a:r>
              <a:rPr lang="en-US" altLang="en-US" sz="2000" dirty="0"/>
              <a:t> backbone between racks</a:t>
            </a:r>
          </a:p>
        </p:txBody>
      </p:sp>
      <p:grpSp>
        <p:nvGrpSpPr>
          <p:cNvPr id="52283" name="Group 59"/>
          <p:cNvGrpSpPr>
            <a:grpSpLocks/>
          </p:cNvGrpSpPr>
          <p:nvPr/>
        </p:nvGrpSpPr>
        <p:grpSpPr bwMode="auto">
          <a:xfrm>
            <a:off x="1016000" y="3657600"/>
            <a:ext cx="2438400" cy="1981200"/>
            <a:chOff x="480" y="2304"/>
            <a:chExt cx="1152" cy="1248"/>
          </a:xfrm>
        </p:grpSpPr>
        <p:sp>
          <p:nvSpPr>
            <p:cNvPr id="52281" name="Line 57"/>
            <p:cNvSpPr>
              <a:spLocks noChangeShapeType="1"/>
            </p:cNvSpPr>
            <p:nvPr/>
          </p:nvSpPr>
          <p:spPr bwMode="auto">
            <a:xfrm>
              <a:off x="480" y="2304"/>
              <a:ext cx="1152" cy="1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2" name="Line 58"/>
            <p:cNvSpPr>
              <a:spLocks noChangeShapeType="1"/>
            </p:cNvSpPr>
            <p:nvPr/>
          </p:nvSpPr>
          <p:spPr bwMode="auto">
            <a:xfrm flipH="1">
              <a:off x="528" y="2304"/>
              <a:ext cx="1056" cy="1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84" name="Group 60"/>
          <p:cNvGrpSpPr>
            <a:grpSpLocks/>
          </p:cNvGrpSpPr>
          <p:nvPr/>
        </p:nvGrpSpPr>
        <p:grpSpPr bwMode="auto">
          <a:xfrm>
            <a:off x="8432800" y="2438400"/>
            <a:ext cx="1016000" cy="1143000"/>
            <a:chOff x="480" y="2304"/>
            <a:chExt cx="1152" cy="1248"/>
          </a:xfrm>
        </p:grpSpPr>
        <p:sp>
          <p:nvSpPr>
            <p:cNvPr id="52285" name="Line 61"/>
            <p:cNvSpPr>
              <a:spLocks noChangeShapeType="1"/>
            </p:cNvSpPr>
            <p:nvPr/>
          </p:nvSpPr>
          <p:spPr bwMode="auto">
            <a:xfrm>
              <a:off x="480" y="2304"/>
              <a:ext cx="1152" cy="1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6" name="Line 62"/>
            <p:cNvSpPr>
              <a:spLocks noChangeShapeType="1"/>
            </p:cNvSpPr>
            <p:nvPr/>
          </p:nvSpPr>
          <p:spPr bwMode="auto">
            <a:xfrm flipH="1">
              <a:off x="528" y="2304"/>
              <a:ext cx="1056" cy="1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0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/>
      <p:bldP spid="522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NameNode</a:t>
            </a:r>
          </a:p>
          <a:p>
            <a:pPr lvl="1"/>
            <a:r>
              <a:rPr lang="en-US" dirty="0"/>
              <a:t>Holds the metadata for the HDFS</a:t>
            </a:r>
          </a:p>
          <a:p>
            <a:r>
              <a:rPr lang="en-US" dirty="0"/>
              <a:t>Secondary NameNode</a:t>
            </a:r>
          </a:p>
          <a:p>
            <a:pPr lvl="1"/>
            <a:r>
              <a:rPr lang="en-US" dirty="0"/>
              <a:t>Performs housekeeping functions for the NameNode</a:t>
            </a:r>
          </a:p>
          <a:p>
            <a:r>
              <a:rPr lang="en-US" dirty="0"/>
              <a:t>DataNode</a:t>
            </a:r>
          </a:p>
          <a:p>
            <a:pPr lvl="1"/>
            <a:r>
              <a:rPr lang="en-US" dirty="0"/>
              <a:t>Stores the actual HDFS data blocks</a:t>
            </a:r>
          </a:p>
          <a:p>
            <a:r>
              <a:rPr lang="en-US" dirty="0"/>
              <a:t>JobTracker</a:t>
            </a:r>
          </a:p>
          <a:p>
            <a:pPr lvl="1"/>
            <a:r>
              <a:rPr lang="en-US" dirty="0"/>
              <a:t>Manages MapReduce jobs</a:t>
            </a:r>
          </a:p>
          <a:p>
            <a:r>
              <a:rPr lang="en-US" dirty="0"/>
              <a:t>TaskTracker</a:t>
            </a:r>
          </a:p>
          <a:p>
            <a:pPr lvl="1"/>
            <a:r>
              <a:rPr lang="en-US" dirty="0"/>
              <a:t>Monitors individual Map and Reduce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75072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18531"/>
            <a:ext cx="9008533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Hadoop simple cluster graphic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9" y="1279347"/>
            <a:ext cx="10836782" cy="535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45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74" y="1363135"/>
            <a:ext cx="11548525" cy="515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 cluster node:</a:t>
            </a:r>
          </a:p>
          <a:p>
            <a:r>
              <a:rPr lang="en-US" sz="2800" dirty="0" smtClean="0"/>
              <a:t>Single </a:t>
            </a:r>
            <a:r>
              <a:rPr lang="en-US" sz="2800" dirty="0" err="1" smtClean="0"/>
              <a:t>JobTracker</a:t>
            </a:r>
            <a:r>
              <a:rPr lang="en-US" sz="2800" dirty="0" smtClean="0"/>
              <a:t> per master: </a:t>
            </a:r>
          </a:p>
          <a:p>
            <a:pPr lvl="1"/>
            <a:r>
              <a:rPr lang="en-US" sz="2400" dirty="0" smtClean="0"/>
              <a:t>Responsible for scheduling the jobs’ component tasks on the slaves</a:t>
            </a:r>
          </a:p>
          <a:p>
            <a:pPr lvl="1"/>
            <a:r>
              <a:rPr lang="en-US" sz="2400" dirty="0" smtClean="0"/>
              <a:t>Monitors slave progress</a:t>
            </a:r>
          </a:p>
          <a:p>
            <a:pPr lvl="1"/>
            <a:r>
              <a:rPr lang="en-US" sz="2400" dirty="0" smtClean="0"/>
              <a:t>Re-executing failed tasks</a:t>
            </a:r>
          </a:p>
          <a:p>
            <a:endParaRPr lang="en-US" sz="1200" dirty="0" smtClean="0"/>
          </a:p>
          <a:p>
            <a:r>
              <a:rPr lang="en-US" sz="2800" dirty="0" smtClean="0"/>
              <a:t>Single </a:t>
            </a:r>
            <a:r>
              <a:rPr lang="en-US" sz="2800" dirty="0" err="1" smtClean="0"/>
              <a:t>TaskTracker</a:t>
            </a:r>
            <a:r>
              <a:rPr lang="en-US" sz="2800" dirty="0" smtClean="0"/>
              <a:t> per slave</a:t>
            </a:r>
          </a:p>
          <a:p>
            <a:pPr lvl="1"/>
            <a:r>
              <a:rPr lang="en-US" sz="2400" dirty="0" smtClean="0"/>
              <a:t>Executes the tasks as directed by the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0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Stores the HDFS file system information in a fsimage</a:t>
            </a:r>
          </a:p>
          <a:p>
            <a:endParaRPr lang="en-US" sz="2800" dirty="0"/>
          </a:p>
          <a:p>
            <a:r>
              <a:rPr lang="en-US" sz="2800" dirty="0"/>
              <a:t>Updates to the file system (add/remove blocks) do not change the fsimage file</a:t>
            </a:r>
          </a:p>
          <a:p>
            <a:pPr lvl="1"/>
            <a:r>
              <a:rPr lang="en-US" sz="2400" dirty="0"/>
              <a:t>They are instead written to a log file</a:t>
            </a:r>
          </a:p>
          <a:p>
            <a:endParaRPr lang="en-US" sz="2800" dirty="0"/>
          </a:p>
          <a:p>
            <a:r>
              <a:rPr lang="en-US" sz="2800" dirty="0"/>
              <a:t>When starting the NameNode loads the fsimage file and then applies the changes in the log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NameNode</a:t>
            </a:r>
          </a:p>
        </p:txBody>
      </p:sp>
    </p:spTree>
    <p:extLst>
      <p:ext uri="{BB962C8B-B14F-4D97-AF65-F5344CB8AC3E}">
        <p14:creationId xmlns:p14="http://schemas.microsoft.com/office/powerpoint/2010/main" val="1758579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NOT</a:t>
            </a:r>
            <a:r>
              <a:rPr lang="en-US" sz="2800" dirty="0"/>
              <a:t> a backup for the NameNode</a:t>
            </a:r>
          </a:p>
          <a:p>
            <a:endParaRPr lang="en-US" sz="2800" b="1" dirty="0"/>
          </a:p>
          <a:p>
            <a:r>
              <a:rPr lang="en-US" sz="2800" dirty="0"/>
              <a:t>Periodically reads the log file and applies the changes to the fsimage file bringing it up to date</a:t>
            </a:r>
          </a:p>
          <a:p>
            <a:endParaRPr lang="en-US" sz="2800" dirty="0"/>
          </a:p>
          <a:p>
            <a:r>
              <a:rPr lang="en-US" sz="2800" dirty="0"/>
              <a:t>Allows the NameNode to restart faster when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Secondary NameNode</a:t>
            </a:r>
          </a:p>
        </p:txBody>
      </p:sp>
    </p:spTree>
    <p:extLst>
      <p:ext uri="{BB962C8B-B14F-4D97-AF65-F5344CB8AC3E}">
        <p14:creationId xmlns:p14="http://schemas.microsoft.com/office/powerpoint/2010/main" val="2380484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endParaRPr lang="en-US" dirty="0"/>
          </a:p>
          <a:p>
            <a:pPr lvl="1"/>
            <a:r>
              <a:rPr lang="en-US" dirty="0"/>
              <a:t>Determines the execution plan for the job</a:t>
            </a:r>
          </a:p>
          <a:p>
            <a:pPr lvl="1"/>
            <a:r>
              <a:rPr lang="en-US" dirty="0"/>
              <a:t>Assigns individual tasks</a:t>
            </a:r>
          </a:p>
          <a:p>
            <a:pPr lvl="1"/>
            <a:endParaRPr lang="en-US" dirty="0"/>
          </a:p>
          <a:p>
            <a:r>
              <a:rPr lang="en-US" dirty="0"/>
              <a:t>TaskTracker</a:t>
            </a:r>
          </a:p>
          <a:p>
            <a:pPr lvl="1"/>
            <a:r>
              <a:rPr lang="en-US" dirty="0"/>
              <a:t>Keeps track of the performance of an individual mapper or reducer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JobTracker and TaskTracker</a:t>
            </a:r>
          </a:p>
        </p:txBody>
      </p:sp>
    </p:spTree>
    <p:extLst>
      <p:ext uri="{BB962C8B-B14F-4D97-AF65-F5344CB8AC3E}">
        <p14:creationId xmlns:p14="http://schemas.microsoft.com/office/powerpoint/2010/main" val="1829034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ED32A-2FB0-4201-A037-F348DCDC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5F3B6-FD56-432F-B5B8-510DEF42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Manage file system namespace.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Regulates client’s access to files.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Executes file system execution such as naming, closing, opening files and directories.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30C903-7E6D-4332-B467-039336D5F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0AAFB8-5791-4396-BD6E-1E3E331645F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041C3-FD83-446D-B887-A99BCC3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</a:t>
            </a:r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E555BC-A1A8-4F56-8C62-AC390A2D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10265434" cy="5105400"/>
          </a:xfrm>
        </p:spPr>
        <p:txBody>
          <a:bodyPr/>
          <a:lstStyle/>
          <a:p>
            <a:pPr algn="just"/>
            <a:r>
              <a:rPr lang="en-US" sz="2800" b="1" dirty="0" err="1"/>
              <a:t>DataNode</a:t>
            </a:r>
            <a:r>
              <a:rPr lang="en-US" sz="2800" dirty="0"/>
              <a:t> performs operations like block replica creation, deletion, and replication according to the instruction of </a:t>
            </a:r>
            <a:r>
              <a:rPr lang="en-US" sz="2800" b="1" dirty="0" err="1">
                <a:solidFill>
                  <a:schemeClr val="accent1"/>
                </a:solidFill>
              </a:rPr>
              <a:t>NameNode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 err="1"/>
              <a:t>DataNode</a:t>
            </a:r>
            <a:r>
              <a:rPr lang="en-US" sz="2800" dirty="0"/>
              <a:t> manages data storage of the system.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E8733C-7B7A-4E9D-9C30-841770CE3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0AAFB8-5791-4396-BD6E-1E3E331645F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extLst>
              <a:ext uri="{FF2B5EF4-FFF2-40B4-BE49-F238E27FC236}">
                <a16:creationId xmlns="" xmlns:a16="http://schemas.microsoft.com/office/drawing/2014/main" id="{3C2E58CE-CA6D-4B3F-B5FD-433DEDDE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4" y="2682876"/>
            <a:ext cx="1335087" cy="441325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Secondary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500">
                <a:solidFill>
                  <a:srgbClr val="000000"/>
                </a:solidFill>
                <a:ea typeface="ＭＳ Ｐゴシック" panose="020B0600070205080204" pitchFamily="34" charset="-128"/>
              </a:rPr>
              <a:t>NameNode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="" xmlns:a16="http://schemas.microsoft.com/office/drawing/2014/main" id="{C7EFE35D-AE8D-41B4-B04C-D55CBFF0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3048000"/>
            <a:ext cx="914400" cy="60960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/>
          <a:lstStyle>
            <a:lvl1pPr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Client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GB" altLang="en-US" sz="4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="" xmlns:a16="http://schemas.microsoft.com/office/drawing/2014/main" id="{783126BA-9FD3-4DD9-AC6B-A16CCD20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="" xmlns:a16="http://schemas.microsoft.com/office/drawing/2014/main" id="{B219ADA9-B9E3-4480-9DE6-C3749BCE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="" xmlns:a16="http://schemas.microsoft.com/office/drawing/2014/main" id="{CEFF2CF2-2CD1-4457-867B-D74B2483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="" xmlns:a16="http://schemas.microsoft.com/office/drawing/2014/main" id="{4F40FA4B-87C8-497F-97DF-0AF8A088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="" xmlns:a16="http://schemas.microsoft.com/office/drawing/2014/main" id="{CA9AE47E-CBBC-4001-851B-EA026105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="" xmlns:a16="http://schemas.microsoft.com/office/drawing/2014/main" id="{5FA84342-8D45-4C98-9715-8AD4F6C1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0" name="Rectangle 10">
            <a:extLst>
              <a:ext uri="{FF2B5EF4-FFF2-40B4-BE49-F238E27FC236}">
                <a16:creationId xmlns="" xmlns:a16="http://schemas.microsoft.com/office/drawing/2014/main" id="{0E91D74E-9A0B-4B2E-86A4-1D58BC42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1" name="Rectangle 11">
            <a:extLst>
              <a:ext uri="{FF2B5EF4-FFF2-40B4-BE49-F238E27FC236}">
                <a16:creationId xmlns="" xmlns:a16="http://schemas.microsoft.com/office/drawing/2014/main" id="{13A5DEFA-9981-49D2-8F8C-0F273AB2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2" name="Rectangle 12">
            <a:extLst>
              <a:ext uri="{FF2B5EF4-FFF2-40B4-BE49-F238E27FC236}">
                <a16:creationId xmlns="" xmlns:a16="http://schemas.microsoft.com/office/drawing/2014/main" id="{76B4572D-C60D-43CE-9721-29AF80BE8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3" name="AutoShape 13">
            <a:extLst>
              <a:ext uri="{FF2B5EF4-FFF2-40B4-BE49-F238E27FC236}">
                <a16:creationId xmlns="" xmlns:a16="http://schemas.microsoft.com/office/drawing/2014/main" id="{E6F1684D-8C38-4CB6-B5CB-458F3D9732E8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32575" y="3200400"/>
            <a:ext cx="152400" cy="42672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4" name="Rectangle 14">
            <a:extLst>
              <a:ext uri="{FF2B5EF4-FFF2-40B4-BE49-F238E27FC236}">
                <a16:creationId xmlns="" xmlns:a16="http://schemas.microsoft.com/office/drawing/2014/main" id="{1470010E-7A78-4627-A787-11A24AFD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5" name="Text Box 15">
            <a:extLst>
              <a:ext uri="{FF2B5EF4-FFF2-40B4-BE49-F238E27FC236}">
                <a16:creationId xmlns="" xmlns:a16="http://schemas.microsoft.com/office/drawing/2014/main" id="{872D75DF-A8D1-4EA4-9E80-6BCF48B7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4950"/>
            <a:ext cx="5715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 anchor="ctr"/>
          <a:lstStyle>
            <a:lvl1pPr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rgbClr val="0000FF"/>
                </a:solidFill>
                <a:latin typeface="+mj-lt"/>
                <a:ea typeface="+mj-ea"/>
              </a:rPr>
              <a:t>HDFS Architecture</a:t>
            </a:r>
          </a:p>
        </p:txBody>
      </p:sp>
      <p:sp>
        <p:nvSpPr>
          <p:cNvPr id="10256" name="AutoShape 17">
            <a:extLst>
              <a:ext uri="{FF2B5EF4-FFF2-40B4-BE49-F238E27FC236}">
                <a16:creationId xmlns="" xmlns:a16="http://schemas.microsoft.com/office/drawing/2014/main" id="{96438769-4D65-4523-9BBC-BEF356E9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4" y="1606550"/>
            <a:ext cx="1341437" cy="45085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NameNode</a:t>
            </a:r>
          </a:p>
        </p:txBody>
      </p:sp>
      <p:sp>
        <p:nvSpPr>
          <p:cNvPr id="10257" name="Text Box 19">
            <a:extLst>
              <a:ext uri="{FF2B5EF4-FFF2-40B4-BE49-F238E27FC236}">
                <a16:creationId xmlns="" xmlns:a16="http://schemas.microsoft.com/office/drawing/2014/main" id="{F1E30945-9C29-4FE9-AB75-C6D88481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2763839"/>
            <a:ext cx="180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8" name="Rectangle 20">
            <a:extLst>
              <a:ext uri="{FF2B5EF4-FFF2-40B4-BE49-F238E27FC236}">
                <a16:creationId xmlns="" xmlns:a16="http://schemas.microsoft.com/office/drawing/2014/main" id="{619758E6-200A-4F6E-A92C-1A158D79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59" name="Rectangle 21">
            <a:extLst>
              <a:ext uri="{FF2B5EF4-FFF2-40B4-BE49-F238E27FC236}">
                <a16:creationId xmlns="" xmlns:a16="http://schemas.microsoft.com/office/drawing/2014/main" id="{0D41E223-CE77-40CB-B784-1B7B6A85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0" name="Rectangle 22">
            <a:extLst>
              <a:ext uri="{FF2B5EF4-FFF2-40B4-BE49-F238E27FC236}">
                <a16:creationId xmlns="" xmlns:a16="http://schemas.microsoft.com/office/drawing/2014/main" id="{40E451AA-5670-4574-83A1-36910488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1" name="Rectangle 23">
            <a:extLst>
              <a:ext uri="{FF2B5EF4-FFF2-40B4-BE49-F238E27FC236}">
                <a16:creationId xmlns="" xmlns:a16="http://schemas.microsoft.com/office/drawing/2014/main" id="{211868B9-261D-4676-9028-993C9603D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2" name="Rectangle 24">
            <a:extLst>
              <a:ext uri="{FF2B5EF4-FFF2-40B4-BE49-F238E27FC236}">
                <a16:creationId xmlns="" xmlns:a16="http://schemas.microsoft.com/office/drawing/2014/main" id="{2C806B08-96D5-417A-9B02-1DF92E08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3" name="Rectangle 25">
            <a:extLst>
              <a:ext uri="{FF2B5EF4-FFF2-40B4-BE49-F238E27FC236}">
                <a16:creationId xmlns="" xmlns:a16="http://schemas.microsoft.com/office/drawing/2014/main" id="{4F3F6694-20D8-416C-9B29-346C1FC5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4" name="Rectangle 26">
            <a:extLst>
              <a:ext uri="{FF2B5EF4-FFF2-40B4-BE49-F238E27FC236}">
                <a16:creationId xmlns="" xmlns:a16="http://schemas.microsoft.com/office/drawing/2014/main" id="{E5BFACB4-943D-49D1-A809-7A352A08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5" name="Rectangle 27">
            <a:extLst>
              <a:ext uri="{FF2B5EF4-FFF2-40B4-BE49-F238E27FC236}">
                <a16:creationId xmlns="" xmlns:a16="http://schemas.microsoft.com/office/drawing/2014/main" id="{56C88703-1B97-4EEF-8E27-5808A960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6" name="Rectangle 28">
            <a:extLst>
              <a:ext uri="{FF2B5EF4-FFF2-40B4-BE49-F238E27FC236}">
                <a16:creationId xmlns="" xmlns:a16="http://schemas.microsoft.com/office/drawing/2014/main" id="{F8A9F4D8-BA75-4BED-B693-19FA859A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7" name="Rectangle 29">
            <a:extLst>
              <a:ext uri="{FF2B5EF4-FFF2-40B4-BE49-F238E27FC236}">
                <a16:creationId xmlns="" xmlns:a16="http://schemas.microsoft.com/office/drawing/2014/main" id="{AE193000-BC8E-4650-B71E-5576642F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8" name="Rectangle 30">
            <a:extLst>
              <a:ext uri="{FF2B5EF4-FFF2-40B4-BE49-F238E27FC236}">
                <a16:creationId xmlns="" xmlns:a16="http://schemas.microsoft.com/office/drawing/2014/main" id="{BCEDAF35-28A1-416F-9B8E-506E752E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69" name="Rectangle 31">
            <a:extLst>
              <a:ext uri="{FF2B5EF4-FFF2-40B4-BE49-F238E27FC236}">
                <a16:creationId xmlns="" xmlns:a16="http://schemas.microsoft.com/office/drawing/2014/main" id="{3CC74B39-82D3-4DC0-92BB-1F77AA44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0" name="Rectangle 32">
            <a:extLst>
              <a:ext uri="{FF2B5EF4-FFF2-40B4-BE49-F238E27FC236}">
                <a16:creationId xmlns="" xmlns:a16="http://schemas.microsoft.com/office/drawing/2014/main" id="{80952027-3E8A-4BFE-970A-14E5299B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1" name="Rectangle 33">
            <a:extLst>
              <a:ext uri="{FF2B5EF4-FFF2-40B4-BE49-F238E27FC236}">
                <a16:creationId xmlns="" xmlns:a16="http://schemas.microsoft.com/office/drawing/2014/main" id="{9A966DF1-847E-451D-B116-5A2EC8D29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2" name="Rectangle 34">
            <a:extLst>
              <a:ext uri="{FF2B5EF4-FFF2-40B4-BE49-F238E27FC236}">
                <a16:creationId xmlns="" xmlns:a16="http://schemas.microsoft.com/office/drawing/2014/main" id="{6BEB6E61-CFEB-454E-88A2-DBA245D6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3" name="Rectangle 35">
            <a:extLst>
              <a:ext uri="{FF2B5EF4-FFF2-40B4-BE49-F238E27FC236}">
                <a16:creationId xmlns="" xmlns:a16="http://schemas.microsoft.com/office/drawing/2014/main" id="{3F9DCE3D-98B7-4F2E-87B7-C6D61FDC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4" name="Rectangle 36">
            <a:extLst>
              <a:ext uri="{FF2B5EF4-FFF2-40B4-BE49-F238E27FC236}">
                <a16:creationId xmlns="" xmlns:a16="http://schemas.microsoft.com/office/drawing/2014/main" id="{91F47550-5959-46FC-B840-60E01409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5" name="Rectangle 37">
            <a:extLst>
              <a:ext uri="{FF2B5EF4-FFF2-40B4-BE49-F238E27FC236}">
                <a16:creationId xmlns="" xmlns:a16="http://schemas.microsoft.com/office/drawing/2014/main" id="{31A1FDF2-D669-4B31-859A-338F401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6" name="Rectangle 38">
            <a:extLst>
              <a:ext uri="{FF2B5EF4-FFF2-40B4-BE49-F238E27FC236}">
                <a16:creationId xmlns="" xmlns:a16="http://schemas.microsoft.com/office/drawing/2014/main" id="{59E0BEE1-9D96-4D4D-8E7A-234833EE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7" name="Rectangle 39">
            <a:extLst>
              <a:ext uri="{FF2B5EF4-FFF2-40B4-BE49-F238E27FC236}">
                <a16:creationId xmlns="" xmlns:a16="http://schemas.microsoft.com/office/drawing/2014/main" id="{959C7C0D-D7B5-4862-8F3A-4E4AD107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8" name="Rectangle 40">
            <a:extLst>
              <a:ext uri="{FF2B5EF4-FFF2-40B4-BE49-F238E27FC236}">
                <a16:creationId xmlns="" xmlns:a16="http://schemas.microsoft.com/office/drawing/2014/main" id="{F8B71FA2-AB9E-45AC-AF97-28B0981C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79" name="Rectangle 41">
            <a:extLst>
              <a:ext uri="{FF2B5EF4-FFF2-40B4-BE49-F238E27FC236}">
                <a16:creationId xmlns="" xmlns:a16="http://schemas.microsoft.com/office/drawing/2014/main" id="{ADCC2F30-5B27-4827-83DF-DB807BBA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0" name="Rectangle 42">
            <a:extLst>
              <a:ext uri="{FF2B5EF4-FFF2-40B4-BE49-F238E27FC236}">
                <a16:creationId xmlns="" xmlns:a16="http://schemas.microsoft.com/office/drawing/2014/main" id="{DB18B071-E2D4-4AE4-AC79-B94A74EB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1" name="Rectangle 43">
            <a:extLst>
              <a:ext uri="{FF2B5EF4-FFF2-40B4-BE49-F238E27FC236}">
                <a16:creationId xmlns="" xmlns:a16="http://schemas.microsoft.com/office/drawing/2014/main" id="{7FE9EB0F-F632-498F-BF1A-EF89DFA0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2" name="Rectangle 44">
            <a:extLst>
              <a:ext uri="{FF2B5EF4-FFF2-40B4-BE49-F238E27FC236}">
                <a16:creationId xmlns="" xmlns:a16="http://schemas.microsoft.com/office/drawing/2014/main" id="{9CEC8DDB-C592-4F49-9B89-1C3E1BB3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3" name="Rectangle 45">
            <a:extLst>
              <a:ext uri="{FF2B5EF4-FFF2-40B4-BE49-F238E27FC236}">
                <a16:creationId xmlns="" xmlns:a16="http://schemas.microsoft.com/office/drawing/2014/main" id="{3795C102-EDC8-4DDD-88F4-D0814C4E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4" name="Rectangle 46">
            <a:extLst>
              <a:ext uri="{FF2B5EF4-FFF2-40B4-BE49-F238E27FC236}">
                <a16:creationId xmlns="" xmlns:a16="http://schemas.microsoft.com/office/drawing/2014/main" id="{1879509A-17B9-4B20-AAAA-F19EA38F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5" name="Rectangle 47">
            <a:extLst>
              <a:ext uri="{FF2B5EF4-FFF2-40B4-BE49-F238E27FC236}">
                <a16:creationId xmlns="" xmlns:a16="http://schemas.microsoft.com/office/drawing/2014/main" id="{F08A2AF7-8AC6-4A65-8EE6-D7028C9B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6" name="Rectangle 48">
            <a:extLst>
              <a:ext uri="{FF2B5EF4-FFF2-40B4-BE49-F238E27FC236}">
                <a16:creationId xmlns="" xmlns:a16="http://schemas.microsoft.com/office/drawing/2014/main" id="{DF4B6B05-870B-4B17-A22E-521DEAC7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7" name="Rectangle 49">
            <a:extLst>
              <a:ext uri="{FF2B5EF4-FFF2-40B4-BE49-F238E27FC236}">
                <a16:creationId xmlns="" xmlns:a16="http://schemas.microsoft.com/office/drawing/2014/main" id="{5F98EFCD-AC79-49C7-B610-C5206C24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8" name="Rectangle 50">
            <a:extLst>
              <a:ext uri="{FF2B5EF4-FFF2-40B4-BE49-F238E27FC236}">
                <a16:creationId xmlns="" xmlns:a16="http://schemas.microsoft.com/office/drawing/2014/main" id="{32AE9883-DB36-40A9-A62C-CF6120DF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89" name="Rectangle 51">
            <a:extLst>
              <a:ext uri="{FF2B5EF4-FFF2-40B4-BE49-F238E27FC236}">
                <a16:creationId xmlns="" xmlns:a16="http://schemas.microsoft.com/office/drawing/2014/main" id="{2ECC1C5D-0D34-447E-92BE-5DDD50E7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0" name="Rectangle 52">
            <a:extLst>
              <a:ext uri="{FF2B5EF4-FFF2-40B4-BE49-F238E27FC236}">
                <a16:creationId xmlns="" xmlns:a16="http://schemas.microsoft.com/office/drawing/2014/main" id="{D75FAA04-F547-4EC5-84C6-C5992845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1" name="Rectangle 53">
            <a:extLst>
              <a:ext uri="{FF2B5EF4-FFF2-40B4-BE49-F238E27FC236}">
                <a16:creationId xmlns="" xmlns:a16="http://schemas.microsoft.com/office/drawing/2014/main" id="{5CA8DDF9-1E9D-4689-A982-32DDCA8A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2" name="Rectangle 54">
            <a:extLst>
              <a:ext uri="{FF2B5EF4-FFF2-40B4-BE49-F238E27FC236}">
                <a16:creationId xmlns="" xmlns:a16="http://schemas.microsoft.com/office/drawing/2014/main" id="{264A4CA0-43CF-4671-93A6-E095E7E9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3" name="Rectangle 55">
            <a:extLst>
              <a:ext uri="{FF2B5EF4-FFF2-40B4-BE49-F238E27FC236}">
                <a16:creationId xmlns="" xmlns:a16="http://schemas.microsoft.com/office/drawing/2014/main" id="{1C36E2FE-606A-4A52-9347-7C54185B7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4" name="Rectangle 56">
            <a:extLst>
              <a:ext uri="{FF2B5EF4-FFF2-40B4-BE49-F238E27FC236}">
                <a16:creationId xmlns="" xmlns:a16="http://schemas.microsoft.com/office/drawing/2014/main" id="{F5CD4BC0-BD45-4378-9B07-35A24E1F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5" name="Rectangle 57">
            <a:extLst>
              <a:ext uri="{FF2B5EF4-FFF2-40B4-BE49-F238E27FC236}">
                <a16:creationId xmlns="" xmlns:a16="http://schemas.microsoft.com/office/drawing/2014/main" id="{4D46810D-819C-4B27-9DF9-289EF74E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6" name="Rectangle 58">
            <a:extLst>
              <a:ext uri="{FF2B5EF4-FFF2-40B4-BE49-F238E27FC236}">
                <a16:creationId xmlns="" xmlns:a16="http://schemas.microsoft.com/office/drawing/2014/main" id="{7986C594-2DEC-41FB-B6A3-24CDFE9E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7" name="Rectangle 59">
            <a:extLst>
              <a:ext uri="{FF2B5EF4-FFF2-40B4-BE49-F238E27FC236}">
                <a16:creationId xmlns="" xmlns:a16="http://schemas.microsoft.com/office/drawing/2014/main" id="{BFA11F1C-9CEC-4DE7-912D-C54598AE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8" name="Rectangle 60">
            <a:extLst>
              <a:ext uri="{FF2B5EF4-FFF2-40B4-BE49-F238E27FC236}">
                <a16:creationId xmlns="" xmlns:a16="http://schemas.microsoft.com/office/drawing/2014/main" id="{CE0216FA-74DF-45B4-81E5-49190162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299" name="Rectangle 61">
            <a:extLst>
              <a:ext uri="{FF2B5EF4-FFF2-40B4-BE49-F238E27FC236}">
                <a16:creationId xmlns="" xmlns:a16="http://schemas.microsoft.com/office/drawing/2014/main" id="{B08CABF7-0F9B-4972-9537-B49737F94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0" name="Rectangle 62">
            <a:extLst>
              <a:ext uri="{FF2B5EF4-FFF2-40B4-BE49-F238E27FC236}">
                <a16:creationId xmlns="" xmlns:a16="http://schemas.microsoft.com/office/drawing/2014/main" id="{EAE6AE0F-04F1-49C7-9D69-1B975B73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1" name="Rectangle 63">
            <a:extLst>
              <a:ext uri="{FF2B5EF4-FFF2-40B4-BE49-F238E27FC236}">
                <a16:creationId xmlns="" xmlns:a16="http://schemas.microsoft.com/office/drawing/2014/main" id="{2559599D-8F43-41CC-A769-903F687A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3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2" name="Rectangle 64">
            <a:extLst>
              <a:ext uri="{FF2B5EF4-FFF2-40B4-BE49-F238E27FC236}">
                <a16:creationId xmlns="" xmlns:a16="http://schemas.microsoft.com/office/drawing/2014/main" id="{BD1E758D-7D5D-41FC-910F-BD6A7D59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3" name="Rectangle 65">
            <a:extLst>
              <a:ext uri="{FF2B5EF4-FFF2-40B4-BE49-F238E27FC236}">
                <a16:creationId xmlns="" xmlns:a16="http://schemas.microsoft.com/office/drawing/2014/main" id="{ABD40139-2C50-4D54-8171-D795883F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4" name="Rectangle 66">
            <a:extLst>
              <a:ext uri="{FF2B5EF4-FFF2-40B4-BE49-F238E27FC236}">
                <a16:creationId xmlns="" xmlns:a16="http://schemas.microsoft.com/office/drawing/2014/main" id="{289226E7-CE8E-48A0-8C54-D9FF5F4A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5" name="Rectangle 67">
            <a:extLst>
              <a:ext uri="{FF2B5EF4-FFF2-40B4-BE49-F238E27FC236}">
                <a16:creationId xmlns="" xmlns:a16="http://schemas.microsoft.com/office/drawing/2014/main" id="{31F3EEAB-1FEE-4955-83BE-1C59510C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6" name="Rectangle 68">
            <a:extLst>
              <a:ext uri="{FF2B5EF4-FFF2-40B4-BE49-F238E27FC236}">
                <a16:creationId xmlns="" xmlns:a16="http://schemas.microsoft.com/office/drawing/2014/main" id="{3014BD56-56F2-464E-88F6-5B9CCA25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7" name="Rectangle 69">
            <a:extLst>
              <a:ext uri="{FF2B5EF4-FFF2-40B4-BE49-F238E27FC236}">
                <a16:creationId xmlns="" xmlns:a16="http://schemas.microsoft.com/office/drawing/2014/main" id="{43CF0D4E-F8B8-40AD-9ADD-A6E28DE3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8" name="Rectangle 70">
            <a:extLst>
              <a:ext uri="{FF2B5EF4-FFF2-40B4-BE49-F238E27FC236}">
                <a16:creationId xmlns="" xmlns:a16="http://schemas.microsoft.com/office/drawing/2014/main" id="{3BCF30AB-8EE5-4B32-A329-B78ED4B1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09" name="Rectangle 71">
            <a:extLst>
              <a:ext uri="{FF2B5EF4-FFF2-40B4-BE49-F238E27FC236}">
                <a16:creationId xmlns="" xmlns:a16="http://schemas.microsoft.com/office/drawing/2014/main" id="{B52CA307-EE74-4A96-B344-49ADB9A1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0" name="Rectangle 72">
            <a:extLst>
              <a:ext uri="{FF2B5EF4-FFF2-40B4-BE49-F238E27FC236}">
                <a16:creationId xmlns="" xmlns:a16="http://schemas.microsoft.com/office/drawing/2014/main" id="{86997F8B-2079-423F-9A95-D5BAEDB5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1" name="Rectangle 73">
            <a:extLst>
              <a:ext uri="{FF2B5EF4-FFF2-40B4-BE49-F238E27FC236}">
                <a16:creationId xmlns="" xmlns:a16="http://schemas.microsoft.com/office/drawing/2014/main" id="{BC9E80E9-FF99-4711-AD12-6EEB7515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2" name="Rectangle 74">
            <a:extLst>
              <a:ext uri="{FF2B5EF4-FFF2-40B4-BE49-F238E27FC236}">
                <a16:creationId xmlns="" xmlns:a16="http://schemas.microsoft.com/office/drawing/2014/main" id="{08CBD1BD-9ECA-4F2B-BDCB-82C6FFAB3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3" name="Rectangle 75">
            <a:extLst>
              <a:ext uri="{FF2B5EF4-FFF2-40B4-BE49-F238E27FC236}">
                <a16:creationId xmlns="" xmlns:a16="http://schemas.microsoft.com/office/drawing/2014/main" id="{997F1049-2584-4E83-B02C-326C3AD5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4" name="Rectangle 76">
            <a:extLst>
              <a:ext uri="{FF2B5EF4-FFF2-40B4-BE49-F238E27FC236}">
                <a16:creationId xmlns="" xmlns:a16="http://schemas.microsoft.com/office/drawing/2014/main" id="{66547EA7-6177-4F70-BDD0-AF60312F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5" name="Rectangle 77">
            <a:extLst>
              <a:ext uri="{FF2B5EF4-FFF2-40B4-BE49-F238E27FC236}">
                <a16:creationId xmlns="" xmlns:a16="http://schemas.microsoft.com/office/drawing/2014/main" id="{B989D5CC-DCC4-47B7-8BF1-71ECF8BF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6" name="Rectangle 78">
            <a:extLst>
              <a:ext uri="{FF2B5EF4-FFF2-40B4-BE49-F238E27FC236}">
                <a16:creationId xmlns="" xmlns:a16="http://schemas.microsoft.com/office/drawing/2014/main" id="{7388F512-3E49-4608-BC65-03F07EA8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7" name="Rectangle 79">
            <a:extLst>
              <a:ext uri="{FF2B5EF4-FFF2-40B4-BE49-F238E27FC236}">
                <a16:creationId xmlns="" xmlns:a16="http://schemas.microsoft.com/office/drawing/2014/main" id="{6066B476-854E-4558-97C7-34E56867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8" name="Rectangle 80">
            <a:extLst>
              <a:ext uri="{FF2B5EF4-FFF2-40B4-BE49-F238E27FC236}">
                <a16:creationId xmlns="" xmlns:a16="http://schemas.microsoft.com/office/drawing/2014/main" id="{D51EEDEF-9A41-488F-8A37-9C0180A9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19" name="Rectangle 81">
            <a:extLst>
              <a:ext uri="{FF2B5EF4-FFF2-40B4-BE49-F238E27FC236}">
                <a16:creationId xmlns="" xmlns:a16="http://schemas.microsoft.com/office/drawing/2014/main" id="{F746BAF2-829D-4350-8DE0-E395CE79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0" name="Rectangle 82">
            <a:extLst>
              <a:ext uri="{FF2B5EF4-FFF2-40B4-BE49-F238E27FC236}">
                <a16:creationId xmlns="" xmlns:a16="http://schemas.microsoft.com/office/drawing/2014/main" id="{542811F3-DB1B-48D5-BB06-A6ECC960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1" name="Rectangle 83">
            <a:extLst>
              <a:ext uri="{FF2B5EF4-FFF2-40B4-BE49-F238E27FC236}">
                <a16:creationId xmlns="" xmlns:a16="http://schemas.microsoft.com/office/drawing/2014/main" id="{9DE94E42-DC89-48D5-9D0E-7D4451F9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2" name="Rectangle 84">
            <a:extLst>
              <a:ext uri="{FF2B5EF4-FFF2-40B4-BE49-F238E27FC236}">
                <a16:creationId xmlns="" xmlns:a16="http://schemas.microsoft.com/office/drawing/2014/main" id="{DD22D5CF-1960-4298-970C-5AA8E2BE9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3" name="Rectangle 85">
            <a:extLst>
              <a:ext uri="{FF2B5EF4-FFF2-40B4-BE49-F238E27FC236}">
                <a16:creationId xmlns="" xmlns:a16="http://schemas.microsoft.com/office/drawing/2014/main" id="{5E1E15AC-3E7A-4353-B3D7-FAE01327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4" name="Rectangle 86">
            <a:extLst>
              <a:ext uri="{FF2B5EF4-FFF2-40B4-BE49-F238E27FC236}">
                <a16:creationId xmlns="" xmlns:a16="http://schemas.microsoft.com/office/drawing/2014/main" id="{5EE41C77-4335-47B0-877F-76E5889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5" name="Rectangle 87">
            <a:extLst>
              <a:ext uri="{FF2B5EF4-FFF2-40B4-BE49-F238E27FC236}">
                <a16:creationId xmlns="" xmlns:a16="http://schemas.microsoft.com/office/drawing/2014/main" id="{A07D0C2B-2295-439A-8172-14F37439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6" name="Rectangle 88">
            <a:extLst>
              <a:ext uri="{FF2B5EF4-FFF2-40B4-BE49-F238E27FC236}">
                <a16:creationId xmlns="" xmlns:a16="http://schemas.microsoft.com/office/drawing/2014/main" id="{787CE203-6BBA-493C-996E-DB20FD28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7" name="Rectangle 89">
            <a:extLst>
              <a:ext uri="{FF2B5EF4-FFF2-40B4-BE49-F238E27FC236}">
                <a16:creationId xmlns="" xmlns:a16="http://schemas.microsoft.com/office/drawing/2014/main" id="{6EC25D1B-B210-49EF-9730-9C9E781E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8" name="Rectangle 90">
            <a:extLst>
              <a:ext uri="{FF2B5EF4-FFF2-40B4-BE49-F238E27FC236}">
                <a16:creationId xmlns="" xmlns:a16="http://schemas.microsoft.com/office/drawing/2014/main" id="{7B64101C-EEB2-4D0B-9357-4F60A922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29" name="Rectangle 91">
            <a:extLst>
              <a:ext uri="{FF2B5EF4-FFF2-40B4-BE49-F238E27FC236}">
                <a16:creationId xmlns="" xmlns:a16="http://schemas.microsoft.com/office/drawing/2014/main" id="{ABE963D7-52BA-4419-88DD-CDF0F343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0" name="Rectangle 92">
            <a:extLst>
              <a:ext uri="{FF2B5EF4-FFF2-40B4-BE49-F238E27FC236}">
                <a16:creationId xmlns="" xmlns:a16="http://schemas.microsoft.com/office/drawing/2014/main" id="{95A7B76F-1E14-489B-B8DF-FF48CE44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1" name="Rectangle 93">
            <a:extLst>
              <a:ext uri="{FF2B5EF4-FFF2-40B4-BE49-F238E27FC236}">
                <a16:creationId xmlns="" xmlns:a16="http://schemas.microsoft.com/office/drawing/2014/main" id="{F5A91010-8180-497E-9668-5F82CC30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2" name="Rectangle 94">
            <a:extLst>
              <a:ext uri="{FF2B5EF4-FFF2-40B4-BE49-F238E27FC236}">
                <a16:creationId xmlns="" xmlns:a16="http://schemas.microsoft.com/office/drawing/2014/main" id="{101BAF2A-B131-4D46-86D0-D3989614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3" name="Rectangle 95">
            <a:extLst>
              <a:ext uri="{FF2B5EF4-FFF2-40B4-BE49-F238E27FC236}">
                <a16:creationId xmlns="" xmlns:a16="http://schemas.microsoft.com/office/drawing/2014/main" id="{AA0A1321-E042-4982-B422-559FBD9B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4" name="Rectangle 96">
            <a:extLst>
              <a:ext uri="{FF2B5EF4-FFF2-40B4-BE49-F238E27FC236}">
                <a16:creationId xmlns="" xmlns:a16="http://schemas.microsoft.com/office/drawing/2014/main" id="{27D92B2C-2B60-44F0-BBAF-05C60BC8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5" name="Rectangle 97">
            <a:extLst>
              <a:ext uri="{FF2B5EF4-FFF2-40B4-BE49-F238E27FC236}">
                <a16:creationId xmlns="" xmlns:a16="http://schemas.microsoft.com/office/drawing/2014/main" id="{D491DA65-6C10-4D62-8500-6F8EDB43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6" name="Rectangle 98">
            <a:extLst>
              <a:ext uri="{FF2B5EF4-FFF2-40B4-BE49-F238E27FC236}">
                <a16:creationId xmlns="" xmlns:a16="http://schemas.microsoft.com/office/drawing/2014/main" id="{15A02B06-3EBD-4FE8-8AE4-34F1DDAC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7" name="Rectangle 99">
            <a:extLst>
              <a:ext uri="{FF2B5EF4-FFF2-40B4-BE49-F238E27FC236}">
                <a16:creationId xmlns="" xmlns:a16="http://schemas.microsoft.com/office/drawing/2014/main" id="{CCD3DC3D-0F4A-4A25-9329-E1CA470F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8" name="Rectangle 100">
            <a:extLst>
              <a:ext uri="{FF2B5EF4-FFF2-40B4-BE49-F238E27FC236}">
                <a16:creationId xmlns="" xmlns:a16="http://schemas.microsoft.com/office/drawing/2014/main" id="{8B08718D-8F0D-4B55-B913-5278D184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39" name="Rectangle 101">
            <a:extLst>
              <a:ext uri="{FF2B5EF4-FFF2-40B4-BE49-F238E27FC236}">
                <a16:creationId xmlns="" xmlns:a16="http://schemas.microsoft.com/office/drawing/2014/main" id="{B94F5608-3DF2-45D0-BB07-16AFED83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0" name="Rectangle 102">
            <a:extLst>
              <a:ext uri="{FF2B5EF4-FFF2-40B4-BE49-F238E27FC236}">
                <a16:creationId xmlns="" xmlns:a16="http://schemas.microsoft.com/office/drawing/2014/main" id="{83A6362D-020B-40C5-A3E1-AA1F9C22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1" name="Rectangle 103">
            <a:extLst>
              <a:ext uri="{FF2B5EF4-FFF2-40B4-BE49-F238E27FC236}">
                <a16:creationId xmlns="" xmlns:a16="http://schemas.microsoft.com/office/drawing/2014/main" id="{3F12F01B-ABDA-4172-A192-6BD4BE70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3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2" name="Rectangle 104">
            <a:extLst>
              <a:ext uri="{FF2B5EF4-FFF2-40B4-BE49-F238E27FC236}">
                <a16:creationId xmlns="" xmlns:a16="http://schemas.microsoft.com/office/drawing/2014/main" id="{F8180756-8689-492D-9CD4-993D7E34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3" name="Rectangle 105">
            <a:extLst>
              <a:ext uri="{FF2B5EF4-FFF2-40B4-BE49-F238E27FC236}">
                <a16:creationId xmlns="" xmlns:a16="http://schemas.microsoft.com/office/drawing/2014/main" id="{46A41C7A-E9DD-4D73-B7B6-0109D644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4" name="Rectangle 106">
            <a:extLst>
              <a:ext uri="{FF2B5EF4-FFF2-40B4-BE49-F238E27FC236}">
                <a16:creationId xmlns="" xmlns:a16="http://schemas.microsoft.com/office/drawing/2014/main" id="{8027BD89-2291-46BA-8238-7E75C2EA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5" name="Rectangle 107">
            <a:extLst>
              <a:ext uri="{FF2B5EF4-FFF2-40B4-BE49-F238E27FC236}">
                <a16:creationId xmlns="" xmlns:a16="http://schemas.microsoft.com/office/drawing/2014/main" id="{632164FC-53A9-4B07-8F17-E5E75221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6" name="Rectangle 108">
            <a:extLst>
              <a:ext uri="{FF2B5EF4-FFF2-40B4-BE49-F238E27FC236}">
                <a16:creationId xmlns="" xmlns:a16="http://schemas.microsoft.com/office/drawing/2014/main" id="{61555126-FDB6-4B33-90AB-10B6F54A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7" name="Rectangle 109">
            <a:extLst>
              <a:ext uri="{FF2B5EF4-FFF2-40B4-BE49-F238E27FC236}">
                <a16:creationId xmlns="" xmlns:a16="http://schemas.microsoft.com/office/drawing/2014/main" id="{34EB8C05-869C-4AC6-9CCD-5822DD63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8" name="Rectangle 110">
            <a:extLst>
              <a:ext uri="{FF2B5EF4-FFF2-40B4-BE49-F238E27FC236}">
                <a16:creationId xmlns="" xmlns:a16="http://schemas.microsoft.com/office/drawing/2014/main" id="{57040E79-9C79-4A72-BDAF-BEEC6118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49" name="Rectangle 111">
            <a:extLst>
              <a:ext uri="{FF2B5EF4-FFF2-40B4-BE49-F238E27FC236}">
                <a16:creationId xmlns="" xmlns:a16="http://schemas.microsoft.com/office/drawing/2014/main" id="{EA1B7FF9-FED2-4AC9-9687-8AFA0356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0" name="Rectangle 112">
            <a:extLst>
              <a:ext uri="{FF2B5EF4-FFF2-40B4-BE49-F238E27FC236}">
                <a16:creationId xmlns="" xmlns:a16="http://schemas.microsoft.com/office/drawing/2014/main" id="{C0F94C3A-FF13-45F2-A8C6-8ED3385E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1" name="Rectangle 113">
            <a:extLst>
              <a:ext uri="{FF2B5EF4-FFF2-40B4-BE49-F238E27FC236}">
                <a16:creationId xmlns="" xmlns:a16="http://schemas.microsoft.com/office/drawing/2014/main" id="{8749D036-B316-4A10-BC25-D14DCF2CF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2" name="Rectangle 114">
            <a:extLst>
              <a:ext uri="{FF2B5EF4-FFF2-40B4-BE49-F238E27FC236}">
                <a16:creationId xmlns="" xmlns:a16="http://schemas.microsoft.com/office/drawing/2014/main" id="{85834FDB-22ED-4C33-B0FC-2051D648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3" name="Rectangle 115">
            <a:extLst>
              <a:ext uri="{FF2B5EF4-FFF2-40B4-BE49-F238E27FC236}">
                <a16:creationId xmlns="" xmlns:a16="http://schemas.microsoft.com/office/drawing/2014/main" id="{6670820A-01DA-4F34-84D4-4BCAD37F0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4" name="Rectangle 116">
            <a:extLst>
              <a:ext uri="{FF2B5EF4-FFF2-40B4-BE49-F238E27FC236}">
                <a16:creationId xmlns="" xmlns:a16="http://schemas.microsoft.com/office/drawing/2014/main" id="{6DF6D862-54DB-4BFC-B781-46A60071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5" name="Rectangle 117">
            <a:extLst>
              <a:ext uri="{FF2B5EF4-FFF2-40B4-BE49-F238E27FC236}">
                <a16:creationId xmlns="" xmlns:a16="http://schemas.microsoft.com/office/drawing/2014/main" id="{3C4B3338-9302-43D9-ADF7-64F1BA71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6" name="Rectangle 118">
            <a:extLst>
              <a:ext uri="{FF2B5EF4-FFF2-40B4-BE49-F238E27FC236}">
                <a16:creationId xmlns="" xmlns:a16="http://schemas.microsoft.com/office/drawing/2014/main" id="{09274E02-21C0-4432-B781-85973114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7" name="Rectangle 119">
            <a:extLst>
              <a:ext uri="{FF2B5EF4-FFF2-40B4-BE49-F238E27FC236}">
                <a16:creationId xmlns="" xmlns:a16="http://schemas.microsoft.com/office/drawing/2014/main" id="{73D31735-BB15-4688-A1FB-E2F1FC1C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8" name="Rectangle 120">
            <a:extLst>
              <a:ext uri="{FF2B5EF4-FFF2-40B4-BE49-F238E27FC236}">
                <a16:creationId xmlns="" xmlns:a16="http://schemas.microsoft.com/office/drawing/2014/main" id="{77CDAF3F-5BCF-4655-82E0-72A364D6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59" name="Rectangle 121">
            <a:extLst>
              <a:ext uri="{FF2B5EF4-FFF2-40B4-BE49-F238E27FC236}">
                <a16:creationId xmlns="" xmlns:a16="http://schemas.microsoft.com/office/drawing/2014/main" id="{91628B08-6F14-43AF-9398-126F17E7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0" name="Rectangle 122">
            <a:extLst>
              <a:ext uri="{FF2B5EF4-FFF2-40B4-BE49-F238E27FC236}">
                <a16:creationId xmlns="" xmlns:a16="http://schemas.microsoft.com/office/drawing/2014/main" id="{3C97D12E-DCA9-4E64-9DF9-7FF39B900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1" name="Rectangle 123">
            <a:extLst>
              <a:ext uri="{FF2B5EF4-FFF2-40B4-BE49-F238E27FC236}">
                <a16:creationId xmlns="" xmlns:a16="http://schemas.microsoft.com/office/drawing/2014/main" id="{AD0E529D-9DF2-4CF1-AD79-FDEDAA3C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2" name="Rectangle 124">
            <a:extLst>
              <a:ext uri="{FF2B5EF4-FFF2-40B4-BE49-F238E27FC236}">
                <a16:creationId xmlns="" xmlns:a16="http://schemas.microsoft.com/office/drawing/2014/main" id="{C3500F3C-F3A8-48F7-86AF-F8FF2058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3" name="Rectangle 125">
            <a:extLst>
              <a:ext uri="{FF2B5EF4-FFF2-40B4-BE49-F238E27FC236}">
                <a16:creationId xmlns="" xmlns:a16="http://schemas.microsoft.com/office/drawing/2014/main" id="{E9DE9447-C1EE-4D2B-AAB2-35748B52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4" name="Rectangle 126">
            <a:extLst>
              <a:ext uri="{FF2B5EF4-FFF2-40B4-BE49-F238E27FC236}">
                <a16:creationId xmlns="" xmlns:a16="http://schemas.microsoft.com/office/drawing/2014/main" id="{5DFDD876-0810-4FB0-AE65-51A21DE7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5" name="Rectangle 127">
            <a:extLst>
              <a:ext uri="{FF2B5EF4-FFF2-40B4-BE49-F238E27FC236}">
                <a16:creationId xmlns="" xmlns:a16="http://schemas.microsoft.com/office/drawing/2014/main" id="{910CB3A6-C97E-4410-A537-5C5A01285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6" name="Rectangle 128">
            <a:extLst>
              <a:ext uri="{FF2B5EF4-FFF2-40B4-BE49-F238E27FC236}">
                <a16:creationId xmlns="" xmlns:a16="http://schemas.microsoft.com/office/drawing/2014/main" id="{D29D534C-3BD1-4D19-A86D-3EF45F10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7" name="Rectangle 129">
            <a:extLst>
              <a:ext uri="{FF2B5EF4-FFF2-40B4-BE49-F238E27FC236}">
                <a16:creationId xmlns="" xmlns:a16="http://schemas.microsoft.com/office/drawing/2014/main" id="{BB57CBB8-E38A-4858-86C3-735A212B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8" name="Rectangle 130">
            <a:extLst>
              <a:ext uri="{FF2B5EF4-FFF2-40B4-BE49-F238E27FC236}">
                <a16:creationId xmlns="" xmlns:a16="http://schemas.microsoft.com/office/drawing/2014/main" id="{23C66F3D-ACBC-4E2D-8D0D-5B189A82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69" name="Rectangle 131">
            <a:extLst>
              <a:ext uri="{FF2B5EF4-FFF2-40B4-BE49-F238E27FC236}">
                <a16:creationId xmlns="" xmlns:a16="http://schemas.microsoft.com/office/drawing/2014/main" id="{AF6D5C44-0BA1-432A-87DF-F26ECC86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0" name="Rectangle 132">
            <a:extLst>
              <a:ext uri="{FF2B5EF4-FFF2-40B4-BE49-F238E27FC236}">
                <a16:creationId xmlns="" xmlns:a16="http://schemas.microsoft.com/office/drawing/2014/main" id="{77791E6E-ED80-411B-8E3A-36C44B65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1" name="Rectangle 133">
            <a:extLst>
              <a:ext uri="{FF2B5EF4-FFF2-40B4-BE49-F238E27FC236}">
                <a16:creationId xmlns="" xmlns:a16="http://schemas.microsoft.com/office/drawing/2014/main" id="{6AA5FAA4-5193-4032-80CE-3546945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2" name="Rectangle 134">
            <a:extLst>
              <a:ext uri="{FF2B5EF4-FFF2-40B4-BE49-F238E27FC236}">
                <a16:creationId xmlns="" xmlns:a16="http://schemas.microsoft.com/office/drawing/2014/main" id="{DF25030C-08F2-410A-8307-DFBDE401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3" name="Rectangle 135">
            <a:extLst>
              <a:ext uri="{FF2B5EF4-FFF2-40B4-BE49-F238E27FC236}">
                <a16:creationId xmlns="" xmlns:a16="http://schemas.microsoft.com/office/drawing/2014/main" id="{087AFBB7-C501-463C-A601-20867183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4" name="Rectangle 136">
            <a:extLst>
              <a:ext uri="{FF2B5EF4-FFF2-40B4-BE49-F238E27FC236}">
                <a16:creationId xmlns="" xmlns:a16="http://schemas.microsoft.com/office/drawing/2014/main" id="{D7C5DBB1-1247-4141-B8C3-23C1C61C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5" name="Rectangle 137">
            <a:extLst>
              <a:ext uri="{FF2B5EF4-FFF2-40B4-BE49-F238E27FC236}">
                <a16:creationId xmlns="" xmlns:a16="http://schemas.microsoft.com/office/drawing/2014/main" id="{611A1629-F61C-41EA-8E6A-6ABF0B5B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6" name="Rectangle 138">
            <a:extLst>
              <a:ext uri="{FF2B5EF4-FFF2-40B4-BE49-F238E27FC236}">
                <a16:creationId xmlns="" xmlns:a16="http://schemas.microsoft.com/office/drawing/2014/main" id="{897804A3-3A15-4180-B1AF-EFF88972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7" name="Rectangle 139">
            <a:extLst>
              <a:ext uri="{FF2B5EF4-FFF2-40B4-BE49-F238E27FC236}">
                <a16:creationId xmlns="" xmlns:a16="http://schemas.microsoft.com/office/drawing/2014/main" id="{067D2B06-7227-4E74-A727-2F112F5A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4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0378" name="Text Box 140">
            <a:extLst>
              <a:ext uri="{FF2B5EF4-FFF2-40B4-BE49-F238E27FC236}">
                <a16:creationId xmlns="" xmlns:a16="http://schemas.microsoft.com/office/drawing/2014/main" id="{E4AAF089-F776-4C5E-BAA5-42350913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4102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DataNodes</a:t>
            </a:r>
          </a:p>
        </p:txBody>
      </p:sp>
      <p:cxnSp>
        <p:nvCxnSpPr>
          <p:cNvPr id="10379" name="AutoShape 142">
            <a:extLst>
              <a:ext uri="{FF2B5EF4-FFF2-40B4-BE49-F238E27FC236}">
                <a16:creationId xmlns="" xmlns:a16="http://schemas.microsoft.com/office/drawing/2014/main" id="{25DA9E4F-0052-47E1-9416-F3A2B7B04263}"/>
              </a:ext>
            </a:extLst>
          </p:cNvPr>
          <p:cNvCxnSpPr>
            <a:cxnSpLocks noChangeShapeType="1"/>
            <a:endCxn id="10256" idx="0"/>
          </p:cNvCxnSpPr>
          <p:nvPr/>
        </p:nvCxnSpPr>
        <p:spPr bwMode="auto">
          <a:xfrm flipV="1">
            <a:off x="2881313" y="1606550"/>
            <a:ext cx="3535362" cy="1441450"/>
          </a:xfrm>
          <a:prstGeom prst="curvedConnector4">
            <a:avLst>
              <a:gd name="adj1" fmla="val 39153"/>
              <a:gd name="adj2" fmla="val 115861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0" name="Text Box 143">
            <a:extLst>
              <a:ext uri="{FF2B5EF4-FFF2-40B4-BE49-F238E27FC236}">
                <a16:creationId xmlns="" xmlns:a16="http://schemas.microsoft.com/office/drawing/2014/main" id="{240B07AF-37A9-41FC-959E-FB36962CB6FD}"/>
              </a:ext>
            </a:extLst>
          </p:cNvPr>
          <p:cNvSpPr txBox="1">
            <a:spLocks noChangeArrowheads="1"/>
          </p:cNvSpPr>
          <p:nvPr/>
        </p:nvSpPr>
        <p:spPr bwMode="auto">
          <a:xfrm rot="19263277">
            <a:off x="3281363" y="1857375"/>
            <a:ext cx="65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>
                <a:solidFill>
                  <a:srgbClr val="000000"/>
                </a:solidFill>
                <a:ea typeface="ＭＳ Ｐゴシック" panose="020B0600070205080204" pitchFamily="34" charset="-128"/>
              </a:rPr>
              <a:t>1. </a:t>
            </a: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filename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GB" altLang="en-US" sz="14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81" name="Text Box 144">
            <a:extLst>
              <a:ext uri="{FF2B5EF4-FFF2-40B4-BE49-F238E27FC236}">
                <a16:creationId xmlns="" xmlns:a16="http://schemas.microsoft.com/office/drawing/2014/main" id="{CE7BF875-4C7F-4A5B-9B54-E990D26AC654}"/>
              </a:ext>
            </a:extLst>
          </p:cNvPr>
          <p:cNvSpPr txBox="1">
            <a:spLocks noChangeArrowheads="1"/>
          </p:cNvSpPr>
          <p:nvPr/>
        </p:nvSpPr>
        <p:spPr bwMode="auto">
          <a:xfrm rot="19283462">
            <a:off x="3733801" y="2743200"/>
            <a:ext cx="1020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>
                <a:solidFill>
                  <a:srgbClr val="000000"/>
                </a:solidFill>
                <a:ea typeface="ＭＳ Ｐゴシック" panose="020B0600070205080204" pitchFamily="34" charset="-128"/>
              </a:rPr>
              <a:t>2. </a:t>
            </a: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BlckId, DataNodes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700">
                <a:solidFill>
                  <a:srgbClr val="000000"/>
                </a:solidFill>
                <a:ea typeface="ＭＳ Ｐゴシック" panose="020B0600070205080204" pitchFamily="34" charset="-128"/>
              </a:rPr>
              <a:t>o</a:t>
            </a:r>
          </a:p>
        </p:txBody>
      </p:sp>
      <p:sp>
        <p:nvSpPr>
          <p:cNvPr id="10382" name="Line 145">
            <a:extLst>
              <a:ext uri="{FF2B5EF4-FFF2-40B4-BE49-F238E27FC236}">
                <a16:creationId xmlns="" xmlns:a16="http://schemas.microsoft.com/office/drawing/2014/main" id="{D68BE72A-C36D-4E05-A870-E12EA3D75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1" y="1752600"/>
            <a:ext cx="620713" cy="660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3" name="Line 146">
            <a:extLst>
              <a:ext uri="{FF2B5EF4-FFF2-40B4-BE49-F238E27FC236}">
                <a16:creationId xmlns="" xmlns:a16="http://schemas.microsoft.com/office/drawing/2014/main" id="{B485310E-E349-49C3-A4B3-BC0C1ADE4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286001"/>
            <a:ext cx="990600" cy="741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84" name="AutoShape 147">
            <a:extLst>
              <a:ext uri="{FF2B5EF4-FFF2-40B4-BE49-F238E27FC236}">
                <a16:creationId xmlns="" xmlns:a16="http://schemas.microsoft.com/office/drawing/2014/main" id="{6893457D-B7B9-4BC2-AC6E-6BAA9197EB7D}"/>
              </a:ext>
            </a:extLst>
          </p:cNvPr>
          <p:cNvCxnSpPr>
            <a:cxnSpLocks noChangeShapeType="1"/>
            <a:stCxn id="10243" idx="5"/>
          </p:cNvCxnSpPr>
          <p:nvPr/>
        </p:nvCxnSpPr>
        <p:spPr bwMode="auto">
          <a:xfrm rot="16200000" flipH="1">
            <a:off x="3389313" y="2933701"/>
            <a:ext cx="496888" cy="17668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5" name="Text Box 148">
            <a:extLst>
              <a:ext uri="{FF2B5EF4-FFF2-40B4-BE49-F238E27FC236}">
                <a16:creationId xmlns="" xmlns:a16="http://schemas.microsoft.com/office/drawing/2014/main" id="{E5F2759E-2D06-415D-95FF-771AE56B9919}"/>
              </a:ext>
            </a:extLst>
          </p:cNvPr>
          <p:cNvSpPr txBox="1">
            <a:spLocks noChangeArrowheads="1"/>
          </p:cNvSpPr>
          <p:nvPr/>
        </p:nvSpPr>
        <p:spPr bwMode="auto">
          <a:xfrm rot="480000">
            <a:off x="3048001" y="4038600"/>
            <a:ext cx="5556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3.Read data</a:t>
            </a:r>
          </a:p>
        </p:txBody>
      </p:sp>
      <p:sp>
        <p:nvSpPr>
          <p:cNvPr id="10386" name="Text Box 151">
            <a:extLst>
              <a:ext uri="{FF2B5EF4-FFF2-40B4-BE49-F238E27FC236}">
                <a16:creationId xmlns="" xmlns:a16="http://schemas.microsoft.com/office/drawing/2014/main" id="{C33FA256-FB91-4DA2-9CD3-77936EF2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867400"/>
            <a:ext cx="262096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NameNode : Maps a file to a file-id and list of MapNodes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DataNode  : Maps a block-id to a physical location on disk</a:t>
            </a:r>
          </a:p>
        </p:txBody>
      </p:sp>
      <p:sp>
        <p:nvSpPr>
          <p:cNvPr id="10387" name="Line 152">
            <a:extLst>
              <a:ext uri="{FF2B5EF4-FFF2-40B4-BE49-F238E27FC236}">
                <a16:creationId xmlns="" xmlns:a16="http://schemas.microsoft.com/office/drawing/2014/main" id="{D290056B-F6CC-4153-B1B0-B53C654E5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1" y="2057400"/>
            <a:ext cx="9525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HDFSArchitecture">
            <a:extLst>
              <a:ext uri="{FF2B5EF4-FFF2-40B4-BE49-F238E27FC236}">
                <a16:creationId xmlns="" xmlns:a16="http://schemas.microsoft.com/office/drawing/2014/main" id="{91A0F583-20AE-45F4-AECC-EF02F13AE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/>
          <a:stretch/>
        </p:blipFill>
        <p:spPr bwMode="auto">
          <a:xfrm>
            <a:off x="1487714" y="986970"/>
            <a:ext cx="8788400" cy="53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="" xmlns:a16="http://schemas.microsoft.com/office/drawing/2014/main" id="{6C48098C-3A6B-429D-A283-A10950CC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4950"/>
            <a:ext cx="5715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 anchor="ctr"/>
          <a:lstStyle>
            <a:lvl1pPr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rgbClr val="0000FF"/>
                </a:solidFill>
                <a:latin typeface="+mj-lt"/>
                <a:ea typeface="+mj-ea"/>
              </a:rPr>
              <a:t>HDFS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917" y="6280031"/>
            <a:ext cx="63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https://www.youtube.com/watch?v=m9v9lky3zcE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0928349" cy="4876800"/>
          </a:xfrm>
        </p:spPr>
        <p:txBody>
          <a:bodyPr/>
          <a:lstStyle/>
          <a:p>
            <a:r>
              <a:rPr lang="en-US" altLang="en-US" sz="2800" dirty="0" smtClean="0"/>
              <a:t>MapReduce is a programming model for data processing</a:t>
            </a:r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The power of MapReduce lies in its ability to scale to 100s to 1000s of computers, each with several processor cores</a:t>
            </a:r>
            <a:endParaRPr lang="en-US" altLang="en-US" sz="2800" dirty="0"/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MapReduce is designed to efficiently process large volumes of data by connecting many commodity computers together to work in parallel</a:t>
            </a:r>
            <a:endParaRPr lang="en-US" altLang="en-US" sz="2800" dirty="0"/>
          </a:p>
          <a:p>
            <a:endParaRPr lang="en-US" altLang="en-US" sz="1200" dirty="0" smtClean="0"/>
          </a:p>
          <a:p>
            <a:r>
              <a:rPr lang="en-US" altLang="en-US" sz="2800" dirty="0" smtClean="0"/>
              <a:t>MapReduce ties smaller and more reasonably priced machines together into a single cost-effective commodity cluster</a:t>
            </a:r>
            <a:endParaRPr lang="en-US" altLang="en-US" sz="2800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83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Isolated Tasks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0725149" cy="4876800"/>
          </a:xfrm>
        </p:spPr>
        <p:txBody>
          <a:bodyPr/>
          <a:lstStyle/>
          <a:p>
            <a:pPr algn="just"/>
            <a:r>
              <a:rPr lang="en-US" altLang="en-US" sz="2800" dirty="0"/>
              <a:t>MapReduce divides the workload into multiple </a:t>
            </a:r>
            <a:r>
              <a:rPr lang="en-US" altLang="en-US" sz="2800" dirty="0">
                <a:solidFill>
                  <a:srgbClr val="FF0000"/>
                </a:solidFill>
              </a:rPr>
              <a:t>independent tasks </a:t>
            </a:r>
            <a:r>
              <a:rPr lang="en-US" altLang="en-US" sz="2800" dirty="0"/>
              <a:t>and schedule them across cluster nodes</a:t>
            </a:r>
          </a:p>
          <a:p>
            <a:pPr algn="just"/>
            <a:endParaRPr lang="en-US" altLang="en-US" sz="1200" dirty="0"/>
          </a:p>
          <a:p>
            <a:pPr algn="just"/>
            <a:r>
              <a:rPr lang="en-US" altLang="en-US" sz="2800" dirty="0"/>
              <a:t>A work performed by each task is done </a:t>
            </a:r>
            <a:r>
              <a:rPr lang="en-US" altLang="en-US" sz="2800" dirty="0">
                <a:solidFill>
                  <a:srgbClr val="FF0000"/>
                </a:solidFill>
              </a:rPr>
              <a:t>in isolation </a:t>
            </a:r>
            <a:r>
              <a:rPr lang="en-US" altLang="en-US" sz="2800" dirty="0"/>
              <a:t>from one another</a:t>
            </a:r>
          </a:p>
          <a:p>
            <a:pPr algn="just"/>
            <a:endParaRPr lang="en-US" altLang="en-US" sz="1200" dirty="0"/>
          </a:p>
          <a:p>
            <a:pPr algn="just"/>
            <a:r>
              <a:rPr lang="en-US" altLang="en-US" sz="2800" dirty="0"/>
              <a:t>The amount of communication which can be performed by tasks is mainly limited for scalability reasons</a:t>
            </a:r>
          </a:p>
          <a:p>
            <a:pPr algn="just"/>
            <a:endParaRPr lang="en-US" altLang="en-US" sz="1200" dirty="0"/>
          </a:p>
          <a:p>
            <a:pPr algn="just"/>
            <a:r>
              <a:rPr lang="en-US" altLang="en-US" sz="2800" dirty="0"/>
              <a:t>The communication overhead required to keep the data on the nodes synchronized at all times would prevent the model from performing reliably and efficiently at large scale</a:t>
            </a:r>
          </a:p>
          <a:p>
            <a:pPr marL="457200" lvl="1" indent="0" algn="just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7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Distribution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447800"/>
            <a:ext cx="10725149" cy="4876800"/>
          </a:xfrm>
        </p:spPr>
        <p:txBody>
          <a:bodyPr/>
          <a:lstStyle/>
          <a:p>
            <a:pPr algn="just"/>
            <a:r>
              <a:rPr lang="en-US" altLang="en-US" sz="2800" dirty="0"/>
              <a:t>In a MapReduce cluster, data is distributed to all the nodes of the cluster as it is being loaded in</a:t>
            </a:r>
          </a:p>
          <a:p>
            <a:pPr algn="just"/>
            <a:endParaRPr lang="en-US" altLang="en-US" sz="1200" dirty="0"/>
          </a:p>
          <a:p>
            <a:pPr algn="just"/>
            <a:r>
              <a:rPr lang="en-US" altLang="en-US" sz="2800" dirty="0"/>
              <a:t>An underlying distributed file systems (e.g., GFS) splits large data files into chunks which are managed by different nodes in the cluster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marL="0" indent="0" algn="just">
              <a:buNone/>
            </a:pPr>
            <a:endParaRPr lang="en-US" altLang="en-US" sz="2800" dirty="0" smtClean="0"/>
          </a:p>
          <a:p>
            <a:pPr marL="0" indent="0" algn="just">
              <a:buNone/>
            </a:pPr>
            <a:endParaRPr lang="en-US" altLang="en-US" sz="1800" dirty="0"/>
          </a:p>
          <a:p>
            <a:pPr algn="just"/>
            <a:r>
              <a:rPr lang="en-US" altLang="en-US" sz="2800" dirty="0"/>
              <a:t>Even though the file chunks are distributed across several machines, they form a single </a:t>
            </a:r>
            <a:r>
              <a:rPr lang="en-US" altLang="en-US" sz="2800" dirty="0" err="1" smtClean="0"/>
              <a:t>namesapce</a:t>
            </a:r>
            <a:r>
              <a:rPr lang="en-US" altLang="en-US" sz="2800" dirty="0" smtClean="0"/>
              <a:t>.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317972" y="367453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7772" y="451273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Node 1</a:t>
            </a:r>
          </a:p>
          <a:p>
            <a:pPr algn="ctr">
              <a:defRPr/>
            </a:pPr>
            <a:endParaRPr lang="en-US" sz="14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93972" y="4879443"/>
            <a:ext cx="131445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Chunk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3174972" y="397933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8322" y="382693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975572" y="397933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5972" y="382693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9972" y="451273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Node 2</a:t>
            </a:r>
          </a:p>
          <a:p>
            <a:pPr algn="ctr">
              <a:defRPr/>
            </a:pPr>
            <a:endParaRPr lang="en-US" sz="14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56172" y="4879443"/>
            <a:ext cx="131445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Chunk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8372" y="451273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Node 3</a:t>
            </a:r>
          </a:p>
          <a:p>
            <a:pPr algn="ctr">
              <a:defRPr/>
            </a:pPr>
            <a:endParaRPr lang="en-US" sz="14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94572" y="4879443"/>
            <a:ext cx="131445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Chunk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537172" y="413173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3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lecture1.ke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FF9966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3184</Words>
  <Application>Microsoft Office PowerPoint</Application>
  <PresentationFormat>Custom</PresentationFormat>
  <Paragraphs>682</Paragraphs>
  <Slides>69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lecture1.key</vt:lpstr>
      <vt:lpstr>PowerPoint Presentation</vt:lpstr>
      <vt:lpstr>Early Large Scale Computing</vt:lpstr>
      <vt:lpstr>Advances in CPUs</vt:lpstr>
      <vt:lpstr>Distributed Systems</vt:lpstr>
      <vt:lpstr>Commodity Clusters</vt:lpstr>
      <vt:lpstr>Cluster Architecture</vt:lpstr>
      <vt:lpstr>MapReduce</vt:lpstr>
      <vt:lpstr>Isolated Tasks</vt:lpstr>
      <vt:lpstr>Data Distribution</vt:lpstr>
      <vt:lpstr>MapReduce core functionality</vt:lpstr>
      <vt:lpstr>MapReduce core functionality (II)</vt:lpstr>
      <vt:lpstr>MapReduce core functionality (III)</vt:lpstr>
      <vt:lpstr>MapReduce: A Bird’s-Eye View</vt:lpstr>
      <vt:lpstr>Keys and Values</vt:lpstr>
      <vt:lpstr>Partitions</vt:lpstr>
      <vt:lpstr>Network Topology in MapReduce</vt:lpstr>
      <vt:lpstr>Distributed File System</vt:lpstr>
      <vt:lpstr>MapReduce: The Map Step</vt:lpstr>
      <vt:lpstr>MapReduce: The Shuffle Step</vt:lpstr>
      <vt:lpstr>MapReduce: The Reduce Step</vt:lpstr>
      <vt:lpstr>MapReduce</vt:lpstr>
      <vt:lpstr>Word Count using MapReduce</vt:lpstr>
      <vt:lpstr>Distributed Execution Overview </vt:lpstr>
      <vt:lpstr>Data flow</vt:lpstr>
      <vt:lpstr>Coordination</vt:lpstr>
      <vt:lpstr>Failures</vt:lpstr>
      <vt:lpstr>How many Map and Reduce jobs?</vt:lpstr>
      <vt:lpstr>Combiners</vt:lpstr>
      <vt:lpstr>Partition Function</vt:lpstr>
      <vt:lpstr>Warm up: Word Count</vt:lpstr>
      <vt:lpstr>Word Count (2)</vt:lpstr>
      <vt:lpstr>Word Count (3)</vt:lpstr>
      <vt:lpstr>MapReduce: Word Count</vt:lpstr>
      <vt:lpstr>Exercise 1: Host size</vt:lpstr>
      <vt:lpstr>Exercise 2: Distributed Grep</vt:lpstr>
      <vt:lpstr>Exercise 3: Graph reversal</vt:lpstr>
      <vt:lpstr>Exercise 4: Frequent Pairs</vt:lpstr>
      <vt:lpstr>Implementations</vt:lpstr>
      <vt:lpstr>What is Apache Hadoop?</vt:lpstr>
      <vt:lpstr>Hadoop MapReduce</vt:lpstr>
      <vt:lpstr>Core Hadoop Concepts</vt:lpstr>
      <vt:lpstr>High-Level Overview</vt:lpstr>
      <vt:lpstr>Requirements for Hadoop</vt:lpstr>
      <vt:lpstr>Requirements for Hadoop</vt:lpstr>
      <vt:lpstr>Fault Tolerance</vt:lpstr>
      <vt:lpstr>Uses for Hadoop</vt:lpstr>
      <vt:lpstr>Who Uses Hadoop?</vt:lpstr>
      <vt:lpstr>The Hadoop EcoSystem</vt:lpstr>
      <vt:lpstr>The Hadoop Ecosystem</vt:lpstr>
      <vt:lpstr>Why do these tools exist?</vt:lpstr>
      <vt:lpstr>Other Tools</vt:lpstr>
      <vt:lpstr>Stable storage</vt:lpstr>
      <vt:lpstr>Distributed File System</vt:lpstr>
      <vt:lpstr>Hadoop Distributed File System (HDFS)</vt:lpstr>
      <vt:lpstr>Hadoop Distributed File System (HDFS)</vt:lpstr>
      <vt:lpstr>HDFS: How the files are stored</vt:lpstr>
      <vt:lpstr>Data Replication</vt:lpstr>
      <vt:lpstr>Data Retrieval</vt:lpstr>
      <vt:lpstr>Typical Hadoop cluster integrates MapReduce and HDFS</vt:lpstr>
      <vt:lpstr>Overview</vt:lpstr>
      <vt:lpstr>Hadoop simple cluster graphic</vt:lpstr>
      <vt:lpstr>MapReduce Framework</vt:lpstr>
      <vt:lpstr>The NameNode</vt:lpstr>
      <vt:lpstr>The Secondary NameNode</vt:lpstr>
      <vt:lpstr>JobTracker and TaskTracker</vt:lpstr>
      <vt:lpstr>Tasks of NameNode</vt:lpstr>
      <vt:lpstr>Tasks of DataNode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Shahid Bhatti</dc:creator>
  <cp:lastModifiedBy>Hasan Jamal</cp:lastModifiedBy>
  <cp:revision>249</cp:revision>
  <dcterms:created xsi:type="dcterms:W3CDTF">2019-09-04T10:46:10Z</dcterms:created>
  <dcterms:modified xsi:type="dcterms:W3CDTF">2019-10-03T03:33:35Z</dcterms:modified>
</cp:coreProperties>
</file>