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handoutMasterIdLst>
    <p:handoutMasterId r:id="rId29"/>
  </p:handoutMasterIdLst>
  <p:sldIdLst>
    <p:sldId id="586" r:id="rId2"/>
    <p:sldId id="811" r:id="rId3"/>
    <p:sldId id="666" r:id="rId4"/>
    <p:sldId id="673" r:id="rId5"/>
    <p:sldId id="675" r:id="rId6"/>
    <p:sldId id="668" r:id="rId7"/>
    <p:sldId id="674" r:id="rId8"/>
    <p:sldId id="729" r:id="rId9"/>
    <p:sldId id="730" r:id="rId10"/>
    <p:sldId id="731" r:id="rId11"/>
    <p:sldId id="779" r:id="rId12"/>
    <p:sldId id="676" r:id="rId13"/>
    <p:sldId id="812" r:id="rId14"/>
    <p:sldId id="669" r:id="rId15"/>
    <p:sldId id="677" r:id="rId16"/>
    <p:sldId id="678" r:id="rId17"/>
    <p:sldId id="679" r:id="rId18"/>
    <p:sldId id="777" r:id="rId19"/>
    <p:sldId id="797" r:id="rId20"/>
    <p:sldId id="806" r:id="rId21"/>
    <p:sldId id="798" r:id="rId22"/>
    <p:sldId id="807" r:id="rId23"/>
    <p:sldId id="814" r:id="rId24"/>
    <p:sldId id="815" r:id="rId25"/>
    <p:sldId id="816" r:id="rId26"/>
    <p:sldId id="817" r:id="rId27"/>
  </p:sldIdLst>
  <p:sldSz cx="9144000" cy="6858000" type="screen4x3"/>
  <p:notesSz cx="6858000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 baseline="-25000">
        <a:solidFill>
          <a:schemeClr val="hlink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 baseline="-25000">
        <a:solidFill>
          <a:schemeClr val="hlink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 baseline="-25000">
        <a:solidFill>
          <a:schemeClr val="hlink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 baseline="-25000">
        <a:solidFill>
          <a:schemeClr val="hlink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 baseline="-25000">
        <a:solidFill>
          <a:schemeClr val="hlink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b="1" kern="1200" baseline="-25000">
        <a:solidFill>
          <a:schemeClr val="hlink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b="1" kern="1200" baseline="-25000">
        <a:solidFill>
          <a:schemeClr val="hlink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b="1" kern="1200" baseline="-25000">
        <a:solidFill>
          <a:schemeClr val="hlink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b="1" kern="1200" baseline="-25000">
        <a:solidFill>
          <a:schemeClr val="hlink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CCECFF"/>
    <a:srgbClr val="FF5050"/>
    <a:srgbClr val="FF0000"/>
    <a:srgbClr val="FFCCFF"/>
    <a:srgbClr val="66FF33"/>
    <a:srgbClr val="339966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32" autoAdjust="0"/>
    <p:restoredTop sz="92965" autoAdjust="0"/>
  </p:normalViewPr>
  <p:slideViewPr>
    <p:cSldViewPr snapToGrid="0">
      <p:cViewPr varScale="1">
        <p:scale>
          <a:sx n="82" d="100"/>
          <a:sy n="82" d="100"/>
        </p:scale>
        <p:origin x="-1690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9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>
            <a:extLst>
              <a:ext uri="{FF2B5EF4-FFF2-40B4-BE49-F238E27FC236}">
                <a16:creationId xmlns="" xmlns:a16="http://schemas.microsoft.com/office/drawing/2014/main" id="{D0F8E3D6-EBCB-448F-A68E-081F9C45218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baseline="0" smtClean="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9507" name="Rectangle 3">
            <a:extLst>
              <a:ext uri="{FF2B5EF4-FFF2-40B4-BE49-F238E27FC236}">
                <a16:creationId xmlns="" xmlns:a16="http://schemas.microsoft.com/office/drawing/2014/main" id="{74021E34-C416-41F3-B7D5-C2BE5A56635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baseline="0" smtClean="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9508" name="Rectangle 4">
            <a:extLst>
              <a:ext uri="{FF2B5EF4-FFF2-40B4-BE49-F238E27FC236}">
                <a16:creationId xmlns="" xmlns:a16="http://schemas.microsoft.com/office/drawing/2014/main" id="{462630C9-63AB-4776-8F43-E11FA2BF942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113"/>
            <a:ext cx="29718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baseline="0" smtClean="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9509" name="Rectangle 5">
            <a:extLst>
              <a:ext uri="{FF2B5EF4-FFF2-40B4-BE49-F238E27FC236}">
                <a16:creationId xmlns="" xmlns:a16="http://schemas.microsoft.com/office/drawing/2014/main" id="{29FCA84D-760A-4CD8-9AA9-B02FA378CF9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74113"/>
            <a:ext cx="29718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fld id="{571AE54C-F1AF-44EA-A9EF-640A171710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7889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="" xmlns:a16="http://schemas.microsoft.com/office/drawing/2014/main" id="{E5488416-E92E-4004-A61B-531B4AB5A7E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baseline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9" name="Rectangle 3">
            <a:extLst>
              <a:ext uri="{FF2B5EF4-FFF2-40B4-BE49-F238E27FC236}">
                <a16:creationId xmlns="" xmlns:a16="http://schemas.microsoft.com/office/drawing/2014/main" id="{DABB7D85-510D-404C-ABDA-6CD87DFAAE4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baseline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4996" name="Rectangle 4">
            <a:extLst>
              <a:ext uri="{FF2B5EF4-FFF2-40B4-BE49-F238E27FC236}">
                <a16:creationId xmlns="" xmlns:a16="http://schemas.microsoft.com/office/drawing/2014/main" id="{296BFE0C-23DE-489B-A777-14CE715560D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0775" y="692150"/>
            <a:ext cx="4618038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="" xmlns:a16="http://schemas.microsoft.com/office/drawing/2014/main" id="{482C5C29-BEFA-43B7-8DAC-305616FEDD4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87850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="" xmlns:a16="http://schemas.microsoft.com/office/drawing/2014/main" id="{86CFA5C9-1046-4051-B3EB-55BACDA541A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29718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baseline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Rectangle 7">
            <a:extLst>
              <a:ext uri="{FF2B5EF4-FFF2-40B4-BE49-F238E27FC236}">
                <a16:creationId xmlns="" xmlns:a16="http://schemas.microsoft.com/office/drawing/2014/main" id="{00160BEA-6F8D-4BE4-838A-3D2B855B39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74113"/>
            <a:ext cx="29718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baseline="0">
                <a:solidFill>
                  <a:schemeClr val="tx1"/>
                </a:solidFill>
              </a:defRPr>
            </a:lvl1pPr>
          </a:lstStyle>
          <a:p>
            <a:fld id="{F5B1F7D6-B34B-49DB-B3B9-13B060D8DE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56499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="" xmlns:a16="http://schemas.microsoft.com/office/drawing/2014/main" id="{3E35C75E-1326-4E40-998A-6D35AF6307E3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="" xmlns:a16="http://schemas.microsoft.com/office/drawing/2014/main" id="{1F878F43-82B2-4F31-BF6D-568268BBE4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="" xmlns:a16="http://schemas.microsoft.com/office/drawing/2014/main" id="{B836D68F-8E29-4A9B-BADC-0B89B44091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="" xmlns:a16="http://schemas.microsoft.com/office/drawing/2014/main" id="{3800D033-E909-4C1E-A7D6-71AF2F6961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="" xmlns:a16="http://schemas.microsoft.com/office/drawing/2014/main" id="{CA956CA6-7144-4310-9F44-5F231FD676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="" xmlns:a16="http://schemas.microsoft.com/office/drawing/2014/main" id="{2853F352-8CC7-44B9-930A-F8C93E57B9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="" xmlns:a16="http://schemas.microsoft.com/office/drawing/2014/main" id="{B7FEDA42-BF5C-4F3B-99D0-C913604397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="" xmlns:a16="http://schemas.microsoft.com/office/drawing/2014/main" id="{F060C36F-1986-45EE-9FD7-64FA929C6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="" xmlns:a16="http://schemas.microsoft.com/office/drawing/2014/main" id="{A70E7E5D-462D-429B-BBED-C76629A6BB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="" xmlns:a16="http://schemas.microsoft.com/office/drawing/2014/main" id="{E763CD4F-3AEA-4B6D-BEB1-855FCEFD768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1572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1572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="" xmlns:a16="http://schemas.microsoft.com/office/drawing/2014/main" id="{342C2A45-63EE-4613-83B3-4F0C114AB7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" name="Rectangle 15">
            <a:extLst>
              <a:ext uri="{FF2B5EF4-FFF2-40B4-BE49-F238E27FC236}">
                <a16:creationId xmlns="" xmlns:a16="http://schemas.microsoft.com/office/drawing/2014/main" id="{A8C0685A-ACE9-41E9-8922-0DBA94885B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" name="Rectangle 16">
            <a:extLst>
              <a:ext uri="{FF2B5EF4-FFF2-40B4-BE49-F238E27FC236}">
                <a16:creationId xmlns="" xmlns:a16="http://schemas.microsoft.com/office/drawing/2014/main" id="{D24DB85D-82D1-4585-AE2A-C8A20473C9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82E17D9-2E80-4CFF-935E-63B1CCE9F2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7606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="" xmlns:a16="http://schemas.microsoft.com/office/drawing/2014/main" id="{64A41D21-1793-497D-A58E-EB8D6121C8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2">
            <a:extLst>
              <a:ext uri="{FF2B5EF4-FFF2-40B4-BE49-F238E27FC236}">
                <a16:creationId xmlns="" xmlns:a16="http://schemas.microsoft.com/office/drawing/2014/main" id="{D0DF8306-9FC5-485B-A759-146B26E860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3">
            <a:extLst>
              <a:ext uri="{FF2B5EF4-FFF2-40B4-BE49-F238E27FC236}">
                <a16:creationId xmlns="" xmlns:a16="http://schemas.microsoft.com/office/drawing/2014/main" id="{8BF26AFC-66DA-4384-AEB8-92C98DB0FC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768B67-0939-4DEC-B02E-A4E7099D4F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4279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="" xmlns:a16="http://schemas.microsoft.com/office/drawing/2014/main" id="{45756A1F-6ACE-49EB-96CD-EABDAEBFF5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2">
            <a:extLst>
              <a:ext uri="{FF2B5EF4-FFF2-40B4-BE49-F238E27FC236}">
                <a16:creationId xmlns="" xmlns:a16="http://schemas.microsoft.com/office/drawing/2014/main" id="{18FFD62C-80B0-4248-A3F1-5B96292377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3">
            <a:extLst>
              <a:ext uri="{FF2B5EF4-FFF2-40B4-BE49-F238E27FC236}">
                <a16:creationId xmlns="" xmlns:a16="http://schemas.microsoft.com/office/drawing/2014/main" id="{AF2495BF-62E1-4FC1-9AF4-3587B4F511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903C39-35D3-43B5-8835-44FEAC7653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7676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1">
            <a:extLst>
              <a:ext uri="{FF2B5EF4-FFF2-40B4-BE49-F238E27FC236}">
                <a16:creationId xmlns="" xmlns:a16="http://schemas.microsoft.com/office/drawing/2014/main" id="{E3F9E05B-03A7-4D9E-BFEF-C5FA536443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2">
            <a:extLst>
              <a:ext uri="{FF2B5EF4-FFF2-40B4-BE49-F238E27FC236}">
                <a16:creationId xmlns="" xmlns:a16="http://schemas.microsoft.com/office/drawing/2014/main" id="{C700031D-FEDA-4E5A-B44F-0E582FC564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3">
            <a:extLst>
              <a:ext uri="{FF2B5EF4-FFF2-40B4-BE49-F238E27FC236}">
                <a16:creationId xmlns="" xmlns:a16="http://schemas.microsoft.com/office/drawing/2014/main" id="{26DAABE7-31EA-443D-97F3-AB6EEAF067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508F4B-9197-4F08-AD01-7C7CF1E1D6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6461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="" xmlns:a16="http://schemas.microsoft.com/office/drawing/2014/main" id="{81ACAC0D-4034-49F4-8FC2-DE42CCC20B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2">
            <a:extLst>
              <a:ext uri="{FF2B5EF4-FFF2-40B4-BE49-F238E27FC236}">
                <a16:creationId xmlns="" xmlns:a16="http://schemas.microsoft.com/office/drawing/2014/main" id="{AA9BE9F1-31EF-46C2-A64D-66F4277D30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3">
            <a:extLst>
              <a:ext uri="{FF2B5EF4-FFF2-40B4-BE49-F238E27FC236}">
                <a16:creationId xmlns="" xmlns:a16="http://schemas.microsoft.com/office/drawing/2014/main" id="{1608C39D-95FA-48CD-8B9C-16F0BCAA5E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C3CDED-5776-4F7E-AC40-0014C8B066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9423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826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1826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="" xmlns:a16="http://schemas.microsoft.com/office/drawing/2014/main" id="{27FE5646-FA3C-4620-9492-7B341EF791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2">
            <a:extLst>
              <a:ext uri="{FF2B5EF4-FFF2-40B4-BE49-F238E27FC236}">
                <a16:creationId xmlns="" xmlns:a16="http://schemas.microsoft.com/office/drawing/2014/main" id="{95425EB5-CB98-466F-B880-A402F70A36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13">
            <a:extLst>
              <a:ext uri="{FF2B5EF4-FFF2-40B4-BE49-F238E27FC236}">
                <a16:creationId xmlns="" xmlns:a16="http://schemas.microsoft.com/office/drawing/2014/main" id="{23F35688-0E6F-4A88-9565-A82C2B88E1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6A4B87-D9BB-47FF-8741-2C7371750B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136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="" xmlns:a16="http://schemas.microsoft.com/office/drawing/2014/main" id="{D29F81BB-F893-49A8-9763-0A8DCF3856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2">
            <a:extLst>
              <a:ext uri="{FF2B5EF4-FFF2-40B4-BE49-F238E27FC236}">
                <a16:creationId xmlns="" xmlns:a16="http://schemas.microsoft.com/office/drawing/2014/main" id="{7441961C-9F56-471A-81FC-79544BFFC7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3">
            <a:extLst>
              <a:ext uri="{FF2B5EF4-FFF2-40B4-BE49-F238E27FC236}">
                <a16:creationId xmlns="" xmlns:a16="http://schemas.microsoft.com/office/drawing/2014/main" id="{B3F56A0F-CFB0-4B7A-A51F-FB6D8420F3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6406FE-D7B8-41F2-B016-2381C2AFD0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4748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="" xmlns:a16="http://schemas.microsoft.com/office/drawing/2014/main" id="{470627E0-1BDB-4395-8603-7E0CDD21F4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2">
            <a:extLst>
              <a:ext uri="{FF2B5EF4-FFF2-40B4-BE49-F238E27FC236}">
                <a16:creationId xmlns="" xmlns:a16="http://schemas.microsoft.com/office/drawing/2014/main" id="{15A36F2E-6A77-4FFB-8D36-A0CCB2ED09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3">
            <a:extLst>
              <a:ext uri="{FF2B5EF4-FFF2-40B4-BE49-F238E27FC236}">
                <a16:creationId xmlns="" xmlns:a16="http://schemas.microsoft.com/office/drawing/2014/main" id="{F14E7943-4B59-4CAD-9222-46B8C1CA75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9461D6-779C-4717-93C0-AC2064B97C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017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="" xmlns:a16="http://schemas.microsoft.com/office/drawing/2014/main" id="{B8D53CF8-C05D-4A8F-89FC-0729B8EC45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>
            <a:extLst>
              <a:ext uri="{FF2B5EF4-FFF2-40B4-BE49-F238E27FC236}">
                <a16:creationId xmlns="" xmlns:a16="http://schemas.microsoft.com/office/drawing/2014/main" id="{53534913-0324-423C-ABC1-A21B841F8E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3">
            <a:extLst>
              <a:ext uri="{FF2B5EF4-FFF2-40B4-BE49-F238E27FC236}">
                <a16:creationId xmlns="" xmlns:a16="http://schemas.microsoft.com/office/drawing/2014/main" id="{0BAC678A-47FD-431A-A9ED-A224DA2CA7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F8895D-60F7-4C46-841C-3F77870710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8072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="" xmlns:a16="http://schemas.microsoft.com/office/drawing/2014/main" id="{EC092A7C-D435-47AA-B8CF-7FC981A5C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2">
            <a:extLst>
              <a:ext uri="{FF2B5EF4-FFF2-40B4-BE49-F238E27FC236}">
                <a16:creationId xmlns="" xmlns:a16="http://schemas.microsoft.com/office/drawing/2014/main" id="{9896EB24-359B-4136-B614-666212CE65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13">
            <a:extLst>
              <a:ext uri="{FF2B5EF4-FFF2-40B4-BE49-F238E27FC236}">
                <a16:creationId xmlns="" xmlns:a16="http://schemas.microsoft.com/office/drawing/2014/main" id="{19B9C721-C0C0-44A4-9DF5-D0B6C578B3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48A023-81CB-4D39-A419-177C0272FB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4801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="" xmlns:a16="http://schemas.microsoft.com/office/drawing/2014/main" id="{8FE3577C-10AB-466F-BAB8-0790583E56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2">
            <a:extLst>
              <a:ext uri="{FF2B5EF4-FFF2-40B4-BE49-F238E27FC236}">
                <a16:creationId xmlns="" xmlns:a16="http://schemas.microsoft.com/office/drawing/2014/main" id="{5B447BAD-8741-4A0F-84AC-E7E5A71B20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3">
            <a:extLst>
              <a:ext uri="{FF2B5EF4-FFF2-40B4-BE49-F238E27FC236}">
                <a16:creationId xmlns="" xmlns:a16="http://schemas.microsoft.com/office/drawing/2014/main" id="{8F971761-EE3E-447C-9A81-841632D7EA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11B56F-B35A-4743-935D-EE4E218EA5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2708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="" xmlns:a16="http://schemas.microsoft.com/office/drawing/2014/main" id="{02A51909-CD48-477E-BE7E-BC2408923A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2">
            <a:extLst>
              <a:ext uri="{FF2B5EF4-FFF2-40B4-BE49-F238E27FC236}">
                <a16:creationId xmlns="" xmlns:a16="http://schemas.microsoft.com/office/drawing/2014/main" id="{DFDB3B58-0EA7-4E8B-BEC9-648A543CED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3">
            <a:extLst>
              <a:ext uri="{FF2B5EF4-FFF2-40B4-BE49-F238E27FC236}">
                <a16:creationId xmlns="" xmlns:a16="http://schemas.microsoft.com/office/drawing/2014/main" id="{FA96F63E-7050-4D41-8859-9AF1BE0E56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056FC5-5D22-4298-81CC-7A693C174D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5998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="" xmlns:a16="http://schemas.microsoft.com/office/drawing/2014/main" id="{1E0DA3C7-EA70-4325-BA1C-7B9300AD58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>
            <a:extLst>
              <a:ext uri="{FF2B5EF4-FFF2-40B4-BE49-F238E27FC236}">
                <a16:creationId xmlns="" xmlns:a16="http://schemas.microsoft.com/office/drawing/2014/main" id="{2AF79314-E2A0-4FFA-A18B-E91ECBECC9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3">
            <a:extLst>
              <a:ext uri="{FF2B5EF4-FFF2-40B4-BE49-F238E27FC236}">
                <a16:creationId xmlns="" xmlns:a16="http://schemas.microsoft.com/office/drawing/2014/main" id="{4608ABA9-282A-4FF7-BA0D-1356322C62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56866E-C7FA-4418-9977-2FBD1B5922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0743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="" xmlns:a16="http://schemas.microsoft.com/office/drawing/2014/main" id="{E9A118DE-D787-430E-88FC-43B030F540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>
            <a:extLst>
              <a:ext uri="{FF2B5EF4-FFF2-40B4-BE49-F238E27FC236}">
                <a16:creationId xmlns="" xmlns:a16="http://schemas.microsoft.com/office/drawing/2014/main" id="{4E1784F4-15B6-4242-93DB-74D1466913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3">
            <a:extLst>
              <a:ext uri="{FF2B5EF4-FFF2-40B4-BE49-F238E27FC236}">
                <a16:creationId xmlns="" xmlns:a16="http://schemas.microsoft.com/office/drawing/2014/main" id="{D4E969F6-415B-4A83-AF86-6E232BAE4D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74A32F-FC44-4D1C-91A4-BCD0B2D018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3380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="" xmlns:a16="http://schemas.microsoft.com/office/drawing/2014/main" id="{CCA81B5C-CFB6-475F-A1ED-79CE89CA344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="" xmlns:a16="http://schemas.microsoft.com/office/drawing/2014/main" id="{4A4DF35F-704E-4775-A6B6-2453B4A1AFA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100" name="Rectangle 4">
            <a:extLst>
              <a:ext uri="{FF2B5EF4-FFF2-40B4-BE49-F238E27FC236}">
                <a16:creationId xmlns="" xmlns:a16="http://schemas.microsoft.com/office/drawing/2014/main" id="{BB4CBAA3-728D-4039-B6EF-D58088B5033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101" name="Rectangle 5">
            <a:extLst>
              <a:ext uri="{FF2B5EF4-FFF2-40B4-BE49-F238E27FC236}">
                <a16:creationId xmlns="" xmlns:a16="http://schemas.microsoft.com/office/drawing/2014/main" id="{0F502B23-5D63-4E4F-9CBE-35A2E9D51D2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102" name="Rectangle 6">
            <a:extLst>
              <a:ext uri="{FF2B5EF4-FFF2-40B4-BE49-F238E27FC236}">
                <a16:creationId xmlns="" xmlns:a16="http://schemas.microsoft.com/office/drawing/2014/main" id="{D88C1613-4DEC-4C21-8634-CB50FD8B6B7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103" name="Rectangle 7">
            <a:extLst>
              <a:ext uri="{FF2B5EF4-FFF2-40B4-BE49-F238E27FC236}">
                <a16:creationId xmlns="" xmlns:a16="http://schemas.microsoft.com/office/drawing/2014/main" id="{D6C81431-5087-4A43-A4A8-93DC6BD8B3E1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104" name="Rectangle 8">
            <a:extLst>
              <a:ext uri="{FF2B5EF4-FFF2-40B4-BE49-F238E27FC236}">
                <a16:creationId xmlns="" xmlns:a16="http://schemas.microsoft.com/office/drawing/2014/main" id="{C240D7F9-FA69-449E-B732-681F2B3D8C08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105" name="Rectangle 9">
            <a:extLst>
              <a:ext uri="{FF2B5EF4-FFF2-40B4-BE49-F238E27FC236}">
                <a16:creationId xmlns="" xmlns:a16="http://schemas.microsoft.com/office/drawing/2014/main" id="{CE4812E9-1089-4053-8861-58380B311A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106" name="Rectangle 10">
            <a:extLst>
              <a:ext uri="{FF2B5EF4-FFF2-40B4-BE49-F238E27FC236}">
                <a16:creationId xmlns="" xmlns:a16="http://schemas.microsoft.com/office/drawing/2014/main" id="{1985AD16-5155-49BB-B490-E031AB75A7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14699" name="Rectangle 11">
            <a:extLst>
              <a:ext uri="{FF2B5EF4-FFF2-40B4-BE49-F238E27FC236}">
                <a16:creationId xmlns="" xmlns:a16="http://schemas.microsoft.com/office/drawing/2014/main" id="{9DB758B4-7E2C-4B55-B631-80B6A2ECF45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 baseline="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4700" name="Rectangle 12">
            <a:extLst>
              <a:ext uri="{FF2B5EF4-FFF2-40B4-BE49-F238E27FC236}">
                <a16:creationId xmlns="" xmlns:a16="http://schemas.microsoft.com/office/drawing/2014/main" id="{EF93543B-1519-476A-88C1-73F2D434A90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baseline="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4701" name="Rectangle 13">
            <a:extLst>
              <a:ext uri="{FF2B5EF4-FFF2-40B4-BE49-F238E27FC236}">
                <a16:creationId xmlns="" xmlns:a16="http://schemas.microsoft.com/office/drawing/2014/main" id="{5D1B4347-4F51-4D18-845E-B6BBAB763FE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fld id="{744A0F76-0F09-4D47-A48D-87C725B5B81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trek.com/regression/regression-example.aspx?Tutorial=AP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="" xmlns:a16="http://schemas.microsoft.com/office/drawing/2014/main" id="{12BB6446-9647-4DA0-8369-77DB53B52AB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Linear correlation and linear regression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="" xmlns:a16="http://schemas.microsoft.com/office/drawing/2014/main" id="{E9DD0C44-8A36-44DE-80C2-B377825DC8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Linear Correlation</a:t>
            </a:r>
          </a:p>
        </p:txBody>
      </p:sp>
      <p:sp>
        <p:nvSpPr>
          <p:cNvPr id="15363" name="Line 3">
            <a:extLst>
              <a:ext uri="{FF2B5EF4-FFF2-40B4-BE49-F238E27FC236}">
                <a16:creationId xmlns="" xmlns:a16="http://schemas.microsoft.com/office/drawing/2014/main" id="{A05BB281-846F-4706-886F-CB49AE59EF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6482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Oval 4">
            <a:extLst>
              <a:ext uri="{FF2B5EF4-FFF2-40B4-BE49-F238E27FC236}">
                <a16:creationId xmlns="" xmlns:a16="http://schemas.microsoft.com/office/drawing/2014/main" id="{5FE723D3-BF8F-498C-9BE0-CE5AABF2CDAF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5486400" y="5181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65" name="Oval 5">
            <a:extLst>
              <a:ext uri="{FF2B5EF4-FFF2-40B4-BE49-F238E27FC236}">
                <a16:creationId xmlns="" xmlns:a16="http://schemas.microsoft.com/office/drawing/2014/main" id="{9E484321-8891-475A-9556-51358D7036C8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3886200" y="5105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66" name="Oval 6">
            <a:extLst>
              <a:ext uri="{FF2B5EF4-FFF2-40B4-BE49-F238E27FC236}">
                <a16:creationId xmlns="" xmlns:a16="http://schemas.microsoft.com/office/drawing/2014/main" id="{C03D8680-A864-472A-9ED8-961BE5888CD2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5410200" y="4953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67" name="Oval 7">
            <a:extLst>
              <a:ext uri="{FF2B5EF4-FFF2-40B4-BE49-F238E27FC236}">
                <a16:creationId xmlns="" xmlns:a16="http://schemas.microsoft.com/office/drawing/2014/main" id="{80C58E21-542F-4F02-8FC2-1D07FC9D009B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4114800" y="4876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68" name="Oval 8">
            <a:extLst>
              <a:ext uri="{FF2B5EF4-FFF2-40B4-BE49-F238E27FC236}">
                <a16:creationId xmlns="" xmlns:a16="http://schemas.microsoft.com/office/drawing/2014/main" id="{F6DB0CCC-A09F-4A6B-AEF1-90426E7F3DBA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5029200" y="4876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69" name="Oval 9">
            <a:extLst>
              <a:ext uri="{FF2B5EF4-FFF2-40B4-BE49-F238E27FC236}">
                <a16:creationId xmlns="" xmlns:a16="http://schemas.microsoft.com/office/drawing/2014/main" id="{A8521438-A212-4B6A-80FE-88899C9C09BA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5181600" y="5105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70" name="Oval 10">
            <a:extLst>
              <a:ext uri="{FF2B5EF4-FFF2-40B4-BE49-F238E27FC236}">
                <a16:creationId xmlns="" xmlns:a16="http://schemas.microsoft.com/office/drawing/2014/main" id="{209788B4-5430-4061-B5A7-533B3F769FD8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4419600" y="5029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71" name="Oval 11">
            <a:extLst>
              <a:ext uri="{FF2B5EF4-FFF2-40B4-BE49-F238E27FC236}">
                <a16:creationId xmlns="" xmlns:a16="http://schemas.microsoft.com/office/drawing/2014/main" id="{0B224C31-9F83-4DE5-B571-52282E19D3C9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3505200" y="5105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72" name="Oval 12">
            <a:extLst>
              <a:ext uri="{FF2B5EF4-FFF2-40B4-BE49-F238E27FC236}">
                <a16:creationId xmlns="" xmlns:a16="http://schemas.microsoft.com/office/drawing/2014/main" id="{E76F5A98-F4E0-4AA6-97E2-D7D3BDE50724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3733800" y="4876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73" name="Oval 13">
            <a:extLst>
              <a:ext uri="{FF2B5EF4-FFF2-40B4-BE49-F238E27FC236}">
                <a16:creationId xmlns="" xmlns:a16="http://schemas.microsoft.com/office/drawing/2014/main" id="{5647454E-2E77-472E-B628-E7C1412E3F4B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4191000" y="5105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sz="2400" b="0" baseline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5374" name="Oval 14">
            <a:extLst>
              <a:ext uri="{FF2B5EF4-FFF2-40B4-BE49-F238E27FC236}">
                <a16:creationId xmlns="" xmlns:a16="http://schemas.microsoft.com/office/drawing/2014/main" id="{4B744307-66CF-4502-A938-988BDB0AFCE6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4876800" y="5181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75" name="Oval 15">
            <a:extLst>
              <a:ext uri="{FF2B5EF4-FFF2-40B4-BE49-F238E27FC236}">
                <a16:creationId xmlns="" xmlns:a16="http://schemas.microsoft.com/office/drawing/2014/main" id="{2CB59214-BCC5-4EBF-91E7-1BA4A1F733B9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4648200" y="4953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76" name="Oval 16">
            <a:extLst>
              <a:ext uri="{FF2B5EF4-FFF2-40B4-BE49-F238E27FC236}">
                <a16:creationId xmlns="" xmlns:a16="http://schemas.microsoft.com/office/drawing/2014/main" id="{8306F732-7462-462E-8D17-6651A0CB3A3E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4572000" y="5181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77" name="Text Box 17">
            <a:extLst>
              <a:ext uri="{FF2B5EF4-FFF2-40B4-BE49-F238E27FC236}">
                <a16:creationId xmlns="" xmlns:a16="http://schemas.microsoft.com/office/drawing/2014/main" id="{90A689CF-3563-4213-ACF2-7543F2D81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389438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aseline="0">
                <a:solidFill>
                  <a:schemeClr val="tx1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15378" name="Line 18">
            <a:extLst>
              <a:ext uri="{FF2B5EF4-FFF2-40B4-BE49-F238E27FC236}">
                <a16:creationId xmlns="" xmlns:a16="http://schemas.microsoft.com/office/drawing/2014/main" id="{B9488F24-5ADF-4C0E-96E7-34DFA4ED435A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60960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9" name="Text Box 19">
            <a:extLst>
              <a:ext uri="{FF2B5EF4-FFF2-40B4-BE49-F238E27FC236}">
                <a16:creationId xmlns="" xmlns:a16="http://schemas.microsoft.com/office/drawing/2014/main" id="{C5587730-0C7C-4979-8287-13561F9B1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1188" y="5989638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aseline="0">
                <a:solidFill>
                  <a:schemeClr val="tx1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5380" name="Line 20">
            <a:extLst>
              <a:ext uri="{FF2B5EF4-FFF2-40B4-BE49-F238E27FC236}">
                <a16:creationId xmlns="" xmlns:a16="http://schemas.microsoft.com/office/drawing/2014/main" id="{BBFB64A3-A5AA-4493-BAA5-7489D687F8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23622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Oval 21">
            <a:extLst>
              <a:ext uri="{FF2B5EF4-FFF2-40B4-BE49-F238E27FC236}">
                <a16:creationId xmlns="" xmlns:a16="http://schemas.microsoft.com/office/drawing/2014/main" id="{723BDB5D-04E6-4CA2-B71F-E1B39506B4E2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4876800" y="2133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82" name="Oval 22">
            <a:extLst>
              <a:ext uri="{FF2B5EF4-FFF2-40B4-BE49-F238E27FC236}">
                <a16:creationId xmlns="" xmlns:a16="http://schemas.microsoft.com/office/drawing/2014/main" id="{B9A6845E-D953-4E91-9026-7C247E7C3A38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3581400" y="3048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83" name="Oval 23">
            <a:extLst>
              <a:ext uri="{FF2B5EF4-FFF2-40B4-BE49-F238E27FC236}">
                <a16:creationId xmlns="" xmlns:a16="http://schemas.microsoft.com/office/drawing/2014/main" id="{A7C236A2-FB8F-4CFD-BA53-3C2B4F2D1131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5410200" y="3276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84" name="Oval 24">
            <a:extLst>
              <a:ext uri="{FF2B5EF4-FFF2-40B4-BE49-F238E27FC236}">
                <a16:creationId xmlns="" xmlns:a16="http://schemas.microsoft.com/office/drawing/2014/main" id="{A87D323A-5C2D-4BAF-BE3B-7483B0B39D9F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5562600" y="2590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85" name="Oval 25">
            <a:extLst>
              <a:ext uri="{FF2B5EF4-FFF2-40B4-BE49-F238E27FC236}">
                <a16:creationId xmlns="" xmlns:a16="http://schemas.microsoft.com/office/drawing/2014/main" id="{C2CD20B6-820F-4E6D-8012-92534409AAB8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3962400" y="3429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86" name="Oval 26">
            <a:extLst>
              <a:ext uri="{FF2B5EF4-FFF2-40B4-BE49-F238E27FC236}">
                <a16:creationId xmlns="" xmlns:a16="http://schemas.microsoft.com/office/drawing/2014/main" id="{3EFD797C-EB49-479C-BD6E-87E2D495C85B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4114800" y="2209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87" name="Oval 27">
            <a:extLst>
              <a:ext uri="{FF2B5EF4-FFF2-40B4-BE49-F238E27FC236}">
                <a16:creationId xmlns="" xmlns:a16="http://schemas.microsoft.com/office/drawing/2014/main" id="{A5D59679-2160-40F1-901F-0202DCA4B457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4876800" y="2895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88" name="Oval 28">
            <a:extLst>
              <a:ext uri="{FF2B5EF4-FFF2-40B4-BE49-F238E27FC236}">
                <a16:creationId xmlns="" xmlns:a16="http://schemas.microsoft.com/office/drawing/2014/main" id="{3D7C8EE0-4044-4BD7-B6CC-36FFF1F517D2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5029200" y="2438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89" name="Oval 29">
            <a:extLst>
              <a:ext uri="{FF2B5EF4-FFF2-40B4-BE49-F238E27FC236}">
                <a16:creationId xmlns="" xmlns:a16="http://schemas.microsoft.com/office/drawing/2014/main" id="{5C1521DF-11C5-43AC-8941-039726DE885D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5486400" y="2286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90" name="Oval 30">
            <a:extLst>
              <a:ext uri="{FF2B5EF4-FFF2-40B4-BE49-F238E27FC236}">
                <a16:creationId xmlns="" xmlns:a16="http://schemas.microsoft.com/office/drawing/2014/main" id="{9A0B1930-7897-4FFC-A8CA-CBAD47FCEC1A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4572000" y="2438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91" name="Oval 31">
            <a:extLst>
              <a:ext uri="{FF2B5EF4-FFF2-40B4-BE49-F238E27FC236}">
                <a16:creationId xmlns="" xmlns:a16="http://schemas.microsoft.com/office/drawing/2014/main" id="{08714D0C-6A29-45EA-895C-E161BFDC8999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3962400" y="3124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92" name="Oval 32">
            <a:extLst>
              <a:ext uri="{FF2B5EF4-FFF2-40B4-BE49-F238E27FC236}">
                <a16:creationId xmlns="" xmlns:a16="http://schemas.microsoft.com/office/drawing/2014/main" id="{FECCAC68-7F12-4538-BD70-72D28BC5F1B2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4191000" y="2743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sz="2400" b="0" baseline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5393" name="Oval 33">
            <a:extLst>
              <a:ext uri="{FF2B5EF4-FFF2-40B4-BE49-F238E27FC236}">
                <a16:creationId xmlns="" xmlns:a16="http://schemas.microsoft.com/office/drawing/2014/main" id="{CC98045F-9D1C-46F5-B969-2110A0419653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5181600" y="3429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94" name="Oval 34">
            <a:extLst>
              <a:ext uri="{FF2B5EF4-FFF2-40B4-BE49-F238E27FC236}">
                <a16:creationId xmlns="" xmlns:a16="http://schemas.microsoft.com/office/drawing/2014/main" id="{1C9A169D-A071-4FBF-A857-34B0128F50F7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4572000" y="2971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95" name="Oval 35">
            <a:extLst>
              <a:ext uri="{FF2B5EF4-FFF2-40B4-BE49-F238E27FC236}">
                <a16:creationId xmlns="" xmlns:a16="http://schemas.microsoft.com/office/drawing/2014/main" id="{ED223131-C7F7-4CF3-AA26-D5A897F60DAF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4343400" y="3276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96" name="Text Box 36">
            <a:extLst>
              <a:ext uri="{FF2B5EF4-FFF2-40B4-BE49-F238E27FC236}">
                <a16:creationId xmlns="" xmlns:a16="http://schemas.microsoft.com/office/drawing/2014/main" id="{542E8F10-AEE8-4E2A-9B95-A34691238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179638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aseline="0">
                <a:solidFill>
                  <a:schemeClr val="tx1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15397" name="Line 37">
            <a:extLst>
              <a:ext uri="{FF2B5EF4-FFF2-40B4-BE49-F238E27FC236}">
                <a16:creationId xmlns="" xmlns:a16="http://schemas.microsoft.com/office/drawing/2014/main" id="{019137AF-00F2-467A-9AFB-4E785B434E5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886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8" name="Text Box 38">
            <a:extLst>
              <a:ext uri="{FF2B5EF4-FFF2-40B4-BE49-F238E27FC236}">
                <a16:creationId xmlns="" xmlns:a16="http://schemas.microsoft.com/office/drawing/2014/main" id="{7EC0A90D-E934-4658-A937-2779EC6AF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1188" y="3779838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aseline="0">
                <a:solidFill>
                  <a:schemeClr val="tx1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5399" name="Rectangle 39">
            <a:extLst>
              <a:ext uri="{FF2B5EF4-FFF2-40B4-BE49-F238E27FC236}">
                <a16:creationId xmlns="" xmlns:a16="http://schemas.microsoft.com/office/drawing/2014/main" id="{DA15FCD7-0F53-4108-B793-A63A4A1AA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371600"/>
            <a:ext cx="8077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342" tIns="42672" rIns="85342" bIns="42672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 b="0" baseline="0"/>
          </a:p>
        </p:txBody>
      </p:sp>
      <p:sp>
        <p:nvSpPr>
          <p:cNvPr id="15400" name="Text Box 40">
            <a:extLst>
              <a:ext uri="{FF2B5EF4-FFF2-40B4-BE49-F238E27FC236}">
                <a16:creationId xmlns="" xmlns:a16="http://schemas.microsoft.com/office/drawing/2014/main" id="{C1EF8B36-1E47-4E9C-AFCA-D6BB2F52D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1600200"/>
            <a:ext cx="2133600" cy="40957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aseline="0">
                <a:solidFill>
                  <a:schemeClr val="tx1"/>
                </a:solidFill>
                <a:latin typeface="Arial" panose="020B0604020202020204" pitchFamily="34" charset="0"/>
              </a:rPr>
              <a:t>No relationship</a:t>
            </a:r>
          </a:p>
        </p:txBody>
      </p:sp>
      <p:sp>
        <p:nvSpPr>
          <p:cNvPr id="15401" name="Oval 41">
            <a:extLst>
              <a:ext uri="{FF2B5EF4-FFF2-40B4-BE49-F238E27FC236}">
                <a16:creationId xmlns="" xmlns:a16="http://schemas.microsoft.com/office/drawing/2014/main" id="{2C6BF770-1739-4F5B-A9D8-DC06646581FF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3657600" y="2667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402" name="Oval 42">
            <a:extLst>
              <a:ext uri="{FF2B5EF4-FFF2-40B4-BE49-F238E27FC236}">
                <a16:creationId xmlns="" xmlns:a16="http://schemas.microsoft.com/office/drawing/2014/main" id="{23F4E5B9-CB0A-46C6-8744-A8C4AE647F76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4800600" y="3429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403" name="Oval 43">
            <a:extLst>
              <a:ext uri="{FF2B5EF4-FFF2-40B4-BE49-F238E27FC236}">
                <a16:creationId xmlns="" xmlns:a16="http://schemas.microsoft.com/office/drawing/2014/main" id="{8FEC743D-2BE6-48AF-A6AF-01CAEADE34FC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5257800" y="2819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404" name="Line 44">
            <a:extLst>
              <a:ext uri="{FF2B5EF4-FFF2-40B4-BE49-F238E27FC236}">
                <a16:creationId xmlns="" xmlns:a16="http://schemas.microsoft.com/office/drawing/2014/main" id="{54893DC3-F2E6-4C7B-AF95-078AB518D0C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895600"/>
            <a:ext cx="23622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05" name="Line 45">
            <a:extLst>
              <a:ext uri="{FF2B5EF4-FFF2-40B4-BE49-F238E27FC236}">
                <a16:creationId xmlns="" xmlns:a16="http://schemas.microsoft.com/office/drawing/2014/main" id="{1CFD83C9-6EED-47C7-A5B3-86E46D0D70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5181600"/>
            <a:ext cx="2362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06" name="Rectangle 46">
            <a:extLst>
              <a:ext uri="{FF2B5EF4-FFF2-40B4-BE49-F238E27FC236}">
                <a16:creationId xmlns="" xmlns:a16="http://schemas.microsoft.com/office/drawing/2014/main" id="{B94692F9-A15C-4D76-85E1-EED95E4D8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10338"/>
            <a:ext cx="7854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600" b="0" baseline="0">
                <a:solidFill>
                  <a:schemeClr val="tx1"/>
                </a:solidFill>
              </a:rPr>
              <a:t>Slide from: Statistics for Managers Using Microsoft® Excel  4th Edition, 2004 Prentice-Hall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="" xmlns:a16="http://schemas.microsoft.com/office/drawing/2014/main" id="{F547D559-DB88-40F9-B1FC-620BF6911A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Calculating by hand…</a:t>
            </a:r>
          </a:p>
        </p:txBody>
      </p:sp>
      <p:graphicFrame>
        <p:nvGraphicFramePr>
          <p:cNvPr id="1102852" name="Object 4">
            <a:extLst>
              <a:ext uri="{FF2B5EF4-FFF2-40B4-BE49-F238E27FC236}">
                <a16:creationId xmlns="" xmlns:a16="http://schemas.microsoft.com/office/drawing/2014/main" id="{69C8CDF1-0185-415C-9091-AD9A48FC9B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2362200"/>
          <a:ext cx="7848600" cy="303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Equation" r:id="rId3" imgW="3187700" imgH="1231900" progId="Equation.3">
                  <p:embed/>
                </p:oleObj>
              </mc:Choice>
              <mc:Fallback>
                <p:oleObj name="Equation" r:id="rId3" imgW="3187700" imgH="1231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362200"/>
                        <a:ext cx="7848600" cy="303053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2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2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="" xmlns:a16="http://schemas.microsoft.com/office/drawing/2014/main" id="{BA25625A-4B8B-4B29-9C3A-2BA76A921A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Simpler calculation formula…</a:t>
            </a:r>
          </a:p>
        </p:txBody>
      </p:sp>
      <p:graphicFrame>
        <p:nvGraphicFramePr>
          <p:cNvPr id="970756" name="Object 4">
            <a:extLst>
              <a:ext uri="{FF2B5EF4-FFF2-40B4-BE49-F238E27FC236}">
                <a16:creationId xmlns="" xmlns:a16="http://schemas.microsoft.com/office/drawing/2014/main" id="{281FF42E-7104-4AEB-9ADB-5CD6B567EA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1688" y="2333625"/>
          <a:ext cx="4367212" cy="381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" name="Equation" r:id="rId3" imgW="2438400" imgH="2133600" progId="Equation.3">
                  <p:embed/>
                </p:oleObj>
              </mc:Choice>
              <mc:Fallback>
                <p:oleObj name="Equation" r:id="rId3" imgW="2438400" imgH="2133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688" y="2333625"/>
                        <a:ext cx="4367212" cy="381793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0757" name="Object 5">
            <a:extLst>
              <a:ext uri="{FF2B5EF4-FFF2-40B4-BE49-F238E27FC236}">
                <a16:creationId xmlns="" xmlns:a16="http://schemas.microsoft.com/office/drawing/2014/main" id="{87FAD26F-5811-4118-B415-12D107D9F3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3276600"/>
          <a:ext cx="1846263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2" name="Equation" r:id="rId5" imgW="800100" imgH="457200" progId="Equation.3">
                  <p:embed/>
                </p:oleObj>
              </mc:Choice>
              <mc:Fallback>
                <p:oleObj name="Equation" r:id="rId5" imgW="8001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3276600"/>
                        <a:ext cx="1846263" cy="1052513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0758" name="Line 6">
            <a:extLst>
              <a:ext uri="{FF2B5EF4-FFF2-40B4-BE49-F238E27FC236}">
                <a16:creationId xmlns="" xmlns:a16="http://schemas.microsoft.com/office/drawing/2014/main" id="{072550AF-83B0-47CB-952E-B98F48EADEE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810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70765" name="Group 13">
            <a:extLst>
              <a:ext uri="{FF2B5EF4-FFF2-40B4-BE49-F238E27FC236}">
                <a16:creationId xmlns="" xmlns:a16="http://schemas.microsoft.com/office/drawing/2014/main" id="{330E59BB-D710-4C9E-A494-7339575578B2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200400"/>
            <a:ext cx="2057400" cy="1219200"/>
            <a:chOff x="1152" y="2016"/>
            <a:chExt cx="1296" cy="768"/>
          </a:xfrm>
        </p:grpSpPr>
        <p:sp>
          <p:nvSpPr>
            <p:cNvPr id="17422" name="Line 10">
              <a:extLst>
                <a:ext uri="{FF2B5EF4-FFF2-40B4-BE49-F238E27FC236}">
                  <a16:creationId xmlns="" xmlns:a16="http://schemas.microsoft.com/office/drawing/2014/main" id="{875913D7-6FC5-4AAF-9D46-DED612A5C9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8" y="2016"/>
              <a:ext cx="43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3" name="Line 11">
              <a:extLst>
                <a:ext uri="{FF2B5EF4-FFF2-40B4-BE49-F238E27FC236}">
                  <a16:creationId xmlns="" xmlns:a16="http://schemas.microsoft.com/office/drawing/2014/main" id="{4ED2E827-C75E-47B6-B5EB-CA1CC29161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2688"/>
              <a:ext cx="43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4" name="Line 12">
              <a:extLst>
                <a:ext uri="{FF2B5EF4-FFF2-40B4-BE49-F238E27FC236}">
                  <a16:creationId xmlns="" xmlns:a16="http://schemas.microsoft.com/office/drawing/2014/main" id="{0CB00F90-AFED-4281-B020-8B572E9C43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2688"/>
              <a:ext cx="43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15" name="Text Box 15">
            <a:extLst>
              <a:ext uri="{FF2B5EF4-FFF2-40B4-BE49-F238E27FC236}">
                <a16:creationId xmlns="" xmlns:a16="http://schemas.microsoft.com/office/drawing/2014/main" id="{DA5B59B6-898D-4632-9167-89880A00D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5029200"/>
            <a:ext cx="1981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grpSp>
        <p:nvGrpSpPr>
          <p:cNvPr id="970773" name="Group 21">
            <a:extLst>
              <a:ext uri="{FF2B5EF4-FFF2-40B4-BE49-F238E27FC236}">
                <a16:creationId xmlns="" xmlns:a16="http://schemas.microsoft.com/office/drawing/2014/main" id="{33A28430-3F58-4B32-980C-57F9BEFD6A37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1981200"/>
            <a:ext cx="2057400" cy="3394075"/>
            <a:chOff x="4224" y="1248"/>
            <a:chExt cx="1296" cy="2138"/>
          </a:xfrm>
        </p:grpSpPr>
        <p:sp>
          <p:nvSpPr>
            <p:cNvPr id="17417" name="Text Box 16">
              <a:extLst>
                <a:ext uri="{FF2B5EF4-FFF2-40B4-BE49-F238E27FC236}">
                  <a16:creationId xmlns="" xmlns:a16="http://schemas.microsoft.com/office/drawing/2014/main" id="{7EF19F92-1B19-4857-9525-06E19ACFE8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1248"/>
              <a:ext cx="1248" cy="410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aseline="0"/>
                <a:t>Numerator of covariance</a:t>
              </a:r>
              <a:endParaRPr lang="en-US" altLang="en-US"/>
            </a:p>
          </p:txBody>
        </p:sp>
        <p:sp>
          <p:nvSpPr>
            <p:cNvPr id="17418" name="Text Box 17">
              <a:extLst>
                <a:ext uri="{FF2B5EF4-FFF2-40B4-BE49-F238E27FC236}">
                  <a16:creationId xmlns="" xmlns:a16="http://schemas.microsoft.com/office/drawing/2014/main" id="{EA9223CD-24CC-4C27-B45F-CDDE4F7FFB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2976"/>
              <a:ext cx="1248" cy="410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aseline="0"/>
                <a:t>Numerators of variance</a:t>
              </a:r>
              <a:endParaRPr lang="en-US" altLang="en-US"/>
            </a:p>
          </p:txBody>
        </p:sp>
        <p:sp>
          <p:nvSpPr>
            <p:cNvPr id="17419" name="Line 18">
              <a:extLst>
                <a:ext uri="{FF2B5EF4-FFF2-40B4-BE49-F238E27FC236}">
                  <a16:creationId xmlns="" xmlns:a16="http://schemas.microsoft.com/office/drawing/2014/main" id="{3DF646EE-B7C3-4053-BFA3-0A71790A2E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0" y="1680"/>
              <a:ext cx="192" cy="43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0" name="Line 19">
              <a:extLst>
                <a:ext uri="{FF2B5EF4-FFF2-40B4-BE49-F238E27FC236}">
                  <a16:creationId xmlns="" xmlns:a16="http://schemas.microsoft.com/office/drawing/2014/main" id="{135F50C6-2F91-493D-9BE9-84BAB4999C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04" y="2592"/>
              <a:ext cx="192" cy="38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1" name="Line 20">
              <a:extLst>
                <a:ext uri="{FF2B5EF4-FFF2-40B4-BE49-F238E27FC236}">
                  <a16:creationId xmlns="" xmlns:a16="http://schemas.microsoft.com/office/drawing/2014/main" id="{8CF01B21-E98E-4BB9-9642-0CC0A8B5B2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44" y="2640"/>
              <a:ext cx="96" cy="33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0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0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70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70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70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70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70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70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70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="" xmlns:a16="http://schemas.microsoft.com/office/drawing/2014/main" id="{E1B06F68-E21D-471F-B24E-ED03813FCA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7793038" cy="1462088"/>
          </a:xfrm>
        </p:spPr>
        <p:txBody>
          <a:bodyPr/>
          <a:lstStyle/>
          <a:p>
            <a:pPr eaLnBrk="1" hangingPunct="1"/>
            <a:r>
              <a:rPr lang="en-US" altLang="en-US"/>
              <a:t>Continuous outcome (means) </a:t>
            </a:r>
          </a:p>
        </p:txBody>
      </p:sp>
      <p:graphicFrame>
        <p:nvGraphicFramePr>
          <p:cNvPr id="1156099" name="Group 3">
            <a:extLst>
              <a:ext uri="{FF2B5EF4-FFF2-40B4-BE49-F238E27FC236}">
                <a16:creationId xmlns="" xmlns:a16="http://schemas.microsoft.com/office/drawing/2014/main" id="{DB6052FF-90A2-46F9-8CAE-238C72A3F04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8600" y="2057400"/>
          <a:ext cx="8763000" cy="479144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90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25421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Outcome Variable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Are the observations independent or correlated?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Alternatives if the normality assumption is violated (and small sample size):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20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independent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correlated 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0360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Continuous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(e.g. pain scale, cognitive function)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Ttest:</a:t>
                      </a:r>
                      <a:r>
                        <a:rPr kumimoji="0" lang="en-GB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GB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compares means between two independent groups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GB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ANOVA:</a:t>
                      </a:r>
                      <a:r>
                        <a:rPr kumimoji="0" lang="en-GB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GB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compares means between more than two independent groups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GB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Pearson’s correlation coefficient</a:t>
                      </a:r>
                      <a:r>
                        <a:rPr kumimoji="0" lang="en-GB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(linear correlation): </a:t>
                      </a:r>
                      <a:r>
                        <a:rPr kumimoji="0" lang="en-GB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shows linear correlation between two continuous variables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GB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Linear regression:</a:t>
                      </a:r>
                      <a:r>
                        <a:rPr kumimoji="0" lang="en-GB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GB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multivariate regression technique used when the outcome is continuous; gives slopes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Paired ttest: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compares means between two related groups (e.g., the same subjects before and after)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Repeated-measures ANOVA: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compares changes over time in the means of two or more groups (repeated measurements)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Mixed models/GEE modeling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: </a:t>
                      </a: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multivariate regression techniques to compare changes over time between two or more groups; gives rate of change over time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Non-parametric statistics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Wilcoxon sign-rank test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: </a:t>
                      </a: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non-parametric alternative to the paired ttest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Wilcoxon sum-rank test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(=Mann-Whitney U test):</a:t>
                      </a: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non-parametric alternative to the ttest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Kruskal-Wallis test:</a:t>
                      </a: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non-parametric alternative to ANOVA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Spearman rank correlation coefficient: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non-parametric alternative to Pearson’s correlation coefficient 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454" name="Oval 22">
            <a:extLst>
              <a:ext uri="{FF2B5EF4-FFF2-40B4-BE49-F238E27FC236}">
                <a16:creationId xmlns="" xmlns:a16="http://schemas.microsoft.com/office/drawing/2014/main" id="{C8C2917F-4403-4D1E-BADF-700821865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300" y="5811838"/>
            <a:ext cx="2971800" cy="1219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="" xmlns:a16="http://schemas.microsoft.com/office/drawing/2014/main" id="{75427AFE-3C27-45DD-B84E-6BC78259D0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Linear regression</a:t>
            </a:r>
          </a:p>
        </p:txBody>
      </p:sp>
      <p:sp>
        <p:nvSpPr>
          <p:cNvPr id="19459" name="Rectangle 5">
            <a:extLst>
              <a:ext uri="{FF2B5EF4-FFF2-40B4-BE49-F238E27FC236}">
                <a16:creationId xmlns="" xmlns:a16="http://schemas.microsoft.com/office/drawing/2014/main" id="{2D565369-1658-4D6A-987F-364410E2E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638" y="2379663"/>
            <a:ext cx="8537575" cy="255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b="0" baseline="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In correlation, the two variables are treated as equals.  In regression, one variable is considered independent (=predictor) variable (</a:t>
            </a:r>
            <a:r>
              <a:rPr lang="en-US" altLang="en-US" sz="2000" b="0" i="1" baseline="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X</a:t>
            </a:r>
            <a:r>
              <a:rPr lang="en-US" altLang="en-US" sz="2000" b="0" baseline="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) and the other the dependent (=outcome) variable </a:t>
            </a:r>
            <a:r>
              <a:rPr lang="en-US" altLang="en-US" sz="2000" b="0" i="1" baseline="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Y</a:t>
            </a:r>
            <a:r>
              <a:rPr lang="en-US" altLang="en-US" sz="2000" b="0" baseline="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.</a:t>
            </a:r>
            <a:r>
              <a:rPr lang="en-US" altLang="en-US" sz="2000" b="0" baseline="0">
                <a:solidFill>
                  <a:schemeClr val="tx1"/>
                </a:solidFill>
                <a:latin typeface="Tahoma" panose="020B0604030504040204" pitchFamily="34" charset="0"/>
              </a:rPr>
              <a:t> </a:t>
            </a:r>
          </a:p>
          <a:p>
            <a:pPr eaLnBrk="1" hangingPunct="1"/>
            <a:endParaRPr lang="en-US" altLang="en-US" sz="2000" b="0" baseline="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2000" b="0" baseline="0">
                <a:solidFill>
                  <a:schemeClr val="tx1"/>
                </a:solidFill>
                <a:latin typeface="Tahoma" panose="020B0604030504040204" pitchFamily="34" charset="0"/>
              </a:rPr>
              <a:t>In a cause and effect relationship, the independent variable is the cause, and the dependent variable is the effect. Least squares linear regression is a method for predicting the value of a dependent variable Y, based on the value of an independent variable X.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="" xmlns:a16="http://schemas.microsoft.com/office/drawing/2014/main" id="{58F7F6A7-0F1A-470B-9938-6AB199D238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is “Linear”?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="" xmlns:a16="http://schemas.microsoft.com/office/drawing/2014/main" id="{28C5BE81-E2E1-4260-A078-A4F5B6BD97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Remember this:</a:t>
            </a:r>
          </a:p>
          <a:p>
            <a:pPr eaLnBrk="1" hangingPunct="1"/>
            <a:r>
              <a:rPr lang="en-US" altLang="en-US" i="1"/>
              <a:t>Y=mX+B?</a:t>
            </a:r>
          </a:p>
        </p:txBody>
      </p:sp>
      <p:grpSp>
        <p:nvGrpSpPr>
          <p:cNvPr id="972804" name="Group 4">
            <a:extLst>
              <a:ext uri="{FF2B5EF4-FFF2-40B4-BE49-F238E27FC236}">
                <a16:creationId xmlns="" xmlns:a16="http://schemas.microsoft.com/office/drawing/2014/main" id="{887F2A0D-A3F8-468A-B178-BD0816D64393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2895600"/>
            <a:ext cx="4800600" cy="3276600"/>
            <a:chOff x="1776" y="1824"/>
            <a:chExt cx="3024" cy="2064"/>
          </a:xfrm>
        </p:grpSpPr>
        <p:sp>
          <p:nvSpPr>
            <p:cNvPr id="20493" name="Line 5">
              <a:extLst>
                <a:ext uri="{FF2B5EF4-FFF2-40B4-BE49-F238E27FC236}">
                  <a16:creationId xmlns="" xmlns:a16="http://schemas.microsoft.com/office/drawing/2014/main" id="{4C035CB4-47D7-4BE3-AE45-7FDD2CD5AC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824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4" name="Line 6">
              <a:extLst>
                <a:ext uri="{FF2B5EF4-FFF2-40B4-BE49-F238E27FC236}">
                  <a16:creationId xmlns="" xmlns:a16="http://schemas.microsoft.com/office/drawing/2014/main" id="{14D5356E-7447-4E22-A358-A126EBF944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832"/>
              <a:ext cx="2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5" name="Line 7">
              <a:extLst>
                <a:ext uri="{FF2B5EF4-FFF2-40B4-BE49-F238E27FC236}">
                  <a16:creationId xmlns="" xmlns:a16="http://schemas.microsoft.com/office/drawing/2014/main" id="{8791C64D-F373-4427-BC14-D24134EBD6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1920"/>
              <a:ext cx="1920" cy="1632"/>
            </a:xfrm>
            <a:prstGeom prst="line">
              <a:avLst/>
            </a:prstGeom>
            <a:noFill/>
            <a:ln w="12700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72808" name="Group 8">
            <a:extLst>
              <a:ext uri="{FF2B5EF4-FFF2-40B4-BE49-F238E27FC236}">
                <a16:creationId xmlns="" xmlns:a16="http://schemas.microsoft.com/office/drawing/2014/main" id="{4942870C-465B-4731-A706-DD52355DE70D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029200"/>
            <a:ext cx="2971800" cy="533400"/>
            <a:chOff x="1392" y="3168"/>
            <a:chExt cx="1872" cy="336"/>
          </a:xfrm>
        </p:grpSpPr>
        <p:sp>
          <p:nvSpPr>
            <p:cNvPr id="20490" name="Oval 9">
              <a:extLst>
                <a:ext uri="{FF2B5EF4-FFF2-40B4-BE49-F238E27FC236}">
                  <a16:creationId xmlns="" xmlns:a16="http://schemas.microsoft.com/office/drawing/2014/main" id="{EA5788F8-D93A-4A15-A99E-38D5F580E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216"/>
              <a:ext cx="336" cy="28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91" name="Text Box 10">
              <a:extLst>
                <a:ext uri="{FF2B5EF4-FFF2-40B4-BE49-F238E27FC236}">
                  <a16:creationId xmlns="" xmlns:a16="http://schemas.microsoft.com/office/drawing/2014/main" id="{3CEA4AD5-EFF8-4758-A703-34DD16D17B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168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800" b="0" i="1" baseline="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20492" name="Line 11">
              <a:extLst>
                <a:ext uri="{FF2B5EF4-FFF2-40B4-BE49-F238E27FC236}">
                  <a16:creationId xmlns="" xmlns:a16="http://schemas.microsoft.com/office/drawing/2014/main" id="{29433C42-5B95-4591-AE15-5CC87CE5ED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3360"/>
              <a:ext cx="139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72812" name="Group 12">
            <a:extLst>
              <a:ext uri="{FF2B5EF4-FFF2-40B4-BE49-F238E27FC236}">
                <a16:creationId xmlns="" xmlns:a16="http://schemas.microsoft.com/office/drawing/2014/main" id="{892E4046-C2A4-4E95-B3C3-CA67987F9ADB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3124200"/>
            <a:ext cx="1752600" cy="1066800"/>
            <a:chOff x="3984" y="1968"/>
            <a:chExt cx="1104" cy="672"/>
          </a:xfrm>
        </p:grpSpPr>
        <p:sp>
          <p:nvSpPr>
            <p:cNvPr id="20487" name="Line 13">
              <a:extLst>
                <a:ext uri="{FF2B5EF4-FFF2-40B4-BE49-F238E27FC236}">
                  <a16:creationId xmlns="" xmlns:a16="http://schemas.microsoft.com/office/drawing/2014/main" id="{0A843046-A4A1-4AD0-8454-0BE6587FF9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84" y="2640"/>
              <a:ext cx="816" cy="0"/>
            </a:xfrm>
            <a:prstGeom prst="line">
              <a:avLst/>
            </a:prstGeom>
            <a:noFill/>
            <a:ln w="9525">
              <a:solidFill>
                <a:srgbClr val="FF66FF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8" name="Line 14">
              <a:extLst>
                <a:ext uri="{FF2B5EF4-FFF2-40B4-BE49-F238E27FC236}">
                  <a16:creationId xmlns="" xmlns:a16="http://schemas.microsoft.com/office/drawing/2014/main" id="{6D443907-8126-4FE8-B504-C7C1C98DC1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1968"/>
              <a:ext cx="0" cy="672"/>
            </a:xfrm>
            <a:prstGeom prst="line">
              <a:avLst/>
            </a:prstGeom>
            <a:noFill/>
            <a:ln w="9525">
              <a:solidFill>
                <a:srgbClr val="FF66FF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9" name="Text Box 15">
              <a:extLst>
                <a:ext uri="{FF2B5EF4-FFF2-40B4-BE49-F238E27FC236}">
                  <a16:creationId xmlns="" xmlns:a16="http://schemas.microsoft.com/office/drawing/2014/main" id="{055B5BAF-2454-4C9F-9357-78B153148A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2304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800" b="0" baseline="0">
                  <a:solidFill>
                    <a:srgbClr val="FF66FF"/>
                  </a:solidFill>
                </a:rPr>
                <a:t>m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72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72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72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72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="" xmlns:a16="http://schemas.microsoft.com/office/drawing/2014/main" id="{5C53D043-8145-4992-A939-96AD3F21C0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What’s Slope?</a:t>
            </a:r>
          </a:p>
        </p:txBody>
      </p:sp>
      <p:sp>
        <p:nvSpPr>
          <p:cNvPr id="21507" name="Text Box 3">
            <a:extLst>
              <a:ext uri="{FF2B5EF4-FFF2-40B4-BE49-F238E27FC236}">
                <a16:creationId xmlns="" xmlns:a16="http://schemas.microsoft.com/office/drawing/2014/main" id="{34B941C1-761E-495F-B69D-B3E7169A7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362200"/>
            <a:ext cx="777240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b="0" baseline="0">
                <a:solidFill>
                  <a:schemeClr val="tx1"/>
                </a:solidFill>
              </a:rPr>
              <a:t>A slope of 2 means that every 1-unit change in X yields a 2-unit change in Y.</a:t>
            </a:r>
          </a:p>
          <a:p>
            <a:pPr>
              <a:spcBef>
                <a:spcPct val="50000"/>
              </a:spcBef>
            </a:pPr>
            <a:endParaRPr lang="en-US" altLang="en-US" sz="2800" b="0" baseline="0">
              <a:solidFill>
                <a:schemeClr val="tx1"/>
              </a:solidFill>
            </a:endParaRPr>
          </a:p>
          <a:p>
            <a:pPr>
              <a:spcBef>
                <a:spcPct val="50000"/>
              </a:spcBef>
            </a:pPr>
            <a:endParaRPr lang="en-US" altLang="en-US" sz="2800" b="0" baseline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="" xmlns:a16="http://schemas.microsoft.com/office/drawing/2014/main" id="{9307B516-A1D2-4944-A17F-0DACA9FC58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Prediction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="" xmlns:a16="http://schemas.microsoft.com/office/drawing/2014/main" id="{46F75E2F-A2A6-4A7B-AE1E-7164D5158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85950"/>
            <a:ext cx="8686800" cy="417195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800">
                <a:latin typeface="Times New Roman" panose="02020603050405020304" pitchFamily="18" charset="0"/>
              </a:rPr>
              <a:t>If you know something about X, this knowledge helps you predict something about Y.  (Sound familiar?…sound like conditional probabilities?)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="" xmlns:a16="http://schemas.microsoft.com/office/drawing/2014/main" id="{3FEBAA5E-CCE6-4797-B4FB-0E8A4BBA86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Regression equation…</a:t>
            </a:r>
          </a:p>
        </p:txBody>
      </p:sp>
      <p:graphicFrame>
        <p:nvGraphicFramePr>
          <p:cNvPr id="23555" name="Object 3">
            <a:extLst>
              <a:ext uri="{FF2B5EF4-FFF2-40B4-BE49-F238E27FC236}">
                <a16:creationId xmlns="" xmlns:a16="http://schemas.microsoft.com/office/drawing/2014/main" id="{7E042444-BE9B-499F-82AE-87D71422EC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2971800"/>
          <a:ext cx="8247063" cy="159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Equation" r:id="rId3" imgW="1181100" imgH="228600" progId="Equation.3">
                  <p:embed/>
                </p:oleObj>
              </mc:Choice>
              <mc:Fallback>
                <p:oleObj name="Equation" r:id="rId3" imgW="11811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971800"/>
                        <a:ext cx="8247063" cy="15922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Text Box 4">
            <a:extLst>
              <a:ext uri="{FF2B5EF4-FFF2-40B4-BE49-F238E27FC236}">
                <a16:creationId xmlns="" xmlns:a16="http://schemas.microsoft.com/office/drawing/2014/main" id="{C91A6817-AD12-4B8F-AA93-66530DB3E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286000"/>
            <a:ext cx="701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aseline="0">
                <a:solidFill>
                  <a:schemeClr val="tx1"/>
                </a:solidFill>
              </a:rPr>
              <a:t>Expected value of y at a given level of </a:t>
            </a:r>
            <a:r>
              <a:rPr lang="en-US" altLang="en-US" sz="2000" i="1" baseline="0">
                <a:solidFill>
                  <a:schemeClr val="tx1"/>
                </a:solidFill>
              </a:rPr>
              <a:t>x</a:t>
            </a:r>
            <a:r>
              <a:rPr lang="en-US" altLang="en-US" sz="2000" baseline="0">
                <a:solidFill>
                  <a:schemeClr val="tx1"/>
                </a:solidFill>
              </a:rPr>
              <a:t>=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="" xmlns:a16="http://schemas.microsoft.com/office/drawing/2014/main" id="{909C1769-744D-495A-A0EB-C75B72A5B8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Predicted value for an individual…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="" xmlns:a16="http://schemas.microsoft.com/office/drawing/2014/main" id="{442021EB-0EA2-40D7-896C-B32CAF183A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y</a:t>
            </a:r>
            <a:r>
              <a:rPr lang="en-US" altLang="en-US" baseline="-25000">
                <a:latin typeface="Times New Roman" panose="02020603050405020304" pitchFamily="18" charset="0"/>
              </a:rPr>
              <a:t>i</a:t>
            </a:r>
            <a:r>
              <a:rPr lang="en-US" altLang="en-US">
                <a:latin typeface="Times New Roman" panose="02020603050405020304" pitchFamily="18" charset="0"/>
              </a:rPr>
              <a:t>=     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 + </a:t>
            </a:r>
            <a:r>
              <a:rPr lang="en-US" altLang="en-US">
                <a:latin typeface="Times New Roman" panose="02020603050405020304" pitchFamily="18" charset="0"/>
              </a:rPr>
              <a:t>*x</a:t>
            </a:r>
            <a:r>
              <a:rPr lang="en-US" altLang="en-US" baseline="-25000">
                <a:latin typeface="Times New Roman" panose="02020603050405020304" pitchFamily="18" charset="0"/>
              </a:rPr>
              <a:t>i</a:t>
            </a:r>
            <a:r>
              <a:rPr lang="en-US" altLang="en-US">
                <a:latin typeface="Times New Roman" panose="02020603050405020304" pitchFamily="18" charset="0"/>
              </a:rPr>
              <a:t>    +   random error</a:t>
            </a:r>
            <a:r>
              <a:rPr lang="en-US" altLang="en-US" baseline="-25000">
                <a:latin typeface="Times New Roman" panose="02020603050405020304" pitchFamily="18" charset="0"/>
              </a:rPr>
              <a:t>i</a:t>
            </a:r>
            <a:endParaRPr lang="en-US" altLang="en-US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grpSp>
        <p:nvGrpSpPr>
          <p:cNvPr id="1134596" name="Group 4">
            <a:extLst>
              <a:ext uri="{FF2B5EF4-FFF2-40B4-BE49-F238E27FC236}">
                <a16:creationId xmlns="" xmlns:a16="http://schemas.microsoft.com/office/drawing/2014/main" id="{8A88FDE8-B58A-4599-B181-2C0A4CB838B6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2133600"/>
            <a:ext cx="4495800" cy="2012950"/>
            <a:chOff x="2400" y="1632"/>
            <a:chExt cx="2400" cy="1268"/>
          </a:xfrm>
        </p:grpSpPr>
        <p:sp>
          <p:nvSpPr>
            <p:cNvPr id="24586" name="Rectangle 5">
              <a:extLst>
                <a:ext uri="{FF2B5EF4-FFF2-40B4-BE49-F238E27FC236}">
                  <a16:creationId xmlns="" xmlns:a16="http://schemas.microsoft.com/office/drawing/2014/main" id="{75E10D4F-B469-44B9-BDEF-A80ED162B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632"/>
              <a:ext cx="1392" cy="38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587" name="Line 6">
              <a:extLst>
                <a:ext uri="{FF2B5EF4-FFF2-40B4-BE49-F238E27FC236}">
                  <a16:creationId xmlns="" xmlns:a16="http://schemas.microsoft.com/office/drawing/2014/main" id="{50EE84D5-683E-40D3-BB6B-1863C3BE4D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96" y="2064"/>
              <a:ext cx="336" cy="3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8" name="Text Box 7">
              <a:extLst>
                <a:ext uri="{FF2B5EF4-FFF2-40B4-BE49-F238E27FC236}">
                  <a16:creationId xmlns="" xmlns:a16="http://schemas.microsoft.com/office/drawing/2014/main" id="{3F736E63-1BB6-4958-9FA8-20A6E7A62A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304"/>
              <a:ext cx="1440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800" b="0" baseline="0">
                  <a:solidFill>
                    <a:srgbClr val="FF0000"/>
                  </a:solidFill>
                </a:rPr>
                <a:t>Follows a normal distribution</a:t>
              </a:r>
            </a:p>
          </p:txBody>
        </p:sp>
      </p:grpSp>
      <p:grpSp>
        <p:nvGrpSpPr>
          <p:cNvPr id="1134600" name="Group 8">
            <a:extLst>
              <a:ext uri="{FF2B5EF4-FFF2-40B4-BE49-F238E27FC236}">
                <a16:creationId xmlns="" xmlns:a16="http://schemas.microsoft.com/office/drawing/2014/main" id="{EDD6AAF5-64A8-4E08-BF51-DC2C4DBE19EB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2590800"/>
            <a:ext cx="1600200" cy="2336800"/>
            <a:chOff x="720" y="1968"/>
            <a:chExt cx="912" cy="1462"/>
          </a:xfrm>
        </p:grpSpPr>
        <p:sp>
          <p:nvSpPr>
            <p:cNvPr id="24584" name="AutoShape 9">
              <a:extLst>
                <a:ext uri="{FF2B5EF4-FFF2-40B4-BE49-F238E27FC236}">
                  <a16:creationId xmlns="" xmlns:a16="http://schemas.microsoft.com/office/drawing/2014/main" id="{7484C3DA-60C5-4A72-86E7-336EAA6DA53D}"/>
                </a:ext>
              </a:extLst>
            </p:cNvPr>
            <p:cNvSpPr>
              <a:spLocks/>
            </p:cNvSpPr>
            <p:nvPr/>
          </p:nvSpPr>
          <p:spPr bwMode="auto">
            <a:xfrm rot="5400000" flipH="1">
              <a:off x="1032" y="1656"/>
              <a:ext cx="240" cy="864"/>
            </a:xfrm>
            <a:prstGeom prst="leftBrace">
              <a:avLst>
                <a:gd name="adj1" fmla="val 30000"/>
                <a:gd name="adj2" fmla="val 5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585" name="Text Box 10">
              <a:extLst>
                <a:ext uri="{FF2B5EF4-FFF2-40B4-BE49-F238E27FC236}">
                  <a16:creationId xmlns="" xmlns:a16="http://schemas.microsoft.com/office/drawing/2014/main" id="{C11C00C1-E18A-4B84-A772-E3CBE178CF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304"/>
              <a:ext cx="816" cy="11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800" b="0" baseline="0">
                  <a:solidFill>
                    <a:srgbClr val="FF0000"/>
                  </a:solidFill>
                </a:rPr>
                <a:t>Fixed – exactly on the line</a:t>
              </a:r>
            </a:p>
          </p:txBody>
        </p:sp>
      </p:grpSp>
      <p:sp>
        <p:nvSpPr>
          <p:cNvPr id="24582" name="Line 11">
            <a:extLst>
              <a:ext uri="{FF2B5EF4-FFF2-40B4-BE49-F238E27FC236}">
                <a16:creationId xmlns="" xmlns:a16="http://schemas.microsoft.com/office/drawing/2014/main" id="{BF8B21C3-78E4-4358-87B5-040E2E615A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41425" y="2062163"/>
            <a:ext cx="109538" cy="188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12">
            <a:extLst>
              <a:ext uri="{FF2B5EF4-FFF2-40B4-BE49-F238E27FC236}">
                <a16:creationId xmlns="" xmlns:a16="http://schemas.microsoft.com/office/drawing/2014/main" id="{E1259FBF-B092-43B1-96B8-9C0FA55271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5250" y="2060575"/>
            <a:ext cx="82550" cy="16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3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3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="" xmlns:a16="http://schemas.microsoft.com/office/drawing/2014/main" id="{875B096E-8A7E-47A8-99AD-3EE1766A4A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7793038" cy="1462088"/>
          </a:xfrm>
        </p:spPr>
        <p:txBody>
          <a:bodyPr/>
          <a:lstStyle/>
          <a:p>
            <a:pPr eaLnBrk="1" hangingPunct="1"/>
            <a:r>
              <a:rPr lang="en-US" altLang="en-US"/>
              <a:t>Continuous outcome (means) </a:t>
            </a:r>
          </a:p>
        </p:txBody>
      </p:sp>
      <p:graphicFrame>
        <p:nvGraphicFramePr>
          <p:cNvPr id="1155075" name="Group 3">
            <a:extLst>
              <a:ext uri="{FF2B5EF4-FFF2-40B4-BE49-F238E27FC236}">
                <a16:creationId xmlns="" xmlns:a16="http://schemas.microsoft.com/office/drawing/2014/main" id="{7EA7DBF4-E2E5-4B07-BF81-22B25AC1DCB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8600" y="2057400"/>
          <a:ext cx="8763000" cy="479144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90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25421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Outcome Variable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Are the observations independent or correlated?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Alternatives if the normality assumption is violated (and small sample size):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20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independent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correlated 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0360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Continuous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(e.g. pain scale, cognitive function)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Ttest:</a:t>
                      </a:r>
                      <a:r>
                        <a:rPr kumimoji="0" lang="en-GB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GB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compares means between two independent groups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GB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ANOVA:</a:t>
                      </a:r>
                      <a:r>
                        <a:rPr kumimoji="0" lang="en-GB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GB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compares means between more than two independent groups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GB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Pearson’s correlation coefficient</a:t>
                      </a:r>
                      <a:r>
                        <a:rPr kumimoji="0" lang="en-GB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(linear correlation): </a:t>
                      </a:r>
                      <a:r>
                        <a:rPr kumimoji="0" lang="en-GB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shows linear correlation between two continuous variables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GB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Linear regression:</a:t>
                      </a:r>
                      <a:r>
                        <a:rPr kumimoji="0" lang="en-GB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GB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multivariate regression technique used when the outcome is continuous; gives slopes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Paired ttest: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compares means between two related groups (e.g., the same subjects before and after)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Repeated-measures ANOVA: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compares changes over time in the means of two or more groups (repeated measurements)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Mixed models/GEE modeling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: </a:t>
                      </a: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multivariate regression techniques to compare changes over time between two or more groups; gives rate of change over time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Non-parametric statistics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Wilcoxon sign-rank test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: </a:t>
                      </a: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non-parametric alternative to the paired ttest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Wilcoxon sum-rank test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(=Mann-Whitney U test):</a:t>
                      </a: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non-parametric alternative to the ttest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Kruskal-Wallis test:</a:t>
                      </a: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non-parametric alternative to ANOVA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Spearman rank correlation coefficient: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non-parametric alternative to Pearson’s correlation coefficient 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190" name="Oval 22">
            <a:extLst>
              <a:ext uri="{FF2B5EF4-FFF2-40B4-BE49-F238E27FC236}">
                <a16:creationId xmlns="" xmlns:a16="http://schemas.microsoft.com/office/drawing/2014/main" id="{31CBB242-D527-4FA3-B2DD-4F8F33D4E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338" y="4652963"/>
            <a:ext cx="2971800" cy="1219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="" xmlns:a16="http://schemas.microsoft.com/office/drawing/2014/main" id="{CE64EE02-08EF-4591-AE46-7F145F57AE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Assumptions (or the fine print)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="" xmlns:a16="http://schemas.microsoft.com/office/drawing/2014/main" id="{C91DDFAC-40D9-4A9B-9F15-DC4D16F5B3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828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Linear regression assumes that…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1. The relationship between X and Y is linear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2. Y is distributed normally at each value of 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3. The variance of Y at every value of X is the same (homogeneity of variances)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4. The observations are independent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Line 2">
            <a:extLst>
              <a:ext uri="{FF2B5EF4-FFF2-40B4-BE49-F238E27FC236}">
                <a16:creationId xmlns="" xmlns:a16="http://schemas.microsoft.com/office/drawing/2014/main" id="{B2DC5661-FD4D-4849-B6E4-765779B585F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1336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7" name="Line 3">
            <a:extLst>
              <a:ext uri="{FF2B5EF4-FFF2-40B4-BE49-F238E27FC236}">
                <a16:creationId xmlns="" xmlns:a16="http://schemas.microsoft.com/office/drawing/2014/main" id="{55D38857-84B5-4802-90F6-FD3EFCEB38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2209800"/>
            <a:ext cx="3048000" cy="2819400"/>
          </a:xfrm>
          <a:prstGeom prst="line">
            <a:avLst/>
          </a:prstGeom>
          <a:noFill/>
          <a:ln w="1270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8" name="Line 4">
            <a:extLst>
              <a:ext uri="{FF2B5EF4-FFF2-40B4-BE49-F238E27FC236}">
                <a16:creationId xmlns="" xmlns:a16="http://schemas.microsoft.com/office/drawing/2014/main" id="{859CF808-B461-4B60-9990-6605C23905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60198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9" name="Line 5">
            <a:extLst>
              <a:ext uri="{FF2B5EF4-FFF2-40B4-BE49-F238E27FC236}">
                <a16:creationId xmlns="" xmlns:a16="http://schemas.microsoft.com/office/drawing/2014/main" id="{AAD9F9B2-2974-4C16-853B-FF4359B2148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5867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0" name="Line 6">
            <a:extLst>
              <a:ext uri="{FF2B5EF4-FFF2-40B4-BE49-F238E27FC236}">
                <a16:creationId xmlns="" xmlns:a16="http://schemas.microsoft.com/office/drawing/2014/main" id="{B22A4FBE-2616-4A90-BBAF-1385FD6153A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5867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1" name="Line 7">
            <a:extLst>
              <a:ext uri="{FF2B5EF4-FFF2-40B4-BE49-F238E27FC236}">
                <a16:creationId xmlns="" xmlns:a16="http://schemas.microsoft.com/office/drawing/2014/main" id="{52D98028-C30A-480B-82A4-56BFDC709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5867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2" name="Line 8">
            <a:extLst>
              <a:ext uri="{FF2B5EF4-FFF2-40B4-BE49-F238E27FC236}">
                <a16:creationId xmlns="" xmlns:a16="http://schemas.microsoft.com/office/drawing/2014/main" id="{F2D370D5-2B4C-4CEB-8042-BA171A7D78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867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3" name="Line 9">
            <a:extLst>
              <a:ext uri="{FF2B5EF4-FFF2-40B4-BE49-F238E27FC236}">
                <a16:creationId xmlns="" xmlns:a16="http://schemas.microsoft.com/office/drawing/2014/main" id="{C04A5FBF-AC8D-486F-A60F-254FD2DAB2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5867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4" name="Line 10">
            <a:extLst>
              <a:ext uri="{FF2B5EF4-FFF2-40B4-BE49-F238E27FC236}">
                <a16:creationId xmlns="" xmlns:a16="http://schemas.microsoft.com/office/drawing/2014/main" id="{F980CE52-198B-4DCD-B35D-F9723269683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5867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5" name="Line 11">
            <a:extLst>
              <a:ext uri="{FF2B5EF4-FFF2-40B4-BE49-F238E27FC236}">
                <a16:creationId xmlns="" xmlns:a16="http://schemas.microsoft.com/office/drawing/2014/main" id="{6EBAA18C-B82B-47FE-944C-C51FFA34444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5867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6" name="Line 12">
            <a:extLst>
              <a:ext uri="{FF2B5EF4-FFF2-40B4-BE49-F238E27FC236}">
                <a16:creationId xmlns="" xmlns:a16="http://schemas.microsoft.com/office/drawing/2014/main" id="{6603C89B-2FEF-4509-B5CB-F605CC1A6FD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5867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7" name="Line 13">
            <a:extLst>
              <a:ext uri="{FF2B5EF4-FFF2-40B4-BE49-F238E27FC236}">
                <a16:creationId xmlns="" xmlns:a16="http://schemas.microsoft.com/office/drawing/2014/main" id="{1BF6F353-B5EE-4902-8550-7911C7D5C18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5867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8" name="Line 14">
            <a:extLst>
              <a:ext uri="{FF2B5EF4-FFF2-40B4-BE49-F238E27FC236}">
                <a16:creationId xmlns="" xmlns:a16="http://schemas.microsoft.com/office/drawing/2014/main" id="{9609B5B3-29B6-447D-AA88-9C19CD80580C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5867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9" name="Line 15">
            <a:extLst>
              <a:ext uri="{FF2B5EF4-FFF2-40B4-BE49-F238E27FC236}">
                <a16:creationId xmlns="" xmlns:a16="http://schemas.microsoft.com/office/drawing/2014/main" id="{BADB7E97-A62A-4FBC-A42D-22DBD3C5204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5867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6640" name="Group 16">
            <a:extLst>
              <a:ext uri="{FF2B5EF4-FFF2-40B4-BE49-F238E27FC236}">
                <a16:creationId xmlns="" xmlns:a16="http://schemas.microsoft.com/office/drawing/2014/main" id="{C43DBC62-F41C-47E9-B349-FC9A67B42B1E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2590800"/>
            <a:ext cx="304800" cy="1600200"/>
            <a:chOff x="1440" y="1632"/>
            <a:chExt cx="192" cy="1008"/>
          </a:xfrm>
        </p:grpSpPr>
        <p:sp>
          <p:nvSpPr>
            <p:cNvPr id="26701" name="Line 17">
              <a:extLst>
                <a:ext uri="{FF2B5EF4-FFF2-40B4-BE49-F238E27FC236}">
                  <a16:creationId xmlns="" xmlns:a16="http://schemas.microsoft.com/office/drawing/2014/main" id="{6F8EE4B4-FE65-47C4-8FC3-EBFC7AF2E8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6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2" name="Line 18">
              <a:extLst>
                <a:ext uri="{FF2B5EF4-FFF2-40B4-BE49-F238E27FC236}">
                  <a16:creationId xmlns="" xmlns:a16="http://schemas.microsoft.com/office/drawing/2014/main" id="{A7F85099-CBC3-4290-AC9C-9B0EAC431B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49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3" name="Line 19">
              <a:extLst>
                <a:ext uri="{FF2B5EF4-FFF2-40B4-BE49-F238E27FC236}">
                  <a16:creationId xmlns="" xmlns:a16="http://schemas.microsoft.com/office/drawing/2014/main" id="{0CB0B880-E399-403B-8FB4-E2C78A69B6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30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4" name="Line 20">
              <a:extLst>
                <a:ext uri="{FF2B5EF4-FFF2-40B4-BE49-F238E27FC236}">
                  <a16:creationId xmlns="" xmlns:a16="http://schemas.microsoft.com/office/drawing/2014/main" id="{0593D1EC-17A9-4A89-A486-A731BB04AC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16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5" name="Line 21">
              <a:extLst>
                <a:ext uri="{FF2B5EF4-FFF2-40B4-BE49-F238E27FC236}">
                  <a16:creationId xmlns="" xmlns:a16="http://schemas.microsoft.com/office/drawing/2014/main" id="{2CAE2977-03FC-40B8-9D21-108815F793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6" name="Line 22">
              <a:extLst>
                <a:ext uri="{FF2B5EF4-FFF2-40B4-BE49-F238E27FC236}">
                  <a16:creationId xmlns="" xmlns:a16="http://schemas.microsoft.com/office/drawing/2014/main" id="{C24A5AEB-B268-45AD-A350-FFC13D0077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8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7" name="Line 23">
              <a:extLst>
                <a:ext uri="{FF2B5EF4-FFF2-40B4-BE49-F238E27FC236}">
                  <a16:creationId xmlns="" xmlns:a16="http://schemas.microsoft.com/office/drawing/2014/main" id="{7466FC00-C903-48AA-B42A-DE3A197532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63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41" name="Oval 24">
            <a:extLst>
              <a:ext uri="{FF2B5EF4-FFF2-40B4-BE49-F238E27FC236}">
                <a16:creationId xmlns="" xmlns:a16="http://schemas.microsoft.com/office/drawing/2014/main" id="{C10A45A7-86FC-43EC-8338-F3763072A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6642" name="Oval 25">
            <a:extLst>
              <a:ext uri="{FF2B5EF4-FFF2-40B4-BE49-F238E27FC236}">
                <a16:creationId xmlns="" xmlns:a16="http://schemas.microsoft.com/office/drawing/2014/main" id="{DD69BA01-7F09-4512-9FFA-640E1616E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6643" name="Oval 26">
            <a:extLst>
              <a:ext uri="{FF2B5EF4-FFF2-40B4-BE49-F238E27FC236}">
                <a16:creationId xmlns="" xmlns:a16="http://schemas.microsoft.com/office/drawing/2014/main" id="{5C6303D6-A447-43FC-A0E0-FB82E8C57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6644" name="Oval 27">
            <a:extLst>
              <a:ext uri="{FF2B5EF4-FFF2-40B4-BE49-F238E27FC236}">
                <a16:creationId xmlns="" xmlns:a16="http://schemas.microsoft.com/office/drawing/2014/main" id="{DECBA8DC-E6F2-4567-8E3C-F7B54F4B5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6645" name="Oval 28">
            <a:extLst>
              <a:ext uri="{FF2B5EF4-FFF2-40B4-BE49-F238E27FC236}">
                <a16:creationId xmlns="" xmlns:a16="http://schemas.microsoft.com/office/drawing/2014/main" id="{DC8E8D12-DB25-4732-A1C9-0057E694C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6646" name="Oval 29">
            <a:extLst>
              <a:ext uri="{FF2B5EF4-FFF2-40B4-BE49-F238E27FC236}">
                <a16:creationId xmlns="" xmlns:a16="http://schemas.microsoft.com/office/drawing/2014/main" id="{726D7262-F15C-488F-B81F-A81C9BE40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6647" name="Oval 30">
            <a:extLst>
              <a:ext uri="{FF2B5EF4-FFF2-40B4-BE49-F238E27FC236}">
                <a16:creationId xmlns="" xmlns:a16="http://schemas.microsoft.com/office/drawing/2014/main" id="{2393DBE6-4286-4D47-B009-B474FF6AF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6648" name="Oval 31">
            <a:extLst>
              <a:ext uri="{FF2B5EF4-FFF2-40B4-BE49-F238E27FC236}">
                <a16:creationId xmlns="" xmlns:a16="http://schemas.microsoft.com/office/drawing/2014/main" id="{794321E1-8258-4407-A052-62F4C9925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6649" name="Oval 32">
            <a:extLst>
              <a:ext uri="{FF2B5EF4-FFF2-40B4-BE49-F238E27FC236}">
                <a16:creationId xmlns="" xmlns:a16="http://schemas.microsoft.com/office/drawing/2014/main" id="{375A7244-7F19-49BE-89CE-39F74931C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pSp>
        <p:nvGrpSpPr>
          <p:cNvPr id="26650" name="Group 33">
            <a:extLst>
              <a:ext uri="{FF2B5EF4-FFF2-40B4-BE49-F238E27FC236}">
                <a16:creationId xmlns="" xmlns:a16="http://schemas.microsoft.com/office/drawing/2014/main" id="{9FB54CE4-6D76-438A-9235-E7D271361882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2895600"/>
            <a:ext cx="76200" cy="990600"/>
            <a:chOff x="3072" y="1920"/>
            <a:chExt cx="48" cy="624"/>
          </a:xfrm>
        </p:grpSpPr>
        <p:sp>
          <p:nvSpPr>
            <p:cNvPr id="26696" name="Oval 34">
              <a:extLst>
                <a:ext uri="{FF2B5EF4-FFF2-40B4-BE49-F238E27FC236}">
                  <a16:creationId xmlns="" xmlns:a16="http://schemas.microsoft.com/office/drawing/2014/main" id="{82C99F41-A156-4077-8818-4C86C5F36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35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97" name="Oval 35">
              <a:extLst>
                <a:ext uri="{FF2B5EF4-FFF2-40B4-BE49-F238E27FC236}">
                  <a16:creationId xmlns="" xmlns:a16="http://schemas.microsoft.com/office/drawing/2014/main" id="{C80D2921-650F-4667-B1A4-A6CC438B1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92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98" name="Oval 36">
              <a:extLst>
                <a:ext uri="{FF2B5EF4-FFF2-40B4-BE49-F238E27FC236}">
                  <a16:creationId xmlns="" xmlns:a16="http://schemas.microsoft.com/office/drawing/2014/main" id="{FC6FD548-62CB-44E1-9037-F86257349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06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99" name="Oval 37">
              <a:extLst>
                <a:ext uri="{FF2B5EF4-FFF2-40B4-BE49-F238E27FC236}">
                  <a16:creationId xmlns="" xmlns:a16="http://schemas.microsoft.com/office/drawing/2014/main" id="{8A4BA098-8950-434B-8690-843826904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2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700" name="Oval 38">
              <a:extLst>
                <a:ext uri="{FF2B5EF4-FFF2-40B4-BE49-F238E27FC236}">
                  <a16:creationId xmlns="" xmlns:a16="http://schemas.microsoft.com/office/drawing/2014/main" id="{FD183648-BA10-484E-8F4A-9CAE5CFBE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49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26651" name="Group 39">
            <a:extLst>
              <a:ext uri="{FF2B5EF4-FFF2-40B4-BE49-F238E27FC236}">
                <a16:creationId xmlns="" xmlns:a16="http://schemas.microsoft.com/office/drawing/2014/main" id="{A902B0B1-13E8-4CAB-A31D-B64ABFD3FE25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2133600"/>
            <a:ext cx="76200" cy="762000"/>
            <a:chOff x="3456" y="1536"/>
            <a:chExt cx="48" cy="480"/>
          </a:xfrm>
        </p:grpSpPr>
        <p:sp>
          <p:nvSpPr>
            <p:cNvPr id="26691" name="Oval 40">
              <a:extLst>
                <a:ext uri="{FF2B5EF4-FFF2-40B4-BE49-F238E27FC236}">
                  <a16:creationId xmlns="" xmlns:a16="http://schemas.microsoft.com/office/drawing/2014/main" id="{8C78F9A5-DC6E-4C08-BB46-3D0252FF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92" name="Oval 41">
              <a:extLst>
                <a:ext uri="{FF2B5EF4-FFF2-40B4-BE49-F238E27FC236}">
                  <a16:creationId xmlns="" xmlns:a16="http://schemas.microsoft.com/office/drawing/2014/main" id="{A85815F9-1074-41C1-A7A2-B31EB551C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96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93" name="Oval 42">
              <a:extLst>
                <a:ext uri="{FF2B5EF4-FFF2-40B4-BE49-F238E27FC236}">
                  <a16:creationId xmlns="" xmlns:a16="http://schemas.microsoft.com/office/drawing/2014/main" id="{AB802D27-DCF6-4D99-BC0B-BB91CF7BF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53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94" name="Oval 43">
              <a:extLst>
                <a:ext uri="{FF2B5EF4-FFF2-40B4-BE49-F238E27FC236}">
                  <a16:creationId xmlns="" xmlns:a16="http://schemas.microsoft.com/office/drawing/2014/main" id="{2E3DAEA6-4040-4E83-8580-909C40AB2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68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95" name="Oval 44">
              <a:extLst>
                <a:ext uri="{FF2B5EF4-FFF2-40B4-BE49-F238E27FC236}">
                  <a16:creationId xmlns="" xmlns:a16="http://schemas.microsoft.com/office/drawing/2014/main" id="{87959224-0DE1-41C9-9BA9-CB4A0E7FB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6652" name="Oval 45">
            <a:extLst>
              <a:ext uri="{FF2B5EF4-FFF2-40B4-BE49-F238E27FC236}">
                <a16:creationId xmlns="" xmlns:a16="http://schemas.microsoft.com/office/drawing/2014/main" id="{FEB7FE41-F073-4519-9959-D0B168DF6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6653" name="Oval 46">
            <a:extLst>
              <a:ext uri="{FF2B5EF4-FFF2-40B4-BE49-F238E27FC236}">
                <a16:creationId xmlns="" xmlns:a16="http://schemas.microsoft.com/office/drawing/2014/main" id="{3418156A-92D6-47D1-9F62-0AE17A3AE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6654" name="Oval 47">
            <a:extLst>
              <a:ext uri="{FF2B5EF4-FFF2-40B4-BE49-F238E27FC236}">
                <a16:creationId xmlns="" xmlns:a16="http://schemas.microsoft.com/office/drawing/2014/main" id="{1C5B1B50-D26A-4F27-9FD1-4B625F0A0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6655" name="Oval 48">
            <a:extLst>
              <a:ext uri="{FF2B5EF4-FFF2-40B4-BE49-F238E27FC236}">
                <a16:creationId xmlns="" xmlns:a16="http://schemas.microsoft.com/office/drawing/2014/main" id="{ABED7967-0C3C-405C-BEE4-79129BB3C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pSp>
        <p:nvGrpSpPr>
          <p:cNvPr id="26656" name="Group 49">
            <a:extLst>
              <a:ext uri="{FF2B5EF4-FFF2-40B4-BE49-F238E27FC236}">
                <a16:creationId xmlns="" xmlns:a16="http://schemas.microsoft.com/office/drawing/2014/main" id="{F4A75850-753D-4748-A9A6-5A37937B9B45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2057400"/>
            <a:ext cx="2514600" cy="2590800"/>
            <a:chOff x="2544" y="1296"/>
            <a:chExt cx="1584" cy="1632"/>
          </a:xfrm>
        </p:grpSpPr>
        <p:grpSp>
          <p:nvGrpSpPr>
            <p:cNvPr id="26682" name="Group 50">
              <a:extLst>
                <a:ext uri="{FF2B5EF4-FFF2-40B4-BE49-F238E27FC236}">
                  <a16:creationId xmlns="" xmlns:a16="http://schemas.microsoft.com/office/drawing/2014/main" id="{FD4A375F-C94C-4764-A78A-EDA22A832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4" y="1296"/>
              <a:ext cx="384" cy="672"/>
              <a:chOff x="3744" y="1104"/>
              <a:chExt cx="640" cy="1104"/>
            </a:xfrm>
          </p:grpSpPr>
          <p:sp>
            <p:nvSpPr>
              <p:cNvPr id="26689" name="Freeform 51">
                <a:extLst>
                  <a:ext uri="{FF2B5EF4-FFF2-40B4-BE49-F238E27FC236}">
                    <a16:creationId xmlns="" xmlns:a16="http://schemas.microsoft.com/office/drawing/2014/main" id="{0C19E820-7C75-4EEA-A0DF-521CA070F5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4" y="1200"/>
                <a:ext cx="640" cy="1008"/>
              </a:xfrm>
              <a:custGeom>
                <a:avLst/>
                <a:gdLst>
                  <a:gd name="T0" fmla="*/ 48 w 640"/>
                  <a:gd name="T1" fmla="*/ 0 h 1008"/>
                  <a:gd name="T2" fmla="*/ 624 w 640"/>
                  <a:gd name="T3" fmla="*/ 384 h 1008"/>
                  <a:gd name="T4" fmla="*/ 144 w 640"/>
                  <a:gd name="T5" fmla="*/ 816 h 1008"/>
                  <a:gd name="T6" fmla="*/ 0 w 640"/>
                  <a:gd name="T7" fmla="*/ 1008 h 100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40" h="1008">
                    <a:moveTo>
                      <a:pt x="48" y="0"/>
                    </a:moveTo>
                    <a:cubicBezTo>
                      <a:pt x="328" y="124"/>
                      <a:pt x="608" y="248"/>
                      <a:pt x="624" y="384"/>
                    </a:cubicBezTo>
                    <a:cubicBezTo>
                      <a:pt x="640" y="520"/>
                      <a:pt x="248" y="712"/>
                      <a:pt x="144" y="816"/>
                    </a:cubicBezTo>
                    <a:cubicBezTo>
                      <a:pt x="40" y="920"/>
                      <a:pt x="24" y="976"/>
                      <a:pt x="0" y="1008"/>
                    </a:cubicBezTo>
                  </a:path>
                </a:pathLst>
              </a:custGeom>
              <a:noFill/>
              <a:ln w="9525">
                <a:solidFill>
                  <a:srgbClr val="FF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0" name="Freeform 52">
                <a:extLst>
                  <a:ext uri="{FF2B5EF4-FFF2-40B4-BE49-F238E27FC236}">
                    <a16:creationId xmlns="" xmlns:a16="http://schemas.microsoft.com/office/drawing/2014/main" id="{ECF4B899-B146-4EE8-B0AD-14104BF596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4" y="1104"/>
                <a:ext cx="48" cy="96"/>
              </a:xfrm>
              <a:custGeom>
                <a:avLst/>
                <a:gdLst>
                  <a:gd name="T0" fmla="*/ 48 w 48"/>
                  <a:gd name="T1" fmla="*/ 96 h 96"/>
                  <a:gd name="T2" fmla="*/ 0 w 48"/>
                  <a:gd name="T3" fmla="*/ 0 h 96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48" h="96">
                    <a:moveTo>
                      <a:pt x="48" y="96"/>
                    </a:moveTo>
                    <a:cubicBezTo>
                      <a:pt x="48" y="96"/>
                      <a:pt x="24" y="48"/>
                      <a:pt x="0" y="0"/>
                    </a:cubicBezTo>
                  </a:path>
                </a:pathLst>
              </a:custGeom>
              <a:noFill/>
              <a:ln w="9525">
                <a:solidFill>
                  <a:srgbClr val="FF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83" name="Group 53">
              <a:extLst>
                <a:ext uri="{FF2B5EF4-FFF2-40B4-BE49-F238E27FC236}">
                  <a16:creationId xmlns="" xmlns:a16="http://schemas.microsoft.com/office/drawing/2014/main" id="{E87D7073-4817-4029-9454-0CA78243AE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4" y="2256"/>
              <a:ext cx="384" cy="672"/>
              <a:chOff x="3744" y="1104"/>
              <a:chExt cx="640" cy="1104"/>
            </a:xfrm>
          </p:grpSpPr>
          <p:sp>
            <p:nvSpPr>
              <p:cNvPr id="26687" name="Freeform 54">
                <a:extLst>
                  <a:ext uri="{FF2B5EF4-FFF2-40B4-BE49-F238E27FC236}">
                    <a16:creationId xmlns="" xmlns:a16="http://schemas.microsoft.com/office/drawing/2014/main" id="{5F225D18-E2DE-4026-B052-5DD6639985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4" y="1200"/>
                <a:ext cx="640" cy="1008"/>
              </a:xfrm>
              <a:custGeom>
                <a:avLst/>
                <a:gdLst>
                  <a:gd name="T0" fmla="*/ 48 w 640"/>
                  <a:gd name="T1" fmla="*/ 0 h 1008"/>
                  <a:gd name="T2" fmla="*/ 624 w 640"/>
                  <a:gd name="T3" fmla="*/ 384 h 1008"/>
                  <a:gd name="T4" fmla="*/ 144 w 640"/>
                  <a:gd name="T5" fmla="*/ 816 h 1008"/>
                  <a:gd name="T6" fmla="*/ 0 w 640"/>
                  <a:gd name="T7" fmla="*/ 1008 h 100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40" h="1008">
                    <a:moveTo>
                      <a:pt x="48" y="0"/>
                    </a:moveTo>
                    <a:cubicBezTo>
                      <a:pt x="328" y="124"/>
                      <a:pt x="608" y="248"/>
                      <a:pt x="624" y="384"/>
                    </a:cubicBezTo>
                    <a:cubicBezTo>
                      <a:pt x="640" y="520"/>
                      <a:pt x="248" y="712"/>
                      <a:pt x="144" y="816"/>
                    </a:cubicBezTo>
                    <a:cubicBezTo>
                      <a:pt x="40" y="920"/>
                      <a:pt x="24" y="976"/>
                      <a:pt x="0" y="1008"/>
                    </a:cubicBezTo>
                  </a:path>
                </a:pathLst>
              </a:custGeom>
              <a:noFill/>
              <a:ln w="9525">
                <a:solidFill>
                  <a:srgbClr val="FF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8" name="Freeform 55">
                <a:extLst>
                  <a:ext uri="{FF2B5EF4-FFF2-40B4-BE49-F238E27FC236}">
                    <a16:creationId xmlns="" xmlns:a16="http://schemas.microsoft.com/office/drawing/2014/main" id="{E9713164-2E59-43A7-BB78-FCBB81DE7C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4" y="1104"/>
                <a:ext cx="48" cy="96"/>
              </a:xfrm>
              <a:custGeom>
                <a:avLst/>
                <a:gdLst>
                  <a:gd name="T0" fmla="*/ 48 w 48"/>
                  <a:gd name="T1" fmla="*/ 96 h 96"/>
                  <a:gd name="T2" fmla="*/ 0 w 48"/>
                  <a:gd name="T3" fmla="*/ 0 h 96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48" h="96">
                    <a:moveTo>
                      <a:pt x="48" y="96"/>
                    </a:moveTo>
                    <a:cubicBezTo>
                      <a:pt x="48" y="96"/>
                      <a:pt x="24" y="48"/>
                      <a:pt x="0" y="0"/>
                    </a:cubicBezTo>
                  </a:path>
                </a:pathLst>
              </a:custGeom>
              <a:noFill/>
              <a:ln w="9525">
                <a:solidFill>
                  <a:srgbClr val="FF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84" name="Group 56">
              <a:extLst>
                <a:ext uri="{FF2B5EF4-FFF2-40B4-BE49-F238E27FC236}">
                  <a16:creationId xmlns="" xmlns:a16="http://schemas.microsoft.com/office/drawing/2014/main" id="{1B0EFC25-A513-4A11-90B0-D92F8656FB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776"/>
              <a:ext cx="384" cy="672"/>
              <a:chOff x="3744" y="1104"/>
              <a:chExt cx="640" cy="1104"/>
            </a:xfrm>
          </p:grpSpPr>
          <p:sp>
            <p:nvSpPr>
              <p:cNvPr id="26685" name="Freeform 57">
                <a:extLst>
                  <a:ext uri="{FF2B5EF4-FFF2-40B4-BE49-F238E27FC236}">
                    <a16:creationId xmlns="" xmlns:a16="http://schemas.microsoft.com/office/drawing/2014/main" id="{D15B5C4A-733E-4386-A204-9DB482CC33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4" y="1200"/>
                <a:ext cx="640" cy="1008"/>
              </a:xfrm>
              <a:custGeom>
                <a:avLst/>
                <a:gdLst>
                  <a:gd name="T0" fmla="*/ 48 w 640"/>
                  <a:gd name="T1" fmla="*/ 0 h 1008"/>
                  <a:gd name="T2" fmla="*/ 624 w 640"/>
                  <a:gd name="T3" fmla="*/ 384 h 1008"/>
                  <a:gd name="T4" fmla="*/ 144 w 640"/>
                  <a:gd name="T5" fmla="*/ 816 h 1008"/>
                  <a:gd name="T6" fmla="*/ 0 w 640"/>
                  <a:gd name="T7" fmla="*/ 1008 h 100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40" h="1008">
                    <a:moveTo>
                      <a:pt x="48" y="0"/>
                    </a:moveTo>
                    <a:cubicBezTo>
                      <a:pt x="328" y="124"/>
                      <a:pt x="608" y="248"/>
                      <a:pt x="624" y="384"/>
                    </a:cubicBezTo>
                    <a:cubicBezTo>
                      <a:pt x="640" y="520"/>
                      <a:pt x="248" y="712"/>
                      <a:pt x="144" y="816"/>
                    </a:cubicBezTo>
                    <a:cubicBezTo>
                      <a:pt x="40" y="920"/>
                      <a:pt x="24" y="976"/>
                      <a:pt x="0" y="1008"/>
                    </a:cubicBezTo>
                  </a:path>
                </a:pathLst>
              </a:custGeom>
              <a:noFill/>
              <a:ln w="9525">
                <a:solidFill>
                  <a:srgbClr val="FF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6" name="Freeform 58">
                <a:extLst>
                  <a:ext uri="{FF2B5EF4-FFF2-40B4-BE49-F238E27FC236}">
                    <a16:creationId xmlns="" xmlns:a16="http://schemas.microsoft.com/office/drawing/2014/main" id="{79C8BA8F-2A87-4CBE-8673-00C8FF12F2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4" y="1104"/>
                <a:ext cx="48" cy="96"/>
              </a:xfrm>
              <a:custGeom>
                <a:avLst/>
                <a:gdLst>
                  <a:gd name="T0" fmla="*/ 48 w 48"/>
                  <a:gd name="T1" fmla="*/ 96 h 96"/>
                  <a:gd name="T2" fmla="*/ 0 w 48"/>
                  <a:gd name="T3" fmla="*/ 0 h 96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48" h="96">
                    <a:moveTo>
                      <a:pt x="48" y="96"/>
                    </a:moveTo>
                    <a:cubicBezTo>
                      <a:pt x="48" y="96"/>
                      <a:pt x="24" y="48"/>
                      <a:pt x="0" y="0"/>
                    </a:cubicBezTo>
                  </a:path>
                </a:pathLst>
              </a:custGeom>
              <a:noFill/>
              <a:ln w="9525">
                <a:solidFill>
                  <a:srgbClr val="FF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35675" name="Text Box 59">
            <a:extLst>
              <a:ext uri="{FF2B5EF4-FFF2-40B4-BE49-F238E27FC236}">
                <a16:creationId xmlns="" xmlns:a16="http://schemas.microsoft.com/office/drawing/2014/main" id="{39EE9301-75BB-4D47-A644-8CC565A31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762000"/>
            <a:ext cx="69342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aseline="0"/>
              <a:t>The standard error of Y given X is the average variability around the regression line at any given value of X.  It is assumed to be equal at all values of X.</a:t>
            </a:r>
          </a:p>
        </p:txBody>
      </p:sp>
      <p:grpSp>
        <p:nvGrpSpPr>
          <p:cNvPr id="1135676" name="Group 60">
            <a:extLst>
              <a:ext uri="{FF2B5EF4-FFF2-40B4-BE49-F238E27FC236}">
                <a16:creationId xmlns="" xmlns:a16="http://schemas.microsoft.com/office/drawing/2014/main" id="{99241777-D27B-4391-8EA1-6F7BD37AC145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133600"/>
            <a:ext cx="2590800" cy="2043113"/>
            <a:chOff x="2160" y="1344"/>
            <a:chExt cx="1632" cy="1287"/>
          </a:xfrm>
        </p:grpSpPr>
        <p:grpSp>
          <p:nvGrpSpPr>
            <p:cNvPr id="26673" name="Group 61">
              <a:extLst>
                <a:ext uri="{FF2B5EF4-FFF2-40B4-BE49-F238E27FC236}">
                  <a16:creationId xmlns="" xmlns:a16="http://schemas.microsoft.com/office/drawing/2014/main" id="{5E92C8D8-A26C-45E1-85A4-1B1CA6FDD8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2" y="1344"/>
              <a:ext cx="480" cy="279"/>
              <a:chOff x="3312" y="1344"/>
              <a:chExt cx="480" cy="279"/>
            </a:xfrm>
          </p:grpSpPr>
          <p:sp>
            <p:nvSpPr>
              <p:cNvPr id="26680" name="Line 62">
                <a:extLst>
                  <a:ext uri="{FF2B5EF4-FFF2-40B4-BE49-F238E27FC236}">
                    <a16:creationId xmlns="" xmlns:a16="http://schemas.microsoft.com/office/drawing/2014/main" id="{EAEECFB9-3172-4612-BBCA-FFC63C9265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48" y="134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1" name="Text Box 63">
                <a:extLst>
                  <a:ext uri="{FF2B5EF4-FFF2-40B4-BE49-F238E27FC236}">
                    <a16:creationId xmlns="" xmlns:a16="http://schemas.microsoft.com/office/drawing/2014/main" id="{49BE3A92-0885-4DA5-909C-FD44EA061D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1392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baseline="0"/>
                  <a:t>S</a:t>
                </a:r>
                <a:r>
                  <a:rPr lang="en-US" altLang="en-US"/>
                  <a:t>y/x</a:t>
                </a:r>
                <a:endParaRPr lang="en-US" altLang="en-US" baseline="0"/>
              </a:p>
            </p:txBody>
          </p:sp>
        </p:grpSp>
        <p:grpSp>
          <p:nvGrpSpPr>
            <p:cNvPr id="26674" name="Group 64">
              <a:extLst>
                <a:ext uri="{FF2B5EF4-FFF2-40B4-BE49-F238E27FC236}">
                  <a16:creationId xmlns="" xmlns:a16="http://schemas.microsoft.com/office/drawing/2014/main" id="{4768C62D-615C-4290-95CF-F24FA942DE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8" y="1872"/>
              <a:ext cx="480" cy="279"/>
              <a:chOff x="3312" y="1344"/>
              <a:chExt cx="480" cy="279"/>
            </a:xfrm>
          </p:grpSpPr>
          <p:sp>
            <p:nvSpPr>
              <p:cNvPr id="26678" name="Line 65">
                <a:extLst>
                  <a:ext uri="{FF2B5EF4-FFF2-40B4-BE49-F238E27FC236}">
                    <a16:creationId xmlns="" xmlns:a16="http://schemas.microsoft.com/office/drawing/2014/main" id="{BB1A8963-041B-4C8E-876B-6CC0221623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48" y="134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9" name="Text Box 66">
                <a:extLst>
                  <a:ext uri="{FF2B5EF4-FFF2-40B4-BE49-F238E27FC236}">
                    <a16:creationId xmlns="" xmlns:a16="http://schemas.microsoft.com/office/drawing/2014/main" id="{42ECFC4B-F6E5-4A25-AE7F-F9C2D824B4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1392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baseline="0"/>
                  <a:t>S</a:t>
                </a:r>
                <a:r>
                  <a:rPr lang="en-US" altLang="en-US"/>
                  <a:t>y/x</a:t>
                </a:r>
                <a:endParaRPr lang="en-US" altLang="en-US" baseline="0"/>
              </a:p>
            </p:txBody>
          </p:sp>
        </p:grpSp>
        <p:grpSp>
          <p:nvGrpSpPr>
            <p:cNvPr id="26675" name="Group 67">
              <a:extLst>
                <a:ext uri="{FF2B5EF4-FFF2-40B4-BE49-F238E27FC236}">
                  <a16:creationId xmlns="" xmlns:a16="http://schemas.microsoft.com/office/drawing/2014/main" id="{7590FF83-38AB-4EF1-B697-5926068E41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2352"/>
              <a:ext cx="480" cy="279"/>
              <a:chOff x="3312" y="1344"/>
              <a:chExt cx="480" cy="279"/>
            </a:xfrm>
          </p:grpSpPr>
          <p:sp>
            <p:nvSpPr>
              <p:cNvPr id="26676" name="Line 68">
                <a:extLst>
                  <a:ext uri="{FF2B5EF4-FFF2-40B4-BE49-F238E27FC236}">
                    <a16:creationId xmlns="" xmlns:a16="http://schemas.microsoft.com/office/drawing/2014/main" id="{3CC8F176-4A4B-4A94-A7E0-1742949857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48" y="134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7" name="Text Box 69">
                <a:extLst>
                  <a:ext uri="{FF2B5EF4-FFF2-40B4-BE49-F238E27FC236}">
                    <a16:creationId xmlns="" xmlns:a16="http://schemas.microsoft.com/office/drawing/2014/main" id="{820EFB22-924F-4E72-A3D0-DEBB2984BC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1392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baseline="0"/>
                  <a:t>S</a:t>
                </a:r>
                <a:r>
                  <a:rPr lang="en-US" altLang="en-US"/>
                  <a:t>y/x</a:t>
                </a:r>
                <a:endParaRPr lang="en-US" altLang="en-US" baseline="0"/>
              </a:p>
            </p:txBody>
          </p:sp>
        </p:grpSp>
      </p:grpSp>
      <p:grpSp>
        <p:nvGrpSpPr>
          <p:cNvPr id="1135686" name="Group 70">
            <a:extLst>
              <a:ext uri="{FF2B5EF4-FFF2-40B4-BE49-F238E27FC236}">
                <a16:creationId xmlns="" xmlns:a16="http://schemas.microsoft.com/office/drawing/2014/main" id="{ED683733-B8D6-43EB-B082-4B13584DF8D0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2590800"/>
            <a:ext cx="2590800" cy="2043113"/>
            <a:chOff x="2208" y="1632"/>
            <a:chExt cx="1632" cy="1287"/>
          </a:xfrm>
        </p:grpSpPr>
        <p:grpSp>
          <p:nvGrpSpPr>
            <p:cNvPr id="26664" name="Group 71">
              <a:extLst>
                <a:ext uri="{FF2B5EF4-FFF2-40B4-BE49-F238E27FC236}">
                  <a16:creationId xmlns="" xmlns:a16="http://schemas.microsoft.com/office/drawing/2014/main" id="{B089036F-1E97-4B05-90DC-8507DE8ABA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1632"/>
              <a:ext cx="480" cy="279"/>
              <a:chOff x="3360" y="1632"/>
              <a:chExt cx="480" cy="279"/>
            </a:xfrm>
          </p:grpSpPr>
          <p:sp>
            <p:nvSpPr>
              <p:cNvPr id="26671" name="Line 72">
                <a:extLst>
                  <a:ext uri="{FF2B5EF4-FFF2-40B4-BE49-F238E27FC236}">
                    <a16:creationId xmlns="" xmlns:a16="http://schemas.microsoft.com/office/drawing/2014/main" id="{521C7666-5D24-4E09-9DE9-CA7F8CC2A2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8" y="163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2" name="Text Box 73">
                <a:extLst>
                  <a:ext uri="{FF2B5EF4-FFF2-40B4-BE49-F238E27FC236}">
                    <a16:creationId xmlns="" xmlns:a16="http://schemas.microsoft.com/office/drawing/2014/main" id="{FB7393F4-C07B-465D-A76C-1D284FDD78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0" y="1680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baseline="0"/>
                  <a:t>S</a:t>
                </a:r>
                <a:r>
                  <a:rPr lang="en-US" altLang="en-US"/>
                  <a:t>y/x</a:t>
                </a:r>
                <a:endParaRPr lang="en-US" altLang="en-US" baseline="0"/>
              </a:p>
            </p:txBody>
          </p:sp>
        </p:grpSp>
        <p:grpSp>
          <p:nvGrpSpPr>
            <p:cNvPr id="26665" name="Group 74">
              <a:extLst>
                <a:ext uri="{FF2B5EF4-FFF2-40B4-BE49-F238E27FC236}">
                  <a16:creationId xmlns="" xmlns:a16="http://schemas.microsoft.com/office/drawing/2014/main" id="{E3DDFBC5-F6A4-4238-AC7B-D4F9BD6B55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6" y="2160"/>
              <a:ext cx="480" cy="279"/>
              <a:chOff x="3360" y="1632"/>
              <a:chExt cx="480" cy="279"/>
            </a:xfrm>
          </p:grpSpPr>
          <p:sp>
            <p:nvSpPr>
              <p:cNvPr id="26669" name="Line 75">
                <a:extLst>
                  <a:ext uri="{FF2B5EF4-FFF2-40B4-BE49-F238E27FC236}">
                    <a16:creationId xmlns="" xmlns:a16="http://schemas.microsoft.com/office/drawing/2014/main" id="{3E430B3F-1DB6-4C68-80AE-A1B8236DA6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8" y="163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0" name="Text Box 76">
                <a:extLst>
                  <a:ext uri="{FF2B5EF4-FFF2-40B4-BE49-F238E27FC236}">
                    <a16:creationId xmlns="" xmlns:a16="http://schemas.microsoft.com/office/drawing/2014/main" id="{B6FAA8BD-3313-47E6-9C86-FF5AC11434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0" y="1680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baseline="0"/>
                  <a:t>S</a:t>
                </a:r>
                <a:r>
                  <a:rPr lang="en-US" altLang="en-US"/>
                  <a:t>y/x</a:t>
                </a:r>
                <a:endParaRPr lang="en-US" altLang="en-US" baseline="0"/>
              </a:p>
            </p:txBody>
          </p:sp>
        </p:grpSp>
        <p:grpSp>
          <p:nvGrpSpPr>
            <p:cNvPr id="26666" name="Group 77">
              <a:extLst>
                <a:ext uri="{FF2B5EF4-FFF2-40B4-BE49-F238E27FC236}">
                  <a16:creationId xmlns="" xmlns:a16="http://schemas.microsoft.com/office/drawing/2014/main" id="{21E5E422-DC17-40D6-B390-DCEE2EFF84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2640"/>
              <a:ext cx="480" cy="279"/>
              <a:chOff x="3360" y="1632"/>
              <a:chExt cx="480" cy="279"/>
            </a:xfrm>
          </p:grpSpPr>
          <p:sp>
            <p:nvSpPr>
              <p:cNvPr id="26667" name="Line 78">
                <a:extLst>
                  <a:ext uri="{FF2B5EF4-FFF2-40B4-BE49-F238E27FC236}">
                    <a16:creationId xmlns="" xmlns:a16="http://schemas.microsoft.com/office/drawing/2014/main" id="{70012D33-32BD-400C-B197-9C6C39BED1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8" y="163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8" name="Text Box 79">
                <a:extLst>
                  <a:ext uri="{FF2B5EF4-FFF2-40B4-BE49-F238E27FC236}">
                    <a16:creationId xmlns="" xmlns:a16="http://schemas.microsoft.com/office/drawing/2014/main" id="{EB713519-2DE0-43F9-AE0F-2F09FFFB52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0" y="1680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baseline="0"/>
                  <a:t>S</a:t>
                </a:r>
                <a:r>
                  <a:rPr lang="en-US" altLang="en-US"/>
                  <a:t>y/x</a:t>
                </a:r>
                <a:endParaRPr lang="en-US" altLang="en-US" baseline="0"/>
              </a:p>
            </p:txBody>
          </p:sp>
        </p:grpSp>
      </p:grpSp>
      <p:grpSp>
        <p:nvGrpSpPr>
          <p:cNvPr id="1135696" name="Group 80">
            <a:extLst>
              <a:ext uri="{FF2B5EF4-FFF2-40B4-BE49-F238E27FC236}">
                <a16:creationId xmlns="" xmlns:a16="http://schemas.microsoft.com/office/drawing/2014/main" id="{3419A37C-A655-49F6-AAC3-F73CE01AEE68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1600200"/>
            <a:ext cx="2286000" cy="2286000"/>
            <a:chOff x="1824" y="1008"/>
            <a:chExt cx="1440" cy="1440"/>
          </a:xfrm>
        </p:grpSpPr>
        <p:sp>
          <p:nvSpPr>
            <p:cNvPr id="26661" name="Line 81">
              <a:extLst>
                <a:ext uri="{FF2B5EF4-FFF2-40B4-BE49-F238E27FC236}">
                  <a16:creationId xmlns="" xmlns:a16="http://schemas.microsoft.com/office/drawing/2014/main" id="{5E2F363C-53EE-4F73-9997-AAB95C67B6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008"/>
              <a:ext cx="1440" cy="5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2" name="Line 82">
              <a:extLst>
                <a:ext uri="{FF2B5EF4-FFF2-40B4-BE49-F238E27FC236}">
                  <a16:creationId xmlns="" xmlns:a16="http://schemas.microsoft.com/office/drawing/2014/main" id="{B01F3544-EF08-4E6D-9F70-2D7F1A6A55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008"/>
              <a:ext cx="1104" cy="91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3" name="Line 83">
              <a:extLst>
                <a:ext uri="{FF2B5EF4-FFF2-40B4-BE49-F238E27FC236}">
                  <a16:creationId xmlns="" xmlns:a16="http://schemas.microsoft.com/office/drawing/2014/main" id="{E973D01A-A370-4A9A-9153-42B5B0B306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008"/>
              <a:ext cx="576" cy="144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5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5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35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35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35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5675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2">
            <a:extLst>
              <a:ext uri="{FF2B5EF4-FFF2-40B4-BE49-F238E27FC236}">
                <a16:creationId xmlns="" xmlns:a16="http://schemas.microsoft.com/office/drawing/2014/main" id="{9D09CF8F-BAA3-413A-B904-7540110270C0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1905000"/>
            <a:ext cx="6781800" cy="2971800"/>
            <a:chOff x="1037" y="7543"/>
            <a:chExt cx="9777" cy="4182"/>
          </a:xfrm>
        </p:grpSpPr>
        <p:sp>
          <p:nvSpPr>
            <p:cNvPr id="27664" name="Line 3">
              <a:extLst>
                <a:ext uri="{FF2B5EF4-FFF2-40B4-BE49-F238E27FC236}">
                  <a16:creationId xmlns="" xmlns:a16="http://schemas.microsoft.com/office/drawing/2014/main" id="{D925AAEA-4A25-4206-8228-FDBC9ACE6C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5" y="8040"/>
              <a:ext cx="0" cy="29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5" name="Text Box 4">
              <a:extLst>
                <a:ext uri="{FF2B5EF4-FFF2-40B4-BE49-F238E27FC236}">
                  <a16:creationId xmlns="" xmlns:a16="http://schemas.microsoft.com/office/drawing/2014/main" id="{B4284C74-B059-4CF3-B35E-90495713C7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31" y="7543"/>
              <a:ext cx="2383" cy="9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27666" name="Group 5">
              <a:extLst>
                <a:ext uri="{FF2B5EF4-FFF2-40B4-BE49-F238E27FC236}">
                  <a16:creationId xmlns="" xmlns:a16="http://schemas.microsoft.com/office/drawing/2014/main" id="{AFD782D9-25FA-42A5-A7FF-8273754DB6AB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561" y="9533"/>
              <a:ext cx="2244" cy="270"/>
              <a:chOff x="3670" y="10790"/>
              <a:chExt cx="2244" cy="270"/>
            </a:xfrm>
          </p:grpSpPr>
          <p:sp>
            <p:nvSpPr>
              <p:cNvPr id="27703" name="Line 6">
                <a:extLst>
                  <a:ext uri="{FF2B5EF4-FFF2-40B4-BE49-F238E27FC236}">
                    <a16:creationId xmlns="" xmlns:a16="http://schemas.microsoft.com/office/drawing/2014/main" id="{07A49A78-BB5A-4189-BAFD-C456224E39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0" y="10790"/>
                <a:ext cx="0" cy="27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4" name="Line 7">
                <a:extLst>
                  <a:ext uri="{FF2B5EF4-FFF2-40B4-BE49-F238E27FC236}">
                    <a16:creationId xmlns="" xmlns:a16="http://schemas.microsoft.com/office/drawing/2014/main" id="{BEBB7359-231C-476E-8F51-3F6CB753CB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44" y="10790"/>
                <a:ext cx="0" cy="27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5" name="Line 8">
                <a:extLst>
                  <a:ext uri="{FF2B5EF4-FFF2-40B4-BE49-F238E27FC236}">
                    <a16:creationId xmlns="" xmlns:a16="http://schemas.microsoft.com/office/drawing/2014/main" id="{F13497DB-8194-4D78-B0C6-79CBBEB91D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8" y="10790"/>
                <a:ext cx="0" cy="27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6" name="Line 9">
                <a:extLst>
                  <a:ext uri="{FF2B5EF4-FFF2-40B4-BE49-F238E27FC236}">
                    <a16:creationId xmlns="" xmlns:a16="http://schemas.microsoft.com/office/drawing/2014/main" id="{5EB094AD-B216-4F93-8DB6-DE96179669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92" y="10790"/>
                <a:ext cx="0" cy="27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7" name="Line 10">
                <a:extLst>
                  <a:ext uri="{FF2B5EF4-FFF2-40B4-BE49-F238E27FC236}">
                    <a16:creationId xmlns="" xmlns:a16="http://schemas.microsoft.com/office/drawing/2014/main" id="{8B0830EE-5954-498A-B4E6-BDBD990227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40" y="10790"/>
                <a:ext cx="0" cy="27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8" name="Line 11">
                <a:extLst>
                  <a:ext uri="{FF2B5EF4-FFF2-40B4-BE49-F238E27FC236}">
                    <a16:creationId xmlns="" xmlns:a16="http://schemas.microsoft.com/office/drawing/2014/main" id="{3A2C40DC-C91A-4994-ACC7-415300D5E0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14" y="10790"/>
                <a:ext cx="0" cy="27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9" name="Line 12">
                <a:extLst>
                  <a:ext uri="{FF2B5EF4-FFF2-40B4-BE49-F238E27FC236}">
                    <a16:creationId xmlns="" xmlns:a16="http://schemas.microsoft.com/office/drawing/2014/main" id="{72EF50A9-DD34-4B61-B20E-C9CD7CBE07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66" y="10790"/>
                <a:ext cx="0" cy="27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667" name="Text Box 13">
              <a:extLst>
                <a:ext uri="{FF2B5EF4-FFF2-40B4-BE49-F238E27FC236}">
                  <a16:creationId xmlns="" xmlns:a16="http://schemas.microsoft.com/office/drawing/2014/main" id="{DBBA11F9-178B-42C7-8C37-B7FA6ECA6E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9" y="8905"/>
              <a:ext cx="866" cy="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27668" name="Group 14">
              <a:extLst>
                <a:ext uri="{FF2B5EF4-FFF2-40B4-BE49-F238E27FC236}">
                  <a16:creationId xmlns="" xmlns:a16="http://schemas.microsoft.com/office/drawing/2014/main" id="{B2DB0C39-A620-48CC-9284-BCE248E79F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7" y="7725"/>
              <a:ext cx="7854" cy="4000"/>
              <a:chOff x="1052" y="7725"/>
              <a:chExt cx="7854" cy="4000"/>
            </a:xfrm>
          </p:grpSpPr>
          <p:sp>
            <p:nvSpPr>
              <p:cNvPr id="27669" name="Text Box 15">
                <a:extLst>
                  <a:ext uri="{FF2B5EF4-FFF2-40B4-BE49-F238E27FC236}">
                    <a16:creationId xmlns="" xmlns:a16="http://schemas.microsoft.com/office/drawing/2014/main" id="{5B79A4C1-05B2-45AF-A932-1057D2E1CD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57" y="8019"/>
                <a:ext cx="374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2000" baseline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C</a:t>
                </a:r>
              </a:p>
              <a:p>
                <a:endParaRPr lang="en-US" altLang="en-US" sz="2400" b="0" baseline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670" name="Text Box 16">
                <a:extLst>
                  <a:ext uri="{FF2B5EF4-FFF2-40B4-BE49-F238E27FC236}">
                    <a16:creationId xmlns="" xmlns:a16="http://schemas.microsoft.com/office/drawing/2014/main" id="{94C0B366-9921-4949-A7B1-E926DDBC41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37" y="8184"/>
                <a:ext cx="374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400" baseline="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rPr>
                  <a:t>A</a:t>
                </a:r>
                <a:endParaRPr lang="en-US" altLang="en-US" sz="1200" b="0" baseline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endParaRPr lang="en-US" altLang="en-US" sz="2400" b="0" baseline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671" name="Text Box 17">
                <a:extLst>
                  <a:ext uri="{FF2B5EF4-FFF2-40B4-BE49-F238E27FC236}">
                    <a16:creationId xmlns="" xmlns:a16="http://schemas.microsoft.com/office/drawing/2014/main" id="{0A323921-80DB-4D30-9EB7-F1D7602B0D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42" y="8619"/>
                <a:ext cx="374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2000" baseline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B</a:t>
                </a:r>
              </a:p>
              <a:p>
                <a:endParaRPr lang="en-US" altLang="en-US" sz="2400" b="0" baseline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672" name="Text Box 18">
                <a:extLst>
                  <a:ext uri="{FF2B5EF4-FFF2-40B4-BE49-F238E27FC236}">
                    <a16:creationId xmlns="" xmlns:a16="http://schemas.microsoft.com/office/drawing/2014/main" id="{7CC1BDEB-A7A3-4C56-92C7-8AEDBAD429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7" y="9429"/>
                <a:ext cx="374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400" baseline="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rPr>
                  <a:t>A</a:t>
                </a:r>
                <a:endParaRPr lang="en-US" altLang="en-US" sz="1200" b="0" baseline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endParaRPr lang="en-US" altLang="en-US" sz="2400" b="0" baseline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673" name="Text Box 19">
                <a:extLst>
                  <a:ext uri="{FF2B5EF4-FFF2-40B4-BE49-F238E27FC236}">
                    <a16:creationId xmlns="" xmlns:a16="http://schemas.microsoft.com/office/drawing/2014/main" id="{05B6A96D-0726-4C84-BF52-878CBEC111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6" y="10176"/>
                <a:ext cx="374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100" b="0" i="1" baseline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y</a:t>
                </a:r>
                <a:r>
                  <a:rPr lang="en-US" altLang="en-US" sz="1100" b="0" i="1" baseline="-30000">
                    <a:solidFill>
                      <a:schemeClr val="tx1"/>
                    </a:solidFill>
                    <a:latin typeface="Times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1100" b="0" i="1" baseline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:endParaRPr lang="en-US" altLang="zh-CN" sz="1200" b="0" baseline="0">
                  <a:solidFill>
                    <a:schemeClr val="tx1"/>
                  </a:solidFill>
                  <a:ea typeface="SimSun" panose="02010600030101010101" pitchFamily="2" charset="-122"/>
                </a:endParaRPr>
              </a:p>
              <a:p>
                <a:r>
                  <a:rPr lang="en-US" altLang="zh-CN" sz="1200" b="0" i="1" baseline="-30000">
                    <a:solidFill>
                      <a:schemeClr val="tx1"/>
                    </a:solidFill>
                    <a:latin typeface="Times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en-US" altLang="zh-CN" sz="1200" b="0" baseline="0">
                  <a:solidFill>
                    <a:schemeClr val="tx1"/>
                  </a:solidFill>
                  <a:ea typeface="SimSun" panose="02010600030101010101" pitchFamily="2" charset="-122"/>
                </a:endParaRPr>
              </a:p>
              <a:p>
                <a:endParaRPr lang="en-US" altLang="zh-CN" sz="2400" b="0" baseline="0">
                  <a:solidFill>
                    <a:schemeClr val="tx1"/>
                  </a:solidFill>
                  <a:ea typeface="SimSun" panose="02010600030101010101" pitchFamily="2" charset="-122"/>
                </a:endParaRPr>
              </a:p>
            </p:txBody>
          </p:sp>
          <p:sp>
            <p:nvSpPr>
              <p:cNvPr id="27674" name="Line 20">
                <a:extLst>
                  <a:ext uri="{FF2B5EF4-FFF2-40B4-BE49-F238E27FC236}">
                    <a16:creationId xmlns="" xmlns:a16="http://schemas.microsoft.com/office/drawing/2014/main" id="{3E7E192B-FC07-4F04-AA20-1F47F4937D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10980"/>
                <a:ext cx="45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5" name="Text Box 21">
                <a:extLst>
                  <a:ext uri="{FF2B5EF4-FFF2-40B4-BE49-F238E27FC236}">
                    <a16:creationId xmlns="" xmlns:a16="http://schemas.microsoft.com/office/drawing/2014/main" id="{FBAE4C21-61CF-43AE-9E1C-2493DA56C9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30" y="11190"/>
                <a:ext cx="480" cy="53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400" b="0" i="1" baseline="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rPr>
                  <a:t>x</a:t>
                </a:r>
                <a:endParaRPr lang="en-US" altLang="en-US" sz="1200" b="0" baseline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endParaRPr lang="en-US" altLang="en-US" sz="2400" b="0" baseline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676" name="Text Box 22">
                <a:extLst>
                  <a:ext uri="{FF2B5EF4-FFF2-40B4-BE49-F238E27FC236}">
                    <a16:creationId xmlns="" xmlns:a16="http://schemas.microsoft.com/office/drawing/2014/main" id="{6830EAC4-159D-4BE3-8145-1CF0FF531B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65" y="9240"/>
                <a:ext cx="509" cy="6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400" b="0" i="1" baseline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y</a:t>
                </a:r>
                <a:endParaRPr lang="en-US" altLang="en-US" sz="1200" b="0" baseline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endParaRPr lang="en-US" altLang="en-US" sz="2400" b="0" baseline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677" name="Line 23">
                <a:extLst>
                  <a:ext uri="{FF2B5EF4-FFF2-40B4-BE49-F238E27FC236}">
                    <a16:creationId xmlns="" xmlns:a16="http://schemas.microsoft.com/office/drawing/2014/main" id="{B17E250E-166D-49B9-B53A-ACDC32506D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85" y="7725"/>
                <a:ext cx="6705" cy="280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8" name="Oval 24">
                <a:extLst>
                  <a:ext uri="{FF2B5EF4-FFF2-40B4-BE49-F238E27FC236}">
                    <a16:creationId xmlns="" xmlns:a16="http://schemas.microsoft.com/office/drawing/2014/main" id="{852318A7-C00B-4DA3-A1E5-88673B1F8F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0" y="9270"/>
                <a:ext cx="71" cy="71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7679" name="Oval 25">
                <a:extLst>
                  <a:ext uri="{FF2B5EF4-FFF2-40B4-BE49-F238E27FC236}">
                    <a16:creationId xmlns="" xmlns:a16="http://schemas.microsoft.com/office/drawing/2014/main" id="{8DAC13C7-A47E-4631-8080-24663D7780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5" y="8449"/>
                <a:ext cx="71" cy="71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7680" name="Oval 26">
                <a:extLst>
                  <a:ext uri="{FF2B5EF4-FFF2-40B4-BE49-F238E27FC236}">
                    <a16:creationId xmlns="" xmlns:a16="http://schemas.microsoft.com/office/drawing/2014/main" id="{2965C5D7-F112-4873-A182-87745F198A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30" y="8790"/>
                <a:ext cx="71" cy="71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7681" name="Oval 27">
                <a:extLst>
                  <a:ext uri="{FF2B5EF4-FFF2-40B4-BE49-F238E27FC236}">
                    <a16:creationId xmlns="" xmlns:a16="http://schemas.microsoft.com/office/drawing/2014/main" id="{698E6922-CBF4-45E6-A538-63FACECC19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2" y="10244"/>
                <a:ext cx="86" cy="71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7682" name="Oval 28">
                <a:extLst>
                  <a:ext uri="{FF2B5EF4-FFF2-40B4-BE49-F238E27FC236}">
                    <a16:creationId xmlns="" xmlns:a16="http://schemas.microsoft.com/office/drawing/2014/main" id="{74CA33DF-5D65-4E38-9E5C-F7DDA20FD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60" y="8730"/>
                <a:ext cx="71" cy="71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7683" name="Oval 29">
                <a:extLst>
                  <a:ext uri="{FF2B5EF4-FFF2-40B4-BE49-F238E27FC236}">
                    <a16:creationId xmlns="" xmlns:a16="http://schemas.microsoft.com/office/drawing/2014/main" id="{F2081ED6-3560-473A-ADB5-0B3B19EFD7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8" y="8172"/>
                <a:ext cx="71" cy="71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27684" name="Group 30">
                <a:extLst>
                  <a:ext uri="{FF2B5EF4-FFF2-40B4-BE49-F238E27FC236}">
                    <a16:creationId xmlns="" xmlns:a16="http://schemas.microsoft.com/office/drawing/2014/main" id="{81F3D9FD-BDFF-4355-8BD5-D2077EC01A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70" y="10790"/>
                <a:ext cx="2244" cy="270"/>
                <a:chOff x="3670" y="10790"/>
                <a:chExt cx="2244" cy="270"/>
              </a:xfrm>
            </p:grpSpPr>
            <p:sp>
              <p:nvSpPr>
                <p:cNvPr id="27696" name="Line 31">
                  <a:extLst>
                    <a:ext uri="{FF2B5EF4-FFF2-40B4-BE49-F238E27FC236}">
                      <a16:creationId xmlns="" xmlns:a16="http://schemas.microsoft.com/office/drawing/2014/main" id="{9239C046-4423-45F0-9D27-370A6D361B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70" y="10790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7" name="Line 32">
                  <a:extLst>
                    <a:ext uri="{FF2B5EF4-FFF2-40B4-BE49-F238E27FC236}">
                      <a16:creationId xmlns="" xmlns:a16="http://schemas.microsoft.com/office/drawing/2014/main" id="{50242F39-6A79-4EE8-B7C4-3C19047618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44" y="10790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8" name="Line 33">
                  <a:extLst>
                    <a:ext uri="{FF2B5EF4-FFF2-40B4-BE49-F238E27FC236}">
                      <a16:creationId xmlns="" xmlns:a16="http://schemas.microsoft.com/office/drawing/2014/main" id="{01EADD2F-4DB7-4C4F-92E4-969ADF1E6D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8" y="10790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9" name="Line 34">
                  <a:extLst>
                    <a:ext uri="{FF2B5EF4-FFF2-40B4-BE49-F238E27FC236}">
                      <a16:creationId xmlns="" xmlns:a16="http://schemas.microsoft.com/office/drawing/2014/main" id="{A0CD6BB9-53C6-49F0-BA3F-96A0D10C5A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92" y="10790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0" name="Line 35">
                  <a:extLst>
                    <a:ext uri="{FF2B5EF4-FFF2-40B4-BE49-F238E27FC236}">
                      <a16:creationId xmlns="" xmlns:a16="http://schemas.microsoft.com/office/drawing/2014/main" id="{7CEEDCAE-3664-4317-8FD4-C13ABAAA97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40" y="10790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1" name="Line 36">
                  <a:extLst>
                    <a:ext uri="{FF2B5EF4-FFF2-40B4-BE49-F238E27FC236}">
                      <a16:creationId xmlns="" xmlns:a16="http://schemas.microsoft.com/office/drawing/2014/main" id="{1B4BE2C0-92DF-4792-975B-FE06247C7B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4" y="10790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2" name="Line 37">
                  <a:extLst>
                    <a:ext uri="{FF2B5EF4-FFF2-40B4-BE49-F238E27FC236}">
                      <a16:creationId xmlns="" xmlns:a16="http://schemas.microsoft.com/office/drawing/2014/main" id="{A529E56B-9773-45A2-BCAE-923504CCC6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166" y="10790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7685" name="Text Box 38">
                <a:extLst>
                  <a:ext uri="{FF2B5EF4-FFF2-40B4-BE49-F238E27FC236}">
                    <a16:creationId xmlns="" xmlns:a16="http://schemas.microsoft.com/office/drawing/2014/main" id="{435511F9-5CA9-4D1B-949E-B693788B6D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55" y="8008"/>
                <a:ext cx="374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100" b="0" i="1" baseline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y</a:t>
                </a:r>
                <a:r>
                  <a:rPr lang="en-US" altLang="en-US" sz="1100" b="0" i="1" baseline="-30000">
                    <a:solidFill>
                      <a:schemeClr val="tx1"/>
                    </a:solidFill>
                    <a:latin typeface="Times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1100" b="0" i="1" baseline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:endParaRPr lang="en-US" altLang="zh-CN" sz="1200" b="0" baseline="0">
                  <a:solidFill>
                    <a:schemeClr val="tx1"/>
                  </a:solidFill>
                  <a:ea typeface="SimSun" panose="02010600030101010101" pitchFamily="2" charset="-122"/>
                </a:endParaRPr>
              </a:p>
              <a:p>
                <a:r>
                  <a:rPr lang="en-US" altLang="zh-CN" sz="1200" b="0" i="1" baseline="-30000">
                    <a:solidFill>
                      <a:schemeClr val="tx1"/>
                    </a:solidFill>
                    <a:latin typeface="Times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en-US" altLang="zh-CN" sz="1200" b="0" baseline="0">
                  <a:solidFill>
                    <a:schemeClr val="tx1"/>
                  </a:solidFill>
                  <a:ea typeface="SimSun" panose="02010600030101010101" pitchFamily="2" charset="-122"/>
                </a:endParaRPr>
              </a:p>
              <a:p>
                <a:endParaRPr lang="en-US" altLang="zh-CN" sz="2400" b="0" baseline="0">
                  <a:solidFill>
                    <a:schemeClr val="tx1"/>
                  </a:solidFill>
                  <a:ea typeface="SimSun" panose="02010600030101010101" pitchFamily="2" charset="-122"/>
                </a:endParaRPr>
              </a:p>
            </p:txBody>
          </p:sp>
          <p:sp>
            <p:nvSpPr>
              <p:cNvPr id="27686" name="Line 39">
                <a:extLst>
                  <a:ext uri="{FF2B5EF4-FFF2-40B4-BE49-F238E27FC236}">
                    <a16:creationId xmlns="" xmlns:a16="http://schemas.microsoft.com/office/drawing/2014/main" id="{394582F5-1C86-4BCF-B397-41D3F32A44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2" y="8920"/>
                <a:ext cx="785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7" name="Oval 40">
                <a:extLst>
                  <a:ext uri="{FF2B5EF4-FFF2-40B4-BE49-F238E27FC236}">
                    <a16:creationId xmlns="" xmlns:a16="http://schemas.microsoft.com/office/drawing/2014/main" id="{17152994-BC26-4069-A884-EFAA05B7C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07" y="7805"/>
                <a:ext cx="71" cy="71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7688" name="AutoShape 41">
                <a:extLst>
                  <a:ext uri="{FF2B5EF4-FFF2-40B4-BE49-F238E27FC236}">
                    <a16:creationId xmlns="" xmlns:a16="http://schemas.microsoft.com/office/drawing/2014/main" id="{CA2C3CC5-F4F3-412C-A4D8-EE965B2111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6" y="8920"/>
                <a:ext cx="374" cy="1309"/>
              </a:xfrm>
              <a:prstGeom prst="leftBrace">
                <a:avLst>
                  <a:gd name="adj1" fmla="val 29167"/>
                  <a:gd name="adj2" fmla="val 50000"/>
                </a:avLst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7689" name="Line 42">
                <a:extLst>
                  <a:ext uri="{FF2B5EF4-FFF2-40B4-BE49-F238E27FC236}">
                    <a16:creationId xmlns="" xmlns:a16="http://schemas.microsoft.com/office/drawing/2014/main" id="{F0BAC65A-E3DC-45B6-A480-51EB9FA76B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5" y="9735"/>
                <a:ext cx="0" cy="48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0" name="Text Box 43">
                <a:extLst>
                  <a:ext uri="{FF2B5EF4-FFF2-40B4-BE49-F238E27FC236}">
                    <a16:creationId xmlns="" xmlns:a16="http://schemas.microsoft.com/office/drawing/2014/main" id="{30A557B5-BD2B-4BFE-BCE9-AA74C774E7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2" y="9834"/>
                <a:ext cx="374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400" b="0" baseline="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rPr>
                  <a:t>C</a:t>
                </a:r>
                <a:endParaRPr lang="en-US" altLang="en-US" sz="1200" b="0" baseline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endParaRPr lang="en-US" altLang="en-US" sz="2400" b="0" baseline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691" name="Text Box 44">
                <a:extLst>
                  <a:ext uri="{FF2B5EF4-FFF2-40B4-BE49-F238E27FC236}">
                    <a16:creationId xmlns="" xmlns:a16="http://schemas.microsoft.com/office/drawing/2014/main" id="{3A42FCAB-59F7-4871-88E2-026622E1A4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2" y="9054"/>
                <a:ext cx="374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2000" baseline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B</a:t>
                </a:r>
              </a:p>
              <a:p>
                <a:endParaRPr lang="en-US" altLang="en-US" sz="2400" b="0" baseline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692" name="Line 45">
                <a:extLst>
                  <a:ext uri="{FF2B5EF4-FFF2-40B4-BE49-F238E27FC236}">
                    <a16:creationId xmlns="" xmlns:a16="http://schemas.microsoft.com/office/drawing/2014/main" id="{97F2A8BB-4701-46EA-B07A-7D8B5FDC41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70" y="9000"/>
                <a:ext cx="0" cy="61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3" name="Line 46">
                <a:extLst>
                  <a:ext uri="{FF2B5EF4-FFF2-40B4-BE49-F238E27FC236}">
                    <a16:creationId xmlns="" xmlns:a16="http://schemas.microsoft.com/office/drawing/2014/main" id="{85925F4D-BDA8-43EA-8464-4C67B807FC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35" y="7920"/>
                <a:ext cx="0" cy="60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4" name="Line 47">
                <a:extLst>
                  <a:ext uri="{FF2B5EF4-FFF2-40B4-BE49-F238E27FC236}">
                    <a16:creationId xmlns="" xmlns:a16="http://schemas.microsoft.com/office/drawing/2014/main" id="{47F947C2-6A96-44A1-8E12-501C1CC3A4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35" y="8610"/>
                <a:ext cx="0" cy="31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5" name="AutoShape 48">
                <a:extLst>
                  <a:ext uri="{FF2B5EF4-FFF2-40B4-BE49-F238E27FC236}">
                    <a16:creationId xmlns="" xmlns:a16="http://schemas.microsoft.com/office/drawing/2014/main" id="{9630E194-427E-410C-A06F-F885F0933D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15" y="7860"/>
                <a:ext cx="435" cy="1050"/>
              </a:xfrm>
              <a:prstGeom prst="rightBrace">
                <a:avLst>
                  <a:gd name="adj1" fmla="val 20115"/>
                  <a:gd name="adj2" fmla="val 50000"/>
                </a:avLst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sp>
        <p:nvSpPr>
          <p:cNvPr id="27651" name="Text Box 49">
            <a:extLst>
              <a:ext uri="{FF2B5EF4-FFF2-40B4-BE49-F238E27FC236}">
                <a16:creationId xmlns="" xmlns:a16="http://schemas.microsoft.com/office/drawing/2014/main" id="{4B74F966-0847-435F-B7A8-9FA292DE5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343400"/>
            <a:ext cx="2133600" cy="762000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b="0" baseline="0">
                <a:solidFill>
                  <a:schemeClr val="tx1"/>
                </a:solidFill>
                <a:cs typeface="Times New Roman" panose="02020603050405020304" pitchFamily="18" charset="0"/>
              </a:rPr>
              <a:t>*Least squares estimation gave us the line (β) that minimized C</a:t>
            </a:r>
            <a:r>
              <a:rPr lang="en-US" altLang="en-US" sz="1400" b="0" baseline="30000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  <a:endParaRPr lang="en-US" altLang="en-US" sz="1400" b="0" baseline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r>
              <a:rPr lang="en-US" altLang="en-US" sz="1400" b="0" baseline="0">
                <a:solidFill>
                  <a:schemeClr val="tx1"/>
                </a:solidFill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27652" name="Picture 50">
            <a:extLst>
              <a:ext uri="{FF2B5EF4-FFF2-40B4-BE49-F238E27FC236}">
                <a16:creationId xmlns="" xmlns:a16="http://schemas.microsoft.com/office/drawing/2014/main" id="{537A00EE-E07D-4265-ACD2-18D6DD8AA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981200"/>
            <a:ext cx="1524000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51">
            <a:extLst>
              <a:ext uri="{FF2B5EF4-FFF2-40B4-BE49-F238E27FC236}">
                <a16:creationId xmlns="" xmlns:a16="http://schemas.microsoft.com/office/drawing/2014/main" id="{C31CB81E-9700-4E84-9DF9-3A228E015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971800"/>
            <a:ext cx="3619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654" name="Group 52">
            <a:extLst>
              <a:ext uri="{FF2B5EF4-FFF2-40B4-BE49-F238E27FC236}">
                <a16:creationId xmlns="" xmlns:a16="http://schemas.microsoft.com/office/drawing/2014/main" id="{FBBA951E-BAAD-42B5-9BE7-5143E2384D0C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876800"/>
            <a:ext cx="7848600" cy="1981200"/>
            <a:chOff x="288" y="3072"/>
            <a:chExt cx="4944" cy="1248"/>
          </a:xfrm>
        </p:grpSpPr>
        <p:grpSp>
          <p:nvGrpSpPr>
            <p:cNvPr id="27657" name="Group 53">
              <a:extLst>
                <a:ext uri="{FF2B5EF4-FFF2-40B4-BE49-F238E27FC236}">
                  <a16:creationId xmlns="" xmlns:a16="http://schemas.microsoft.com/office/drawing/2014/main" id="{B627FA3B-EA59-4660-BB98-26ECDF6C84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3504"/>
              <a:ext cx="4944" cy="816"/>
              <a:chOff x="288" y="3504"/>
              <a:chExt cx="4944" cy="816"/>
            </a:xfrm>
          </p:grpSpPr>
          <p:sp>
            <p:nvSpPr>
              <p:cNvPr id="27659" name="Text Box 54">
                <a:extLst>
                  <a:ext uri="{FF2B5EF4-FFF2-40B4-BE49-F238E27FC236}">
                    <a16:creationId xmlns="" xmlns:a16="http://schemas.microsoft.com/office/drawing/2014/main" id="{60FF7C6F-C516-4A76-93FF-3AA8D3C083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3504"/>
                <a:ext cx="4368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600" baseline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  A</a:t>
                </a:r>
                <a:r>
                  <a:rPr lang="en-US" altLang="en-US" sz="1600" baseline="30000">
                    <a:solidFill>
                      <a:schemeClr val="tx1"/>
                    </a:solidFill>
                    <a:latin typeface="Times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en-US" sz="1600" baseline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                                            B</a:t>
                </a:r>
                <a:r>
                  <a:rPr lang="en-US" altLang="en-US" sz="1600" baseline="30000">
                    <a:solidFill>
                      <a:schemeClr val="tx1"/>
                    </a:solidFill>
                    <a:latin typeface="Times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en-US" sz="1600" baseline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                                                 C</a:t>
                </a:r>
                <a:r>
                  <a:rPr lang="en-US" altLang="en-US" sz="1600" baseline="30000">
                    <a:solidFill>
                      <a:schemeClr val="tx1"/>
                    </a:solidFill>
                    <a:latin typeface="Times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altLang="en-US" sz="1600" u="sng" baseline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endParaRPr lang="en-US" altLang="en-US" sz="2400" b="0" baseline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7660" name="Group 55">
                <a:extLst>
                  <a:ext uri="{FF2B5EF4-FFF2-40B4-BE49-F238E27FC236}">
                    <a16:creationId xmlns="" xmlns:a16="http://schemas.microsoft.com/office/drawing/2014/main" id="{4EE304EE-BA29-40FE-8B83-2E733C39E0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4" y="3648"/>
                <a:ext cx="4848" cy="672"/>
                <a:chOff x="2115" y="8312"/>
                <a:chExt cx="4860" cy="1859"/>
              </a:xfrm>
            </p:grpSpPr>
            <p:sp>
              <p:nvSpPr>
                <p:cNvPr id="27661" name="Text Box 56">
                  <a:extLst>
                    <a:ext uri="{FF2B5EF4-FFF2-40B4-BE49-F238E27FC236}">
                      <a16:creationId xmlns="" xmlns:a16="http://schemas.microsoft.com/office/drawing/2014/main" id="{2EC6D930-527C-4E76-B65E-283C3FDB709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15" y="8312"/>
                  <a:ext cx="1575" cy="184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defRPr b="1" baseline="-25000">
                      <a:solidFill>
                        <a:schemeClr val="hlink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b="1" baseline="-25000">
                      <a:solidFill>
                        <a:schemeClr val="hlink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b="1" baseline="-25000">
                      <a:solidFill>
                        <a:schemeClr val="hlink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b="1" baseline="-25000">
                      <a:solidFill>
                        <a:schemeClr val="hlink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b="1" baseline="-25000">
                      <a:solidFill>
                        <a:schemeClr val="hlink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baseline="-25000">
                      <a:solidFill>
                        <a:schemeClr val="hlink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baseline="-25000">
                      <a:solidFill>
                        <a:schemeClr val="hlink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baseline="-25000">
                      <a:solidFill>
                        <a:schemeClr val="hlink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baseline="-25000">
                      <a:solidFill>
                        <a:schemeClr val="hlink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r>
                    <a:rPr lang="en-US" altLang="zh-CN" sz="1200" baseline="0">
                      <a:solidFill>
                        <a:schemeClr val="tx1"/>
                      </a:solidFill>
                      <a:ea typeface="SimSun" panose="02010600030101010101" pitchFamily="2" charset="-122"/>
                    </a:rPr>
                    <a:t> SS</a:t>
                  </a:r>
                  <a:r>
                    <a:rPr lang="en-US" altLang="zh-CN" sz="1200" baseline="-30000">
                      <a:solidFill>
                        <a:schemeClr val="tx1"/>
                      </a:solidFill>
                      <a:latin typeface="Times" panose="02020603050405020304" pitchFamily="18" charset="0"/>
                      <a:ea typeface="SimSun" panose="02010600030101010101" pitchFamily="2" charset="-122"/>
                    </a:rPr>
                    <a:t>total</a:t>
                  </a:r>
                  <a:r>
                    <a:rPr lang="en-US" altLang="zh-CN" sz="1200" baseline="0">
                      <a:solidFill>
                        <a:schemeClr val="tx1"/>
                      </a:solidFill>
                      <a:ea typeface="SimSun" panose="02010600030101010101" pitchFamily="2" charset="-122"/>
                    </a:rPr>
                    <a:t>                   </a:t>
                  </a:r>
                </a:p>
                <a:p>
                  <a:r>
                    <a:rPr lang="en-US" altLang="zh-CN" sz="1200" baseline="0">
                      <a:solidFill>
                        <a:schemeClr val="tx1"/>
                      </a:solidFill>
                      <a:latin typeface="Tahoma" panose="020B0604030504040204" pitchFamily="34" charset="0"/>
                      <a:ea typeface="SimSun" panose="02010600030101010101" pitchFamily="2" charset="-122"/>
                    </a:rPr>
                    <a:t>Total squared distance of observations from naïve mean of y</a:t>
                  </a:r>
                  <a:endParaRPr lang="en-US" altLang="zh-CN" sz="1200" baseline="0">
                    <a:solidFill>
                      <a:schemeClr val="tx1"/>
                    </a:solidFill>
                    <a:ea typeface="SimSun" panose="02010600030101010101" pitchFamily="2" charset="-122"/>
                  </a:endParaRPr>
                </a:p>
                <a:p>
                  <a:r>
                    <a:rPr lang="en-US" altLang="zh-CN" sz="800" baseline="0">
                      <a:solidFill>
                        <a:schemeClr val="tx1"/>
                      </a:solidFill>
                      <a:ea typeface="SimSun" panose="02010600030101010101" pitchFamily="2" charset="-122"/>
                    </a:rPr>
                    <a:t> </a:t>
                  </a:r>
                  <a:r>
                    <a:rPr lang="en-US" altLang="zh-CN" sz="1200" i="1" baseline="0">
                      <a:solidFill>
                        <a:schemeClr val="tx1"/>
                      </a:solidFill>
                      <a:ea typeface="SimSun" panose="02010600030101010101" pitchFamily="2" charset="-122"/>
                    </a:rPr>
                    <a:t>Total variation</a:t>
                  </a:r>
                  <a:endParaRPr lang="en-US" altLang="zh-CN" sz="1200" baseline="0">
                    <a:solidFill>
                      <a:schemeClr val="tx1"/>
                    </a:solidFill>
                    <a:ea typeface="SimSun" panose="02010600030101010101" pitchFamily="2" charset="-122"/>
                  </a:endParaRPr>
                </a:p>
                <a:p>
                  <a:endParaRPr lang="en-US" altLang="zh-CN" sz="2400" b="0" baseline="0">
                    <a:solidFill>
                      <a:schemeClr val="tx1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27662" name="Text Box 57">
                  <a:extLst>
                    <a:ext uri="{FF2B5EF4-FFF2-40B4-BE49-F238E27FC236}">
                      <a16:creationId xmlns="" xmlns:a16="http://schemas.microsoft.com/office/drawing/2014/main" id="{3DBE84B4-AD35-49B5-84B8-5A4FCC9DCB5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90" y="8360"/>
                  <a:ext cx="1664" cy="176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defRPr b="1" baseline="-25000">
                      <a:solidFill>
                        <a:schemeClr val="hlink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b="1" baseline="-25000">
                      <a:solidFill>
                        <a:schemeClr val="hlink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b="1" baseline="-25000">
                      <a:solidFill>
                        <a:schemeClr val="hlink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b="1" baseline="-25000">
                      <a:solidFill>
                        <a:schemeClr val="hlink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b="1" baseline="-25000">
                      <a:solidFill>
                        <a:schemeClr val="hlink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baseline="-25000">
                      <a:solidFill>
                        <a:schemeClr val="hlink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baseline="-25000">
                      <a:solidFill>
                        <a:schemeClr val="hlink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baseline="-25000">
                      <a:solidFill>
                        <a:schemeClr val="hlink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baseline="-25000">
                      <a:solidFill>
                        <a:schemeClr val="hlink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r>
                    <a:rPr lang="en-US" altLang="zh-CN" sz="1200" baseline="0">
                      <a:solidFill>
                        <a:schemeClr val="tx1"/>
                      </a:solidFill>
                      <a:ea typeface="SimSun" panose="02010600030101010101" pitchFamily="2" charset="-122"/>
                    </a:rPr>
                    <a:t>SS</a:t>
                  </a:r>
                  <a:r>
                    <a:rPr lang="en-US" altLang="zh-CN" sz="1200" baseline="-30000">
                      <a:solidFill>
                        <a:schemeClr val="tx1"/>
                      </a:solidFill>
                      <a:latin typeface="Times" panose="02020603050405020304" pitchFamily="18" charset="0"/>
                      <a:ea typeface="SimSun" panose="02010600030101010101" pitchFamily="2" charset="-122"/>
                    </a:rPr>
                    <a:t>reg</a:t>
                  </a:r>
                  <a:r>
                    <a:rPr lang="en-US" altLang="zh-CN" sz="1200" baseline="0">
                      <a:solidFill>
                        <a:schemeClr val="tx1"/>
                      </a:solidFill>
                      <a:ea typeface="SimSun" panose="02010600030101010101" pitchFamily="2" charset="-122"/>
                    </a:rPr>
                    <a:t>         </a:t>
                  </a:r>
                </a:p>
                <a:p>
                  <a:r>
                    <a:rPr lang="en-US" altLang="zh-CN" sz="1000" b="0" baseline="0">
                      <a:solidFill>
                        <a:schemeClr val="tx1"/>
                      </a:solidFill>
                      <a:ea typeface="SimSun" panose="02010600030101010101" pitchFamily="2" charset="-122"/>
                    </a:rPr>
                    <a:t>Distance from regression line to naïve mean of y </a:t>
                  </a:r>
                  <a:endParaRPr lang="en-US" altLang="zh-CN" sz="1200" b="0" baseline="0">
                    <a:solidFill>
                      <a:schemeClr val="tx1"/>
                    </a:solidFill>
                    <a:ea typeface="SimSun" panose="02010600030101010101" pitchFamily="2" charset="-122"/>
                  </a:endParaRPr>
                </a:p>
                <a:p>
                  <a:r>
                    <a:rPr lang="en-US" altLang="zh-CN" sz="1200" b="0" baseline="0">
                      <a:solidFill>
                        <a:schemeClr val="tx1"/>
                      </a:solidFill>
                      <a:latin typeface="Tahoma" panose="020B0604030504040204" pitchFamily="34" charset="0"/>
                      <a:ea typeface="SimSun" panose="02010600030101010101" pitchFamily="2" charset="-122"/>
                    </a:rPr>
                    <a:t> </a:t>
                  </a:r>
                  <a:r>
                    <a:rPr lang="en-US" altLang="zh-CN" sz="1200" b="0" baseline="0">
                      <a:solidFill>
                        <a:srgbClr val="808080"/>
                      </a:solidFill>
                      <a:latin typeface="Times" panose="02020603050405020304" pitchFamily="18" charset="0"/>
                      <a:ea typeface="SimSun" panose="02010600030101010101" pitchFamily="2" charset="-122"/>
                    </a:rPr>
                    <a:t>Variability due to x (regression)</a:t>
                  </a:r>
                </a:p>
                <a:p>
                  <a:r>
                    <a:rPr lang="en-US" altLang="zh-CN" sz="1200" b="0" baseline="0">
                      <a:solidFill>
                        <a:schemeClr val="tx1"/>
                      </a:solidFill>
                      <a:latin typeface="Tahoma" panose="020B0604030504040204" pitchFamily="34" charset="0"/>
                      <a:ea typeface="SimSun" panose="02010600030101010101" pitchFamily="2" charset="-122"/>
                    </a:rPr>
                    <a:t> </a:t>
                  </a:r>
                  <a:endParaRPr lang="en-US" altLang="zh-CN" sz="1200" b="0" baseline="0">
                    <a:solidFill>
                      <a:schemeClr val="tx1"/>
                    </a:solidFill>
                    <a:ea typeface="SimSun" panose="02010600030101010101" pitchFamily="2" charset="-122"/>
                  </a:endParaRPr>
                </a:p>
                <a:p>
                  <a:r>
                    <a:rPr lang="en-US" altLang="zh-CN" sz="1200" b="0" baseline="0">
                      <a:solidFill>
                        <a:schemeClr val="tx1"/>
                      </a:solidFill>
                      <a:ea typeface="SimSun" panose="02010600030101010101" pitchFamily="2" charset="-122"/>
                    </a:rPr>
                    <a:t> </a:t>
                  </a:r>
                </a:p>
                <a:p>
                  <a:r>
                    <a:rPr lang="en-US" altLang="zh-CN" sz="1200" b="0" baseline="0">
                      <a:solidFill>
                        <a:schemeClr val="tx1"/>
                      </a:solidFill>
                      <a:ea typeface="SimSun" panose="02010600030101010101" pitchFamily="2" charset="-122"/>
                    </a:rPr>
                    <a:t> </a:t>
                  </a:r>
                </a:p>
                <a:p>
                  <a:endParaRPr lang="en-US" altLang="zh-CN" sz="2400" b="0" baseline="0">
                    <a:solidFill>
                      <a:schemeClr val="tx1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27663" name="Text Box 58">
                  <a:extLst>
                    <a:ext uri="{FF2B5EF4-FFF2-40B4-BE49-F238E27FC236}">
                      <a16:creationId xmlns="" xmlns:a16="http://schemas.microsoft.com/office/drawing/2014/main" id="{1EAAC8C3-8D3D-43C2-8413-79489B058F7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446" y="8360"/>
                  <a:ext cx="1529" cy="181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defRPr b="1" baseline="-25000">
                      <a:solidFill>
                        <a:schemeClr val="hlink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b="1" baseline="-25000">
                      <a:solidFill>
                        <a:schemeClr val="hlink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b="1" baseline="-25000">
                      <a:solidFill>
                        <a:schemeClr val="hlink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b="1" baseline="-25000">
                      <a:solidFill>
                        <a:schemeClr val="hlink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b="1" baseline="-25000">
                      <a:solidFill>
                        <a:schemeClr val="hlink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baseline="-25000">
                      <a:solidFill>
                        <a:schemeClr val="hlink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baseline="-25000">
                      <a:solidFill>
                        <a:schemeClr val="hlink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baseline="-25000">
                      <a:solidFill>
                        <a:schemeClr val="hlink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baseline="-25000">
                      <a:solidFill>
                        <a:schemeClr val="hlink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r>
                    <a:rPr lang="en-US" altLang="zh-CN" sz="1200" baseline="0">
                      <a:solidFill>
                        <a:schemeClr val="tx1"/>
                      </a:solidFill>
                      <a:ea typeface="SimSun" panose="02010600030101010101" pitchFamily="2" charset="-122"/>
                    </a:rPr>
                    <a:t>SS</a:t>
                  </a:r>
                  <a:r>
                    <a:rPr lang="en-US" altLang="zh-CN" sz="1200" baseline="-30000">
                      <a:solidFill>
                        <a:schemeClr val="tx1"/>
                      </a:solidFill>
                      <a:latin typeface="Times" panose="02020603050405020304" pitchFamily="18" charset="0"/>
                      <a:ea typeface="SimSun" panose="02010600030101010101" pitchFamily="2" charset="-122"/>
                    </a:rPr>
                    <a:t>residual</a:t>
                  </a:r>
                  <a:endParaRPr lang="en-US" altLang="zh-CN" sz="1200" baseline="0">
                    <a:solidFill>
                      <a:schemeClr val="tx1"/>
                    </a:solidFill>
                    <a:ea typeface="SimSun" panose="02010600030101010101" pitchFamily="2" charset="-122"/>
                  </a:endParaRPr>
                </a:p>
                <a:p>
                  <a:r>
                    <a:rPr lang="en-US" altLang="zh-CN" sz="1000" b="0" baseline="0">
                      <a:solidFill>
                        <a:schemeClr val="tx1"/>
                      </a:solidFill>
                      <a:ea typeface="SimSun" panose="02010600030101010101" pitchFamily="2" charset="-122"/>
                    </a:rPr>
                    <a:t>Variance around the regression line </a:t>
                  </a:r>
                  <a:endParaRPr lang="en-US" altLang="zh-CN" sz="1200" b="0" baseline="0">
                    <a:solidFill>
                      <a:schemeClr val="tx1"/>
                    </a:solidFill>
                    <a:ea typeface="SimSun" panose="02010600030101010101" pitchFamily="2" charset="-122"/>
                  </a:endParaRPr>
                </a:p>
                <a:p>
                  <a:r>
                    <a:rPr lang="en-US" altLang="zh-CN" sz="1200" b="0" baseline="0">
                      <a:solidFill>
                        <a:schemeClr val="tx1"/>
                      </a:solidFill>
                      <a:latin typeface="Tahoma" panose="020B0604030504040204" pitchFamily="34" charset="0"/>
                      <a:ea typeface="SimSun" panose="02010600030101010101" pitchFamily="2" charset="-122"/>
                    </a:rPr>
                    <a:t> </a:t>
                  </a:r>
                  <a:r>
                    <a:rPr lang="en-US" altLang="zh-CN" sz="1200" b="0" baseline="0">
                      <a:solidFill>
                        <a:srgbClr val="808080"/>
                      </a:solidFill>
                      <a:latin typeface="Times" panose="02020603050405020304" pitchFamily="18" charset="0"/>
                      <a:ea typeface="SimSun" panose="02010600030101010101" pitchFamily="2" charset="-122"/>
                    </a:rPr>
                    <a:t>Additional variability not explained by x—what least squares method aims to minimize</a:t>
                  </a:r>
                </a:p>
                <a:p>
                  <a:endParaRPr lang="en-US" altLang="zh-CN" sz="2400" b="0" baseline="0">
                    <a:solidFill>
                      <a:schemeClr val="tx1"/>
                    </a:solidFill>
                    <a:ea typeface="SimSun" panose="02010600030101010101" pitchFamily="2" charset="-122"/>
                  </a:endParaRPr>
                </a:p>
              </p:txBody>
            </p:sp>
          </p:grpSp>
        </p:grpSp>
        <p:pic>
          <p:nvPicPr>
            <p:cNvPr id="27658" name="Picture 59">
              <a:extLst>
                <a:ext uri="{FF2B5EF4-FFF2-40B4-BE49-F238E27FC236}">
                  <a16:creationId xmlns="" xmlns:a16="http://schemas.microsoft.com/office/drawing/2014/main" id="{1B536AA1-DA18-4404-940C-14F727BEED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3072"/>
              <a:ext cx="3936" cy="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655" name="Rectangle 60">
            <a:extLst>
              <a:ext uri="{FF2B5EF4-FFF2-40B4-BE49-F238E27FC236}">
                <a16:creationId xmlns="" xmlns:a16="http://schemas.microsoft.com/office/drawing/2014/main" id="{6A9D5A65-D0C1-41A2-B9F4-6F01E8859B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Regression Picture</a:t>
            </a:r>
          </a:p>
        </p:txBody>
      </p:sp>
      <p:sp>
        <p:nvSpPr>
          <p:cNvPr id="1150013" name="Text Box 61">
            <a:extLst>
              <a:ext uri="{FF2B5EF4-FFF2-40B4-BE49-F238E27FC236}">
                <a16:creationId xmlns="" xmlns:a16="http://schemas.microsoft.com/office/drawing/2014/main" id="{4D47507A-CBE7-48DC-91BC-4DBE1CFE1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3340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aseline="0"/>
              <a:t>R</a:t>
            </a:r>
            <a:r>
              <a:rPr lang="en-US" altLang="en-US" baseline="30000"/>
              <a:t>2</a:t>
            </a:r>
            <a:r>
              <a:rPr lang="en-US" altLang="en-US" baseline="0"/>
              <a:t>=SS</a:t>
            </a:r>
            <a:r>
              <a:rPr lang="en-US" altLang="en-US"/>
              <a:t>reg</a:t>
            </a:r>
            <a:r>
              <a:rPr lang="en-US" altLang="en-US" baseline="0"/>
              <a:t>/SS</a:t>
            </a:r>
            <a:r>
              <a:rPr lang="en-US" altLang="en-US"/>
              <a:t>total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0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0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0013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0">
            <a:extLst>
              <a:ext uri="{FF2B5EF4-FFF2-40B4-BE49-F238E27FC236}">
                <a16:creationId xmlns="" xmlns:a16="http://schemas.microsoft.com/office/drawing/2014/main" id="{98BACD3F-7265-4FC2-A9D7-6A37309C0A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Regression Picture</a:t>
            </a:r>
          </a:p>
        </p:txBody>
      </p:sp>
      <p:pic>
        <p:nvPicPr>
          <p:cNvPr id="28675" name="Picture 2">
            <a:extLst>
              <a:ext uri="{FF2B5EF4-FFF2-40B4-BE49-F238E27FC236}">
                <a16:creationId xmlns="" xmlns:a16="http://schemas.microsoft.com/office/drawing/2014/main" id="{4E719ACE-7397-48CF-AB6C-6F22FA858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224" y="2001838"/>
            <a:ext cx="352425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Text Box 6">
            <a:extLst>
              <a:ext uri="{FF2B5EF4-FFF2-40B4-BE49-F238E27FC236}">
                <a16:creationId xmlns="" xmlns:a16="http://schemas.microsoft.com/office/drawing/2014/main" id="{8A0D9929-32A0-48BE-8EB3-0ED536896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799" y="2652713"/>
            <a:ext cx="1030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aseline="0">
                <a:solidFill>
                  <a:schemeClr val="tx1"/>
                </a:solidFill>
              </a:rPr>
              <a:t>Slope =</a:t>
            </a:r>
          </a:p>
        </p:txBody>
      </p:sp>
      <p:pic>
        <p:nvPicPr>
          <p:cNvPr id="28677" name="Picture 12">
            <a:extLst>
              <a:ext uri="{FF2B5EF4-FFF2-40B4-BE49-F238E27FC236}">
                <a16:creationId xmlns="" xmlns:a16="http://schemas.microsoft.com/office/drawing/2014/main" id="{06729F30-22D2-40FA-9C4A-B7B61F043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061" y="4114800"/>
            <a:ext cx="4419600" cy="735013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8678" name="Rectangle 14">
            <a:extLst>
              <a:ext uri="{FF2B5EF4-FFF2-40B4-BE49-F238E27FC236}">
                <a16:creationId xmlns="" xmlns:a16="http://schemas.microsoft.com/office/drawing/2014/main" id="{C6518B0F-0266-4DD3-B7D5-896B4D7D2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61" y="4267200"/>
            <a:ext cx="1828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baseline="0">
                <a:solidFill>
                  <a:schemeClr val="tx1"/>
                </a:solidFill>
              </a:rPr>
              <a:t>Intercept=</a:t>
            </a:r>
          </a:p>
          <a:p>
            <a:endParaRPr lang="en-US" altLang="en-US" sz="2000" b="0" baseline="0">
              <a:solidFill>
                <a:schemeClr val="tx1"/>
              </a:solidFill>
            </a:endParaRPr>
          </a:p>
        </p:txBody>
      </p:sp>
      <p:sp>
        <p:nvSpPr>
          <p:cNvPr id="28679" name="Rectangle 15">
            <a:extLst>
              <a:ext uri="{FF2B5EF4-FFF2-40B4-BE49-F238E27FC236}">
                <a16:creationId xmlns="" xmlns:a16="http://schemas.microsoft.com/office/drawing/2014/main" id="{CC80CDF6-A973-4F07-8A9A-802E5F508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949" y="5422900"/>
            <a:ext cx="54308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baseline="0">
                <a:solidFill>
                  <a:schemeClr val="tx1"/>
                </a:solidFill>
              </a:rPr>
              <a:t>Regression line always goes through the point:</a:t>
            </a:r>
          </a:p>
          <a:p>
            <a:endParaRPr lang="en-US" altLang="en-US" sz="2000" b="0" baseline="0">
              <a:solidFill>
                <a:schemeClr val="tx1"/>
              </a:solidFill>
            </a:endParaRPr>
          </a:p>
        </p:txBody>
      </p:sp>
      <p:sp>
        <p:nvSpPr>
          <p:cNvPr id="28680" name="Text Box 6">
            <a:extLst>
              <a:ext uri="{FF2B5EF4-FFF2-40B4-BE49-F238E27FC236}">
                <a16:creationId xmlns="" xmlns:a16="http://schemas.microsoft.com/office/drawing/2014/main" id="{ACB8CA5E-9C9F-4230-AA11-415249197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0724" y="2671763"/>
            <a:ext cx="16271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aseline="0">
                <a:solidFill>
                  <a:schemeClr val="tx1"/>
                </a:solidFill>
              </a:rPr>
              <a:t>= r * s</a:t>
            </a:r>
            <a:r>
              <a:rPr lang="en-US" altLang="en-US" sz="2000">
                <a:solidFill>
                  <a:schemeClr val="tx1"/>
                </a:solidFill>
              </a:rPr>
              <a:t>y</a:t>
            </a:r>
            <a:r>
              <a:rPr lang="en-US" altLang="en-US" sz="2000" baseline="0">
                <a:solidFill>
                  <a:schemeClr val="tx1"/>
                </a:solidFill>
              </a:rPr>
              <a:t>/s</a:t>
            </a:r>
            <a:r>
              <a:rPr lang="en-US" altLang="en-US" sz="2000">
                <a:solidFill>
                  <a:schemeClr val="tx1"/>
                </a:solidFill>
              </a:rPr>
              <a:t>x</a:t>
            </a:r>
          </a:p>
        </p:txBody>
      </p:sp>
      <p:pic>
        <p:nvPicPr>
          <p:cNvPr id="9" name="Picture 10">
            <a:extLst>
              <a:ext uri="{FF2B5EF4-FFF2-40B4-BE49-F238E27FC236}">
                <a16:creationId xmlns="" xmlns:a16="http://schemas.microsoft.com/office/drawing/2014/main" id="{E4ED87A2-94B3-4C63-8FA3-8AB34EFD5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180" y="5432231"/>
            <a:ext cx="908180" cy="490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0">
            <a:extLst>
              <a:ext uri="{FF2B5EF4-FFF2-40B4-BE49-F238E27FC236}">
                <a16:creationId xmlns="" xmlns:a16="http://schemas.microsoft.com/office/drawing/2014/main" id="{5321DEA3-C394-465B-A1EF-C22D4495E1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Regression Example</a:t>
            </a:r>
          </a:p>
        </p:txBody>
      </p:sp>
      <p:pic>
        <p:nvPicPr>
          <p:cNvPr id="29699" name="Picture 2">
            <a:extLst>
              <a:ext uri="{FF2B5EF4-FFF2-40B4-BE49-F238E27FC236}">
                <a16:creationId xmlns="" xmlns:a16="http://schemas.microsoft.com/office/drawing/2014/main" id="{23BD4A3E-C434-42BC-A9F8-C8A84E6E5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054" y="3538354"/>
            <a:ext cx="3045148" cy="3095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1769B5FC-5B1D-45A5-AD23-7AC6D454C5DB}"/>
              </a:ext>
            </a:extLst>
          </p:cNvPr>
          <p:cNvSpPr txBox="1">
            <a:spLocks noChangeArrowheads="1"/>
          </p:cNvSpPr>
          <p:nvPr/>
        </p:nvSpPr>
        <p:spPr>
          <a:xfrm>
            <a:off x="373224" y="2017713"/>
            <a:ext cx="8581864" cy="152064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sz="2400" b="0" dirty="0"/>
              <a:t>Last year, five randomly selected students took a math aptitude test before they began their statistics course. The Statistics Department has three questions</a:t>
            </a:r>
            <a:r>
              <a:rPr lang="en-US" sz="2400" b="0" dirty="0" smtClean="0"/>
              <a:t>.</a:t>
            </a:r>
          </a:p>
          <a:p>
            <a:pPr lvl="1" eaLnBrk="1" hangingPunct="1"/>
            <a:r>
              <a:rPr lang="en-US" sz="2000" b="0" dirty="0"/>
              <a:t>What linear regression equation best predicts statistics performance, based on math aptitude scores</a:t>
            </a:r>
            <a:r>
              <a:rPr lang="en-US" sz="2000" b="0" dirty="0" smtClean="0"/>
              <a:t>?</a:t>
            </a:r>
          </a:p>
          <a:p>
            <a:pPr lvl="1" eaLnBrk="1" hangingPunct="1"/>
            <a:r>
              <a:rPr lang="en-US" sz="2000" b="0" dirty="0"/>
              <a:t>If a student made an 80 on the aptitude test, what grade would we expect her to make in statistics</a:t>
            </a:r>
            <a:r>
              <a:rPr lang="en-US" sz="2000" b="0" dirty="0" smtClean="0"/>
              <a:t>?</a:t>
            </a:r>
          </a:p>
          <a:p>
            <a:pPr lvl="1"/>
            <a:r>
              <a:rPr lang="en-US" sz="2000" b="0" dirty="0"/>
              <a:t>How well does the regression equation fit the data?</a:t>
            </a:r>
          </a:p>
          <a:p>
            <a:pPr marL="0" indent="0">
              <a:buNone/>
            </a:pPr>
            <a:endParaRPr lang="en-US" sz="2400" b="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346440" y="4795935"/>
            <a:ext cx="3608647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y-GB" sz="2800" dirty="0" smtClean="0"/>
              <a:t>Solution:  ŷ = 26.768 + 0.644x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133461" y="156387"/>
            <a:ext cx="471195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https://stattrek.com/regression/regression-example.aspx?Tutorial=AP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0">
            <a:extLst>
              <a:ext uri="{FF2B5EF4-FFF2-40B4-BE49-F238E27FC236}">
                <a16:creationId xmlns="" xmlns:a16="http://schemas.microsoft.com/office/drawing/2014/main" id="{5321DEA3-C394-465B-A1EF-C22D4495E1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Coefficient of Determination</a:t>
            </a:r>
            <a:endParaRPr lang="en-US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2023771"/>
            <a:ext cx="3620354" cy="2566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1769B5FC-5B1D-45A5-AD23-7AC6D454C5DB}"/>
              </a:ext>
            </a:extLst>
          </p:cNvPr>
          <p:cNvSpPr txBox="1">
            <a:spLocks noChangeArrowheads="1"/>
          </p:cNvSpPr>
          <p:nvPr/>
        </p:nvSpPr>
        <p:spPr>
          <a:xfrm>
            <a:off x="251926" y="4676938"/>
            <a:ext cx="8581864" cy="152064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Coefficient of Determination is the square of the correlation (r) between predicted Y scores and actual Y scores.</a:t>
            </a:r>
          </a:p>
          <a:p>
            <a:pPr eaLnBrk="1" hangingPunct="1">
              <a:spcBef>
                <a:spcPts val="600"/>
              </a:spcBef>
            </a:pP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It is also equal to the square of 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correlation (r) between 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X and Y 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scores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eaLnBrk="1" hangingPunct="1">
              <a:spcBef>
                <a:spcPts val="600"/>
              </a:spcBef>
            </a:pP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400" b="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= 0 means that dependent variable Y cannot be predicted from X.</a:t>
            </a:r>
          </a:p>
          <a:p>
            <a:pPr eaLnBrk="1" hangingPunct="1"/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400" b="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means that dependent variable Y 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can 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be predicted from 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X with zero error.</a:t>
            </a:r>
            <a:endParaRPr lang="en-US" sz="2400" b="0" dirty="0" smtClean="0"/>
          </a:p>
        </p:txBody>
      </p:sp>
    </p:spTree>
    <p:extLst>
      <p:ext uri="{BB962C8B-B14F-4D97-AF65-F5344CB8AC3E}">
        <p14:creationId xmlns:p14="http://schemas.microsoft.com/office/powerpoint/2010/main" val="206766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0">
            <a:extLst>
              <a:ext uri="{FF2B5EF4-FFF2-40B4-BE49-F238E27FC236}">
                <a16:creationId xmlns="" xmlns:a16="http://schemas.microsoft.com/office/drawing/2014/main" id="{5321DEA3-C394-465B-A1EF-C22D4495E1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Regression Example</a:t>
            </a: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227" y="2214270"/>
            <a:ext cx="3434389" cy="341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46440" y="4795935"/>
            <a:ext cx="3608647" cy="974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y-GB" sz="2800" dirty="0" smtClean="0"/>
              <a:t>Solution:  ŷ = 168 + 23x</a:t>
            </a:r>
          </a:p>
          <a:p>
            <a:endParaRPr lang="cy-GB" sz="2800" dirty="0" smtClean="0"/>
          </a:p>
          <a:p>
            <a:r>
              <a:rPr lang="cy-GB" sz="2800" dirty="0" smtClean="0"/>
              <a:t>R</a:t>
            </a:r>
            <a:r>
              <a:rPr lang="cy-GB" sz="1600" baseline="0" dirty="0" smtClean="0"/>
              <a:t>2</a:t>
            </a:r>
            <a:r>
              <a:rPr lang="cy-GB" sz="2800" dirty="0" smtClean="0"/>
              <a:t> = 0.98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98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="" xmlns:a16="http://schemas.microsoft.com/office/drawing/2014/main" id="{4609FA5C-7F67-4A59-B06E-4FE411D213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Recall: Covariance</a:t>
            </a:r>
          </a:p>
        </p:txBody>
      </p:sp>
      <p:graphicFrame>
        <p:nvGraphicFramePr>
          <p:cNvPr id="960518" name="Object 6">
            <a:extLst>
              <a:ext uri="{FF2B5EF4-FFF2-40B4-BE49-F238E27FC236}">
                <a16:creationId xmlns="" xmlns:a16="http://schemas.microsoft.com/office/drawing/2014/main" id="{5E1FD09B-FA8C-453E-AC7C-26250535E8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68400" y="2667000"/>
          <a:ext cx="68072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3" imgW="1943100" imgH="609600" progId="Equation.3">
                  <p:embed/>
                </p:oleObj>
              </mc:Choice>
              <mc:Fallback>
                <p:oleObj name="Equation" r:id="rId3" imgW="1943100" imgH="609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400" y="2667000"/>
                        <a:ext cx="6807200" cy="21336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0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0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="" xmlns:a16="http://schemas.microsoft.com/office/drawing/2014/main" id="{D6367CDC-2A67-4220-BB85-9795127B99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458200" cy="35814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en-US" altLang="en-US" sz="2400">
                <a:sym typeface="Symbol" panose="05050102010706020507" pitchFamily="18" charset="2"/>
              </a:rPr>
              <a:t>cov(X,Y) &gt; 0       X and Y are positively correlated</a:t>
            </a:r>
          </a:p>
          <a:p>
            <a:pPr eaLnBrk="1" hangingPunct="1">
              <a:lnSpc>
                <a:spcPct val="110000"/>
              </a:lnSpc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en-US" altLang="en-US" sz="2400">
                <a:sym typeface="Symbol" panose="05050102010706020507" pitchFamily="18" charset="2"/>
              </a:rPr>
              <a:t>cov(X,Y) &lt; 0       X and Y are inversely correlated</a:t>
            </a:r>
          </a:p>
          <a:p>
            <a:pPr eaLnBrk="1" hangingPunct="1">
              <a:lnSpc>
                <a:spcPct val="110000"/>
              </a:lnSpc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en-US" altLang="en-US" sz="2400">
                <a:sym typeface="Symbol" panose="05050102010706020507" pitchFamily="18" charset="2"/>
              </a:rPr>
              <a:t>cov(X,Y) = 0       X and Y are independent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>
              <a:sym typeface="Symbol" panose="05050102010706020507" pitchFamily="18" charset="2"/>
            </a:endParaRPr>
          </a:p>
          <a:p>
            <a:pPr eaLnBrk="1" hangingPunct="1"/>
            <a:endParaRPr lang="en-US" altLang="en-US" sz="2800"/>
          </a:p>
        </p:txBody>
      </p:sp>
      <p:sp>
        <p:nvSpPr>
          <p:cNvPr id="9219" name="Rectangle 3">
            <a:extLst>
              <a:ext uri="{FF2B5EF4-FFF2-40B4-BE49-F238E27FC236}">
                <a16:creationId xmlns="" xmlns:a16="http://schemas.microsoft.com/office/drawing/2014/main" id="{01B99BF2-08D9-4F99-BF9F-2FD627B5DE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Interpreting Covariance</a:t>
            </a:r>
          </a:p>
        </p:txBody>
      </p:sp>
      <p:sp>
        <p:nvSpPr>
          <p:cNvPr id="9220" name="Line 4">
            <a:extLst>
              <a:ext uri="{FF2B5EF4-FFF2-40B4-BE49-F238E27FC236}">
                <a16:creationId xmlns="" xmlns:a16="http://schemas.microsoft.com/office/drawing/2014/main" id="{26EBB447-D440-4917-A2CB-ADB5BCC45A2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657600"/>
            <a:ext cx="381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endParaRPr lang="en-US"/>
          </a:p>
        </p:txBody>
      </p:sp>
      <p:sp>
        <p:nvSpPr>
          <p:cNvPr id="9221" name="Line 5">
            <a:extLst>
              <a:ext uri="{FF2B5EF4-FFF2-40B4-BE49-F238E27FC236}">
                <a16:creationId xmlns="" xmlns:a16="http://schemas.microsoft.com/office/drawing/2014/main" id="{85DFFCE7-96E0-4294-9467-BAC68C41387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362200"/>
            <a:ext cx="381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endParaRPr lang="en-US"/>
          </a:p>
        </p:txBody>
      </p:sp>
      <p:sp>
        <p:nvSpPr>
          <p:cNvPr id="9222" name="Line 6">
            <a:extLst>
              <a:ext uri="{FF2B5EF4-FFF2-40B4-BE49-F238E27FC236}">
                <a16:creationId xmlns="" xmlns:a16="http://schemas.microsoft.com/office/drawing/2014/main" id="{4A0CB11B-8CDE-4162-AC84-4F6F9DB37BB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971800"/>
            <a:ext cx="381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>
            <a:extLst>
              <a:ext uri="{FF2B5EF4-FFF2-40B4-BE49-F238E27FC236}">
                <a16:creationId xmlns="" xmlns:a16="http://schemas.microsoft.com/office/drawing/2014/main" id="{5DB2B7C1-DFC7-4ACC-95D7-8C07EAAA9B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Correlation coefficient</a:t>
            </a:r>
          </a:p>
        </p:txBody>
      </p:sp>
      <p:sp>
        <p:nvSpPr>
          <p:cNvPr id="969735" name="Rectangle 1031">
            <a:extLst>
              <a:ext uri="{FF2B5EF4-FFF2-40B4-BE49-F238E27FC236}">
                <a16:creationId xmlns="" xmlns:a16="http://schemas.microsoft.com/office/drawing/2014/main" id="{0046B13E-D3E5-4A67-BBDF-271633F5B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286000"/>
            <a:ext cx="7772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800" b="0" baseline="0"/>
              <a:t>Pearson’s Correlation Coefficient is standardized covariance (unitless):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b="0" baseline="0"/>
          </a:p>
        </p:txBody>
      </p:sp>
      <p:graphicFrame>
        <p:nvGraphicFramePr>
          <p:cNvPr id="969737" name="Object 1033">
            <a:extLst>
              <a:ext uri="{FF2B5EF4-FFF2-40B4-BE49-F238E27FC236}">
                <a16:creationId xmlns="" xmlns:a16="http://schemas.microsoft.com/office/drawing/2014/main" id="{71E4A839-24F1-43CB-B39F-27FF6884C6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12963" y="3484563"/>
          <a:ext cx="4538662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Equation" r:id="rId3" imgW="1333500" imgH="444500" progId="Equation.3">
                  <p:embed/>
                </p:oleObj>
              </mc:Choice>
              <mc:Fallback>
                <p:oleObj name="Equation" r:id="rId3" imgW="1333500" imgH="444500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2963" y="3484563"/>
                        <a:ext cx="4538662" cy="15113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9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9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9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69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973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="" xmlns:a16="http://schemas.microsoft.com/office/drawing/2014/main" id="{BE066200-4F7F-4FE2-88EB-2F364697F8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Correlation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="" xmlns:a16="http://schemas.microsoft.com/office/drawing/2014/main" id="{0E1CEAEC-0F4B-43EB-9A3F-6BB467309D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2017713"/>
            <a:ext cx="8345488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Measures the relative strength of the </a:t>
            </a:r>
            <a:r>
              <a:rPr lang="en-US" altLang="en-US" sz="2800" i="1"/>
              <a:t>linear </a:t>
            </a:r>
            <a:r>
              <a:rPr lang="en-US" altLang="en-US" sz="2800"/>
              <a:t>relationship between two variables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Unit-less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Ranges between –1 and 1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The closer to –1, the stronger the negative linear relationship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The closer to 1, the stronger the positive linear relationship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The closer to 0, the weaker any positive linear relationship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>
            <a:extLst>
              <a:ext uri="{FF2B5EF4-FFF2-40B4-BE49-F238E27FC236}">
                <a16:creationId xmlns="" xmlns:a16="http://schemas.microsoft.com/office/drawing/2014/main" id="{400FC91A-5EA0-429C-A5E2-4BC66A4766A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25908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Line 3">
            <a:extLst>
              <a:ext uri="{FF2B5EF4-FFF2-40B4-BE49-F238E27FC236}">
                <a16:creationId xmlns="" xmlns:a16="http://schemas.microsoft.com/office/drawing/2014/main" id="{60922D4D-7BD4-4BE4-B842-C51F61B2415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4450" y="51816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Rectangle 4">
            <a:extLst>
              <a:ext uri="{FF2B5EF4-FFF2-40B4-BE49-F238E27FC236}">
                <a16:creationId xmlns="" xmlns:a16="http://schemas.microsoft.com/office/drawing/2014/main" id="{8E4B1396-BA00-4172-AB95-6074B64428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402638" cy="114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Scatter Plots of Data with Various Correlation Coefficients</a:t>
            </a:r>
          </a:p>
        </p:txBody>
      </p:sp>
      <p:sp>
        <p:nvSpPr>
          <p:cNvPr id="12293" name="Line 5">
            <a:extLst>
              <a:ext uri="{FF2B5EF4-FFF2-40B4-BE49-F238E27FC236}">
                <a16:creationId xmlns="" xmlns:a16="http://schemas.microsoft.com/office/drawing/2014/main" id="{6AEB03C5-94B9-4E45-9BF2-09C2AA8FFA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338" y="1985963"/>
            <a:ext cx="0" cy="1519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Line 6">
            <a:extLst>
              <a:ext uri="{FF2B5EF4-FFF2-40B4-BE49-F238E27FC236}">
                <a16:creationId xmlns="" xmlns:a16="http://schemas.microsoft.com/office/drawing/2014/main" id="{6708982D-56EF-431A-A94E-CC626C1152C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4338" y="2133600"/>
            <a:ext cx="2574925" cy="873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Oval 7">
            <a:extLst>
              <a:ext uri="{FF2B5EF4-FFF2-40B4-BE49-F238E27FC236}">
                <a16:creationId xmlns="" xmlns:a16="http://schemas.microsoft.com/office/drawing/2014/main" id="{01F6969C-2CB4-49A9-91A9-9D0A1D7B3EED}"/>
              </a:ext>
            </a:extLst>
          </p:cNvPr>
          <p:cNvSpPr>
            <a:spLocks noChangeArrowheads="1"/>
          </p:cNvSpPr>
          <p:nvPr/>
        </p:nvSpPr>
        <p:spPr bwMode="auto">
          <a:xfrm rot="7282380" flipH="1">
            <a:off x="2532063" y="2819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296" name="Oval 8">
            <a:extLst>
              <a:ext uri="{FF2B5EF4-FFF2-40B4-BE49-F238E27FC236}">
                <a16:creationId xmlns="" xmlns:a16="http://schemas.microsoft.com/office/drawing/2014/main" id="{6160790A-B815-4C41-9F27-1B49F96D8F7D}"/>
              </a:ext>
            </a:extLst>
          </p:cNvPr>
          <p:cNvSpPr>
            <a:spLocks noChangeArrowheads="1"/>
          </p:cNvSpPr>
          <p:nvPr/>
        </p:nvSpPr>
        <p:spPr bwMode="auto">
          <a:xfrm rot="7282380" flipH="1">
            <a:off x="1770063" y="2514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297" name="Oval 9">
            <a:extLst>
              <a:ext uri="{FF2B5EF4-FFF2-40B4-BE49-F238E27FC236}">
                <a16:creationId xmlns="" xmlns:a16="http://schemas.microsoft.com/office/drawing/2014/main" id="{BCA7425B-BD7E-440F-BF76-753F2F6DDBD8}"/>
              </a:ext>
            </a:extLst>
          </p:cNvPr>
          <p:cNvSpPr>
            <a:spLocks noChangeArrowheads="1"/>
          </p:cNvSpPr>
          <p:nvPr/>
        </p:nvSpPr>
        <p:spPr bwMode="auto">
          <a:xfrm rot="7282380" flipH="1">
            <a:off x="1465263" y="2438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298" name="Oval 10">
            <a:extLst>
              <a:ext uri="{FF2B5EF4-FFF2-40B4-BE49-F238E27FC236}">
                <a16:creationId xmlns="" xmlns:a16="http://schemas.microsoft.com/office/drawing/2014/main" id="{2052E40D-EA04-4CF0-9338-E45F4DCBC619}"/>
              </a:ext>
            </a:extLst>
          </p:cNvPr>
          <p:cNvSpPr>
            <a:spLocks noChangeArrowheads="1"/>
          </p:cNvSpPr>
          <p:nvPr/>
        </p:nvSpPr>
        <p:spPr bwMode="auto">
          <a:xfrm rot="7282380" flipH="1">
            <a:off x="474663" y="2057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299" name="Oval 11">
            <a:extLst>
              <a:ext uri="{FF2B5EF4-FFF2-40B4-BE49-F238E27FC236}">
                <a16:creationId xmlns="" xmlns:a16="http://schemas.microsoft.com/office/drawing/2014/main" id="{4F2052CF-8262-421B-8297-953BA2C18C8D}"/>
              </a:ext>
            </a:extLst>
          </p:cNvPr>
          <p:cNvSpPr>
            <a:spLocks noChangeArrowheads="1"/>
          </p:cNvSpPr>
          <p:nvPr/>
        </p:nvSpPr>
        <p:spPr bwMode="auto">
          <a:xfrm rot="7282380" flipH="1">
            <a:off x="855663" y="2209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300" name="Oval 12">
            <a:extLst>
              <a:ext uri="{FF2B5EF4-FFF2-40B4-BE49-F238E27FC236}">
                <a16:creationId xmlns="" xmlns:a16="http://schemas.microsoft.com/office/drawing/2014/main" id="{B513B25D-AA0C-4A31-8C18-E61E2D88C3FA}"/>
              </a:ext>
            </a:extLst>
          </p:cNvPr>
          <p:cNvSpPr>
            <a:spLocks noChangeArrowheads="1"/>
          </p:cNvSpPr>
          <p:nvPr/>
        </p:nvSpPr>
        <p:spPr bwMode="auto">
          <a:xfrm rot="7282380" flipH="1">
            <a:off x="1160463" y="2286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sz="2400" b="0" baseline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2301" name="Text Box 13">
            <a:extLst>
              <a:ext uri="{FF2B5EF4-FFF2-40B4-BE49-F238E27FC236}">
                <a16:creationId xmlns="" xmlns:a16="http://schemas.microsoft.com/office/drawing/2014/main" id="{7BB0AE0A-DC99-4A02-98C3-042EECAB1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863" y="16002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baseline="0">
                <a:solidFill>
                  <a:schemeClr val="tx2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12302" name="Line 14">
            <a:extLst>
              <a:ext uri="{FF2B5EF4-FFF2-40B4-BE49-F238E27FC236}">
                <a16:creationId xmlns="" xmlns:a16="http://schemas.microsoft.com/office/drawing/2014/main" id="{F1A34A9E-BEA6-4158-80E7-9D98C9709D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463" y="3505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3" name="Oval 15">
            <a:extLst>
              <a:ext uri="{FF2B5EF4-FFF2-40B4-BE49-F238E27FC236}">
                <a16:creationId xmlns="" xmlns:a16="http://schemas.microsoft.com/office/drawing/2014/main" id="{C0A17CA4-1D08-4EE0-82D3-390C8E094A33}"/>
              </a:ext>
            </a:extLst>
          </p:cNvPr>
          <p:cNvSpPr>
            <a:spLocks noChangeArrowheads="1"/>
          </p:cNvSpPr>
          <p:nvPr/>
        </p:nvSpPr>
        <p:spPr bwMode="auto">
          <a:xfrm rot="7282380" flipH="1">
            <a:off x="2151063" y="2667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304" name="Text Box 16">
            <a:extLst>
              <a:ext uri="{FF2B5EF4-FFF2-40B4-BE49-F238E27FC236}">
                <a16:creationId xmlns="" xmlns:a16="http://schemas.microsoft.com/office/drawing/2014/main" id="{1FA829A3-2B79-4013-9AF7-3B2F79BA2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0650" y="32766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baseline="0">
                <a:solidFill>
                  <a:schemeClr val="tx2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2305" name="Line 17">
            <a:extLst>
              <a:ext uri="{FF2B5EF4-FFF2-40B4-BE49-F238E27FC236}">
                <a16:creationId xmlns="" xmlns:a16="http://schemas.microsoft.com/office/drawing/2014/main" id="{F1E22237-3663-466C-8F82-DBEADF6677A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8675" y="1985963"/>
            <a:ext cx="0" cy="1519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6" name="Line 18">
            <a:extLst>
              <a:ext uri="{FF2B5EF4-FFF2-40B4-BE49-F238E27FC236}">
                <a16:creationId xmlns="" xmlns:a16="http://schemas.microsoft.com/office/drawing/2014/main" id="{BDA7D221-82DE-47A1-98BD-F1E43438EC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68675" y="2133600"/>
            <a:ext cx="2574925" cy="873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7" name="Oval 19">
            <a:extLst>
              <a:ext uri="{FF2B5EF4-FFF2-40B4-BE49-F238E27FC236}">
                <a16:creationId xmlns="" xmlns:a16="http://schemas.microsoft.com/office/drawing/2014/main" id="{07FDDF50-CAE3-4DCA-83AE-D159DBA5A3AC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5486400" y="3124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308" name="Oval 20">
            <a:extLst>
              <a:ext uri="{FF2B5EF4-FFF2-40B4-BE49-F238E27FC236}">
                <a16:creationId xmlns="" xmlns:a16="http://schemas.microsoft.com/office/drawing/2014/main" id="{05C67DA6-011E-4371-8C3F-F5A9125C7F20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5410200" y="2743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309" name="Oval 21">
            <a:extLst>
              <a:ext uri="{FF2B5EF4-FFF2-40B4-BE49-F238E27FC236}">
                <a16:creationId xmlns="" xmlns:a16="http://schemas.microsoft.com/office/drawing/2014/main" id="{41310281-3217-43BA-8F8F-70A77401402E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3581400" y="1752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310" name="Oval 22">
            <a:extLst>
              <a:ext uri="{FF2B5EF4-FFF2-40B4-BE49-F238E27FC236}">
                <a16:creationId xmlns="" xmlns:a16="http://schemas.microsoft.com/office/drawing/2014/main" id="{AC8B539B-BA14-421A-A66B-D6236F28F7AB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3733800" y="2133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311" name="Oval 23">
            <a:extLst>
              <a:ext uri="{FF2B5EF4-FFF2-40B4-BE49-F238E27FC236}">
                <a16:creationId xmlns="" xmlns:a16="http://schemas.microsoft.com/office/drawing/2014/main" id="{32804FCA-13A3-45F2-ACED-FA7D16AB24AB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5105400" y="2971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312" name="Oval 24">
            <a:extLst>
              <a:ext uri="{FF2B5EF4-FFF2-40B4-BE49-F238E27FC236}">
                <a16:creationId xmlns="" xmlns:a16="http://schemas.microsoft.com/office/drawing/2014/main" id="{6DD2426D-7CF1-4E40-B213-C42748C8B4CC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3429000" y="2438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313" name="Oval 25">
            <a:extLst>
              <a:ext uri="{FF2B5EF4-FFF2-40B4-BE49-F238E27FC236}">
                <a16:creationId xmlns="" xmlns:a16="http://schemas.microsoft.com/office/drawing/2014/main" id="{C55490B6-34AE-401C-8718-F50B681C1244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4724400" y="2743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314" name="Oval 26">
            <a:extLst>
              <a:ext uri="{FF2B5EF4-FFF2-40B4-BE49-F238E27FC236}">
                <a16:creationId xmlns="" xmlns:a16="http://schemas.microsoft.com/office/drawing/2014/main" id="{E8B67F6A-D27A-441D-92B6-4E91A2116791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4191000" y="2133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315" name="Oval 27">
            <a:extLst>
              <a:ext uri="{FF2B5EF4-FFF2-40B4-BE49-F238E27FC236}">
                <a16:creationId xmlns="" xmlns:a16="http://schemas.microsoft.com/office/drawing/2014/main" id="{B916A483-EEC0-4FB5-B2CC-64A3889E1471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4419600" y="1981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316" name="Oval 28">
            <a:extLst>
              <a:ext uri="{FF2B5EF4-FFF2-40B4-BE49-F238E27FC236}">
                <a16:creationId xmlns="" xmlns:a16="http://schemas.microsoft.com/office/drawing/2014/main" id="{8A3DBF9D-16B9-4576-A289-7DA40B2AA1AF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5257800" y="2514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317" name="Oval 29">
            <a:extLst>
              <a:ext uri="{FF2B5EF4-FFF2-40B4-BE49-F238E27FC236}">
                <a16:creationId xmlns="" xmlns:a16="http://schemas.microsoft.com/office/drawing/2014/main" id="{02D1D95F-3E44-4C61-BA25-DA65F67C8480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3810000" y="2438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318" name="Oval 30">
            <a:extLst>
              <a:ext uri="{FF2B5EF4-FFF2-40B4-BE49-F238E27FC236}">
                <a16:creationId xmlns="" xmlns:a16="http://schemas.microsoft.com/office/drawing/2014/main" id="{0EF83C31-C922-4750-837B-DC2F6DCD6649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5029200" y="2286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sz="2400" b="0" baseline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2319" name="Oval 31">
            <a:extLst>
              <a:ext uri="{FF2B5EF4-FFF2-40B4-BE49-F238E27FC236}">
                <a16:creationId xmlns="" xmlns:a16="http://schemas.microsoft.com/office/drawing/2014/main" id="{0ECCE3D1-9549-4389-AB1F-53D629F5AE39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4114800" y="2438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320" name="Oval 32">
            <a:extLst>
              <a:ext uri="{FF2B5EF4-FFF2-40B4-BE49-F238E27FC236}">
                <a16:creationId xmlns="" xmlns:a16="http://schemas.microsoft.com/office/drawing/2014/main" id="{C9827695-6464-4093-A24D-F90E157701D8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4495800" y="2514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321" name="Oval 33">
            <a:extLst>
              <a:ext uri="{FF2B5EF4-FFF2-40B4-BE49-F238E27FC236}">
                <a16:creationId xmlns="" xmlns:a16="http://schemas.microsoft.com/office/drawing/2014/main" id="{ABF128E2-D662-4A6B-ACFA-DEFA67397114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4267200" y="2743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322" name="Text Box 34">
            <a:extLst>
              <a:ext uri="{FF2B5EF4-FFF2-40B4-BE49-F238E27FC236}">
                <a16:creationId xmlns="" xmlns:a16="http://schemas.microsoft.com/office/drawing/2014/main" id="{C619C8D1-2BE2-47D2-9F4C-BC32DCE8B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15240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baseline="0">
                <a:solidFill>
                  <a:schemeClr val="tx2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12323" name="Line 35">
            <a:extLst>
              <a:ext uri="{FF2B5EF4-FFF2-40B4-BE49-F238E27FC236}">
                <a16:creationId xmlns="" xmlns:a16="http://schemas.microsoft.com/office/drawing/2014/main" id="{0E4ABA3A-1A96-42DB-904D-E8B3A4F9E11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505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4" name="Text Box 36">
            <a:extLst>
              <a:ext uri="{FF2B5EF4-FFF2-40B4-BE49-F238E27FC236}">
                <a16:creationId xmlns="" xmlns:a16="http://schemas.microsoft.com/office/drawing/2014/main" id="{EAD02BF0-7E8E-48DA-91AE-4F7738DAE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4988" y="32766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baseline="0">
                <a:solidFill>
                  <a:schemeClr val="tx2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2325" name="Line 37">
            <a:extLst>
              <a:ext uri="{FF2B5EF4-FFF2-40B4-BE49-F238E27FC236}">
                <a16:creationId xmlns="" xmlns:a16="http://schemas.microsoft.com/office/drawing/2014/main" id="{ED39381B-5EB8-4097-874E-B9DBDF273DA5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4288" y="1985963"/>
            <a:ext cx="0" cy="1519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6" name="Oval 38">
            <a:extLst>
              <a:ext uri="{FF2B5EF4-FFF2-40B4-BE49-F238E27FC236}">
                <a16:creationId xmlns="" xmlns:a16="http://schemas.microsoft.com/office/drawing/2014/main" id="{26E1B51B-4414-4EE7-B3DF-FAE2F962E305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653213" y="2819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327" name="Oval 39">
            <a:extLst>
              <a:ext uri="{FF2B5EF4-FFF2-40B4-BE49-F238E27FC236}">
                <a16:creationId xmlns="" xmlns:a16="http://schemas.microsoft.com/office/drawing/2014/main" id="{4D735859-0676-471E-84E0-9008BA83E434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8482013" y="2133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328" name="Oval 40">
            <a:extLst>
              <a:ext uri="{FF2B5EF4-FFF2-40B4-BE49-F238E27FC236}">
                <a16:creationId xmlns="" xmlns:a16="http://schemas.microsoft.com/office/drawing/2014/main" id="{87064EF4-8946-4030-9595-E3B66CC197CE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8634413" y="2438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329" name="Oval 41">
            <a:extLst>
              <a:ext uri="{FF2B5EF4-FFF2-40B4-BE49-F238E27FC236}">
                <a16:creationId xmlns="" xmlns:a16="http://schemas.microsoft.com/office/drawing/2014/main" id="{E558F211-78B5-4AE6-A162-32EA042F5F12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720013" y="2743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330" name="Oval 42">
            <a:extLst>
              <a:ext uri="{FF2B5EF4-FFF2-40B4-BE49-F238E27FC236}">
                <a16:creationId xmlns="" xmlns:a16="http://schemas.microsoft.com/office/drawing/2014/main" id="{D1FD2CF2-A0E1-472B-A97C-88CBE0AA980E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796213" y="2133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331" name="Oval 43">
            <a:extLst>
              <a:ext uri="{FF2B5EF4-FFF2-40B4-BE49-F238E27FC236}">
                <a16:creationId xmlns="" xmlns:a16="http://schemas.microsoft.com/office/drawing/2014/main" id="{616EE942-ACD0-4C57-B944-98E1EFF7A476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315200" y="2057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332" name="Oval 44">
            <a:extLst>
              <a:ext uri="{FF2B5EF4-FFF2-40B4-BE49-F238E27FC236}">
                <a16:creationId xmlns="" xmlns:a16="http://schemas.microsoft.com/office/drawing/2014/main" id="{7B73ED29-6E14-4C1A-A7A2-2278FFF927A9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500813" y="2209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333" name="Oval 45">
            <a:extLst>
              <a:ext uri="{FF2B5EF4-FFF2-40B4-BE49-F238E27FC236}">
                <a16:creationId xmlns="" xmlns:a16="http://schemas.microsoft.com/office/drawing/2014/main" id="{C455804A-47C7-4260-8596-C23419644C7B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805613" y="2362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334" name="Oval 46">
            <a:extLst>
              <a:ext uri="{FF2B5EF4-FFF2-40B4-BE49-F238E27FC236}">
                <a16:creationId xmlns="" xmlns:a16="http://schemas.microsoft.com/office/drawing/2014/main" id="{2D9D7EE5-07A3-44C4-96CF-6CE3AAE6195E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110413" y="254952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sz="2400" b="0" baseline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2335" name="Oval 47">
            <a:extLst>
              <a:ext uri="{FF2B5EF4-FFF2-40B4-BE49-F238E27FC236}">
                <a16:creationId xmlns="" xmlns:a16="http://schemas.microsoft.com/office/drawing/2014/main" id="{058806FC-B5E8-48A4-8D18-C983405A9A92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491413" y="2514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336" name="Oval 48">
            <a:extLst>
              <a:ext uri="{FF2B5EF4-FFF2-40B4-BE49-F238E27FC236}">
                <a16:creationId xmlns="" xmlns:a16="http://schemas.microsoft.com/office/drawing/2014/main" id="{A82E5F83-B1FB-4849-990C-3D4D0DD9FD51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262813" y="2819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337" name="Text Box 49">
            <a:extLst>
              <a:ext uri="{FF2B5EF4-FFF2-40B4-BE49-F238E27FC236}">
                <a16:creationId xmlns="" xmlns:a16="http://schemas.microsoft.com/office/drawing/2014/main" id="{1671FC93-633C-4922-8E3D-F7A3D27B5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9813" y="15240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baseline="0">
                <a:solidFill>
                  <a:schemeClr val="tx2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12338" name="Line 50">
            <a:extLst>
              <a:ext uri="{FF2B5EF4-FFF2-40B4-BE49-F238E27FC236}">
                <a16:creationId xmlns="" xmlns:a16="http://schemas.microsoft.com/office/drawing/2014/main" id="{B4208287-C13B-43F2-9772-9A99E8B9FFF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8413" y="3505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39" name="Oval 51">
            <a:extLst>
              <a:ext uri="{FF2B5EF4-FFF2-40B4-BE49-F238E27FC236}">
                <a16:creationId xmlns="" xmlns:a16="http://schemas.microsoft.com/office/drawing/2014/main" id="{9544DC4D-5E9C-4C10-A6FD-207600C590AF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8229600" y="2667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340" name="Text Box 52">
            <a:extLst>
              <a:ext uri="{FF2B5EF4-FFF2-40B4-BE49-F238E27FC236}">
                <a16:creationId xmlns="" xmlns:a16="http://schemas.microsoft.com/office/drawing/2014/main" id="{C2338BD3-D9EF-4A9A-8E7C-F66DD7D6D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32766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baseline="0">
                <a:solidFill>
                  <a:schemeClr val="tx2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2341" name="Line 53">
            <a:extLst>
              <a:ext uri="{FF2B5EF4-FFF2-40B4-BE49-F238E27FC236}">
                <a16:creationId xmlns="" xmlns:a16="http://schemas.microsoft.com/office/drawing/2014/main" id="{D1F86D4A-F97D-4EC3-B7A7-3653C51D98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2338" y="4576763"/>
            <a:ext cx="0" cy="1519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42" name="Line 54">
            <a:extLst>
              <a:ext uri="{FF2B5EF4-FFF2-40B4-BE49-F238E27FC236}">
                <a16:creationId xmlns="" xmlns:a16="http://schemas.microsoft.com/office/drawing/2014/main" id="{54FA80A3-3D2A-45D7-835A-CB52E2C6BE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62338" y="4724400"/>
            <a:ext cx="2574925" cy="873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43" name="Oval 55">
            <a:extLst>
              <a:ext uri="{FF2B5EF4-FFF2-40B4-BE49-F238E27FC236}">
                <a16:creationId xmlns="" xmlns:a16="http://schemas.microsoft.com/office/drawing/2014/main" id="{7A39DC69-225D-4D3A-86E9-BBFB69A7E724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3522663" y="5715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344" name="Oval 56">
            <a:extLst>
              <a:ext uri="{FF2B5EF4-FFF2-40B4-BE49-F238E27FC236}">
                <a16:creationId xmlns="" xmlns:a16="http://schemas.microsoft.com/office/drawing/2014/main" id="{3651B043-E955-4578-A9E1-9F06EF1E0293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3751263" y="5410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345" name="Oval 57">
            <a:extLst>
              <a:ext uri="{FF2B5EF4-FFF2-40B4-BE49-F238E27FC236}">
                <a16:creationId xmlns="" xmlns:a16="http://schemas.microsoft.com/office/drawing/2014/main" id="{90DD45C9-D1E2-4914-8BFC-904252282A2F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5410200" y="4114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346" name="Oval 58">
            <a:extLst>
              <a:ext uri="{FF2B5EF4-FFF2-40B4-BE49-F238E27FC236}">
                <a16:creationId xmlns="" xmlns:a16="http://schemas.microsoft.com/office/drawing/2014/main" id="{328912E8-B6D6-450E-AB53-DB5EBD4570F4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5580063" y="4724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347" name="Oval 59">
            <a:extLst>
              <a:ext uri="{FF2B5EF4-FFF2-40B4-BE49-F238E27FC236}">
                <a16:creationId xmlns="" xmlns:a16="http://schemas.microsoft.com/office/drawing/2014/main" id="{E600D48A-0658-45F7-9CAA-7B33AD6D7735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4038600" y="5715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348" name="Oval 60">
            <a:extLst>
              <a:ext uri="{FF2B5EF4-FFF2-40B4-BE49-F238E27FC236}">
                <a16:creationId xmlns="" xmlns:a16="http://schemas.microsoft.com/office/drawing/2014/main" id="{38EB3643-59F5-409D-A75B-ED56D62C2AAE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5791200" y="5181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349" name="Oval 61">
            <a:extLst>
              <a:ext uri="{FF2B5EF4-FFF2-40B4-BE49-F238E27FC236}">
                <a16:creationId xmlns="" xmlns:a16="http://schemas.microsoft.com/office/drawing/2014/main" id="{84203436-10E1-46DF-806D-52506755283A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4953000" y="5562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350" name="Oval 62">
            <a:extLst>
              <a:ext uri="{FF2B5EF4-FFF2-40B4-BE49-F238E27FC236}">
                <a16:creationId xmlns="" xmlns:a16="http://schemas.microsoft.com/office/drawing/2014/main" id="{59688D99-CD43-499F-ADCF-B0608F39679C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5029200" y="4419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351" name="Oval 63">
            <a:extLst>
              <a:ext uri="{FF2B5EF4-FFF2-40B4-BE49-F238E27FC236}">
                <a16:creationId xmlns="" xmlns:a16="http://schemas.microsoft.com/office/drawing/2014/main" id="{647AF5DD-1412-4498-A627-3430DD8180BE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4419600" y="4419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352" name="Oval 64">
            <a:extLst>
              <a:ext uri="{FF2B5EF4-FFF2-40B4-BE49-F238E27FC236}">
                <a16:creationId xmlns="" xmlns:a16="http://schemas.microsoft.com/office/drawing/2014/main" id="{3CB80387-52AF-48F3-AC50-518ED280A3F4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3581400" y="5029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353" name="Oval 65">
            <a:extLst>
              <a:ext uri="{FF2B5EF4-FFF2-40B4-BE49-F238E27FC236}">
                <a16:creationId xmlns="" xmlns:a16="http://schemas.microsoft.com/office/drawing/2014/main" id="{AA792FFD-1155-4934-855D-09D086A6087A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3810000" y="4572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354" name="Oval 66">
            <a:extLst>
              <a:ext uri="{FF2B5EF4-FFF2-40B4-BE49-F238E27FC236}">
                <a16:creationId xmlns="" xmlns:a16="http://schemas.microsoft.com/office/drawing/2014/main" id="{DB8FDC23-9756-4A64-8205-BC10AF43DCF7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4191000" y="4953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sz="2400" b="0" baseline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2355" name="Oval 67">
            <a:extLst>
              <a:ext uri="{FF2B5EF4-FFF2-40B4-BE49-F238E27FC236}">
                <a16:creationId xmlns="" xmlns:a16="http://schemas.microsoft.com/office/drawing/2014/main" id="{CF90FE8D-2415-4D1B-818A-BABB56C16431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53340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356" name="Oval 68">
            <a:extLst>
              <a:ext uri="{FF2B5EF4-FFF2-40B4-BE49-F238E27FC236}">
                <a16:creationId xmlns="" xmlns:a16="http://schemas.microsoft.com/office/drawing/2014/main" id="{80C97ABF-997E-4D57-A860-8FEF1DBA1911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4589463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357" name="Oval 69">
            <a:extLst>
              <a:ext uri="{FF2B5EF4-FFF2-40B4-BE49-F238E27FC236}">
                <a16:creationId xmlns="" xmlns:a16="http://schemas.microsoft.com/office/drawing/2014/main" id="{69D4734F-EF32-4B9A-8976-3574962C66AF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4572000" y="5791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358" name="Text Box 70">
            <a:extLst>
              <a:ext uri="{FF2B5EF4-FFF2-40B4-BE49-F238E27FC236}">
                <a16:creationId xmlns="" xmlns:a16="http://schemas.microsoft.com/office/drawing/2014/main" id="{6C8378F3-926F-4EC1-9ABF-32DA4457E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4050" y="43434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baseline="0">
                <a:solidFill>
                  <a:schemeClr val="tx2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12359" name="Line 71">
            <a:extLst>
              <a:ext uri="{FF2B5EF4-FFF2-40B4-BE49-F238E27FC236}">
                <a16:creationId xmlns="" xmlns:a16="http://schemas.microsoft.com/office/drawing/2014/main" id="{CB9A39C4-AB39-42EB-B24F-565A920149A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6463" y="60960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60" name="Oval 72">
            <a:extLst>
              <a:ext uri="{FF2B5EF4-FFF2-40B4-BE49-F238E27FC236}">
                <a16:creationId xmlns="" xmlns:a16="http://schemas.microsoft.com/office/drawing/2014/main" id="{64C7BFA6-517A-4990-9F09-D8D4A87E9E5F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5334000" y="5486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361" name="Text Box 73">
            <a:extLst>
              <a:ext uri="{FF2B5EF4-FFF2-40B4-BE49-F238E27FC236}">
                <a16:creationId xmlns="" xmlns:a16="http://schemas.microsoft.com/office/drawing/2014/main" id="{DCC10398-BE96-4612-9BFE-2D9753BEE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8650" y="58674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baseline="0">
                <a:solidFill>
                  <a:schemeClr val="tx2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2362" name="Line 74">
            <a:extLst>
              <a:ext uri="{FF2B5EF4-FFF2-40B4-BE49-F238E27FC236}">
                <a16:creationId xmlns="" xmlns:a16="http://schemas.microsoft.com/office/drawing/2014/main" id="{F3A6D711-1198-4531-88E2-D5CBF170CD0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875" y="4576763"/>
            <a:ext cx="0" cy="1519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63" name="Line 75">
            <a:extLst>
              <a:ext uri="{FF2B5EF4-FFF2-40B4-BE49-F238E27FC236}">
                <a16:creationId xmlns="" xmlns:a16="http://schemas.microsoft.com/office/drawing/2014/main" id="{5E5409D2-B406-4D81-90B3-DC46A19A94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875" y="4724400"/>
            <a:ext cx="2574925" cy="873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64" name="Oval 76">
            <a:extLst>
              <a:ext uri="{FF2B5EF4-FFF2-40B4-BE49-F238E27FC236}">
                <a16:creationId xmlns="" xmlns:a16="http://schemas.microsoft.com/office/drawing/2014/main" id="{5E258335-98C0-458B-BE03-32D689FAEF40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457200" y="5410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365" name="Oval 77">
            <a:extLst>
              <a:ext uri="{FF2B5EF4-FFF2-40B4-BE49-F238E27FC236}">
                <a16:creationId xmlns="" xmlns:a16="http://schemas.microsoft.com/office/drawing/2014/main" id="{1BE0D2A1-A1A4-4379-A245-B13809E46A9B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62000" y="5334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366" name="Oval 78">
            <a:extLst>
              <a:ext uri="{FF2B5EF4-FFF2-40B4-BE49-F238E27FC236}">
                <a16:creationId xmlns="" xmlns:a16="http://schemas.microsoft.com/office/drawing/2014/main" id="{FF9462A1-2552-405F-A7C0-DCD50F44053B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819400" y="4648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367" name="Oval 79">
            <a:extLst>
              <a:ext uri="{FF2B5EF4-FFF2-40B4-BE49-F238E27FC236}">
                <a16:creationId xmlns="" xmlns:a16="http://schemas.microsoft.com/office/drawing/2014/main" id="{F998E3B5-82E3-4BFF-B458-D11900FD4995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438400" y="4724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368" name="Oval 80">
            <a:extLst>
              <a:ext uri="{FF2B5EF4-FFF2-40B4-BE49-F238E27FC236}">
                <a16:creationId xmlns="" xmlns:a16="http://schemas.microsoft.com/office/drawing/2014/main" id="{816CDECE-8FC5-41FC-ABAC-4AE1F93A3412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1066800" y="5181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sz="2400" b="0" baseline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2369" name="Oval 81">
            <a:extLst>
              <a:ext uri="{FF2B5EF4-FFF2-40B4-BE49-F238E27FC236}">
                <a16:creationId xmlns="" xmlns:a16="http://schemas.microsoft.com/office/drawing/2014/main" id="{2AA83044-730A-4AE9-BE66-990822777DA1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1752600" y="4953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370" name="Oval 82">
            <a:extLst>
              <a:ext uri="{FF2B5EF4-FFF2-40B4-BE49-F238E27FC236}">
                <a16:creationId xmlns="" xmlns:a16="http://schemas.microsoft.com/office/drawing/2014/main" id="{746CE937-ADEB-4DD6-B20C-C36F09A475B6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14478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371" name="Text Box 83">
            <a:extLst>
              <a:ext uri="{FF2B5EF4-FFF2-40B4-BE49-F238E27FC236}">
                <a16:creationId xmlns="" xmlns:a16="http://schemas.microsoft.com/office/drawing/2014/main" id="{44622C5E-D924-4FAE-95F7-85BA719E9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8" y="43434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baseline="0">
                <a:solidFill>
                  <a:schemeClr val="tx2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12372" name="Line 84">
            <a:extLst>
              <a:ext uri="{FF2B5EF4-FFF2-40B4-BE49-F238E27FC236}">
                <a16:creationId xmlns="" xmlns:a16="http://schemas.microsoft.com/office/drawing/2014/main" id="{8347DB5B-824D-4782-ABCB-3D752A3848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60960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73" name="Oval 85">
            <a:extLst>
              <a:ext uri="{FF2B5EF4-FFF2-40B4-BE49-F238E27FC236}">
                <a16:creationId xmlns="" xmlns:a16="http://schemas.microsoft.com/office/drawing/2014/main" id="{050A3E08-FE5B-429B-8C16-CCB98EF2DE9E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133600" y="4876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374" name="Text Box 86">
            <a:extLst>
              <a:ext uri="{FF2B5EF4-FFF2-40B4-BE49-F238E27FC236}">
                <a16:creationId xmlns="" xmlns:a16="http://schemas.microsoft.com/office/drawing/2014/main" id="{0B8F4513-7EEE-436C-AB53-0FD648860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3188" y="58674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baseline="0">
                <a:solidFill>
                  <a:schemeClr val="tx2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2375" name="Text Box 87">
            <a:extLst>
              <a:ext uri="{FF2B5EF4-FFF2-40B4-BE49-F238E27FC236}">
                <a16:creationId xmlns="" xmlns:a16="http://schemas.microsoft.com/office/drawing/2014/main" id="{22F70D21-D007-4139-80EC-6FAF8A2D6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8388" y="3581400"/>
            <a:ext cx="915987" cy="469900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b="0" baseline="0">
                <a:solidFill>
                  <a:schemeClr val="tx2"/>
                </a:solidFill>
                <a:latin typeface="Arial" panose="020B0604020202020204" pitchFamily="34" charset="0"/>
              </a:rPr>
              <a:t>r = -1</a:t>
            </a:r>
          </a:p>
        </p:txBody>
      </p:sp>
      <p:sp>
        <p:nvSpPr>
          <p:cNvPr id="12376" name="Text Box 88">
            <a:extLst>
              <a:ext uri="{FF2B5EF4-FFF2-40B4-BE49-F238E27FC236}">
                <a16:creationId xmlns="" xmlns:a16="http://schemas.microsoft.com/office/drawing/2014/main" id="{09CAA7B5-50F6-4795-8DF7-0642585A2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9075" y="3590925"/>
            <a:ext cx="1000125" cy="469900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b="0" baseline="0">
                <a:solidFill>
                  <a:schemeClr val="tx2"/>
                </a:solidFill>
                <a:latin typeface="Arial" panose="020B0604020202020204" pitchFamily="34" charset="0"/>
              </a:rPr>
              <a:t>r = -.6</a:t>
            </a:r>
          </a:p>
        </p:txBody>
      </p:sp>
      <p:sp>
        <p:nvSpPr>
          <p:cNvPr id="12377" name="Text Box 89">
            <a:extLst>
              <a:ext uri="{FF2B5EF4-FFF2-40B4-BE49-F238E27FC236}">
                <a16:creationId xmlns="" xmlns:a16="http://schemas.microsoft.com/office/drawing/2014/main" id="{57FC74F7-C572-435E-839E-A958E5A4A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3275" y="3590925"/>
            <a:ext cx="814388" cy="469900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b="0" baseline="0">
                <a:solidFill>
                  <a:schemeClr val="tx2"/>
                </a:solidFill>
                <a:latin typeface="Arial" panose="020B0604020202020204" pitchFamily="34" charset="0"/>
              </a:rPr>
              <a:t>r = 0</a:t>
            </a:r>
          </a:p>
        </p:txBody>
      </p:sp>
      <p:sp>
        <p:nvSpPr>
          <p:cNvPr id="12378" name="Text Box 90">
            <a:extLst>
              <a:ext uri="{FF2B5EF4-FFF2-40B4-BE49-F238E27FC236}">
                <a16:creationId xmlns="" xmlns:a16="http://schemas.microsoft.com/office/drawing/2014/main" id="{3AB2A090-ED85-4927-91EF-E856C1F9F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2738" y="6161088"/>
            <a:ext cx="1076325" cy="469900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b="0" baseline="0">
                <a:solidFill>
                  <a:schemeClr val="tx2"/>
                </a:solidFill>
                <a:latin typeface="Arial" panose="020B0604020202020204" pitchFamily="34" charset="0"/>
              </a:rPr>
              <a:t>r = +.3</a:t>
            </a:r>
          </a:p>
        </p:txBody>
      </p:sp>
      <p:sp>
        <p:nvSpPr>
          <p:cNvPr id="12379" name="Text Box 91">
            <a:extLst>
              <a:ext uri="{FF2B5EF4-FFF2-40B4-BE49-F238E27FC236}">
                <a16:creationId xmlns="" xmlns:a16="http://schemas.microsoft.com/office/drawing/2014/main" id="{2897BA1F-6FBB-4A68-B0AB-5052386F2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7275" y="6146800"/>
            <a:ext cx="992188" cy="469900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b="0" baseline="0">
                <a:solidFill>
                  <a:schemeClr val="tx2"/>
                </a:solidFill>
                <a:latin typeface="Arial" panose="020B0604020202020204" pitchFamily="34" charset="0"/>
              </a:rPr>
              <a:t>r = +1</a:t>
            </a:r>
          </a:p>
        </p:txBody>
      </p:sp>
      <p:sp>
        <p:nvSpPr>
          <p:cNvPr id="12380" name="Line 92">
            <a:extLst>
              <a:ext uri="{FF2B5EF4-FFF2-40B4-BE49-F238E27FC236}">
                <a16:creationId xmlns="" xmlns:a16="http://schemas.microsoft.com/office/drawing/2014/main" id="{6267C8B0-C3D4-45A4-8C7B-632609BA188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7938" y="4576763"/>
            <a:ext cx="0" cy="1519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81" name="Oval 93">
            <a:extLst>
              <a:ext uri="{FF2B5EF4-FFF2-40B4-BE49-F238E27FC236}">
                <a16:creationId xmlns="" xmlns:a16="http://schemas.microsoft.com/office/drawing/2014/main" id="{585FF75C-33FC-430F-88E6-9927095C7B73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85344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382" name="Oval 94">
            <a:extLst>
              <a:ext uri="{FF2B5EF4-FFF2-40B4-BE49-F238E27FC236}">
                <a16:creationId xmlns="" xmlns:a16="http://schemas.microsoft.com/office/drawing/2014/main" id="{1B660E41-963E-4C80-A0DE-D185E799666F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80010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383" name="Oval 95">
            <a:extLst>
              <a:ext uri="{FF2B5EF4-FFF2-40B4-BE49-F238E27FC236}">
                <a16:creationId xmlns="" xmlns:a16="http://schemas.microsoft.com/office/drawing/2014/main" id="{BD0FD489-C00B-4515-AFCB-EED3B925DB62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5532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384" name="Oval 96">
            <a:extLst>
              <a:ext uri="{FF2B5EF4-FFF2-40B4-BE49-F238E27FC236}">
                <a16:creationId xmlns="" xmlns:a16="http://schemas.microsoft.com/office/drawing/2014/main" id="{2D8A3ACF-48CD-4254-9002-9D6FC1AFB5BF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8580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385" name="Oval 97">
            <a:extLst>
              <a:ext uri="{FF2B5EF4-FFF2-40B4-BE49-F238E27FC236}">
                <a16:creationId xmlns="" xmlns:a16="http://schemas.microsoft.com/office/drawing/2014/main" id="{58F85C36-8579-4E75-A653-CF14005DA2EA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1628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sz="2400" b="0" baseline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2386" name="Oval 98">
            <a:extLst>
              <a:ext uri="{FF2B5EF4-FFF2-40B4-BE49-F238E27FC236}">
                <a16:creationId xmlns="" xmlns:a16="http://schemas.microsoft.com/office/drawing/2014/main" id="{43243452-1F7E-454F-BBB1-B36C750A20FA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485063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387" name="Text Box 99">
            <a:extLst>
              <a:ext uri="{FF2B5EF4-FFF2-40B4-BE49-F238E27FC236}">
                <a16:creationId xmlns="" xmlns:a16="http://schemas.microsoft.com/office/drawing/2014/main" id="{D1067BA8-2EE1-4DAA-9E28-687E11D72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3463" y="41148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baseline="0">
                <a:solidFill>
                  <a:schemeClr val="tx2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12388" name="Line 100">
            <a:extLst>
              <a:ext uri="{FF2B5EF4-FFF2-40B4-BE49-F238E27FC236}">
                <a16:creationId xmlns="" xmlns:a16="http://schemas.microsoft.com/office/drawing/2014/main" id="{E31BB670-8151-4BBC-ADA4-4C976F290E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2063" y="60960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89" name="Text Box 101">
            <a:extLst>
              <a:ext uri="{FF2B5EF4-FFF2-40B4-BE49-F238E27FC236}">
                <a16:creationId xmlns="" xmlns:a16="http://schemas.microsoft.com/office/drawing/2014/main" id="{2F471F9E-4064-4DA8-BF8A-1619CB140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0" y="58674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baseline="0">
                <a:solidFill>
                  <a:schemeClr val="tx2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2390" name="Text Box 102">
            <a:extLst>
              <a:ext uri="{FF2B5EF4-FFF2-40B4-BE49-F238E27FC236}">
                <a16:creationId xmlns="" xmlns:a16="http://schemas.microsoft.com/office/drawing/2014/main" id="{CDF8D073-DED7-4C7F-BA1B-00BED4398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925" y="6159500"/>
            <a:ext cx="814388" cy="469900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b="0" baseline="0">
                <a:solidFill>
                  <a:schemeClr val="tx2"/>
                </a:solidFill>
                <a:latin typeface="Arial" panose="020B0604020202020204" pitchFamily="34" charset="0"/>
              </a:rPr>
              <a:t>r = 0</a:t>
            </a:r>
          </a:p>
        </p:txBody>
      </p:sp>
      <p:sp>
        <p:nvSpPr>
          <p:cNvPr id="12391" name="Oval 103">
            <a:extLst>
              <a:ext uri="{FF2B5EF4-FFF2-40B4-BE49-F238E27FC236}">
                <a16:creationId xmlns="" xmlns:a16="http://schemas.microsoft.com/office/drawing/2014/main" id="{5FCD2969-02B3-4334-AB41-E68D00EBCE25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4953000" y="4876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392" name="Oval 104">
            <a:extLst>
              <a:ext uri="{FF2B5EF4-FFF2-40B4-BE49-F238E27FC236}">
                <a16:creationId xmlns="" xmlns:a16="http://schemas.microsoft.com/office/drawing/2014/main" id="{D102F5AF-2D31-43AB-9CF3-BE3212DDD6B8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4343400" y="5486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393" name="Oval 105">
            <a:extLst>
              <a:ext uri="{FF2B5EF4-FFF2-40B4-BE49-F238E27FC236}">
                <a16:creationId xmlns="" xmlns:a16="http://schemas.microsoft.com/office/drawing/2014/main" id="{E84E0744-6058-4624-A008-72F7EF5A381A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4724400" y="4495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394" name="Rectangle 106">
            <a:extLst>
              <a:ext uri="{FF2B5EF4-FFF2-40B4-BE49-F238E27FC236}">
                <a16:creationId xmlns="" xmlns:a16="http://schemas.microsoft.com/office/drawing/2014/main" id="{7C013A55-87DF-4788-A589-BD3DA2DEC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83363"/>
            <a:ext cx="59293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200" b="0" baseline="0">
                <a:solidFill>
                  <a:schemeClr val="tx1"/>
                </a:solidFill>
              </a:rPr>
              <a:t>Slide from: Statistics for Managers Using Microsoft® Excel  4th Edition, 2004 Prentice-Hall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2">
            <a:extLst>
              <a:ext uri="{FF2B5EF4-FFF2-40B4-BE49-F238E27FC236}">
                <a16:creationId xmlns="" xmlns:a16="http://schemas.microsoft.com/office/drawing/2014/main" id="{AC433365-564D-4965-808C-1605068C0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47244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Oval 3">
            <a:extLst>
              <a:ext uri="{FF2B5EF4-FFF2-40B4-BE49-F238E27FC236}">
                <a16:creationId xmlns="" xmlns:a16="http://schemas.microsoft.com/office/drawing/2014/main" id="{DEBBB684-F587-4E49-92E6-B57BF0A05FAC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667000" y="5867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16" name="Oval 4">
            <a:extLst>
              <a:ext uri="{FF2B5EF4-FFF2-40B4-BE49-F238E27FC236}">
                <a16:creationId xmlns="" xmlns:a16="http://schemas.microsoft.com/office/drawing/2014/main" id="{DC9350E2-B715-45CB-B3EE-4B4EA7A44238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1371600" y="4953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17" name="Oval 5">
            <a:extLst>
              <a:ext uri="{FF2B5EF4-FFF2-40B4-BE49-F238E27FC236}">
                <a16:creationId xmlns="" xmlns:a16="http://schemas.microsoft.com/office/drawing/2014/main" id="{03CC435E-46CD-4247-BA98-A7D373CC5E05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3124200" y="5791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18" name="Oval 6">
            <a:extLst>
              <a:ext uri="{FF2B5EF4-FFF2-40B4-BE49-F238E27FC236}">
                <a16:creationId xmlns="" xmlns:a16="http://schemas.microsoft.com/office/drawing/2014/main" id="{7C9A882E-9987-4382-9CAB-D6C4B8EA97D1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1752600" y="4800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19" name="Oval 7">
            <a:extLst>
              <a:ext uri="{FF2B5EF4-FFF2-40B4-BE49-F238E27FC236}">
                <a16:creationId xmlns="" xmlns:a16="http://schemas.microsoft.com/office/drawing/2014/main" id="{555FED13-D1AA-4F9F-994C-F8E915E40BCB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514600" y="5486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20" name="Oval 8">
            <a:extLst>
              <a:ext uri="{FF2B5EF4-FFF2-40B4-BE49-F238E27FC236}">
                <a16:creationId xmlns="" xmlns:a16="http://schemas.microsoft.com/office/drawing/2014/main" id="{CAD09ADC-6C5C-4610-9A24-0D6CACE1F366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819400" y="5638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21" name="Oval 9">
            <a:extLst>
              <a:ext uri="{FF2B5EF4-FFF2-40B4-BE49-F238E27FC236}">
                <a16:creationId xmlns="" xmlns:a16="http://schemas.microsoft.com/office/drawing/2014/main" id="{EF1893EA-97FA-4943-ACB6-4C82DEC410CB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057400" y="5029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22" name="Oval 10">
            <a:extLst>
              <a:ext uri="{FF2B5EF4-FFF2-40B4-BE49-F238E27FC236}">
                <a16:creationId xmlns="" xmlns:a16="http://schemas.microsoft.com/office/drawing/2014/main" id="{D9FB94B1-C0E0-4EA5-9C44-FF07D311544B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1295400" y="4724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23" name="Oval 11">
            <a:extLst>
              <a:ext uri="{FF2B5EF4-FFF2-40B4-BE49-F238E27FC236}">
                <a16:creationId xmlns="" xmlns:a16="http://schemas.microsoft.com/office/drawing/2014/main" id="{52E497DE-9986-4627-9D0C-187FD3B43816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1600200" y="5105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24" name="Oval 12">
            <a:extLst>
              <a:ext uri="{FF2B5EF4-FFF2-40B4-BE49-F238E27FC236}">
                <a16:creationId xmlns="" xmlns:a16="http://schemas.microsoft.com/office/drawing/2014/main" id="{8449C0A2-DB44-483B-A44B-87411D8665FB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1828800" y="5334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sz="2400" b="0" baseline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325" name="Oval 13">
            <a:extLst>
              <a:ext uri="{FF2B5EF4-FFF2-40B4-BE49-F238E27FC236}">
                <a16:creationId xmlns="" xmlns:a16="http://schemas.microsoft.com/office/drawing/2014/main" id="{9994B29E-68E9-4AFB-9337-785A8CE816DD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438400" y="5715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26" name="Oval 14">
            <a:extLst>
              <a:ext uri="{FF2B5EF4-FFF2-40B4-BE49-F238E27FC236}">
                <a16:creationId xmlns="" xmlns:a16="http://schemas.microsoft.com/office/drawing/2014/main" id="{D7DB0F0A-F977-4B1C-8A4E-7B12006E2728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362200" y="5257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27" name="Oval 15">
            <a:extLst>
              <a:ext uri="{FF2B5EF4-FFF2-40B4-BE49-F238E27FC236}">
                <a16:creationId xmlns="" xmlns:a16="http://schemas.microsoft.com/office/drawing/2014/main" id="{3C844C35-FE77-4A0E-9061-7FC7A64F99AA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133600" y="5334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28" name="Text Box 16">
            <a:extLst>
              <a:ext uri="{FF2B5EF4-FFF2-40B4-BE49-F238E27FC236}">
                <a16:creationId xmlns="" xmlns:a16="http://schemas.microsoft.com/office/drawing/2014/main" id="{512F622F-566F-4A18-81AF-CFABE677D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65638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aseline="0">
                <a:solidFill>
                  <a:schemeClr val="tx1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13329" name="Line 17">
            <a:extLst>
              <a:ext uri="{FF2B5EF4-FFF2-40B4-BE49-F238E27FC236}">
                <a16:creationId xmlns="" xmlns:a16="http://schemas.microsoft.com/office/drawing/2014/main" id="{CC865726-6A06-4358-AFF9-E4648BC94D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6172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Text Box 18">
            <a:extLst>
              <a:ext uri="{FF2B5EF4-FFF2-40B4-BE49-F238E27FC236}">
                <a16:creationId xmlns="" xmlns:a16="http://schemas.microsoft.com/office/drawing/2014/main" id="{A7B7757E-550C-4945-A87E-8938D729A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5188" y="6065838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aseline="0">
                <a:solidFill>
                  <a:schemeClr val="tx1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3331" name="Line 19">
            <a:extLst>
              <a:ext uri="{FF2B5EF4-FFF2-40B4-BE49-F238E27FC236}">
                <a16:creationId xmlns="" xmlns:a16="http://schemas.microsoft.com/office/drawing/2014/main" id="{15B4D6A7-695F-4FF3-9D6B-CA708DBAE3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24384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2" name="Oval 20">
            <a:extLst>
              <a:ext uri="{FF2B5EF4-FFF2-40B4-BE49-F238E27FC236}">
                <a16:creationId xmlns="" xmlns:a16="http://schemas.microsoft.com/office/drawing/2014/main" id="{5F7C736F-E552-45EA-97A1-686704931577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1219200" y="3657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33" name="Oval 21">
            <a:extLst>
              <a:ext uri="{FF2B5EF4-FFF2-40B4-BE49-F238E27FC236}">
                <a16:creationId xmlns="" xmlns:a16="http://schemas.microsoft.com/office/drawing/2014/main" id="{85A258DA-1C69-4CD3-8B9C-190DB4F11EC9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1447800" y="3352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34" name="Oval 22">
            <a:extLst>
              <a:ext uri="{FF2B5EF4-FFF2-40B4-BE49-F238E27FC236}">
                <a16:creationId xmlns="" xmlns:a16="http://schemas.microsoft.com/office/drawing/2014/main" id="{3284F88E-4A4B-4004-BF00-C87A6C96412E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3124200" y="2286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35" name="Oval 23">
            <a:extLst>
              <a:ext uri="{FF2B5EF4-FFF2-40B4-BE49-F238E27FC236}">
                <a16:creationId xmlns="" xmlns:a16="http://schemas.microsoft.com/office/drawing/2014/main" id="{EB1E330E-FC1E-4952-B33A-9273F8F067DE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3276600" y="2667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36" name="Oval 24">
            <a:extLst>
              <a:ext uri="{FF2B5EF4-FFF2-40B4-BE49-F238E27FC236}">
                <a16:creationId xmlns="" xmlns:a16="http://schemas.microsoft.com/office/drawing/2014/main" id="{C1FC7C5B-E2F8-4F0A-82C9-714C7997E491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1676400" y="3505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37" name="Oval 25">
            <a:extLst>
              <a:ext uri="{FF2B5EF4-FFF2-40B4-BE49-F238E27FC236}">
                <a16:creationId xmlns="" xmlns:a16="http://schemas.microsoft.com/office/drawing/2014/main" id="{B98936B4-18D7-4758-B411-8C90E1E0654F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895600" y="2667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38" name="Oval 26">
            <a:extLst>
              <a:ext uri="{FF2B5EF4-FFF2-40B4-BE49-F238E27FC236}">
                <a16:creationId xmlns="" xmlns:a16="http://schemas.microsoft.com/office/drawing/2014/main" id="{B363C661-DA80-4B4A-936D-EF1ED7B8C825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514600" y="3276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39" name="Oval 27">
            <a:extLst>
              <a:ext uri="{FF2B5EF4-FFF2-40B4-BE49-F238E27FC236}">
                <a16:creationId xmlns="" xmlns:a16="http://schemas.microsoft.com/office/drawing/2014/main" id="{B636990D-F3F7-4546-983D-CA8F271ECD7D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590800" y="2667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40" name="Oval 28">
            <a:extLst>
              <a:ext uri="{FF2B5EF4-FFF2-40B4-BE49-F238E27FC236}">
                <a16:creationId xmlns="" xmlns:a16="http://schemas.microsoft.com/office/drawing/2014/main" id="{925251C0-413E-497F-91A5-8ED45239CD81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209800" y="2514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41" name="Oval 29">
            <a:extLst>
              <a:ext uri="{FF2B5EF4-FFF2-40B4-BE49-F238E27FC236}">
                <a16:creationId xmlns="" xmlns:a16="http://schemas.microsoft.com/office/drawing/2014/main" id="{79CE32EF-CACA-45C1-B82D-F63DC3B05B6C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1295400" y="3048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42" name="Oval 30">
            <a:extLst>
              <a:ext uri="{FF2B5EF4-FFF2-40B4-BE49-F238E27FC236}">
                <a16:creationId xmlns="" xmlns:a16="http://schemas.microsoft.com/office/drawing/2014/main" id="{37D52E21-E53C-4000-ABAD-772C0CBD00B7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1600200" y="2895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43" name="Oval 31">
            <a:extLst>
              <a:ext uri="{FF2B5EF4-FFF2-40B4-BE49-F238E27FC236}">
                <a16:creationId xmlns="" xmlns:a16="http://schemas.microsoft.com/office/drawing/2014/main" id="{4FC74353-A64A-49D2-B749-C4A14B1196D6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1905000" y="30829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sz="2400" b="0" baseline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344" name="Oval 32">
            <a:extLst>
              <a:ext uri="{FF2B5EF4-FFF2-40B4-BE49-F238E27FC236}">
                <a16:creationId xmlns="" xmlns:a16="http://schemas.microsoft.com/office/drawing/2014/main" id="{6FF214F5-222A-45F8-AC60-B8902EAF6A74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819400" y="2971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45" name="Oval 33">
            <a:extLst>
              <a:ext uri="{FF2B5EF4-FFF2-40B4-BE49-F238E27FC236}">
                <a16:creationId xmlns="" xmlns:a16="http://schemas.microsoft.com/office/drawing/2014/main" id="{EAD67596-CCC4-410A-8B02-FBA7A29C91A5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286000" y="3048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46" name="Oval 34">
            <a:extLst>
              <a:ext uri="{FF2B5EF4-FFF2-40B4-BE49-F238E27FC236}">
                <a16:creationId xmlns="" xmlns:a16="http://schemas.microsoft.com/office/drawing/2014/main" id="{6EE66141-3B60-4307-BE7B-41FFADE02A9E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057400" y="3352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47" name="Text Box 35">
            <a:extLst>
              <a:ext uri="{FF2B5EF4-FFF2-40B4-BE49-F238E27FC236}">
                <a16:creationId xmlns="" xmlns:a16="http://schemas.microsoft.com/office/drawing/2014/main" id="{CF8E2777-7014-425D-A436-A3B795949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255838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aseline="0">
                <a:solidFill>
                  <a:schemeClr val="tx1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13348" name="Line 36">
            <a:extLst>
              <a:ext uri="{FF2B5EF4-FFF2-40B4-BE49-F238E27FC236}">
                <a16:creationId xmlns="" xmlns:a16="http://schemas.microsoft.com/office/drawing/2014/main" id="{23AC991B-51E2-49D3-AC73-2BE67A46B83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39624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9" name="Oval 37">
            <a:extLst>
              <a:ext uri="{FF2B5EF4-FFF2-40B4-BE49-F238E27FC236}">
                <a16:creationId xmlns="" xmlns:a16="http://schemas.microsoft.com/office/drawing/2014/main" id="{34ED56CD-71B7-4B74-9877-097028CC26CD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3124200" y="2971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50" name="Text Box 38">
            <a:extLst>
              <a:ext uri="{FF2B5EF4-FFF2-40B4-BE49-F238E27FC236}">
                <a16:creationId xmlns="" xmlns:a16="http://schemas.microsoft.com/office/drawing/2014/main" id="{E3C80D43-6749-4454-85F1-8DFD9728C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5188" y="3856038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aseline="0">
                <a:solidFill>
                  <a:schemeClr val="tx1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3351" name="Rectangle 39">
            <a:extLst>
              <a:ext uri="{FF2B5EF4-FFF2-40B4-BE49-F238E27FC236}">
                <a16:creationId xmlns="" xmlns:a16="http://schemas.microsoft.com/office/drawing/2014/main" id="{0833B979-8D9B-414C-B248-202D0DAC6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371600"/>
            <a:ext cx="8077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342" tIns="42672" rIns="85342" bIns="42672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 b="0" baseline="0"/>
          </a:p>
        </p:txBody>
      </p:sp>
      <p:sp>
        <p:nvSpPr>
          <p:cNvPr id="13352" name="Line 40">
            <a:extLst>
              <a:ext uri="{FF2B5EF4-FFF2-40B4-BE49-F238E27FC236}">
                <a16:creationId xmlns="" xmlns:a16="http://schemas.microsoft.com/office/drawing/2014/main" id="{1069AD95-9C3D-4642-B083-21330642C40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7244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3" name="Oval 41">
            <a:extLst>
              <a:ext uri="{FF2B5EF4-FFF2-40B4-BE49-F238E27FC236}">
                <a16:creationId xmlns="" xmlns:a16="http://schemas.microsoft.com/office/drawing/2014/main" id="{D467B5F5-7ECC-4DA5-A9FA-C531CAAFF9F9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019800" y="5715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54" name="Oval 42">
            <a:extLst>
              <a:ext uri="{FF2B5EF4-FFF2-40B4-BE49-F238E27FC236}">
                <a16:creationId xmlns="" xmlns:a16="http://schemas.microsoft.com/office/drawing/2014/main" id="{BD5682A8-EDCC-42D0-809A-F6AE4110F096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324600" y="5562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55" name="Oval 43">
            <a:extLst>
              <a:ext uri="{FF2B5EF4-FFF2-40B4-BE49-F238E27FC236}">
                <a16:creationId xmlns="" xmlns:a16="http://schemas.microsoft.com/office/drawing/2014/main" id="{00B9DC11-D372-4683-9FDC-D634CEA15A51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848600" y="4495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56" name="Oval 44">
            <a:extLst>
              <a:ext uri="{FF2B5EF4-FFF2-40B4-BE49-F238E27FC236}">
                <a16:creationId xmlns="" xmlns:a16="http://schemas.microsoft.com/office/drawing/2014/main" id="{AFCDA761-E0D5-45B1-BC81-C938E35045B4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772400" y="4800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57" name="Oval 45">
            <a:extLst>
              <a:ext uri="{FF2B5EF4-FFF2-40B4-BE49-F238E27FC236}">
                <a16:creationId xmlns="" xmlns:a16="http://schemas.microsoft.com/office/drawing/2014/main" id="{0E790CB9-1655-4D44-A3DF-8D48D1675541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400800" y="5791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58" name="Oval 46">
            <a:extLst>
              <a:ext uri="{FF2B5EF4-FFF2-40B4-BE49-F238E27FC236}">
                <a16:creationId xmlns="" xmlns:a16="http://schemas.microsoft.com/office/drawing/2014/main" id="{71862B3A-0AE8-4354-A0A9-FCEE6A6FA440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467600" y="4648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59" name="Oval 47">
            <a:extLst>
              <a:ext uri="{FF2B5EF4-FFF2-40B4-BE49-F238E27FC236}">
                <a16:creationId xmlns="" xmlns:a16="http://schemas.microsoft.com/office/drawing/2014/main" id="{922D63FF-6062-4DE3-8A5C-4D049473B56C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391400" y="5410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60" name="Oval 48">
            <a:extLst>
              <a:ext uri="{FF2B5EF4-FFF2-40B4-BE49-F238E27FC236}">
                <a16:creationId xmlns="" xmlns:a16="http://schemas.microsoft.com/office/drawing/2014/main" id="{FB5276CE-30FF-4AF5-8B3D-FC8C8516A2CC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315200" y="5105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61" name="Oval 49">
            <a:extLst>
              <a:ext uri="{FF2B5EF4-FFF2-40B4-BE49-F238E27FC236}">
                <a16:creationId xmlns="" xmlns:a16="http://schemas.microsoft.com/office/drawing/2014/main" id="{D5E1575C-EEF0-4C06-A1DC-6D100D9F9703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620000" y="4343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62" name="Oval 50">
            <a:extLst>
              <a:ext uri="{FF2B5EF4-FFF2-40B4-BE49-F238E27FC236}">
                <a16:creationId xmlns="" xmlns:a16="http://schemas.microsoft.com/office/drawing/2014/main" id="{8EBD3B0E-8F1D-4A12-9FA7-98BB6EE83BC4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629400" y="5486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sz="2400" b="0" baseline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363" name="Oval 51">
            <a:extLst>
              <a:ext uri="{FF2B5EF4-FFF2-40B4-BE49-F238E27FC236}">
                <a16:creationId xmlns="" xmlns:a16="http://schemas.microsoft.com/office/drawing/2014/main" id="{D1D10FA8-2895-4174-B9F1-DD970520C134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620000" y="5105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64" name="Oval 52">
            <a:extLst>
              <a:ext uri="{FF2B5EF4-FFF2-40B4-BE49-F238E27FC236}">
                <a16:creationId xmlns="" xmlns:a16="http://schemas.microsoft.com/office/drawing/2014/main" id="{AD855876-7A35-492E-916A-4AFF517549A7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010400" y="5334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65" name="Oval 53">
            <a:extLst>
              <a:ext uri="{FF2B5EF4-FFF2-40B4-BE49-F238E27FC236}">
                <a16:creationId xmlns="" xmlns:a16="http://schemas.microsoft.com/office/drawing/2014/main" id="{17F9CF9E-7F3D-4C7B-AA74-8DD4C0DF8613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858000" y="5638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66" name="Text Box 54">
            <a:extLst>
              <a:ext uri="{FF2B5EF4-FFF2-40B4-BE49-F238E27FC236}">
                <a16:creationId xmlns="" xmlns:a16="http://schemas.microsoft.com/office/drawing/2014/main" id="{7CBCFBB7-BBBC-4CFD-9AE4-910E22E15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65638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aseline="0">
                <a:solidFill>
                  <a:schemeClr val="tx1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13367" name="Line 55">
            <a:extLst>
              <a:ext uri="{FF2B5EF4-FFF2-40B4-BE49-F238E27FC236}">
                <a16:creationId xmlns="" xmlns:a16="http://schemas.microsoft.com/office/drawing/2014/main" id="{167FE027-42F9-4FFD-BC15-657493E2B4A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6172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68" name="Line 56">
            <a:extLst>
              <a:ext uri="{FF2B5EF4-FFF2-40B4-BE49-F238E27FC236}">
                <a16:creationId xmlns="" xmlns:a16="http://schemas.microsoft.com/office/drawing/2014/main" id="{129B9BBF-E6CA-46F2-8CF5-700272A7EC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24384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69" name="Oval 57">
            <a:extLst>
              <a:ext uri="{FF2B5EF4-FFF2-40B4-BE49-F238E27FC236}">
                <a16:creationId xmlns="" xmlns:a16="http://schemas.microsoft.com/office/drawing/2014/main" id="{4FAF21E1-36DC-4382-87AD-EEDC6F6A2918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019800" y="3657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70" name="Oval 58">
            <a:extLst>
              <a:ext uri="{FF2B5EF4-FFF2-40B4-BE49-F238E27FC236}">
                <a16:creationId xmlns="" xmlns:a16="http://schemas.microsoft.com/office/drawing/2014/main" id="{DBA834D8-B4E0-4530-855C-49174186CF5F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248400" y="3352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71" name="Oval 59">
            <a:extLst>
              <a:ext uri="{FF2B5EF4-FFF2-40B4-BE49-F238E27FC236}">
                <a16:creationId xmlns="" xmlns:a16="http://schemas.microsoft.com/office/drawing/2014/main" id="{FBED7A12-9A91-404C-B7D1-975376D7CDAA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8153400" y="3200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72" name="Oval 60">
            <a:extLst>
              <a:ext uri="{FF2B5EF4-FFF2-40B4-BE49-F238E27FC236}">
                <a16:creationId xmlns="" xmlns:a16="http://schemas.microsoft.com/office/drawing/2014/main" id="{4A3F7BC0-4A44-4518-BC08-D5A8C36F226D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696200" y="2590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73" name="Oval 61">
            <a:extLst>
              <a:ext uri="{FF2B5EF4-FFF2-40B4-BE49-F238E27FC236}">
                <a16:creationId xmlns="" xmlns:a16="http://schemas.microsoft.com/office/drawing/2014/main" id="{9335FBD7-1819-46EB-842C-6FB8C6E144CA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629400" y="2667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74" name="Oval 62">
            <a:extLst>
              <a:ext uri="{FF2B5EF4-FFF2-40B4-BE49-F238E27FC236}">
                <a16:creationId xmlns="" xmlns:a16="http://schemas.microsoft.com/office/drawing/2014/main" id="{2717B7F4-F239-4C8D-9B4D-61073FE2D838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8153400" y="3505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75" name="Oval 63">
            <a:extLst>
              <a:ext uri="{FF2B5EF4-FFF2-40B4-BE49-F238E27FC236}">
                <a16:creationId xmlns="" xmlns:a16="http://schemas.microsoft.com/office/drawing/2014/main" id="{02380AE7-24F6-419D-BE18-FC64FE2568B7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848600" y="3276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76" name="Oval 64">
            <a:extLst>
              <a:ext uri="{FF2B5EF4-FFF2-40B4-BE49-F238E27FC236}">
                <a16:creationId xmlns="" xmlns:a16="http://schemas.microsoft.com/office/drawing/2014/main" id="{32387144-3C01-451B-A31A-4157D20D191E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391400" y="2743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77" name="Oval 65">
            <a:extLst>
              <a:ext uri="{FF2B5EF4-FFF2-40B4-BE49-F238E27FC236}">
                <a16:creationId xmlns="" xmlns:a16="http://schemas.microsoft.com/office/drawing/2014/main" id="{68049E9D-7EBB-46E0-9F8A-02DCC8E300E5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010400" y="2590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78" name="Oval 66">
            <a:extLst>
              <a:ext uri="{FF2B5EF4-FFF2-40B4-BE49-F238E27FC236}">
                <a16:creationId xmlns="" xmlns:a16="http://schemas.microsoft.com/office/drawing/2014/main" id="{39087B48-6666-41B3-86A7-604C8D06B327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172200" y="3048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79" name="Oval 67">
            <a:extLst>
              <a:ext uri="{FF2B5EF4-FFF2-40B4-BE49-F238E27FC236}">
                <a16:creationId xmlns="" xmlns:a16="http://schemas.microsoft.com/office/drawing/2014/main" id="{8F35E2A1-EA7A-4108-A756-45F39AFAE745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400800" y="2895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80" name="Oval 68">
            <a:extLst>
              <a:ext uri="{FF2B5EF4-FFF2-40B4-BE49-F238E27FC236}">
                <a16:creationId xmlns="" xmlns:a16="http://schemas.microsoft.com/office/drawing/2014/main" id="{29EFA0C3-1ED3-4F3E-B780-8047CEC4351E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705600" y="30829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sz="2400" b="0" baseline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381" name="Oval 69">
            <a:extLst>
              <a:ext uri="{FF2B5EF4-FFF2-40B4-BE49-F238E27FC236}">
                <a16:creationId xmlns="" xmlns:a16="http://schemas.microsoft.com/office/drawing/2014/main" id="{60CECDD9-150D-445A-8ADF-A29B791DB64B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620000" y="2971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82" name="Oval 70">
            <a:extLst>
              <a:ext uri="{FF2B5EF4-FFF2-40B4-BE49-F238E27FC236}">
                <a16:creationId xmlns="" xmlns:a16="http://schemas.microsoft.com/office/drawing/2014/main" id="{BEEDD3B3-98E9-4AE7-B594-9B25C5588CDD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086600" y="2895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83" name="Oval 71">
            <a:extLst>
              <a:ext uri="{FF2B5EF4-FFF2-40B4-BE49-F238E27FC236}">
                <a16:creationId xmlns="" xmlns:a16="http://schemas.microsoft.com/office/drawing/2014/main" id="{BBEFA594-6A60-4BF1-B167-E42F79E53D3A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315200" y="2438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84" name="Text Box 72">
            <a:extLst>
              <a:ext uri="{FF2B5EF4-FFF2-40B4-BE49-F238E27FC236}">
                <a16:creationId xmlns="" xmlns:a16="http://schemas.microsoft.com/office/drawing/2014/main" id="{3F1A8C9E-D3BB-4AB6-87B2-F7E9F160A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255838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aseline="0">
                <a:solidFill>
                  <a:schemeClr val="tx1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13385" name="Line 73">
            <a:extLst>
              <a:ext uri="{FF2B5EF4-FFF2-40B4-BE49-F238E27FC236}">
                <a16:creationId xmlns="" xmlns:a16="http://schemas.microsoft.com/office/drawing/2014/main" id="{40204FF8-4465-45C4-B866-01DF13FE2E6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39624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86" name="Oval 74">
            <a:extLst>
              <a:ext uri="{FF2B5EF4-FFF2-40B4-BE49-F238E27FC236}">
                <a16:creationId xmlns="" xmlns:a16="http://schemas.microsoft.com/office/drawing/2014/main" id="{89B70926-21F6-468E-BFDB-A908C9F86642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924800" y="2971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87" name="Text Box 75">
            <a:extLst>
              <a:ext uri="{FF2B5EF4-FFF2-40B4-BE49-F238E27FC236}">
                <a16:creationId xmlns="" xmlns:a16="http://schemas.microsoft.com/office/drawing/2014/main" id="{9586319C-2B0E-428D-A22D-CACD1612C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5788" y="3856038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aseline="0">
                <a:solidFill>
                  <a:schemeClr val="tx1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3388" name="Text Box 76">
            <a:extLst>
              <a:ext uri="{FF2B5EF4-FFF2-40B4-BE49-F238E27FC236}">
                <a16:creationId xmlns="" xmlns:a16="http://schemas.microsoft.com/office/drawing/2014/main" id="{6712DE0D-3816-4EE1-ADB0-61766B1A7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065838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aseline="0">
                <a:solidFill>
                  <a:schemeClr val="tx1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3389" name="Text Box 77">
            <a:extLst>
              <a:ext uri="{FF2B5EF4-FFF2-40B4-BE49-F238E27FC236}">
                <a16:creationId xmlns="" xmlns:a16="http://schemas.microsoft.com/office/drawing/2014/main" id="{3A981F1C-34F7-420B-ADD9-B36AA2187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676400"/>
            <a:ext cx="2667000" cy="40957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aseline="0">
                <a:solidFill>
                  <a:schemeClr val="tx1"/>
                </a:solidFill>
                <a:latin typeface="Arial" panose="020B0604020202020204" pitchFamily="34" charset="0"/>
              </a:rPr>
              <a:t>Linear relationships</a:t>
            </a:r>
          </a:p>
        </p:txBody>
      </p:sp>
      <p:sp>
        <p:nvSpPr>
          <p:cNvPr id="13390" name="Text Box 78">
            <a:extLst>
              <a:ext uri="{FF2B5EF4-FFF2-40B4-BE49-F238E27FC236}">
                <a16:creationId xmlns="" xmlns:a16="http://schemas.microsoft.com/office/drawing/2014/main" id="{3B3E214F-AAA7-4CD0-8845-17EA2934D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1676400"/>
            <a:ext cx="3200400" cy="40957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aseline="0">
                <a:solidFill>
                  <a:schemeClr val="tx1"/>
                </a:solidFill>
                <a:latin typeface="Arial" panose="020B0604020202020204" pitchFamily="34" charset="0"/>
              </a:rPr>
              <a:t>Curvilinear relationships</a:t>
            </a:r>
          </a:p>
        </p:txBody>
      </p:sp>
      <p:sp>
        <p:nvSpPr>
          <p:cNvPr id="13391" name="Line 79">
            <a:extLst>
              <a:ext uri="{FF2B5EF4-FFF2-40B4-BE49-F238E27FC236}">
                <a16:creationId xmlns="" xmlns:a16="http://schemas.microsoft.com/office/drawing/2014/main" id="{4AB366C0-2D6C-413A-8F05-B532C5AB46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1676400"/>
            <a:ext cx="0" cy="4724400"/>
          </a:xfrm>
          <a:prstGeom prst="line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92" name="Line 80">
            <a:extLst>
              <a:ext uri="{FF2B5EF4-FFF2-40B4-BE49-F238E27FC236}">
                <a16:creationId xmlns="" xmlns:a16="http://schemas.microsoft.com/office/drawing/2014/main" id="{659AC91B-D692-4A62-9FD0-01154BBB0A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43000" y="2590800"/>
            <a:ext cx="2362200" cy="11430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93" name="Line 81">
            <a:extLst>
              <a:ext uri="{FF2B5EF4-FFF2-40B4-BE49-F238E27FC236}">
                <a16:creationId xmlns="" xmlns:a16="http://schemas.microsoft.com/office/drawing/2014/main" id="{5D7B963D-2004-45D1-8127-4B80C55CF09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4724400"/>
            <a:ext cx="1828800" cy="1295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94" name="Freeform 82">
            <a:extLst>
              <a:ext uri="{FF2B5EF4-FFF2-40B4-BE49-F238E27FC236}">
                <a16:creationId xmlns="" xmlns:a16="http://schemas.microsoft.com/office/drawing/2014/main" id="{1065FB48-BC00-494E-9FDD-91AC9F2DF98D}"/>
              </a:ext>
            </a:extLst>
          </p:cNvPr>
          <p:cNvSpPr>
            <a:spLocks/>
          </p:cNvSpPr>
          <p:nvPr/>
        </p:nvSpPr>
        <p:spPr bwMode="auto">
          <a:xfrm>
            <a:off x="6096000" y="2692400"/>
            <a:ext cx="2209800" cy="1117600"/>
          </a:xfrm>
          <a:custGeom>
            <a:avLst/>
            <a:gdLst>
              <a:gd name="T0" fmla="*/ 0 w 1392"/>
              <a:gd name="T1" fmla="*/ 1117600 h 704"/>
              <a:gd name="T2" fmla="*/ 1143000 w 1392"/>
              <a:gd name="T3" fmla="*/ 50800 h 704"/>
              <a:gd name="T4" fmla="*/ 2209800 w 1392"/>
              <a:gd name="T5" fmla="*/ 812800 h 70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92" h="704">
                <a:moveTo>
                  <a:pt x="0" y="704"/>
                </a:moveTo>
                <a:cubicBezTo>
                  <a:pt x="244" y="384"/>
                  <a:pt x="488" y="64"/>
                  <a:pt x="720" y="32"/>
                </a:cubicBezTo>
                <a:cubicBezTo>
                  <a:pt x="952" y="0"/>
                  <a:pt x="1172" y="256"/>
                  <a:pt x="1392" y="51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95" name="Freeform 83">
            <a:extLst>
              <a:ext uri="{FF2B5EF4-FFF2-40B4-BE49-F238E27FC236}">
                <a16:creationId xmlns="" xmlns:a16="http://schemas.microsoft.com/office/drawing/2014/main" id="{0EA6598E-7E42-4963-9768-7143ED1F1F92}"/>
              </a:ext>
            </a:extLst>
          </p:cNvPr>
          <p:cNvSpPr>
            <a:spLocks/>
          </p:cNvSpPr>
          <p:nvPr/>
        </p:nvSpPr>
        <p:spPr bwMode="auto">
          <a:xfrm>
            <a:off x="6096000" y="4419600"/>
            <a:ext cx="1828800" cy="1447800"/>
          </a:xfrm>
          <a:custGeom>
            <a:avLst/>
            <a:gdLst>
              <a:gd name="T0" fmla="*/ 0 w 1152"/>
              <a:gd name="T1" fmla="*/ 1447800 h 912"/>
              <a:gd name="T2" fmla="*/ 1295400 w 1152"/>
              <a:gd name="T3" fmla="*/ 990600 h 912"/>
              <a:gd name="T4" fmla="*/ 1828800 w 1152"/>
              <a:gd name="T5" fmla="*/ 0 h 9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52" h="912">
                <a:moveTo>
                  <a:pt x="0" y="912"/>
                </a:moveTo>
                <a:cubicBezTo>
                  <a:pt x="312" y="844"/>
                  <a:pt x="624" y="776"/>
                  <a:pt x="816" y="624"/>
                </a:cubicBezTo>
                <a:cubicBezTo>
                  <a:pt x="1008" y="472"/>
                  <a:pt x="1080" y="236"/>
                  <a:pt x="115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96" name="Rectangle 84">
            <a:extLst>
              <a:ext uri="{FF2B5EF4-FFF2-40B4-BE49-F238E27FC236}">
                <a16:creationId xmlns="" xmlns:a16="http://schemas.microsoft.com/office/drawing/2014/main" id="{D3BCA8F3-FBC2-4795-B2BE-6381D6845F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Linear Correlation</a:t>
            </a:r>
          </a:p>
        </p:txBody>
      </p:sp>
      <p:sp>
        <p:nvSpPr>
          <p:cNvPr id="13397" name="Rectangle 85">
            <a:extLst>
              <a:ext uri="{FF2B5EF4-FFF2-40B4-BE49-F238E27FC236}">
                <a16:creationId xmlns="" xmlns:a16="http://schemas.microsoft.com/office/drawing/2014/main" id="{699D5DBB-5E8E-4136-AB1A-8B5019A39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10338"/>
            <a:ext cx="7854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600" b="0" baseline="0">
                <a:solidFill>
                  <a:schemeClr val="tx1"/>
                </a:solidFill>
              </a:rPr>
              <a:t>Slide from: Statistics for Managers Using Microsoft® Excel  4th Edition, 2004 Prentice-Hall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2">
            <a:extLst>
              <a:ext uri="{FF2B5EF4-FFF2-40B4-BE49-F238E27FC236}">
                <a16:creationId xmlns="" xmlns:a16="http://schemas.microsoft.com/office/drawing/2014/main" id="{2F7E2F4F-D927-4059-8A52-0C61D20B28E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47244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Oval 3">
            <a:extLst>
              <a:ext uri="{FF2B5EF4-FFF2-40B4-BE49-F238E27FC236}">
                <a16:creationId xmlns="" xmlns:a16="http://schemas.microsoft.com/office/drawing/2014/main" id="{6A4FF8BF-9410-49B7-A371-3466B07CC63C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743200" y="5791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40" name="Oval 4">
            <a:extLst>
              <a:ext uri="{FF2B5EF4-FFF2-40B4-BE49-F238E27FC236}">
                <a16:creationId xmlns="" xmlns:a16="http://schemas.microsoft.com/office/drawing/2014/main" id="{254271DD-0355-4A66-B51D-CC27CC4BCE78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1371600" y="4953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41" name="Oval 5">
            <a:extLst>
              <a:ext uri="{FF2B5EF4-FFF2-40B4-BE49-F238E27FC236}">
                <a16:creationId xmlns="" xmlns:a16="http://schemas.microsoft.com/office/drawing/2014/main" id="{0BECCA4A-C86A-429F-9AC5-350729E801D6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3124200" y="5791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42" name="Oval 6">
            <a:extLst>
              <a:ext uri="{FF2B5EF4-FFF2-40B4-BE49-F238E27FC236}">
                <a16:creationId xmlns="" xmlns:a16="http://schemas.microsoft.com/office/drawing/2014/main" id="{A6C0E511-98B9-4416-B52A-267542DF354B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1752600" y="4800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43" name="Oval 7">
            <a:extLst>
              <a:ext uri="{FF2B5EF4-FFF2-40B4-BE49-F238E27FC236}">
                <a16:creationId xmlns="" xmlns:a16="http://schemas.microsoft.com/office/drawing/2014/main" id="{8FD697AE-28E4-4BCC-A48D-84BFA46BBE99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514600" y="5486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44" name="Oval 8">
            <a:extLst>
              <a:ext uri="{FF2B5EF4-FFF2-40B4-BE49-F238E27FC236}">
                <a16:creationId xmlns="" xmlns:a16="http://schemas.microsoft.com/office/drawing/2014/main" id="{0B3114E4-FEA3-4AF6-A8D0-16A4928C4B61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819400" y="5638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45" name="Oval 9">
            <a:extLst>
              <a:ext uri="{FF2B5EF4-FFF2-40B4-BE49-F238E27FC236}">
                <a16:creationId xmlns="" xmlns:a16="http://schemas.microsoft.com/office/drawing/2014/main" id="{A9C7B58F-E09A-4F7A-84F1-142EE2308182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133600" y="5105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46" name="Oval 10">
            <a:extLst>
              <a:ext uri="{FF2B5EF4-FFF2-40B4-BE49-F238E27FC236}">
                <a16:creationId xmlns="" xmlns:a16="http://schemas.microsoft.com/office/drawing/2014/main" id="{96235424-2D89-424C-9BB7-CA11048C54D8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1295400" y="4724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47" name="Oval 11">
            <a:extLst>
              <a:ext uri="{FF2B5EF4-FFF2-40B4-BE49-F238E27FC236}">
                <a16:creationId xmlns="" xmlns:a16="http://schemas.microsoft.com/office/drawing/2014/main" id="{2912463D-43C7-42DC-92DB-F54373A4BA97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1600200" y="5105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48" name="Oval 12">
            <a:extLst>
              <a:ext uri="{FF2B5EF4-FFF2-40B4-BE49-F238E27FC236}">
                <a16:creationId xmlns="" xmlns:a16="http://schemas.microsoft.com/office/drawing/2014/main" id="{FA8C4279-E55B-4890-A648-199248DAA392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1905000" y="5181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sz="2400" b="0" baseline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349" name="Oval 13">
            <a:extLst>
              <a:ext uri="{FF2B5EF4-FFF2-40B4-BE49-F238E27FC236}">
                <a16:creationId xmlns="" xmlns:a16="http://schemas.microsoft.com/office/drawing/2014/main" id="{D692D677-7BDC-4B97-8E49-DCE477388357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438400" y="5715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50" name="Oval 14">
            <a:extLst>
              <a:ext uri="{FF2B5EF4-FFF2-40B4-BE49-F238E27FC236}">
                <a16:creationId xmlns="" xmlns:a16="http://schemas.microsoft.com/office/drawing/2014/main" id="{705F10F1-B577-43D3-9BD3-C60DF01835AF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362200" y="5257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51" name="Oval 15">
            <a:extLst>
              <a:ext uri="{FF2B5EF4-FFF2-40B4-BE49-F238E27FC236}">
                <a16:creationId xmlns="" xmlns:a16="http://schemas.microsoft.com/office/drawing/2014/main" id="{72B497A0-B88B-44CD-A057-70DC21B89CFB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133600" y="5410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52" name="Text Box 16">
            <a:extLst>
              <a:ext uri="{FF2B5EF4-FFF2-40B4-BE49-F238E27FC236}">
                <a16:creationId xmlns="" xmlns:a16="http://schemas.microsoft.com/office/drawing/2014/main" id="{FF5B14B0-6D05-476B-9252-29231ED55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65638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aseline="0">
                <a:solidFill>
                  <a:schemeClr val="tx1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14353" name="Line 17">
            <a:extLst>
              <a:ext uri="{FF2B5EF4-FFF2-40B4-BE49-F238E27FC236}">
                <a16:creationId xmlns="" xmlns:a16="http://schemas.microsoft.com/office/drawing/2014/main" id="{73A2E1C5-4FFF-402F-B918-7B76172F3E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6172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4" name="Text Box 18">
            <a:extLst>
              <a:ext uri="{FF2B5EF4-FFF2-40B4-BE49-F238E27FC236}">
                <a16:creationId xmlns="" xmlns:a16="http://schemas.microsoft.com/office/drawing/2014/main" id="{D2127718-1FB9-44B8-8B5D-6173A23B4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5188" y="6065838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aseline="0">
                <a:solidFill>
                  <a:schemeClr val="tx1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4355" name="Line 19">
            <a:extLst>
              <a:ext uri="{FF2B5EF4-FFF2-40B4-BE49-F238E27FC236}">
                <a16:creationId xmlns="" xmlns:a16="http://schemas.microsoft.com/office/drawing/2014/main" id="{A497D51E-F439-40B2-9783-BF5DBB09D5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24384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6" name="Oval 20">
            <a:extLst>
              <a:ext uri="{FF2B5EF4-FFF2-40B4-BE49-F238E27FC236}">
                <a16:creationId xmlns="" xmlns:a16="http://schemas.microsoft.com/office/drawing/2014/main" id="{BE76F3F7-F45F-4D2F-951A-EA7E43E15767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1219200" y="3657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57" name="Oval 21">
            <a:extLst>
              <a:ext uri="{FF2B5EF4-FFF2-40B4-BE49-F238E27FC236}">
                <a16:creationId xmlns="" xmlns:a16="http://schemas.microsoft.com/office/drawing/2014/main" id="{46AD9A77-94A6-48C9-8E1E-4AEA7756D23B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1447800" y="3352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58" name="Oval 22">
            <a:extLst>
              <a:ext uri="{FF2B5EF4-FFF2-40B4-BE49-F238E27FC236}">
                <a16:creationId xmlns="" xmlns:a16="http://schemas.microsoft.com/office/drawing/2014/main" id="{26C25490-1A98-4F8A-8DA3-8D90E40E1495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3124200" y="2286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59" name="Oval 23">
            <a:extLst>
              <a:ext uri="{FF2B5EF4-FFF2-40B4-BE49-F238E27FC236}">
                <a16:creationId xmlns="" xmlns:a16="http://schemas.microsoft.com/office/drawing/2014/main" id="{796A9468-BED5-46A1-8270-744E157B7BD6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3276600" y="2667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60" name="Oval 24">
            <a:extLst>
              <a:ext uri="{FF2B5EF4-FFF2-40B4-BE49-F238E27FC236}">
                <a16:creationId xmlns="" xmlns:a16="http://schemas.microsoft.com/office/drawing/2014/main" id="{F8AB0252-0CC6-473E-AE16-188800768029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1676400" y="3505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61" name="Oval 25">
            <a:extLst>
              <a:ext uri="{FF2B5EF4-FFF2-40B4-BE49-F238E27FC236}">
                <a16:creationId xmlns="" xmlns:a16="http://schemas.microsoft.com/office/drawing/2014/main" id="{A12A3F1C-64F9-4F27-AEDD-45B7E64EDEAD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3429000" y="2438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62" name="Oval 26">
            <a:extLst>
              <a:ext uri="{FF2B5EF4-FFF2-40B4-BE49-F238E27FC236}">
                <a16:creationId xmlns="" xmlns:a16="http://schemas.microsoft.com/office/drawing/2014/main" id="{39D0F2E1-D8AC-45F8-894D-8930CF5E88FB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590800" y="2971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63" name="Oval 27">
            <a:extLst>
              <a:ext uri="{FF2B5EF4-FFF2-40B4-BE49-F238E27FC236}">
                <a16:creationId xmlns="" xmlns:a16="http://schemas.microsoft.com/office/drawing/2014/main" id="{C57957E8-39F5-44C9-9018-A2B01F03F876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590800" y="2667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64" name="Oval 28">
            <a:extLst>
              <a:ext uri="{FF2B5EF4-FFF2-40B4-BE49-F238E27FC236}">
                <a16:creationId xmlns="" xmlns:a16="http://schemas.microsoft.com/office/drawing/2014/main" id="{F708A39A-4C4F-44D4-B4C6-3305DE3957DE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971800" y="2667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65" name="Oval 29">
            <a:extLst>
              <a:ext uri="{FF2B5EF4-FFF2-40B4-BE49-F238E27FC236}">
                <a16:creationId xmlns="" xmlns:a16="http://schemas.microsoft.com/office/drawing/2014/main" id="{CE179E07-2AC0-432C-AA91-FDEE59EDD5C8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286000" y="2819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66" name="Oval 30">
            <a:extLst>
              <a:ext uri="{FF2B5EF4-FFF2-40B4-BE49-F238E27FC236}">
                <a16:creationId xmlns="" xmlns:a16="http://schemas.microsoft.com/office/drawing/2014/main" id="{926B1EE4-7EDC-4458-97E4-D7149F085A09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1676400" y="3200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67" name="Oval 31">
            <a:extLst>
              <a:ext uri="{FF2B5EF4-FFF2-40B4-BE49-F238E27FC236}">
                <a16:creationId xmlns="" xmlns:a16="http://schemas.microsoft.com/office/drawing/2014/main" id="{2F339E2F-9EA3-4D70-A344-B7A6E3295686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1905000" y="30829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sz="2400" b="0" baseline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368" name="Oval 32">
            <a:extLst>
              <a:ext uri="{FF2B5EF4-FFF2-40B4-BE49-F238E27FC236}">
                <a16:creationId xmlns="" xmlns:a16="http://schemas.microsoft.com/office/drawing/2014/main" id="{E175B336-CE49-420B-BFC8-4338803BF01A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819400" y="2971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69" name="Oval 33">
            <a:extLst>
              <a:ext uri="{FF2B5EF4-FFF2-40B4-BE49-F238E27FC236}">
                <a16:creationId xmlns="" xmlns:a16="http://schemas.microsoft.com/office/drawing/2014/main" id="{7339DAC0-F7EA-427D-8CD1-7398E44BCFF9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286000" y="3048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70" name="Oval 34">
            <a:extLst>
              <a:ext uri="{FF2B5EF4-FFF2-40B4-BE49-F238E27FC236}">
                <a16:creationId xmlns="" xmlns:a16="http://schemas.microsoft.com/office/drawing/2014/main" id="{5C360D94-D0DB-4C4C-98A6-1A33D41D8567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057400" y="3352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71" name="Text Box 35">
            <a:extLst>
              <a:ext uri="{FF2B5EF4-FFF2-40B4-BE49-F238E27FC236}">
                <a16:creationId xmlns="" xmlns:a16="http://schemas.microsoft.com/office/drawing/2014/main" id="{FC8E2232-3CE4-403C-A62F-EAC9CBEE0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255838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aseline="0">
                <a:solidFill>
                  <a:schemeClr val="tx1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14372" name="Line 36">
            <a:extLst>
              <a:ext uri="{FF2B5EF4-FFF2-40B4-BE49-F238E27FC236}">
                <a16:creationId xmlns="" xmlns:a16="http://schemas.microsoft.com/office/drawing/2014/main" id="{453198AB-48F9-416C-939F-D177C0EA6A4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39624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73" name="Text Box 37">
            <a:extLst>
              <a:ext uri="{FF2B5EF4-FFF2-40B4-BE49-F238E27FC236}">
                <a16:creationId xmlns="" xmlns:a16="http://schemas.microsoft.com/office/drawing/2014/main" id="{F9CB2F91-C201-46D4-9851-B83036FF8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5188" y="3856038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aseline="0">
                <a:solidFill>
                  <a:schemeClr val="tx1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4374" name="Rectangle 38">
            <a:extLst>
              <a:ext uri="{FF2B5EF4-FFF2-40B4-BE49-F238E27FC236}">
                <a16:creationId xmlns="" xmlns:a16="http://schemas.microsoft.com/office/drawing/2014/main" id="{CC06E522-C825-452C-9EAE-66C999B4F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371600"/>
            <a:ext cx="8077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342" tIns="42672" rIns="85342" bIns="42672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 b="0" baseline="0"/>
          </a:p>
        </p:txBody>
      </p:sp>
      <p:sp>
        <p:nvSpPr>
          <p:cNvPr id="14375" name="Line 39">
            <a:extLst>
              <a:ext uri="{FF2B5EF4-FFF2-40B4-BE49-F238E27FC236}">
                <a16:creationId xmlns="" xmlns:a16="http://schemas.microsoft.com/office/drawing/2014/main" id="{67B7C55C-432E-4CB5-AE40-BD4078A064D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7244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76" name="Oval 40">
            <a:extLst>
              <a:ext uri="{FF2B5EF4-FFF2-40B4-BE49-F238E27FC236}">
                <a16:creationId xmlns="" xmlns:a16="http://schemas.microsoft.com/office/drawing/2014/main" id="{E17955F2-6ED6-4802-A5FF-51CE0C13F038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096000" y="5105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77" name="Oval 41">
            <a:extLst>
              <a:ext uri="{FF2B5EF4-FFF2-40B4-BE49-F238E27FC236}">
                <a16:creationId xmlns="" xmlns:a16="http://schemas.microsoft.com/office/drawing/2014/main" id="{6309F01C-9025-4B13-A725-6857623DFB60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096000" y="4648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78" name="Oval 42">
            <a:extLst>
              <a:ext uri="{FF2B5EF4-FFF2-40B4-BE49-F238E27FC236}">
                <a16:creationId xmlns="" xmlns:a16="http://schemas.microsoft.com/office/drawing/2014/main" id="{D7015DE3-7FE0-432E-8605-0FBEFD587BDC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553200" y="5257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79" name="Oval 43">
            <a:extLst>
              <a:ext uri="{FF2B5EF4-FFF2-40B4-BE49-F238E27FC236}">
                <a16:creationId xmlns="" xmlns:a16="http://schemas.microsoft.com/office/drawing/2014/main" id="{F0331173-B857-4C24-9E76-1FCF142FF8AD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391400" y="5867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80" name="Oval 44">
            <a:extLst>
              <a:ext uri="{FF2B5EF4-FFF2-40B4-BE49-F238E27FC236}">
                <a16:creationId xmlns="" xmlns:a16="http://schemas.microsoft.com/office/drawing/2014/main" id="{E97F4C40-AE20-4749-92C1-6A7913D338C1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248400" y="5334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81" name="Oval 45">
            <a:extLst>
              <a:ext uri="{FF2B5EF4-FFF2-40B4-BE49-F238E27FC236}">
                <a16:creationId xmlns="" xmlns:a16="http://schemas.microsoft.com/office/drawing/2014/main" id="{27608F57-947C-418A-BE59-AED68B4A84A6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934200" y="4724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82" name="Oval 46">
            <a:extLst>
              <a:ext uri="{FF2B5EF4-FFF2-40B4-BE49-F238E27FC236}">
                <a16:creationId xmlns="" xmlns:a16="http://schemas.microsoft.com/office/drawing/2014/main" id="{19C4D5BC-1B8F-44DA-AAE7-B99204EF49D1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315200" y="5410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83" name="Oval 47">
            <a:extLst>
              <a:ext uri="{FF2B5EF4-FFF2-40B4-BE49-F238E27FC236}">
                <a16:creationId xmlns="" xmlns:a16="http://schemas.microsoft.com/office/drawing/2014/main" id="{36CB6CD9-A687-498C-ACF1-6B4FE7079783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239000" y="5029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84" name="Oval 48">
            <a:extLst>
              <a:ext uri="{FF2B5EF4-FFF2-40B4-BE49-F238E27FC236}">
                <a16:creationId xmlns="" xmlns:a16="http://schemas.microsoft.com/office/drawing/2014/main" id="{30758185-D3D4-4F4A-A064-43A5DFBDB385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934200" y="5029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85" name="Oval 49">
            <a:extLst>
              <a:ext uri="{FF2B5EF4-FFF2-40B4-BE49-F238E27FC236}">
                <a16:creationId xmlns="" xmlns:a16="http://schemas.microsoft.com/office/drawing/2014/main" id="{F648E124-FE4C-4C0A-976E-04693FF09C1D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553200" y="4800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sz="2400" b="0" baseline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386" name="Oval 50">
            <a:extLst>
              <a:ext uri="{FF2B5EF4-FFF2-40B4-BE49-F238E27FC236}">
                <a16:creationId xmlns="" xmlns:a16="http://schemas.microsoft.com/office/drawing/2014/main" id="{2693BBDF-BFE7-49C7-A34E-20EA8247486C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543800" y="5029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87" name="Oval 51">
            <a:extLst>
              <a:ext uri="{FF2B5EF4-FFF2-40B4-BE49-F238E27FC236}">
                <a16:creationId xmlns="" xmlns:a16="http://schemas.microsoft.com/office/drawing/2014/main" id="{B74162F9-A319-4057-B72E-82CF7F9DCC07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010400" y="5334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88" name="Oval 52">
            <a:extLst>
              <a:ext uri="{FF2B5EF4-FFF2-40B4-BE49-F238E27FC236}">
                <a16:creationId xmlns="" xmlns:a16="http://schemas.microsoft.com/office/drawing/2014/main" id="{7C57A2E7-9941-423D-BD91-426139948DF3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781800" y="5715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89" name="Text Box 53">
            <a:extLst>
              <a:ext uri="{FF2B5EF4-FFF2-40B4-BE49-F238E27FC236}">
                <a16:creationId xmlns="" xmlns:a16="http://schemas.microsoft.com/office/drawing/2014/main" id="{7767BE30-901F-4BDF-81A1-59BD2BD5D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65638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aseline="0">
                <a:solidFill>
                  <a:schemeClr val="tx1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14390" name="Line 54">
            <a:extLst>
              <a:ext uri="{FF2B5EF4-FFF2-40B4-BE49-F238E27FC236}">
                <a16:creationId xmlns="" xmlns:a16="http://schemas.microsoft.com/office/drawing/2014/main" id="{26345CDB-8DB2-4BFD-8250-2503D6825D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6172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91" name="Line 55">
            <a:extLst>
              <a:ext uri="{FF2B5EF4-FFF2-40B4-BE49-F238E27FC236}">
                <a16:creationId xmlns="" xmlns:a16="http://schemas.microsoft.com/office/drawing/2014/main" id="{4A778717-0FBF-4D2D-9C79-E8764A4938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24384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Oval 56">
            <a:extLst>
              <a:ext uri="{FF2B5EF4-FFF2-40B4-BE49-F238E27FC236}">
                <a16:creationId xmlns="" xmlns:a16="http://schemas.microsoft.com/office/drawing/2014/main" id="{93804E9F-18D0-4EDB-BC71-49C6B80459C0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086600" y="2514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93" name="Oval 57">
            <a:extLst>
              <a:ext uri="{FF2B5EF4-FFF2-40B4-BE49-F238E27FC236}">
                <a16:creationId xmlns="" xmlns:a16="http://schemas.microsoft.com/office/drawing/2014/main" id="{FE1EB7D3-B794-4E61-A810-F5FAFC51B94E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248400" y="3352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94" name="Oval 58">
            <a:extLst>
              <a:ext uri="{FF2B5EF4-FFF2-40B4-BE49-F238E27FC236}">
                <a16:creationId xmlns="" xmlns:a16="http://schemas.microsoft.com/office/drawing/2014/main" id="{70A6F8B1-F03A-4E78-99F7-B9B3506DF0CD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315200" y="3276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95" name="Oval 59">
            <a:extLst>
              <a:ext uri="{FF2B5EF4-FFF2-40B4-BE49-F238E27FC236}">
                <a16:creationId xmlns="" xmlns:a16="http://schemas.microsoft.com/office/drawing/2014/main" id="{9503F0CF-0FEF-4D3F-A007-B0081E11EE01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696200" y="2590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96" name="Oval 60">
            <a:extLst>
              <a:ext uri="{FF2B5EF4-FFF2-40B4-BE49-F238E27FC236}">
                <a16:creationId xmlns="" xmlns:a16="http://schemas.microsoft.com/office/drawing/2014/main" id="{02303207-FACE-4226-AC9A-E4212BAC11EC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553200" y="2590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97" name="Oval 61">
            <a:extLst>
              <a:ext uri="{FF2B5EF4-FFF2-40B4-BE49-F238E27FC236}">
                <a16:creationId xmlns="" xmlns:a16="http://schemas.microsoft.com/office/drawing/2014/main" id="{186C96F4-4C08-4114-A085-595A48326E88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629400" y="3657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98" name="Oval 62">
            <a:extLst>
              <a:ext uri="{FF2B5EF4-FFF2-40B4-BE49-F238E27FC236}">
                <a16:creationId xmlns="" xmlns:a16="http://schemas.microsoft.com/office/drawing/2014/main" id="{5CE12A52-C73F-499C-B6B5-DE54C65C10CC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858000" y="3276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99" name="Oval 63">
            <a:extLst>
              <a:ext uri="{FF2B5EF4-FFF2-40B4-BE49-F238E27FC236}">
                <a16:creationId xmlns="" xmlns:a16="http://schemas.microsoft.com/office/drawing/2014/main" id="{58A4FEB3-5B34-40CD-979E-9D67A83C3268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391400" y="2667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400" name="Oval 64">
            <a:extLst>
              <a:ext uri="{FF2B5EF4-FFF2-40B4-BE49-F238E27FC236}">
                <a16:creationId xmlns="" xmlns:a16="http://schemas.microsoft.com/office/drawing/2014/main" id="{8DD182FD-0EB5-4AD0-B593-64BCB1790065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858000" y="2286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401" name="Oval 65">
            <a:extLst>
              <a:ext uri="{FF2B5EF4-FFF2-40B4-BE49-F238E27FC236}">
                <a16:creationId xmlns="" xmlns:a16="http://schemas.microsoft.com/office/drawing/2014/main" id="{7A0A92C5-3086-4A6F-A150-6DC256EC46C2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248400" y="3048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402" name="Oval 66">
            <a:extLst>
              <a:ext uri="{FF2B5EF4-FFF2-40B4-BE49-F238E27FC236}">
                <a16:creationId xmlns="" xmlns:a16="http://schemas.microsoft.com/office/drawing/2014/main" id="{FFA0FE57-6368-4965-90A0-3233C3A935A8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172200" y="2590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403" name="Oval 67">
            <a:extLst>
              <a:ext uri="{FF2B5EF4-FFF2-40B4-BE49-F238E27FC236}">
                <a16:creationId xmlns="" xmlns:a16="http://schemas.microsoft.com/office/drawing/2014/main" id="{A3D9894C-EA52-4BF8-B70B-677A61FCBA56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705600" y="2971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sz="2400" b="0" baseline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404" name="Oval 68">
            <a:extLst>
              <a:ext uri="{FF2B5EF4-FFF2-40B4-BE49-F238E27FC236}">
                <a16:creationId xmlns="" xmlns:a16="http://schemas.microsoft.com/office/drawing/2014/main" id="{1A262F29-9ED8-42C6-9A00-D6F84FF0B4A1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620000" y="2971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405" name="Oval 69">
            <a:extLst>
              <a:ext uri="{FF2B5EF4-FFF2-40B4-BE49-F238E27FC236}">
                <a16:creationId xmlns="" xmlns:a16="http://schemas.microsoft.com/office/drawing/2014/main" id="{3B7BAD94-9105-4572-A491-E82A86EDCD82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086600" y="2895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406" name="Oval 70">
            <a:extLst>
              <a:ext uri="{FF2B5EF4-FFF2-40B4-BE49-F238E27FC236}">
                <a16:creationId xmlns="" xmlns:a16="http://schemas.microsoft.com/office/drawing/2014/main" id="{7C85097A-7C41-438D-A271-D82A6C4C9842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315200" y="2133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407" name="Text Box 71">
            <a:extLst>
              <a:ext uri="{FF2B5EF4-FFF2-40B4-BE49-F238E27FC236}">
                <a16:creationId xmlns="" xmlns:a16="http://schemas.microsoft.com/office/drawing/2014/main" id="{2B56B9AD-787B-4013-AE60-3026A237F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255838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aseline="0">
                <a:solidFill>
                  <a:schemeClr val="tx1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14408" name="Line 72">
            <a:extLst>
              <a:ext uri="{FF2B5EF4-FFF2-40B4-BE49-F238E27FC236}">
                <a16:creationId xmlns="" xmlns:a16="http://schemas.microsoft.com/office/drawing/2014/main" id="{B12EEA63-BFC9-4A14-BFE6-B52B2A46E55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39624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09" name="Oval 73">
            <a:extLst>
              <a:ext uri="{FF2B5EF4-FFF2-40B4-BE49-F238E27FC236}">
                <a16:creationId xmlns="" xmlns:a16="http://schemas.microsoft.com/office/drawing/2014/main" id="{18A9B8BC-8FAD-4699-822A-166F3312A034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8153400" y="2362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410" name="Text Box 74">
            <a:extLst>
              <a:ext uri="{FF2B5EF4-FFF2-40B4-BE49-F238E27FC236}">
                <a16:creationId xmlns="" xmlns:a16="http://schemas.microsoft.com/office/drawing/2014/main" id="{AC2019BE-7346-4D32-8E89-4DD24A999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5788" y="3856038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aseline="0">
                <a:solidFill>
                  <a:schemeClr val="tx1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4411" name="Text Box 75">
            <a:extLst>
              <a:ext uri="{FF2B5EF4-FFF2-40B4-BE49-F238E27FC236}">
                <a16:creationId xmlns="" xmlns:a16="http://schemas.microsoft.com/office/drawing/2014/main" id="{ECDD87D1-AFF9-4710-B546-7AA829418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065838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aseline="0">
                <a:solidFill>
                  <a:schemeClr val="tx1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4412" name="Text Box 76">
            <a:extLst>
              <a:ext uri="{FF2B5EF4-FFF2-40B4-BE49-F238E27FC236}">
                <a16:creationId xmlns="" xmlns:a16="http://schemas.microsoft.com/office/drawing/2014/main" id="{371F0100-ABB8-4CBC-8473-2C731B54F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676400"/>
            <a:ext cx="2667000" cy="40957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aseline="0">
                <a:solidFill>
                  <a:schemeClr val="tx1"/>
                </a:solidFill>
                <a:latin typeface="Arial" panose="020B0604020202020204" pitchFamily="34" charset="0"/>
              </a:rPr>
              <a:t>Strong relationships</a:t>
            </a:r>
          </a:p>
        </p:txBody>
      </p:sp>
      <p:sp>
        <p:nvSpPr>
          <p:cNvPr id="14413" name="Text Box 77">
            <a:extLst>
              <a:ext uri="{FF2B5EF4-FFF2-40B4-BE49-F238E27FC236}">
                <a16:creationId xmlns="" xmlns:a16="http://schemas.microsoft.com/office/drawing/2014/main" id="{B5BB08EC-AFF2-4E95-A065-FA3EB45FF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676400"/>
            <a:ext cx="2590800" cy="40957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aseline="0">
                <a:solidFill>
                  <a:schemeClr val="tx1"/>
                </a:solidFill>
                <a:latin typeface="Arial" panose="020B0604020202020204" pitchFamily="34" charset="0"/>
              </a:rPr>
              <a:t>Weak relationships</a:t>
            </a:r>
          </a:p>
        </p:txBody>
      </p:sp>
      <p:sp>
        <p:nvSpPr>
          <p:cNvPr id="14414" name="Line 78">
            <a:extLst>
              <a:ext uri="{FF2B5EF4-FFF2-40B4-BE49-F238E27FC236}">
                <a16:creationId xmlns="" xmlns:a16="http://schemas.microsoft.com/office/drawing/2014/main" id="{8281E73D-7BE7-4227-A323-66CE7A4C31D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1676400"/>
            <a:ext cx="0" cy="4724400"/>
          </a:xfrm>
          <a:prstGeom prst="line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415" name="Oval 79">
            <a:extLst>
              <a:ext uri="{FF2B5EF4-FFF2-40B4-BE49-F238E27FC236}">
                <a16:creationId xmlns="" xmlns:a16="http://schemas.microsoft.com/office/drawing/2014/main" id="{9339A7F9-DEA7-4278-AFA7-A71827EA2C90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8001000" y="2819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416" name="Oval 80">
            <a:extLst>
              <a:ext uri="{FF2B5EF4-FFF2-40B4-BE49-F238E27FC236}">
                <a16:creationId xmlns="" xmlns:a16="http://schemas.microsoft.com/office/drawing/2014/main" id="{CD87569F-ED7C-4E0D-A845-62FF913F7944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848600" y="2209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417" name="Oval 81">
            <a:extLst>
              <a:ext uri="{FF2B5EF4-FFF2-40B4-BE49-F238E27FC236}">
                <a16:creationId xmlns="" xmlns:a16="http://schemas.microsoft.com/office/drawing/2014/main" id="{E62470C6-799C-4E40-B055-8AD0550A0AD9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620000" y="5562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418" name="Oval 82">
            <a:extLst>
              <a:ext uri="{FF2B5EF4-FFF2-40B4-BE49-F238E27FC236}">
                <a16:creationId xmlns="" xmlns:a16="http://schemas.microsoft.com/office/drawing/2014/main" id="{91AD319B-8B14-42E1-9E27-E2EEDE2A9C94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8001000" y="5257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419" name="Oval 83">
            <a:extLst>
              <a:ext uri="{FF2B5EF4-FFF2-40B4-BE49-F238E27FC236}">
                <a16:creationId xmlns="" xmlns:a16="http://schemas.microsoft.com/office/drawing/2014/main" id="{8643C6C9-34C7-4FBE-9089-ADD48C0CF8EE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848600" y="4953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420" name="Oval 84">
            <a:extLst>
              <a:ext uri="{FF2B5EF4-FFF2-40B4-BE49-F238E27FC236}">
                <a16:creationId xmlns="" xmlns:a16="http://schemas.microsoft.com/office/drawing/2014/main" id="{CB5E3500-7B3F-4C21-9BDE-67355A5EBC91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8001000" y="5638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421" name="Oval 85">
            <a:extLst>
              <a:ext uri="{FF2B5EF4-FFF2-40B4-BE49-F238E27FC236}">
                <a16:creationId xmlns="" xmlns:a16="http://schemas.microsoft.com/office/drawing/2014/main" id="{5ED8374B-927C-4DF5-A644-3BD06AE41417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315200" y="4724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422" name="Oval 86">
            <a:extLst>
              <a:ext uri="{FF2B5EF4-FFF2-40B4-BE49-F238E27FC236}">
                <a16:creationId xmlns="" xmlns:a16="http://schemas.microsoft.com/office/drawing/2014/main" id="{C40B2EB5-5659-4A8C-9751-793F83C2638F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629400" y="4343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423" name="Line 87">
            <a:extLst>
              <a:ext uri="{FF2B5EF4-FFF2-40B4-BE49-F238E27FC236}">
                <a16:creationId xmlns="" xmlns:a16="http://schemas.microsoft.com/office/drawing/2014/main" id="{A2CD1268-F433-4E77-B0CA-0422BEB9E2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2209800"/>
            <a:ext cx="20574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424" name="Line 88">
            <a:extLst>
              <a:ext uri="{FF2B5EF4-FFF2-40B4-BE49-F238E27FC236}">
                <a16:creationId xmlns="" xmlns:a16="http://schemas.microsoft.com/office/drawing/2014/main" id="{7B547B0A-8D79-48FF-971A-A2B34DCDB9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2667000"/>
            <a:ext cx="20574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425" name="Line 89">
            <a:extLst>
              <a:ext uri="{FF2B5EF4-FFF2-40B4-BE49-F238E27FC236}">
                <a16:creationId xmlns="" xmlns:a16="http://schemas.microsoft.com/office/drawing/2014/main" id="{091A2883-248A-4E1C-B7D5-C2A54EA87E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3600" y="20574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426" name="Line 90">
            <a:extLst>
              <a:ext uri="{FF2B5EF4-FFF2-40B4-BE49-F238E27FC236}">
                <a16:creationId xmlns="" xmlns:a16="http://schemas.microsoft.com/office/drawing/2014/main" id="{3F391228-82E7-46DE-8AE6-EC92C2D026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2895600"/>
            <a:ext cx="167640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427" name="Line 91">
            <a:extLst>
              <a:ext uri="{FF2B5EF4-FFF2-40B4-BE49-F238E27FC236}">
                <a16:creationId xmlns="" xmlns:a16="http://schemas.microsoft.com/office/drawing/2014/main" id="{AB1337BB-C6BD-446F-B7A7-CDB7B5DB1D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572000"/>
            <a:ext cx="1905000" cy="1371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428" name="Line 92">
            <a:extLst>
              <a:ext uri="{FF2B5EF4-FFF2-40B4-BE49-F238E27FC236}">
                <a16:creationId xmlns="" xmlns:a16="http://schemas.microsoft.com/office/drawing/2014/main" id="{59708047-1677-4B95-A0C1-E9AA52C13CA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4953000"/>
            <a:ext cx="1676400" cy="1219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429" name="Line 93">
            <a:extLst>
              <a:ext uri="{FF2B5EF4-FFF2-40B4-BE49-F238E27FC236}">
                <a16:creationId xmlns="" xmlns:a16="http://schemas.microsoft.com/office/drawing/2014/main" id="{30E1708D-9D8E-41A1-8195-9A968232469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4267200"/>
            <a:ext cx="1524000" cy="1143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430" name="Line 94">
            <a:extLst>
              <a:ext uri="{FF2B5EF4-FFF2-40B4-BE49-F238E27FC236}">
                <a16:creationId xmlns="" xmlns:a16="http://schemas.microsoft.com/office/drawing/2014/main" id="{AAA45DF9-A87E-4536-865B-FC74C556A013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54864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431" name="Line 95">
            <a:extLst>
              <a:ext uri="{FF2B5EF4-FFF2-40B4-BE49-F238E27FC236}">
                <a16:creationId xmlns="" xmlns:a16="http://schemas.microsoft.com/office/drawing/2014/main" id="{6E7B3E99-9379-4973-A4A9-1C0D1D0ADC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2514600"/>
            <a:ext cx="2057400" cy="1295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432" name="Line 96">
            <a:extLst>
              <a:ext uri="{FF2B5EF4-FFF2-40B4-BE49-F238E27FC236}">
                <a16:creationId xmlns="" xmlns:a16="http://schemas.microsoft.com/office/drawing/2014/main" id="{43545162-B956-408B-B023-99CCFD0B80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4724400"/>
            <a:ext cx="1905000" cy="1371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433" name="Line 97">
            <a:extLst>
              <a:ext uri="{FF2B5EF4-FFF2-40B4-BE49-F238E27FC236}">
                <a16:creationId xmlns="" xmlns:a16="http://schemas.microsoft.com/office/drawing/2014/main" id="{F469B977-507F-4CBB-BF9A-517B42DDAC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72200" y="2209800"/>
            <a:ext cx="2057400" cy="1295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434" name="Line 98">
            <a:extLst>
              <a:ext uri="{FF2B5EF4-FFF2-40B4-BE49-F238E27FC236}">
                <a16:creationId xmlns="" xmlns:a16="http://schemas.microsoft.com/office/drawing/2014/main" id="{79DD03BD-5568-46DB-B0F4-88D7CFED460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4724400"/>
            <a:ext cx="1752600" cy="1295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435" name="Rectangle 99">
            <a:extLst>
              <a:ext uri="{FF2B5EF4-FFF2-40B4-BE49-F238E27FC236}">
                <a16:creationId xmlns="" xmlns:a16="http://schemas.microsoft.com/office/drawing/2014/main" id="{639C9B56-68A0-4ABA-B397-25D21ECAC9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Linear Correlation</a:t>
            </a:r>
          </a:p>
        </p:txBody>
      </p:sp>
      <p:sp>
        <p:nvSpPr>
          <p:cNvPr id="14436" name="Rectangle 100">
            <a:extLst>
              <a:ext uri="{FF2B5EF4-FFF2-40B4-BE49-F238E27FC236}">
                <a16:creationId xmlns="" xmlns:a16="http://schemas.microsoft.com/office/drawing/2014/main" id="{0E76682D-8BA5-49A2-BD62-2AD1C4E58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10338"/>
            <a:ext cx="7854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600" b="0" baseline="0">
                <a:solidFill>
                  <a:schemeClr val="tx1"/>
                </a:solidFill>
              </a:rPr>
              <a:t>Slide from: Statistics for Managers Using Microsoft® Excel  4th Edition, 2004 Prentice-Hall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-25000" smtClean="0">
            <a:ln>
              <a:noFill/>
            </a:ln>
            <a:solidFill>
              <a:schemeClr val="hlink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-25000" smtClean="0">
            <a:ln>
              <a:noFill/>
            </a:ln>
            <a:solidFill>
              <a:schemeClr val="hlink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4529</TotalTime>
  <Words>1156</Words>
  <Application>Microsoft Office PowerPoint</Application>
  <PresentationFormat>On-screen Show (4:3)</PresentationFormat>
  <Paragraphs>212</Paragraphs>
  <Slides>26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Blends</vt:lpstr>
      <vt:lpstr>Equation</vt:lpstr>
      <vt:lpstr>Linear correlation and linear regression</vt:lpstr>
      <vt:lpstr>Continuous outcome (means) </vt:lpstr>
      <vt:lpstr>Recall: Covariance</vt:lpstr>
      <vt:lpstr>Interpreting Covariance</vt:lpstr>
      <vt:lpstr>Correlation coefficient</vt:lpstr>
      <vt:lpstr>Correlation</vt:lpstr>
      <vt:lpstr>Scatter Plots of Data with Various Correlation Coefficients</vt:lpstr>
      <vt:lpstr>Linear Correlation</vt:lpstr>
      <vt:lpstr>Linear Correlation</vt:lpstr>
      <vt:lpstr>Linear Correlation</vt:lpstr>
      <vt:lpstr>Calculating by hand…</vt:lpstr>
      <vt:lpstr>Simpler calculation formula…</vt:lpstr>
      <vt:lpstr>Continuous outcome (means) </vt:lpstr>
      <vt:lpstr>Linear regression</vt:lpstr>
      <vt:lpstr>What is “Linear”?</vt:lpstr>
      <vt:lpstr>What’s Slope?</vt:lpstr>
      <vt:lpstr>Prediction</vt:lpstr>
      <vt:lpstr>Regression equation…</vt:lpstr>
      <vt:lpstr>Predicted value for an individual…</vt:lpstr>
      <vt:lpstr>Assumptions (or the fine print)</vt:lpstr>
      <vt:lpstr>PowerPoint Presentation</vt:lpstr>
      <vt:lpstr>Regression Picture</vt:lpstr>
      <vt:lpstr>Regression Picture</vt:lpstr>
      <vt:lpstr>Regression Example</vt:lpstr>
      <vt:lpstr>Coefficient of Determination</vt:lpstr>
      <vt:lpstr>Regression Example</vt:lpstr>
    </vt:vector>
  </TitlesOfParts>
  <Company>Stanford Univesity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kristinc</dc:creator>
  <cp:lastModifiedBy>Hasan Jamal</cp:lastModifiedBy>
  <cp:revision>132</cp:revision>
  <dcterms:created xsi:type="dcterms:W3CDTF">2004-09-29T20:13:20Z</dcterms:created>
  <dcterms:modified xsi:type="dcterms:W3CDTF">2019-11-01T11:33:36Z</dcterms:modified>
</cp:coreProperties>
</file>