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03" r:id="rId2"/>
    <p:sldId id="256" r:id="rId3"/>
    <p:sldId id="307" r:id="rId4"/>
    <p:sldId id="308" r:id="rId5"/>
    <p:sldId id="309" r:id="rId6"/>
    <p:sldId id="339" r:id="rId7"/>
    <p:sldId id="311" r:id="rId8"/>
    <p:sldId id="312" r:id="rId9"/>
    <p:sldId id="313" r:id="rId10"/>
    <p:sldId id="284" r:id="rId11"/>
    <p:sldId id="285" r:id="rId12"/>
    <p:sldId id="333" r:id="rId13"/>
    <p:sldId id="334" r:id="rId14"/>
    <p:sldId id="335" r:id="rId15"/>
    <p:sldId id="288" r:id="rId16"/>
    <p:sldId id="336" r:id="rId17"/>
    <p:sldId id="337" r:id="rId18"/>
    <p:sldId id="338" r:id="rId19"/>
    <p:sldId id="331" r:id="rId20"/>
    <p:sldId id="257" r:id="rId21"/>
    <p:sldId id="258" r:id="rId22"/>
    <p:sldId id="259" r:id="rId23"/>
    <p:sldId id="260" r:id="rId24"/>
    <p:sldId id="261" r:id="rId25"/>
    <p:sldId id="262" r:id="rId26"/>
    <p:sldId id="263" r:id="rId27"/>
    <p:sldId id="264" r:id="rId28"/>
    <p:sldId id="265" r:id="rId29"/>
    <p:sldId id="266" r:id="rId30"/>
    <p:sldId id="267" r:id="rId31"/>
    <p:sldId id="289" r:id="rId32"/>
    <p:sldId id="290" r:id="rId33"/>
    <p:sldId id="340" r:id="rId34"/>
    <p:sldId id="341" r:id="rId35"/>
    <p:sldId id="342" r:id="rId36"/>
    <p:sldId id="343" r:id="rId37"/>
    <p:sldId id="344" r:id="rId38"/>
    <p:sldId id="268" r:id="rId39"/>
    <p:sldId id="345" r:id="rId40"/>
    <p:sldId id="347" r:id="rId41"/>
    <p:sldId id="270" r:id="rId42"/>
    <p:sldId id="297" r:id="rId43"/>
    <p:sldId id="348" r:id="rId44"/>
    <p:sldId id="301" r:id="rId45"/>
    <p:sldId id="302" r:id="rId46"/>
    <p:sldId id="2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Shahid Bhatti" initials="MSB" lastIdx="1" clrIdx="0">
    <p:extLst>
      <p:ext uri="{19B8F6BF-5375-455C-9EA6-DF929625EA0E}">
        <p15:presenceInfo xmlns:p15="http://schemas.microsoft.com/office/powerpoint/2012/main" userId="4c1d3b8fdfc5c0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21"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B9D90-68F5-4062-8940-28B1FC554045}"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150AA80D-E642-4490-8551-B1D3CDD71199}">
      <dgm:prSet phldrT="[Text]" custT="1"/>
      <dgm:spPr>
        <a:gradFill rotWithShape="0">
          <a:gsLst>
            <a:gs pos="0">
              <a:srgbClr val="FFFFFF">
                <a:hueOff val="0"/>
                <a:satOff val="0"/>
                <a:lumOff val="0"/>
                <a:alphaOff val="0"/>
                <a:shade val="51000"/>
                <a:satMod val="130000"/>
              </a:srgbClr>
            </a:gs>
            <a:gs pos="80000">
              <a:srgbClr val="FFFFFF">
                <a:hueOff val="0"/>
                <a:satOff val="0"/>
                <a:lumOff val="0"/>
                <a:alphaOff val="0"/>
                <a:shade val="93000"/>
                <a:satMod val="130000"/>
              </a:srgbClr>
            </a:gs>
            <a:gs pos="100000">
              <a:srgbClr val="FFFFFF">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14605" tIns="14605" rIns="14605" bIns="14605" numCol="1" spcCol="1270" anchor="ctr" anchorCtr="0"/>
        <a:lstStyle/>
        <a:p>
          <a:pPr marL="0" lvl="0" indent="0" algn="ctr" defTabSz="1022350">
            <a:lnSpc>
              <a:spcPct val="90000"/>
            </a:lnSpc>
            <a:spcBef>
              <a:spcPct val="0"/>
            </a:spcBef>
            <a:spcAft>
              <a:spcPct val="35000"/>
            </a:spcAft>
            <a:buNone/>
          </a:pPr>
          <a:r>
            <a:rPr lang="en-US" sz="2300" kern="1200" dirty="0">
              <a:solidFill>
                <a:srgbClr val="000000">
                  <a:hueOff val="0"/>
                  <a:satOff val="0"/>
                  <a:lumOff val="0"/>
                  <a:alphaOff val="0"/>
                </a:srgbClr>
              </a:solidFill>
              <a:latin typeface="Tahoma"/>
              <a:ea typeface="Osaka"/>
              <a:cs typeface="+mn-cs"/>
            </a:rPr>
            <a:t>Interquery Parallelism </a:t>
          </a:r>
        </a:p>
      </dgm:t>
    </dgm:pt>
    <dgm:pt modelId="{4A139916-6CB0-4A78-9965-92EE27D477C1}" type="parTrans" cxnId="{FE5477CA-108A-47A9-A03B-70F0014BB2AC}">
      <dgm:prSet/>
      <dgm:spPr/>
      <dgm:t>
        <a:bodyPr/>
        <a:lstStyle/>
        <a:p>
          <a:endParaRPr lang="en-US"/>
        </a:p>
      </dgm:t>
    </dgm:pt>
    <dgm:pt modelId="{9CBFD7C4-7463-4103-93EE-98A3D7D2A1CC}" type="sibTrans" cxnId="{FE5477CA-108A-47A9-A03B-70F0014BB2AC}">
      <dgm:prSet/>
      <dgm:spPr/>
      <dgm:t>
        <a:bodyPr/>
        <a:lstStyle/>
        <a:p>
          <a:endParaRPr lang="en-US"/>
        </a:p>
      </dgm:t>
    </dgm:pt>
    <dgm:pt modelId="{9D176A48-B823-4581-9831-50AA3A6FFD41}" type="pres">
      <dgm:prSet presAssocID="{8E5B9D90-68F5-4062-8940-28B1FC554045}" presName="hierChild1" presStyleCnt="0">
        <dgm:presLayoutVars>
          <dgm:orgChart val="1"/>
          <dgm:chPref val="1"/>
          <dgm:dir/>
          <dgm:animOne val="branch"/>
          <dgm:animLvl val="lvl"/>
          <dgm:resizeHandles/>
        </dgm:presLayoutVars>
      </dgm:prSet>
      <dgm:spPr/>
    </dgm:pt>
    <dgm:pt modelId="{95D2EE4A-9067-440A-A58F-A07559951ABB}" type="pres">
      <dgm:prSet presAssocID="{150AA80D-E642-4490-8551-B1D3CDD71199}" presName="hierRoot1" presStyleCnt="0">
        <dgm:presLayoutVars>
          <dgm:hierBranch val="init"/>
        </dgm:presLayoutVars>
      </dgm:prSet>
      <dgm:spPr/>
    </dgm:pt>
    <dgm:pt modelId="{920B01F5-BB79-4C2C-8AB4-55156BCFFE5C}" type="pres">
      <dgm:prSet presAssocID="{150AA80D-E642-4490-8551-B1D3CDD71199}" presName="rootComposite1" presStyleCnt="0"/>
      <dgm:spPr/>
    </dgm:pt>
    <dgm:pt modelId="{368995FE-01DC-4205-945F-2C721A8525CE}" type="pres">
      <dgm:prSet presAssocID="{150AA80D-E642-4490-8551-B1D3CDD71199}" presName="rootText1" presStyleLbl="node0" presStyleIdx="0" presStyleCnt="1">
        <dgm:presLayoutVars>
          <dgm:chPref val="3"/>
        </dgm:presLayoutVars>
      </dgm:prSet>
      <dgm:spPr>
        <a:xfrm>
          <a:off x="329944" y="666"/>
          <a:ext cx="1911860" cy="955930"/>
        </a:xfrm>
        <a:prstGeom prst="rect">
          <a:avLst/>
        </a:prstGeom>
      </dgm:spPr>
    </dgm:pt>
    <dgm:pt modelId="{8C7E65B3-569C-45A7-8C40-FCAA51999000}" type="pres">
      <dgm:prSet presAssocID="{150AA80D-E642-4490-8551-B1D3CDD71199}" presName="rootConnector1" presStyleLbl="node1" presStyleIdx="0" presStyleCnt="0"/>
      <dgm:spPr/>
    </dgm:pt>
    <dgm:pt modelId="{90F629AF-AD20-435D-ADE9-7247DF5B121B}" type="pres">
      <dgm:prSet presAssocID="{150AA80D-E642-4490-8551-B1D3CDD71199}" presName="hierChild2" presStyleCnt="0"/>
      <dgm:spPr/>
    </dgm:pt>
    <dgm:pt modelId="{FE28B882-D4FA-4CD6-BD0E-CAAA822F3EFE}" type="pres">
      <dgm:prSet presAssocID="{150AA80D-E642-4490-8551-B1D3CDD71199}" presName="hierChild3" presStyleCnt="0"/>
      <dgm:spPr/>
    </dgm:pt>
  </dgm:ptLst>
  <dgm:cxnLst>
    <dgm:cxn modelId="{662EAC27-F292-4039-96A6-6B0304C43DA3}" type="presOf" srcId="{150AA80D-E642-4490-8551-B1D3CDD71199}" destId="{368995FE-01DC-4205-945F-2C721A8525CE}" srcOrd="0" destOrd="0" presId="urn:microsoft.com/office/officeart/2005/8/layout/orgChart1"/>
    <dgm:cxn modelId="{FE5477CA-108A-47A9-A03B-70F0014BB2AC}" srcId="{8E5B9D90-68F5-4062-8940-28B1FC554045}" destId="{150AA80D-E642-4490-8551-B1D3CDD71199}" srcOrd="0" destOrd="0" parTransId="{4A139916-6CB0-4A78-9965-92EE27D477C1}" sibTransId="{9CBFD7C4-7463-4103-93EE-98A3D7D2A1CC}"/>
    <dgm:cxn modelId="{BCB819E7-53F9-4B91-A795-B3D3D54AA212}" type="presOf" srcId="{8E5B9D90-68F5-4062-8940-28B1FC554045}" destId="{9D176A48-B823-4581-9831-50AA3A6FFD41}" srcOrd="0" destOrd="0" presId="urn:microsoft.com/office/officeart/2005/8/layout/orgChart1"/>
    <dgm:cxn modelId="{CA60BAF4-0A72-4968-805E-45021A1C2B7A}" type="presOf" srcId="{150AA80D-E642-4490-8551-B1D3CDD71199}" destId="{8C7E65B3-569C-45A7-8C40-FCAA51999000}" srcOrd="1" destOrd="0" presId="urn:microsoft.com/office/officeart/2005/8/layout/orgChart1"/>
    <dgm:cxn modelId="{B0CDA9A2-C6E7-437E-89B9-C15B7A4BFF06}" type="presParOf" srcId="{9D176A48-B823-4581-9831-50AA3A6FFD41}" destId="{95D2EE4A-9067-440A-A58F-A07559951ABB}" srcOrd="0" destOrd="0" presId="urn:microsoft.com/office/officeart/2005/8/layout/orgChart1"/>
    <dgm:cxn modelId="{F418AC17-D722-416C-B01D-4580E3AAAB47}" type="presParOf" srcId="{95D2EE4A-9067-440A-A58F-A07559951ABB}" destId="{920B01F5-BB79-4C2C-8AB4-55156BCFFE5C}" srcOrd="0" destOrd="0" presId="urn:microsoft.com/office/officeart/2005/8/layout/orgChart1"/>
    <dgm:cxn modelId="{8EDD4CCD-E48F-4DE2-B870-4425C2C167CF}" type="presParOf" srcId="{920B01F5-BB79-4C2C-8AB4-55156BCFFE5C}" destId="{368995FE-01DC-4205-945F-2C721A8525CE}" srcOrd="0" destOrd="0" presId="urn:microsoft.com/office/officeart/2005/8/layout/orgChart1"/>
    <dgm:cxn modelId="{1ED13F90-883C-46F9-8B29-F3DB02EEB1DB}" type="presParOf" srcId="{920B01F5-BB79-4C2C-8AB4-55156BCFFE5C}" destId="{8C7E65B3-569C-45A7-8C40-FCAA51999000}" srcOrd="1" destOrd="0" presId="urn:microsoft.com/office/officeart/2005/8/layout/orgChart1"/>
    <dgm:cxn modelId="{EDC2915B-89D6-405F-91A4-86CDE9651AC0}" type="presParOf" srcId="{95D2EE4A-9067-440A-A58F-A07559951ABB}" destId="{90F629AF-AD20-435D-ADE9-7247DF5B121B}" srcOrd="1" destOrd="0" presId="urn:microsoft.com/office/officeart/2005/8/layout/orgChart1"/>
    <dgm:cxn modelId="{407C1EAF-97DA-4742-A428-097CB47CE628}" type="presParOf" srcId="{95D2EE4A-9067-440A-A58F-A07559951ABB}" destId="{FE28B882-D4FA-4CD6-BD0E-CAAA822F3EF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5B9D90-68F5-4062-8940-28B1FC554045}" type="doc">
      <dgm:prSet loTypeId="urn:microsoft.com/office/officeart/2005/8/layout/orgChart1" loCatId="hierarchy" qsTypeId="urn:microsoft.com/office/officeart/2005/8/quickstyle/simple5" qsCatId="simple" csTypeId="urn:microsoft.com/office/officeart/2005/8/colors/accent1_1" csCatId="accent1" phldr="1"/>
      <dgm:spPr/>
      <dgm:t>
        <a:bodyPr/>
        <a:lstStyle/>
        <a:p>
          <a:endParaRPr lang="en-US"/>
        </a:p>
      </dgm:t>
    </dgm:pt>
    <dgm:pt modelId="{150AA80D-E642-4490-8551-B1D3CDD71199}">
      <dgm:prSet phldrT="[Text]"/>
      <dgm:spPr/>
      <dgm:t>
        <a:bodyPr/>
        <a:lstStyle/>
        <a:p>
          <a:r>
            <a:rPr lang="en-US" dirty="0"/>
            <a:t>Intraquery Parallelism </a:t>
          </a:r>
        </a:p>
      </dgm:t>
    </dgm:pt>
    <dgm:pt modelId="{4A139916-6CB0-4A78-9965-92EE27D477C1}" type="parTrans" cxnId="{FE5477CA-108A-47A9-A03B-70F0014BB2AC}">
      <dgm:prSet/>
      <dgm:spPr/>
      <dgm:t>
        <a:bodyPr/>
        <a:lstStyle/>
        <a:p>
          <a:endParaRPr lang="en-US"/>
        </a:p>
      </dgm:t>
    </dgm:pt>
    <dgm:pt modelId="{9CBFD7C4-7463-4103-93EE-98A3D7D2A1CC}" type="sibTrans" cxnId="{FE5477CA-108A-47A9-A03B-70F0014BB2AC}">
      <dgm:prSet/>
      <dgm:spPr/>
      <dgm:t>
        <a:bodyPr/>
        <a:lstStyle/>
        <a:p>
          <a:endParaRPr lang="en-US"/>
        </a:p>
      </dgm:t>
    </dgm:pt>
    <dgm:pt modelId="{5AB6E260-DE39-4E74-BD25-3561500F71D9}">
      <dgm:prSet phldrT="[Text]"/>
      <dgm:spPr/>
      <dgm:t>
        <a:bodyPr/>
        <a:lstStyle/>
        <a:p>
          <a:r>
            <a:rPr lang="en-US" dirty="0"/>
            <a:t>Intraoperation parallelism</a:t>
          </a:r>
        </a:p>
      </dgm:t>
    </dgm:pt>
    <dgm:pt modelId="{B8EEF1AA-C716-4A51-B248-B933480F6B8D}" type="parTrans" cxnId="{7C723AA8-A985-474F-BEBE-FD005CCC9BF1}">
      <dgm:prSet/>
      <dgm:spPr/>
      <dgm:t>
        <a:bodyPr/>
        <a:lstStyle/>
        <a:p>
          <a:endParaRPr lang="en-US"/>
        </a:p>
      </dgm:t>
    </dgm:pt>
    <dgm:pt modelId="{64296545-3CD7-49F8-9835-435F9EE45E85}" type="sibTrans" cxnId="{7C723AA8-A985-474F-BEBE-FD005CCC9BF1}">
      <dgm:prSet/>
      <dgm:spPr/>
      <dgm:t>
        <a:bodyPr/>
        <a:lstStyle/>
        <a:p>
          <a:endParaRPr lang="en-US"/>
        </a:p>
      </dgm:t>
    </dgm:pt>
    <dgm:pt modelId="{3D1E1486-D60A-4F84-908F-3F1E08B294FA}">
      <dgm:prSet phldrT="[Text]"/>
      <dgm:spPr/>
      <dgm:t>
        <a:bodyPr/>
        <a:lstStyle/>
        <a:p>
          <a:r>
            <a:rPr lang="en-US" dirty="0"/>
            <a:t>Interoperation Parallelism </a:t>
          </a:r>
        </a:p>
      </dgm:t>
    </dgm:pt>
    <dgm:pt modelId="{C5F26D6A-CC30-4418-9C35-35F07BC2E947}" type="parTrans" cxnId="{CD172336-DC69-4603-897A-076EF85AF384}">
      <dgm:prSet/>
      <dgm:spPr/>
      <dgm:t>
        <a:bodyPr/>
        <a:lstStyle/>
        <a:p>
          <a:endParaRPr lang="en-US"/>
        </a:p>
      </dgm:t>
    </dgm:pt>
    <dgm:pt modelId="{03D606DA-F855-4234-A9A9-83CDCE105E90}" type="sibTrans" cxnId="{CD172336-DC69-4603-897A-076EF85AF384}">
      <dgm:prSet/>
      <dgm:spPr/>
      <dgm:t>
        <a:bodyPr/>
        <a:lstStyle/>
        <a:p>
          <a:endParaRPr lang="en-US"/>
        </a:p>
      </dgm:t>
    </dgm:pt>
    <dgm:pt modelId="{2DE5EC1B-783C-4387-B6E0-733DCC8D8CFB}">
      <dgm:prSet phldrT="[Text]"/>
      <dgm:spPr/>
      <dgm:t>
        <a:bodyPr/>
        <a:lstStyle/>
        <a:p>
          <a:r>
            <a:rPr lang="en-US" dirty="0"/>
            <a:t>Pipeline parallelism</a:t>
          </a:r>
        </a:p>
      </dgm:t>
    </dgm:pt>
    <dgm:pt modelId="{7ECB75AC-B447-4A07-B2E0-29520305D45B}" type="parTrans" cxnId="{FDE41EBE-43F9-40FE-AF20-62C4A4465786}">
      <dgm:prSet/>
      <dgm:spPr/>
      <dgm:t>
        <a:bodyPr/>
        <a:lstStyle/>
        <a:p>
          <a:endParaRPr lang="en-US"/>
        </a:p>
      </dgm:t>
    </dgm:pt>
    <dgm:pt modelId="{C38DEB52-A237-49B2-B671-3FEEB31958F7}" type="sibTrans" cxnId="{FDE41EBE-43F9-40FE-AF20-62C4A4465786}">
      <dgm:prSet/>
      <dgm:spPr/>
      <dgm:t>
        <a:bodyPr/>
        <a:lstStyle/>
        <a:p>
          <a:endParaRPr lang="en-US"/>
        </a:p>
      </dgm:t>
    </dgm:pt>
    <dgm:pt modelId="{35A0E358-E1E1-4A20-9A97-5A0C7277E14E}">
      <dgm:prSet phldrT="[Text]"/>
      <dgm:spPr/>
      <dgm:t>
        <a:bodyPr/>
        <a:lstStyle/>
        <a:p>
          <a:r>
            <a:rPr lang="en-US" dirty="0"/>
            <a:t>Independent parallelism </a:t>
          </a:r>
        </a:p>
      </dgm:t>
    </dgm:pt>
    <dgm:pt modelId="{9648D614-A27A-4A0D-8667-B2730DB8DF5E}" type="parTrans" cxnId="{6DBAE1B1-84F1-4EA6-A0AF-D912E1A8E887}">
      <dgm:prSet/>
      <dgm:spPr/>
      <dgm:t>
        <a:bodyPr/>
        <a:lstStyle/>
        <a:p>
          <a:endParaRPr lang="en-US"/>
        </a:p>
      </dgm:t>
    </dgm:pt>
    <dgm:pt modelId="{BD27D676-4432-497D-9227-E640C5891A4F}" type="sibTrans" cxnId="{6DBAE1B1-84F1-4EA6-A0AF-D912E1A8E887}">
      <dgm:prSet/>
      <dgm:spPr/>
      <dgm:t>
        <a:bodyPr/>
        <a:lstStyle/>
        <a:p>
          <a:endParaRPr lang="en-US"/>
        </a:p>
      </dgm:t>
    </dgm:pt>
    <dgm:pt modelId="{1473739E-217A-4A3D-9E94-80B0CFD5F40C}" type="pres">
      <dgm:prSet presAssocID="{8E5B9D90-68F5-4062-8940-28B1FC554045}" presName="hierChild1" presStyleCnt="0">
        <dgm:presLayoutVars>
          <dgm:orgChart val="1"/>
          <dgm:chPref val="1"/>
          <dgm:dir/>
          <dgm:animOne val="branch"/>
          <dgm:animLvl val="lvl"/>
          <dgm:resizeHandles/>
        </dgm:presLayoutVars>
      </dgm:prSet>
      <dgm:spPr/>
    </dgm:pt>
    <dgm:pt modelId="{8C9EDAC9-6BF7-4993-B895-A68C5546A590}" type="pres">
      <dgm:prSet presAssocID="{150AA80D-E642-4490-8551-B1D3CDD71199}" presName="hierRoot1" presStyleCnt="0">
        <dgm:presLayoutVars>
          <dgm:hierBranch val="init"/>
        </dgm:presLayoutVars>
      </dgm:prSet>
      <dgm:spPr/>
    </dgm:pt>
    <dgm:pt modelId="{BFC07069-197C-45A0-8780-B4930EAC52E4}" type="pres">
      <dgm:prSet presAssocID="{150AA80D-E642-4490-8551-B1D3CDD71199}" presName="rootComposite1" presStyleCnt="0"/>
      <dgm:spPr/>
    </dgm:pt>
    <dgm:pt modelId="{BB4DF189-49F5-4BA0-A118-377898CB2193}" type="pres">
      <dgm:prSet presAssocID="{150AA80D-E642-4490-8551-B1D3CDD71199}" presName="rootText1" presStyleLbl="node0" presStyleIdx="0" presStyleCnt="1">
        <dgm:presLayoutVars>
          <dgm:chPref val="3"/>
        </dgm:presLayoutVars>
      </dgm:prSet>
      <dgm:spPr/>
    </dgm:pt>
    <dgm:pt modelId="{6D7622B9-19B2-4FE5-AE2F-FABE8E9AD232}" type="pres">
      <dgm:prSet presAssocID="{150AA80D-E642-4490-8551-B1D3CDD71199}" presName="rootConnector1" presStyleLbl="node1" presStyleIdx="0" presStyleCnt="0"/>
      <dgm:spPr/>
    </dgm:pt>
    <dgm:pt modelId="{BC767D4C-62D6-43D6-A0F4-CECDB884A0E9}" type="pres">
      <dgm:prSet presAssocID="{150AA80D-E642-4490-8551-B1D3CDD71199}" presName="hierChild2" presStyleCnt="0"/>
      <dgm:spPr/>
    </dgm:pt>
    <dgm:pt modelId="{2241E422-1FF3-489B-8A50-D09C4DA19711}" type="pres">
      <dgm:prSet presAssocID="{B8EEF1AA-C716-4A51-B248-B933480F6B8D}" presName="Name37" presStyleLbl="parChTrans1D2" presStyleIdx="0" presStyleCnt="2"/>
      <dgm:spPr/>
    </dgm:pt>
    <dgm:pt modelId="{1AFF9EEA-7285-45BB-BB40-A610F3C72DD4}" type="pres">
      <dgm:prSet presAssocID="{5AB6E260-DE39-4E74-BD25-3561500F71D9}" presName="hierRoot2" presStyleCnt="0">
        <dgm:presLayoutVars>
          <dgm:hierBranch val="init"/>
        </dgm:presLayoutVars>
      </dgm:prSet>
      <dgm:spPr/>
    </dgm:pt>
    <dgm:pt modelId="{E7FA418A-7592-493A-89C7-EAAF19738138}" type="pres">
      <dgm:prSet presAssocID="{5AB6E260-DE39-4E74-BD25-3561500F71D9}" presName="rootComposite" presStyleCnt="0"/>
      <dgm:spPr/>
    </dgm:pt>
    <dgm:pt modelId="{C20A8195-F435-4A5D-AF86-E61D4D4854CC}" type="pres">
      <dgm:prSet presAssocID="{5AB6E260-DE39-4E74-BD25-3561500F71D9}" presName="rootText" presStyleLbl="node2" presStyleIdx="0" presStyleCnt="2">
        <dgm:presLayoutVars>
          <dgm:chPref val="3"/>
        </dgm:presLayoutVars>
      </dgm:prSet>
      <dgm:spPr/>
    </dgm:pt>
    <dgm:pt modelId="{3D1178C6-15F9-4CE3-8053-249D755E2C2B}" type="pres">
      <dgm:prSet presAssocID="{5AB6E260-DE39-4E74-BD25-3561500F71D9}" presName="rootConnector" presStyleLbl="node2" presStyleIdx="0" presStyleCnt="2"/>
      <dgm:spPr/>
    </dgm:pt>
    <dgm:pt modelId="{820D4CFC-47C8-4D32-8A27-6556C365BB03}" type="pres">
      <dgm:prSet presAssocID="{5AB6E260-DE39-4E74-BD25-3561500F71D9}" presName="hierChild4" presStyleCnt="0"/>
      <dgm:spPr/>
    </dgm:pt>
    <dgm:pt modelId="{9CE2C942-3285-4C01-96C1-39F0AFA8B9AB}" type="pres">
      <dgm:prSet presAssocID="{5AB6E260-DE39-4E74-BD25-3561500F71D9}" presName="hierChild5" presStyleCnt="0"/>
      <dgm:spPr/>
    </dgm:pt>
    <dgm:pt modelId="{D215AFD0-418E-41DB-A171-526412608255}" type="pres">
      <dgm:prSet presAssocID="{C5F26D6A-CC30-4418-9C35-35F07BC2E947}" presName="Name37" presStyleLbl="parChTrans1D2" presStyleIdx="1" presStyleCnt="2"/>
      <dgm:spPr/>
    </dgm:pt>
    <dgm:pt modelId="{8E865A78-1022-4ED4-AECB-E72D07747498}" type="pres">
      <dgm:prSet presAssocID="{3D1E1486-D60A-4F84-908F-3F1E08B294FA}" presName="hierRoot2" presStyleCnt="0">
        <dgm:presLayoutVars>
          <dgm:hierBranch val="init"/>
        </dgm:presLayoutVars>
      </dgm:prSet>
      <dgm:spPr/>
    </dgm:pt>
    <dgm:pt modelId="{AA50CD21-6F47-4960-819B-79836579428A}" type="pres">
      <dgm:prSet presAssocID="{3D1E1486-D60A-4F84-908F-3F1E08B294FA}" presName="rootComposite" presStyleCnt="0"/>
      <dgm:spPr/>
    </dgm:pt>
    <dgm:pt modelId="{02AC3E2D-B326-47F2-9D4F-067634B62C8A}" type="pres">
      <dgm:prSet presAssocID="{3D1E1486-D60A-4F84-908F-3F1E08B294FA}" presName="rootText" presStyleLbl="node2" presStyleIdx="1" presStyleCnt="2">
        <dgm:presLayoutVars>
          <dgm:chPref val="3"/>
        </dgm:presLayoutVars>
      </dgm:prSet>
      <dgm:spPr/>
    </dgm:pt>
    <dgm:pt modelId="{9B013AFC-8400-4DB0-B9EB-6CE289ECB22B}" type="pres">
      <dgm:prSet presAssocID="{3D1E1486-D60A-4F84-908F-3F1E08B294FA}" presName="rootConnector" presStyleLbl="node2" presStyleIdx="1" presStyleCnt="2"/>
      <dgm:spPr/>
    </dgm:pt>
    <dgm:pt modelId="{9708371A-C93E-473F-802A-77046BEA9435}" type="pres">
      <dgm:prSet presAssocID="{3D1E1486-D60A-4F84-908F-3F1E08B294FA}" presName="hierChild4" presStyleCnt="0"/>
      <dgm:spPr/>
    </dgm:pt>
    <dgm:pt modelId="{B7B365FF-A353-4FC9-8A70-DCF888A49913}" type="pres">
      <dgm:prSet presAssocID="{7ECB75AC-B447-4A07-B2E0-29520305D45B}" presName="Name37" presStyleLbl="parChTrans1D3" presStyleIdx="0" presStyleCnt="2"/>
      <dgm:spPr/>
    </dgm:pt>
    <dgm:pt modelId="{DD33E92F-6E86-4364-9FB5-1B39F09D3163}" type="pres">
      <dgm:prSet presAssocID="{2DE5EC1B-783C-4387-B6E0-733DCC8D8CFB}" presName="hierRoot2" presStyleCnt="0">
        <dgm:presLayoutVars>
          <dgm:hierBranch val="init"/>
        </dgm:presLayoutVars>
      </dgm:prSet>
      <dgm:spPr/>
    </dgm:pt>
    <dgm:pt modelId="{8774231B-5DD4-412C-A089-B14E29663FC2}" type="pres">
      <dgm:prSet presAssocID="{2DE5EC1B-783C-4387-B6E0-733DCC8D8CFB}" presName="rootComposite" presStyleCnt="0"/>
      <dgm:spPr/>
    </dgm:pt>
    <dgm:pt modelId="{A9221E4A-40D4-4891-A16A-C25F321F8884}" type="pres">
      <dgm:prSet presAssocID="{2DE5EC1B-783C-4387-B6E0-733DCC8D8CFB}" presName="rootText" presStyleLbl="node3" presStyleIdx="0" presStyleCnt="2">
        <dgm:presLayoutVars>
          <dgm:chPref val="3"/>
        </dgm:presLayoutVars>
      </dgm:prSet>
      <dgm:spPr/>
    </dgm:pt>
    <dgm:pt modelId="{AF1592C7-2924-4A64-99F2-87D7114B673F}" type="pres">
      <dgm:prSet presAssocID="{2DE5EC1B-783C-4387-B6E0-733DCC8D8CFB}" presName="rootConnector" presStyleLbl="node3" presStyleIdx="0" presStyleCnt="2"/>
      <dgm:spPr/>
    </dgm:pt>
    <dgm:pt modelId="{5A2CD322-BEE7-4BBB-B442-4A6C07C4D68D}" type="pres">
      <dgm:prSet presAssocID="{2DE5EC1B-783C-4387-B6E0-733DCC8D8CFB}" presName="hierChild4" presStyleCnt="0"/>
      <dgm:spPr/>
    </dgm:pt>
    <dgm:pt modelId="{3D0B5578-548A-4E8A-B770-FF064FAD2CB6}" type="pres">
      <dgm:prSet presAssocID="{2DE5EC1B-783C-4387-B6E0-733DCC8D8CFB}" presName="hierChild5" presStyleCnt="0"/>
      <dgm:spPr/>
    </dgm:pt>
    <dgm:pt modelId="{2A641683-B632-4BBC-80D5-8D987F119EB9}" type="pres">
      <dgm:prSet presAssocID="{9648D614-A27A-4A0D-8667-B2730DB8DF5E}" presName="Name37" presStyleLbl="parChTrans1D3" presStyleIdx="1" presStyleCnt="2"/>
      <dgm:spPr/>
    </dgm:pt>
    <dgm:pt modelId="{37C0481B-2C39-4D3C-8CD3-F692F4F979FC}" type="pres">
      <dgm:prSet presAssocID="{35A0E358-E1E1-4A20-9A97-5A0C7277E14E}" presName="hierRoot2" presStyleCnt="0">
        <dgm:presLayoutVars>
          <dgm:hierBranch val="init"/>
        </dgm:presLayoutVars>
      </dgm:prSet>
      <dgm:spPr/>
    </dgm:pt>
    <dgm:pt modelId="{E7CADFE0-E191-458B-92F5-6C429D8BEEF6}" type="pres">
      <dgm:prSet presAssocID="{35A0E358-E1E1-4A20-9A97-5A0C7277E14E}" presName="rootComposite" presStyleCnt="0"/>
      <dgm:spPr/>
    </dgm:pt>
    <dgm:pt modelId="{FD66B799-0D96-46B0-8E75-1FC6D45B9C4B}" type="pres">
      <dgm:prSet presAssocID="{35A0E358-E1E1-4A20-9A97-5A0C7277E14E}" presName="rootText" presStyleLbl="node3" presStyleIdx="1" presStyleCnt="2" custLinFactX="-31558" custLinFactY="-41746" custLinFactNeighborX="-100000" custLinFactNeighborY="-100000">
        <dgm:presLayoutVars>
          <dgm:chPref val="3"/>
        </dgm:presLayoutVars>
      </dgm:prSet>
      <dgm:spPr/>
    </dgm:pt>
    <dgm:pt modelId="{DA636A93-B60A-4ACC-A9D2-6C2D49F65906}" type="pres">
      <dgm:prSet presAssocID="{35A0E358-E1E1-4A20-9A97-5A0C7277E14E}" presName="rootConnector" presStyleLbl="node3" presStyleIdx="1" presStyleCnt="2"/>
      <dgm:spPr/>
    </dgm:pt>
    <dgm:pt modelId="{6A7DB683-ECFD-48B0-8DA2-BA0CBDA4D882}" type="pres">
      <dgm:prSet presAssocID="{35A0E358-E1E1-4A20-9A97-5A0C7277E14E}" presName="hierChild4" presStyleCnt="0"/>
      <dgm:spPr/>
    </dgm:pt>
    <dgm:pt modelId="{FF4D020D-032B-4861-8453-C84B3F67D0ED}" type="pres">
      <dgm:prSet presAssocID="{35A0E358-E1E1-4A20-9A97-5A0C7277E14E}" presName="hierChild5" presStyleCnt="0"/>
      <dgm:spPr/>
    </dgm:pt>
    <dgm:pt modelId="{37371097-48A6-4F63-A2A4-4B5F219F0291}" type="pres">
      <dgm:prSet presAssocID="{3D1E1486-D60A-4F84-908F-3F1E08B294FA}" presName="hierChild5" presStyleCnt="0"/>
      <dgm:spPr/>
    </dgm:pt>
    <dgm:pt modelId="{972A7300-8C5A-4DA4-BF07-830A7EE6D3B8}" type="pres">
      <dgm:prSet presAssocID="{150AA80D-E642-4490-8551-B1D3CDD71199}" presName="hierChild3" presStyleCnt="0"/>
      <dgm:spPr/>
    </dgm:pt>
  </dgm:ptLst>
  <dgm:cxnLst>
    <dgm:cxn modelId="{28320D0A-5589-4251-AE29-02FDD7914418}" type="presOf" srcId="{C5F26D6A-CC30-4418-9C35-35F07BC2E947}" destId="{D215AFD0-418E-41DB-A171-526412608255}" srcOrd="0" destOrd="0" presId="urn:microsoft.com/office/officeart/2005/8/layout/orgChart1"/>
    <dgm:cxn modelId="{A0FCAD22-695C-45B9-8B8D-B3576F236816}" type="presOf" srcId="{8E5B9D90-68F5-4062-8940-28B1FC554045}" destId="{1473739E-217A-4A3D-9E94-80B0CFD5F40C}" srcOrd="0" destOrd="0" presId="urn:microsoft.com/office/officeart/2005/8/layout/orgChart1"/>
    <dgm:cxn modelId="{A8035934-7D5D-4FAA-8E9F-89258AD2F9E6}" type="presOf" srcId="{150AA80D-E642-4490-8551-B1D3CDD71199}" destId="{6D7622B9-19B2-4FE5-AE2F-FABE8E9AD232}" srcOrd="1" destOrd="0" presId="urn:microsoft.com/office/officeart/2005/8/layout/orgChart1"/>
    <dgm:cxn modelId="{CD172336-DC69-4603-897A-076EF85AF384}" srcId="{150AA80D-E642-4490-8551-B1D3CDD71199}" destId="{3D1E1486-D60A-4F84-908F-3F1E08B294FA}" srcOrd="1" destOrd="0" parTransId="{C5F26D6A-CC30-4418-9C35-35F07BC2E947}" sibTransId="{03D606DA-F855-4234-A9A9-83CDCE105E90}"/>
    <dgm:cxn modelId="{41C5265F-3078-49D4-9E6C-47A232BE1DB5}" type="presOf" srcId="{3D1E1486-D60A-4F84-908F-3F1E08B294FA}" destId="{9B013AFC-8400-4DB0-B9EB-6CE289ECB22B}" srcOrd="1" destOrd="0" presId="urn:microsoft.com/office/officeart/2005/8/layout/orgChart1"/>
    <dgm:cxn modelId="{415F784D-E8F2-442C-A9B4-4061557D6BDB}" type="presOf" srcId="{3D1E1486-D60A-4F84-908F-3F1E08B294FA}" destId="{02AC3E2D-B326-47F2-9D4F-067634B62C8A}" srcOrd="0" destOrd="0" presId="urn:microsoft.com/office/officeart/2005/8/layout/orgChart1"/>
    <dgm:cxn modelId="{F8092D50-6DB9-4AC4-99C8-3FA1FF6C998B}" type="presOf" srcId="{35A0E358-E1E1-4A20-9A97-5A0C7277E14E}" destId="{DA636A93-B60A-4ACC-A9D2-6C2D49F65906}" srcOrd="1" destOrd="0" presId="urn:microsoft.com/office/officeart/2005/8/layout/orgChart1"/>
    <dgm:cxn modelId="{0B8BC771-5C51-49E6-B74E-262B338AA556}" type="presOf" srcId="{150AA80D-E642-4490-8551-B1D3CDD71199}" destId="{BB4DF189-49F5-4BA0-A118-377898CB2193}" srcOrd="0" destOrd="0" presId="urn:microsoft.com/office/officeart/2005/8/layout/orgChart1"/>
    <dgm:cxn modelId="{FE812B52-D5A6-4D0D-A356-4F65635585B2}" type="presOf" srcId="{35A0E358-E1E1-4A20-9A97-5A0C7277E14E}" destId="{FD66B799-0D96-46B0-8E75-1FC6D45B9C4B}" srcOrd="0" destOrd="0" presId="urn:microsoft.com/office/officeart/2005/8/layout/orgChart1"/>
    <dgm:cxn modelId="{5F2CE954-240C-4C98-A1AF-CED17DAF48B5}" type="presOf" srcId="{5AB6E260-DE39-4E74-BD25-3561500F71D9}" destId="{C20A8195-F435-4A5D-AF86-E61D4D4854CC}" srcOrd="0" destOrd="0" presId="urn:microsoft.com/office/officeart/2005/8/layout/orgChart1"/>
    <dgm:cxn modelId="{EADA2575-F92E-4F82-9DA7-2D62D383EF0A}" type="presOf" srcId="{5AB6E260-DE39-4E74-BD25-3561500F71D9}" destId="{3D1178C6-15F9-4CE3-8053-249D755E2C2B}" srcOrd="1" destOrd="0" presId="urn:microsoft.com/office/officeart/2005/8/layout/orgChart1"/>
    <dgm:cxn modelId="{F38BE176-CA7C-45F4-8BCD-695775ADAF96}" type="presOf" srcId="{7ECB75AC-B447-4A07-B2E0-29520305D45B}" destId="{B7B365FF-A353-4FC9-8A70-DCF888A49913}" srcOrd="0" destOrd="0" presId="urn:microsoft.com/office/officeart/2005/8/layout/orgChart1"/>
    <dgm:cxn modelId="{8A0046A6-26BB-431B-986D-857C9ADECB51}" type="presOf" srcId="{B8EEF1AA-C716-4A51-B248-B933480F6B8D}" destId="{2241E422-1FF3-489B-8A50-D09C4DA19711}" srcOrd="0" destOrd="0" presId="urn:microsoft.com/office/officeart/2005/8/layout/orgChart1"/>
    <dgm:cxn modelId="{7C723AA8-A985-474F-BEBE-FD005CCC9BF1}" srcId="{150AA80D-E642-4490-8551-B1D3CDD71199}" destId="{5AB6E260-DE39-4E74-BD25-3561500F71D9}" srcOrd="0" destOrd="0" parTransId="{B8EEF1AA-C716-4A51-B248-B933480F6B8D}" sibTransId="{64296545-3CD7-49F8-9835-435F9EE45E85}"/>
    <dgm:cxn modelId="{8ECE1AAD-3CCC-4D94-A84A-974F4E5FA8C0}" type="presOf" srcId="{2DE5EC1B-783C-4387-B6E0-733DCC8D8CFB}" destId="{A9221E4A-40D4-4891-A16A-C25F321F8884}" srcOrd="0" destOrd="0" presId="urn:microsoft.com/office/officeart/2005/8/layout/orgChart1"/>
    <dgm:cxn modelId="{6DBAE1B1-84F1-4EA6-A0AF-D912E1A8E887}" srcId="{3D1E1486-D60A-4F84-908F-3F1E08B294FA}" destId="{35A0E358-E1E1-4A20-9A97-5A0C7277E14E}" srcOrd="1" destOrd="0" parTransId="{9648D614-A27A-4A0D-8667-B2730DB8DF5E}" sibTransId="{BD27D676-4432-497D-9227-E640C5891A4F}"/>
    <dgm:cxn modelId="{CFD287B6-C004-4024-8B14-8D009224E901}" type="presOf" srcId="{9648D614-A27A-4A0D-8667-B2730DB8DF5E}" destId="{2A641683-B632-4BBC-80D5-8D987F119EB9}" srcOrd="0" destOrd="0" presId="urn:microsoft.com/office/officeart/2005/8/layout/orgChart1"/>
    <dgm:cxn modelId="{FDE41EBE-43F9-40FE-AF20-62C4A4465786}" srcId="{3D1E1486-D60A-4F84-908F-3F1E08B294FA}" destId="{2DE5EC1B-783C-4387-B6E0-733DCC8D8CFB}" srcOrd="0" destOrd="0" parTransId="{7ECB75AC-B447-4A07-B2E0-29520305D45B}" sibTransId="{C38DEB52-A237-49B2-B671-3FEEB31958F7}"/>
    <dgm:cxn modelId="{944891C7-8282-43C9-9DAC-B4443352AA7B}" type="presOf" srcId="{2DE5EC1B-783C-4387-B6E0-733DCC8D8CFB}" destId="{AF1592C7-2924-4A64-99F2-87D7114B673F}" srcOrd="1" destOrd="0" presId="urn:microsoft.com/office/officeart/2005/8/layout/orgChart1"/>
    <dgm:cxn modelId="{FE5477CA-108A-47A9-A03B-70F0014BB2AC}" srcId="{8E5B9D90-68F5-4062-8940-28B1FC554045}" destId="{150AA80D-E642-4490-8551-B1D3CDD71199}" srcOrd="0" destOrd="0" parTransId="{4A139916-6CB0-4A78-9965-92EE27D477C1}" sibTransId="{9CBFD7C4-7463-4103-93EE-98A3D7D2A1CC}"/>
    <dgm:cxn modelId="{966A1639-0077-40C1-8F01-FF4E6A641D06}" type="presParOf" srcId="{1473739E-217A-4A3D-9E94-80B0CFD5F40C}" destId="{8C9EDAC9-6BF7-4993-B895-A68C5546A590}" srcOrd="0" destOrd="0" presId="urn:microsoft.com/office/officeart/2005/8/layout/orgChart1"/>
    <dgm:cxn modelId="{DE0873FF-D317-40A5-B5C9-804EF4359563}" type="presParOf" srcId="{8C9EDAC9-6BF7-4993-B895-A68C5546A590}" destId="{BFC07069-197C-45A0-8780-B4930EAC52E4}" srcOrd="0" destOrd="0" presId="urn:microsoft.com/office/officeart/2005/8/layout/orgChart1"/>
    <dgm:cxn modelId="{6CE42716-F42D-44A5-8E33-4ECB9BECD674}" type="presParOf" srcId="{BFC07069-197C-45A0-8780-B4930EAC52E4}" destId="{BB4DF189-49F5-4BA0-A118-377898CB2193}" srcOrd="0" destOrd="0" presId="urn:microsoft.com/office/officeart/2005/8/layout/orgChart1"/>
    <dgm:cxn modelId="{60C589FE-EF73-4D6E-B8C4-3998DBA632E6}" type="presParOf" srcId="{BFC07069-197C-45A0-8780-B4930EAC52E4}" destId="{6D7622B9-19B2-4FE5-AE2F-FABE8E9AD232}" srcOrd="1" destOrd="0" presId="urn:microsoft.com/office/officeart/2005/8/layout/orgChart1"/>
    <dgm:cxn modelId="{EDC7797A-EB71-46BB-8ACA-A1957537C5CF}" type="presParOf" srcId="{8C9EDAC9-6BF7-4993-B895-A68C5546A590}" destId="{BC767D4C-62D6-43D6-A0F4-CECDB884A0E9}" srcOrd="1" destOrd="0" presId="urn:microsoft.com/office/officeart/2005/8/layout/orgChart1"/>
    <dgm:cxn modelId="{04825E11-495D-4A82-960C-E31A7312F4FC}" type="presParOf" srcId="{BC767D4C-62D6-43D6-A0F4-CECDB884A0E9}" destId="{2241E422-1FF3-489B-8A50-D09C4DA19711}" srcOrd="0" destOrd="0" presId="urn:microsoft.com/office/officeart/2005/8/layout/orgChart1"/>
    <dgm:cxn modelId="{70DC1AD5-8155-4383-A348-B47379097EA6}" type="presParOf" srcId="{BC767D4C-62D6-43D6-A0F4-CECDB884A0E9}" destId="{1AFF9EEA-7285-45BB-BB40-A610F3C72DD4}" srcOrd="1" destOrd="0" presId="urn:microsoft.com/office/officeart/2005/8/layout/orgChart1"/>
    <dgm:cxn modelId="{152DADAB-1260-4FF1-9417-820B1A6A62F3}" type="presParOf" srcId="{1AFF9EEA-7285-45BB-BB40-A610F3C72DD4}" destId="{E7FA418A-7592-493A-89C7-EAAF19738138}" srcOrd="0" destOrd="0" presId="urn:microsoft.com/office/officeart/2005/8/layout/orgChart1"/>
    <dgm:cxn modelId="{2D36AB7E-53EA-459E-848C-311EF17E8BE8}" type="presParOf" srcId="{E7FA418A-7592-493A-89C7-EAAF19738138}" destId="{C20A8195-F435-4A5D-AF86-E61D4D4854CC}" srcOrd="0" destOrd="0" presId="urn:microsoft.com/office/officeart/2005/8/layout/orgChart1"/>
    <dgm:cxn modelId="{9D9F7845-DB89-4804-A026-6C18330DAE91}" type="presParOf" srcId="{E7FA418A-7592-493A-89C7-EAAF19738138}" destId="{3D1178C6-15F9-4CE3-8053-249D755E2C2B}" srcOrd="1" destOrd="0" presId="urn:microsoft.com/office/officeart/2005/8/layout/orgChart1"/>
    <dgm:cxn modelId="{FE3CDAFA-683C-4FA5-9E10-341A3C115400}" type="presParOf" srcId="{1AFF9EEA-7285-45BB-BB40-A610F3C72DD4}" destId="{820D4CFC-47C8-4D32-8A27-6556C365BB03}" srcOrd="1" destOrd="0" presId="urn:microsoft.com/office/officeart/2005/8/layout/orgChart1"/>
    <dgm:cxn modelId="{5246ED16-549D-4A26-9CE4-79D70E384B6C}" type="presParOf" srcId="{1AFF9EEA-7285-45BB-BB40-A610F3C72DD4}" destId="{9CE2C942-3285-4C01-96C1-39F0AFA8B9AB}" srcOrd="2" destOrd="0" presId="urn:microsoft.com/office/officeart/2005/8/layout/orgChart1"/>
    <dgm:cxn modelId="{C8874345-6DA3-4C1D-801A-76D8C83E97BC}" type="presParOf" srcId="{BC767D4C-62D6-43D6-A0F4-CECDB884A0E9}" destId="{D215AFD0-418E-41DB-A171-526412608255}" srcOrd="2" destOrd="0" presId="urn:microsoft.com/office/officeart/2005/8/layout/orgChart1"/>
    <dgm:cxn modelId="{F69FF5D1-3017-4942-8F18-A9B5F190B853}" type="presParOf" srcId="{BC767D4C-62D6-43D6-A0F4-CECDB884A0E9}" destId="{8E865A78-1022-4ED4-AECB-E72D07747498}" srcOrd="3" destOrd="0" presId="urn:microsoft.com/office/officeart/2005/8/layout/orgChart1"/>
    <dgm:cxn modelId="{FDCBE435-48DA-4A96-B251-96A73CED2E85}" type="presParOf" srcId="{8E865A78-1022-4ED4-AECB-E72D07747498}" destId="{AA50CD21-6F47-4960-819B-79836579428A}" srcOrd="0" destOrd="0" presId="urn:microsoft.com/office/officeart/2005/8/layout/orgChart1"/>
    <dgm:cxn modelId="{3BFF79A3-5019-4B6B-8300-10263169967D}" type="presParOf" srcId="{AA50CD21-6F47-4960-819B-79836579428A}" destId="{02AC3E2D-B326-47F2-9D4F-067634B62C8A}" srcOrd="0" destOrd="0" presId="urn:microsoft.com/office/officeart/2005/8/layout/orgChart1"/>
    <dgm:cxn modelId="{D83DFD85-24B6-428C-8C45-38718F51014A}" type="presParOf" srcId="{AA50CD21-6F47-4960-819B-79836579428A}" destId="{9B013AFC-8400-4DB0-B9EB-6CE289ECB22B}" srcOrd="1" destOrd="0" presId="urn:microsoft.com/office/officeart/2005/8/layout/orgChart1"/>
    <dgm:cxn modelId="{4C400220-0ABD-4965-A61A-7F9AD9419CA7}" type="presParOf" srcId="{8E865A78-1022-4ED4-AECB-E72D07747498}" destId="{9708371A-C93E-473F-802A-77046BEA9435}" srcOrd="1" destOrd="0" presId="urn:microsoft.com/office/officeart/2005/8/layout/orgChart1"/>
    <dgm:cxn modelId="{D58EFF1C-97CD-4E74-BF0B-71003E666783}" type="presParOf" srcId="{9708371A-C93E-473F-802A-77046BEA9435}" destId="{B7B365FF-A353-4FC9-8A70-DCF888A49913}" srcOrd="0" destOrd="0" presId="urn:microsoft.com/office/officeart/2005/8/layout/orgChart1"/>
    <dgm:cxn modelId="{CD22994E-9489-4052-8514-90D422B287E9}" type="presParOf" srcId="{9708371A-C93E-473F-802A-77046BEA9435}" destId="{DD33E92F-6E86-4364-9FB5-1B39F09D3163}" srcOrd="1" destOrd="0" presId="urn:microsoft.com/office/officeart/2005/8/layout/orgChart1"/>
    <dgm:cxn modelId="{94574B47-5D20-4805-A39C-DB9A9A058101}" type="presParOf" srcId="{DD33E92F-6E86-4364-9FB5-1B39F09D3163}" destId="{8774231B-5DD4-412C-A089-B14E29663FC2}" srcOrd="0" destOrd="0" presId="urn:microsoft.com/office/officeart/2005/8/layout/orgChart1"/>
    <dgm:cxn modelId="{CC423FC5-13ED-499E-8BDE-E03C5D47FFD3}" type="presParOf" srcId="{8774231B-5DD4-412C-A089-B14E29663FC2}" destId="{A9221E4A-40D4-4891-A16A-C25F321F8884}" srcOrd="0" destOrd="0" presId="urn:microsoft.com/office/officeart/2005/8/layout/orgChart1"/>
    <dgm:cxn modelId="{0C437862-84FF-495E-A488-A41CCA269025}" type="presParOf" srcId="{8774231B-5DD4-412C-A089-B14E29663FC2}" destId="{AF1592C7-2924-4A64-99F2-87D7114B673F}" srcOrd="1" destOrd="0" presId="urn:microsoft.com/office/officeart/2005/8/layout/orgChart1"/>
    <dgm:cxn modelId="{77A8F206-22F5-4B2B-BDCC-B3CBA0A134D6}" type="presParOf" srcId="{DD33E92F-6E86-4364-9FB5-1B39F09D3163}" destId="{5A2CD322-BEE7-4BBB-B442-4A6C07C4D68D}" srcOrd="1" destOrd="0" presId="urn:microsoft.com/office/officeart/2005/8/layout/orgChart1"/>
    <dgm:cxn modelId="{171C5421-B32C-4AFE-A3D1-3954FC0727D5}" type="presParOf" srcId="{DD33E92F-6E86-4364-9FB5-1B39F09D3163}" destId="{3D0B5578-548A-4E8A-B770-FF064FAD2CB6}" srcOrd="2" destOrd="0" presId="urn:microsoft.com/office/officeart/2005/8/layout/orgChart1"/>
    <dgm:cxn modelId="{E93D9018-1D66-4438-AE57-29E069E7A73D}" type="presParOf" srcId="{9708371A-C93E-473F-802A-77046BEA9435}" destId="{2A641683-B632-4BBC-80D5-8D987F119EB9}" srcOrd="2" destOrd="0" presId="urn:microsoft.com/office/officeart/2005/8/layout/orgChart1"/>
    <dgm:cxn modelId="{203E6466-5105-4CFB-ADDD-1C7A5DD293DB}" type="presParOf" srcId="{9708371A-C93E-473F-802A-77046BEA9435}" destId="{37C0481B-2C39-4D3C-8CD3-F692F4F979FC}" srcOrd="3" destOrd="0" presId="urn:microsoft.com/office/officeart/2005/8/layout/orgChart1"/>
    <dgm:cxn modelId="{EC98CE97-277F-4E21-A2EA-D82F0AAEEF30}" type="presParOf" srcId="{37C0481B-2C39-4D3C-8CD3-F692F4F979FC}" destId="{E7CADFE0-E191-458B-92F5-6C429D8BEEF6}" srcOrd="0" destOrd="0" presId="urn:microsoft.com/office/officeart/2005/8/layout/orgChart1"/>
    <dgm:cxn modelId="{CCD33202-0099-4E6D-921D-3A044140C575}" type="presParOf" srcId="{E7CADFE0-E191-458B-92F5-6C429D8BEEF6}" destId="{FD66B799-0D96-46B0-8E75-1FC6D45B9C4B}" srcOrd="0" destOrd="0" presId="urn:microsoft.com/office/officeart/2005/8/layout/orgChart1"/>
    <dgm:cxn modelId="{D66FA352-62DF-4FA7-9612-212B771EBF83}" type="presParOf" srcId="{E7CADFE0-E191-458B-92F5-6C429D8BEEF6}" destId="{DA636A93-B60A-4ACC-A9D2-6C2D49F65906}" srcOrd="1" destOrd="0" presId="urn:microsoft.com/office/officeart/2005/8/layout/orgChart1"/>
    <dgm:cxn modelId="{8389E36E-C0FE-4B7C-BCA2-C2CD0AE48C4C}" type="presParOf" srcId="{37C0481B-2C39-4D3C-8CD3-F692F4F979FC}" destId="{6A7DB683-ECFD-48B0-8DA2-BA0CBDA4D882}" srcOrd="1" destOrd="0" presId="urn:microsoft.com/office/officeart/2005/8/layout/orgChart1"/>
    <dgm:cxn modelId="{B3FA8D79-F50C-4DEB-8CA2-A167AEF94C74}" type="presParOf" srcId="{37C0481B-2C39-4D3C-8CD3-F692F4F979FC}" destId="{FF4D020D-032B-4861-8453-C84B3F67D0ED}" srcOrd="2" destOrd="0" presId="urn:microsoft.com/office/officeart/2005/8/layout/orgChart1"/>
    <dgm:cxn modelId="{567F7AF5-96DF-46BD-A82A-8D17BC90E433}" type="presParOf" srcId="{8E865A78-1022-4ED4-AECB-E72D07747498}" destId="{37371097-48A6-4F63-A2A4-4B5F219F0291}" srcOrd="2" destOrd="0" presId="urn:microsoft.com/office/officeart/2005/8/layout/orgChart1"/>
    <dgm:cxn modelId="{3636F023-927D-4C71-A3FD-469A274935F6}" type="presParOf" srcId="{8C9EDAC9-6BF7-4993-B895-A68C5546A590}" destId="{972A7300-8C5A-4DA4-BF07-830A7EE6D3B8}"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995FE-01DC-4205-945F-2C721A8525CE}">
      <dsp:nvSpPr>
        <dsp:cNvPr id="0" name=""/>
        <dsp:cNvSpPr/>
      </dsp:nvSpPr>
      <dsp:spPr>
        <a:xfrm>
          <a:off x="329944" y="666"/>
          <a:ext cx="1911860" cy="955930"/>
        </a:xfrm>
        <a:prstGeom prst="rect">
          <a:avLst/>
        </a:prstGeom>
        <a:gradFill rotWithShape="0">
          <a:gsLst>
            <a:gs pos="0">
              <a:srgbClr val="FFFFFF">
                <a:hueOff val="0"/>
                <a:satOff val="0"/>
                <a:lumOff val="0"/>
                <a:alphaOff val="0"/>
                <a:shade val="51000"/>
                <a:satMod val="130000"/>
              </a:srgbClr>
            </a:gs>
            <a:gs pos="80000">
              <a:srgbClr val="FFFFFF">
                <a:hueOff val="0"/>
                <a:satOff val="0"/>
                <a:lumOff val="0"/>
                <a:alphaOff val="0"/>
                <a:shade val="93000"/>
                <a:satMod val="130000"/>
              </a:srgbClr>
            </a:gs>
            <a:gs pos="100000">
              <a:srgbClr val="FFFFFF">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rgbClr val="000000">
                  <a:hueOff val="0"/>
                  <a:satOff val="0"/>
                  <a:lumOff val="0"/>
                  <a:alphaOff val="0"/>
                </a:srgbClr>
              </a:solidFill>
              <a:latin typeface="Tahoma"/>
              <a:ea typeface="Osaka"/>
              <a:cs typeface="+mn-cs"/>
            </a:rPr>
            <a:t>Interquery Parallelism </a:t>
          </a:r>
        </a:p>
      </dsp:txBody>
      <dsp:txXfrm>
        <a:off x="329944" y="666"/>
        <a:ext cx="1911860" cy="955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41683-B632-4BBC-80D5-8D987F119EB9}">
      <dsp:nvSpPr>
        <dsp:cNvPr id="0" name=""/>
        <dsp:cNvSpPr/>
      </dsp:nvSpPr>
      <dsp:spPr>
        <a:xfrm>
          <a:off x="4417535" y="2543951"/>
          <a:ext cx="348002" cy="969458"/>
        </a:xfrm>
        <a:custGeom>
          <a:avLst/>
          <a:gdLst/>
          <a:ahLst/>
          <a:cxnLst/>
          <a:rect l="0" t="0" r="0" b="0"/>
          <a:pathLst>
            <a:path>
              <a:moveTo>
                <a:pt x="348002" y="0"/>
              </a:moveTo>
              <a:lnTo>
                <a:pt x="348002" y="969458"/>
              </a:lnTo>
              <a:lnTo>
                <a:pt x="0" y="9694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B365FF-A353-4FC9-8A70-DCF888A49913}">
      <dsp:nvSpPr>
        <dsp:cNvPr id="0" name=""/>
        <dsp:cNvSpPr/>
      </dsp:nvSpPr>
      <dsp:spPr>
        <a:xfrm>
          <a:off x="4765537" y="2543951"/>
          <a:ext cx="315257" cy="966789"/>
        </a:xfrm>
        <a:custGeom>
          <a:avLst/>
          <a:gdLst/>
          <a:ahLst/>
          <a:cxnLst/>
          <a:rect l="0" t="0" r="0" b="0"/>
          <a:pathLst>
            <a:path>
              <a:moveTo>
                <a:pt x="0" y="0"/>
              </a:moveTo>
              <a:lnTo>
                <a:pt x="0" y="966789"/>
              </a:lnTo>
              <a:lnTo>
                <a:pt x="315257" y="9667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15AFD0-418E-41DB-A171-526412608255}">
      <dsp:nvSpPr>
        <dsp:cNvPr id="0" name=""/>
        <dsp:cNvSpPr/>
      </dsp:nvSpPr>
      <dsp:spPr>
        <a:xfrm>
          <a:off x="4334685" y="1051732"/>
          <a:ext cx="1271538" cy="441360"/>
        </a:xfrm>
        <a:custGeom>
          <a:avLst/>
          <a:gdLst/>
          <a:ahLst/>
          <a:cxnLst/>
          <a:rect l="0" t="0" r="0" b="0"/>
          <a:pathLst>
            <a:path>
              <a:moveTo>
                <a:pt x="0" y="0"/>
              </a:moveTo>
              <a:lnTo>
                <a:pt x="0" y="220680"/>
              </a:lnTo>
              <a:lnTo>
                <a:pt x="1271538" y="220680"/>
              </a:lnTo>
              <a:lnTo>
                <a:pt x="1271538" y="441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41E422-1FF3-489B-8A50-D09C4DA19711}">
      <dsp:nvSpPr>
        <dsp:cNvPr id="0" name=""/>
        <dsp:cNvSpPr/>
      </dsp:nvSpPr>
      <dsp:spPr>
        <a:xfrm>
          <a:off x="3063146" y="1051732"/>
          <a:ext cx="1271538" cy="441360"/>
        </a:xfrm>
        <a:custGeom>
          <a:avLst/>
          <a:gdLst/>
          <a:ahLst/>
          <a:cxnLst/>
          <a:rect l="0" t="0" r="0" b="0"/>
          <a:pathLst>
            <a:path>
              <a:moveTo>
                <a:pt x="1271538" y="0"/>
              </a:moveTo>
              <a:lnTo>
                <a:pt x="1271538" y="220680"/>
              </a:lnTo>
              <a:lnTo>
                <a:pt x="0" y="220680"/>
              </a:lnTo>
              <a:lnTo>
                <a:pt x="0" y="4413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4DF189-49F5-4BA0-A118-377898CB2193}">
      <dsp:nvSpPr>
        <dsp:cNvPr id="0" name=""/>
        <dsp:cNvSpPr/>
      </dsp:nvSpPr>
      <dsp:spPr>
        <a:xfrm>
          <a:off x="3283827" y="874"/>
          <a:ext cx="2101716" cy="105085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Intraquery Parallelism </a:t>
          </a:r>
        </a:p>
      </dsp:txBody>
      <dsp:txXfrm>
        <a:off x="3283827" y="874"/>
        <a:ext cx="2101716" cy="1050858"/>
      </dsp:txXfrm>
    </dsp:sp>
    <dsp:sp modelId="{C20A8195-F435-4A5D-AF86-E61D4D4854CC}">
      <dsp:nvSpPr>
        <dsp:cNvPr id="0" name=""/>
        <dsp:cNvSpPr/>
      </dsp:nvSpPr>
      <dsp:spPr>
        <a:xfrm>
          <a:off x="2012288" y="1493092"/>
          <a:ext cx="2101716" cy="105085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Intraoperation parallelism</a:t>
          </a:r>
        </a:p>
      </dsp:txBody>
      <dsp:txXfrm>
        <a:off x="2012288" y="1493092"/>
        <a:ext cx="2101716" cy="1050858"/>
      </dsp:txXfrm>
    </dsp:sp>
    <dsp:sp modelId="{02AC3E2D-B326-47F2-9D4F-067634B62C8A}">
      <dsp:nvSpPr>
        <dsp:cNvPr id="0" name=""/>
        <dsp:cNvSpPr/>
      </dsp:nvSpPr>
      <dsp:spPr>
        <a:xfrm>
          <a:off x="4555365" y="1493092"/>
          <a:ext cx="2101716" cy="105085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Interoperation Parallelism </a:t>
          </a:r>
        </a:p>
      </dsp:txBody>
      <dsp:txXfrm>
        <a:off x="4555365" y="1493092"/>
        <a:ext cx="2101716" cy="1050858"/>
      </dsp:txXfrm>
    </dsp:sp>
    <dsp:sp modelId="{A9221E4A-40D4-4891-A16A-C25F321F8884}">
      <dsp:nvSpPr>
        <dsp:cNvPr id="0" name=""/>
        <dsp:cNvSpPr/>
      </dsp:nvSpPr>
      <dsp:spPr>
        <a:xfrm>
          <a:off x="5080794" y="2985311"/>
          <a:ext cx="2101716" cy="105085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Pipeline parallelism</a:t>
          </a:r>
        </a:p>
      </dsp:txBody>
      <dsp:txXfrm>
        <a:off x="5080794" y="2985311"/>
        <a:ext cx="2101716" cy="1050858"/>
      </dsp:txXfrm>
    </dsp:sp>
    <dsp:sp modelId="{FD66B799-0D96-46B0-8E75-1FC6D45B9C4B}">
      <dsp:nvSpPr>
        <dsp:cNvPr id="0" name=""/>
        <dsp:cNvSpPr/>
      </dsp:nvSpPr>
      <dsp:spPr>
        <a:xfrm>
          <a:off x="2315818" y="2987980"/>
          <a:ext cx="2101716" cy="105085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Independent parallelism </a:t>
          </a:r>
        </a:p>
      </dsp:txBody>
      <dsp:txXfrm>
        <a:off x="2315818" y="2987980"/>
        <a:ext cx="2101716" cy="10508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AC90C-4EBB-4776-80E0-F69738EF3565}"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EB3F6-C2FC-4428-B847-2E20F59B00FE}" type="slidenum">
              <a:rPr lang="en-US" smtClean="0"/>
              <a:t>‹#›</a:t>
            </a:fld>
            <a:endParaRPr lang="en-US"/>
          </a:p>
        </p:txBody>
      </p:sp>
    </p:spTree>
    <p:extLst>
      <p:ext uri="{BB962C8B-B14F-4D97-AF65-F5344CB8AC3E}">
        <p14:creationId xmlns:p14="http://schemas.microsoft.com/office/powerpoint/2010/main" val="144548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8BE1E7CC-B59D-49AC-8949-79139C8DC6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425856A-EF65-4ED8-9B00-BC84DD21065A}"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6387" name="Rectangle 2">
            <a:extLst>
              <a:ext uri="{FF2B5EF4-FFF2-40B4-BE49-F238E27FC236}">
                <a16:creationId xmlns:a16="http://schemas.microsoft.com/office/drawing/2014/main" id="{23CA3F7B-AF5E-4669-AB6C-9DC884011FF9}"/>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E3D3A90F-9597-405A-8D58-9EF9A35C02D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60852CD-96EE-47FD-9C7C-346FB403B1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C2F3F6-4891-40A5-99A8-5491E284D8E6}"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28675" name="Rectangle 2">
            <a:extLst>
              <a:ext uri="{FF2B5EF4-FFF2-40B4-BE49-F238E27FC236}">
                <a16:creationId xmlns:a16="http://schemas.microsoft.com/office/drawing/2014/main" id="{C4071ED7-F11E-4B16-B7DA-3490F6956439}"/>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6D13FCE8-4742-4E16-9177-E27DEF0EAF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1822891-A526-4F04-9FFC-8C1CE63E9A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6B8A178-991B-4003-9349-A564C4B3B273}"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30723" name="Rectangle 2">
            <a:extLst>
              <a:ext uri="{FF2B5EF4-FFF2-40B4-BE49-F238E27FC236}">
                <a16:creationId xmlns:a16="http://schemas.microsoft.com/office/drawing/2014/main" id="{A3B617A6-EAA6-4BE5-BDE0-37ECE677AE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E5C8CCEA-B87C-45DC-B393-0425908C12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9113253-E8F0-4CD5-B92E-800F87AAE6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0C5C26F-243B-4041-B891-E56A8A84A9E1}"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32771" name="Rectangle 2">
            <a:extLst>
              <a:ext uri="{FF2B5EF4-FFF2-40B4-BE49-F238E27FC236}">
                <a16:creationId xmlns:a16="http://schemas.microsoft.com/office/drawing/2014/main" id="{7A414F64-1F11-4BE7-9DAD-0D8E76C4827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25BF3D39-EDA2-40B0-8C95-CB819FD5FB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BFDA722-3F96-462D-86E4-FB8104BC24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D045BE0-CEBB-4C3E-84AA-C12E64FAA38A}"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34819" name="Rectangle 2">
            <a:extLst>
              <a:ext uri="{FF2B5EF4-FFF2-40B4-BE49-F238E27FC236}">
                <a16:creationId xmlns:a16="http://schemas.microsoft.com/office/drawing/2014/main" id="{A5CBC45F-5D83-461C-8EC9-C0F0A14D44A9}"/>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C7D91AB-A2D8-430A-AD70-14665DA5C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8991A25-BAB6-4D18-ABF1-CEC772A1D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D928942-A83B-4E8D-A716-A04338395D53}"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36867" name="Rectangle 2">
            <a:extLst>
              <a:ext uri="{FF2B5EF4-FFF2-40B4-BE49-F238E27FC236}">
                <a16:creationId xmlns:a16="http://schemas.microsoft.com/office/drawing/2014/main" id="{8D6AFB8D-4C81-434B-BA32-1A7C0EDF4AB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45BC6DB3-A8A4-4A03-9438-31EBB55E68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18CDEC1-0D1B-4B1A-91EE-B3E4544B7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294D165-74AB-4C52-9648-FE7D2E06BD01}"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38915" name="Rectangle 2">
            <a:extLst>
              <a:ext uri="{FF2B5EF4-FFF2-40B4-BE49-F238E27FC236}">
                <a16:creationId xmlns:a16="http://schemas.microsoft.com/office/drawing/2014/main" id="{A26E9887-8B02-4FB7-985E-4DB72DA4765C}"/>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217B29FF-93C9-41F0-A936-3B49C2596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50EFF0B-18E8-4C14-B4E3-0D4399BA8A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D5B2127-F7F5-4435-93F1-2D087AE0BF9F}"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40963" name="Rectangle 2">
            <a:extLst>
              <a:ext uri="{FF2B5EF4-FFF2-40B4-BE49-F238E27FC236}">
                <a16:creationId xmlns:a16="http://schemas.microsoft.com/office/drawing/2014/main" id="{58A65F09-AD94-4148-8615-63273F0E8E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058202F9-8114-4D92-AE3F-F3CEFCF6BA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2DA9267-604F-4DC4-AC42-A75C2C19FF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32CA9B-4F11-429D-988F-F6AAE6C13EF7}"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43011" name="Rectangle 2">
            <a:extLst>
              <a:ext uri="{FF2B5EF4-FFF2-40B4-BE49-F238E27FC236}">
                <a16:creationId xmlns:a16="http://schemas.microsoft.com/office/drawing/2014/main" id="{A0313A8C-7723-4DB1-A819-F1E11014B13D}"/>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FB44DB4E-4342-4195-AD11-9233371FB0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F80B154-D4AA-41C4-BE86-84F188D0F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6CD28B8-9CD9-4ACC-AC76-DEF183AB61D6}"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45059" name="Rectangle 2">
            <a:extLst>
              <a:ext uri="{FF2B5EF4-FFF2-40B4-BE49-F238E27FC236}">
                <a16:creationId xmlns:a16="http://schemas.microsoft.com/office/drawing/2014/main" id="{80FD9626-8368-4520-8850-00E6A97049B7}"/>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A0EC403B-6F55-4CFE-AC84-08A1130FAB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1EB1D19-C18E-479F-9D7D-D450B8F4C8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C6860C-B185-4219-81F8-48ED230DEF07}"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47107" name="Rectangle 2">
            <a:extLst>
              <a:ext uri="{FF2B5EF4-FFF2-40B4-BE49-F238E27FC236}">
                <a16:creationId xmlns:a16="http://schemas.microsoft.com/office/drawing/2014/main" id="{3F3D28F7-8501-46B3-ACD4-A649674401CF}"/>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E35708E-04AB-4034-B90E-60FE60CDC7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online transaction processing (OLTP) applications, each query is independent and takes a relatively short time to execute. As the number of OLTP users increases, more queries are generated. Without inter-query parallelism, all queries will be performed by a single processor in a time-shared manner. This slows down response time. With inter-query parallelism, queries generated by OLTP users can be distributed over multiple processors. Since the queries are performed simultaneously by multiple processors, response time remains satisfactory.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E317CCD-094A-404E-88B9-BE160EA121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3FFB0BA-3360-46B3-B985-D5860EE06DEE}"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8435" name="Rectangle 2">
            <a:extLst>
              <a:ext uri="{FF2B5EF4-FFF2-40B4-BE49-F238E27FC236}">
                <a16:creationId xmlns:a16="http://schemas.microsoft.com/office/drawing/2014/main" id="{405BF9A9-DB59-455F-899B-BF8C36D9827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B930A445-0E55-4D2B-B594-34DD0A339F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A8E2864-D6AC-4CC4-9EE5-63722B9BA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EDA72F3-65C4-410C-898D-298CF13DBBD3}"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51203" name="Rectangle 2">
            <a:extLst>
              <a:ext uri="{FF2B5EF4-FFF2-40B4-BE49-F238E27FC236}">
                <a16:creationId xmlns:a16="http://schemas.microsoft.com/office/drawing/2014/main" id="{12648A3A-E7B6-4A48-AFB4-D03A71B1757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AF1C9FE-7944-4E32-9D49-27ADB9AC6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45709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A8E2864-D6AC-4CC4-9EE5-63722B9BA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EDA72F3-65C4-410C-898D-298CF13DBBD3}"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51203" name="Rectangle 2">
            <a:extLst>
              <a:ext uri="{FF2B5EF4-FFF2-40B4-BE49-F238E27FC236}">
                <a16:creationId xmlns:a16="http://schemas.microsoft.com/office/drawing/2014/main" id="{12648A3A-E7B6-4A48-AFB4-D03A71B1757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AF1C9FE-7944-4E32-9D49-27ADB9AC6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5294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A8E2864-D6AC-4CC4-9EE5-63722B9BA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EDA72F3-65C4-410C-898D-298CF13DBBD3}"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51203" name="Rectangle 2">
            <a:extLst>
              <a:ext uri="{FF2B5EF4-FFF2-40B4-BE49-F238E27FC236}">
                <a16:creationId xmlns:a16="http://schemas.microsoft.com/office/drawing/2014/main" id="{12648A3A-E7B6-4A48-AFB4-D03A71B1757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AF1C9FE-7944-4E32-9D49-27ADB9AC6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B92A425-0829-4BA8-A915-A02D77269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19D2E46-C1AB-4EAE-940C-5888F50A00D9}"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90115" name="Rectangle 2">
            <a:extLst>
              <a:ext uri="{FF2B5EF4-FFF2-40B4-BE49-F238E27FC236}">
                <a16:creationId xmlns:a16="http://schemas.microsoft.com/office/drawing/2014/main" id="{9B143A29-7138-4121-83A8-5F3F6928E5FB}"/>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5BC330DA-C189-4CCA-8BFA-A3041A97C5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B92A425-0829-4BA8-A915-A02D77269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19D2E46-C1AB-4EAE-940C-5888F50A00D9}"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90115" name="Rectangle 2">
            <a:extLst>
              <a:ext uri="{FF2B5EF4-FFF2-40B4-BE49-F238E27FC236}">
                <a16:creationId xmlns:a16="http://schemas.microsoft.com/office/drawing/2014/main" id="{9B143A29-7138-4121-83A8-5F3F6928E5FB}"/>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5BC330DA-C189-4CCA-8BFA-A3041A97C5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19837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65070CB-A37B-45A8-99C0-A26C8D6BD3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CE579A5-CD10-45D6-8E2F-CF79DA7B28DA}"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98307" name="Rectangle 2">
            <a:extLst>
              <a:ext uri="{FF2B5EF4-FFF2-40B4-BE49-F238E27FC236}">
                <a16:creationId xmlns:a16="http://schemas.microsoft.com/office/drawing/2014/main" id="{FF0DB890-4C29-4ADA-92F6-2E7EB6E72DE1}"/>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BF63B916-01C4-4562-842A-2CFACC70EA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A380F9B-BEC2-4831-87AA-587F131B95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9B8EA87-319D-43CC-938B-C72681954F31}"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00355" name="Rectangle 2">
            <a:extLst>
              <a:ext uri="{FF2B5EF4-FFF2-40B4-BE49-F238E27FC236}">
                <a16:creationId xmlns:a16="http://schemas.microsoft.com/office/drawing/2014/main" id="{BCD5F765-D165-4F48-B80E-D6CB5B50FDFC}"/>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89BB5071-CC4E-48FA-B5C9-C4DA4D6721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752CA0D-8532-470B-B4F4-B1FAFFC72A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C028358-C873-4205-8D4D-BC13E4E8B800}"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02403" name="Rectangle 2">
            <a:extLst>
              <a:ext uri="{FF2B5EF4-FFF2-40B4-BE49-F238E27FC236}">
                <a16:creationId xmlns:a16="http://schemas.microsoft.com/office/drawing/2014/main" id="{84B21738-00D8-4DD5-8A58-C22C52778DE9}"/>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EF5CA878-6D1D-4493-87EC-6176D1DBE7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1A627E-448A-4F1E-B1E2-5AA515573A04}"/>
              </a:ext>
            </a:extLst>
          </p:cNvPr>
          <p:cNvSpPr>
            <a:spLocks noGrp="1" noChangeArrowheads="1"/>
          </p:cNvSpPr>
          <p:nvPr>
            <p:ph type="sldNum" sz="quarter" idx="5"/>
          </p:nvPr>
        </p:nvSpPr>
        <p:spPr>
          <a:ln/>
        </p:spPr>
        <p:txBody>
          <a:bodyPr/>
          <a:lstStyle/>
          <a:p>
            <a:fld id="{27F53029-1A70-4970-AF5A-E0BE8A2594DB}" type="slidenum">
              <a:rPr lang="en-US" altLang="en-US"/>
              <a:pPr/>
              <a:t>3</a:t>
            </a:fld>
            <a:endParaRPr lang="en-US" altLang="en-US"/>
          </a:p>
        </p:txBody>
      </p:sp>
      <p:sp>
        <p:nvSpPr>
          <p:cNvPr id="97282" name="Rectangle 2">
            <a:extLst>
              <a:ext uri="{FF2B5EF4-FFF2-40B4-BE49-F238E27FC236}">
                <a16:creationId xmlns:a16="http://schemas.microsoft.com/office/drawing/2014/main" id="{BE18D737-CEC4-4C79-B434-D7D4C4047D09}"/>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66FF7734-7CB7-4A12-B319-275531FFA4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44AA6AF-4C45-4133-BA66-A3010A573D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462D0B6-1282-479B-9721-80298D6B375C}"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67587" name="Rectangle 2">
            <a:extLst>
              <a:ext uri="{FF2B5EF4-FFF2-40B4-BE49-F238E27FC236}">
                <a16:creationId xmlns:a16="http://schemas.microsoft.com/office/drawing/2014/main" id="{1904FFA6-2D0D-4BF4-9E88-8CE977D943B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2FC39C9F-3CB3-432A-BF0A-3C14A6E850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Coarse-grained:</a:t>
            </a:r>
            <a:r>
              <a:rPr lang="en-US" dirty="0"/>
              <a:t> A few </a:t>
            </a:r>
            <a:r>
              <a:rPr lang="en-US" dirty="0" err="1"/>
              <a:t>ojects</a:t>
            </a:r>
            <a:r>
              <a:rPr lang="en-US" dirty="0"/>
              <a:t> hold a lot of related data that's why services have broader scope in functionality. Example: A single "Account" object holds the customer name, address, account balance, opening date, last change date, etc. </a:t>
            </a:r>
            <a:r>
              <a:rPr lang="en-US" b="1" dirty="0"/>
              <a:t>Thus:</a:t>
            </a:r>
            <a:r>
              <a:rPr lang="en-US" dirty="0"/>
              <a:t> Increased design complexity, smaller number of cells to various operations</a:t>
            </a:r>
          </a:p>
          <a:p>
            <a:r>
              <a:rPr lang="en-US" b="1" dirty="0"/>
              <a:t>Fine-grained:</a:t>
            </a:r>
            <a:r>
              <a:rPr lang="en-US" dirty="0"/>
              <a:t> More objects each holding less data that's why services have more narrow scope in functionality. Example: An Account object holds balance, a Customer object holds name and address, a </a:t>
            </a:r>
            <a:r>
              <a:rPr lang="en-US" dirty="0" err="1"/>
              <a:t>AccountOpenings</a:t>
            </a:r>
            <a:r>
              <a:rPr lang="en-US" dirty="0"/>
              <a:t> object holds opening date, etc. </a:t>
            </a:r>
            <a:r>
              <a:rPr lang="en-US" b="1" dirty="0"/>
              <a:t>Thus:</a:t>
            </a:r>
            <a:r>
              <a:rPr lang="en-US" dirty="0"/>
              <a:t> Decreased design complexity , higher number of cells to various service operations. These are relationships defined between these objects. </a:t>
            </a:r>
          </a:p>
        </p:txBody>
      </p:sp>
      <p:sp>
        <p:nvSpPr>
          <p:cNvPr id="4" name="Slide Number Placeholder 3"/>
          <p:cNvSpPr>
            <a:spLocks noGrp="1"/>
          </p:cNvSpPr>
          <p:nvPr>
            <p:ph type="sldNum" sz="quarter" idx="5"/>
          </p:nvPr>
        </p:nvSpPr>
        <p:spPr/>
        <p:txBody>
          <a:bodyPr/>
          <a:lstStyle/>
          <a:p>
            <a:fld id="{F5BEB3F6-C2FC-4428-B847-2E20F59B00FE}" type="slidenum">
              <a:rPr lang="en-US" smtClean="0"/>
              <a:t>13</a:t>
            </a:fld>
            <a:endParaRPr lang="en-US"/>
          </a:p>
        </p:txBody>
      </p:sp>
    </p:spTree>
    <p:extLst>
      <p:ext uri="{BB962C8B-B14F-4D97-AF65-F5344CB8AC3E}">
        <p14:creationId xmlns:p14="http://schemas.microsoft.com/office/powerpoint/2010/main" val="253788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700A505-C5F2-4DA7-BA26-BD1F0F4258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AEB1A21-0099-4944-8421-8C9D05EAEBA2}"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a:extLst>
              <a:ext uri="{FF2B5EF4-FFF2-40B4-BE49-F238E27FC236}">
                <a16:creationId xmlns:a16="http://schemas.microsoft.com/office/drawing/2014/main" id="{471F1AC1-C468-4BF9-A7A3-0883D4E87AA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C126EF43-B210-4EF3-8634-75943622C8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F95306F-A510-4BD3-A6D6-FD9983D544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D16024E-7F0B-40EE-94F3-09D0E8947850}"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22531" name="Rectangle 2">
            <a:extLst>
              <a:ext uri="{FF2B5EF4-FFF2-40B4-BE49-F238E27FC236}">
                <a16:creationId xmlns:a16="http://schemas.microsoft.com/office/drawing/2014/main" id="{608B70C1-132F-4C26-92E6-B434FBED2E9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43DA7346-E9AF-4282-8951-74757ADD04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1771554A-8C6A-48D8-B84C-2885967154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2E9AD01-F8C2-450D-9097-A017D5AB3CCF}"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24579" name="Rectangle 2">
            <a:extLst>
              <a:ext uri="{FF2B5EF4-FFF2-40B4-BE49-F238E27FC236}">
                <a16:creationId xmlns:a16="http://schemas.microsoft.com/office/drawing/2014/main" id="{411E15A3-0C99-43D4-9275-9AD8AC4EF6C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4EC49BE8-CC48-4F57-8922-98926089B0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131B58D-58D8-4D1B-86D7-68EAF129DE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B110E21-1E9C-4F44-A90C-699DC94F7AB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26627" name="Rectangle 2">
            <a:extLst>
              <a:ext uri="{FF2B5EF4-FFF2-40B4-BE49-F238E27FC236}">
                <a16:creationId xmlns:a16="http://schemas.microsoft.com/office/drawing/2014/main" id="{0DCE418E-FFAA-4FDB-AD9D-A87E35C1FB06}"/>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2B6CEAE-9FC4-4B44-8EFE-5265D941FC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CREATE TABLE emp ( </a:t>
            </a:r>
            <a:r>
              <a:rPr lang="en-US" dirty="0" err="1"/>
              <a:t>empno</a:t>
            </a:r>
            <a:r>
              <a:rPr lang="en-US" dirty="0"/>
              <a:t> NUMBER(4), </a:t>
            </a:r>
            <a:r>
              <a:rPr lang="en-US" dirty="0" err="1"/>
              <a:t>ename</a:t>
            </a:r>
            <a:r>
              <a:rPr lang="en-US" dirty="0"/>
              <a:t> VARCHAR2(30), </a:t>
            </a:r>
            <a:r>
              <a:rPr lang="en-US" dirty="0" err="1"/>
              <a:t>sal</a:t>
            </a:r>
            <a:r>
              <a:rPr lang="en-US" dirty="0"/>
              <a:t> NUMBER ) </a:t>
            </a:r>
          </a:p>
          <a:p>
            <a:r>
              <a:rPr lang="en-US" dirty="0"/>
              <a:t>PARTITION BY RANGE(</a:t>
            </a:r>
            <a:r>
              <a:rPr lang="en-US" dirty="0" err="1"/>
              <a:t>empno</a:t>
            </a:r>
            <a:r>
              <a:rPr lang="en-US" dirty="0"/>
              <a:t>) ( partition e1 values less than (1000) tablespace ts1, </a:t>
            </a:r>
          </a:p>
          <a:p>
            <a:r>
              <a:rPr lang="en-US" dirty="0"/>
              <a:t>partition e2 values less than (2000) tablespace ts2, </a:t>
            </a:r>
          </a:p>
          <a:p>
            <a:r>
              <a:rPr lang="en-US" dirty="0"/>
              <a:t>partition e3 values less than (MAXVALUE) tablespace ts3 ); </a:t>
            </a:r>
          </a:p>
          <a:p>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914400" y="2286000"/>
            <a:ext cx="7010400" cy="1143000"/>
          </a:xfrm>
        </p:spPr>
        <p:txBody>
          <a:bodyPr/>
          <a:lstStyle>
            <a:lvl1pPr algn="r">
              <a:defRPr/>
            </a:lvl1pPr>
          </a:lstStyle>
          <a:p>
            <a:pPr lvl="0"/>
            <a:r>
              <a:rPr lang="en-US" noProof="0"/>
              <a:t>Click to edit Master title style</a:t>
            </a:r>
          </a:p>
        </p:txBody>
      </p:sp>
      <p:sp>
        <p:nvSpPr>
          <p:cNvPr id="111619" name="Rectangle 3"/>
          <p:cNvSpPr>
            <a:spLocks noGrp="1" noChangeArrowheads="1"/>
          </p:cNvSpPr>
          <p:nvPr>
            <p:ph type="subTitle" idx="1"/>
          </p:nvPr>
        </p:nvSpPr>
        <p:spPr>
          <a:xfrm>
            <a:off x="1828800" y="3886200"/>
            <a:ext cx="6096000" cy="1752600"/>
          </a:xfrm>
        </p:spPr>
        <p:txBody>
          <a:bodyPr/>
          <a:lstStyle>
            <a:lvl1pPr marL="0" indent="0" algn="r">
              <a:buFontTx/>
              <a:buNone/>
              <a:defRPr/>
            </a:lvl1pPr>
          </a:lstStyle>
          <a:p>
            <a:pPr lvl="0"/>
            <a:r>
              <a:rPr lang="en-US" noProof="0"/>
              <a:t>Click to edit Master subtitle style</a:t>
            </a:r>
          </a:p>
        </p:txBody>
      </p:sp>
      <p:sp>
        <p:nvSpPr>
          <p:cNvPr id="9" name="Rectangle 4"/>
          <p:cNvSpPr>
            <a:spLocks noGrp="1" noChangeArrowheads="1"/>
          </p:cNvSpPr>
          <p:nvPr>
            <p:ph type="dt" sz="half" idx="10"/>
          </p:nvPr>
        </p:nvSpPr>
        <p:spPr bwMode="auto">
          <a:xfrm>
            <a:off x="9144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solidFill>
                  <a:schemeClr val="tx1"/>
                </a:solidFill>
                <a:latin typeface="Times New Roman" charset="0"/>
                <a:ea typeface="+mn-ea"/>
                <a:cs typeface="+mn-cs"/>
              </a:defRPr>
            </a:lvl1pPr>
          </a:lstStyle>
          <a:p>
            <a:pPr>
              <a:defRPr/>
            </a:pPr>
            <a:endParaRPr lang="en-US"/>
          </a:p>
        </p:txBody>
      </p:sp>
      <p:sp>
        <p:nvSpPr>
          <p:cNvPr id="10" name="Rectangle 5"/>
          <p:cNvSpPr>
            <a:spLocks noGrp="1" noChangeArrowheads="1"/>
          </p:cNvSpPr>
          <p:nvPr>
            <p:ph type="ftr" sz="quarter" idx="11"/>
          </p:nvPr>
        </p:nvSpPr>
        <p:spPr bwMode="auto">
          <a:xfrm>
            <a:off x="4165600" y="62484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chemeClr val="tx1"/>
                </a:solidFill>
                <a:latin typeface="Times New Roman" charset="0"/>
                <a:ea typeface="+mn-ea"/>
                <a:cs typeface="+mn-cs"/>
              </a:defRPr>
            </a:lvl1pPr>
          </a:lstStyle>
          <a:p>
            <a:pPr>
              <a:defRPr/>
            </a:pPr>
            <a:endParaRPr lang="en-US" dirty="0"/>
          </a:p>
        </p:txBody>
      </p:sp>
      <p:sp>
        <p:nvSpPr>
          <p:cNvPr id="11" name="Rectangle 6"/>
          <p:cNvSpPr>
            <a:spLocks noGrp="1" noChangeArrowheads="1"/>
          </p:cNvSpPr>
          <p:nvPr>
            <p:ph type="sldNum" sz="quarter" idx="12"/>
          </p:nvPr>
        </p:nvSpPr>
        <p:spPr>
          <a:xfrm>
            <a:off x="8737600" y="6248400"/>
            <a:ext cx="2540000" cy="457200"/>
          </a:xfrm>
        </p:spPr>
        <p:txBody>
          <a:bodyPr/>
          <a:lstStyle>
            <a:lvl1pPr>
              <a:defRPr/>
            </a:lvl1pPr>
          </a:lstStyle>
          <a:p>
            <a:pPr>
              <a:defRPr/>
            </a:pPr>
            <a:fld id="{6E0F4670-803E-43BB-88DF-5661A6189500}" type="slidenum">
              <a:rPr lang="en-US"/>
              <a:pPr>
                <a:defRPr/>
              </a:pPr>
              <a:t>‹#›</a:t>
            </a:fld>
            <a:endParaRPr lang="en-US"/>
          </a:p>
        </p:txBody>
      </p:sp>
      <p:pic>
        <p:nvPicPr>
          <p:cNvPr id="12" name="Picture 11">
            <a:extLst>
              <a:ext uri="{FF2B5EF4-FFF2-40B4-BE49-F238E27FC236}">
                <a16:creationId xmlns:a16="http://schemas.microsoft.com/office/drawing/2014/main" id="{B0FB9137-E245-45DC-BFC4-8252C3287D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1700" y="4149784"/>
            <a:ext cx="1485900" cy="1483971"/>
          </a:xfrm>
          <a:prstGeom prst="rect">
            <a:avLst/>
          </a:prstGeom>
        </p:spPr>
      </p:pic>
    </p:spTree>
    <p:extLst>
      <p:ext uri="{BB962C8B-B14F-4D97-AF65-F5344CB8AC3E}">
        <p14:creationId xmlns:p14="http://schemas.microsoft.com/office/powerpoint/2010/main" val="109905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DF21F3F8-9CA6-4527-BA94-2AD9EBB2EDC7}" type="slidenum">
              <a:rPr lang="en-US"/>
              <a:pPr>
                <a:defRPr/>
              </a:pPr>
              <a:t>‹#›</a:t>
            </a:fld>
            <a:endParaRPr lang="en-US"/>
          </a:p>
        </p:txBody>
      </p:sp>
    </p:spTree>
    <p:extLst>
      <p:ext uri="{BB962C8B-B14F-4D97-AF65-F5344CB8AC3E}">
        <p14:creationId xmlns:p14="http://schemas.microsoft.com/office/powerpoint/2010/main" val="401457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0"/>
            <a:ext cx="25908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0"/>
            <a:ext cx="75692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4073B5F2-26B1-48C1-8DE9-14E11CD897A0}" type="slidenum">
              <a:rPr lang="en-US"/>
              <a:pPr>
                <a:defRPr/>
              </a:pPr>
              <a:t>‹#›</a:t>
            </a:fld>
            <a:endParaRPr lang="en-US"/>
          </a:p>
        </p:txBody>
      </p:sp>
    </p:spTree>
    <p:extLst>
      <p:ext uri="{BB962C8B-B14F-4D97-AF65-F5344CB8AC3E}">
        <p14:creationId xmlns:p14="http://schemas.microsoft.com/office/powerpoint/2010/main" val="121686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298523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p:cNvSpPr>
            <a:spLocks noGrp="1" noChangeArrowheads="1"/>
          </p:cNvSpPr>
          <p:nvPr>
            <p:ph type="dt" sz="half" idx="10"/>
          </p:nvPr>
        </p:nvSpPr>
        <p:spPr>
          <a:xfrm>
            <a:off x="914400" y="6267450"/>
            <a:ext cx="2540000" cy="457200"/>
          </a:xfrm>
          <a:prstGeom prst="rect">
            <a:avLst/>
          </a:prstGeom>
        </p:spPr>
        <p:txBody>
          <a:bodyPr/>
          <a:lstStyle>
            <a:lvl1pPr>
              <a:defRPr/>
            </a:lvl1pPr>
          </a:lstStyle>
          <a:p>
            <a:endParaRPr lang="en-US" altLang="en-US"/>
          </a:p>
        </p:txBody>
      </p:sp>
      <p:sp>
        <p:nvSpPr>
          <p:cNvPr id="5" name="Footer Placeholder 1029"/>
          <p:cNvSpPr>
            <a:spLocks noGrp="1" noChangeArrowheads="1"/>
          </p:cNvSpPr>
          <p:nvPr>
            <p:ph type="ftr" sz="quarter" idx="11"/>
          </p:nvPr>
        </p:nvSpPr>
        <p:spPr>
          <a:xfrm>
            <a:off x="4165600" y="6267450"/>
            <a:ext cx="3860800" cy="457200"/>
          </a:xfrm>
          <a:prstGeom prst="rect">
            <a:avLst/>
          </a:prstGeom>
        </p:spPr>
        <p:txBody>
          <a:bodyPr/>
          <a:lstStyle>
            <a:lvl1pPr>
              <a:defRPr/>
            </a:lvl1pPr>
          </a:lstStyle>
          <a:p>
            <a:endParaRPr lang="en-US" altLang="en-US"/>
          </a:p>
        </p:txBody>
      </p:sp>
      <p:sp>
        <p:nvSpPr>
          <p:cNvPr id="6" name="Slide Number Placeholder 704"/>
          <p:cNvSpPr>
            <a:spLocks noGrp="1" noChangeArrowheads="1"/>
          </p:cNvSpPr>
          <p:nvPr>
            <p:ph type="sldNum" sz="quarter" idx="12"/>
          </p:nvPr>
        </p:nvSpPr>
        <p:spPr/>
        <p:txBody>
          <a:bodyPr/>
          <a:lstStyle>
            <a:lvl1pPr>
              <a:defRPr/>
            </a:lvl1pPr>
          </a:lstStyle>
          <a:p>
            <a:fld id="{A3BE7C5D-5725-491F-8EBE-EF1BCC7986F9}" type="slidenum">
              <a:rPr lang="en-US" altLang="en-US"/>
              <a:pPr/>
              <a:t>‹#›</a:t>
            </a:fld>
            <a:endParaRPr lang="en-US" altLang="en-US"/>
          </a:p>
        </p:txBody>
      </p:sp>
      <p:sp>
        <p:nvSpPr>
          <p:cNvPr id="7" name="Slide Number Placeholder 492"/>
          <p:cNvSpPr>
            <a:spLocks noGrp="1" noChangeArrowheads="1"/>
          </p:cNvSpPr>
          <p:nvPr>
            <p:ph type="sldNum" sz="quarter" idx="13"/>
          </p:nvPr>
        </p:nvSpPr>
        <p:spPr/>
        <p:txBody>
          <a:bodyPr/>
          <a:lstStyle>
            <a:lvl1pPr>
              <a:defRPr/>
            </a:lvl1pPr>
          </a:lstStyle>
          <a:p>
            <a:fld id="{205C0818-8B76-44F5-B513-5EC719230484}" type="slidenum">
              <a:rPr lang="en-US" altLang="en-US"/>
              <a:pPr/>
              <a:t>‹#›</a:t>
            </a:fld>
            <a:endParaRPr lang="en-US" altLang="en-US"/>
          </a:p>
        </p:txBody>
      </p:sp>
    </p:spTree>
    <p:extLst>
      <p:ext uri="{BB962C8B-B14F-4D97-AF65-F5344CB8AC3E}">
        <p14:creationId xmlns:p14="http://schemas.microsoft.com/office/powerpoint/2010/main" val="1470325119"/>
      </p:ext>
    </p:extLst>
  </p:cSld>
  <p:clrMapOvr>
    <a:masterClrMapping/>
  </p:clrMapOvr>
  <p:transition spd="slow" advClick="0" advTm="7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50AAFB8-5791-4396-BD6E-1E3E331645F6}" type="slidenum">
              <a:rPr lang="en-US"/>
              <a:pPr>
                <a:defRPr/>
              </a:pPr>
              <a:t>‹#›</a:t>
            </a:fld>
            <a:endParaRPr lang="en-US"/>
          </a:p>
        </p:txBody>
      </p:sp>
    </p:spTree>
    <p:extLst>
      <p:ext uri="{BB962C8B-B14F-4D97-AF65-F5344CB8AC3E}">
        <p14:creationId xmlns:p14="http://schemas.microsoft.com/office/powerpoint/2010/main" val="361358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2E91D76-BC05-471C-A6FA-9058E99E07B0}" type="slidenum">
              <a:rPr lang="en-US"/>
              <a:pPr>
                <a:defRPr/>
              </a:pPr>
              <a:t>‹#›</a:t>
            </a:fld>
            <a:endParaRPr lang="en-US"/>
          </a:p>
        </p:txBody>
      </p:sp>
    </p:spTree>
    <p:extLst>
      <p:ext uri="{BB962C8B-B14F-4D97-AF65-F5344CB8AC3E}">
        <p14:creationId xmlns:p14="http://schemas.microsoft.com/office/powerpoint/2010/main" val="335817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73E8B2AC-C7C6-4B70-A55D-DFDA5B35AE04}" type="slidenum">
              <a:rPr lang="en-US"/>
              <a:pPr>
                <a:defRPr/>
              </a:pPr>
              <a:t>‹#›</a:t>
            </a:fld>
            <a:endParaRPr lang="en-US"/>
          </a:p>
        </p:txBody>
      </p:sp>
    </p:spTree>
    <p:extLst>
      <p:ext uri="{BB962C8B-B14F-4D97-AF65-F5344CB8AC3E}">
        <p14:creationId xmlns:p14="http://schemas.microsoft.com/office/powerpoint/2010/main" val="239003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AA0E9862-54E7-49CE-AFEB-9ABAC086D0D4}" type="slidenum">
              <a:rPr lang="en-US"/>
              <a:pPr>
                <a:defRPr/>
              </a:pPr>
              <a:t>‹#›</a:t>
            </a:fld>
            <a:endParaRPr lang="en-US"/>
          </a:p>
        </p:txBody>
      </p:sp>
    </p:spTree>
    <p:extLst>
      <p:ext uri="{BB962C8B-B14F-4D97-AF65-F5344CB8AC3E}">
        <p14:creationId xmlns:p14="http://schemas.microsoft.com/office/powerpoint/2010/main" val="305266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5CCAB0C-7EDF-4EBA-A786-58EA8E2E0C42}" type="slidenum">
              <a:rPr lang="en-US"/>
              <a:pPr>
                <a:defRPr/>
              </a:pPr>
              <a:t>‹#›</a:t>
            </a:fld>
            <a:endParaRPr lang="en-US"/>
          </a:p>
        </p:txBody>
      </p:sp>
    </p:spTree>
    <p:extLst>
      <p:ext uri="{BB962C8B-B14F-4D97-AF65-F5344CB8AC3E}">
        <p14:creationId xmlns:p14="http://schemas.microsoft.com/office/powerpoint/2010/main" val="151779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E5A1F1C-C0FC-40D7-AF63-3D50C102F6BA}" type="slidenum">
              <a:rPr lang="en-US"/>
              <a:pPr>
                <a:defRPr/>
              </a:pPr>
              <a:t>‹#›</a:t>
            </a:fld>
            <a:endParaRPr lang="en-US"/>
          </a:p>
        </p:txBody>
      </p:sp>
    </p:spTree>
    <p:extLst>
      <p:ext uri="{BB962C8B-B14F-4D97-AF65-F5344CB8AC3E}">
        <p14:creationId xmlns:p14="http://schemas.microsoft.com/office/powerpoint/2010/main" val="188795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73E3E5D-B3A2-4FF7-8B33-BB9F4B76D22D}" type="slidenum">
              <a:rPr lang="en-US"/>
              <a:pPr>
                <a:defRPr/>
              </a:pPr>
              <a:t>‹#›</a:t>
            </a:fld>
            <a:endParaRPr lang="en-US"/>
          </a:p>
        </p:txBody>
      </p:sp>
    </p:spTree>
    <p:extLst>
      <p:ext uri="{BB962C8B-B14F-4D97-AF65-F5344CB8AC3E}">
        <p14:creationId xmlns:p14="http://schemas.microsoft.com/office/powerpoint/2010/main" val="19549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B5E98D8C-A39E-42C8-B7BD-D78029951C81}" type="slidenum">
              <a:rPr lang="en-US"/>
              <a:pPr>
                <a:defRPr/>
              </a:pPr>
              <a:t>‹#›</a:t>
            </a:fld>
            <a:endParaRPr lang="en-US"/>
          </a:p>
        </p:txBody>
      </p:sp>
    </p:spTree>
    <p:extLst>
      <p:ext uri="{BB962C8B-B14F-4D97-AF65-F5344CB8AC3E}">
        <p14:creationId xmlns:p14="http://schemas.microsoft.com/office/powerpoint/2010/main" val="5748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27200" y="0"/>
            <a:ext cx="9550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1447800"/>
            <a:ext cx="10363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596" name="Rectangle 4"/>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chemeClr val="tx1"/>
                </a:solidFill>
                <a:latin typeface="Times New Roman" charset="0"/>
                <a:ea typeface="+mn-ea"/>
                <a:cs typeface="+mn-cs"/>
              </a:defRPr>
            </a:lvl1pPr>
          </a:lstStyle>
          <a:p>
            <a:pPr>
              <a:defRPr/>
            </a:pPr>
            <a:fld id="{6B8BC2F6-4B5A-4324-8EF1-0D6833C7E1A9}" type="slidenum">
              <a:rPr lang="en-US"/>
              <a:pPr>
                <a:defRPr/>
              </a:pPr>
              <a:t>‹#›</a:t>
            </a:fld>
            <a:endParaRPr lang="en-US"/>
          </a:p>
        </p:txBody>
      </p:sp>
      <p:pic>
        <p:nvPicPr>
          <p:cNvPr id="3" name="Picture 2">
            <a:extLst>
              <a:ext uri="{FF2B5EF4-FFF2-40B4-BE49-F238E27FC236}">
                <a16:creationId xmlns:a16="http://schemas.microsoft.com/office/drawing/2014/main" id="{7F68D74E-ECC8-4121-8732-900251117FD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81000" y="77684"/>
            <a:ext cx="1143000" cy="1141516"/>
          </a:xfrm>
          <a:prstGeom prst="rect">
            <a:avLst/>
          </a:prstGeom>
        </p:spPr>
      </p:pic>
    </p:spTree>
    <p:extLst>
      <p:ext uri="{BB962C8B-B14F-4D97-AF65-F5344CB8AC3E}">
        <p14:creationId xmlns:p14="http://schemas.microsoft.com/office/powerpoint/2010/main" val="3755307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3600">
          <a:solidFill>
            <a:srgbClr val="0000FF"/>
          </a:solidFill>
          <a:latin typeface="+mj-lt"/>
          <a:ea typeface="+mj-ea"/>
          <a:cs typeface="Osaka"/>
        </a:defRPr>
      </a:lvl1pPr>
      <a:lvl2pPr algn="l" rtl="0" eaLnBrk="0" fontAlgn="base" hangingPunct="0">
        <a:spcBef>
          <a:spcPct val="0"/>
        </a:spcBef>
        <a:spcAft>
          <a:spcPct val="0"/>
        </a:spcAft>
        <a:defRPr sz="3600">
          <a:solidFill>
            <a:srgbClr val="0000FF"/>
          </a:solidFill>
          <a:latin typeface="Tahoma" charset="0"/>
          <a:ea typeface="Osaka" charset="-128"/>
          <a:cs typeface="Osaka"/>
        </a:defRPr>
      </a:lvl2pPr>
      <a:lvl3pPr algn="l" rtl="0" eaLnBrk="0" fontAlgn="base" hangingPunct="0">
        <a:spcBef>
          <a:spcPct val="0"/>
        </a:spcBef>
        <a:spcAft>
          <a:spcPct val="0"/>
        </a:spcAft>
        <a:defRPr sz="3600">
          <a:solidFill>
            <a:srgbClr val="0000FF"/>
          </a:solidFill>
          <a:latin typeface="Tahoma" charset="0"/>
          <a:ea typeface="Osaka" charset="-128"/>
          <a:cs typeface="Osaka"/>
        </a:defRPr>
      </a:lvl3pPr>
      <a:lvl4pPr algn="l" rtl="0" eaLnBrk="0" fontAlgn="base" hangingPunct="0">
        <a:spcBef>
          <a:spcPct val="0"/>
        </a:spcBef>
        <a:spcAft>
          <a:spcPct val="0"/>
        </a:spcAft>
        <a:defRPr sz="3600">
          <a:solidFill>
            <a:srgbClr val="0000FF"/>
          </a:solidFill>
          <a:latin typeface="Tahoma" charset="0"/>
          <a:ea typeface="Osaka" charset="-128"/>
          <a:cs typeface="Osaka"/>
        </a:defRPr>
      </a:lvl4pPr>
      <a:lvl5pPr algn="l" rtl="0" eaLnBrk="0" fontAlgn="base" hangingPunct="0">
        <a:spcBef>
          <a:spcPct val="0"/>
        </a:spcBef>
        <a:spcAft>
          <a:spcPct val="0"/>
        </a:spcAft>
        <a:defRPr sz="3600">
          <a:solidFill>
            <a:srgbClr val="0000FF"/>
          </a:solidFill>
          <a:latin typeface="Tahoma" charset="0"/>
          <a:ea typeface="Osaka" charset="-128"/>
          <a:cs typeface="Osaka"/>
        </a:defRPr>
      </a:lvl5pPr>
      <a:lvl6pPr marL="457200" algn="l" rtl="0" fontAlgn="base">
        <a:spcBef>
          <a:spcPct val="0"/>
        </a:spcBef>
        <a:spcAft>
          <a:spcPct val="0"/>
        </a:spcAft>
        <a:defRPr sz="3600">
          <a:solidFill>
            <a:srgbClr val="0000FF"/>
          </a:solidFill>
          <a:latin typeface="Tahoma" charset="0"/>
          <a:ea typeface="Osaka" charset="-128"/>
        </a:defRPr>
      </a:lvl6pPr>
      <a:lvl7pPr marL="914400" algn="l" rtl="0" fontAlgn="base">
        <a:spcBef>
          <a:spcPct val="0"/>
        </a:spcBef>
        <a:spcAft>
          <a:spcPct val="0"/>
        </a:spcAft>
        <a:defRPr sz="3600">
          <a:solidFill>
            <a:srgbClr val="0000FF"/>
          </a:solidFill>
          <a:latin typeface="Tahoma" charset="0"/>
          <a:ea typeface="Osaka" charset="-128"/>
        </a:defRPr>
      </a:lvl7pPr>
      <a:lvl8pPr marL="1371600" algn="l" rtl="0" fontAlgn="base">
        <a:spcBef>
          <a:spcPct val="0"/>
        </a:spcBef>
        <a:spcAft>
          <a:spcPct val="0"/>
        </a:spcAft>
        <a:defRPr sz="3600">
          <a:solidFill>
            <a:srgbClr val="0000FF"/>
          </a:solidFill>
          <a:latin typeface="Tahoma" charset="0"/>
          <a:ea typeface="Osaka" charset="-128"/>
        </a:defRPr>
      </a:lvl8pPr>
      <a:lvl9pPr marL="1828800" algn="l" rtl="0" fontAlgn="base">
        <a:spcBef>
          <a:spcPct val="0"/>
        </a:spcBef>
        <a:spcAft>
          <a:spcPct val="0"/>
        </a:spcAft>
        <a:defRPr sz="3600">
          <a:solidFill>
            <a:srgbClr val="0000FF"/>
          </a:solidFill>
          <a:latin typeface="Tahoma" charset="0"/>
          <a:ea typeface="Osaka"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879BED7-9E88-48E7-A57E-81AED01ACF37}"/>
              </a:ext>
            </a:extLst>
          </p:cNvPr>
          <p:cNvSpPr>
            <a:spLocks noGrp="1" noChangeArrowheads="1"/>
          </p:cNvSpPr>
          <p:nvPr>
            <p:ph type="ctrTitle"/>
          </p:nvPr>
        </p:nvSpPr>
        <p:spPr/>
        <p:txBody>
          <a:bodyPr/>
          <a:lstStyle/>
          <a:p>
            <a:pPr>
              <a:defRPr/>
            </a:pPr>
            <a:r>
              <a:rPr lang="en-US" dirty="0">
                <a:ea typeface="+mj-ea"/>
              </a:rPr>
              <a:t>Parallel Databases</a:t>
            </a:r>
          </a:p>
        </p:txBody>
      </p:sp>
      <p:sp>
        <p:nvSpPr>
          <p:cNvPr id="15363" name="Rectangle 3">
            <a:extLst>
              <a:ext uri="{FF2B5EF4-FFF2-40B4-BE49-F238E27FC236}">
                <a16:creationId xmlns:a16="http://schemas.microsoft.com/office/drawing/2014/main" id="{8214979A-2427-494B-9B25-5E4AF27F7AF8}"/>
              </a:ext>
            </a:extLst>
          </p:cNvPr>
          <p:cNvSpPr>
            <a:spLocks noChangeArrowheads="1"/>
          </p:cNvSpPr>
          <p:nvPr/>
        </p:nvSpPr>
        <p:spPr bwMode="auto">
          <a:xfrm>
            <a:off x="3278188" y="-5603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5AD79BC6-B8D5-4618-9C10-39C37EC74E91}"/>
              </a:ext>
            </a:extLst>
          </p:cNvPr>
          <p:cNvSpPr>
            <a:spLocks noGrp="1" noChangeArrowheads="1"/>
          </p:cNvSpPr>
          <p:nvPr>
            <p:ph type="title"/>
          </p:nvPr>
        </p:nvSpPr>
        <p:spPr/>
        <p:txBody>
          <a:bodyPr/>
          <a:lstStyle/>
          <a:p>
            <a:r>
              <a:rPr lang="en-US" altLang="en-US"/>
              <a:t>Shared Nothing</a:t>
            </a:r>
          </a:p>
        </p:txBody>
      </p:sp>
      <p:sp>
        <p:nvSpPr>
          <p:cNvPr id="692227" name="Rectangle 3">
            <a:extLst>
              <a:ext uri="{FF2B5EF4-FFF2-40B4-BE49-F238E27FC236}">
                <a16:creationId xmlns:a16="http://schemas.microsoft.com/office/drawing/2014/main" id="{55914840-2B1A-4793-A7CE-B23FEAB9C583}"/>
              </a:ext>
            </a:extLst>
          </p:cNvPr>
          <p:cNvSpPr>
            <a:spLocks noGrp="1" noChangeArrowheads="1"/>
          </p:cNvSpPr>
          <p:nvPr>
            <p:ph type="body" idx="4294967295"/>
          </p:nvPr>
        </p:nvSpPr>
        <p:spPr>
          <a:xfrm>
            <a:off x="1537252" y="1143000"/>
            <a:ext cx="9925878" cy="5410200"/>
          </a:xfrm>
        </p:spPr>
        <p:txBody>
          <a:bodyPr/>
          <a:lstStyle/>
          <a:p>
            <a:r>
              <a:rPr lang="en-US" altLang="en-US" sz="2400" dirty="0"/>
              <a:t>Node consists of a processor, memory, and one or more disks. Processors at one node  communicate with another processor at another node using an interconnection network. A node functions as the server for the data on the disk or disks the node owns.</a:t>
            </a:r>
          </a:p>
          <a:p>
            <a:r>
              <a:rPr lang="en-US" altLang="en-US" sz="2400" dirty="0"/>
              <a:t>Examples: Teradata, Tandem, Oracle-n CUBE</a:t>
            </a:r>
          </a:p>
          <a:p>
            <a:r>
              <a:rPr lang="en-US" altLang="en-US" sz="2400" dirty="0"/>
              <a:t>Data accessed from local disks (and local memory accesses)  do not pass through interconnection network, thereby minimizing the interference of resource sharing.</a:t>
            </a:r>
          </a:p>
          <a:p>
            <a:r>
              <a:rPr lang="en-US" altLang="en-US" sz="2400" dirty="0"/>
              <a:t>Shared-nothing multiprocessors can be scaled up to thousands of processors without interference.</a:t>
            </a:r>
          </a:p>
          <a:p>
            <a:r>
              <a:rPr lang="en-US" altLang="en-US" sz="2400" dirty="0"/>
              <a:t>Main drawback: cost of communication and non-local disk access; sending data involves software interaction at both 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03673105-472F-4B18-A8EB-3186D1E7F0F4}"/>
              </a:ext>
            </a:extLst>
          </p:cNvPr>
          <p:cNvSpPr>
            <a:spLocks noGrp="1" noChangeArrowheads="1"/>
          </p:cNvSpPr>
          <p:nvPr>
            <p:ph type="title"/>
          </p:nvPr>
        </p:nvSpPr>
        <p:spPr/>
        <p:txBody>
          <a:bodyPr/>
          <a:lstStyle/>
          <a:p>
            <a:r>
              <a:rPr lang="en-US" altLang="en-US"/>
              <a:t>Hierarchical</a:t>
            </a:r>
          </a:p>
        </p:txBody>
      </p:sp>
      <p:sp>
        <p:nvSpPr>
          <p:cNvPr id="693251" name="Rectangle 3">
            <a:extLst>
              <a:ext uri="{FF2B5EF4-FFF2-40B4-BE49-F238E27FC236}">
                <a16:creationId xmlns:a16="http://schemas.microsoft.com/office/drawing/2014/main" id="{7858D23F-B5F0-4069-8D0D-968AED63AD0F}"/>
              </a:ext>
            </a:extLst>
          </p:cNvPr>
          <p:cNvSpPr>
            <a:spLocks noGrp="1" noChangeArrowheads="1"/>
          </p:cNvSpPr>
          <p:nvPr>
            <p:ph type="body" idx="4294967295"/>
          </p:nvPr>
        </p:nvSpPr>
        <p:spPr>
          <a:xfrm>
            <a:off x="1338470" y="1143001"/>
            <a:ext cx="9939130" cy="4962378"/>
          </a:xfrm>
        </p:spPr>
        <p:txBody>
          <a:bodyPr/>
          <a:lstStyle/>
          <a:p>
            <a:r>
              <a:rPr lang="en-US" altLang="en-US" sz="2400" dirty="0"/>
              <a:t>Combines characteristics of shared-memory, shared-disk, and shared-nothing architectures.</a:t>
            </a:r>
          </a:p>
          <a:p>
            <a:r>
              <a:rPr lang="en-US" altLang="en-US" sz="2400" dirty="0"/>
              <a:t>Top level is a shared-nothing architecture –  nodes connected by an interconnection network, and do not share disks or memory with each other.</a:t>
            </a:r>
          </a:p>
          <a:p>
            <a:r>
              <a:rPr lang="en-US" altLang="en-US" sz="2400" dirty="0"/>
              <a:t>Each node of the system could be a shared-memory system with a few processors.</a:t>
            </a:r>
          </a:p>
          <a:p>
            <a:r>
              <a:rPr lang="en-US" altLang="en-US" sz="2400" dirty="0"/>
              <a:t>Alternatively, each node could be a shared-disk system, and each of the systems sharing a set of disks could be a shared-memory system.</a:t>
            </a:r>
          </a:p>
          <a:p>
            <a:r>
              <a:rPr lang="en-US" altLang="en-US" sz="2400" dirty="0"/>
              <a:t>Reduce the complexity of programming such systems by </a:t>
            </a:r>
            <a:r>
              <a:rPr lang="en-US" altLang="en-US" sz="2400" b="1" dirty="0">
                <a:solidFill>
                  <a:srgbClr val="000099"/>
                </a:solidFill>
              </a:rPr>
              <a:t>distributed virtual-memory</a:t>
            </a:r>
            <a:r>
              <a:rPr lang="en-US" altLang="en-US" sz="2400" dirty="0"/>
              <a:t> architectures</a:t>
            </a:r>
          </a:p>
          <a:p>
            <a:pPr lvl="1"/>
            <a:r>
              <a:rPr lang="en-US" altLang="en-US" sz="2000" dirty="0">
                <a:ea typeface="ＭＳ Ｐゴシック" panose="020B0600070205080204" pitchFamily="34" charset="-128"/>
              </a:rPr>
              <a:t>Also called </a:t>
            </a:r>
            <a:r>
              <a:rPr lang="en-US" altLang="en-US" sz="2000" b="1" dirty="0">
                <a:solidFill>
                  <a:srgbClr val="000099"/>
                </a:solidFill>
                <a:ea typeface="ＭＳ Ｐゴシック" panose="020B0600070205080204" pitchFamily="34" charset="-128"/>
              </a:rPr>
              <a:t>non-uniform memory architecture (NUMA)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a:extLst>
              <a:ext uri="{FF2B5EF4-FFF2-40B4-BE49-F238E27FC236}">
                <a16:creationId xmlns:a16="http://schemas.microsoft.com/office/drawing/2014/main" id="{24B15792-9F41-44F2-A1D4-7708D90F257B}"/>
              </a:ext>
            </a:extLst>
          </p:cNvPr>
          <p:cNvSpPr>
            <a:spLocks noGrp="1" noChangeArrowheads="1"/>
          </p:cNvSpPr>
          <p:nvPr>
            <p:ph type="title"/>
          </p:nvPr>
        </p:nvSpPr>
        <p:spPr/>
        <p:txBody>
          <a:bodyPr/>
          <a:lstStyle/>
          <a:p>
            <a:r>
              <a:rPr lang="en-US" altLang="en-US"/>
              <a:t>Apple Supercomputer</a:t>
            </a:r>
          </a:p>
        </p:txBody>
      </p:sp>
      <p:sp>
        <p:nvSpPr>
          <p:cNvPr id="756739" name="Rectangle 3">
            <a:extLst>
              <a:ext uri="{FF2B5EF4-FFF2-40B4-BE49-F238E27FC236}">
                <a16:creationId xmlns:a16="http://schemas.microsoft.com/office/drawing/2014/main" id="{8CC7E917-75B2-4891-BC39-16C6F17C67E2}"/>
              </a:ext>
            </a:extLst>
          </p:cNvPr>
          <p:cNvSpPr>
            <a:spLocks noGrp="1" noChangeArrowheads="1"/>
          </p:cNvSpPr>
          <p:nvPr>
            <p:ph type="body" idx="1"/>
          </p:nvPr>
        </p:nvSpPr>
        <p:spPr>
          <a:xfrm>
            <a:off x="914400" y="1447800"/>
            <a:ext cx="10522424" cy="4011304"/>
          </a:xfrm>
        </p:spPr>
        <p:txBody>
          <a:bodyPr/>
          <a:lstStyle/>
          <a:p>
            <a:r>
              <a:rPr lang="en-US" altLang="en-US" sz="1800" dirty="0"/>
              <a:t>“Soon after the announcement, </a:t>
            </a:r>
            <a:r>
              <a:rPr lang="en-US" altLang="en-US" sz="1800" dirty="0" err="1"/>
              <a:t>Varadarajan</a:t>
            </a:r>
            <a:r>
              <a:rPr lang="en-US" altLang="en-US" sz="1800" dirty="0"/>
              <a:t> took delivery of his very first PowerBook laptop running Mac OS X. Within days, he placed an order for the 1100 dual processor, 2.0 GHz Power Mac G5 computers that now drive Virginia Tech’s new supercomputer. Smart choice: In November of 2003 the giant system — named System X — became the third fastest supercomputer in the world.</a:t>
            </a:r>
          </a:p>
          <a:p>
            <a:pPr>
              <a:buFont typeface="Wingdings" panose="05000000000000000000" pitchFamily="2" charset="2"/>
              <a:buNone/>
            </a:pPr>
            <a:r>
              <a:rPr lang="en-US" altLang="en-US" sz="1800" dirty="0"/>
              <a:t>     </a:t>
            </a:r>
          </a:p>
          <a:p>
            <a:pPr>
              <a:buFont typeface="Wingdings" panose="05000000000000000000" pitchFamily="2" charset="2"/>
              <a:buNone/>
            </a:pPr>
            <a:r>
              <a:rPr lang="en-US" altLang="en-US" sz="1800" dirty="0"/>
              <a:t>      System X is radically different from traditional, high-performance supercomputers. Unlike most, it is based on a “supercluster” of Power Mac G5 computers, each of which has 4GB of main memory, and 160GB of serial ATA storage. Not only is System X the world’s fastest, most powerful “home-built” supercomputer, it quite possibly has the cheapest price/performance of any supercomputer on the TOP500 list.”</a:t>
            </a:r>
          </a:p>
          <a:p>
            <a:pPr>
              <a:buFont typeface="Wingdings" panose="05000000000000000000" pitchFamily="2" charset="2"/>
              <a:buNone/>
            </a:pPr>
            <a:endParaRPr lang="en-US" altLang="en-US" sz="1800" dirty="0"/>
          </a:p>
          <a:p>
            <a:pPr>
              <a:buFont typeface="Wingdings" panose="05000000000000000000" pitchFamily="2" charset="2"/>
              <a:buNone/>
            </a:pPr>
            <a:r>
              <a:rPr lang="en-US" altLang="en-US" sz="2000" dirty="0"/>
              <a:t>         --- </a:t>
            </a:r>
            <a:r>
              <a:rPr lang="en-US" altLang="en-US" sz="1800" dirty="0"/>
              <a:t>From Apple Website</a:t>
            </a:r>
          </a:p>
        </p:txBody>
      </p:sp>
      <p:pic>
        <p:nvPicPr>
          <p:cNvPr id="756740" name="Picture 4" descr="virginiatech_480_01062004">
            <a:extLst>
              <a:ext uri="{FF2B5EF4-FFF2-40B4-BE49-F238E27FC236}">
                <a16:creationId xmlns:a16="http://schemas.microsoft.com/office/drawing/2014/main" id="{42A6F28D-09FE-4443-B6B9-4A2DA2B0B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5029200"/>
            <a:ext cx="1828800" cy="142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169EF1C3-7CFF-4466-8FDB-EE4E35BB7266}"/>
              </a:ext>
            </a:extLst>
          </p:cNvPr>
          <p:cNvSpPr>
            <a:spLocks noGrp="1" noChangeArrowheads="1"/>
          </p:cNvSpPr>
          <p:nvPr>
            <p:ph type="title"/>
          </p:nvPr>
        </p:nvSpPr>
        <p:spPr/>
        <p:txBody>
          <a:bodyPr/>
          <a:lstStyle/>
          <a:p>
            <a:r>
              <a:rPr lang="en-US" altLang="en-US"/>
              <a:t>Parallel Level</a:t>
            </a:r>
          </a:p>
        </p:txBody>
      </p:sp>
      <p:sp>
        <p:nvSpPr>
          <p:cNvPr id="679939" name="Rectangle 3">
            <a:extLst>
              <a:ext uri="{FF2B5EF4-FFF2-40B4-BE49-F238E27FC236}">
                <a16:creationId xmlns:a16="http://schemas.microsoft.com/office/drawing/2014/main" id="{4C17078B-8111-4D8F-AA40-E4FB987E2928}"/>
              </a:ext>
            </a:extLst>
          </p:cNvPr>
          <p:cNvSpPr>
            <a:spLocks noGrp="1" noChangeArrowheads="1"/>
          </p:cNvSpPr>
          <p:nvPr>
            <p:ph type="body" idx="4294967295"/>
          </p:nvPr>
        </p:nvSpPr>
        <p:spPr/>
        <p:txBody>
          <a:bodyPr/>
          <a:lstStyle/>
          <a:p>
            <a:r>
              <a:rPr lang="en-US" altLang="en-US" dirty="0"/>
              <a:t>A </a:t>
            </a:r>
            <a:r>
              <a:rPr lang="en-US" altLang="en-US" b="1" dirty="0">
                <a:solidFill>
                  <a:schemeClr val="tx2"/>
                </a:solidFill>
              </a:rPr>
              <a:t>coarse-grain</a:t>
            </a:r>
            <a:r>
              <a:rPr lang="en-US" altLang="en-US" dirty="0"/>
              <a:t> </a:t>
            </a:r>
            <a:r>
              <a:rPr lang="en-US" altLang="en-US" b="1" dirty="0">
                <a:solidFill>
                  <a:schemeClr val="tx2"/>
                </a:solidFill>
              </a:rPr>
              <a:t>parallel</a:t>
            </a:r>
            <a:r>
              <a:rPr lang="en-US" altLang="en-US" dirty="0"/>
              <a:t> machine consists of a small number of powerful processors</a:t>
            </a:r>
          </a:p>
          <a:p>
            <a:r>
              <a:rPr lang="en-US" altLang="en-US" dirty="0"/>
              <a:t>A </a:t>
            </a:r>
            <a:r>
              <a:rPr lang="en-US" altLang="en-US" b="1" dirty="0">
                <a:solidFill>
                  <a:schemeClr val="tx2"/>
                </a:solidFill>
              </a:rPr>
              <a:t>massively parallel</a:t>
            </a:r>
            <a:r>
              <a:rPr lang="en-US" altLang="en-US" dirty="0"/>
              <a:t> or </a:t>
            </a:r>
            <a:r>
              <a:rPr lang="en-US" altLang="en-US" b="1" dirty="0">
                <a:solidFill>
                  <a:schemeClr val="tx2"/>
                </a:solidFill>
              </a:rPr>
              <a:t>fine grain parallel</a:t>
            </a:r>
            <a:r>
              <a:rPr lang="en-US" altLang="en-US" i="1" dirty="0"/>
              <a:t> </a:t>
            </a:r>
            <a:r>
              <a:rPr lang="en-US" altLang="en-US" dirty="0"/>
              <a:t>machine utilizes thousands of smaller processors.</a:t>
            </a:r>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9FDDA0C3-D667-4A8C-B990-DB44202A0BCA}"/>
              </a:ext>
            </a:extLst>
          </p:cNvPr>
          <p:cNvSpPr>
            <a:spLocks noGrp="1" noChangeArrowheads="1"/>
          </p:cNvSpPr>
          <p:nvPr>
            <p:ph type="title"/>
          </p:nvPr>
        </p:nvSpPr>
        <p:spPr/>
        <p:txBody>
          <a:bodyPr/>
          <a:lstStyle/>
          <a:p>
            <a:r>
              <a:rPr lang="en-US" altLang="en-US" dirty="0"/>
              <a:t>Parallel System Performance Measure</a:t>
            </a:r>
          </a:p>
        </p:txBody>
      </p:sp>
      <p:pic>
        <p:nvPicPr>
          <p:cNvPr id="680966" name="Picture 6">
            <a:extLst>
              <a:ext uri="{FF2B5EF4-FFF2-40B4-BE49-F238E27FC236}">
                <a16:creationId xmlns:a16="http://schemas.microsoft.com/office/drawing/2014/main" id="{DC6C2EB7-67F0-4105-A2B8-1CC602D34CD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057400" y="3276600"/>
            <a:ext cx="3962400" cy="2736850"/>
          </a:xfr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0963" name="Rectangle 3">
            <a:extLst>
              <a:ext uri="{FF2B5EF4-FFF2-40B4-BE49-F238E27FC236}">
                <a16:creationId xmlns:a16="http://schemas.microsoft.com/office/drawing/2014/main" id="{08CAF0A1-068A-480F-856F-56454DB5E912}"/>
              </a:ext>
            </a:extLst>
          </p:cNvPr>
          <p:cNvSpPr>
            <a:spLocks noGrp="1" noChangeArrowheads="1"/>
          </p:cNvSpPr>
          <p:nvPr>
            <p:ph type="body" idx="4294967295"/>
          </p:nvPr>
        </p:nvSpPr>
        <p:spPr>
          <a:xfrm>
            <a:off x="1600200" y="1143000"/>
            <a:ext cx="10363200" cy="5105400"/>
          </a:xfrm>
        </p:spPr>
        <p:txBody>
          <a:bodyPr/>
          <a:lstStyle/>
          <a:p>
            <a:r>
              <a:rPr lang="en-US" altLang="en-US" sz="2800" b="1" dirty="0">
                <a:solidFill>
                  <a:schemeClr val="tx2"/>
                </a:solidFill>
              </a:rPr>
              <a:t>Speedup</a:t>
            </a:r>
            <a:r>
              <a:rPr lang="en-US" altLang="en-US" sz="2800" dirty="0"/>
              <a:t>: </a:t>
            </a:r>
            <a:r>
              <a:rPr lang="en-US" altLang="en-US" sz="2800" i="1" dirty="0"/>
              <a:t>= </a:t>
            </a:r>
            <a:r>
              <a:rPr lang="en-US" altLang="en-US" sz="1800" i="1" dirty="0"/>
              <a:t>small system elapsed time</a:t>
            </a:r>
          </a:p>
          <a:p>
            <a:pPr lvl="1">
              <a:buNone/>
            </a:pPr>
            <a:r>
              <a:rPr lang="en-US" altLang="en-US" sz="2400" i="1" dirty="0"/>
              <a:t>                     large system elapsed time</a:t>
            </a:r>
          </a:p>
          <a:p>
            <a:r>
              <a:rPr lang="en-US" altLang="en-US" sz="2800" b="1" dirty="0">
                <a:solidFill>
                  <a:schemeClr val="tx2"/>
                </a:solidFill>
              </a:rPr>
              <a:t>Scaleup</a:t>
            </a:r>
            <a:r>
              <a:rPr lang="en-US" altLang="en-US" sz="2800" dirty="0"/>
              <a:t>: </a:t>
            </a:r>
            <a:r>
              <a:rPr lang="en-US" altLang="en-US" sz="2800" i="1" dirty="0"/>
              <a:t>= </a:t>
            </a:r>
            <a:r>
              <a:rPr lang="en-US" altLang="en-US" sz="1800" i="1" dirty="0"/>
              <a:t>small system small problem elapsed time</a:t>
            </a:r>
          </a:p>
          <a:p>
            <a:pPr lvl="1">
              <a:buNone/>
            </a:pPr>
            <a:r>
              <a:rPr lang="en-US" altLang="en-US" sz="2400" i="1" dirty="0"/>
              <a:t>                   big system big problem elapsed time </a:t>
            </a:r>
          </a:p>
        </p:txBody>
      </p:sp>
      <p:sp>
        <p:nvSpPr>
          <p:cNvPr id="680964" name="Line 4">
            <a:extLst>
              <a:ext uri="{FF2B5EF4-FFF2-40B4-BE49-F238E27FC236}">
                <a16:creationId xmlns:a16="http://schemas.microsoft.com/office/drawing/2014/main" id="{BBBC0D06-09B1-4466-9CB0-08517895FABD}"/>
              </a:ext>
            </a:extLst>
          </p:cNvPr>
          <p:cNvSpPr>
            <a:spLocks noChangeShapeType="1"/>
          </p:cNvSpPr>
          <p:nvPr/>
        </p:nvSpPr>
        <p:spPr bwMode="auto">
          <a:xfrm flipV="1">
            <a:off x="4202375" y="1631746"/>
            <a:ext cx="341307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65" name="Line 5">
            <a:extLst>
              <a:ext uri="{FF2B5EF4-FFF2-40B4-BE49-F238E27FC236}">
                <a16:creationId xmlns:a16="http://schemas.microsoft.com/office/drawing/2014/main" id="{9618041B-6DE2-440D-AF56-6FE639FADB47}"/>
              </a:ext>
            </a:extLst>
          </p:cNvPr>
          <p:cNvSpPr>
            <a:spLocks noChangeShapeType="1"/>
          </p:cNvSpPr>
          <p:nvPr/>
        </p:nvSpPr>
        <p:spPr bwMode="auto">
          <a:xfrm>
            <a:off x="4038600" y="2590800"/>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80968" name="Picture 8">
            <a:extLst>
              <a:ext uri="{FF2B5EF4-FFF2-40B4-BE49-F238E27FC236}">
                <a16:creationId xmlns:a16="http://schemas.microsoft.com/office/drawing/2014/main" id="{7F6B0317-D8E1-4305-8861-EE498CE7CC9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324600" y="3276600"/>
            <a:ext cx="3962400" cy="2795588"/>
          </a:xfr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AC5DD265-DC84-4C2C-9227-C8240A4A79D5}"/>
              </a:ext>
            </a:extLst>
          </p:cNvPr>
          <p:cNvSpPr>
            <a:spLocks noGrp="1" noChangeArrowheads="1"/>
          </p:cNvSpPr>
          <p:nvPr>
            <p:ph type="title"/>
          </p:nvPr>
        </p:nvSpPr>
        <p:spPr/>
        <p:txBody>
          <a:bodyPr/>
          <a:lstStyle/>
          <a:p>
            <a:r>
              <a:rPr lang="en-US" altLang="en-US"/>
              <a:t>Database Performance Measures</a:t>
            </a:r>
          </a:p>
        </p:txBody>
      </p:sp>
      <p:sp>
        <p:nvSpPr>
          <p:cNvPr id="706563" name="Rectangle 3">
            <a:extLst>
              <a:ext uri="{FF2B5EF4-FFF2-40B4-BE49-F238E27FC236}">
                <a16:creationId xmlns:a16="http://schemas.microsoft.com/office/drawing/2014/main" id="{417F3C52-D70E-4E9F-8E4A-E917A57851C2}"/>
              </a:ext>
            </a:extLst>
          </p:cNvPr>
          <p:cNvSpPr>
            <a:spLocks noGrp="1" noChangeArrowheads="1"/>
          </p:cNvSpPr>
          <p:nvPr>
            <p:ph type="body" idx="1"/>
          </p:nvPr>
        </p:nvSpPr>
        <p:spPr/>
        <p:txBody>
          <a:bodyPr/>
          <a:lstStyle/>
          <a:p>
            <a:r>
              <a:rPr lang="en-US" altLang="en-US" b="1" dirty="0">
                <a:solidFill>
                  <a:schemeClr val="tx2"/>
                </a:solidFill>
              </a:rPr>
              <a:t>throughput</a:t>
            </a:r>
            <a:r>
              <a:rPr lang="en-US" altLang="en-US" dirty="0"/>
              <a:t> --- the number of tasks that can be completed in a given time interval</a:t>
            </a:r>
          </a:p>
          <a:p>
            <a:r>
              <a:rPr lang="en-US" altLang="en-US" b="1" dirty="0">
                <a:solidFill>
                  <a:schemeClr val="tx2"/>
                </a:solidFill>
              </a:rPr>
              <a:t>response time</a:t>
            </a:r>
            <a:r>
              <a:rPr lang="en-US" altLang="en-US" dirty="0"/>
              <a:t> --- the amount of time it takes to complete a single task from the time it is submitted</a:t>
            </a:r>
          </a:p>
          <a:p>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B52F3E02-1F8B-4044-92A8-94489A343844}"/>
              </a:ext>
            </a:extLst>
          </p:cNvPr>
          <p:cNvSpPr>
            <a:spLocks noGrp="1" noChangeArrowheads="1"/>
          </p:cNvSpPr>
          <p:nvPr>
            <p:ph type="title"/>
          </p:nvPr>
        </p:nvSpPr>
        <p:spPr/>
        <p:txBody>
          <a:bodyPr/>
          <a:lstStyle/>
          <a:p>
            <a:r>
              <a:rPr lang="en-US" altLang="en-US" dirty="0"/>
              <a:t>Batch and Transaction Scaleup</a:t>
            </a:r>
          </a:p>
        </p:txBody>
      </p:sp>
      <p:sp>
        <p:nvSpPr>
          <p:cNvPr id="684035" name="Rectangle 3">
            <a:extLst>
              <a:ext uri="{FF2B5EF4-FFF2-40B4-BE49-F238E27FC236}">
                <a16:creationId xmlns:a16="http://schemas.microsoft.com/office/drawing/2014/main" id="{C6BE7C46-2B42-4BE3-AAC6-6AEC146208F3}"/>
              </a:ext>
            </a:extLst>
          </p:cNvPr>
          <p:cNvSpPr>
            <a:spLocks noGrp="1" noChangeArrowheads="1"/>
          </p:cNvSpPr>
          <p:nvPr>
            <p:ph type="body" idx="4294967295"/>
          </p:nvPr>
        </p:nvSpPr>
        <p:spPr>
          <a:xfrm>
            <a:off x="1433015" y="1142999"/>
            <a:ext cx="10017457" cy="5080379"/>
          </a:xfrm>
        </p:spPr>
        <p:txBody>
          <a:bodyPr/>
          <a:lstStyle/>
          <a:p>
            <a:r>
              <a:rPr lang="en-US" altLang="en-US" sz="2800" b="1" dirty="0">
                <a:solidFill>
                  <a:schemeClr val="tx2"/>
                </a:solidFill>
              </a:rPr>
              <a:t>Batch scaleup</a:t>
            </a:r>
            <a:r>
              <a:rPr lang="en-US" altLang="en-US" sz="2800" b="1" dirty="0"/>
              <a:t>:</a:t>
            </a:r>
            <a:endParaRPr lang="en-US" altLang="en-US" sz="2800" dirty="0"/>
          </a:p>
          <a:p>
            <a:pPr lvl="1"/>
            <a:r>
              <a:rPr lang="en-US" altLang="en-US" sz="2400" dirty="0"/>
              <a:t>A single large job; typical of most database queries and scientific simulation.</a:t>
            </a:r>
          </a:p>
          <a:p>
            <a:pPr lvl="1"/>
            <a:r>
              <a:rPr lang="en-US" altLang="en-US" sz="2400" dirty="0"/>
              <a:t>Use an </a:t>
            </a:r>
            <a:r>
              <a:rPr lang="en-US" altLang="en-US" sz="2400" i="1" dirty="0"/>
              <a:t>N</a:t>
            </a:r>
            <a:r>
              <a:rPr lang="en-US" altLang="en-US" sz="2400" dirty="0"/>
              <a:t>-times larger computer on </a:t>
            </a:r>
            <a:r>
              <a:rPr lang="en-US" altLang="en-US" sz="2400" i="1" dirty="0"/>
              <a:t>N</a:t>
            </a:r>
            <a:r>
              <a:rPr lang="en-US" altLang="en-US" sz="2400" dirty="0"/>
              <a:t>-times larger problem.</a:t>
            </a:r>
          </a:p>
          <a:p>
            <a:r>
              <a:rPr lang="en-US" altLang="en-US" sz="2800" b="1" dirty="0">
                <a:solidFill>
                  <a:schemeClr val="tx2"/>
                </a:solidFill>
              </a:rPr>
              <a:t>Transaction scaleup</a:t>
            </a:r>
            <a:r>
              <a:rPr lang="en-US" altLang="en-US" sz="2800" dirty="0"/>
              <a:t>:</a:t>
            </a:r>
          </a:p>
          <a:p>
            <a:pPr lvl="1"/>
            <a:r>
              <a:rPr lang="en-US" altLang="en-US" sz="2400" dirty="0"/>
              <a:t>Numerous small queries submitted by independent users to a shared database; typical transaction processing and timesharing systems.</a:t>
            </a:r>
          </a:p>
          <a:p>
            <a:pPr lvl="1"/>
            <a:r>
              <a:rPr lang="en-US" altLang="en-US" sz="2400" i="1" dirty="0"/>
              <a:t>N</a:t>
            </a:r>
            <a:r>
              <a:rPr lang="en-US" altLang="en-US" sz="2400" dirty="0"/>
              <a:t>-times as many users submitting requests (hence, </a:t>
            </a:r>
            <a:r>
              <a:rPr lang="en-US" altLang="en-US" sz="2400" i="1" dirty="0"/>
              <a:t>N</a:t>
            </a:r>
            <a:r>
              <a:rPr lang="en-US" altLang="en-US" sz="2400" dirty="0"/>
              <a:t>-times as many requests) to an </a:t>
            </a:r>
            <a:r>
              <a:rPr lang="en-US" altLang="en-US" sz="2400" i="1" dirty="0"/>
              <a:t>N</a:t>
            </a:r>
            <a:r>
              <a:rPr lang="en-US" altLang="en-US" sz="2400" dirty="0"/>
              <a:t>-times larger database, on an </a:t>
            </a:r>
            <a:r>
              <a:rPr lang="en-US" altLang="en-US" sz="2400" i="1" dirty="0"/>
              <a:t>N</a:t>
            </a:r>
            <a:r>
              <a:rPr lang="en-US" altLang="en-US" sz="2400" dirty="0"/>
              <a:t>-times larger computer.</a:t>
            </a:r>
          </a:p>
          <a:p>
            <a:pPr lvl="1"/>
            <a:r>
              <a:rPr lang="en-US" altLang="en-US" sz="2400" dirty="0"/>
              <a:t>Well-suited to parallel execution.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1243FFF2-22F3-4758-8205-A09B06FD2DDA}"/>
              </a:ext>
            </a:extLst>
          </p:cNvPr>
          <p:cNvSpPr>
            <a:spLocks noGrp="1" noChangeArrowheads="1"/>
          </p:cNvSpPr>
          <p:nvPr>
            <p:ph type="title"/>
          </p:nvPr>
        </p:nvSpPr>
        <p:spPr>
          <a:xfrm>
            <a:off x="1727200" y="304800"/>
            <a:ext cx="9550400" cy="838200"/>
          </a:xfrm>
        </p:spPr>
        <p:txBody>
          <a:bodyPr/>
          <a:lstStyle/>
          <a:p>
            <a:r>
              <a:rPr lang="en-US" altLang="en-US" dirty="0"/>
              <a:t>Factors Limiting Speedup and Scaleup</a:t>
            </a:r>
          </a:p>
        </p:txBody>
      </p:sp>
      <p:sp>
        <p:nvSpPr>
          <p:cNvPr id="685059" name="Rectangle 3">
            <a:extLst>
              <a:ext uri="{FF2B5EF4-FFF2-40B4-BE49-F238E27FC236}">
                <a16:creationId xmlns:a16="http://schemas.microsoft.com/office/drawing/2014/main" id="{893FE9D8-C3B8-4541-909F-6E39864C81D2}"/>
              </a:ext>
            </a:extLst>
          </p:cNvPr>
          <p:cNvSpPr>
            <a:spLocks noGrp="1" noChangeArrowheads="1"/>
          </p:cNvSpPr>
          <p:nvPr>
            <p:ph type="body" idx="4294967295"/>
          </p:nvPr>
        </p:nvSpPr>
        <p:spPr>
          <a:xfrm>
            <a:off x="1549400" y="1143000"/>
            <a:ext cx="9728200" cy="5410200"/>
          </a:xfrm>
        </p:spPr>
        <p:txBody>
          <a:bodyPr/>
          <a:lstStyle/>
          <a:p>
            <a:pPr>
              <a:buNone/>
            </a:pPr>
            <a:r>
              <a:rPr lang="en-US" altLang="en-US" dirty="0"/>
              <a:t>Speedup and scaleup are often sublinear due to:</a:t>
            </a:r>
          </a:p>
          <a:p>
            <a:r>
              <a:rPr lang="en-US" altLang="en-US" b="1" dirty="0">
                <a:solidFill>
                  <a:schemeClr val="tx2"/>
                </a:solidFill>
              </a:rPr>
              <a:t>Startup costs</a:t>
            </a:r>
            <a:r>
              <a:rPr lang="en-US" altLang="en-US" dirty="0"/>
              <a:t>: Cost of starting up multiple processes may dominate computation time, if the degree of parallelism is high.</a:t>
            </a:r>
          </a:p>
          <a:p>
            <a:r>
              <a:rPr lang="en-US" altLang="en-US" b="1" dirty="0">
                <a:solidFill>
                  <a:schemeClr val="tx2"/>
                </a:solidFill>
              </a:rPr>
              <a:t>Interference</a:t>
            </a:r>
            <a:r>
              <a:rPr lang="en-US" altLang="en-US" dirty="0"/>
              <a:t>:  Processes accessing shared resources (e.g., system bus, disks, or locks) compete with each other</a:t>
            </a:r>
          </a:p>
          <a:p>
            <a:r>
              <a:rPr lang="en-US" altLang="en-US" b="1" dirty="0">
                <a:solidFill>
                  <a:schemeClr val="tx2"/>
                </a:solidFill>
              </a:rPr>
              <a:t>Skew</a:t>
            </a:r>
            <a:r>
              <a:rPr lang="en-US" altLang="en-US" dirty="0"/>
              <a:t>: Overall execution time determined by </a:t>
            </a:r>
            <a:r>
              <a:rPr lang="en-US" altLang="en-US" b="1" dirty="0"/>
              <a:t>slowest</a:t>
            </a:r>
            <a:r>
              <a:rPr lang="en-US" altLang="en-US" dirty="0"/>
              <a:t> of parallelly executing tasks.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27FFE1E7-0A3C-4C01-905F-3EAEAD4C26AA}"/>
              </a:ext>
            </a:extLst>
          </p:cNvPr>
          <p:cNvSpPr>
            <a:spLocks noGrp="1" noChangeArrowheads="1"/>
          </p:cNvSpPr>
          <p:nvPr>
            <p:ph type="title"/>
          </p:nvPr>
        </p:nvSpPr>
        <p:spPr/>
        <p:txBody>
          <a:bodyPr/>
          <a:lstStyle/>
          <a:p>
            <a:r>
              <a:rPr lang="en-US" altLang="en-US"/>
              <a:t>Interconnection Architectures</a:t>
            </a:r>
          </a:p>
        </p:txBody>
      </p:sp>
      <p:pic>
        <p:nvPicPr>
          <p:cNvPr id="687107" name="Picture 3">
            <a:extLst>
              <a:ext uri="{FF2B5EF4-FFF2-40B4-BE49-F238E27FC236}">
                <a16:creationId xmlns:a16="http://schemas.microsoft.com/office/drawing/2014/main" id="{C0921D5F-4A98-4D4C-8C4C-5955D9731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39" t="29456" r="1137" b="28372"/>
          <a:stretch>
            <a:fillRect/>
          </a:stretch>
        </p:blipFill>
        <p:spPr bwMode="auto">
          <a:xfrm>
            <a:off x="1808163" y="1644650"/>
            <a:ext cx="8666162" cy="281463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0FBB157B-43A5-43C5-B0CA-B5BDC8E99FF0}"/>
              </a:ext>
            </a:extLst>
          </p:cNvPr>
          <p:cNvSpPr>
            <a:spLocks noGrp="1" noChangeArrowheads="1"/>
          </p:cNvSpPr>
          <p:nvPr>
            <p:ph type="title"/>
          </p:nvPr>
        </p:nvSpPr>
        <p:spPr/>
        <p:txBody>
          <a:bodyPr/>
          <a:lstStyle/>
          <a:p>
            <a:r>
              <a:rPr lang="en-US" altLang="en-US"/>
              <a:t>Parallel Database Issues</a:t>
            </a:r>
          </a:p>
        </p:txBody>
      </p:sp>
      <p:sp>
        <p:nvSpPr>
          <p:cNvPr id="752643" name="Rectangle 3">
            <a:extLst>
              <a:ext uri="{FF2B5EF4-FFF2-40B4-BE49-F238E27FC236}">
                <a16:creationId xmlns:a16="http://schemas.microsoft.com/office/drawing/2014/main" id="{9C05A420-FAC0-4640-84BE-49DD0E90594E}"/>
              </a:ext>
            </a:extLst>
          </p:cNvPr>
          <p:cNvSpPr>
            <a:spLocks noGrp="1" noChangeArrowheads="1"/>
          </p:cNvSpPr>
          <p:nvPr>
            <p:ph type="body" idx="1"/>
          </p:nvPr>
        </p:nvSpPr>
        <p:spPr/>
        <p:txBody>
          <a:bodyPr/>
          <a:lstStyle/>
          <a:p>
            <a:r>
              <a:rPr lang="en-US" altLang="en-US"/>
              <a:t>Data Partitioning</a:t>
            </a:r>
          </a:p>
          <a:p>
            <a:r>
              <a:rPr lang="en-US" altLang="en-US"/>
              <a:t>Parallel Query Processing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E4ED159-218E-4038-AC44-93064BF164F7}"/>
              </a:ext>
            </a:extLst>
          </p:cNvPr>
          <p:cNvSpPr>
            <a:spLocks noGrp="1" noChangeArrowheads="1"/>
          </p:cNvSpPr>
          <p:nvPr>
            <p:ph type="title"/>
          </p:nvPr>
        </p:nvSpPr>
        <p:spPr/>
        <p:txBody>
          <a:bodyPr/>
          <a:lstStyle/>
          <a:p>
            <a:pPr>
              <a:defRPr/>
            </a:pPr>
            <a:r>
              <a:rPr lang="en-US" dirty="0">
                <a:ea typeface="+mj-ea"/>
              </a:rPr>
              <a:t>Parallel Databases</a:t>
            </a:r>
          </a:p>
        </p:txBody>
      </p:sp>
      <p:sp>
        <p:nvSpPr>
          <p:cNvPr id="17411" name="Rectangle 3">
            <a:extLst>
              <a:ext uri="{FF2B5EF4-FFF2-40B4-BE49-F238E27FC236}">
                <a16:creationId xmlns:a16="http://schemas.microsoft.com/office/drawing/2014/main" id="{AF2ED3A1-37FF-446F-BBE7-3A525B36D0B2}"/>
              </a:ext>
            </a:extLst>
          </p:cNvPr>
          <p:cNvSpPr>
            <a:spLocks noGrp="1" noChangeArrowheads="1"/>
          </p:cNvSpPr>
          <p:nvPr>
            <p:ph type="body" idx="4294967295"/>
          </p:nvPr>
        </p:nvSpPr>
        <p:spPr/>
        <p:txBody>
          <a:bodyPr/>
          <a:lstStyle/>
          <a:p>
            <a:r>
              <a:rPr lang="en-US" altLang="en-US" dirty="0"/>
              <a:t>Introduction</a:t>
            </a:r>
          </a:p>
          <a:p>
            <a:r>
              <a:rPr lang="en-US" altLang="en-US" dirty="0"/>
              <a:t>Parallelism in Database</a:t>
            </a:r>
          </a:p>
          <a:p>
            <a:r>
              <a:rPr lang="en-US" altLang="en-US" dirty="0"/>
              <a:t>I/O Parallelism</a:t>
            </a:r>
          </a:p>
          <a:p>
            <a:r>
              <a:rPr lang="en-US" altLang="en-US" dirty="0"/>
              <a:t>Interquery Parallelism</a:t>
            </a:r>
          </a:p>
          <a:p>
            <a:r>
              <a:rPr lang="en-US" altLang="en-US" dirty="0"/>
              <a:t>Intraquery Parallelism</a:t>
            </a:r>
          </a:p>
          <a:p>
            <a:r>
              <a:rPr lang="en-US" altLang="en-US" dirty="0"/>
              <a:t>Intraoperation Parallelism</a:t>
            </a:r>
          </a:p>
          <a:p>
            <a:r>
              <a:rPr lang="en-US" altLang="en-US" dirty="0"/>
              <a:t>Interoperation Parallelism</a:t>
            </a:r>
          </a:p>
          <a:p>
            <a:r>
              <a:rPr lang="en-US" altLang="en-US" dirty="0"/>
              <a:t>Design of Parallel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C3BD05E-F4F4-400A-89DA-208F8D84CC01}"/>
              </a:ext>
            </a:extLst>
          </p:cNvPr>
          <p:cNvSpPr>
            <a:spLocks noGrp="1" noChangeArrowheads="1"/>
          </p:cNvSpPr>
          <p:nvPr>
            <p:ph type="title"/>
          </p:nvPr>
        </p:nvSpPr>
        <p:spPr/>
        <p:txBody>
          <a:bodyPr/>
          <a:lstStyle/>
          <a:p>
            <a:pPr>
              <a:defRPr/>
            </a:pPr>
            <a:r>
              <a:rPr lang="en-US">
                <a:ea typeface="+mj-ea"/>
              </a:rPr>
              <a:t>Introduction</a:t>
            </a:r>
          </a:p>
        </p:txBody>
      </p:sp>
      <p:sp>
        <p:nvSpPr>
          <p:cNvPr id="19459" name="Rectangle 3">
            <a:extLst>
              <a:ext uri="{FF2B5EF4-FFF2-40B4-BE49-F238E27FC236}">
                <a16:creationId xmlns:a16="http://schemas.microsoft.com/office/drawing/2014/main" id="{AE195562-6A75-49BA-A256-4750ED1815DE}"/>
              </a:ext>
            </a:extLst>
          </p:cNvPr>
          <p:cNvSpPr>
            <a:spLocks noGrp="1" noChangeArrowheads="1"/>
          </p:cNvSpPr>
          <p:nvPr>
            <p:ph type="body" idx="4294967295"/>
          </p:nvPr>
        </p:nvSpPr>
        <p:spPr>
          <a:xfrm>
            <a:off x="1528764" y="1093788"/>
            <a:ext cx="9351272" cy="5207000"/>
          </a:xfrm>
        </p:spPr>
        <p:txBody>
          <a:bodyPr/>
          <a:lstStyle/>
          <a:p>
            <a:pPr>
              <a:lnSpc>
                <a:spcPct val="90000"/>
              </a:lnSpc>
            </a:pPr>
            <a:r>
              <a:rPr lang="en-US" altLang="en-US" sz="2400" dirty="0"/>
              <a:t>Parallel machines are becoming quite common and affordable</a:t>
            </a:r>
          </a:p>
          <a:p>
            <a:pPr lvl="1">
              <a:lnSpc>
                <a:spcPct val="90000"/>
              </a:lnSpc>
            </a:pPr>
            <a:r>
              <a:rPr lang="en-US" altLang="en-US" sz="2000" dirty="0">
                <a:ea typeface="ＭＳ Ｐゴシック" panose="020B0600070205080204" pitchFamily="34" charset="-128"/>
              </a:rPr>
              <a:t>Prices of microprocessors, memory and disks have dropped sharply</a:t>
            </a:r>
          </a:p>
          <a:p>
            <a:pPr lvl="1">
              <a:lnSpc>
                <a:spcPct val="90000"/>
              </a:lnSpc>
            </a:pPr>
            <a:r>
              <a:rPr lang="en-US" altLang="en-US" sz="2000" dirty="0">
                <a:ea typeface="ＭＳ Ｐゴシック" panose="020B0600070205080204" pitchFamily="34" charset="-128"/>
              </a:rPr>
              <a:t>Recent desktop computers feature multiple processors and this trend is projected to accelerate</a:t>
            </a:r>
          </a:p>
          <a:p>
            <a:pPr>
              <a:lnSpc>
                <a:spcPct val="90000"/>
              </a:lnSpc>
            </a:pPr>
            <a:r>
              <a:rPr lang="en-US" altLang="en-US" sz="2400" dirty="0"/>
              <a:t>Databases are growing increasingly large</a:t>
            </a:r>
          </a:p>
          <a:p>
            <a:pPr lvl="1">
              <a:lnSpc>
                <a:spcPct val="90000"/>
              </a:lnSpc>
            </a:pPr>
            <a:r>
              <a:rPr lang="en-US" altLang="en-US" sz="2000" dirty="0">
                <a:ea typeface="ＭＳ Ｐゴシック" panose="020B0600070205080204" pitchFamily="34" charset="-128"/>
              </a:rPr>
              <a:t>large volumes of transaction data are collected and stored for later analysis.</a:t>
            </a:r>
          </a:p>
          <a:p>
            <a:pPr lvl="1">
              <a:lnSpc>
                <a:spcPct val="90000"/>
              </a:lnSpc>
            </a:pPr>
            <a:r>
              <a:rPr lang="en-US" altLang="en-US" sz="2000" dirty="0">
                <a:ea typeface="ＭＳ Ｐゴシック" panose="020B0600070205080204" pitchFamily="34" charset="-128"/>
              </a:rPr>
              <a:t>multimedia objects like images are increasingly stored in databases</a:t>
            </a:r>
          </a:p>
          <a:p>
            <a:pPr>
              <a:lnSpc>
                <a:spcPct val="90000"/>
              </a:lnSpc>
            </a:pPr>
            <a:r>
              <a:rPr lang="en-US" altLang="en-US" sz="2400" dirty="0"/>
              <a:t>Large-scale parallel database systems increasingly used for:</a:t>
            </a:r>
          </a:p>
          <a:p>
            <a:pPr lvl="1">
              <a:lnSpc>
                <a:spcPct val="90000"/>
              </a:lnSpc>
            </a:pPr>
            <a:r>
              <a:rPr lang="en-US" altLang="en-US" sz="2000" dirty="0">
                <a:ea typeface="ＭＳ Ｐゴシック" panose="020B0600070205080204" pitchFamily="34" charset="-128"/>
              </a:rPr>
              <a:t>storing large volumes of data</a:t>
            </a:r>
          </a:p>
          <a:p>
            <a:pPr lvl="1">
              <a:lnSpc>
                <a:spcPct val="90000"/>
              </a:lnSpc>
            </a:pPr>
            <a:r>
              <a:rPr lang="en-US" altLang="en-US" sz="2000" dirty="0">
                <a:ea typeface="ＭＳ Ｐゴシック" panose="020B0600070205080204" pitchFamily="34" charset="-128"/>
              </a:rPr>
              <a:t>processing time-consuming decision-support queries</a:t>
            </a:r>
          </a:p>
          <a:p>
            <a:pPr lvl="1">
              <a:lnSpc>
                <a:spcPct val="90000"/>
              </a:lnSpc>
            </a:pPr>
            <a:r>
              <a:rPr lang="en-US" altLang="en-US" sz="2000" dirty="0">
                <a:ea typeface="ＭＳ Ｐゴシック" panose="020B0600070205080204" pitchFamily="34" charset="-128"/>
              </a:rPr>
              <a:t>providing high throughput for transaction processing </a:t>
            </a:r>
          </a:p>
          <a:p>
            <a:pPr lvl="1">
              <a:lnSpc>
                <a:spcPct val="90000"/>
              </a:lnSpc>
            </a:pPr>
            <a:endParaRPr lang="en-US" altLang="en-US" sz="2000" dirty="0">
              <a:ea typeface="ＭＳ Ｐゴシック" panose="020B0600070205080204" pitchFamily="34" charset="-128"/>
            </a:endParaRPr>
          </a:p>
          <a:p>
            <a:pPr>
              <a:lnSpc>
                <a:spcPct val="90000"/>
              </a:lnSpc>
            </a:pP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2ED0738-5424-48F1-A91B-2ED4FD955F8D}"/>
              </a:ext>
            </a:extLst>
          </p:cNvPr>
          <p:cNvSpPr>
            <a:spLocks noGrp="1" noChangeArrowheads="1"/>
          </p:cNvSpPr>
          <p:nvPr>
            <p:ph type="title"/>
          </p:nvPr>
        </p:nvSpPr>
        <p:spPr/>
        <p:txBody>
          <a:bodyPr/>
          <a:lstStyle/>
          <a:p>
            <a:pPr>
              <a:defRPr/>
            </a:pPr>
            <a:r>
              <a:rPr lang="en-US">
                <a:ea typeface="+mj-ea"/>
              </a:rPr>
              <a:t>Parallelism in Databases</a:t>
            </a:r>
          </a:p>
        </p:txBody>
      </p:sp>
      <p:sp>
        <p:nvSpPr>
          <p:cNvPr id="21507" name="Rectangle 3">
            <a:extLst>
              <a:ext uri="{FF2B5EF4-FFF2-40B4-BE49-F238E27FC236}">
                <a16:creationId xmlns:a16="http://schemas.microsoft.com/office/drawing/2014/main" id="{8EED7F23-DB09-4994-8FED-602126532A5F}"/>
              </a:ext>
            </a:extLst>
          </p:cNvPr>
          <p:cNvSpPr>
            <a:spLocks noGrp="1" noChangeArrowheads="1"/>
          </p:cNvSpPr>
          <p:nvPr>
            <p:ph type="body" idx="4294967295"/>
          </p:nvPr>
        </p:nvSpPr>
        <p:spPr>
          <a:xfrm>
            <a:off x="1247913" y="1143000"/>
            <a:ext cx="10508974" cy="5105400"/>
          </a:xfrm>
        </p:spPr>
        <p:txBody>
          <a:bodyPr/>
          <a:lstStyle/>
          <a:p>
            <a:r>
              <a:rPr lang="en-US" altLang="en-US" sz="2800" dirty="0"/>
              <a:t>Data can be partitioned across multiple disks for parallel I/O.</a:t>
            </a:r>
          </a:p>
          <a:p>
            <a:r>
              <a:rPr lang="en-US" altLang="en-US" sz="2800" dirty="0"/>
              <a:t>Individual relational operations (e.g., sort, join, aggregation) can be executed in parallel</a:t>
            </a:r>
          </a:p>
          <a:p>
            <a:pPr lvl="1"/>
            <a:r>
              <a:rPr lang="en-US" altLang="en-US" sz="2400" dirty="0">
                <a:ea typeface="ＭＳ Ｐゴシック" panose="020B0600070205080204" pitchFamily="34" charset="-128"/>
              </a:rPr>
              <a:t>data can be partitioned and each processor can work independently on its own partition.</a:t>
            </a:r>
          </a:p>
          <a:p>
            <a:r>
              <a:rPr lang="en-US" altLang="en-US" sz="2800" dirty="0"/>
              <a:t>Queries are expressed in high level language (SQL, translated to relational algebra)</a:t>
            </a:r>
          </a:p>
          <a:p>
            <a:pPr lvl="1"/>
            <a:r>
              <a:rPr lang="en-US" altLang="en-US" sz="2400" dirty="0">
                <a:ea typeface="ＭＳ Ｐゴシック" panose="020B0600070205080204" pitchFamily="34" charset="-128"/>
              </a:rPr>
              <a:t>makes parallelization easier.</a:t>
            </a:r>
          </a:p>
          <a:p>
            <a:r>
              <a:rPr lang="en-US" altLang="en-US" sz="2800" dirty="0"/>
              <a:t>Different queries can be run in parallel with each other.     Concurrency control takes care of conflicts. </a:t>
            </a:r>
          </a:p>
          <a:p>
            <a:r>
              <a:rPr lang="en-US" altLang="en-US" sz="2800" dirty="0"/>
              <a:t>Thus, databases naturally lend themselves to parallelism.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3438E32-961E-473D-A9B0-12BDECBE98C2}"/>
              </a:ext>
            </a:extLst>
          </p:cNvPr>
          <p:cNvSpPr>
            <a:spLocks noGrp="1" noChangeArrowheads="1"/>
          </p:cNvSpPr>
          <p:nvPr>
            <p:ph type="title"/>
          </p:nvPr>
        </p:nvSpPr>
        <p:spPr/>
        <p:txBody>
          <a:bodyPr/>
          <a:lstStyle/>
          <a:p>
            <a:pPr>
              <a:defRPr/>
            </a:pPr>
            <a:r>
              <a:rPr lang="en-US">
                <a:ea typeface="+mj-ea"/>
              </a:rPr>
              <a:t>I/O Parallelism</a:t>
            </a:r>
          </a:p>
        </p:txBody>
      </p:sp>
      <p:sp>
        <p:nvSpPr>
          <p:cNvPr id="23555" name="Rectangle 3">
            <a:extLst>
              <a:ext uri="{FF2B5EF4-FFF2-40B4-BE49-F238E27FC236}">
                <a16:creationId xmlns:a16="http://schemas.microsoft.com/office/drawing/2014/main" id="{B6494DB5-4CBE-4702-B393-42529DE862DC}"/>
              </a:ext>
            </a:extLst>
          </p:cNvPr>
          <p:cNvSpPr>
            <a:spLocks noGrp="1" noChangeArrowheads="1"/>
          </p:cNvSpPr>
          <p:nvPr>
            <p:ph type="body" idx="4294967295"/>
          </p:nvPr>
        </p:nvSpPr>
        <p:spPr>
          <a:xfrm>
            <a:off x="1471613" y="1079500"/>
            <a:ext cx="9934091" cy="5253062"/>
          </a:xfrm>
        </p:spPr>
        <p:txBody>
          <a:bodyPr/>
          <a:lstStyle/>
          <a:p>
            <a:r>
              <a:rPr lang="en-US" altLang="en-US" sz="2400" dirty="0"/>
              <a:t>Reduce the time required to retrieve relations from disk by partitioning</a:t>
            </a:r>
          </a:p>
          <a:p>
            <a:r>
              <a:rPr lang="en-US" altLang="en-US" sz="2400" dirty="0"/>
              <a:t>The relations on multiple disks.</a:t>
            </a:r>
          </a:p>
          <a:p>
            <a:r>
              <a:rPr lang="en-US" altLang="en-US" sz="2400" dirty="0"/>
              <a:t>Horizontal partitioning – tuples of a relation are divided among many disks such that each tuple resides on one disk.</a:t>
            </a:r>
          </a:p>
          <a:p>
            <a:r>
              <a:rPr lang="en-US" altLang="en-US" sz="2400" dirty="0"/>
              <a:t>Partitioning techniques (number of disks = </a:t>
            </a:r>
            <a:r>
              <a:rPr lang="en-US" altLang="en-US" sz="2400" i="1" dirty="0"/>
              <a:t>n</a:t>
            </a:r>
            <a:r>
              <a:rPr lang="en-US" altLang="en-US" sz="2400" dirty="0"/>
              <a:t>):</a:t>
            </a:r>
          </a:p>
          <a:p>
            <a:pPr lvl="1">
              <a:buFont typeface="Monotype Sorts" charset="2"/>
              <a:buNone/>
            </a:pPr>
            <a:r>
              <a:rPr lang="en-US" altLang="en-US" sz="2000" b="1" dirty="0">
                <a:solidFill>
                  <a:srgbClr val="000099"/>
                </a:solidFill>
                <a:ea typeface="ＭＳ Ｐゴシック" panose="020B0600070205080204" pitchFamily="34" charset="-128"/>
              </a:rPr>
              <a:t>Round-robin</a:t>
            </a:r>
            <a:r>
              <a:rPr lang="en-US" altLang="en-US" sz="2000" dirty="0">
                <a:ea typeface="ＭＳ Ｐゴシック" panose="020B0600070205080204" pitchFamily="34" charset="-128"/>
              </a:rPr>
              <a:t>: </a:t>
            </a:r>
          </a:p>
          <a:p>
            <a:pPr lvl="2">
              <a:buFont typeface="Webdings" panose="05030102010509060703" pitchFamily="18" charset="2"/>
              <a:buNone/>
            </a:pPr>
            <a:r>
              <a:rPr lang="en-US" altLang="en-US" sz="1800" dirty="0">
                <a:ea typeface="ＭＳ Ｐゴシック" panose="020B0600070205080204" pitchFamily="34" charset="-128"/>
              </a:rPr>
              <a:t>Send the</a:t>
            </a:r>
            <a:r>
              <a:rPr lang="en-US" altLang="en-US" sz="1800" i="1" dirty="0">
                <a:ea typeface="ＭＳ Ｐゴシック" panose="020B0600070205080204" pitchFamily="34" charset="-128"/>
              </a:rPr>
              <a:t> I </a:t>
            </a:r>
            <a:r>
              <a:rPr lang="en-US" altLang="en-US" sz="1800" baseline="30000" dirty="0" err="1">
                <a:ea typeface="ＭＳ Ｐゴシック" panose="020B0600070205080204" pitchFamily="34" charset="-128"/>
              </a:rPr>
              <a:t>th</a:t>
            </a:r>
            <a:r>
              <a:rPr lang="en-US" altLang="en-US" sz="1800" dirty="0">
                <a:ea typeface="ＭＳ Ｐゴシック" panose="020B0600070205080204" pitchFamily="34" charset="-128"/>
              </a:rPr>
              <a:t> tuple inserted in the relation to disk </a:t>
            </a:r>
            <a:r>
              <a:rPr lang="en-US" altLang="en-US" sz="1800" i="1" dirty="0" err="1">
                <a:ea typeface="ＭＳ Ｐゴシック" panose="020B0600070205080204" pitchFamily="34" charset="-128"/>
              </a:rPr>
              <a:t>i</a:t>
            </a:r>
            <a:r>
              <a:rPr lang="en-US" altLang="en-US" sz="1800" dirty="0">
                <a:ea typeface="ＭＳ Ｐゴシック" panose="020B0600070205080204" pitchFamily="34" charset="-128"/>
              </a:rPr>
              <a:t> mod </a:t>
            </a:r>
            <a:r>
              <a:rPr lang="en-US" altLang="en-US" sz="1800" i="1" dirty="0">
                <a:ea typeface="ＭＳ Ｐゴシック" panose="020B0600070205080204" pitchFamily="34" charset="-128"/>
              </a:rPr>
              <a:t>n</a:t>
            </a:r>
            <a:r>
              <a:rPr lang="en-US" altLang="en-US" sz="1800" dirty="0">
                <a:ea typeface="ＭＳ Ｐゴシック" panose="020B0600070205080204" pitchFamily="34" charset="-128"/>
              </a:rPr>
              <a:t>.  </a:t>
            </a:r>
          </a:p>
          <a:p>
            <a:pPr lvl="1">
              <a:buFont typeface="Monotype Sorts" charset="2"/>
              <a:buNone/>
            </a:pPr>
            <a:r>
              <a:rPr lang="en-US" altLang="en-US" sz="2000" b="1" dirty="0">
                <a:solidFill>
                  <a:srgbClr val="000099"/>
                </a:solidFill>
                <a:ea typeface="ＭＳ Ｐゴシック" panose="020B0600070205080204" pitchFamily="34" charset="-128"/>
              </a:rPr>
              <a:t>Hash partitioning</a:t>
            </a:r>
            <a:r>
              <a:rPr lang="en-US" altLang="en-US" sz="2000" dirty="0">
                <a:ea typeface="ＭＳ Ｐゴシック" panose="020B0600070205080204" pitchFamily="34" charset="-128"/>
              </a:rPr>
              <a:t>:  </a:t>
            </a:r>
          </a:p>
          <a:p>
            <a:pPr lvl="1"/>
            <a:r>
              <a:rPr lang="en-US" altLang="en-US" sz="2000" dirty="0">
                <a:ea typeface="ＭＳ Ｐゴシック" panose="020B0600070205080204" pitchFamily="34" charset="-128"/>
              </a:rPr>
              <a:t>Choose one or more attributes as the partitioning attributes.   </a:t>
            </a:r>
          </a:p>
          <a:p>
            <a:pPr lvl="1"/>
            <a:r>
              <a:rPr lang="en-US" altLang="en-US" sz="2000" dirty="0">
                <a:ea typeface="ＭＳ Ｐゴシック" panose="020B0600070205080204" pitchFamily="34" charset="-128"/>
              </a:rPr>
              <a:t> Choose hash function </a:t>
            </a:r>
            <a:r>
              <a:rPr lang="en-US" altLang="en-US" sz="2000" i="1" dirty="0">
                <a:ea typeface="ＭＳ Ｐゴシック" panose="020B0600070205080204" pitchFamily="34" charset="-128"/>
              </a:rPr>
              <a:t>h</a:t>
            </a:r>
            <a:r>
              <a:rPr lang="en-US" altLang="en-US" sz="2000" dirty="0">
                <a:ea typeface="ＭＳ Ｐゴシック" panose="020B0600070205080204" pitchFamily="34" charset="-128"/>
              </a:rPr>
              <a:t> with range 0…</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- 1</a:t>
            </a:r>
          </a:p>
          <a:p>
            <a:pPr lvl="1"/>
            <a:r>
              <a:rPr lang="en-US" altLang="en-US" sz="2000" dirty="0">
                <a:ea typeface="ＭＳ Ｐゴシック" panose="020B0600070205080204" pitchFamily="34" charset="-128"/>
              </a:rPr>
              <a:t>Let </a:t>
            </a:r>
            <a:r>
              <a:rPr lang="en-US" altLang="en-US" sz="2000" i="1" dirty="0" err="1">
                <a:ea typeface="ＭＳ Ｐゴシック" panose="020B0600070205080204" pitchFamily="34" charset="-128"/>
              </a:rPr>
              <a:t>i</a:t>
            </a:r>
            <a:r>
              <a:rPr lang="en-US" altLang="en-US" sz="2000" dirty="0">
                <a:ea typeface="ＭＳ Ｐゴシック" panose="020B0600070205080204" pitchFamily="34" charset="-128"/>
              </a:rPr>
              <a:t> denote result of hash function </a:t>
            </a:r>
            <a:r>
              <a:rPr lang="en-US" altLang="en-US" sz="2000" i="1" dirty="0">
                <a:ea typeface="ＭＳ Ｐゴシック" panose="020B0600070205080204" pitchFamily="34" charset="-128"/>
              </a:rPr>
              <a:t>h</a:t>
            </a:r>
            <a:r>
              <a:rPr lang="en-US" altLang="en-US" sz="2000" dirty="0">
                <a:ea typeface="ＭＳ Ｐゴシック" panose="020B0600070205080204" pitchFamily="34" charset="-128"/>
              </a:rPr>
              <a:t> applied to	the partitioning attribute value of a tuple. Send tuple to disk </a:t>
            </a:r>
            <a:r>
              <a:rPr lang="en-US" altLang="en-US" sz="2000" i="1" dirty="0" err="1">
                <a:ea typeface="ＭＳ Ｐゴシック" panose="020B0600070205080204" pitchFamily="34" charset="-128"/>
              </a:rPr>
              <a:t>i</a:t>
            </a:r>
            <a:r>
              <a:rPr lang="en-US" altLang="en-US" sz="2000" dirty="0">
                <a:ea typeface="ＭＳ Ｐゴシック" panose="020B0600070205080204" pitchFamily="34" charset="-128"/>
              </a:rPr>
              <a:t>.</a:t>
            </a:r>
          </a:p>
          <a:p>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C57C7F-0C8B-45DB-A6C8-8ACACC5FC1A1}"/>
              </a:ext>
            </a:extLst>
          </p:cNvPr>
          <p:cNvSpPr>
            <a:spLocks noGrp="1" noChangeArrowheads="1"/>
          </p:cNvSpPr>
          <p:nvPr>
            <p:ph type="title"/>
          </p:nvPr>
        </p:nvSpPr>
        <p:spPr/>
        <p:txBody>
          <a:bodyPr/>
          <a:lstStyle/>
          <a:p>
            <a:pPr>
              <a:defRPr/>
            </a:pPr>
            <a:r>
              <a:rPr lang="en-US">
                <a:ea typeface="+mj-ea"/>
              </a:rPr>
              <a:t>I/O Parallelism (Cont.)</a:t>
            </a:r>
          </a:p>
        </p:txBody>
      </p:sp>
      <p:sp>
        <p:nvSpPr>
          <p:cNvPr id="25603" name="Rectangle 3">
            <a:extLst>
              <a:ext uri="{FF2B5EF4-FFF2-40B4-BE49-F238E27FC236}">
                <a16:creationId xmlns:a16="http://schemas.microsoft.com/office/drawing/2014/main" id="{616D265E-E121-4222-85A9-AD615E96744C}"/>
              </a:ext>
            </a:extLst>
          </p:cNvPr>
          <p:cNvSpPr>
            <a:spLocks noGrp="1" noChangeArrowheads="1"/>
          </p:cNvSpPr>
          <p:nvPr>
            <p:ph type="body" idx="4294967295"/>
          </p:nvPr>
        </p:nvSpPr>
        <p:spPr>
          <a:xfrm>
            <a:off x="1460310" y="1093788"/>
            <a:ext cx="9817291" cy="5174490"/>
          </a:xfrm>
        </p:spPr>
        <p:txBody>
          <a:bodyPr/>
          <a:lstStyle/>
          <a:p>
            <a:r>
              <a:rPr lang="en-US" altLang="en-US" sz="2800" dirty="0"/>
              <a:t>Partitioning techniques (cont.):</a:t>
            </a:r>
          </a:p>
          <a:p>
            <a:r>
              <a:rPr lang="en-US" altLang="en-US" sz="2800" b="1" dirty="0">
                <a:solidFill>
                  <a:srgbClr val="000099"/>
                </a:solidFill>
              </a:rPr>
              <a:t>Range partitioning</a:t>
            </a:r>
            <a:r>
              <a:rPr lang="en-US" altLang="en-US" sz="2800" b="1" dirty="0"/>
              <a:t>: </a:t>
            </a:r>
            <a:endParaRPr lang="en-US" altLang="en-US" sz="2800" dirty="0"/>
          </a:p>
          <a:p>
            <a:pPr lvl="1"/>
            <a:r>
              <a:rPr lang="en-US" altLang="en-US" sz="2400" dirty="0">
                <a:ea typeface="ＭＳ Ｐゴシック" panose="020B0600070205080204" pitchFamily="34" charset="-128"/>
              </a:rPr>
              <a:t>Choose an attribute as the partitioning attribute.</a:t>
            </a:r>
          </a:p>
          <a:p>
            <a:pPr lvl="1"/>
            <a:r>
              <a:rPr lang="en-US" altLang="en-US" sz="2400" dirty="0">
                <a:ea typeface="ＭＳ Ｐゴシック" panose="020B0600070205080204" pitchFamily="34" charset="-128"/>
              </a:rPr>
              <a:t>A partitioning vector [</a:t>
            </a:r>
            <a:r>
              <a:rPr lang="en-US" altLang="en-US" sz="2400" i="1" dirty="0" err="1">
                <a:ea typeface="ＭＳ Ｐゴシック" panose="020B0600070205080204" pitchFamily="34" charset="-128"/>
              </a:rPr>
              <a:t>v</a:t>
            </a:r>
            <a:r>
              <a:rPr lang="en-US" altLang="en-US" sz="2400" baseline="-25000" dirty="0" err="1">
                <a:ea typeface="ＭＳ Ｐゴシック" panose="020B0600070205080204" pitchFamily="34" charset="-128"/>
              </a:rPr>
              <a:t>o</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v</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 </a:t>
            </a:r>
            <a:r>
              <a:rPr lang="en-US" altLang="en-US" sz="2400" i="1" dirty="0">
                <a:ea typeface="ＭＳ Ｐゴシック" panose="020B0600070205080204" pitchFamily="34" charset="-128"/>
              </a:rPr>
              <a:t>v</a:t>
            </a:r>
            <a:r>
              <a:rPr lang="en-US" altLang="en-US" sz="2400" i="1" baseline="-25000" dirty="0">
                <a:ea typeface="ＭＳ Ｐゴシック" panose="020B0600070205080204" pitchFamily="34" charset="-128"/>
              </a:rPr>
              <a:t>n</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  is chosen.</a:t>
            </a:r>
          </a:p>
          <a:p>
            <a:pPr lvl="1"/>
            <a:r>
              <a:rPr lang="en-US" altLang="en-US" sz="2400" dirty="0">
                <a:ea typeface="ＭＳ Ｐゴシック" panose="020B0600070205080204" pitchFamily="34" charset="-128"/>
              </a:rPr>
              <a:t>Let </a:t>
            </a:r>
            <a:r>
              <a:rPr lang="en-US" altLang="en-US" sz="2400" i="1" dirty="0">
                <a:ea typeface="ＭＳ Ｐゴシック" panose="020B0600070205080204" pitchFamily="34" charset="-128"/>
              </a:rPr>
              <a:t>v</a:t>
            </a:r>
            <a:r>
              <a:rPr lang="en-US" altLang="en-US" sz="2400" dirty="0">
                <a:ea typeface="ＭＳ Ｐゴシック" panose="020B0600070205080204" pitchFamily="34" charset="-128"/>
              </a:rPr>
              <a:t> be the partitioning attribute value of a tuple. Tuples such that </a:t>
            </a:r>
            <a:r>
              <a:rPr lang="en-US" altLang="en-US" sz="2400" i="1" dirty="0">
                <a:ea typeface="ＭＳ Ｐゴシック" panose="020B0600070205080204" pitchFamily="34" charset="-128"/>
              </a:rPr>
              <a:t>v</a:t>
            </a:r>
            <a:r>
              <a:rPr lang="en-US" altLang="en-US" sz="2400" baseline="-25000" dirty="0">
                <a:ea typeface="ＭＳ Ｐゴシック" panose="020B0600070205080204" pitchFamily="34" charset="-128"/>
              </a:rPr>
              <a:t>i</a:t>
            </a:r>
            <a:r>
              <a:rPr lang="en-US" altLang="en-US" sz="2400" dirty="0">
                <a:ea typeface="ＭＳ Ｐゴシック" panose="020B0600070205080204" pitchFamily="34" charset="-128"/>
              </a:rPr>
              <a:t> </a:t>
            </a:r>
            <a:r>
              <a:rPr lang="en-US" altLang="en-US" sz="2400" dirty="0">
                <a:ea typeface="ＭＳ Ｐゴシック" panose="020B0600070205080204" pitchFamily="34" charset="-128"/>
                <a:sym typeface="Symbol" panose="05050102010706020507" pitchFamily="18" charset="2"/>
              </a:rPr>
              <a:t></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v</a:t>
            </a:r>
            <a:r>
              <a:rPr lang="en-US" altLang="en-US" sz="2400" i="1" baseline="-25000" dirty="0">
                <a:ea typeface="ＭＳ Ｐゴシック" panose="020B0600070205080204" pitchFamily="34" charset="-128"/>
              </a:rPr>
              <a:t>i</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go to disk </a:t>
            </a:r>
            <a:r>
              <a:rPr lang="en-US" altLang="en-US" sz="2400" i="1" dirty="0">
                <a:ea typeface="ＭＳ Ｐゴシック" panose="020B0600070205080204" pitchFamily="34" charset="-128"/>
              </a:rPr>
              <a:t>I </a:t>
            </a:r>
            <a:r>
              <a:rPr lang="en-US" altLang="en-US" sz="2400" dirty="0">
                <a:ea typeface="ＭＳ Ｐゴシック" panose="020B0600070205080204" pitchFamily="34" charset="-128"/>
              </a:rPr>
              <a:t>+ 1. Tuples with </a:t>
            </a:r>
            <a:r>
              <a:rPr lang="en-US" altLang="en-US" sz="2400" i="1" dirty="0">
                <a:ea typeface="ＭＳ Ｐゴシック" panose="020B0600070205080204" pitchFamily="34" charset="-128"/>
              </a:rPr>
              <a:t>v</a:t>
            </a:r>
            <a:r>
              <a:rPr lang="en-US" altLang="en-US" sz="2400" dirty="0">
                <a:ea typeface="ＭＳ Ｐゴシック" panose="020B0600070205080204" pitchFamily="34" charset="-128"/>
              </a:rPr>
              <a:t> &lt; </a:t>
            </a:r>
            <a:r>
              <a:rPr lang="en-US" altLang="en-US" sz="2400" i="1" dirty="0">
                <a:ea typeface="ＭＳ Ｐゴシック" panose="020B0600070205080204" pitchFamily="34" charset="-128"/>
              </a:rPr>
              <a:t>v</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go to disk 0 and tuples with </a:t>
            </a:r>
            <a:r>
              <a:rPr lang="en-US" altLang="en-US" sz="2400" i="1" dirty="0">
                <a:ea typeface="ＭＳ Ｐゴシック" panose="020B0600070205080204" pitchFamily="34" charset="-128"/>
              </a:rPr>
              <a:t>v</a:t>
            </a:r>
            <a:r>
              <a:rPr lang="en-US" altLang="en-US" sz="2400" dirty="0">
                <a:ea typeface="ＭＳ Ｐゴシック" panose="020B0600070205080204" pitchFamily="34" charset="-128"/>
              </a:rPr>
              <a:t> </a:t>
            </a:r>
            <a:r>
              <a:rPr lang="en-US" altLang="en-US" sz="2400" dirty="0">
                <a:ea typeface="ＭＳ Ｐゴシック" panose="020B0600070205080204" pitchFamily="34" charset="-128"/>
                <a:sym typeface="Symbol" panose="05050102010706020507" pitchFamily="18" charset="2"/>
              </a:rPr>
              <a:t> </a:t>
            </a:r>
            <a:r>
              <a:rPr lang="en-US" altLang="en-US" sz="2400" i="1" dirty="0">
                <a:ea typeface="ＭＳ Ｐゴシック" panose="020B0600070205080204" pitchFamily="34" charset="-128"/>
              </a:rPr>
              <a:t>v</a:t>
            </a:r>
            <a:r>
              <a:rPr lang="en-US" altLang="en-US" sz="2400" baseline="-25000" dirty="0">
                <a:ea typeface="ＭＳ Ｐゴシック" panose="020B0600070205080204" pitchFamily="34" charset="-128"/>
              </a:rPr>
              <a:t>n-2</a:t>
            </a:r>
            <a:r>
              <a:rPr lang="en-US" altLang="en-US" sz="2400" dirty="0">
                <a:ea typeface="ＭＳ Ｐゴシック" panose="020B0600070205080204" pitchFamily="34" charset="-128"/>
              </a:rPr>
              <a:t> go to disk </a:t>
            </a:r>
            <a:r>
              <a:rPr lang="en-US" altLang="en-US" sz="2400" i="1" dirty="0">
                <a:ea typeface="ＭＳ Ｐゴシック" panose="020B0600070205080204" pitchFamily="34" charset="-128"/>
              </a:rPr>
              <a:t>n</a:t>
            </a:r>
            <a:r>
              <a:rPr lang="en-US" altLang="en-US" sz="2400" dirty="0">
                <a:ea typeface="ＭＳ Ｐゴシック" panose="020B0600070205080204" pitchFamily="34" charset="-128"/>
              </a:rPr>
              <a:t>-1.</a:t>
            </a:r>
          </a:p>
          <a:p>
            <a:pPr lvl="1">
              <a:buFont typeface="Monotype Sorts" charset="2"/>
              <a:buNone/>
            </a:pPr>
            <a:r>
              <a:rPr lang="en-US" altLang="en-US" sz="2400" dirty="0">
                <a:ea typeface="ＭＳ Ｐゴシック" panose="020B0600070205080204" pitchFamily="34" charset="-128"/>
              </a:rPr>
              <a:t>     E.g., with a partitioning vector [5,11], a tuple with partitioning attribute value of 2 will go to disk 0, a tuple with value 8 will go to disk 1, while a  tuple with value 20 will go to disk2.</a:t>
            </a:r>
          </a:p>
          <a:p>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0DE80E-9FFA-4F98-8C4F-AB851146F787}"/>
              </a:ext>
            </a:extLst>
          </p:cNvPr>
          <p:cNvSpPr>
            <a:spLocks noGrp="1" noChangeArrowheads="1"/>
          </p:cNvSpPr>
          <p:nvPr>
            <p:ph type="title"/>
          </p:nvPr>
        </p:nvSpPr>
        <p:spPr/>
        <p:txBody>
          <a:bodyPr/>
          <a:lstStyle/>
          <a:p>
            <a:pPr>
              <a:defRPr/>
            </a:pPr>
            <a:r>
              <a:rPr kumimoji="1" lang="en-US" sz="2800" b="1" dirty="0">
                <a:solidFill>
                  <a:schemeClr val="tx2"/>
                </a:solidFill>
                <a:effectLst>
                  <a:outerShdw blurRad="38100" dist="38100" dir="2700000" algn="tl">
                    <a:srgbClr val="DDDDDD"/>
                  </a:outerShdw>
                </a:effectLst>
                <a:cs typeface="+mj-cs"/>
              </a:rPr>
              <a:t>Comparison of Partitioning Techniques</a:t>
            </a:r>
          </a:p>
        </p:txBody>
      </p:sp>
      <p:sp>
        <p:nvSpPr>
          <p:cNvPr id="27651" name="Rectangle 3">
            <a:extLst>
              <a:ext uri="{FF2B5EF4-FFF2-40B4-BE49-F238E27FC236}">
                <a16:creationId xmlns:a16="http://schemas.microsoft.com/office/drawing/2014/main" id="{D1E81FDA-A6D4-4E44-B007-24A860A5EE47}"/>
              </a:ext>
            </a:extLst>
          </p:cNvPr>
          <p:cNvSpPr>
            <a:spLocks noGrp="1" noChangeArrowheads="1"/>
          </p:cNvSpPr>
          <p:nvPr>
            <p:ph type="body" idx="4294967295"/>
          </p:nvPr>
        </p:nvSpPr>
        <p:spPr>
          <a:xfrm>
            <a:off x="914400" y="1447800"/>
            <a:ext cx="10363200" cy="4448033"/>
          </a:xfrm>
        </p:spPr>
        <p:txBody>
          <a:bodyPr/>
          <a:lstStyle/>
          <a:p>
            <a:r>
              <a:rPr lang="en-US" altLang="en-US" sz="2800" dirty="0"/>
              <a:t>Evaluate how well partitioning techniques support the following types of data access:</a:t>
            </a:r>
          </a:p>
          <a:p>
            <a:pPr>
              <a:buFont typeface="Monotype Sorts" charset="2"/>
              <a:buNone/>
            </a:pPr>
            <a:r>
              <a:rPr lang="en-US" altLang="en-US" sz="2800" dirty="0"/>
              <a:t>     1.  Scanning the entire relation.</a:t>
            </a:r>
          </a:p>
          <a:p>
            <a:pPr>
              <a:buFont typeface="Monotype Sorts" charset="2"/>
              <a:buNone/>
            </a:pPr>
            <a:r>
              <a:rPr lang="en-US" altLang="en-US" sz="2800" dirty="0"/>
              <a:t>     2.  Locating a tuple associatively – </a:t>
            </a:r>
            <a:r>
              <a:rPr lang="en-US" altLang="en-US" sz="2800" b="1" dirty="0">
                <a:solidFill>
                  <a:srgbClr val="000099"/>
                </a:solidFill>
              </a:rPr>
              <a:t>point queries</a:t>
            </a:r>
            <a:r>
              <a:rPr lang="en-US" altLang="en-US" sz="2800" dirty="0"/>
              <a:t>.</a:t>
            </a:r>
          </a:p>
          <a:p>
            <a:pPr lvl="1"/>
            <a:r>
              <a:rPr lang="en-US" altLang="en-US" sz="2400" dirty="0">
                <a:ea typeface="ＭＳ Ｐゴシック" panose="020B0600070205080204" pitchFamily="34" charset="-128"/>
              </a:rPr>
              <a:t>E.g., </a:t>
            </a:r>
            <a:r>
              <a:rPr lang="en-US" altLang="en-US" sz="2400" i="1" dirty="0" err="1">
                <a:ea typeface="ＭＳ Ｐゴシック" panose="020B0600070205080204" pitchFamily="34" charset="-128"/>
              </a:rPr>
              <a:t>r.A</a:t>
            </a:r>
            <a:r>
              <a:rPr lang="en-US" altLang="en-US" sz="2400" dirty="0">
                <a:ea typeface="ＭＳ Ｐゴシック" panose="020B0600070205080204" pitchFamily="34" charset="-128"/>
              </a:rPr>
              <a:t> = 25.</a:t>
            </a:r>
          </a:p>
          <a:p>
            <a:pPr>
              <a:buFont typeface="Monotype Sorts" charset="2"/>
              <a:buNone/>
            </a:pPr>
            <a:r>
              <a:rPr lang="en-US" altLang="en-US" sz="2800" dirty="0"/>
              <a:t>     3.  Locating all tuples such that the value of a given attribute lies within  a specified range – </a:t>
            </a:r>
            <a:r>
              <a:rPr lang="en-US" altLang="en-US" sz="2800" b="1" dirty="0">
                <a:solidFill>
                  <a:srgbClr val="000099"/>
                </a:solidFill>
              </a:rPr>
              <a:t>range queries</a:t>
            </a:r>
            <a:r>
              <a:rPr lang="en-US" altLang="en-US" sz="2800" dirty="0"/>
              <a:t>.</a:t>
            </a:r>
          </a:p>
          <a:p>
            <a:pPr lvl="1"/>
            <a:r>
              <a:rPr lang="en-US" altLang="en-US" sz="2400" dirty="0">
                <a:ea typeface="ＭＳ Ｐゴシック" panose="020B0600070205080204" pitchFamily="34" charset="-128"/>
              </a:rPr>
              <a:t>E.g.,  10 </a:t>
            </a:r>
            <a:r>
              <a:rPr lang="en-US" altLang="en-US" sz="2400" dirty="0">
                <a:ea typeface="ＭＳ Ｐゴシック" panose="020B0600070205080204" pitchFamily="34" charset="-128"/>
                <a:sym typeface="Symbol" panose="05050102010706020507" pitchFamily="18" charset="2"/>
              </a:rPr>
              <a:t></a:t>
            </a:r>
            <a:r>
              <a:rPr lang="en-US" altLang="en-US" sz="2400" dirty="0">
                <a:ea typeface="ＭＳ Ｐゴシック" panose="020B0600070205080204" pitchFamily="34" charset="-128"/>
              </a:rPr>
              <a:t> </a:t>
            </a:r>
            <a:r>
              <a:rPr lang="en-US" altLang="en-US" sz="2400" i="1" dirty="0" err="1">
                <a:ea typeface="ＭＳ Ｐゴシック" panose="020B0600070205080204" pitchFamily="34" charset="-128"/>
              </a:rPr>
              <a:t>r.A</a:t>
            </a:r>
            <a:r>
              <a:rPr lang="en-US" altLang="en-US" sz="2400" dirty="0">
                <a:ea typeface="ＭＳ Ｐゴシック" panose="020B0600070205080204" pitchFamily="34" charset="-128"/>
              </a:rPr>
              <a:t> &lt; 25.</a:t>
            </a:r>
          </a:p>
          <a:p>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111F1CD-822E-48F8-8232-ADB1D0010A79}"/>
              </a:ext>
            </a:extLst>
          </p:cNvPr>
          <p:cNvSpPr>
            <a:spLocks noGrp="1" noChangeArrowheads="1"/>
          </p:cNvSpPr>
          <p:nvPr>
            <p:ph type="title"/>
          </p:nvPr>
        </p:nvSpPr>
        <p:spPr>
          <a:xfrm>
            <a:off x="1997869" y="222251"/>
            <a:ext cx="8577262" cy="581025"/>
          </a:xfrm>
        </p:spPr>
        <p:txBody>
          <a:bodyPr/>
          <a:lstStyle/>
          <a:p>
            <a:pPr>
              <a:defRPr/>
            </a:pPr>
            <a:r>
              <a:rPr kumimoji="1" lang="en-US" sz="2800" b="1" dirty="0">
                <a:solidFill>
                  <a:schemeClr val="tx2"/>
                </a:solidFill>
                <a:effectLst>
                  <a:outerShdw blurRad="38100" dist="38100" dir="2700000" algn="tl">
                    <a:srgbClr val="DDDDDD"/>
                  </a:outerShdw>
                </a:effectLst>
                <a:cs typeface="+mj-cs"/>
              </a:rPr>
              <a:t>Comparison of Partitioning Techniques (Cont.)</a:t>
            </a:r>
          </a:p>
        </p:txBody>
      </p:sp>
      <p:sp>
        <p:nvSpPr>
          <p:cNvPr id="29699" name="Rectangle 3">
            <a:extLst>
              <a:ext uri="{FF2B5EF4-FFF2-40B4-BE49-F238E27FC236}">
                <a16:creationId xmlns:a16="http://schemas.microsoft.com/office/drawing/2014/main" id="{DEF5EBAD-0D0A-4FA5-8010-86DE0A27EF7E}"/>
              </a:ext>
            </a:extLst>
          </p:cNvPr>
          <p:cNvSpPr>
            <a:spLocks noGrp="1" noChangeArrowheads="1"/>
          </p:cNvSpPr>
          <p:nvPr>
            <p:ph type="body" idx="4294967295"/>
          </p:nvPr>
        </p:nvSpPr>
        <p:spPr>
          <a:xfrm>
            <a:off x="1405719" y="1079501"/>
            <a:ext cx="10087781" cy="4914899"/>
          </a:xfrm>
        </p:spPr>
        <p:txBody>
          <a:bodyPr/>
          <a:lstStyle/>
          <a:p>
            <a:pPr>
              <a:buFont typeface="Monotype Sorts" charset="2"/>
              <a:buNone/>
            </a:pPr>
            <a:r>
              <a:rPr lang="en-US" altLang="en-US" dirty="0"/>
              <a:t>Round robin:</a:t>
            </a:r>
          </a:p>
          <a:p>
            <a:r>
              <a:rPr lang="en-US" altLang="en-US" dirty="0"/>
              <a:t>Advantages</a:t>
            </a:r>
          </a:p>
          <a:p>
            <a:pPr lvl="1"/>
            <a:r>
              <a:rPr lang="en-US" altLang="en-US" dirty="0">
                <a:ea typeface="ＭＳ Ｐゴシック" panose="020B0600070205080204" pitchFamily="34" charset="-128"/>
              </a:rPr>
              <a:t> Best suited for sequential scan of entire relation on each query.</a:t>
            </a:r>
          </a:p>
          <a:p>
            <a:pPr lvl="1"/>
            <a:r>
              <a:rPr lang="en-US" altLang="en-US" dirty="0">
                <a:ea typeface="ＭＳ Ｐゴシック" panose="020B0600070205080204" pitchFamily="34" charset="-128"/>
              </a:rPr>
              <a:t>All disks have almost an equal number of tuples; retrieval work is thus well balanced between disks.</a:t>
            </a:r>
          </a:p>
          <a:p>
            <a:r>
              <a:rPr lang="en-US" altLang="en-US" dirty="0"/>
              <a:t>Range queries are difficult to process</a:t>
            </a:r>
          </a:p>
          <a:p>
            <a:pPr lvl="1"/>
            <a:r>
              <a:rPr lang="en-US" altLang="en-US" dirty="0">
                <a:solidFill>
                  <a:schemeClr val="accent1"/>
                </a:solidFill>
                <a:ea typeface="ＭＳ Ｐゴシック" panose="020B0600070205080204" pitchFamily="34" charset="-128"/>
              </a:rPr>
              <a:t>No clustering </a:t>
            </a:r>
            <a:r>
              <a:rPr lang="en-US" altLang="en-US" dirty="0">
                <a:ea typeface="ＭＳ Ｐゴシック" panose="020B0600070205080204" pitchFamily="34" charset="-128"/>
              </a:rPr>
              <a:t>-- tuples are scattered across all disks</a:t>
            </a:r>
          </a:p>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3A4E10DC-6970-4F80-B720-00BA5B577F2D}"/>
              </a:ext>
            </a:extLst>
          </p:cNvPr>
          <p:cNvSpPr>
            <a:spLocks noGrp="1" noChangeArrowheads="1"/>
          </p:cNvSpPr>
          <p:nvPr>
            <p:ph type="body" idx="4294967295"/>
          </p:nvPr>
        </p:nvSpPr>
        <p:spPr>
          <a:xfrm>
            <a:off x="1409700" y="1285875"/>
            <a:ext cx="9658633" cy="4557161"/>
          </a:xfrm>
        </p:spPr>
        <p:txBody>
          <a:bodyPr/>
          <a:lstStyle/>
          <a:p>
            <a:pPr>
              <a:buFont typeface="Monotype Sorts" charset="2"/>
              <a:buNone/>
            </a:pPr>
            <a:r>
              <a:rPr lang="en-US" altLang="en-US" sz="2400" dirty="0"/>
              <a:t>Hash partitioning:</a:t>
            </a:r>
          </a:p>
          <a:p>
            <a:r>
              <a:rPr lang="en-US" altLang="en-US" sz="2400" dirty="0"/>
              <a:t> Good for sequential access </a:t>
            </a:r>
          </a:p>
          <a:p>
            <a:pPr lvl="1"/>
            <a:r>
              <a:rPr lang="en-US" altLang="en-US" sz="2000" dirty="0">
                <a:ea typeface="ＭＳ Ｐゴシック" panose="020B0600070205080204" pitchFamily="34" charset="-128"/>
              </a:rPr>
              <a:t>Assuming hash function is good, and partitioning attributes form a key, tuples will be equally distributed between disks</a:t>
            </a:r>
          </a:p>
          <a:p>
            <a:pPr lvl="1"/>
            <a:r>
              <a:rPr lang="en-US" altLang="en-US" sz="2000" dirty="0">
                <a:ea typeface="ＭＳ Ｐゴシック" panose="020B0600070205080204" pitchFamily="34" charset="-128"/>
              </a:rPr>
              <a:t>Retrieval work is then well balanced between disks.</a:t>
            </a:r>
          </a:p>
          <a:p>
            <a:r>
              <a:rPr lang="en-US" altLang="en-US" sz="2400" dirty="0"/>
              <a:t>Good for point queries on partitioning attribute</a:t>
            </a:r>
          </a:p>
          <a:p>
            <a:pPr lvl="1"/>
            <a:r>
              <a:rPr lang="en-US" altLang="en-US" sz="2000" dirty="0">
                <a:ea typeface="ＭＳ Ｐゴシック" panose="020B0600070205080204" pitchFamily="34" charset="-128"/>
              </a:rPr>
              <a:t>Can lookup single disk, leaving others available for answering other queries. </a:t>
            </a:r>
          </a:p>
          <a:p>
            <a:pPr lvl="1"/>
            <a:r>
              <a:rPr lang="en-US" altLang="en-US" sz="2000" dirty="0">
                <a:ea typeface="ＭＳ Ｐゴシック" panose="020B0600070205080204" pitchFamily="34" charset="-128"/>
              </a:rPr>
              <a:t>Index on partitioning attribute can be local to disk, making lookup and update more efficient</a:t>
            </a:r>
          </a:p>
          <a:p>
            <a:r>
              <a:rPr lang="en-US" altLang="en-US" sz="2400" dirty="0"/>
              <a:t>No clustering, so difficult to answer range queries</a:t>
            </a:r>
          </a:p>
          <a:p>
            <a:endParaRPr lang="en-US" altLang="en-US" sz="2400" dirty="0"/>
          </a:p>
        </p:txBody>
      </p:sp>
      <p:sp>
        <p:nvSpPr>
          <p:cNvPr id="21506" name="Rectangle 2">
            <a:extLst>
              <a:ext uri="{FF2B5EF4-FFF2-40B4-BE49-F238E27FC236}">
                <a16:creationId xmlns:a16="http://schemas.microsoft.com/office/drawing/2014/main" id="{1EF254D9-3AFE-410C-8CED-D5E2BDB775AB}"/>
              </a:ext>
            </a:extLst>
          </p:cNvPr>
          <p:cNvSpPr>
            <a:spLocks noChangeArrowheads="1"/>
          </p:cNvSpPr>
          <p:nvPr/>
        </p:nvSpPr>
        <p:spPr bwMode="auto">
          <a:xfrm>
            <a:off x="1833769" y="299830"/>
            <a:ext cx="907276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defRPr/>
            </a:pPr>
            <a:r>
              <a:rPr kumimoji="1" lang="en-US" sz="2800" b="1" kern="0" dirty="0">
                <a:solidFill>
                  <a:schemeClr val="tx2"/>
                </a:solidFill>
                <a:effectLst>
                  <a:outerShdw blurRad="38100" dist="38100" dir="2700000" algn="tl">
                    <a:srgbClr val="DDDDDD"/>
                  </a:outerShdw>
                </a:effectLst>
                <a:latin typeface="+mj-lt"/>
                <a:ea typeface="+mj-ea"/>
                <a:cs typeface="+mj-cs"/>
              </a:rPr>
              <a:t>Comparison of Partitioning Techniques (Cont.)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D6207FB-E7BE-4E10-9BDF-C020E8031226}"/>
              </a:ext>
            </a:extLst>
          </p:cNvPr>
          <p:cNvSpPr>
            <a:spLocks noGrp="1" noChangeArrowheads="1"/>
          </p:cNvSpPr>
          <p:nvPr>
            <p:ph type="title"/>
          </p:nvPr>
        </p:nvSpPr>
        <p:spPr>
          <a:xfrm>
            <a:off x="1598493" y="194909"/>
            <a:ext cx="8664622" cy="533400"/>
          </a:xfrm>
        </p:spPr>
        <p:txBody>
          <a:bodyPr/>
          <a:lstStyle/>
          <a:p>
            <a:pPr>
              <a:defRPr/>
            </a:pPr>
            <a:r>
              <a:rPr kumimoji="1" lang="en-US" sz="2800" b="1" dirty="0">
                <a:solidFill>
                  <a:schemeClr val="tx2"/>
                </a:solidFill>
                <a:effectLst>
                  <a:outerShdw blurRad="38100" dist="38100" dir="2700000" algn="tl">
                    <a:srgbClr val="DDDDDD"/>
                  </a:outerShdw>
                </a:effectLst>
                <a:cs typeface="+mj-cs"/>
              </a:rPr>
              <a:t>Comparison of Partitioning Techniques (Cont.)</a:t>
            </a:r>
          </a:p>
        </p:txBody>
      </p:sp>
      <p:sp>
        <p:nvSpPr>
          <p:cNvPr id="33795" name="Rectangle 3">
            <a:extLst>
              <a:ext uri="{FF2B5EF4-FFF2-40B4-BE49-F238E27FC236}">
                <a16:creationId xmlns:a16="http://schemas.microsoft.com/office/drawing/2014/main" id="{5A2773AD-1D7D-4E1B-9041-16F89B0DE153}"/>
              </a:ext>
            </a:extLst>
          </p:cNvPr>
          <p:cNvSpPr>
            <a:spLocks noGrp="1" noChangeArrowheads="1"/>
          </p:cNvSpPr>
          <p:nvPr>
            <p:ph type="body" idx="4294967295"/>
          </p:nvPr>
        </p:nvSpPr>
        <p:spPr>
          <a:xfrm>
            <a:off x="1485900" y="898525"/>
            <a:ext cx="9664700" cy="5057775"/>
          </a:xfrm>
          <a:noFill/>
        </p:spPr>
        <p:txBody>
          <a:bodyPr/>
          <a:lstStyle/>
          <a:p>
            <a:r>
              <a:rPr lang="en-US" altLang="en-US" sz="2400" dirty="0"/>
              <a:t>Range partitioning:</a:t>
            </a:r>
          </a:p>
          <a:p>
            <a:pPr lvl="1"/>
            <a:r>
              <a:rPr lang="en-US" altLang="en-US" sz="2000" dirty="0"/>
              <a:t>Provides data clustering by partitioning attribute value.</a:t>
            </a:r>
          </a:p>
          <a:p>
            <a:pPr lvl="1"/>
            <a:r>
              <a:rPr lang="en-US" altLang="en-US" sz="2000" dirty="0"/>
              <a:t>Good for sequential access</a:t>
            </a:r>
          </a:p>
          <a:p>
            <a:pPr lvl="1"/>
            <a:r>
              <a:rPr lang="en-US" altLang="en-US" sz="2000" dirty="0"/>
              <a:t>Good for point queries on partitioning attribute: only one disk needs to be accessed.</a:t>
            </a:r>
          </a:p>
          <a:p>
            <a:r>
              <a:rPr lang="en-US" altLang="en-US" sz="2400" dirty="0"/>
              <a:t>For range queries on partitioning attribute, one to a few disks may need to be accessed</a:t>
            </a:r>
          </a:p>
          <a:p>
            <a:pPr lvl="1"/>
            <a:r>
              <a:rPr lang="en-US" altLang="en-US" sz="2000" dirty="0">
                <a:ea typeface="ＭＳ Ｐゴシック" panose="020B0600070205080204" pitchFamily="34" charset="-128"/>
              </a:rPr>
              <a:t>Remaining disks are available for other queries.</a:t>
            </a:r>
          </a:p>
          <a:p>
            <a:pPr lvl="1"/>
            <a:r>
              <a:rPr lang="en-US" altLang="en-US" sz="2000" dirty="0">
                <a:ea typeface="ＭＳ Ｐゴシック" panose="020B0600070205080204" pitchFamily="34" charset="-128"/>
              </a:rPr>
              <a:t>Good if result tuples are from one to a few blocks. </a:t>
            </a:r>
          </a:p>
          <a:p>
            <a:pPr lvl="1"/>
            <a:r>
              <a:rPr lang="en-US" altLang="en-US" sz="2000" dirty="0">
                <a:ea typeface="ＭＳ Ｐゴシック" panose="020B0600070205080204" pitchFamily="34" charset="-128"/>
              </a:rPr>
              <a:t>If many blocks are to be fetched, they are still fetched from one to a few disks, and potential parallelism  in disk access is wasted</a:t>
            </a:r>
          </a:p>
          <a:p>
            <a:pPr lvl="2"/>
            <a:r>
              <a:rPr lang="en-US" altLang="en-US" sz="1800" dirty="0">
                <a:ea typeface="ＭＳ Ｐゴシック" panose="020B0600070205080204" pitchFamily="34" charset="-128"/>
              </a:rPr>
              <a:t>Example of execution skew.</a:t>
            </a:r>
          </a:p>
        </p:txBody>
      </p:sp>
      <p:sp>
        <p:nvSpPr>
          <p:cNvPr id="33796" name="Rectangle 4">
            <a:extLst>
              <a:ext uri="{FF2B5EF4-FFF2-40B4-BE49-F238E27FC236}">
                <a16:creationId xmlns:a16="http://schemas.microsoft.com/office/drawing/2014/main" id="{621DC7B2-3BB7-4DF1-B689-B2B7B279B13C}"/>
              </a:ext>
            </a:extLst>
          </p:cNvPr>
          <p:cNvSpPr>
            <a:spLocks noChangeArrowheads="1"/>
          </p:cNvSpPr>
          <p:nvPr/>
        </p:nvSpPr>
        <p:spPr bwMode="auto">
          <a:xfrm>
            <a:off x="3409950" y="561975"/>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E249866-C809-4F45-8BD1-05198829A2C2}"/>
              </a:ext>
            </a:extLst>
          </p:cNvPr>
          <p:cNvSpPr>
            <a:spLocks noGrp="1" noChangeArrowheads="1"/>
          </p:cNvSpPr>
          <p:nvPr>
            <p:ph type="title"/>
          </p:nvPr>
        </p:nvSpPr>
        <p:spPr>
          <a:xfrm>
            <a:off x="1930400" y="254000"/>
            <a:ext cx="8077200" cy="609600"/>
          </a:xfrm>
        </p:spPr>
        <p:txBody>
          <a:bodyPr/>
          <a:lstStyle/>
          <a:p>
            <a:pPr>
              <a:defRPr/>
            </a:pPr>
            <a:r>
              <a:rPr kumimoji="1" lang="en-US" sz="2800" b="1" dirty="0">
                <a:solidFill>
                  <a:schemeClr val="tx2"/>
                </a:solidFill>
                <a:effectLst>
                  <a:outerShdw blurRad="38100" dist="38100" dir="2700000" algn="tl">
                    <a:srgbClr val="DDDDDD"/>
                  </a:outerShdw>
                </a:effectLst>
                <a:cs typeface="+mj-cs"/>
              </a:rPr>
              <a:t>Partitioning a Relation across Disks</a:t>
            </a:r>
          </a:p>
        </p:txBody>
      </p:sp>
      <p:sp>
        <p:nvSpPr>
          <p:cNvPr id="35843" name="Rectangle 4">
            <a:extLst>
              <a:ext uri="{FF2B5EF4-FFF2-40B4-BE49-F238E27FC236}">
                <a16:creationId xmlns:a16="http://schemas.microsoft.com/office/drawing/2014/main" id="{114F9700-82C4-42AB-94B5-62903F1B0AFB}"/>
              </a:ext>
            </a:extLst>
          </p:cNvPr>
          <p:cNvSpPr>
            <a:spLocks noGrp="1" noChangeArrowheads="1"/>
          </p:cNvSpPr>
          <p:nvPr>
            <p:ph type="body" idx="4294967295"/>
          </p:nvPr>
        </p:nvSpPr>
        <p:spPr>
          <a:xfrm>
            <a:off x="1714501" y="1079499"/>
            <a:ext cx="9093200" cy="4671943"/>
          </a:xfrm>
        </p:spPr>
        <p:txBody>
          <a:bodyPr/>
          <a:lstStyle/>
          <a:p>
            <a:r>
              <a:rPr lang="en-US" altLang="en-US" sz="2800" dirty="0"/>
              <a:t>If a relation contains only a few tuples which will fit into a single disk block, then assign the relation to a single disk.</a:t>
            </a:r>
          </a:p>
          <a:p>
            <a:r>
              <a:rPr lang="en-US" altLang="en-US" sz="2800" dirty="0"/>
              <a:t>Large relations are preferably partitioned across all the available disks.</a:t>
            </a:r>
          </a:p>
          <a:p>
            <a:r>
              <a:rPr lang="en-US" altLang="en-US" sz="2800" dirty="0"/>
              <a:t>If a relation consists of </a:t>
            </a:r>
            <a:r>
              <a:rPr lang="en-US" altLang="en-US" sz="2800" i="1" dirty="0"/>
              <a:t>m</a:t>
            </a:r>
            <a:r>
              <a:rPr lang="en-US" altLang="en-US" sz="2800" dirty="0"/>
              <a:t> disk blocks and there are </a:t>
            </a:r>
            <a:r>
              <a:rPr lang="en-US" altLang="en-US" sz="2800" i="1" dirty="0"/>
              <a:t>n</a:t>
            </a:r>
            <a:r>
              <a:rPr lang="en-US" altLang="en-US" sz="2800" dirty="0"/>
              <a:t> disks available in the system, then the relation should be allocated </a:t>
            </a:r>
            <a:r>
              <a:rPr lang="en-US" altLang="en-US" sz="2800" b="1" dirty="0"/>
              <a:t>min</a:t>
            </a:r>
            <a:r>
              <a:rPr lang="en-US" altLang="en-US" sz="2800" dirty="0"/>
              <a:t>(</a:t>
            </a:r>
            <a:r>
              <a:rPr lang="en-US" altLang="en-US" sz="2800" i="1" dirty="0" err="1"/>
              <a:t>m,n</a:t>
            </a:r>
            <a:r>
              <a:rPr lang="en-US" altLang="en-US" sz="2800" dirty="0"/>
              <a:t>) disks.</a:t>
            </a:r>
          </a:p>
          <a:p>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2351019-3F87-46E1-80B8-BCFE1531E163}"/>
              </a:ext>
            </a:extLst>
          </p:cNvPr>
          <p:cNvSpPr>
            <a:spLocks noGrp="1" noChangeArrowheads="1"/>
          </p:cNvSpPr>
          <p:nvPr>
            <p:ph type="title"/>
          </p:nvPr>
        </p:nvSpPr>
        <p:spPr/>
        <p:txBody>
          <a:bodyPr/>
          <a:lstStyle/>
          <a:p>
            <a:pPr>
              <a:defRPr/>
            </a:pPr>
            <a:r>
              <a:rPr lang="en-US">
                <a:ea typeface="+mj-ea"/>
              </a:rPr>
              <a:t>Handling of Skew</a:t>
            </a:r>
          </a:p>
        </p:txBody>
      </p:sp>
      <p:sp>
        <p:nvSpPr>
          <p:cNvPr id="37891" name="Rectangle 3">
            <a:extLst>
              <a:ext uri="{FF2B5EF4-FFF2-40B4-BE49-F238E27FC236}">
                <a16:creationId xmlns:a16="http://schemas.microsoft.com/office/drawing/2014/main" id="{1F57A31F-7F19-481E-B771-5ADF72EB368B}"/>
              </a:ext>
            </a:extLst>
          </p:cNvPr>
          <p:cNvSpPr>
            <a:spLocks noGrp="1" noChangeArrowheads="1"/>
          </p:cNvSpPr>
          <p:nvPr>
            <p:ph type="body" idx="4294967295"/>
          </p:nvPr>
        </p:nvSpPr>
        <p:spPr>
          <a:xfrm>
            <a:off x="1574800" y="1079499"/>
            <a:ext cx="9702800" cy="5080001"/>
          </a:xfrm>
        </p:spPr>
        <p:txBody>
          <a:bodyPr/>
          <a:lstStyle/>
          <a:p>
            <a:r>
              <a:rPr lang="en-US" altLang="en-US" sz="2400" dirty="0"/>
              <a:t>The distribution of tuples to disks may be </a:t>
            </a:r>
            <a:r>
              <a:rPr lang="en-US" altLang="en-US" sz="2400" b="1" dirty="0">
                <a:solidFill>
                  <a:srgbClr val="000099"/>
                </a:solidFill>
              </a:rPr>
              <a:t>skewed</a:t>
            </a:r>
            <a:r>
              <a:rPr lang="en-US" altLang="en-US" sz="2400" b="1" dirty="0"/>
              <a:t> </a:t>
            </a:r>
            <a:r>
              <a:rPr lang="en-US" altLang="en-US" sz="2400" dirty="0"/>
              <a:t>— that is, some disks have many tuples, while others may have fewer tuples.</a:t>
            </a:r>
          </a:p>
          <a:p>
            <a:endParaRPr lang="en-US" altLang="en-US" sz="2400" dirty="0"/>
          </a:p>
          <a:p>
            <a:r>
              <a:rPr lang="en-US" altLang="en-US" sz="2400" b="1" dirty="0"/>
              <a:t>Types of skew:</a:t>
            </a:r>
            <a:endParaRPr lang="en-US" altLang="en-US" sz="2400" dirty="0"/>
          </a:p>
          <a:p>
            <a:pPr lvl="1"/>
            <a:r>
              <a:rPr lang="en-US" altLang="en-US" sz="2000" b="1" dirty="0">
                <a:solidFill>
                  <a:srgbClr val="000099"/>
                </a:solidFill>
                <a:ea typeface="ＭＳ Ｐゴシック" panose="020B0600070205080204" pitchFamily="34" charset="-128"/>
              </a:rPr>
              <a:t>Attribute-value skew</a:t>
            </a:r>
            <a:r>
              <a:rPr lang="en-US" altLang="en-US" sz="2000" dirty="0">
                <a:ea typeface="ＭＳ Ｐゴシック" panose="020B0600070205080204" pitchFamily="34" charset="-128"/>
              </a:rPr>
              <a:t>.</a:t>
            </a:r>
          </a:p>
          <a:p>
            <a:pPr lvl="2"/>
            <a:r>
              <a:rPr lang="en-US" altLang="en-US" sz="1800" dirty="0">
                <a:ea typeface="ＭＳ Ｐゴシック" panose="020B0600070205080204" pitchFamily="34" charset="-128"/>
              </a:rPr>
              <a:t>Some values appear in the partitioning attributes of many tuples; all the tuples with the same value for the partitioning attribute end up in the same partition.</a:t>
            </a:r>
          </a:p>
          <a:p>
            <a:pPr lvl="2"/>
            <a:r>
              <a:rPr lang="en-US" altLang="en-US" sz="1800" dirty="0">
                <a:ea typeface="ＭＳ Ｐゴシック" panose="020B0600070205080204" pitchFamily="34" charset="-128"/>
              </a:rPr>
              <a:t>Can occur with range-partitioning and hash-partitioning.</a:t>
            </a:r>
          </a:p>
          <a:p>
            <a:pPr lvl="1"/>
            <a:r>
              <a:rPr lang="en-US" altLang="en-US" sz="2000" b="1" dirty="0">
                <a:solidFill>
                  <a:srgbClr val="000099"/>
                </a:solidFill>
                <a:ea typeface="ＭＳ Ｐゴシック" panose="020B0600070205080204" pitchFamily="34" charset="-128"/>
              </a:rPr>
              <a:t>Partition skew</a:t>
            </a:r>
            <a:r>
              <a:rPr lang="en-US" altLang="en-US" sz="2000" dirty="0">
                <a:ea typeface="ＭＳ Ｐゴシック" panose="020B0600070205080204" pitchFamily="34" charset="-128"/>
              </a:rPr>
              <a:t>.</a:t>
            </a:r>
          </a:p>
          <a:p>
            <a:pPr lvl="2"/>
            <a:r>
              <a:rPr lang="en-US" altLang="en-US" sz="1800" dirty="0">
                <a:ea typeface="ＭＳ Ｐゴシック" panose="020B0600070205080204" pitchFamily="34" charset="-128"/>
              </a:rPr>
              <a:t>With range-partitioning, badly chosen partition vector may assign too many tuples to some partitions and too few to others.</a:t>
            </a:r>
          </a:p>
          <a:p>
            <a:pPr lvl="2"/>
            <a:r>
              <a:rPr lang="en-US" altLang="en-US" sz="1800" dirty="0">
                <a:ea typeface="ＭＳ Ｐゴシック" panose="020B0600070205080204" pitchFamily="34" charset="-128"/>
              </a:rPr>
              <a:t>Less likely with hash-partitioning if a good hash-function is chosen.</a:t>
            </a:r>
          </a:p>
          <a:p>
            <a:pPr lvl="1"/>
            <a:endParaRPr lang="en-US" altLang="en-US" sz="2000" dirty="0">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665822A-1523-4E37-9C12-3729D8BD0F8C}"/>
              </a:ext>
            </a:extLst>
          </p:cNvPr>
          <p:cNvSpPr>
            <a:spLocks noGrp="1" noChangeArrowheads="1"/>
          </p:cNvSpPr>
          <p:nvPr>
            <p:ph type="ctrTitle"/>
          </p:nvPr>
        </p:nvSpPr>
        <p:spPr/>
        <p:txBody>
          <a:bodyPr/>
          <a:lstStyle/>
          <a:p>
            <a:r>
              <a:rPr lang="en-US" altLang="zh-CN">
                <a:ea typeface="宋体" panose="02010600030101010101" pitchFamily="2" charset="-122"/>
              </a:rPr>
              <a:t>Parallel Databases</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AA042C7-7C05-46E7-82CE-13AC0DB84323}"/>
              </a:ext>
            </a:extLst>
          </p:cNvPr>
          <p:cNvSpPr>
            <a:spLocks noGrp="1" noChangeArrowheads="1"/>
          </p:cNvSpPr>
          <p:nvPr>
            <p:ph type="title"/>
          </p:nvPr>
        </p:nvSpPr>
        <p:spPr>
          <a:xfrm>
            <a:off x="1771650" y="250824"/>
            <a:ext cx="8077200" cy="609600"/>
          </a:xfrm>
        </p:spPr>
        <p:txBody>
          <a:bodyPr/>
          <a:lstStyle/>
          <a:p>
            <a:pPr>
              <a:defRPr/>
            </a:pPr>
            <a:r>
              <a:rPr lang="en-US" dirty="0">
                <a:ea typeface="+mj-ea"/>
              </a:rPr>
              <a:t>Handling Skew in Range-Partitioning</a:t>
            </a:r>
          </a:p>
        </p:txBody>
      </p:sp>
      <p:sp>
        <p:nvSpPr>
          <p:cNvPr id="39939" name="Rectangle 3">
            <a:extLst>
              <a:ext uri="{FF2B5EF4-FFF2-40B4-BE49-F238E27FC236}">
                <a16:creationId xmlns:a16="http://schemas.microsoft.com/office/drawing/2014/main" id="{39C79798-2309-40B2-984C-6B69B95B7386}"/>
              </a:ext>
            </a:extLst>
          </p:cNvPr>
          <p:cNvSpPr>
            <a:spLocks noGrp="1" noChangeArrowheads="1"/>
          </p:cNvSpPr>
          <p:nvPr>
            <p:ph type="body" idx="4294967295"/>
          </p:nvPr>
        </p:nvSpPr>
        <p:spPr>
          <a:xfrm>
            <a:off x="1549400" y="1079501"/>
            <a:ext cx="9525000" cy="5222875"/>
          </a:xfrm>
        </p:spPr>
        <p:txBody>
          <a:bodyPr/>
          <a:lstStyle/>
          <a:p>
            <a:r>
              <a:rPr lang="en-US" altLang="en-US" sz="2400" dirty="0"/>
              <a:t>To create a </a:t>
            </a:r>
            <a:r>
              <a:rPr lang="en-US" altLang="en-US" sz="2400" b="1" dirty="0">
                <a:solidFill>
                  <a:srgbClr val="000099"/>
                </a:solidFill>
              </a:rPr>
              <a:t>balanced partitioning vector</a:t>
            </a:r>
            <a:r>
              <a:rPr lang="en-US" altLang="en-US" sz="2400" dirty="0"/>
              <a:t> (assuming partitioning attribute forms a key of the relation):</a:t>
            </a:r>
          </a:p>
          <a:p>
            <a:pPr lvl="1"/>
            <a:r>
              <a:rPr lang="en-US" altLang="en-US" sz="2000" dirty="0">
                <a:ea typeface="ＭＳ Ｐゴシック" panose="020B0600070205080204" pitchFamily="34" charset="-128"/>
              </a:rPr>
              <a:t>Sort the relation on the partitioning attribute.</a:t>
            </a:r>
          </a:p>
          <a:p>
            <a:pPr lvl="1"/>
            <a:r>
              <a:rPr lang="en-US" altLang="en-US" sz="2000" dirty="0">
                <a:ea typeface="ＭＳ Ｐゴシック" panose="020B0600070205080204" pitchFamily="34" charset="-128"/>
              </a:rPr>
              <a:t>Construct the partition vector by scanning the relation in sorted order as follows.</a:t>
            </a:r>
          </a:p>
          <a:p>
            <a:pPr lvl="2"/>
            <a:r>
              <a:rPr lang="en-US" altLang="en-US" sz="1800" dirty="0">
                <a:ea typeface="ＭＳ Ｐゴシック" panose="020B0600070205080204" pitchFamily="34" charset="-128"/>
              </a:rPr>
              <a:t>After every 1/</a:t>
            </a:r>
            <a:r>
              <a:rPr lang="en-US" altLang="en-US" sz="1800" i="1" dirty="0">
                <a:ea typeface="ＭＳ Ｐゴシック" panose="020B0600070205080204" pitchFamily="34" charset="-128"/>
              </a:rPr>
              <a:t>n</a:t>
            </a:r>
            <a:r>
              <a:rPr lang="en-US" altLang="en-US" sz="1800" i="1" baseline="30000" dirty="0">
                <a:ea typeface="ＭＳ Ｐゴシック" panose="020B0600070205080204" pitchFamily="34" charset="-128"/>
              </a:rPr>
              <a:t>th</a:t>
            </a:r>
            <a:r>
              <a:rPr lang="en-US" altLang="en-US" sz="1800" dirty="0">
                <a:ea typeface="ＭＳ Ｐゴシック" panose="020B0600070205080204" pitchFamily="34" charset="-128"/>
              </a:rPr>
              <a:t> of the relation has been read, the value of  the partitioning attribute of the next tuple is added to the partition vector.</a:t>
            </a:r>
          </a:p>
          <a:p>
            <a:pPr lvl="1"/>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denotes the number of partitions to be constructed.</a:t>
            </a:r>
          </a:p>
          <a:p>
            <a:pPr lvl="1"/>
            <a:r>
              <a:rPr lang="en-US" altLang="en-US" sz="2000" dirty="0">
                <a:ea typeface="ＭＳ Ｐゴシック" panose="020B0600070205080204" pitchFamily="34" charset="-128"/>
              </a:rPr>
              <a:t>Duplicate entries or imbalances can result if duplicates are present in partitioning attributes.</a:t>
            </a:r>
          </a:p>
          <a:p>
            <a:r>
              <a:rPr lang="en-US" altLang="en-US" sz="2400" dirty="0"/>
              <a:t>Alternative technique based on </a:t>
            </a:r>
            <a:r>
              <a:rPr lang="en-US" altLang="en-US" sz="2400" b="1" dirty="0">
                <a:solidFill>
                  <a:srgbClr val="000099"/>
                </a:solidFill>
              </a:rPr>
              <a:t>histograms</a:t>
            </a:r>
            <a:r>
              <a:rPr lang="en-US" altLang="en-US" sz="2400" dirty="0"/>
              <a:t> used in practice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9DF6BE5-2013-43E6-8777-DE40338E82AF}"/>
              </a:ext>
            </a:extLst>
          </p:cNvPr>
          <p:cNvSpPr>
            <a:spLocks noGrp="1" noChangeArrowheads="1"/>
          </p:cNvSpPr>
          <p:nvPr>
            <p:ph type="title"/>
          </p:nvPr>
        </p:nvSpPr>
        <p:spPr/>
        <p:txBody>
          <a:bodyPr/>
          <a:lstStyle/>
          <a:p>
            <a:pPr>
              <a:defRPr/>
            </a:pPr>
            <a:r>
              <a:rPr lang="en-US">
                <a:ea typeface="+mj-ea"/>
              </a:rPr>
              <a:t>Handling Skew using Histograms</a:t>
            </a:r>
          </a:p>
        </p:txBody>
      </p:sp>
      <p:sp>
        <p:nvSpPr>
          <p:cNvPr id="41987" name="Rectangle 5">
            <a:extLst>
              <a:ext uri="{FF2B5EF4-FFF2-40B4-BE49-F238E27FC236}">
                <a16:creationId xmlns:a16="http://schemas.microsoft.com/office/drawing/2014/main" id="{F9B8E76E-53E8-4CB8-BF67-61DA094A408F}"/>
              </a:ext>
            </a:extLst>
          </p:cNvPr>
          <p:cNvSpPr>
            <a:spLocks noChangeArrowheads="1"/>
          </p:cNvSpPr>
          <p:nvPr/>
        </p:nvSpPr>
        <p:spPr bwMode="auto">
          <a:xfrm>
            <a:off x="1727200" y="1079500"/>
            <a:ext cx="89408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buFont typeface="Monotype Sorts" charset="2"/>
              <a:buChar char="n"/>
            </a:pPr>
            <a:r>
              <a:rPr kumimoji="1" lang="en-US" altLang="en-US" sz="1800" dirty="0"/>
              <a:t>Balanced partitioning vector can be constructed from histogram in a relatively straightforward fashion</a:t>
            </a:r>
          </a:p>
          <a:p>
            <a:pPr lvl="1">
              <a:spcBef>
                <a:spcPct val="35000"/>
              </a:spcBef>
              <a:buClr>
                <a:schemeClr val="hlink"/>
              </a:buClr>
              <a:buSzPct val="80000"/>
              <a:buFont typeface="Monotype Sorts" charset="2"/>
              <a:buChar char="l"/>
            </a:pPr>
            <a:r>
              <a:rPr kumimoji="1" lang="en-US" altLang="en-US" sz="1800" dirty="0"/>
              <a:t>Assume uniform distribution within each range of the histogram</a:t>
            </a:r>
          </a:p>
          <a:p>
            <a:pPr>
              <a:spcBef>
                <a:spcPct val="35000"/>
              </a:spcBef>
              <a:buClr>
                <a:schemeClr val="tx2"/>
              </a:buClr>
              <a:buSzPct val="90000"/>
              <a:buFont typeface="Monotype Sorts" charset="2"/>
              <a:buChar char="n"/>
            </a:pPr>
            <a:r>
              <a:rPr kumimoji="1" lang="en-US" altLang="en-US" sz="1800" dirty="0"/>
              <a:t>Histogram can be constructed by scanning relation, or sampling (blocks containing) tuples of the relation</a:t>
            </a:r>
          </a:p>
        </p:txBody>
      </p:sp>
      <p:pic>
        <p:nvPicPr>
          <p:cNvPr id="41988" name="Picture 5">
            <a:extLst>
              <a:ext uri="{FF2B5EF4-FFF2-40B4-BE49-F238E27FC236}">
                <a16:creationId xmlns:a16="http://schemas.microsoft.com/office/drawing/2014/main" id="{DF96A95E-61C8-4E34-B0F6-97AC12355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301" y="2806700"/>
            <a:ext cx="5256213"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a:extLst>
              <a:ext uri="{FF2B5EF4-FFF2-40B4-BE49-F238E27FC236}">
                <a16:creationId xmlns:a16="http://schemas.microsoft.com/office/drawing/2014/main" id="{640C9F60-7236-46FC-B53A-9ABAE3DEBA0C}"/>
              </a:ext>
            </a:extLst>
          </p:cNvPr>
          <p:cNvSpPr>
            <a:spLocks noGrp="1" noChangeArrowheads="1"/>
          </p:cNvSpPr>
          <p:nvPr>
            <p:ph type="title"/>
          </p:nvPr>
        </p:nvSpPr>
        <p:spPr>
          <a:xfrm>
            <a:off x="1487488" y="454025"/>
            <a:ext cx="10452099" cy="609600"/>
          </a:xfrm>
        </p:spPr>
        <p:txBody>
          <a:bodyPr/>
          <a:lstStyle/>
          <a:p>
            <a:pPr>
              <a:defRPr/>
            </a:pPr>
            <a:r>
              <a:rPr lang="en-US" dirty="0">
                <a:ea typeface="+mj-ea"/>
              </a:rPr>
              <a:t>Handling Skew Using Virtual Processor Partitioning </a:t>
            </a:r>
          </a:p>
        </p:txBody>
      </p:sp>
      <p:sp>
        <p:nvSpPr>
          <p:cNvPr id="44035" name="Rectangle 1027">
            <a:extLst>
              <a:ext uri="{FF2B5EF4-FFF2-40B4-BE49-F238E27FC236}">
                <a16:creationId xmlns:a16="http://schemas.microsoft.com/office/drawing/2014/main" id="{118D0C95-4402-4C2E-B7DA-1E1C13ED689A}"/>
              </a:ext>
            </a:extLst>
          </p:cNvPr>
          <p:cNvSpPr>
            <a:spLocks noGrp="1" noChangeArrowheads="1"/>
          </p:cNvSpPr>
          <p:nvPr>
            <p:ph type="body" idx="1"/>
          </p:nvPr>
        </p:nvSpPr>
        <p:spPr>
          <a:xfrm>
            <a:off x="1308100" y="1282700"/>
            <a:ext cx="10452098" cy="5105400"/>
          </a:xfrm>
        </p:spPr>
        <p:txBody>
          <a:bodyPr/>
          <a:lstStyle/>
          <a:p>
            <a:r>
              <a:rPr lang="en-US" altLang="en-US" sz="2800" dirty="0"/>
              <a:t>Skew in range partitioning can be handled elegantly using </a:t>
            </a:r>
            <a:r>
              <a:rPr lang="en-US" altLang="en-US" sz="2800" b="1" dirty="0">
                <a:solidFill>
                  <a:srgbClr val="000099"/>
                </a:solidFill>
              </a:rPr>
              <a:t>virtual processor partitioning</a:t>
            </a:r>
            <a:r>
              <a:rPr lang="en-US" altLang="en-US" sz="2800" dirty="0"/>
              <a:t>: </a:t>
            </a:r>
          </a:p>
          <a:p>
            <a:pPr lvl="1"/>
            <a:r>
              <a:rPr lang="en-US" altLang="en-US" sz="2400" dirty="0">
                <a:ea typeface="ＭＳ Ｐゴシック" panose="020B0600070205080204" pitchFamily="34" charset="-128"/>
              </a:rPr>
              <a:t>create a large number of partitions (say 10 to 20 times the number of processors)</a:t>
            </a:r>
          </a:p>
          <a:p>
            <a:pPr lvl="1"/>
            <a:r>
              <a:rPr lang="en-US" altLang="en-US" sz="2400" dirty="0">
                <a:ea typeface="ＭＳ Ｐゴシック" panose="020B0600070205080204" pitchFamily="34" charset="-128"/>
              </a:rPr>
              <a:t>Assign virtual processors to partitions either in round-robin fashion or based on estimated cost of processing each virtual partition</a:t>
            </a:r>
          </a:p>
          <a:p>
            <a:r>
              <a:rPr lang="en-US" altLang="en-US" sz="2800" dirty="0"/>
              <a:t>Basic idea:</a:t>
            </a:r>
          </a:p>
          <a:p>
            <a:pPr lvl="1"/>
            <a:r>
              <a:rPr lang="en-US" altLang="en-US" sz="2400" dirty="0">
                <a:ea typeface="ＭＳ Ｐゴシック" panose="020B0600070205080204" pitchFamily="34" charset="-128"/>
              </a:rPr>
              <a:t>If any normal partition would have been skewed, it is very likely the skew is spread over a number of virtual partitions</a:t>
            </a:r>
          </a:p>
          <a:p>
            <a:pPr lvl="1"/>
            <a:r>
              <a:rPr lang="en-US" altLang="en-US" sz="2400" dirty="0">
                <a:ea typeface="ＭＳ Ｐゴシック" panose="020B0600070205080204" pitchFamily="34" charset="-128"/>
              </a:rPr>
              <a:t>Skewed virtual partitions get spread across a number of processors, so work gets distributed evenly!</a:t>
            </a:r>
          </a:p>
          <a:p>
            <a:pPr>
              <a:buFont typeface="Monotype Sorts" charset="2"/>
              <a:buNone/>
            </a:pP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2808-460F-4B04-913D-49A66C7F7915}"/>
              </a:ext>
            </a:extLst>
          </p:cNvPr>
          <p:cNvSpPr>
            <a:spLocks noGrp="1"/>
          </p:cNvSpPr>
          <p:nvPr>
            <p:ph type="title"/>
          </p:nvPr>
        </p:nvSpPr>
        <p:spPr>
          <a:xfrm>
            <a:off x="1727200" y="122830"/>
            <a:ext cx="9550400" cy="1143000"/>
          </a:xfrm>
        </p:spPr>
        <p:txBody>
          <a:bodyPr/>
          <a:lstStyle/>
          <a:p>
            <a:r>
              <a:rPr lang="en-US" dirty="0"/>
              <a:t>Query Parallelism </a:t>
            </a:r>
          </a:p>
        </p:txBody>
      </p:sp>
      <p:sp>
        <p:nvSpPr>
          <p:cNvPr id="3" name="Content Placeholder 2">
            <a:extLst>
              <a:ext uri="{FF2B5EF4-FFF2-40B4-BE49-F238E27FC236}">
                <a16:creationId xmlns:a16="http://schemas.microsoft.com/office/drawing/2014/main" id="{36825A8A-7E7E-44B9-BF7F-C8D2C5CF9B52}"/>
              </a:ext>
            </a:extLst>
          </p:cNvPr>
          <p:cNvSpPr>
            <a:spLocks noGrp="1"/>
          </p:cNvSpPr>
          <p:nvPr>
            <p:ph idx="1"/>
          </p:nvPr>
        </p:nvSpPr>
        <p:spPr/>
        <p:txBody>
          <a:bodyPr/>
          <a:lstStyle/>
          <a:p>
            <a:r>
              <a:rPr lang="en-US" dirty="0"/>
              <a:t>Interquery Parallelism</a:t>
            </a:r>
          </a:p>
          <a:p>
            <a:r>
              <a:rPr lang="en-US" dirty="0"/>
              <a:t>Intraquery Parallelism </a:t>
            </a:r>
          </a:p>
        </p:txBody>
      </p:sp>
      <p:sp>
        <p:nvSpPr>
          <p:cNvPr id="4" name="Slide Number Placeholder 3">
            <a:extLst>
              <a:ext uri="{FF2B5EF4-FFF2-40B4-BE49-F238E27FC236}">
                <a16:creationId xmlns:a16="http://schemas.microsoft.com/office/drawing/2014/main" id="{098C3A58-991C-4A5C-A252-55B4B2E04AF2}"/>
              </a:ext>
            </a:extLst>
          </p:cNvPr>
          <p:cNvSpPr>
            <a:spLocks noGrp="1"/>
          </p:cNvSpPr>
          <p:nvPr>
            <p:ph type="sldNum" sz="quarter" idx="10"/>
          </p:nvPr>
        </p:nvSpPr>
        <p:spPr/>
        <p:txBody>
          <a:bodyPr/>
          <a:lstStyle/>
          <a:p>
            <a:pPr>
              <a:defRPr/>
            </a:pPr>
            <a:fld id="{350AAFB8-5791-4396-BD6E-1E3E331645F6}" type="slidenum">
              <a:rPr lang="en-US" smtClean="0"/>
              <a:pPr>
                <a:defRPr/>
              </a:pPr>
              <a:t>33</a:t>
            </a:fld>
            <a:endParaRPr lang="en-US"/>
          </a:p>
        </p:txBody>
      </p:sp>
    </p:spTree>
    <p:extLst>
      <p:ext uri="{BB962C8B-B14F-4D97-AF65-F5344CB8AC3E}">
        <p14:creationId xmlns:p14="http://schemas.microsoft.com/office/powerpoint/2010/main" val="3780702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8F47-FB7B-4F74-9FB4-B2A101FA1C2B}"/>
              </a:ext>
            </a:extLst>
          </p:cNvPr>
          <p:cNvSpPr>
            <a:spLocks noGrp="1"/>
          </p:cNvSpPr>
          <p:nvPr>
            <p:ph type="title"/>
          </p:nvPr>
        </p:nvSpPr>
        <p:spPr/>
        <p:txBody>
          <a:bodyPr/>
          <a:lstStyle/>
          <a:p>
            <a:r>
              <a:rPr lang="en-US" dirty="0"/>
              <a:t>Query Parallelism </a:t>
            </a:r>
          </a:p>
        </p:txBody>
      </p:sp>
      <p:sp>
        <p:nvSpPr>
          <p:cNvPr id="4" name="Slide Number Placeholder 3">
            <a:extLst>
              <a:ext uri="{FF2B5EF4-FFF2-40B4-BE49-F238E27FC236}">
                <a16:creationId xmlns:a16="http://schemas.microsoft.com/office/drawing/2014/main" id="{ABA15892-0E07-4EA7-A1EB-24FAF55E0AA4}"/>
              </a:ext>
            </a:extLst>
          </p:cNvPr>
          <p:cNvSpPr>
            <a:spLocks noGrp="1"/>
          </p:cNvSpPr>
          <p:nvPr>
            <p:ph type="sldNum" sz="quarter" idx="10"/>
          </p:nvPr>
        </p:nvSpPr>
        <p:spPr/>
        <p:txBody>
          <a:bodyPr/>
          <a:lstStyle/>
          <a:p>
            <a:pPr>
              <a:defRPr/>
            </a:pPr>
            <a:fld id="{350AAFB8-5791-4396-BD6E-1E3E331645F6}" type="slidenum">
              <a:rPr lang="en-US" smtClean="0"/>
              <a:pPr>
                <a:defRPr/>
              </a:pPr>
              <a:t>34</a:t>
            </a:fld>
            <a:endParaRPr lang="en-US"/>
          </a:p>
        </p:txBody>
      </p:sp>
      <p:pic>
        <p:nvPicPr>
          <p:cNvPr id="5" name="Picture 4" descr="Parallel processing speedup">
            <a:extLst>
              <a:ext uri="{FF2B5EF4-FFF2-40B4-BE49-F238E27FC236}">
                <a16:creationId xmlns:a16="http://schemas.microsoft.com/office/drawing/2014/main" id="{ADD4BE6F-A069-436C-BFC5-F3C62DB37B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585913"/>
            <a:ext cx="9786937" cy="4814887"/>
          </a:xfrm>
          <a:prstGeom prst="rect">
            <a:avLst/>
          </a:prstGeom>
          <a:noFill/>
          <a:ln>
            <a:noFill/>
          </a:ln>
        </p:spPr>
      </p:pic>
    </p:spTree>
    <p:extLst>
      <p:ext uri="{BB962C8B-B14F-4D97-AF65-F5344CB8AC3E}">
        <p14:creationId xmlns:p14="http://schemas.microsoft.com/office/powerpoint/2010/main" val="3404487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0F98-EB91-43CC-92F8-6A5AE20C811C}"/>
              </a:ext>
            </a:extLst>
          </p:cNvPr>
          <p:cNvSpPr>
            <a:spLocks noGrp="1"/>
          </p:cNvSpPr>
          <p:nvPr>
            <p:ph type="title"/>
          </p:nvPr>
        </p:nvSpPr>
        <p:spPr>
          <a:xfrm>
            <a:off x="1727200" y="304800"/>
            <a:ext cx="9550400" cy="838200"/>
          </a:xfrm>
        </p:spPr>
        <p:txBody>
          <a:bodyPr/>
          <a:lstStyle/>
          <a:p>
            <a:r>
              <a:rPr lang="en-US" dirty="0"/>
              <a:t>Query Parallelism </a:t>
            </a:r>
          </a:p>
        </p:txBody>
      </p:sp>
      <p:sp>
        <p:nvSpPr>
          <p:cNvPr id="3" name="Content Placeholder 2">
            <a:extLst>
              <a:ext uri="{FF2B5EF4-FFF2-40B4-BE49-F238E27FC236}">
                <a16:creationId xmlns:a16="http://schemas.microsoft.com/office/drawing/2014/main" id="{EAF939F8-CFE6-45E8-B183-EDC55E5D61BC}"/>
              </a:ext>
            </a:extLst>
          </p:cNvPr>
          <p:cNvSpPr>
            <a:spLocks noGrp="1"/>
          </p:cNvSpPr>
          <p:nvPr>
            <p:ph idx="1"/>
          </p:nvPr>
        </p:nvSpPr>
        <p:spPr>
          <a:xfrm>
            <a:off x="914400" y="1447800"/>
            <a:ext cx="10363200" cy="1866900"/>
          </a:xfrm>
        </p:spPr>
        <p:txBody>
          <a:bodyPr/>
          <a:lstStyle/>
          <a:p>
            <a:r>
              <a:rPr lang="en-US" dirty="0"/>
              <a:t>In parallel database systems to </a:t>
            </a:r>
            <a:r>
              <a:rPr lang="en-US" dirty="0">
                <a:solidFill>
                  <a:srgbClr val="FFC000"/>
                </a:solidFill>
              </a:rPr>
              <a:t>improve the performance</a:t>
            </a:r>
            <a:r>
              <a:rPr lang="en-US" dirty="0"/>
              <a:t> of the system, Parallelism is used. </a:t>
            </a:r>
          </a:p>
          <a:p>
            <a:r>
              <a:rPr lang="en-US" dirty="0"/>
              <a:t>It is achieved through </a:t>
            </a:r>
            <a:r>
              <a:rPr lang="en-US" dirty="0">
                <a:solidFill>
                  <a:schemeClr val="accent1"/>
                </a:solidFill>
              </a:rPr>
              <a:t>query parallelism</a:t>
            </a:r>
            <a:r>
              <a:rPr lang="en-US" dirty="0"/>
              <a:t>.</a:t>
            </a:r>
          </a:p>
        </p:txBody>
      </p:sp>
      <p:sp>
        <p:nvSpPr>
          <p:cNvPr id="4" name="Slide Number Placeholder 3">
            <a:extLst>
              <a:ext uri="{FF2B5EF4-FFF2-40B4-BE49-F238E27FC236}">
                <a16:creationId xmlns:a16="http://schemas.microsoft.com/office/drawing/2014/main" id="{B53CC886-34D6-4A56-95DE-14D75976123A}"/>
              </a:ext>
            </a:extLst>
          </p:cNvPr>
          <p:cNvSpPr>
            <a:spLocks noGrp="1"/>
          </p:cNvSpPr>
          <p:nvPr>
            <p:ph type="sldNum" sz="quarter" idx="10"/>
          </p:nvPr>
        </p:nvSpPr>
        <p:spPr/>
        <p:txBody>
          <a:bodyPr/>
          <a:lstStyle/>
          <a:p>
            <a:pPr>
              <a:defRPr/>
            </a:pPr>
            <a:fld id="{350AAFB8-5791-4396-BD6E-1E3E331645F6}" type="slidenum">
              <a:rPr lang="en-US" smtClean="0"/>
              <a:pPr>
                <a:defRPr/>
              </a:pPr>
              <a:t>35</a:t>
            </a:fld>
            <a:endParaRPr lang="en-US"/>
          </a:p>
        </p:txBody>
      </p:sp>
      <p:sp>
        <p:nvSpPr>
          <p:cNvPr id="5" name="Content Placeholder 2">
            <a:extLst>
              <a:ext uri="{FF2B5EF4-FFF2-40B4-BE49-F238E27FC236}">
                <a16:creationId xmlns:a16="http://schemas.microsoft.com/office/drawing/2014/main" id="{7A107CB6-F6E3-4594-A66F-68707DF39F52}"/>
              </a:ext>
            </a:extLst>
          </p:cNvPr>
          <p:cNvSpPr txBox="1">
            <a:spLocks/>
          </p:cNvSpPr>
          <p:nvPr/>
        </p:nvSpPr>
        <p:spPr bwMode="auto">
          <a:xfrm>
            <a:off x="1023938" y="3557588"/>
            <a:ext cx="103632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kern="0" dirty="0">
                <a:solidFill>
                  <a:schemeClr val="accent1"/>
                </a:solidFill>
              </a:rPr>
              <a:t>Transaction throughput </a:t>
            </a:r>
            <a:r>
              <a:rPr lang="en-US" kern="0" dirty="0"/>
              <a:t>is increased by parallel execution of one or more queries. </a:t>
            </a:r>
          </a:p>
        </p:txBody>
      </p:sp>
    </p:spTree>
    <p:extLst>
      <p:ext uri="{BB962C8B-B14F-4D97-AF65-F5344CB8AC3E}">
        <p14:creationId xmlns:p14="http://schemas.microsoft.com/office/powerpoint/2010/main" val="3324931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BD7-CE08-425A-B49B-BB3D52C0598E}"/>
              </a:ext>
            </a:extLst>
          </p:cNvPr>
          <p:cNvSpPr>
            <a:spLocks noGrp="1"/>
          </p:cNvSpPr>
          <p:nvPr>
            <p:ph type="title"/>
          </p:nvPr>
        </p:nvSpPr>
        <p:spPr/>
        <p:txBody>
          <a:bodyPr/>
          <a:lstStyle/>
          <a:p>
            <a:r>
              <a:rPr lang="en-US" dirty="0"/>
              <a:t>Forms of Query Parallelism </a:t>
            </a:r>
          </a:p>
        </p:txBody>
      </p:sp>
      <p:graphicFrame>
        <p:nvGraphicFramePr>
          <p:cNvPr id="5" name="Content Placeholder 4">
            <a:extLst>
              <a:ext uri="{FF2B5EF4-FFF2-40B4-BE49-F238E27FC236}">
                <a16:creationId xmlns:a16="http://schemas.microsoft.com/office/drawing/2014/main" id="{4BC42C99-12C6-458A-B18D-181CBA32D85C}"/>
              </a:ext>
            </a:extLst>
          </p:cNvPr>
          <p:cNvGraphicFramePr>
            <a:graphicFrameLocks noGrp="1"/>
          </p:cNvGraphicFramePr>
          <p:nvPr>
            <p:ph idx="1"/>
            <p:extLst>
              <p:ext uri="{D42A27DB-BD31-4B8C-83A1-F6EECF244321}">
                <p14:modId xmlns:p14="http://schemas.microsoft.com/office/powerpoint/2010/main" val="2641601072"/>
              </p:ext>
            </p:extLst>
          </p:nvPr>
        </p:nvGraphicFramePr>
        <p:xfrm>
          <a:off x="2443163" y="1143000"/>
          <a:ext cx="2571750" cy="95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A799611-5853-421A-8579-A3C8C07156ED}"/>
              </a:ext>
            </a:extLst>
          </p:cNvPr>
          <p:cNvSpPr>
            <a:spLocks noGrp="1"/>
          </p:cNvSpPr>
          <p:nvPr>
            <p:ph type="sldNum" sz="quarter" idx="10"/>
          </p:nvPr>
        </p:nvSpPr>
        <p:spPr/>
        <p:txBody>
          <a:bodyPr/>
          <a:lstStyle/>
          <a:p>
            <a:pPr>
              <a:defRPr/>
            </a:pPr>
            <a:fld id="{350AAFB8-5791-4396-BD6E-1E3E331645F6}" type="slidenum">
              <a:rPr lang="en-US" smtClean="0"/>
              <a:pPr>
                <a:defRPr/>
              </a:pPr>
              <a:t>36</a:t>
            </a:fld>
            <a:endParaRPr lang="en-US"/>
          </a:p>
        </p:txBody>
      </p:sp>
      <p:graphicFrame>
        <p:nvGraphicFramePr>
          <p:cNvPr id="6" name="Content Placeholder 4">
            <a:extLst>
              <a:ext uri="{FF2B5EF4-FFF2-40B4-BE49-F238E27FC236}">
                <a16:creationId xmlns:a16="http://schemas.microsoft.com/office/drawing/2014/main" id="{6279E4A8-C3E3-4EAD-B338-ACA599FF1B40}"/>
              </a:ext>
            </a:extLst>
          </p:cNvPr>
          <p:cNvGraphicFramePr>
            <a:graphicFrameLocks/>
          </p:cNvGraphicFramePr>
          <p:nvPr>
            <p:extLst>
              <p:ext uri="{D42A27DB-BD31-4B8C-83A1-F6EECF244321}">
                <p14:modId xmlns:p14="http://schemas.microsoft.com/office/powerpoint/2010/main" val="3435867161"/>
              </p:ext>
            </p:extLst>
          </p:nvPr>
        </p:nvGraphicFramePr>
        <p:xfrm>
          <a:off x="1727201" y="1142999"/>
          <a:ext cx="9194800" cy="55292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98909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B602-C576-4E76-A5EE-381241B8EFEB}"/>
              </a:ext>
            </a:extLst>
          </p:cNvPr>
          <p:cNvSpPr>
            <a:spLocks noGrp="1"/>
          </p:cNvSpPr>
          <p:nvPr>
            <p:ph type="title"/>
          </p:nvPr>
        </p:nvSpPr>
        <p:spPr>
          <a:xfrm>
            <a:off x="1727200" y="157162"/>
            <a:ext cx="9550400" cy="985837"/>
          </a:xfrm>
        </p:spPr>
        <p:txBody>
          <a:bodyPr/>
          <a:lstStyle/>
          <a:p>
            <a:r>
              <a:rPr lang="en-US" dirty="0"/>
              <a:t>Interquery Parallelism</a:t>
            </a:r>
          </a:p>
        </p:txBody>
      </p:sp>
      <p:sp>
        <p:nvSpPr>
          <p:cNvPr id="3" name="Content Placeholder 2">
            <a:extLst>
              <a:ext uri="{FF2B5EF4-FFF2-40B4-BE49-F238E27FC236}">
                <a16:creationId xmlns:a16="http://schemas.microsoft.com/office/drawing/2014/main" id="{E0E40FC9-8266-4CD8-8C19-43C3E1CE46A4}"/>
              </a:ext>
            </a:extLst>
          </p:cNvPr>
          <p:cNvSpPr>
            <a:spLocks noGrp="1"/>
          </p:cNvSpPr>
          <p:nvPr>
            <p:ph idx="1"/>
          </p:nvPr>
        </p:nvSpPr>
        <p:spPr>
          <a:xfrm>
            <a:off x="914400" y="1447800"/>
            <a:ext cx="5686425" cy="5105400"/>
          </a:xfrm>
        </p:spPr>
        <p:txBody>
          <a:bodyPr/>
          <a:lstStyle/>
          <a:p>
            <a:r>
              <a:rPr lang="en-US" dirty="0">
                <a:solidFill>
                  <a:schemeClr val="accent2"/>
                </a:solidFill>
              </a:rPr>
              <a:t>Parallelism among queries </a:t>
            </a:r>
          </a:p>
          <a:p>
            <a:r>
              <a:rPr lang="en-US" dirty="0"/>
              <a:t>Different queries and transactions are processed in parallel with one another.</a:t>
            </a:r>
          </a:p>
          <a:p>
            <a:r>
              <a:rPr lang="en-US" dirty="0">
                <a:solidFill>
                  <a:schemeClr val="accent1"/>
                </a:solidFill>
              </a:rPr>
              <a:t>Main-Aim: </a:t>
            </a:r>
            <a:r>
              <a:rPr lang="en-US" dirty="0"/>
              <a:t>Scaling up Transaction processing system.</a:t>
            </a:r>
          </a:p>
          <a:p>
            <a:endParaRPr lang="en-US" dirty="0"/>
          </a:p>
        </p:txBody>
      </p:sp>
      <p:sp>
        <p:nvSpPr>
          <p:cNvPr id="4" name="Slide Number Placeholder 3">
            <a:extLst>
              <a:ext uri="{FF2B5EF4-FFF2-40B4-BE49-F238E27FC236}">
                <a16:creationId xmlns:a16="http://schemas.microsoft.com/office/drawing/2014/main" id="{F90E0AC9-9E22-47E6-9F23-76CDFD1C7EA9}"/>
              </a:ext>
            </a:extLst>
          </p:cNvPr>
          <p:cNvSpPr>
            <a:spLocks noGrp="1"/>
          </p:cNvSpPr>
          <p:nvPr>
            <p:ph type="sldNum" sz="quarter" idx="10"/>
          </p:nvPr>
        </p:nvSpPr>
        <p:spPr/>
        <p:txBody>
          <a:bodyPr/>
          <a:lstStyle/>
          <a:p>
            <a:pPr>
              <a:defRPr/>
            </a:pPr>
            <a:fld id="{350AAFB8-5791-4396-BD6E-1E3E331645F6}" type="slidenum">
              <a:rPr lang="en-US" smtClean="0"/>
              <a:pPr>
                <a:defRPr/>
              </a:pPr>
              <a:t>37</a:t>
            </a:fld>
            <a:endParaRPr lang="en-US"/>
          </a:p>
        </p:txBody>
      </p:sp>
      <p:pic>
        <p:nvPicPr>
          <p:cNvPr id="5" name="Picture 4" descr="Inter-query parallelism">
            <a:extLst>
              <a:ext uri="{FF2B5EF4-FFF2-40B4-BE49-F238E27FC236}">
                <a16:creationId xmlns:a16="http://schemas.microsoft.com/office/drawing/2014/main" id="{A7BEB654-C1CD-49B5-A582-914F3A0E81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86650" y="1714500"/>
            <a:ext cx="3790950" cy="3800476"/>
          </a:xfrm>
          <a:prstGeom prst="rect">
            <a:avLst/>
          </a:prstGeom>
          <a:noFill/>
          <a:ln>
            <a:noFill/>
          </a:ln>
        </p:spPr>
      </p:pic>
    </p:spTree>
    <p:extLst>
      <p:ext uri="{BB962C8B-B14F-4D97-AF65-F5344CB8AC3E}">
        <p14:creationId xmlns:p14="http://schemas.microsoft.com/office/powerpoint/2010/main" val="2078642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24FB507-76A2-4FED-B99D-E7EB7A4A86F2}"/>
              </a:ext>
            </a:extLst>
          </p:cNvPr>
          <p:cNvSpPr>
            <a:spLocks noGrp="1" noChangeArrowheads="1"/>
          </p:cNvSpPr>
          <p:nvPr>
            <p:ph type="title"/>
          </p:nvPr>
        </p:nvSpPr>
        <p:spPr/>
        <p:txBody>
          <a:bodyPr/>
          <a:lstStyle/>
          <a:p>
            <a:pPr>
              <a:defRPr/>
            </a:pPr>
            <a:r>
              <a:rPr lang="en-US" dirty="0">
                <a:ea typeface="+mj-ea"/>
              </a:rPr>
              <a:t>Interquery Parallelism</a:t>
            </a:r>
          </a:p>
        </p:txBody>
      </p:sp>
      <p:sp>
        <p:nvSpPr>
          <p:cNvPr id="46083" name="Rectangle 3">
            <a:extLst>
              <a:ext uri="{FF2B5EF4-FFF2-40B4-BE49-F238E27FC236}">
                <a16:creationId xmlns:a16="http://schemas.microsoft.com/office/drawing/2014/main" id="{B5BF373F-0F5A-4F39-95A7-9ECD6C6E5766}"/>
              </a:ext>
            </a:extLst>
          </p:cNvPr>
          <p:cNvSpPr>
            <a:spLocks noGrp="1" noChangeArrowheads="1"/>
          </p:cNvSpPr>
          <p:nvPr>
            <p:ph type="body" idx="4294967295"/>
          </p:nvPr>
        </p:nvSpPr>
        <p:spPr>
          <a:xfrm>
            <a:off x="1485900" y="1079500"/>
            <a:ext cx="10058400" cy="5226050"/>
          </a:xfrm>
        </p:spPr>
        <p:txBody>
          <a:bodyPr/>
          <a:lstStyle/>
          <a:p>
            <a:r>
              <a:rPr lang="en-US" altLang="en-US" sz="2400" dirty="0"/>
              <a:t>Queries/transactions execute in parallel with one another.</a:t>
            </a:r>
          </a:p>
          <a:p>
            <a:r>
              <a:rPr lang="en-US" altLang="en-US" sz="2400" dirty="0"/>
              <a:t>Increases transaction throughput; used primarily to scale up a transaction processing system to support a larger number of transactions per second.</a:t>
            </a:r>
          </a:p>
          <a:p>
            <a:r>
              <a:rPr lang="en-US" altLang="en-US" sz="2400" dirty="0"/>
              <a:t>Easiest form of parallelism to support, particularly in a shared-memory parallel database, because even sequential database systems support concurrent processing.</a:t>
            </a:r>
          </a:p>
          <a:p>
            <a:r>
              <a:rPr lang="en-US" altLang="en-US" sz="2400" dirty="0"/>
              <a:t>More complicated to implement on shared-disk or shared-nothing architectures</a:t>
            </a:r>
          </a:p>
          <a:p>
            <a:pPr lvl="1"/>
            <a:r>
              <a:rPr lang="en-US" altLang="en-US" sz="2000" dirty="0">
                <a:ea typeface="ＭＳ Ｐゴシック" panose="020B0600070205080204" pitchFamily="34" charset="-128"/>
              </a:rPr>
              <a:t>Locking and logging must be coordinated by passing messages between processors.</a:t>
            </a:r>
          </a:p>
          <a:p>
            <a:pPr lvl="1"/>
            <a:r>
              <a:rPr lang="en-US" altLang="en-US" sz="2000" dirty="0">
                <a:ea typeface="ＭＳ Ｐゴシック" panose="020B0600070205080204" pitchFamily="34" charset="-128"/>
              </a:rPr>
              <a:t>Data in a local buffer may have been updated at another processor.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9002B5E-2644-4F8E-B0DF-4885CD991BD2}"/>
              </a:ext>
            </a:extLst>
          </p:cNvPr>
          <p:cNvSpPr>
            <a:spLocks noGrp="1" noChangeArrowheads="1"/>
          </p:cNvSpPr>
          <p:nvPr>
            <p:ph type="title"/>
          </p:nvPr>
        </p:nvSpPr>
        <p:spPr/>
        <p:txBody>
          <a:bodyPr/>
          <a:lstStyle/>
          <a:p>
            <a:pPr>
              <a:defRPr/>
            </a:pPr>
            <a:r>
              <a:rPr lang="en-US" dirty="0">
                <a:ea typeface="+mj-ea"/>
              </a:rPr>
              <a:t>Intraquery Parallelism</a:t>
            </a:r>
          </a:p>
        </p:txBody>
      </p:sp>
      <p:sp>
        <p:nvSpPr>
          <p:cNvPr id="50179" name="Rectangle 3">
            <a:extLst>
              <a:ext uri="{FF2B5EF4-FFF2-40B4-BE49-F238E27FC236}">
                <a16:creationId xmlns:a16="http://schemas.microsoft.com/office/drawing/2014/main" id="{108B950A-317E-4DDF-9C8F-07F194E415F9}"/>
              </a:ext>
            </a:extLst>
          </p:cNvPr>
          <p:cNvSpPr>
            <a:spLocks noGrp="1" noChangeArrowheads="1"/>
          </p:cNvSpPr>
          <p:nvPr>
            <p:ph type="body" idx="4294967295"/>
          </p:nvPr>
        </p:nvSpPr>
        <p:spPr>
          <a:xfrm>
            <a:off x="1263375" y="1079500"/>
            <a:ext cx="9666563" cy="2106613"/>
          </a:xfrm>
        </p:spPr>
        <p:txBody>
          <a:bodyPr/>
          <a:lstStyle/>
          <a:p>
            <a:r>
              <a:rPr lang="en-US" altLang="en-US" sz="2400" dirty="0"/>
              <a:t>Parallelism within a query </a:t>
            </a:r>
          </a:p>
          <a:p>
            <a:r>
              <a:rPr lang="en-US" altLang="en-US" sz="2400" dirty="0"/>
              <a:t>Execution of single query in parallel on multiple processors and disks.</a:t>
            </a:r>
          </a:p>
          <a:p>
            <a:r>
              <a:rPr lang="en-US" altLang="en-US" sz="2400" dirty="0">
                <a:solidFill>
                  <a:schemeClr val="accent1"/>
                </a:solidFill>
              </a:rPr>
              <a:t>Main Aim:</a:t>
            </a:r>
            <a:r>
              <a:rPr lang="en-US" altLang="en-US" sz="2400" dirty="0"/>
              <a:t> Speeding up long-running quires</a:t>
            </a:r>
          </a:p>
        </p:txBody>
      </p:sp>
      <p:pic>
        <p:nvPicPr>
          <p:cNvPr id="4" name="Picture 3" descr="Intra-query parallelism">
            <a:extLst>
              <a:ext uri="{FF2B5EF4-FFF2-40B4-BE49-F238E27FC236}">
                <a16:creationId xmlns:a16="http://schemas.microsoft.com/office/drawing/2014/main" id="{C40941C8-5DB3-4D88-8070-4CB4B2EC44F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3712" y="3900488"/>
            <a:ext cx="6124575" cy="1878012"/>
          </a:xfrm>
          <a:prstGeom prst="rect">
            <a:avLst/>
          </a:prstGeom>
          <a:noFill/>
          <a:ln>
            <a:noFill/>
          </a:ln>
        </p:spPr>
      </p:pic>
    </p:spTree>
    <p:extLst>
      <p:ext uri="{BB962C8B-B14F-4D97-AF65-F5344CB8AC3E}">
        <p14:creationId xmlns:p14="http://schemas.microsoft.com/office/powerpoint/2010/main" val="220541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a:extLst>
              <a:ext uri="{FF2B5EF4-FFF2-40B4-BE49-F238E27FC236}">
                <a16:creationId xmlns:a16="http://schemas.microsoft.com/office/drawing/2014/main" id="{779F7F05-687A-4728-BC57-868EE67C0022}"/>
              </a:ext>
            </a:extLst>
          </p:cNvPr>
          <p:cNvSpPr>
            <a:spLocks noGrp="1" noChangeArrowheads="1"/>
          </p:cNvSpPr>
          <p:nvPr>
            <p:ph type="title"/>
          </p:nvPr>
        </p:nvSpPr>
        <p:spPr/>
        <p:txBody>
          <a:bodyPr/>
          <a:lstStyle/>
          <a:p>
            <a:r>
              <a:rPr lang="en-US" altLang="en-US"/>
              <a:t>Introduction</a:t>
            </a:r>
          </a:p>
        </p:txBody>
      </p:sp>
      <p:sp>
        <p:nvSpPr>
          <p:cNvPr id="710659" name="Rectangle 3">
            <a:extLst>
              <a:ext uri="{FF2B5EF4-FFF2-40B4-BE49-F238E27FC236}">
                <a16:creationId xmlns:a16="http://schemas.microsoft.com/office/drawing/2014/main" id="{4E790EF1-2491-44A2-A8D6-7983346F6491}"/>
              </a:ext>
            </a:extLst>
          </p:cNvPr>
          <p:cNvSpPr>
            <a:spLocks noGrp="1" noChangeArrowheads="1"/>
          </p:cNvSpPr>
          <p:nvPr>
            <p:ph type="body" idx="4294967295"/>
          </p:nvPr>
        </p:nvSpPr>
        <p:spPr>
          <a:xfrm>
            <a:off x="1446663" y="1143000"/>
            <a:ext cx="9234589" cy="4800600"/>
          </a:xfrm>
        </p:spPr>
        <p:txBody>
          <a:bodyPr/>
          <a:lstStyle/>
          <a:p>
            <a:r>
              <a:rPr lang="en-US" altLang="en-US" sz="2400" dirty="0"/>
              <a:t>Parallel machines are becoming quite common and affordable</a:t>
            </a:r>
          </a:p>
          <a:p>
            <a:pPr lvl="1"/>
            <a:r>
              <a:rPr lang="en-US" altLang="en-US" sz="2000" dirty="0"/>
              <a:t>Prices of microprocessors, memory and disks have dropped sharply</a:t>
            </a:r>
          </a:p>
          <a:p>
            <a:r>
              <a:rPr lang="en-US" altLang="en-US" sz="2400" dirty="0"/>
              <a:t>Databases are growing increasingly large</a:t>
            </a:r>
          </a:p>
          <a:p>
            <a:pPr lvl="1"/>
            <a:r>
              <a:rPr lang="en-US" altLang="en-US" sz="2000" dirty="0"/>
              <a:t>large volumes of transaction data are collected and stored for later analysis.</a:t>
            </a:r>
          </a:p>
          <a:p>
            <a:pPr lvl="1"/>
            <a:r>
              <a:rPr lang="en-US" altLang="en-US" sz="2000" dirty="0"/>
              <a:t>multimedia objects like images are increasingly stored in databases</a:t>
            </a:r>
          </a:p>
          <a:p>
            <a:r>
              <a:rPr lang="en-US" altLang="en-US" sz="2400" dirty="0"/>
              <a:t>Large-scale parallel database systems increasingly used for:</a:t>
            </a:r>
          </a:p>
          <a:p>
            <a:pPr lvl="1"/>
            <a:r>
              <a:rPr lang="en-US" altLang="en-US" sz="2000" dirty="0"/>
              <a:t>storing large volumes of data</a:t>
            </a:r>
          </a:p>
          <a:p>
            <a:pPr lvl="1"/>
            <a:r>
              <a:rPr lang="en-US" altLang="en-US" sz="2000" dirty="0"/>
              <a:t>processing time-consuming decision-support queries</a:t>
            </a:r>
          </a:p>
          <a:p>
            <a:pPr lvl="1"/>
            <a:r>
              <a:rPr lang="en-US" altLang="en-US" sz="2000" dirty="0"/>
              <a:t>providing high throughput for transaction processing </a:t>
            </a:r>
          </a:p>
          <a:p>
            <a:pPr lvl="1"/>
            <a:endParaRPr lang="en-US" altLang="en-US" sz="2000" dirty="0"/>
          </a:p>
          <a:p>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9002B5E-2644-4F8E-B0DF-4885CD991BD2}"/>
              </a:ext>
            </a:extLst>
          </p:cNvPr>
          <p:cNvSpPr>
            <a:spLocks noGrp="1" noChangeArrowheads="1"/>
          </p:cNvSpPr>
          <p:nvPr>
            <p:ph type="title"/>
          </p:nvPr>
        </p:nvSpPr>
        <p:spPr/>
        <p:txBody>
          <a:bodyPr/>
          <a:lstStyle/>
          <a:p>
            <a:pPr>
              <a:defRPr/>
            </a:pPr>
            <a:r>
              <a:rPr lang="en-US" dirty="0">
                <a:ea typeface="+mj-ea"/>
              </a:rPr>
              <a:t>Intraquery Parallelism</a:t>
            </a:r>
          </a:p>
        </p:txBody>
      </p:sp>
      <p:sp>
        <p:nvSpPr>
          <p:cNvPr id="50179" name="Rectangle 3">
            <a:extLst>
              <a:ext uri="{FF2B5EF4-FFF2-40B4-BE49-F238E27FC236}">
                <a16:creationId xmlns:a16="http://schemas.microsoft.com/office/drawing/2014/main" id="{108B950A-317E-4DDF-9C8F-07F194E415F9}"/>
              </a:ext>
            </a:extLst>
          </p:cNvPr>
          <p:cNvSpPr>
            <a:spLocks noGrp="1" noChangeArrowheads="1"/>
          </p:cNvSpPr>
          <p:nvPr>
            <p:ph type="body" idx="4294967295"/>
          </p:nvPr>
        </p:nvSpPr>
        <p:spPr>
          <a:xfrm>
            <a:off x="1263376" y="2046288"/>
            <a:ext cx="4832624" cy="3954462"/>
          </a:xfrm>
        </p:spPr>
        <p:txBody>
          <a:bodyPr/>
          <a:lstStyle/>
          <a:p>
            <a:r>
              <a:rPr lang="en-US" altLang="en-US" sz="2400" dirty="0"/>
              <a:t>Each individual operation in a query is parallelized</a:t>
            </a:r>
          </a:p>
          <a:p>
            <a:r>
              <a:rPr lang="en-US" altLang="en-US" sz="2400" dirty="0"/>
              <a:t>Example: Parallel sort , parallel search</a:t>
            </a:r>
          </a:p>
          <a:p>
            <a:r>
              <a:rPr lang="en-US" altLang="en-US" sz="2400" dirty="0"/>
              <a:t>A </a:t>
            </a:r>
            <a:r>
              <a:rPr lang="en-US" altLang="en-US" sz="2400" dirty="0">
                <a:solidFill>
                  <a:schemeClr val="accent1"/>
                </a:solidFill>
              </a:rPr>
              <a:t>single operation </a:t>
            </a:r>
            <a:r>
              <a:rPr lang="en-US" altLang="en-US" sz="2400" dirty="0"/>
              <a:t>sorting is parallelized. </a:t>
            </a:r>
          </a:p>
        </p:txBody>
      </p:sp>
      <p:sp>
        <p:nvSpPr>
          <p:cNvPr id="5" name="Rectangle 3">
            <a:extLst>
              <a:ext uri="{FF2B5EF4-FFF2-40B4-BE49-F238E27FC236}">
                <a16:creationId xmlns:a16="http://schemas.microsoft.com/office/drawing/2014/main" id="{6BF49172-EDCD-4332-8A5C-D3746FB0C22C}"/>
              </a:ext>
            </a:extLst>
          </p:cNvPr>
          <p:cNvSpPr txBox="1">
            <a:spLocks noChangeArrowheads="1"/>
          </p:cNvSpPr>
          <p:nvPr/>
        </p:nvSpPr>
        <p:spPr bwMode="auto">
          <a:xfrm>
            <a:off x="6248399" y="2046288"/>
            <a:ext cx="4680225" cy="418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en-US" sz="2400" kern="0" dirty="0"/>
              <a:t>Different operations in a query are executed in parallel. </a:t>
            </a:r>
          </a:p>
          <a:p>
            <a:r>
              <a:rPr lang="en-US" altLang="en-US" sz="2400" kern="0" dirty="0"/>
              <a:t>Example: Simultaneous searching or sorting. </a:t>
            </a:r>
          </a:p>
          <a:p>
            <a:r>
              <a:rPr lang="en-US" altLang="en-US" sz="2400" kern="0" dirty="0"/>
              <a:t>The </a:t>
            </a:r>
            <a:r>
              <a:rPr lang="en-US" altLang="en-US" sz="2400" kern="0" dirty="0">
                <a:solidFill>
                  <a:schemeClr val="accent1"/>
                </a:solidFill>
              </a:rPr>
              <a:t>operations</a:t>
            </a:r>
            <a:r>
              <a:rPr lang="en-US" altLang="en-US" sz="2400" kern="0" dirty="0"/>
              <a:t> searching and sorting are parallelized.</a:t>
            </a:r>
          </a:p>
        </p:txBody>
      </p:sp>
      <p:sp>
        <p:nvSpPr>
          <p:cNvPr id="6" name="Rectangle 3">
            <a:extLst>
              <a:ext uri="{FF2B5EF4-FFF2-40B4-BE49-F238E27FC236}">
                <a16:creationId xmlns:a16="http://schemas.microsoft.com/office/drawing/2014/main" id="{46ECD119-F276-4B3E-8AB8-A36C078A006A}"/>
              </a:ext>
            </a:extLst>
          </p:cNvPr>
          <p:cNvSpPr txBox="1">
            <a:spLocks noChangeArrowheads="1"/>
          </p:cNvSpPr>
          <p:nvPr/>
        </p:nvSpPr>
        <p:spPr bwMode="auto">
          <a:xfrm>
            <a:off x="1415775" y="1231900"/>
            <a:ext cx="857118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en-US" sz="2400" kern="0" dirty="0"/>
              <a:t>Execution of a single query can be parallelized in two ways</a:t>
            </a:r>
          </a:p>
        </p:txBody>
      </p:sp>
    </p:spTree>
    <p:extLst>
      <p:ext uri="{BB962C8B-B14F-4D97-AF65-F5344CB8AC3E}">
        <p14:creationId xmlns:p14="http://schemas.microsoft.com/office/powerpoint/2010/main" val="3856529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9002B5E-2644-4F8E-B0DF-4885CD991BD2}"/>
              </a:ext>
            </a:extLst>
          </p:cNvPr>
          <p:cNvSpPr>
            <a:spLocks noGrp="1" noChangeArrowheads="1"/>
          </p:cNvSpPr>
          <p:nvPr>
            <p:ph type="title"/>
          </p:nvPr>
        </p:nvSpPr>
        <p:spPr/>
        <p:txBody>
          <a:bodyPr/>
          <a:lstStyle/>
          <a:p>
            <a:pPr>
              <a:defRPr/>
            </a:pPr>
            <a:r>
              <a:rPr lang="en-US" dirty="0">
                <a:ea typeface="+mj-ea"/>
              </a:rPr>
              <a:t>Intraquery Parallelism</a:t>
            </a:r>
          </a:p>
        </p:txBody>
      </p:sp>
      <p:sp>
        <p:nvSpPr>
          <p:cNvPr id="50179" name="Rectangle 3">
            <a:extLst>
              <a:ext uri="{FF2B5EF4-FFF2-40B4-BE49-F238E27FC236}">
                <a16:creationId xmlns:a16="http://schemas.microsoft.com/office/drawing/2014/main" id="{108B950A-317E-4DDF-9C8F-07F194E415F9}"/>
              </a:ext>
            </a:extLst>
          </p:cNvPr>
          <p:cNvSpPr>
            <a:spLocks noGrp="1" noChangeArrowheads="1"/>
          </p:cNvSpPr>
          <p:nvPr>
            <p:ph type="body" idx="4294967295"/>
          </p:nvPr>
        </p:nvSpPr>
        <p:spPr>
          <a:xfrm>
            <a:off x="1263375" y="1079500"/>
            <a:ext cx="9550399" cy="5308048"/>
          </a:xfrm>
        </p:spPr>
        <p:txBody>
          <a:bodyPr/>
          <a:lstStyle/>
          <a:p>
            <a:r>
              <a:rPr lang="en-US" altLang="en-US" sz="2400" dirty="0"/>
              <a:t>Execution of a single query in parallel on multiple processors/disks; important for speeding up long-running queries.</a:t>
            </a:r>
          </a:p>
          <a:p>
            <a:r>
              <a:rPr lang="en-US" altLang="en-US" sz="2400" dirty="0"/>
              <a:t>Two complementary forms of intraquery parallelism:</a:t>
            </a:r>
          </a:p>
          <a:p>
            <a:pPr lvl="1"/>
            <a:r>
              <a:rPr lang="en-US" altLang="en-US" sz="2000" b="1" dirty="0">
                <a:solidFill>
                  <a:srgbClr val="000099"/>
                </a:solidFill>
                <a:ea typeface="ＭＳ Ｐゴシック" panose="020B0600070205080204" pitchFamily="34" charset="-128"/>
              </a:rPr>
              <a:t>Intraoperation Parallelism</a:t>
            </a:r>
            <a:r>
              <a:rPr lang="en-US" altLang="en-US" sz="2000" dirty="0">
                <a:ea typeface="ＭＳ Ｐゴシック" panose="020B0600070205080204" pitchFamily="34" charset="-128"/>
              </a:rPr>
              <a:t> – parallelize the execution of each individual operation in the query.</a:t>
            </a:r>
          </a:p>
          <a:p>
            <a:pPr lvl="1"/>
            <a:r>
              <a:rPr lang="en-US" altLang="en-US" sz="2000" b="1" dirty="0">
                <a:solidFill>
                  <a:srgbClr val="000099"/>
                </a:solidFill>
                <a:ea typeface="ＭＳ Ｐゴシック" panose="020B0600070205080204" pitchFamily="34" charset="-128"/>
              </a:rPr>
              <a:t>Interoperation Parallelism</a:t>
            </a:r>
            <a:r>
              <a:rPr lang="en-US" altLang="en-US" sz="2000" dirty="0">
                <a:ea typeface="ＭＳ Ｐゴシック" panose="020B0600070205080204" pitchFamily="34" charset="-128"/>
              </a:rPr>
              <a:t> – execute the different operations in a query expression in parallel.</a:t>
            </a:r>
          </a:p>
          <a:p>
            <a:pPr>
              <a:buFont typeface="Monotype Sorts" charset="2"/>
              <a:buNone/>
            </a:pPr>
            <a:r>
              <a:rPr lang="en-US" altLang="en-US" sz="2400" dirty="0"/>
              <a:t>     the first form scales better with increasing parallelism because</a:t>
            </a:r>
            <a:br>
              <a:rPr lang="en-US" altLang="en-US" sz="2400" dirty="0"/>
            </a:br>
            <a:r>
              <a:rPr lang="en-US" altLang="en-US" sz="2400" dirty="0"/>
              <a:t>the number of tuples processed by each operation is typically more than the number of operations in a query.</a:t>
            </a:r>
          </a:p>
          <a:p>
            <a:endParaRPr lang="en-US"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5A370B5-EAB6-4D58-9916-B73ABF81196F}"/>
              </a:ext>
            </a:extLst>
          </p:cNvPr>
          <p:cNvSpPr>
            <a:spLocks noGrp="1" noChangeArrowheads="1"/>
          </p:cNvSpPr>
          <p:nvPr>
            <p:ph type="title"/>
          </p:nvPr>
        </p:nvSpPr>
        <p:spPr>
          <a:xfrm>
            <a:off x="1702076" y="398462"/>
            <a:ext cx="9462051" cy="609600"/>
          </a:xfrm>
        </p:spPr>
        <p:txBody>
          <a:bodyPr/>
          <a:lstStyle/>
          <a:p>
            <a:pPr>
              <a:defRPr/>
            </a:pPr>
            <a:r>
              <a:rPr lang="en-US" dirty="0">
                <a:cs typeface="Times New Roman" charset="0"/>
              </a:rPr>
              <a:t>Intraoperation parallelism </a:t>
            </a:r>
            <a:endParaRPr lang="en-US" dirty="0">
              <a:ea typeface="+mj-ea"/>
            </a:endParaRPr>
          </a:p>
        </p:txBody>
      </p:sp>
      <p:sp>
        <p:nvSpPr>
          <p:cNvPr id="89091" name="Rectangle 3">
            <a:extLst>
              <a:ext uri="{FF2B5EF4-FFF2-40B4-BE49-F238E27FC236}">
                <a16:creationId xmlns:a16="http://schemas.microsoft.com/office/drawing/2014/main" id="{2A191BD5-C8A5-4227-A00B-EE93947901F4}"/>
              </a:ext>
            </a:extLst>
          </p:cNvPr>
          <p:cNvSpPr>
            <a:spLocks noGrp="1" noChangeArrowheads="1"/>
          </p:cNvSpPr>
          <p:nvPr>
            <p:ph type="body" idx="1"/>
          </p:nvPr>
        </p:nvSpPr>
        <p:spPr>
          <a:xfrm>
            <a:off x="1500188" y="1223964"/>
            <a:ext cx="3871912" cy="4732337"/>
          </a:xfrm>
        </p:spPr>
        <p:txBody>
          <a:bodyPr/>
          <a:lstStyle/>
          <a:p>
            <a:r>
              <a:rPr lang="en-US" altLang="en-US" sz="2400" dirty="0">
                <a:solidFill>
                  <a:schemeClr val="accent1"/>
                </a:solidFill>
              </a:rPr>
              <a:t>Partitioned parallelism</a:t>
            </a:r>
          </a:p>
          <a:p>
            <a:r>
              <a:rPr lang="en-US" altLang="en-US" sz="2400" dirty="0"/>
              <a:t>Parallelism due to the data being portioned. </a:t>
            </a:r>
          </a:p>
          <a:p>
            <a:r>
              <a:rPr lang="en-US" altLang="en-US" sz="2400" dirty="0"/>
              <a:t>The degree of parallelism is increased based on the large number of records in the table.</a:t>
            </a:r>
          </a:p>
        </p:txBody>
      </p:sp>
      <p:sp>
        <p:nvSpPr>
          <p:cNvPr id="2" name="Oval 1">
            <a:extLst>
              <a:ext uri="{FF2B5EF4-FFF2-40B4-BE49-F238E27FC236}">
                <a16:creationId xmlns:a16="http://schemas.microsoft.com/office/drawing/2014/main" id="{8FE2343C-5734-48C8-A73F-2B40F717C00F}"/>
              </a:ext>
            </a:extLst>
          </p:cNvPr>
          <p:cNvSpPr/>
          <p:nvPr/>
        </p:nvSpPr>
        <p:spPr bwMode="auto">
          <a:xfrm>
            <a:off x="5686426" y="3100389"/>
            <a:ext cx="628650" cy="609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Q1</a:t>
            </a:r>
          </a:p>
        </p:txBody>
      </p:sp>
      <p:sp>
        <p:nvSpPr>
          <p:cNvPr id="5" name="Oval 4">
            <a:extLst>
              <a:ext uri="{FF2B5EF4-FFF2-40B4-BE49-F238E27FC236}">
                <a16:creationId xmlns:a16="http://schemas.microsoft.com/office/drawing/2014/main" id="{6DF25FDD-63D8-4BB5-9066-A68FB8EDAF27}"/>
              </a:ext>
            </a:extLst>
          </p:cNvPr>
          <p:cNvSpPr/>
          <p:nvPr/>
        </p:nvSpPr>
        <p:spPr bwMode="auto">
          <a:xfrm>
            <a:off x="6924676" y="1952627"/>
            <a:ext cx="628650" cy="609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Q</a:t>
            </a:r>
          </a:p>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1.2</a:t>
            </a:r>
          </a:p>
        </p:txBody>
      </p:sp>
      <p:sp>
        <p:nvSpPr>
          <p:cNvPr id="6" name="Oval 5">
            <a:extLst>
              <a:ext uri="{FF2B5EF4-FFF2-40B4-BE49-F238E27FC236}">
                <a16:creationId xmlns:a16="http://schemas.microsoft.com/office/drawing/2014/main" id="{614E31CA-FAF2-4F80-86C9-D830D620B47C}"/>
              </a:ext>
            </a:extLst>
          </p:cNvPr>
          <p:cNvSpPr/>
          <p:nvPr/>
        </p:nvSpPr>
        <p:spPr bwMode="auto">
          <a:xfrm>
            <a:off x="6924676" y="2980532"/>
            <a:ext cx="628650" cy="609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Q</a:t>
            </a:r>
          </a:p>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1.2</a:t>
            </a:r>
          </a:p>
        </p:txBody>
      </p:sp>
      <p:sp>
        <p:nvSpPr>
          <p:cNvPr id="7" name="Oval 6">
            <a:extLst>
              <a:ext uri="{FF2B5EF4-FFF2-40B4-BE49-F238E27FC236}">
                <a16:creationId xmlns:a16="http://schemas.microsoft.com/office/drawing/2014/main" id="{F33D1269-E33B-4E4B-8B9C-B18C50687702}"/>
              </a:ext>
            </a:extLst>
          </p:cNvPr>
          <p:cNvSpPr/>
          <p:nvPr/>
        </p:nvSpPr>
        <p:spPr bwMode="auto">
          <a:xfrm>
            <a:off x="6977064" y="4161633"/>
            <a:ext cx="628650" cy="609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Q</a:t>
            </a:r>
          </a:p>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1.3</a:t>
            </a:r>
          </a:p>
        </p:txBody>
      </p:sp>
      <p:cxnSp>
        <p:nvCxnSpPr>
          <p:cNvPr id="4" name="Straight Arrow Connector 3">
            <a:extLst>
              <a:ext uri="{FF2B5EF4-FFF2-40B4-BE49-F238E27FC236}">
                <a16:creationId xmlns:a16="http://schemas.microsoft.com/office/drawing/2014/main" id="{8695E8A8-C38D-4072-88DD-D5118EEE4B5A}"/>
              </a:ext>
            </a:extLst>
          </p:cNvPr>
          <p:cNvCxnSpPr>
            <a:stCxn id="2" idx="5"/>
            <a:endCxn id="7" idx="1"/>
          </p:cNvCxnSpPr>
          <p:nvPr/>
        </p:nvCxnSpPr>
        <p:spPr bwMode="auto">
          <a:xfrm>
            <a:off x="6223012" y="3620715"/>
            <a:ext cx="846116" cy="630192"/>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42C1C9D8-B253-4582-9B5B-A0B849FF48A9}"/>
              </a:ext>
            </a:extLst>
          </p:cNvPr>
          <p:cNvCxnSpPr>
            <a:stCxn id="2" idx="7"/>
            <a:endCxn id="5" idx="2"/>
          </p:cNvCxnSpPr>
          <p:nvPr/>
        </p:nvCxnSpPr>
        <p:spPr bwMode="auto">
          <a:xfrm flipV="1">
            <a:off x="6223012" y="2257427"/>
            <a:ext cx="701664" cy="932236"/>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02B825DA-8F65-471F-8789-FAAB7F0F6A7F}"/>
              </a:ext>
            </a:extLst>
          </p:cNvPr>
          <p:cNvCxnSpPr>
            <a:stCxn id="2" idx="6"/>
            <a:endCxn id="6" idx="2"/>
          </p:cNvCxnSpPr>
          <p:nvPr/>
        </p:nvCxnSpPr>
        <p:spPr bwMode="auto">
          <a:xfrm flipV="1">
            <a:off x="6315076" y="3285332"/>
            <a:ext cx="609600" cy="119857"/>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Rounded Corners 13">
            <a:extLst>
              <a:ext uri="{FF2B5EF4-FFF2-40B4-BE49-F238E27FC236}">
                <a16:creationId xmlns:a16="http://schemas.microsoft.com/office/drawing/2014/main" id="{E8DB0F86-D971-41E2-9877-B98B936D0AD7}"/>
              </a:ext>
            </a:extLst>
          </p:cNvPr>
          <p:cNvSpPr/>
          <p:nvPr/>
        </p:nvSpPr>
        <p:spPr bwMode="auto">
          <a:xfrm>
            <a:off x="8358188" y="1614488"/>
            <a:ext cx="1100137" cy="33813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Operation 1</a:t>
            </a:r>
          </a:p>
        </p:txBody>
      </p:sp>
      <p:sp>
        <p:nvSpPr>
          <p:cNvPr id="17" name="Rectangle: Rounded Corners 16">
            <a:extLst>
              <a:ext uri="{FF2B5EF4-FFF2-40B4-BE49-F238E27FC236}">
                <a16:creationId xmlns:a16="http://schemas.microsoft.com/office/drawing/2014/main" id="{783D2D41-7D58-4857-84C2-F8316229541F}"/>
              </a:ext>
            </a:extLst>
          </p:cNvPr>
          <p:cNvSpPr/>
          <p:nvPr/>
        </p:nvSpPr>
        <p:spPr bwMode="auto">
          <a:xfrm>
            <a:off x="8358188" y="2352069"/>
            <a:ext cx="1100137" cy="33813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Operation m</a:t>
            </a:r>
          </a:p>
        </p:txBody>
      </p:sp>
      <p:cxnSp>
        <p:nvCxnSpPr>
          <p:cNvPr id="16" name="Straight Arrow Connector 15">
            <a:extLst>
              <a:ext uri="{FF2B5EF4-FFF2-40B4-BE49-F238E27FC236}">
                <a16:creationId xmlns:a16="http://schemas.microsoft.com/office/drawing/2014/main" id="{229E5D57-3BEC-49A9-9C0C-DAB2FD827D5E}"/>
              </a:ext>
            </a:extLst>
          </p:cNvPr>
          <p:cNvCxnSpPr>
            <a:stCxn id="5" idx="7"/>
            <a:endCxn id="14" idx="1"/>
          </p:cNvCxnSpPr>
          <p:nvPr/>
        </p:nvCxnSpPr>
        <p:spPr bwMode="auto">
          <a:xfrm flipV="1">
            <a:off x="7461262" y="1783558"/>
            <a:ext cx="896926" cy="258343"/>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C241DCE8-7ABD-437A-B123-BD1B8D0709A0}"/>
              </a:ext>
            </a:extLst>
          </p:cNvPr>
          <p:cNvCxnSpPr>
            <a:endCxn id="17" idx="1"/>
          </p:cNvCxnSpPr>
          <p:nvPr/>
        </p:nvCxnSpPr>
        <p:spPr bwMode="auto">
          <a:xfrm>
            <a:off x="7507294" y="2352069"/>
            <a:ext cx="850894" cy="169070"/>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Rounded Corners 21">
            <a:extLst>
              <a:ext uri="{FF2B5EF4-FFF2-40B4-BE49-F238E27FC236}">
                <a16:creationId xmlns:a16="http://schemas.microsoft.com/office/drawing/2014/main" id="{F1BDBFF1-FCC4-4906-873B-526E443CA1D8}"/>
              </a:ext>
            </a:extLst>
          </p:cNvPr>
          <p:cNvSpPr/>
          <p:nvPr/>
        </p:nvSpPr>
        <p:spPr bwMode="auto">
          <a:xfrm>
            <a:off x="10015538" y="1614488"/>
            <a:ext cx="676274" cy="33813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P1</a:t>
            </a:r>
          </a:p>
        </p:txBody>
      </p:sp>
      <p:sp>
        <p:nvSpPr>
          <p:cNvPr id="25" name="Rectangle: Rounded Corners 24">
            <a:extLst>
              <a:ext uri="{FF2B5EF4-FFF2-40B4-BE49-F238E27FC236}">
                <a16:creationId xmlns:a16="http://schemas.microsoft.com/office/drawing/2014/main" id="{E7441126-037D-4771-B12C-DDFBC08F9A9E}"/>
              </a:ext>
            </a:extLst>
          </p:cNvPr>
          <p:cNvSpPr/>
          <p:nvPr/>
        </p:nvSpPr>
        <p:spPr bwMode="auto">
          <a:xfrm>
            <a:off x="10015538" y="2105027"/>
            <a:ext cx="676274" cy="33813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1200" b="0" i="0" u="none" strike="noStrike" cap="none" normalizeH="0" baseline="0" dirty="0">
                <a:ln>
                  <a:noFill/>
                </a:ln>
                <a:solidFill>
                  <a:srgbClr val="000000"/>
                </a:solidFill>
                <a:effectLst/>
                <a:latin typeface="Arial" charset="0"/>
              </a:rPr>
              <a:t>P2</a:t>
            </a:r>
          </a:p>
        </p:txBody>
      </p:sp>
      <p:sp>
        <p:nvSpPr>
          <p:cNvPr id="26" name="Rectangle: Rounded Corners 25">
            <a:extLst>
              <a:ext uri="{FF2B5EF4-FFF2-40B4-BE49-F238E27FC236}">
                <a16:creationId xmlns:a16="http://schemas.microsoft.com/office/drawing/2014/main" id="{DB80E38D-B67D-45AE-9E9E-816C952F1A5C}"/>
              </a:ext>
            </a:extLst>
          </p:cNvPr>
          <p:cNvSpPr/>
          <p:nvPr/>
        </p:nvSpPr>
        <p:spPr bwMode="auto">
          <a:xfrm>
            <a:off x="10048875" y="2642393"/>
            <a:ext cx="676274" cy="33813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err="1">
                <a:solidFill>
                  <a:srgbClr val="000000"/>
                </a:solidFill>
                <a:latin typeface="Arial" charset="0"/>
              </a:rPr>
              <a:t>Pk</a:t>
            </a:r>
            <a:endParaRPr kumimoji="0" lang="en-US" sz="1200" b="0" i="0" u="none" strike="noStrike" cap="none" normalizeH="0" baseline="0" dirty="0">
              <a:ln>
                <a:noFill/>
              </a:ln>
              <a:solidFill>
                <a:srgbClr val="000000"/>
              </a:solidFill>
              <a:effectLst/>
              <a:latin typeface="Arial" charset="0"/>
            </a:endParaRPr>
          </a:p>
        </p:txBody>
      </p:sp>
      <p:cxnSp>
        <p:nvCxnSpPr>
          <p:cNvPr id="24" name="Straight Arrow Connector 23">
            <a:extLst>
              <a:ext uri="{FF2B5EF4-FFF2-40B4-BE49-F238E27FC236}">
                <a16:creationId xmlns:a16="http://schemas.microsoft.com/office/drawing/2014/main" id="{7162C1BB-3F16-4924-9338-BB779CE03AAD}"/>
              </a:ext>
            </a:extLst>
          </p:cNvPr>
          <p:cNvCxnSpPr>
            <a:stCxn id="14" idx="3"/>
            <a:endCxn id="26" idx="1"/>
          </p:cNvCxnSpPr>
          <p:nvPr/>
        </p:nvCxnSpPr>
        <p:spPr bwMode="auto">
          <a:xfrm>
            <a:off x="9458325" y="1783558"/>
            <a:ext cx="590550" cy="1027905"/>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ECAD422D-AB46-46CF-880C-970A108F2F90}"/>
              </a:ext>
            </a:extLst>
          </p:cNvPr>
          <p:cNvCxnSpPr>
            <a:stCxn id="14" idx="3"/>
            <a:endCxn id="22" idx="1"/>
          </p:cNvCxnSpPr>
          <p:nvPr/>
        </p:nvCxnSpPr>
        <p:spPr bwMode="auto">
          <a:xfrm>
            <a:off x="9458325" y="1783558"/>
            <a:ext cx="557213" cy="0"/>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B4EE57AF-D7F1-4D8D-A778-27FD787AA6BF}"/>
              </a:ext>
            </a:extLst>
          </p:cNvPr>
          <p:cNvCxnSpPr>
            <a:stCxn id="14" idx="3"/>
            <a:endCxn id="25" idx="1"/>
          </p:cNvCxnSpPr>
          <p:nvPr/>
        </p:nvCxnSpPr>
        <p:spPr bwMode="auto">
          <a:xfrm>
            <a:off x="9458325" y="1783558"/>
            <a:ext cx="557213" cy="490539"/>
          </a:xfrm>
          <a:prstGeom prst="straightConnector1">
            <a:avLst/>
          </a:prstGeom>
          <a:solidFill>
            <a:srgbClr val="3366FF"/>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 name="Graphic 32" descr="Database">
            <a:extLst>
              <a:ext uri="{FF2B5EF4-FFF2-40B4-BE49-F238E27FC236}">
                <a16:creationId xmlns:a16="http://schemas.microsoft.com/office/drawing/2014/main" id="{AD6CB562-7370-4AA1-92B5-EF451E7D60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1837" y="1545428"/>
            <a:ext cx="533404" cy="533404"/>
          </a:xfrm>
          <a:prstGeom prst="rect">
            <a:avLst/>
          </a:prstGeom>
        </p:spPr>
      </p:pic>
      <p:pic>
        <p:nvPicPr>
          <p:cNvPr id="36" name="Graphic 35" descr="Database">
            <a:extLst>
              <a:ext uri="{FF2B5EF4-FFF2-40B4-BE49-F238E27FC236}">
                <a16:creationId xmlns:a16="http://schemas.microsoft.com/office/drawing/2014/main" id="{0A7B5058-7DF3-4B84-A4C2-4867487964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1837" y="2041901"/>
            <a:ext cx="547291" cy="547291"/>
          </a:xfrm>
          <a:prstGeom prst="rect">
            <a:avLst/>
          </a:prstGeom>
        </p:spPr>
      </p:pic>
      <p:pic>
        <p:nvPicPr>
          <p:cNvPr id="37" name="Graphic 36" descr="Database">
            <a:extLst>
              <a:ext uri="{FF2B5EF4-FFF2-40B4-BE49-F238E27FC236}">
                <a16:creationId xmlns:a16="http://schemas.microsoft.com/office/drawing/2014/main" id="{53E6235F-1BD0-4F55-B848-13A2AA4F28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00592" y="2536008"/>
            <a:ext cx="590550" cy="590550"/>
          </a:xfrm>
          <a:prstGeom prst="rect">
            <a:avLst/>
          </a:prstGeom>
        </p:spPr>
      </p:pic>
      <p:cxnSp>
        <p:nvCxnSpPr>
          <p:cNvPr id="50" name="Straight Arrow Connector 49">
            <a:extLst>
              <a:ext uri="{FF2B5EF4-FFF2-40B4-BE49-F238E27FC236}">
                <a16:creationId xmlns:a16="http://schemas.microsoft.com/office/drawing/2014/main" id="{97822F96-6B6E-4155-9D04-222A40AC879D}"/>
              </a:ext>
            </a:extLst>
          </p:cNvPr>
          <p:cNvCxnSpPr>
            <a:stCxn id="22" idx="3"/>
          </p:cNvCxnSpPr>
          <p:nvPr/>
        </p:nvCxnSpPr>
        <p:spPr bwMode="auto">
          <a:xfrm>
            <a:off x="10691812" y="1783558"/>
            <a:ext cx="323851" cy="0"/>
          </a:xfrm>
          <a:prstGeom prst="straightConnector1">
            <a:avLst/>
          </a:prstGeom>
          <a:solidFill>
            <a:srgbClr val="3366FF"/>
          </a:solidFill>
          <a:ln w="12700" cap="flat" cmpd="sng" algn="ctr">
            <a:solidFill>
              <a:srgbClr val="0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6F8888FA-66F6-42B1-84FB-CDBFDEC24EBE}"/>
              </a:ext>
            </a:extLst>
          </p:cNvPr>
          <p:cNvCxnSpPr/>
          <p:nvPr/>
        </p:nvCxnSpPr>
        <p:spPr bwMode="auto">
          <a:xfrm>
            <a:off x="10691812" y="2293147"/>
            <a:ext cx="323851" cy="0"/>
          </a:xfrm>
          <a:prstGeom prst="straightConnector1">
            <a:avLst/>
          </a:prstGeom>
          <a:solidFill>
            <a:srgbClr val="3366FF"/>
          </a:solidFill>
          <a:ln w="12700" cap="flat" cmpd="sng" algn="ctr">
            <a:solidFill>
              <a:srgbClr val="0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BD9F43B0-E4D2-4509-8A01-264EBE3AA628}"/>
              </a:ext>
            </a:extLst>
          </p:cNvPr>
          <p:cNvCxnSpPr/>
          <p:nvPr/>
        </p:nvCxnSpPr>
        <p:spPr bwMode="auto">
          <a:xfrm>
            <a:off x="10691812" y="2811463"/>
            <a:ext cx="323851" cy="0"/>
          </a:xfrm>
          <a:prstGeom prst="straightConnector1">
            <a:avLst/>
          </a:prstGeom>
          <a:solidFill>
            <a:srgbClr val="3366FF"/>
          </a:solidFill>
          <a:ln w="12700" cap="flat" cmpd="sng" algn="ctr">
            <a:solidFill>
              <a:srgbClr val="0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5A370B5-EAB6-4D58-9916-B73ABF81196F}"/>
              </a:ext>
            </a:extLst>
          </p:cNvPr>
          <p:cNvSpPr>
            <a:spLocks noGrp="1" noChangeArrowheads="1"/>
          </p:cNvSpPr>
          <p:nvPr>
            <p:ph type="title"/>
          </p:nvPr>
        </p:nvSpPr>
        <p:spPr>
          <a:xfrm>
            <a:off x="1702076" y="398462"/>
            <a:ext cx="9462051" cy="609600"/>
          </a:xfrm>
        </p:spPr>
        <p:txBody>
          <a:bodyPr/>
          <a:lstStyle/>
          <a:p>
            <a:pPr>
              <a:defRPr/>
            </a:pPr>
            <a:r>
              <a:rPr lang="en-US" dirty="0">
                <a:cs typeface="Times New Roman" charset="0"/>
              </a:rPr>
              <a:t>Interoperation parallelism </a:t>
            </a:r>
            <a:endParaRPr lang="en-US" dirty="0">
              <a:ea typeface="+mj-ea"/>
            </a:endParaRPr>
          </a:p>
        </p:txBody>
      </p:sp>
      <p:sp>
        <p:nvSpPr>
          <p:cNvPr id="89091" name="Rectangle 3">
            <a:extLst>
              <a:ext uri="{FF2B5EF4-FFF2-40B4-BE49-F238E27FC236}">
                <a16:creationId xmlns:a16="http://schemas.microsoft.com/office/drawing/2014/main" id="{2A191BD5-C8A5-4227-A00B-EE93947901F4}"/>
              </a:ext>
            </a:extLst>
          </p:cNvPr>
          <p:cNvSpPr>
            <a:spLocks noGrp="1" noChangeArrowheads="1"/>
          </p:cNvSpPr>
          <p:nvPr>
            <p:ph type="body" idx="1"/>
          </p:nvPr>
        </p:nvSpPr>
        <p:spPr>
          <a:xfrm>
            <a:off x="1500187" y="1985963"/>
            <a:ext cx="3871912" cy="4473575"/>
          </a:xfrm>
        </p:spPr>
        <p:txBody>
          <a:bodyPr/>
          <a:lstStyle/>
          <a:p>
            <a:r>
              <a:rPr lang="en-US" altLang="en-US" sz="2400" dirty="0">
                <a:solidFill>
                  <a:schemeClr val="accent1"/>
                </a:solidFill>
              </a:rPr>
              <a:t>Pipeline parallelism </a:t>
            </a:r>
          </a:p>
          <a:p>
            <a:r>
              <a:rPr lang="en-US" altLang="en-US" sz="2400" dirty="0"/>
              <a:t>Output record of one operation A is being consumed by another operation B without completing first operation. </a:t>
            </a:r>
          </a:p>
          <a:p>
            <a:r>
              <a:rPr lang="en-US" altLang="en-US" sz="2400" dirty="0"/>
              <a:t>Like an assembly line multiple operations are carried out parallelly. </a:t>
            </a:r>
          </a:p>
        </p:txBody>
      </p:sp>
      <p:sp>
        <p:nvSpPr>
          <p:cNvPr id="27" name="Rectangle 3">
            <a:extLst>
              <a:ext uri="{FF2B5EF4-FFF2-40B4-BE49-F238E27FC236}">
                <a16:creationId xmlns:a16="http://schemas.microsoft.com/office/drawing/2014/main" id="{496AADB7-3210-450D-A6C4-E236E71AA647}"/>
              </a:ext>
            </a:extLst>
          </p:cNvPr>
          <p:cNvSpPr txBox="1">
            <a:spLocks noChangeArrowheads="1"/>
          </p:cNvSpPr>
          <p:nvPr/>
        </p:nvSpPr>
        <p:spPr bwMode="auto">
          <a:xfrm>
            <a:off x="6819902" y="1985963"/>
            <a:ext cx="387191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en-US" sz="2400" kern="0" dirty="0">
                <a:solidFill>
                  <a:schemeClr val="accent1"/>
                </a:solidFill>
              </a:rPr>
              <a:t>Partitioned parallelism</a:t>
            </a:r>
          </a:p>
          <a:p>
            <a:r>
              <a:rPr lang="en-US" altLang="en-US" sz="2400" kern="0" dirty="0"/>
              <a:t>Multiple operations in a query that do not depend on one another are executed in parallel. </a:t>
            </a:r>
          </a:p>
          <a:p>
            <a:r>
              <a:rPr lang="en-US" altLang="en-US" sz="2400" kern="0" dirty="0"/>
              <a:t>Does not provide high degree of parallelism. </a:t>
            </a:r>
          </a:p>
        </p:txBody>
      </p:sp>
      <p:sp>
        <p:nvSpPr>
          <p:cNvPr id="28" name="Rectangle 3">
            <a:extLst>
              <a:ext uri="{FF2B5EF4-FFF2-40B4-BE49-F238E27FC236}">
                <a16:creationId xmlns:a16="http://schemas.microsoft.com/office/drawing/2014/main" id="{96438C08-CEC9-456C-A68D-05A6BE522475}"/>
              </a:ext>
            </a:extLst>
          </p:cNvPr>
          <p:cNvSpPr txBox="1">
            <a:spLocks noChangeArrowheads="1"/>
          </p:cNvSpPr>
          <p:nvPr/>
        </p:nvSpPr>
        <p:spPr bwMode="auto">
          <a:xfrm>
            <a:off x="1702076" y="1008062"/>
            <a:ext cx="84058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en-US" sz="2400" kern="0" dirty="0"/>
              <a:t>Within same query or transaction, different operations are concurrently executing.  </a:t>
            </a:r>
          </a:p>
        </p:txBody>
      </p:sp>
    </p:spTree>
    <p:extLst>
      <p:ext uri="{BB962C8B-B14F-4D97-AF65-F5344CB8AC3E}">
        <p14:creationId xmlns:p14="http://schemas.microsoft.com/office/powerpoint/2010/main" val="2388261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26B1A8C-88AB-4333-9C23-5CAFFFBDF40C}"/>
              </a:ext>
            </a:extLst>
          </p:cNvPr>
          <p:cNvSpPr>
            <a:spLocks noGrp="1" noChangeArrowheads="1"/>
          </p:cNvSpPr>
          <p:nvPr>
            <p:ph type="title"/>
          </p:nvPr>
        </p:nvSpPr>
        <p:spPr/>
        <p:txBody>
          <a:bodyPr/>
          <a:lstStyle/>
          <a:p>
            <a:pPr>
              <a:defRPr/>
            </a:pPr>
            <a:r>
              <a:rPr lang="en-US">
                <a:ea typeface="+mj-ea"/>
              </a:rPr>
              <a:t>Design of Parallel Systems</a:t>
            </a:r>
          </a:p>
        </p:txBody>
      </p:sp>
      <p:sp>
        <p:nvSpPr>
          <p:cNvPr id="97283" name="Rectangle 3">
            <a:extLst>
              <a:ext uri="{FF2B5EF4-FFF2-40B4-BE49-F238E27FC236}">
                <a16:creationId xmlns:a16="http://schemas.microsoft.com/office/drawing/2014/main" id="{82C9D6C0-39D4-469B-8C86-9F57F281DCCA}"/>
              </a:ext>
            </a:extLst>
          </p:cNvPr>
          <p:cNvSpPr>
            <a:spLocks noGrp="1" noChangeArrowheads="1"/>
          </p:cNvSpPr>
          <p:nvPr>
            <p:ph type="body" idx="1"/>
          </p:nvPr>
        </p:nvSpPr>
        <p:spPr>
          <a:xfrm>
            <a:off x="1311964" y="1285461"/>
            <a:ext cx="9965635" cy="5267739"/>
          </a:xfrm>
        </p:spPr>
        <p:txBody>
          <a:bodyPr/>
          <a:lstStyle/>
          <a:p>
            <a:pPr>
              <a:buFont typeface="Monotype Sorts" charset="2"/>
              <a:buNone/>
            </a:pPr>
            <a:r>
              <a:rPr lang="en-US" altLang="en-US" sz="2800" dirty="0">
                <a:ea typeface="MS Mincho" panose="02020609040205080304" pitchFamily="49" charset="-128"/>
              </a:rPr>
              <a:t>Some issues in the design of parallel systems:</a:t>
            </a:r>
            <a:endParaRPr lang="en-US" altLang="en-US" sz="2800" dirty="0">
              <a:cs typeface="Courier New" panose="02070309020205020404" pitchFamily="49" charset="0"/>
            </a:endParaRPr>
          </a:p>
          <a:p>
            <a:r>
              <a:rPr lang="en-US" altLang="en-US" sz="2800" dirty="0">
                <a:ea typeface="MS Mincho" panose="02020609040205080304" pitchFamily="49" charset="-128"/>
              </a:rPr>
              <a:t>Parallel loading of data from external sources is needed in order to handle large volumes of incoming data.</a:t>
            </a:r>
            <a:endParaRPr lang="en-US" altLang="en-US" sz="2800" dirty="0">
              <a:cs typeface="Courier New" panose="02070309020205020404" pitchFamily="49" charset="0"/>
            </a:endParaRPr>
          </a:p>
          <a:p>
            <a:r>
              <a:rPr lang="en-US" altLang="en-US" sz="2800" dirty="0">
                <a:ea typeface="MS Mincho" panose="02020609040205080304" pitchFamily="49" charset="-128"/>
              </a:rPr>
              <a:t>Flexibility to failure of some processors or disks.</a:t>
            </a:r>
            <a:endParaRPr lang="en-US" altLang="en-US" sz="2800" dirty="0">
              <a:cs typeface="Courier New" panose="02070309020205020404" pitchFamily="49" charset="0"/>
            </a:endParaRPr>
          </a:p>
          <a:p>
            <a:pPr lvl="1"/>
            <a:r>
              <a:rPr lang="en-US" altLang="en-US" sz="2400" dirty="0">
                <a:ea typeface="MS Mincho" panose="02020609040205080304" pitchFamily="49" charset="-128"/>
              </a:rPr>
              <a:t>Probability of some disk or processor failing is higher in a parallel system.  </a:t>
            </a:r>
            <a:endParaRPr lang="en-US" altLang="en-US" sz="2400" dirty="0">
              <a:ea typeface="ＭＳ Ｐゴシック" panose="020B0600070205080204" pitchFamily="34" charset="-128"/>
              <a:cs typeface="Courier New" panose="02070309020205020404" pitchFamily="49" charset="0"/>
            </a:endParaRPr>
          </a:p>
          <a:p>
            <a:pPr lvl="1"/>
            <a:r>
              <a:rPr lang="en-US" altLang="en-US" sz="2400" dirty="0">
                <a:ea typeface="MS Mincho" panose="02020609040205080304" pitchFamily="49" charset="-128"/>
              </a:rPr>
              <a:t>Operation (perhaps with degraded performance) should be possible in spite of failure. </a:t>
            </a:r>
            <a:endParaRPr lang="en-US" altLang="en-US" sz="2400" dirty="0">
              <a:ea typeface="ＭＳ Ｐゴシック" panose="020B0600070205080204" pitchFamily="34" charset="-128"/>
              <a:cs typeface="Courier New" panose="02070309020205020404" pitchFamily="49" charset="0"/>
            </a:endParaRPr>
          </a:p>
          <a:p>
            <a:pPr lvl="1"/>
            <a:r>
              <a:rPr lang="en-US" altLang="en-US" sz="2400" dirty="0">
                <a:ea typeface="MS Mincho" panose="02020609040205080304" pitchFamily="49" charset="-128"/>
              </a:rPr>
              <a:t>Redundancy achieved by storing extra copy of every data item at another processor.</a:t>
            </a:r>
            <a:endParaRPr lang="en-US" altLang="en-US" sz="2400" dirty="0">
              <a:ea typeface="ＭＳ Ｐゴシック" panose="020B0600070205080204" pitchFamily="34" charset="-128"/>
              <a:cs typeface="Courier New" panose="02070309020205020404" pitchFamily="49" charset="0"/>
            </a:endParaRPr>
          </a:p>
          <a:p>
            <a:endParaRPr lang="en-US"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942CD1A-AC52-4F82-AC71-A494496D55A2}"/>
              </a:ext>
            </a:extLst>
          </p:cNvPr>
          <p:cNvSpPr>
            <a:spLocks noGrp="1" noChangeArrowheads="1"/>
          </p:cNvSpPr>
          <p:nvPr>
            <p:ph type="title"/>
          </p:nvPr>
        </p:nvSpPr>
        <p:spPr/>
        <p:txBody>
          <a:bodyPr/>
          <a:lstStyle/>
          <a:p>
            <a:pPr>
              <a:defRPr/>
            </a:pPr>
            <a:r>
              <a:rPr lang="en-US">
                <a:ea typeface="+mj-ea"/>
              </a:rPr>
              <a:t>Design of Parallel Systems (Cont.)</a:t>
            </a:r>
          </a:p>
        </p:txBody>
      </p:sp>
      <p:sp>
        <p:nvSpPr>
          <p:cNvPr id="99331" name="Rectangle 3">
            <a:extLst>
              <a:ext uri="{FF2B5EF4-FFF2-40B4-BE49-F238E27FC236}">
                <a16:creationId xmlns:a16="http://schemas.microsoft.com/office/drawing/2014/main" id="{DF276346-281E-4B8D-919C-8881642B432C}"/>
              </a:ext>
            </a:extLst>
          </p:cNvPr>
          <p:cNvSpPr>
            <a:spLocks noGrp="1" noChangeArrowheads="1"/>
          </p:cNvSpPr>
          <p:nvPr>
            <p:ph type="body" idx="1"/>
          </p:nvPr>
        </p:nvSpPr>
        <p:spPr/>
        <p:txBody>
          <a:bodyPr/>
          <a:lstStyle/>
          <a:p>
            <a:r>
              <a:rPr lang="en-US" altLang="en-US" sz="2800" dirty="0">
                <a:ea typeface="MS Mincho" panose="02020609040205080304" pitchFamily="49" charset="-128"/>
              </a:rPr>
              <a:t>On-line reorganization of data and schema changes must be supported.</a:t>
            </a:r>
            <a:endParaRPr lang="en-US" altLang="en-US" sz="2800" dirty="0">
              <a:cs typeface="Courier New" panose="02070309020205020404" pitchFamily="49" charset="0"/>
            </a:endParaRPr>
          </a:p>
          <a:p>
            <a:pPr lvl="1"/>
            <a:r>
              <a:rPr lang="en-US" altLang="en-US" sz="2400" dirty="0">
                <a:ea typeface="MS Mincho" panose="02020609040205080304" pitchFamily="49" charset="-128"/>
              </a:rPr>
              <a:t>For example, index construction on terabyte databases can take hours or days even on a parallel system.</a:t>
            </a:r>
            <a:endParaRPr lang="en-US" altLang="en-US" sz="2400" dirty="0">
              <a:ea typeface="ＭＳ Ｐゴシック" panose="020B0600070205080204" pitchFamily="34" charset="-128"/>
              <a:cs typeface="Courier New" panose="02070309020205020404" pitchFamily="49" charset="0"/>
            </a:endParaRPr>
          </a:p>
          <a:p>
            <a:pPr lvl="2"/>
            <a:r>
              <a:rPr lang="en-US" altLang="en-US" sz="2000" dirty="0">
                <a:ea typeface="MS Mincho" panose="02020609040205080304" pitchFamily="49" charset="-128"/>
              </a:rPr>
              <a:t>Need to allow other processing (insertions/deletions/updates) to be performed on relation even as index is being constructed.</a:t>
            </a:r>
            <a:endParaRPr lang="en-US" altLang="en-US" sz="2000" dirty="0">
              <a:ea typeface="ＭＳ Ｐゴシック" panose="020B0600070205080204" pitchFamily="34" charset="-128"/>
              <a:cs typeface="Courier New" panose="02070309020205020404" pitchFamily="49" charset="0"/>
            </a:endParaRPr>
          </a:p>
          <a:p>
            <a:pPr lvl="1"/>
            <a:r>
              <a:rPr lang="en-US" altLang="en-US" sz="2400" dirty="0">
                <a:ea typeface="MS Mincho" panose="02020609040205080304" pitchFamily="49" charset="-128"/>
              </a:rPr>
              <a:t>Basic idea: index construction tracks changes and “catches up”</a:t>
            </a:r>
            <a:r>
              <a:rPr lang="en-US" altLang="en-US" sz="2400" dirty="0">
                <a:ea typeface="ＭＳ Ｐゴシック" panose="020B0600070205080204" pitchFamily="34" charset="-128"/>
                <a:cs typeface="Courier New" panose="02070309020205020404" pitchFamily="49" charset="0"/>
              </a:rPr>
              <a:t> </a:t>
            </a:r>
            <a:r>
              <a:rPr lang="en-US" altLang="en-US" sz="2400" dirty="0">
                <a:ea typeface="MS Mincho" panose="02020609040205080304" pitchFamily="49" charset="-128"/>
              </a:rPr>
              <a:t>on changes at the end.</a:t>
            </a:r>
            <a:endParaRPr lang="en-US" altLang="en-US" sz="2400" dirty="0">
              <a:ea typeface="ＭＳ Ｐゴシック" panose="020B0600070205080204" pitchFamily="34" charset="-128"/>
              <a:cs typeface="Courier New" panose="02070309020205020404" pitchFamily="49" charset="0"/>
            </a:endParaRPr>
          </a:p>
          <a:p>
            <a:r>
              <a:rPr lang="en-US" altLang="en-US" sz="2800" dirty="0">
                <a:ea typeface="MS Mincho" panose="02020609040205080304" pitchFamily="49" charset="-128"/>
              </a:rPr>
              <a:t>Also need support for on-line repartitioning and schema changes (executed concurrently with other processing).</a:t>
            </a:r>
            <a:endParaRPr lang="en-US" altLang="en-US" sz="2800" dirty="0">
              <a:cs typeface="Courier New" panose="02070309020205020404" pitchFamily="49" charset="0"/>
            </a:endParaRPr>
          </a:p>
          <a:p>
            <a:endParaRPr lang="en-US"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B831-19BD-45E2-B51A-CD9176A6DACA}"/>
              </a:ext>
            </a:extLst>
          </p:cNvPr>
          <p:cNvSpPr>
            <a:spLocks noGrp="1"/>
          </p:cNvSpPr>
          <p:nvPr>
            <p:ph type="ctr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6034764D-E666-4A85-9606-50FE390A03A3}"/>
              </a:ext>
            </a:extLst>
          </p:cNvPr>
          <p:cNvSpPr>
            <a:spLocks noGrp="1" noChangeArrowheads="1"/>
          </p:cNvSpPr>
          <p:nvPr>
            <p:ph type="title"/>
          </p:nvPr>
        </p:nvSpPr>
        <p:spPr/>
        <p:txBody>
          <a:bodyPr/>
          <a:lstStyle/>
          <a:p>
            <a:r>
              <a:rPr lang="en-US" altLang="en-US"/>
              <a:t>Parallelism in Databases</a:t>
            </a:r>
          </a:p>
        </p:txBody>
      </p:sp>
      <p:sp>
        <p:nvSpPr>
          <p:cNvPr id="711683" name="Rectangle 3">
            <a:extLst>
              <a:ext uri="{FF2B5EF4-FFF2-40B4-BE49-F238E27FC236}">
                <a16:creationId xmlns:a16="http://schemas.microsoft.com/office/drawing/2014/main" id="{1B9271F7-2572-4B8C-8890-C9C2FE28A915}"/>
              </a:ext>
            </a:extLst>
          </p:cNvPr>
          <p:cNvSpPr>
            <a:spLocks noGrp="1" noChangeArrowheads="1"/>
          </p:cNvSpPr>
          <p:nvPr>
            <p:ph type="body" idx="4294967295"/>
          </p:nvPr>
        </p:nvSpPr>
        <p:spPr>
          <a:xfrm>
            <a:off x="1285460" y="1143000"/>
            <a:ext cx="10283688" cy="5410200"/>
          </a:xfrm>
        </p:spPr>
        <p:txBody>
          <a:bodyPr/>
          <a:lstStyle/>
          <a:p>
            <a:r>
              <a:rPr lang="en-US" altLang="en-US" sz="2800" dirty="0"/>
              <a:t>Data can be partitioned across multiple disks for parallel I/O.</a:t>
            </a:r>
          </a:p>
          <a:p>
            <a:r>
              <a:rPr lang="en-US" altLang="en-US" sz="2800" dirty="0"/>
              <a:t>Individual relational operations (e.g., sort, join, aggregation) can be executed in parallel</a:t>
            </a:r>
          </a:p>
          <a:p>
            <a:pPr lvl="1"/>
            <a:r>
              <a:rPr lang="en-US" altLang="en-US" sz="2400" dirty="0"/>
              <a:t>data can be partitioned and each processor can work independently on its own partition.</a:t>
            </a:r>
          </a:p>
          <a:p>
            <a:r>
              <a:rPr lang="en-US" altLang="en-US" sz="2800" dirty="0"/>
              <a:t>Queries are expressed in high level language (SQL, translated to relational algebra)</a:t>
            </a:r>
          </a:p>
          <a:p>
            <a:pPr lvl="1"/>
            <a:r>
              <a:rPr lang="en-US" altLang="en-US" sz="2400" dirty="0"/>
              <a:t>makes parallelization easier.</a:t>
            </a:r>
          </a:p>
          <a:p>
            <a:r>
              <a:rPr lang="en-US" altLang="en-US" sz="2800" dirty="0"/>
              <a:t>Different queries can be run in parallel with each other.	Concurrency control takes care of conflicts. </a:t>
            </a:r>
          </a:p>
          <a:p>
            <a:r>
              <a:rPr lang="en-US" altLang="en-US" sz="2800" dirty="0"/>
              <a:t>Thus, databases naturally lend themselves to parallelism.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B285134-3063-48B6-AB93-E0444056E87D}"/>
              </a:ext>
            </a:extLst>
          </p:cNvPr>
          <p:cNvSpPr>
            <a:spLocks noGrp="1" noChangeArrowheads="1"/>
          </p:cNvSpPr>
          <p:nvPr>
            <p:ph type="title"/>
          </p:nvPr>
        </p:nvSpPr>
        <p:spPr/>
        <p:txBody>
          <a:bodyPr/>
          <a:lstStyle/>
          <a:p>
            <a:pPr>
              <a:defRPr/>
            </a:pPr>
            <a:r>
              <a:rPr lang="en-US" dirty="0">
                <a:ea typeface="+mj-ea"/>
              </a:rPr>
              <a:t>Parallel Database Architectures</a:t>
            </a:r>
          </a:p>
        </p:txBody>
      </p:sp>
      <p:pic>
        <p:nvPicPr>
          <p:cNvPr id="66563" name="Picture 12">
            <a:extLst>
              <a:ext uri="{FF2B5EF4-FFF2-40B4-BE49-F238E27FC236}">
                <a16:creationId xmlns:a16="http://schemas.microsoft.com/office/drawing/2014/main" id="{4DDB6215-1655-45C7-8452-6696EF1B1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708" y="952501"/>
            <a:ext cx="10103892" cy="58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F961424F-CBC3-4BDF-AE47-6880FF84EA49}"/>
              </a:ext>
            </a:extLst>
          </p:cNvPr>
          <p:cNvSpPr>
            <a:spLocks noGrp="1" noChangeArrowheads="1"/>
          </p:cNvSpPr>
          <p:nvPr>
            <p:ph type="title"/>
          </p:nvPr>
        </p:nvSpPr>
        <p:spPr/>
        <p:txBody>
          <a:bodyPr/>
          <a:lstStyle/>
          <a:p>
            <a:r>
              <a:rPr lang="en-US" altLang="en-US"/>
              <a:t>Parallel Database Architectures</a:t>
            </a:r>
          </a:p>
        </p:txBody>
      </p:sp>
      <p:sp>
        <p:nvSpPr>
          <p:cNvPr id="688131" name="Rectangle 3">
            <a:extLst>
              <a:ext uri="{FF2B5EF4-FFF2-40B4-BE49-F238E27FC236}">
                <a16:creationId xmlns:a16="http://schemas.microsoft.com/office/drawing/2014/main" id="{E573641E-5DBB-427A-87FE-834DA374BD5C}"/>
              </a:ext>
            </a:extLst>
          </p:cNvPr>
          <p:cNvSpPr>
            <a:spLocks noGrp="1" noChangeArrowheads="1"/>
          </p:cNvSpPr>
          <p:nvPr>
            <p:ph type="body" idx="4294967295"/>
          </p:nvPr>
        </p:nvSpPr>
        <p:spPr/>
        <p:txBody>
          <a:bodyPr/>
          <a:lstStyle/>
          <a:p>
            <a:r>
              <a:rPr lang="en-US" altLang="en-US" b="1"/>
              <a:t>Shared memory</a:t>
            </a:r>
            <a:r>
              <a:rPr lang="en-US" altLang="en-US"/>
              <a:t> -- processors share a common memory</a:t>
            </a:r>
          </a:p>
          <a:p>
            <a:r>
              <a:rPr lang="en-US" altLang="en-US" b="1"/>
              <a:t>Shared disk</a:t>
            </a:r>
            <a:r>
              <a:rPr lang="en-US" altLang="en-US"/>
              <a:t> -- processors share a common disk</a:t>
            </a:r>
          </a:p>
          <a:p>
            <a:r>
              <a:rPr lang="en-US" altLang="en-US" b="1"/>
              <a:t>Shared nothing</a:t>
            </a:r>
            <a:r>
              <a:rPr lang="en-US" altLang="en-US"/>
              <a:t> -- processors share neither a common memory nor common disk</a:t>
            </a:r>
          </a:p>
          <a:p>
            <a:r>
              <a:rPr lang="en-US" altLang="en-US" b="1"/>
              <a:t>Hierarchical</a:t>
            </a:r>
            <a:r>
              <a:rPr lang="en-US" altLang="en-US"/>
              <a:t> -- hybrid of the above architectures</a:t>
            </a:r>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66613859-6EA6-4FF0-BD49-C0DBB4AB9CF8}"/>
              </a:ext>
            </a:extLst>
          </p:cNvPr>
          <p:cNvSpPr>
            <a:spLocks noGrp="1" noChangeArrowheads="1"/>
          </p:cNvSpPr>
          <p:nvPr>
            <p:ph type="title"/>
          </p:nvPr>
        </p:nvSpPr>
        <p:spPr/>
        <p:txBody>
          <a:bodyPr/>
          <a:lstStyle/>
          <a:p>
            <a:r>
              <a:rPr lang="en-US" altLang="en-US" dirty="0"/>
              <a:t>Shared Memory</a:t>
            </a:r>
          </a:p>
        </p:txBody>
      </p:sp>
      <p:sp>
        <p:nvSpPr>
          <p:cNvPr id="690179" name="Rectangle 3">
            <a:extLst>
              <a:ext uri="{FF2B5EF4-FFF2-40B4-BE49-F238E27FC236}">
                <a16:creationId xmlns:a16="http://schemas.microsoft.com/office/drawing/2014/main" id="{BF440994-D295-434E-B41F-48480F74BD95}"/>
              </a:ext>
            </a:extLst>
          </p:cNvPr>
          <p:cNvSpPr>
            <a:spLocks noGrp="1" noChangeArrowheads="1"/>
          </p:cNvSpPr>
          <p:nvPr>
            <p:ph type="body" idx="4294967295"/>
          </p:nvPr>
        </p:nvSpPr>
        <p:spPr>
          <a:xfrm>
            <a:off x="1470991" y="1447800"/>
            <a:ext cx="9806609" cy="5105400"/>
          </a:xfrm>
        </p:spPr>
        <p:txBody>
          <a:bodyPr/>
          <a:lstStyle/>
          <a:p>
            <a:r>
              <a:rPr lang="en-US" altLang="en-US" sz="2800" dirty="0"/>
              <a:t>Processors and disks have access to a common memory, typically via a bus or through an interconnection network.</a:t>
            </a:r>
          </a:p>
          <a:p>
            <a:r>
              <a:rPr lang="en-US" altLang="en-US" sz="2800" dirty="0">
                <a:solidFill>
                  <a:schemeClr val="accent1"/>
                </a:solidFill>
              </a:rPr>
              <a:t>Extremely efficient</a:t>
            </a:r>
            <a:r>
              <a:rPr lang="en-US" altLang="en-US" sz="2800" dirty="0"/>
              <a:t> communication between processors — data in shared memory can be accessed by any processor without having to move it using software.</a:t>
            </a:r>
          </a:p>
          <a:p>
            <a:r>
              <a:rPr lang="en-US" altLang="en-US" dirty="0"/>
              <a:t>Downside – architecture is </a:t>
            </a:r>
            <a:r>
              <a:rPr lang="en-US" altLang="en-US" dirty="0">
                <a:solidFill>
                  <a:schemeClr val="accent1"/>
                </a:solidFill>
              </a:rPr>
              <a:t>not scalable</a:t>
            </a:r>
            <a:r>
              <a:rPr lang="en-US" altLang="en-US" dirty="0"/>
              <a:t> beyond 32 or 64 processors since the bus or the interconnection network becomes a bottleneck</a:t>
            </a:r>
          </a:p>
          <a:p>
            <a:r>
              <a:rPr lang="en-US" altLang="en-US" sz="2800" dirty="0"/>
              <a:t>Widely used for lower degrees of parallelism (4 to 8).</a:t>
            </a:r>
          </a:p>
          <a:p>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893BB7FF-4AB8-4407-943B-9010DA7E80ED}"/>
              </a:ext>
            </a:extLst>
          </p:cNvPr>
          <p:cNvSpPr>
            <a:spLocks noGrp="1" noChangeArrowheads="1"/>
          </p:cNvSpPr>
          <p:nvPr>
            <p:ph type="title"/>
          </p:nvPr>
        </p:nvSpPr>
        <p:spPr/>
        <p:txBody>
          <a:bodyPr/>
          <a:lstStyle/>
          <a:p>
            <a:r>
              <a:rPr lang="en-US" altLang="en-US"/>
              <a:t>Shared Disk</a:t>
            </a:r>
          </a:p>
        </p:txBody>
      </p:sp>
      <p:sp>
        <p:nvSpPr>
          <p:cNvPr id="691203" name="Rectangle 3">
            <a:extLst>
              <a:ext uri="{FF2B5EF4-FFF2-40B4-BE49-F238E27FC236}">
                <a16:creationId xmlns:a16="http://schemas.microsoft.com/office/drawing/2014/main" id="{236636B3-55DE-4314-A478-D0AF934FCEA1}"/>
              </a:ext>
            </a:extLst>
          </p:cNvPr>
          <p:cNvSpPr>
            <a:spLocks noGrp="1" noChangeArrowheads="1"/>
          </p:cNvSpPr>
          <p:nvPr>
            <p:ph type="body" idx="4294967295"/>
          </p:nvPr>
        </p:nvSpPr>
        <p:spPr>
          <a:xfrm>
            <a:off x="1436205" y="990599"/>
            <a:ext cx="9550400" cy="5041711"/>
          </a:xfrm>
        </p:spPr>
        <p:txBody>
          <a:bodyPr/>
          <a:lstStyle/>
          <a:p>
            <a:r>
              <a:rPr lang="en-US" altLang="en-US" sz="2400" dirty="0"/>
              <a:t>All processors can directly access all disks via an interconnection network, but the processors have private memories.</a:t>
            </a:r>
          </a:p>
          <a:p>
            <a:pPr lvl="1"/>
            <a:r>
              <a:rPr lang="en-US" altLang="en-US" sz="2000" dirty="0">
                <a:ea typeface="ＭＳ Ｐゴシック" panose="020B0600070205080204" pitchFamily="34" charset="-128"/>
              </a:rPr>
              <a:t>The memory bus is not a bottleneck</a:t>
            </a:r>
          </a:p>
          <a:p>
            <a:pPr lvl="1"/>
            <a:r>
              <a:rPr lang="en-US" altLang="en-US" sz="2000" dirty="0">
                <a:ea typeface="ＭＳ Ｐゴシック" panose="020B0600070205080204" pitchFamily="34" charset="-128"/>
              </a:rPr>
              <a:t>Architecture provides a degree of </a:t>
            </a:r>
            <a:r>
              <a:rPr lang="en-US" altLang="en-US" sz="2000" b="1" dirty="0">
                <a:solidFill>
                  <a:srgbClr val="000099"/>
                </a:solidFill>
                <a:ea typeface="ＭＳ Ｐゴシック" panose="020B0600070205080204" pitchFamily="34" charset="-128"/>
              </a:rPr>
              <a:t>fault-tolerance</a:t>
            </a:r>
            <a:r>
              <a:rPr lang="en-US" altLang="en-US" sz="2000" dirty="0">
                <a:ea typeface="ＭＳ Ｐゴシック" panose="020B0600070205080204" pitchFamily="34" charset="-128"/>
              </a:rPr>
              <a:t> — if a processor fails, the other processors can take over its tasks since the database is resident on disks that are accessible from all processors.</a:t>
            </a:r>
          </a:p>
          <a:p>
            <a:r>
              <a:rPr lang="en-US" altLang="en-US" sz="2400" dirty="0"/>
              <a:t>Examples:  IBM </a:t>
            </a:r>
            <a:r>
              <a:rPr lang="en-US" altLang="en-US" sz="2400" dirty="0" err="1"/>
              <a:t>Sysplex</a:t>
            </a:r>
            <a:r>
              <a:rPr lang="en-US" altLang="en-US" sz="2400" dirty="0"/>
              <a:t> and DEC clusters (now part of Compaq) running </a:t>
            </a:r>
            <a:r>
              <a:rPr lang="en-US" altLang="en-US" sz="2400" dirty="0" err="1"/>
              <a:t>Rdb</a:t>
            </a:r>
            <a:r>
              <a:rPr lang="en-US" altLang="en-US" sz="2400" dirty="0"/>
              <a:t> (now Oracle </a:t>
            </a:r>
            <a:r>
              <a:rPr lang="en-US" altLang="en-US" sz="2400" dirty="0" err="1"/>
              <a:t>Rdb</a:t>
            </a:r>
            <a:r>
              <a:rPr lang="en-US" altLang="en-US" sz="2400" dirty="0"/>
              <a:t>) were early commercial users </a:t>
            </a:r>
          </a:p>
          <a:p>
            <a:r>
              <a:rPr lang="en-US" altLang="en-US" sz="2400" dirty="0"/>
              <a:t>Downside: bottleneck now occurs at interconnection to the disk subsystem.</a:t>
            </a:r>
          </a:p>
          <a:p>
            <a:r>
              <a:rPr lang="en-US" altLang="en-US" sz="2400" dirty="0"/>
              <a:t>Shared-disk systems can scale to a somewhat larger number of processors, but communication between processors is slower.</a:t>
            </a:r>
          </a:p>
        </p:txBody>
      </p:sp>
    </p:spTree>
  </p:cSld>
  <p:clrMapOvr>
    <a:masterClrMapping/>
  </p:clrMapOvr>
</p:sld>
</file>

<file path=ppt/theme/theme1.xml><?xml version="1.0" encoding="utf-8"?>
<a:theme xmlns:a="http://schemas.openxmlformats.org/drawingml/2006/main" name="lecture1.key">
  <a:themeElements>
    <a:clrScheme name="">
      <a:dk1>
        <a:srgbClr val="000000"/>
      </a:dk1>
      <a:lt1>
        <a:srgbClr val="FFFFFF"/>
      </a:lt1>
      <a:dk2>
        <a:srgbClr val="000000"/>
      </a:dk2>
      <a:lt2>
        <a:srgbClr val="969696"/>
      </a:lt2>
      <a:accent1>
        <a:srgbClr val="0021E8"/>
      </a:accent1>
      <a:accent2>
        <a:srgbClr val="FF9966"/>
      </a:accent2>
      <a:accent3>
        <a:srgbClr val="FFFFFF"/>
      </a:accent3>
      <a:accent4>
        <a:srgbClr val="000000"/>
      </a:accent4>
      <a:accent5>
        <a:srgbClr val="AAABF2"/>
      </a:accent5>
      <a:accent6>
        <a:srgbClr val="E78A5C"/>
      </a:accent6>
      <a:hlink>
        <a:srgbClr val="CC3300"/>
      </a:hlink>
      <a:folHlink>
        <a:srgbClr val="996600"/>
      </a:folHlink>
    </a:clrScheme>
    <a:fontScheme name="lecture1.key">
      <a:majorFont>
        <a:latin typeface="Tahoma"/>
        <a:ea typeface="Osaka"/>
        <a:cs typeface=""/>
      </a:majorFont>
      <a:minorFont>
        <a:latin typeface="Tahoma"/>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Arial" charset="0"/>
          </a:defRPr>
        </a:defPPr>
      </a:lstStyle>
    </a:lnDef>
  </a:objectDefaults>
  <a:extraClrSchemeLst>
    <a:extraClrScheme>
      <a:clrScheme name="lecture1.ke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1.ke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1.ke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1.ke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1.ke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1.ke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1.ke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1.ke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1.ke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1.ke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1.ke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1.ke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1463</TotalTime>
  <Words>3149</Words>
  <Application>Microsoft Office PowerPoint</Application>
  <PresentationFormat>Widescreen</PresentationFormat>
  <Paragraphs>317</Paragraphs>
  <Slides>46</Slides>
  <Notes>27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Helvetica</vt:lpstr>
      <vt:lpstr>Monotype Sorts</vt:lpstr>
      <vt:lpstr>Tahoma</vt:lpstr>
      <vt:lpstr>Times New Roman</vt:lpstr>
      <vt:lpstr>Webdings</vt:lpstr>
      <vt:lpstr>Wingdings</vt:lpstr>
      <vt:lpstr>lecture1.key</vt:lpstr>
      <vt:lpstr>Parallel Databases</vt:lpstr>
      <vt:lpstr>Parallel Databases</vt:lpstr>
      <vt:lpstr>Parallel Databases</vt:lpstr>
      <vt:lpstr>Introduction</vt:lpstr>
      <vt:lpstr>Parallelism in Databases</vt:lpstr>
      <vt:lpstr>Parallel Database Architectures</vt:lpstr>
      <vt:lpstr>Parallel Database Architectures</vt:lpstr>
      <vt:lpstr>Shared Memory</vt:lpstr>
      <vt:lpstr>Shared Disk</vt:lpstr>
      <vt:lpstr>Shared Nothing</vt:lpstr>
      <vt:lpstr>Hierarchical</vt:lpstr>
      <vt:lpstr>Apple Supercomputer</vt:lpstr>
      <vt:lpstr>Parallel Level</vt:lpstr>
      <vt:lpstr>Parallel System Performance Measure</vt:lpstr>
      <vt:lpstr>Database Performance Measures</vt:lpstr>
      <vt:lpstr>Batch and Transaction Scaleup</vt:lpstr>
      <vt:lpstr>Factors Limiting Speedup and Scaleup</vt:lpstr>
      <vt:lpstr>Interconnection Architectures</vt:lpstr>
      <vt:lpstr>Parallel Database Issues</vt:lpstr>
      <vt:lpstr>Introduction</vt:lpstr>
      <vt:lpstr>Parallelism in Databases</vt:lpstr>
      <vt:lpstr>I/O Parallelism</vt:lpstr>
      <vt:lpstr>I/O Parallelism (Cont.)</vt:lpstr>
      <vt:lpstr>Comparison of Partitioning Techniques</vt:lpstr>
      <vt:lpstr>Comparison of Partitioning Techniques (Cont.)</vt:lpstr>
      <vt:lpstr>PowerPoint Presentation</vt:lpstr>
      <vt:lpstr>Comparison of Partitioning Techniques (Cont.)</vt:lpstr>
      <vt:lpstr>Partitioning a Relation across Disks</vt:lpstr>
      <vt:lpstr>Handling of Skew</vt:lpstr>
      <vt:lpstr>Handling Skew in Range-Partitioning</vt:lpstr>
      <vt:lpstr>Handling Skew using Histograms</vt:lpstr>
      <vt:lpstr>Handling Skew Using Virtual Processor Partitioning </vt:lpstr>
      <vt:lpstr>Query Parallelism </vt:lpstr>
      <vt:lpstr>Query Parallelism </vt:lpstr>
      <vt:lpstr>Query Parallelism </vt:lpstr>
      <vt:lpstr>Forms of Query Parallelism </vt:lpstr>
      <vt:lpstr>Interquery Parallelism</vt:lpstr>
      <vt:lpstr>Interquery Parallelism</vt:lpstr>
      <vt:lpstr>Intraquery Parallelism</vt:lpstr>
      <vt:lpstr>Intraquery Parallelism</vt:lpstr>
      <vt:lpstr>Intraquery Parallelism</vt:lpstr>
      <vt:lpstr>Intraoperation parallelism </vt:lpstr>
      <vt:lpstr>Interoperation parallelism </vt:lpstr>
      <vt:lpstr>Design of Parallel Systems</vt:lpstr>
      <vt:lpstr>Design of Parallel Systems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Shahid Bhatti</dc:creator>
  <cp:lastModifiedBy>Muhammad Shahid Bhatti</cp:lastModifiedBy>
  <cp:revision>198</cp:revision>
  <dcterms:created xsi:type="dcterms:W3CDTF">2019-09-04T10:46:10Z</dcterms:created>
  <dcterms:modified xsi:type="dcterms:W3CDTF">2019-09-12T03:31:38Z</dcterms:modified>
</cp:coreProperties>
</file>