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92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7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5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FF37-D27E-4DE9-9C6C-243D24AEC0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4ADC-4876-4B81-ADDB-5C56CC6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5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709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Project Management with Jira </a:t>
            </a:r>
            <a:br>
              <a:rPr lang="en-US" dirty="0"/>
            </a:br>
            <a:r>
              <a:rPr lang="en-US" dirty="0"/>
              <a:t>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6724"/>
            <a:ext cx="9144000" cy="5034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Comprehensive Guide to Project Management Excellence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7527" y="4549676"/>
            <a:ext cx="5234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Members:</a:t>
            </a:r>
          </a:p>
          <a:p>
            <a:endParaRPr lang="en-US" dirty="0"/>
          </a:p>
          <a:p>
            <a:pPr lvl="1"/>
            <a:r>
              <a:rPr lang="en-US" dirty="0"/>
              <a:t>1. Mr. Aoun Haider (FA21-BSE-133)</a:t>
            </a:r>
          </a:p>
          <a:p>
            <a:pPr lvl="1"/>
            <a:r>
              <a:rPr lang="en-US" dirty="0"/>
              <a:t>2. Dawood Imran (FA21-BSE-142)</a:t>
            </a:r>
          </a:p>
          <a:p>
            <a:pPr lvl="1"/>
            <a:r>
              <a:rPr lang="en-US" dirty="0"/>
              <a:t>3. Saad Athar (FA21-BSE-124)</a:t>
            </a:r>
          </a:p>
          <a:p>
            <a:pPr lvl="1"/>
            <a:r>
              <a:rPr lang="en-US" dirty="0"/>
              <a:t>4. Syed </a:t>
            </a:r>
            <a:r>
              <a:rPr lang="en-US" dirty="0" err="1"/>
              <a:t>Hashir</a:t>
            </a:r>
            <a:r>
              <a:rPr lang="en-US" dirty="0"/>
              <a:t> Ghazanfar (FA21-BSE-043)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8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Scrum and Kanban Integration: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Scrum boards for structured project management</a:t>
            </a:r>
          </a:p>
          <a:p>
            <a:pPr lvl="1"/>
            <a:r>
              <a:rPr lang="en-US" dirty="0">
                <a:effectLst/>
              </a:rPr>
              <a:t>Kanban boards for continuous delivery and improvement</a:t>
            </a:r>
          </a:p>
          <a:p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Backlog Management: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Prioritize and manage work in the backlog</a:t>
            </a:r>
          </a:p>
          <a:p>
            <a:pPr lvl="1"/>
            <a:r>
              <a:rPr lang="en-US" dirty="0">
                <a:effectLst/>
              </a:rPr>
              <a:t>Plan and execute sprints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9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450627"/>
            <a:ext cx="10353762" cy="3695136"/>
          </a:xfrm>
        </p:spPr>
        <p:txBody>
          <a:bodyPr/>
          <a:lstStyle/>
          <a:p>
            <a:r>
              <a:rPr lang="en-US" b="1" dirty="0">
                <a:effectLst/>
              </a:rPr>
              <a:t>Comments and Discussions: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Real-time collaboration on issues</a:t>
            </a:r>
          </a:p>
          <a:p>
            <a:pPr lvl="1"/>
            <a:r>
              <a:rPr lang="en-US" dirty="0">
                <a:effectLst/>
              </a:rPr>
              <a:t>Notifications and updates for team members</a:t>
            </a:r>
          </a:p>
          <a:p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@Mentions and Assignments: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Tagging team members for specific tasks</a:t>
            </a:r>
          </a:p>
          <a:p>
            <a:pPr lvl="1"/>
            <a:r>
              <a:rPr lang="en-US" dirty="0">
                <a:effectLst/>
              </a:rPr>
              <a:t>Assigning and tracking ownership of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0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and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599917"/>
            <a:ext cx="10353762" cy="3695136"/>
          </a:xfrm>
        </p:spPr>
        <p:txBody>
          <a:bodyPr/>
          <a:lstStyle/>
          <a:p>
            <a:r>
              <a:rPr lang="en-US" b="1" dirty="0">
                <a:effectLst/>
              </a:rPr>
              <a:t>Built-in Reports: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Burndown charts, velocity charts, and cumulative flow diagrams</a:t>
            </a:r>
          </a:p>
          <a:p>
            <a:pPr lvl="1"/>
            <a:r>
              <a:rPr lang="en-US" dirty="0">
                <a:effectLst/>
              </a:rPr>
              <a:t>Insights into project progress and team performance</a:t>
            </a:r>
          </a:p>
          <a:p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Custom Reports: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Create custom reports for unique project metrics</a:t>
            </a:r>
          </a:p>
          <a:p>
            <a:pPr lvl="1"/>
            <a:r>
              <a:rPr lang="en-US" dirty="0">
                <a:effectLst/>
              </a:rPr>
              <a:t>Data visualization for informed decision-making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jira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effectLst/>
              </a:rPr>
              <a:t>Improved Collaboration: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Centralized platform for team communication</a:t>
            </a:r>
          </a:p>
          <a:p>
            <a:pPr lvl="1"/>
            <a:r>
              <a:rPr lang="en-US" dirty="0">
                <a:effectLst/>
              </a:rPr>
              <a:t>Enhanced visibility into project progress</a:t>
            </a:r>
          </a:p>
          <a:p>
            <a:r>
              <a:rPr lang="en-US" b="1" dirty="0">
                <a:effectLst/>
              </a:rPr>
              <a:t>Increased Efficiency: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Automation of repetitive tasks</a:t>
            </a:r>
          </a:p>
          <a:p>
            <a:pPr lvl="1"/>
            <a:r>
              <a:rPr lang="en-US" dirty="0">
                <a:effectLst/>
              </a:rPr>
              <a:t>Streamlined workflows for faster project delivery</a:t>
            </a:r>
          </a:p>
          <a:p>
            <a:r>
              <a:rPr lang="en-US" b="1" dirty="0">
                <a:effectLst/>
              </a:rPr>
              <a:t>Customization for Diverse Needs: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Adaptable to different project types and industries</a:t>
            </a:r>
          </a:p>
          <a:p>
            <a:pPr lvl="1"/>
            <a:r>
              <a:rPr lang="en-US" dirty="0">
                <a:effectLst/>
              </a:rPr>
              <a:t>Tailored to meet specific project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4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Software Development Projects: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Bug tracking, sprint planning, and code integration</a:t>
            </a:r>
          </a:p>
          <a:p>
            <a:r>
              <a:rPr lang="en-US" b="1" dirty="0">
                <a:effectLst/>
              </a:rPr>
              <a:t>IT Service Management: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Incident and problem management, service requests</a:t>
            </a:r>
          </a:p>
          <a:p>
            <a:r>
              <a:rPr lang="en-US" b="1" dirty="0">
                <a:effectLst/>
              </a:rPr>
              <a:t>Marketing and Content Creation: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Content planning, editorial calendars, and campaign tracking</a:t>
            </a:r>
          </a:p>
          <a:p>
            <a:r>
              <a:rPr lang="en-US" b="1" dirty="0">
                <a:effectLst/>
              </a:rPr>
              <a:t>Any Project Requiring Collaboration: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Versatile application across industries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and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534603"/>
            <a:ext cx="10353762" cy="3695136"/>
          </a:xfrm>
        </p:spPr>
        <p:txBody>
          <a:bodyPr/>
          <a:lstStyle/>
          <a:p>
            <a:r>
              <a:rPr lang="en-US" b="1" dirty="0">
                <a:effectLst/>
              </a:rPr>
              <a:t>Overview of Jira Software Pricing Models: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Cloud, server, and data center options</a:t>
            </a:r>
          </a:p>
          <a:p>
            <a:pPr lvl="1"/>
            <a:r>
              <a:rPr lang="en-US" dirty="0">
                <a:effectLst/>
              </a:rPr>
              <a:t>Different plans based on team size and requirements</a:t>
            </a:r>
          </a:p>
          <a:p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Licensing Options: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Explore the most suitable licensing option for your organization's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749208"/>
            <a:ext cx="10353762" cy="2475935"/>
          </a:xfrm>
        </p:spPr>
        <p:txBody>
          <a:bodyPr/>
          <a:lstStyle/>
          <a:p>
            <a:r>
              <a:rPr lang="en-US" b="1" dirty="0">
                <a:effectLst/>
              </a:rPr>
              <a:t>Recap of Key Points: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Comprehensive project management tool</a:t>
            </a:r>
          </a:p>
          <a:p>
            <a:pPr lvl="1"/>
            <a:r>
              <a:rPr lang="en-US" dirty="0">
                <a:effectLst/>
              </a:rPr>
              <a:t>Customizable for various project types</a:t>
            </a:r>
          </a:p>
          <a:p>
            <a:pPr lvl="1"/>
            <a:r>
              <a:rPr lang="en-US" dirty="0">
                <a:effectLst/>
              </a:rPr>
              <a:t>Improved collaboration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71817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Definition:</a:t>
            </a:r>
          </a:p>
          <a:p>
            <a:pPr lvl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Comprehensive project management tool developed by </a:t>
            </a: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Atlassian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Initially designed for software development, now used across various industries.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Importance in Project Management:</a:t>
            </a:r>
          </a:p>
          <a:p>
            <a:pPr lvl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Centralized platform for task tracking, collaboration, and reporting.</a:t>
            </a:r>
          </a:p>
          <a:p>
            <a:r>
              <a:rPr lang="en-US" b="1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Brief History and Development:</a:t>
            </a:r>
            <a:endParaRPr lang="en-US" dirty="0"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Released in 2002</a:t>
            </a:r>
          </a:p>
          <a:p>
            <a:pPr lvl="1"/>
            <a:r>
              <a:rPr lang="en-US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Evolved to include Agile and customizable workflow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7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jira</a:t>
            </a:r>
            <a:r>
              <a:rPr lang="en-US" dirty="0"/>
              <a:t>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ea typeface="Tahoma" pitchFamily="34"/>
                <a:cs typeface="Tahoma" pitchFamily="34"/>
              </a:rPr>
              <a:t>Jira is project management ,bug tracking tool that lets you :</a:t>
            </a:r>
          </a:p>
          <a:p>
            <a:pPr marL="0" lvl="0" indent="0">
              <a:buNone/>
            </a:pPr>
            <a:endParaRPr lang="en-US" dirty="0">
              <a:ea typeface="Tahoma" pitchFamily="34"/>
              <a:cs typeface="Tahoma" pitchFamily="34"/>
            </a:endParaRPr>
          </a:p>
          <a:p>
            <a:pPr marL="914400" lvl="1" indent="-457200">
              <a:buFont typeface="Calibri Light"/>
              <a:buAutoNum type="arabicPeriod"/>
            </a:pPr>
            <a:r>
              <a:rPr lang="en-US" dirty="0">
                <a:ea typeface="Tahoma" pitchFamily="34"/>
                <a:cs typeface="Tahoma" pitchFamily="34"/>
              </a:rPr>
              <a:t>create projects </a:t>
            </a:r>
          </a:p>
          <a:p>
            <a:pPr marL="914400" lvl="1" indent="-457200">
              <a:buFont typeface="Calibri Light"/>
              <a:buAutoNum type="arabicPeriod"/>
            </a:pPr>
            <a:r>
              <a:rPr lang="en-US" dirty="0">
                <a:ea typeface="Tahoma" pitchFamily="34"/>
                <a:cs typeface="Tahoma" pitchFamily="34"/>
              </a:rPr>
              <a:t>manage them</a:t>
            </a:r>
          </a:p>
          <a:p>
            <a:pPr marL="914400" lvl="1" indent="-457200">
              <a:buFont typeface="Calibri Light"/>
              <a:buAutoNum type="arabicPeriod"/>
            </a:pPr>
            <a:r>
              <a:rPr lang="en-US" dirty="0">
                <a:ea typeface="Tahoma" pitchFamily="34"/>
                <a:cs typeface="Tahoma" pitchFamily="34"/>
              </a:rPr>
              <a:t>assign tasks</a:t>
            </a:r>
          </a:p>
          <a:p>
            <a:pPr marL="914400" lvl="1" indent="-457200">
              <a:buFont typeface="Calibri Light"/>
              <a:buAutoNum type="arabicPeriod"/>
            </a:pPr>
            <a:r>
              <a:rPr lang="en-US" dirty="0">
                <a:ea typeface="Tahoma" pitchFamily="34"/>
                <a:cs typeface="Tahoma" pitchFamily="34"/>
              </a:rPr>
              <a:t>track progress</a:t>
            </a:r>
          </a:p>
          <a:p>
            <a:pPr marL="914400" lvl="1" indent="-457200">
              <a:buFont typeface="Calibri Light"/>
              <a:buAutoNum type="arabicPeriod"/>
            </a:pPr>
            <a:r>
              <a:rPr lang="en-US" dirty="0">
                <a:ea typeface="Tahoma" pitchFamily="34"/>
                <a:cs typeface="Tahoma" pitchFamily="34"/>
              </a:rPr>
              <a:t>and audit your issues.</a:t>
            </a:r>
            <a:endParaRPr lang="en-GB" dirty="0">
              <a:ea typeface="Tahoma" pitchFamily="34"/>
              <a:cs typeface="Tahoma" pitchFamily="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7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Tahoma" pitchFamily="34"/>
                <a:ea typeface="Tahoma" pitchFamily="34"/>
                <a:cs typeface="Tahoma" pitchFamily="34"/>
              </a:rPr>
              <a:t>	</a:t>
            </a:r>
            <a:r>
              <a:rPr lang="en-US" dirty="0">
                <a:solidFill>
                  <a:srgbClr val="FFFFFF"/>
                </a:solidFill>
                <a:ea typeface="Tahoma" pitchFamily="34"/>
                <a:cs typeface="Tahoma" pitchFamily="34"/>
              </a:rPr>
              <a:t>Is a discipline of planning, organizing , and overseeing all the aspects of a project from its initiation to completion.</a:t>
            </a:r>
          </a:p>
          <a:p>
            <a:pPr marL="0" indent="0">
              <a:buNone/>
            </a:pPr>
            <a:endParaRPr lang="en-GB" sz="1800" dirty="0">
              <a:solidFill>
                <a:srgbClr val="FFFFFF"/>
              </a:solidFill>
              <a:ea typeface="Tahoma" pitchFamily="34"/>
              <a:cs typeface="Tahoma" pitchFamily="34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FFFFFF"/>
                </a:solidFill>
                <a:ea typeface="Tahoma" pitchFamily="34"/>
                <a:cs typeface="Tahoma" pitchFamily="34"/>
              </a:rPr>
              <a:t>Planning : </a:t>
            </a:r>
            <a:r>
              <a:rPr lang="en-US" dirty="0">
                <a:solidFill>
                  <a:srgbClr val="FFFFFF"/>
                </a:solidFill>
                <a:ea typeface="Tahoma" pitchFamily="34"/>
                <a:cs typeface="Tahoma" pitchFamily="34"/>
              </a:rPr>
              <a:t>Outlining the tasks (what things are required for project), creating a project schedule and allocating resources.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FFFFFF"/>
              </a:solidFill>
              <a:ea typeface="Tahoma" pitchFamily="34"/>
              <a:cs typeface="Tahoma" pitchFamily="34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FFFFFF"/>
                </a:solidFill>
                <a:ea typeface="Tahoma" pitchFamily="34"/>
                <a:cs typeface="Tahoma" pitchFamily="34"/>
              </a:rPr>
              <a:t>Organizing : </a:t>
            </a:r>
            <a:r>
              <a:rPr lang="en-US" dirty="0">
                <a:solidFill>
                  <a:srgbClr val="FFFFFF"/>
                </a:solidFill>
                <a:ea typeface="Tahoma" pitchFamily="34"/>
                <a:cs typeface="Tahoma" pitchFamily="34"/>
              </a:rPr>
              <a:t>assembling of team and allocating responsibilities.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FFFFFF"/>
              </a:solidFill>
              <a:ea typeface="Tahoma" pitchFamily="34"/>
              <a:cs typeface="Tahoma" pitchFamily="34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FFFFFF"/>
                </a:solidFill>
                <a:ea typeface="Tahoma" pitchFamily="34"/>
                <a:cs typeface="Tahoma" pitchFamily="34"/>
              </a:rPr>
              <a:t>Overseeing aspects : </a:t>
            </a:r>
            <a:r>
              <a:rPr lang="en-US" dirty="0">
                <a:solidFill>
                  <a:srgbClr val="FFFFFF"/>
                </a:solidFill>
                <a:ea typeface="Tahoma" pitchFamily="34"/>
                <a:cs typeface="Tahoma" pitchFamily="34"/>
              </a:rPr>
              <a:t>Monitoring , checking progress and making adjustments which are necessary.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dirty="0">
              <a:solidFill>
                <a:srgbClr val="FFFFFF"/>
              </a:solidFill>
              <a:latin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9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56" y="1194622"/>
            <a:ext cx="9327688" cy="4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 Tracking: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Customizable workflows for bug tracking, task management, and project planning</a:t>
            </a:r>
          </a:p>
          <a:p>
            <a:r>
              <a:rPr lang="en-US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 Project Management: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Scrum and Kanban boards for agile methodologies</a:t>
            </a:r>
          </a:p>
          <a:p>
            <a:pPr lvl="1"/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Sprints, backlogs, and velocity tracking</a:t>
            </a:r>
          </a:p>
          <a:p>
            <a:r>
              <a:rPr lang="en-US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Customization: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custom fields, screens, and workflows to suit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84073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99" y="1786542"/>
            <a:ext cx="8397552" cy="46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used in </a:t>
            </a:r>
            <a:r>
              <a:rPr lang="en-US" dirty="0" err="1"/>
              <a:t>jira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4" y="2481943"/>
            <a:ext cx="3298956" cy="429681"/>
          </a:xfrm>
        </p:spPr>
        <p:txBody>
          <a:bodyPr/>
          <a:lstStyle/>
          <a:p>
            <a:r>
              <a:rPr lang="en-US" b="1" u="sng" dirty="0"/>
              <a:t>Epic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3135559"/>
            <a:ext cx="3298956" cy="2108245"/>
          </a:xfrm>
        </p:spPr>
        <p:txBody>
          <a:bodyPr>
            <a:normAutofit/>
          </a:bodyPr>
          <a:lstStyle/>
          <a:p>
            <a:r>
              <a:rPr lang="en-US" sz="1800" dirty="0"/>
              <a:t>T</a:t>
            </a:r>
            <a:r>
              <a:rPr lang="en-US" sz="2400" dirty="0"/>
              <a:t>ells</a:t>
            </a:r>
            <a:r>
              <a:rPr lang="en-US" sz="2800" dirty="0"/>
              <a:t> </a:t>
            </a:r>
            <a:r>
              <a:rPr lang="en-US" sz="2000" dirty="0"/>
              <a:t>what project is about.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u="sng" dirty="0"/>
              <a:t>Story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444637" y="3135559"/>
            <a:ext cx="3299821" cy="2332180"/>
          </a:xfrm>
        </p:spPr>
        <p:txBody>
          <a:bodyPr>
            <a:normAutofit/>
          </a:bodyPr>
          <a:lstStyle/>
          <a:p>
            <a:r>
              <a:rPr lang="en-US" sz="2000" dirty="0"/>
              <a:t>Epic is further divided into Stories, It is  a way to express a requirement from end user’s perspective.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/>
              <a:t>Task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973298" y="3135559"/>
            <a:ext cx="3291211" cy="2332180"/>
          </a:xfrm>
        </p:spPr>
        <p:txBody>
          <a:bodyPr>
            <a:normAutofit/>
          </a:bodyPr>
          <a:lstStyle/>
          <a:p>
            <a:r>
              <a:rPr lang="en-US" sz="2000" dirty="0"/>
              <a:t>A detailed specific activity or work item that needs to be completed.</a:t>
            </a:r>
          </a:p>
        </p:txBody>
      </p:sp>
    </p:spTree>
    <p:extLst>
      <p:ext uri="{BB962C8B-B14F-4D97-AF65-F5344CB8AC3E}">
        <p14:creationId xmlns:p14="http://schemas.microsoft.com/office/powerpoint/2010/main" val="26128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in </a:t>
            </a:r>
            <a:r>
              <a:rPr lang="en-US" dirty="0" err="1"/>
              <a:t>jira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4" y="3119292"/>
            <a:ext cx="3298956" cy="823305"/>
          </a:xfrm>
        </p:spPr>
        <p:txBody>
          <a:bodyPr/>
          <a:lstStyle/>
          <a:p>
            <a:r>
              <a:rPr lang="en-US" b="1" u="sng" dirty="0"/>
              <a:t>To-do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4413852"/>
            <a:ext cx="3298956" cy="1977617"/>
          </a:xfrm>
        </p:spPr>
        <p:txBody>
          <a:bodyPr>
            <a:normAutofit/>
          </a:bodyPr>
          <a:lstStyle/>
          <a:p>
            <a:r>
              <a:rPr lang="en-US" sz="2000" dirty="0"/>
              <a:t>List down the task.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1994" y="3119292"/>
            <a:ext cx="3298558" cy="823304"/>
          </a:xfrm>
        </p:spPr>
        <p:txBody>
          <a:bodyPr/>
          <a:lstStyle/>
          <a:p>
            <a:r>
              <a:rPr lang="en-US" b="1" u="sng" dirty="0"/>
              <a:t>In Progress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450731" y="4413852"/>
            <a:ext cx="3299821" cy="1977617"/>
          </a:xfrm>
        </p:spPr>
        <p:txBody>
          <a:bodyPr>
            <a:normAutofit/>
          </a:bodyPr>
          <a:lstStyle/>
          <a:p>
            <a:r>
              <a:rPr lang="en-US" sz="2000" dirty="0"/>
              <a:t>When you start working on task  add to this column.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988532" y="3119292"/>
            <a:ext cx="3291211" cy="823304"/>
          </a:xfrm>
        </p:spPr>
        <p:txBody>
          <a:bodyPr/>
          <a:lstStyle/>
          <a:p>
            <a:r>
              <a:rPr lang="en-US" b="1" u="sng" dirty="0"/>
              <a:t>Done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988533" y="4410742"/>
            <a:ext cx="3291211" cy="1980727"/>
          </a:xfrm>
        </p:spPr>
        <p:txBody>
          <a:bodyPr>
            <a:normAutofit/>
          </a:bodyPr>
          <a:lstStyle/>
          <a:p>
            <a:r>
              <a:rPr lang="en-US" sz="2000" dirty="0"/>
              <a:t>When task is done add to this column.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9551" y="2099388"/>
            <a:ext cx="860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can be customized to match specific requirements of the project.</a:t>
            </a:r>
          </a:p>
          <a:p>
            <a:r>
              <a:rPr lang="en-US" dirty="0"/>
              <a:t>The basic workflow is:</a:t>
            </a:r>
          </a:p>
        </p:txBody>
      </p:sp>
    </p:spTree>
    <p:extLst>
      <p:ext uri="{BB962C8B-B14F-4D97-AF65-F5344CB8AC3E}">
        <p14:creationId xmlns:p14="http://schemas.microsoft.com/office/powerpoint/2010/main" val="302619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100</TotalTime>
  <Words>608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Rockwell</vt:lpstr>
      <vt:lpstr>Tahoma</vt:lpstr>
      <vt:lpstr>Damask</vt:lpstr>
      <vt:lpstr>Project Management with Jira  Software</vt:lpstr>
      <vt:lpstr>Introduction</vt:lpstr>
      <vt:lpstr>What is jira software?</vt:lpstr>
      <vt:lpstr>Project management</vt:lpstr>
      <vt:lpstr>PowerPoint Presentation</vt:lpstr>
      <vt:lpstr>Key features</vt:lpstr>
      <vt:lpstr>User interface</vt:lpstr>
      <vt:lpstr>Terminologies used in jira</vt:lpstr>
      <vt:lpstr>Workflow in jira</vt:lpstr>
      <vt:lpstr>Agile methodologies</vt:lpstr>
      <vt:lpstr>Collaboration and communication </vt:lpstr>
      <vt:lpstr>Reporting and analytics</vt:lpstr>
      <vt:lpstr>Benefits of jira software</vt:lpstr>
      <vt:lpstr>Use cases</vt:lpstr>
      <vt:lpstr>Pricing and licensing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with Jira  Software</dc:title>
  <dc:creator>S. Hashir Ghazanfar</dc:creator>
  <cp:lastModifiedBy>SP22-BSE-122 (MUHAMMAD UMAR)</cp:lastModifiedBy>
  <cp:revision>21</cp:revision>
  <dcterms:created xsi:type="dcterms:W3CDTF">2023-12-26T16:34:51Z</dcterms:created>
  <dcterms:modified xsi:type="dcterms:W3CDTF">2023-12-28T18:45:34Z</dcterms:modified>
</cp:coreProperties>
</file>