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80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6/2/2023</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45459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6/2/2023</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7386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6/2/2023</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7605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6/2/2023</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5241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6/2/2023</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880234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6/2/2023</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8221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6/2/2023</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0943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6/2/2023</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6172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6/2/2023</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9850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6/2/2023</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129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6/2/2023</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1820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6/2/2023</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567170803"/>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28" r:id="rId6"/>
    <p:sldLayoutId id="2147483724" r:id="rId7"/>
    <p:sldLayoutId id="2147483725" r:id="rId8"/>
    <p:sldLayoutId id="2147483726" r:id="rId9"/>
    <p:sldLayoutId id="2147483727" r:id="rId10"/>
    <p:sldLayoutId id="2147483729"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543696-965F-FECB-5877-565CF4A10F63}"/>
              </a:ext>
            </a:extLst>
          </p:cNvPr>
          <p:cNvSpPr>
            <a:spLocks noGrp="1"/>
          </p:cNvSpPr>
          <p:nvPr>
            <p:ph type="ctrTitle"/>
          </p:nvPr>
        </p:nvSpPr>
        <p:spPr>
          <a:xfrm>
            <a:off x="7584707" y="380200"/>
            <a:ext cx="4604245" cy="1872112"/>
          </a:xfrm>
        </p:spPr>
        <p:txBody>
          <a:bodyPr vert="horz" lIns="91440" tIns="45720" rIns="91440" bIns="45720" rtlCol="0" anchor="t">
            <a:normAutofit fontScale="90000"/>
          </a:bodyPr>
          <a:lstStyle/>
          <a:p>
            <a:r>
              <a:rPr lang="en-US" sz="4400" b="1" kern="1200" dirty="0">
                <a:solidFill>
                  <a:schemeClr val="tx1"/>
                </a:solidFill>
                <a:latin typeface="+mj-lt"/>
                <a:ea typeface="+mj-ea"/>
                <a:cs typeface="+mj-cs"/>
              </a:rPr>
              <a:t>Multi-Entertainment Application</a:t>
            </a:r>
          </a:p>
        </p:txBody>
      </p:sp>
      <p:pic>
        <p:nvPicPr>
          <p:cNvPr id="4" name="Picture 3">
            <a:extLst>
              <a:ext uri="{FF2B5EF4-FFF2-40B4-BE49-F238E27FC236}">
                <a16:creationId xmlns:a16="http://schemas.microsoft.com/office/drawing/2014/main" id="{921A41FF-7E5B-AAFC-A150-8BDFC471531C}"/>
              </a:ext>
            </a:extLst>
          </p:cNvPr>
          <p:cNvPicPr>
            <a:picLocks noChangeAspect="1"/>
          </p:cNvPicPr>
          <p:nvPr/>
        </p:nvPicPr>
        <p:blipFill rotWithShape="1">
          <a:blip r:embed="rId2"/>
          <a:srcRect l="15844" r="16313"/>
          <a:stretch/>
        </p:blipFill>
        <p:spPr>
          <a:xfrm>
            <a:off x="20" y="10"/>
            <a:ext cx="7444308" cy="6857990"/>
          </a:xfrm>
          <a:custGeom>
            <a:avLst/>
            <a:gdLst/>
            <a:ahLst/>
            <a:cxnLst/>
            <a:rect l="l" t="t" r="r" b="b"/>
            <a:pathLst>
              <a:path w="7444328" h="6858000">
                <a:moveTo>
                  <a:pt x="0" y="0"/>
                </a:moveTo>
                <a:lnTo>
                  <a:pt x="6874601" y="0"/>
                </a:lnTo>
                <a:lnTo>
                  <a:pt x="6874601" y="565149"/>
                </a:lnTo>
                <a:lnTo>
                  <a:pt x="7444328" y="565149"/>
                </a:lnTo>
                <a:lnTo>
                  <a:pt x="7444328" y="6858000"/>
                </a:lnTo>
                <a:lnTo>
                  <a:pt x="0" y="6858000"/>
                </a:lnTo>
                <a:close/>
              </a:path>
            </a:pathLst>
          </a:custGeom>
        </p:spPr>
      </p:pic>
      <p:sp>
        <p:nvSpPr>
          <p:cNvPr id="30" name="Rectangle 29">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1047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1047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AC5C6A3-FF71-54B4-BB26-0CF017A20288}"/>
              </a:ext>
            </a:extLst>
          </p:cNvPr>
          <p:cNvSpPr>
            <a:spLocks noGrp="1"/>
          </p:cNvSpPr>
          <p:nvPr>
            <p:ph type="subTitle" idx="1"/>
          </p:nvPr>
        </p:nvSpPr>
        <p:spPr>
          <a:xfrm>
            <a:off x="7444328" y="1867302"/>
            <a:ext cx="4251625" cy="3503596"/>
          </a:xfrm>
        </p:spPr>
        <p:txBody>
          <a:bodyPr vert="horz" lIns="91440" tIns="45720" rIns="91440" bIns="45720" rtlCol="0">
            <a:normAutofit/>
          </a:bodyPr>
          <a:lstStyle/>
          <a:p>
            <a:pPr>
              <a:lnSpc>
                <a:spcPct val="100000"/>
              </a:lnSpc>
            </a:pPr>
            <a:r>
              <a:rPr lang="en-US" sz="1700" dirty="0"/>
              <a:t>Object Oriented Software Engineering</a:t>
            </a:r>
          </a:p>
          <a:p>
            <a:pPr>
              <a:lnSpc>
                <a:spcPct val="100000"/>
              </a:lnSpc>
            </a:pPr>
            <a:r>
              <a:rPr lang="en-US" sz="1700" dirty="0"/>
              <a:t> GROUP PROJECT BY:</a:t>
            </a:r>
          </a:p>
          <a:p>
            <a:pPr indent="-228600">
              <a:lnSpc>
                <a:spcPct val="100000"/>
              </a:lnSpc>
              <a:buFont typeface="Arial" panose="020B0604020202020204" pitchFamily="34" charset="0"/>
              <a:buChar char="•"/>
            </a:pPr>
            <a:r>
              <a:rPr lang="en-US" sz="1700" dirty="0"/>
              <a:t>ASAD HUSSAIN (FA21-BSE-052)</a:t>
            </a:r>
          </a:p>
          <a:p>
            <a:pPr indent="-228600">
              <a:lnSpc>
                <a:spcPct val="100000"/>
              </a:lnSpc>
              <a:buFont typeface="Arial" panose="020B0604020202020204" pitchFamily="34" charset="0"/>
              <a:buChar char="•"/>
            </a:pPr>
            <a:r>
              <a:rPr lang="en-US" sz="1700" dirty="0"/>
              <a:t>OMAR FAROOQ (FA21-BSE-106)</a:t>
            </a:r>
          </a:p>
          <a:p>
            <a:pPr indent="-228600">
              <a:lnSpc>
                <a:spcPct val="100000"/>
              </a:lnSpc>
              <a:buFont typeface="Arial" panose="020B0604020202020204" pitchFamily="34" charset="0"/>
              <a:buChar char="•"/>
            </a:pPr>
            <a:r>
              <a:rPr lang="en-US" sz="1700" dirty="0"/>
              <a:t>DAWOOD IMRAN (FA21-BSE-142)</a:t>
            </a:r>
          </a:p>
          <a:p>
            <a:pPr indent="-228600">
              <a:lnSpc>
                <a:spcPct val="100000"/>
              </a:lnSpc>
              <a:buFont typeface="Arial" panose="020B0604020202020204" pitchFamily="34" charset="0"/>
              <a:buChar char="•"/>
            </a:pPr>
            <a:r>
              <a:rPr lang="en-US" sz="1700" dirty="0"/>
              <a:t>AOUN HAIDER (FA21-BSE-133)</a:t>
            </a:r>
          </a:p>
          <a:p>
            <a:pPr indent="-228600">
              <a:lnSpc>
                <a:spcPct val="100000"/>
              </a:lnSpc>
              <a:buFont typeface="Arial" panose="020B0604020202020204" pitchFamily="34" charset="0"/>
              <a:buChar char="•"/>
            </a:pPr>
            <a:r>
              <a:rPr lang="en-US" sz="1700" dirty="0"/>
              <a:t>UMAR ATIQ (FA21-BSE-007)</a:t>
            </a:r>
          </a:p>
        </p:txBody>
      </p:sp>
    </p:spTree>
    <p:extLst>
      <p:ext uri="{BB962C8B-B14F-4D97-AF65-F5344CB8AC3E}">
        <p14:creationId xmlns:p14="http://schemas.microsoft.com/office/powerpoint/2010/main" val="4251432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Rectangle 18">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5072"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446CE63-D347-53EA-210E-29DDCBA5B420}"/>
              </a:ext>
            </a:extLst>
          </p:cNvPr>
          <p:cNvSpPr>
            <a:spLocks noGrp="1"/>
          </p:cNvSpPr>
          <p:nvPr>
            <p:ph type="title"/>
          </p:nvPr>
        </p:nvSpPr>
        <p:spPr>
          <a:xfrm>
            <a:off x="758952" y="455613"/>
            <a:ext cx="4767031" cy="1549400"/>
          </a:xfrm>
        </p:spPr>
        <p:txBody>
          <a:bodyPr vert="horz" lIns="91440" tIns="45720" rIns="91440" bIns="45720" rtlCol="0" anchor="t">
            <a:normAutofit/>
          </a:bodyPr>
          <a:lstStyle/>
          <a:p>
            <a:pPr>
              <a:lnSpc>
                <a:spcPct val="90000"/>
              </a:lnSpc>
            </a:pPr>
            <a:r>
              <a:rPr lang="en-US" sz="3100" b="1" kern="1200">
                <a:solidFill>
                  <a:schemeClr val="tx1"/>
                </a:solidFill>
                <a:latin typeface="+mj-lt"/>
                <a:ea typeface="+mj-ea"/>
                <a:cs typeface="+mj-cs"/>
              </a:rPr>
              <a:t>FOURTH APPLICATION</a:t>
            </a:r>
            <a:br>
              <a:rPr lang="en-US" sz="3100" b="1" kern="1200">
                <a:solidFill>
                  <a:schemeClr val="tx1"/>
                </a:solidFill>
                <a:latin typeface="+mj-lt"/>
                <a:ea typeface="+mj-ea"/>
                <a:cs typeface="+mj-cs"/>
              </a:rPr>
            </a:br>
            <a:r>
              <a:rPr lang="en-US" sz="3100" b="1" kern="1200">
                <a:solidFill>
                  <a:schemeClr val="tx1"/>
                </a:solidFill>
                <a:latin typeface="+mj-lt"/>
                <a:ea typeface="+mj-ea"/>
                <a:cs typeface="+mj-cs"/>
              </a:rPr>
              <a:t>ROCK , PAPER , SCISSOR GAME</a:t>
            </a:r>
          </a:p>
        </p:txBody>
      </p:sp>
      <p:sp>
        <p:nvSpPr>
          <p:cNvPr id="3" name="Content Placeholder 2">
            <a:extLst>
              <a:ext uri="{FF2B5EF4-FFF2-40B4-BE49-F238E27FC236}">
                <a16:creationId xmlns:a16="http://schemas.microsoft.com/office/drawing/2014/main" id="{7A38675B-AB2D-1921-882E-5AD8FE1E12DE}"/>
              </a:ext>
            </a:extLst>
          </p:cNvPr>
          <p:cNvSpPr>
            <a:spLocks noGrp="1"/>
          </p:cNvSpPr>
          <p:nvPr>
            <p:ph sz="half" idx="1"/>
          </p:nvPr>
        </p:nvSpPr>
        <p:spPr>
          <a:xfrm>
            <a:off x="758952" y="2160588"/>
            <a:ext cx="4767031" cy="3925887"/>
          </a:xfrm>
        </p:spPr>
        <p:txBody>
          <a:bodyPr vert="horz" lIns="91440" tIns="45720" rIns="91440" bIns="45720" rtlCol="0">
            <a:normAutofit/>
          </a:bodyPr>
          <a:lstStyle/>
          <a:p>
            <a:pPr>
              <a:lnSpc>
                <a:spcPct val="100000"/>
              </a:lnSpc>
            </a:pPr>
            <a:r>
              <a:rPr lang="en-US" sz="1400"/>
              <a:t>A fun game designed where a user competes with a computer. User has 3 options to select from (ROCK- PAPER - SCISSOR), with basic universal rule:</a:t>
            </a:r>
          </a:p>
          <a:p>
            <a:pPr>
              <a:lnSpc>
                <a:spcPct val="100000"/>
              </a:lnSpc>
            </a:pPr>
            <a:r>
              <a:rPr lang="en-US" sz="1400"/>
              <a:t>Rock beats Scissor</a:t>
            </a:r>
          </a:p>
          <a:p>
            <a:pPr>
              <a:lnSpc>
                <a:spcPct val="100000"/>
              </a:lnSpc>
            </a:pPr>
            <a:r>
              <a:rPr lang="en-US" sz="1400"/>
              <a:t>Scissor beats Paper</a:t>
            </a:r>
          </a:p>
          <a:p>
            <a:pPr>
              <a:lnSpc>
                <a:spcPct val="100000"/>
              </a:lnSpc>
            </a:pPr>
            <a:r>
              <a:rPr lang="en-US" sz="1400"/>
              <a:t>Paper beats Rock</a:t>
            </a:r>
          </a:p>
          <a:p>
            <a:pPr>
              <a:lnSpc>
                <a:spcPct val="100000"/>
              </a:lnSpc>
            </a:pPr>
            <a:r>
              <a:rPr lang="en-US" sz="1400"/>
              <a:t>Incase the user and computer’s option , it will be a draw</a:t>
            </a:r>
          </a:p>
          <a:p>
            <a:pPr>
              <a:lnSpc>
                <a:spcPct val="100000"/>
              </a:lnSpc>
            </a:pPr>
            <a:r>
              <a:rPr lang="en-US" sz="1400"/>
              <a:t>Sub Modules of Rock ,Paper &amp; Scissors Game</a:t>
            </a:r>
          </a:p>
          <a:p>
            <a:pPr>
              <a:lnSpc>
                <a:spcPct val="100000"/>
              </a:lnSpc>
            </a:pPr>
            <a:r>
              <a:rPr lang="en-US" sz="1400"/>
              <a:t>Rock option</a:t>
            </a:r>
          </a:p>
          <a:p>
            <a:pPr>
              <a:lnSpc>
                <a:spcPct val="100000"/>
              </a:lnSpc>
            </a:pPr>
            <a:r>
              <a:rPr lang="en-US" sz="1400"/>
              <a:t>Paper option</a:t>
            </a:r>
          </a:p>
          <a:p>
            <a:pPr>
              <a:lnSpc>
                <a:spcPct val="100000"/>
              </a:lnSpc>
            </a:pPr>
            <a:r>
              <a:rPr lang="en-US" sz="1400"/>
              <a:t>Scissor Option</a:t>
            </a:r>
          </a:p>
          <a:p>
            <a:pPr>
              <a:lnSpc>
                <a:spcPct val="100000"/>
              </a:lnSpc>
            </a:pPr>
            <a:endParaRPr lang="en-US" sz="1400"/>
          </a:p>
        </p:txBody>
      </p:sp>
      <p:pic>
        <p:nvPicPr>
          <p:cNvPr id="6" name="Content Placeholder 5" descr="A screenshot of a computer game&#10;&#10;Description automatically generated with medium confidence">
            <a:extLst>
              <a:ext uri="{FF2B5EF4-FFF2-40B4-BE49-F238E27FC236}">
                <a16:creationId xmlns:a16="http://schemas.microsoft.com/office/drawing/2014/main" id="{483E4C0B-BD7E-AC3E-D2F6-0EC69E0DD0D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6054" y="1635838"/>
            <a:ext cx="4245788" cy="3428473"/>
          </a:xfrm>
          <a:prstGeom prst="rect">
            <a:avLst/>
          </a:prstGeom>
        </p:spPr>
      </p:pic>
    </p:spTree>
    <p:extLst>
      <p:ext uri="{BB962C8B-B14F-4D97-AF65-F5344CB8AC3E}">
        <p14:creationId xmlns:p14="http://schemas.microsoft.com/office/powerpoint/2010/main" val="920299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Rectangle 18">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1E44C93-7BC2-7CDA-FD51-00129FCE0228}"/>
              </a:ext>
            </a:extLst>
          </p:cNvPr>
          <p:cNvSpPr>
            <a:spLocks noGrp="1"/>
          </p:cNvSpPr>
          <p:nvPr>
            <p:ph type="title"/>
          </p:nvPr>
        </p:nvSpPr>
        <p:spPr>
          <a:xfrm>
            <a:off x="6372402" y="455362"/>
            <a:ext cx="4701998" cy="1550419"/>
          </a:xfrm>
        </p:spPr>
        <p:txBody>
          <a:bodyPr vert="horz" lIns="91440" tIns="45720" rIns="91440" bIns="45720" rtlCol="0" anchor="t">
            <a:normAutofit/>
          </a:bodyPr>
          <a:lstStyle/>
          <a:p>
            <a:pPr>
              <a:lnSpc>
                <a:spcPct val="90000"/>
              </a:lnSpc>
            </a:pPr>
            <a:r>
              <a:rPr lang="en-US" sz="2800" b="1" kern="1200">
                <a:solidFill>
                  <a:schemeClr val="tx1"/>
                </a:solidFill>
                <a:latin typeface="+mj-lt"/>
                <a:ea typeface="+mj-ea"/>
                <a:cs typeface="+mj-cs"/>
              </a:rPr>
              <a:t>ROCK , PAPER SCISSORS-</a:t>
            </a:r>
            <a:br>
              <a:rPr lang="en-US" sz="2800" b="1" kern="1200">
                <a:solidFill>
                  <a:schemeClr val="tx1"/>
                </a:solidFill>
                <a:latin typeface="+mj-lt"/>
                <a:ea typeface="+mj-ea"/>
                <a:cs typeface="+mj-cs"/>
              </a:rPr>
            </a:br>
            <a:r>
              <a:rPr lang="en-US" sz="2800" b="1" kern="1200">
                <a:solidFill>
                  <a:schemeClr val="tx1"/>
                </a:solidFill>
                <a:latin typeface="+mj-lt"/>
                <a:ea typeface="+mj-ea"/>
                <a:cs typeface="+mj-cs"/>
              </a:rPr>
              <a:t>HOW WAS THIS MADE?</a:t>
            </a:r>
          </a:p>
        </p:txBody>
      </p:sp>
      <p:sp>
        <p:nvSpPr>
          <p:cNvPr id="3" name="Content Placeholder 2">
            <a:extLst>
              <a:ext uri="{FF2B5EF4-FFF2-40B4-BE49-F238E27FC236}">
                <a16:creationId xmlns:a16="http://schemas.microsoft.com/office/drawing/2014/main" id="{F0059C13-214C-D304-0676-8B59E511A68C}"/>
              </a:ext>
            </a:extLst>
          </p:cNvPr>
          <p:cNvSpPr>
            <a:spLocks noGrp="1"/>
          </p:cNvSpPr>
          <p:nvPr>
            <p:ph sz="half" idx="1"/>
          </p:nvPr>
        </p:nvSpPr>
        <p:spPr>
          <a:xfrm>
            <a:off x="6372402" y="2160016"/>
            <a:ext cx="4701998" cy="3926152"/>
          </a:xfrm>
        </p:spPr>
        <p:txBody>
          <a:bodyPr vert="horz" lIns="91440" tIns="45720" rIns="91440" bIns="45720" rtlCol="0">
            <a:normAutofit/>
          </a:bodyPr>
          <a:lstStyle/>
          <a:p>
            <a:pPr>
              <a:lnSpc>
                <a:spcPct val="100000"/>
              </a:lnSpc>
            </a:pPr>
            <a:r>
              <a:rPr lang="en-US" sz="1900" dirty="0"/>
              <a:t>This was also created through </a:t>
            </a:r>
            <a:r>
              <a:rPr lang="en-US" sz="1900" dirty="0" err="1"/>
              <a:t>JavaFx</a:t>
            </a:r>
            <a:r>
              <a:rPr lang="en-US" sz="1900" dirty="0"/>
              <a:t> on IntelliJ IDE with Object Oriented Programming concepts implemented</a:t>
            </a:r>
          </a:p>
          <a:p>
            <a:pPr>
              <a:lnSpc>
                <a:spcPct val="100000"/>
              </a:lnSpc>
            </a:pPr>
            <a:r>
              <a:rPr lang="en-US" sz="1900" dirty="0"/>
              <a:t>Classes used</a:t>
            </a:r>
          </a:p>
          <a:p>
            <a:pPr marL="457200">
              <a:lnSpc>
                <a:spcPct val="100000"/>
              </a:lnSpc>
            </a:pPr>
            <a:r>
              <a:rPr lang="en-US" sz="1900" dirty="0" err="1"/>
              <a:t>RockClass</a:t>
            </a:r>
            <a:endParaRPr lang="en-US" sz="1900" dirty="0"/>
          </a:p>
          <a:p>
            <a:pPr marL="457200">
              <a:lnSpc>
                <a:spcPct val="100000"/>
              </a:lnSpc>
            </a:pPr>
            <a:r>
              <a:rPr lang="en-US" sz="1900" dirty="0" err="1"/>
              <a:t>PaperClass</a:t>
            </a:r>
            <a:endParaRPr lang="en-US" sz="1900" dirty="0"/>
          </a:p>
          <a:p>
            <a:pPr marL="457200">
              <a:lnSpc>
                <a:spcPct val="100000"/>
              </a:lnSpc>
            </a:pPr>
            <a:r>
              <a:rPr lang="en-US" sz="1900" dirty="0" err="1"/>
              <a:t>ScissorsClass</a:t>
            </a:r>
            <a:endParaRPr lang="en-US" sz="1900" dirty="0"/>
          </a:p>
          <a:p>
            <a:pPr marL="457200">
              <a:lnSpc>
                <a:spcPct val="100000"/>
              </a:lnSpc>
            </a:pPr>
            <a:r>
              <a:rPr lang="en-US" sz="1900" dirty="0" err="1"/>
              <a:t>GameChoiceClass</a:t>
            </a:r>
            <a:endParaRPr lang="en-US" sz="1900" dirty="0"/>
          </a:p>
          <a:p>
            <a:pPr marL="457200">
              <a:lnSpc>
                <a:spcPct val="100000"/>
              </a:lnSpc>
            </a:pPr>
            <a:r>
              <a:rPr lang="en-US" sz="1900" dirty="0" err="1"/>
              <a:t>HelloControllerClass</a:t>
            </a:r>
            <a:endParaRPr lang="en-US" sz="1900" dirty="0"/>
          </a:p>
        </p:txBody>
      </p:sp>
      <p:pic>
        <p:nvPicPr>
          <p:cNvPr id="6" name="Content Placeholder 5" descr="A picture containing text, clothing, screenshot, person&#10;&#10;Description automatically generated">
            <a:extLst>
              <a:ext uri="{FF2B5EF4-FFF2-40B4-BE49-F238E27FC236}">
                <a16:creationId xmlns:a16="http://schemas.microsoft.com/office/drawing/2014/main" id="{1F5C273D-223F-D471-6571-6AB90C21EA8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33856" y="1806288"/>
            <a:ext cx="5236768" cy="3997746"/>
          </a:xfrm>
          <a:prstGeom prst="rect">
            <a:avLst/>
          </a:prstGeom>
        </p:spPr>
      </p:pic>
    </p:spTree>
    <p:extLst>
      <p:ext uri="{BB962C8B-B14F-4D97-AF65-F5344CB8AC3E}">
        <p14:creationId xmlns:p14="http://schemas.microsoft.com/office/powerpoint/2010/main" val="1950482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Rectangle 18">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95A7372-0D9E-31E6-C19B-02A71C2027D7}"/>
              </a:ext>
            </a:extLst>
          </p:cNvPr>
          <p:cNvSpPr>
            <a:spLocks noGrp="1"/>
          </p:cNvSpPr>
          <p:nvPr>
            <p:ph type="title"/>
          </p:nvPr>
        </p:nvSpPr>
        <p:spPr>
          <a:xfrm>
            <a:off x="6372402" y="455362"/>
            <a:ext cx="4701998" cy="1550419"/>
          </a:xfrm>
        </p:spPr>
        <p:txBody>
          <a:bodyPr vert="horz" lIns="91440" tIns="45720" rIns="91440" bIns="45720" rtlCol="0" anchor="t">
            <a:normAutofit/>
          </a:bodyPr>
          <a:lstStyle/>
          <a:p>
            <a:pPr>
              <a:lnSpc>
                <a:spcPct val="90000"/>
              </a:lnSpc>
            </a:pPr>
            <a:r>
              <a:rPr lang="en-US" sz="3400" b="1" kern="1200">
                <a:solidFill>
                  <a:schemeClr val="tx1"/>
                </a:solidFill>
                <a:latin typeface="+mj-lt"/>
                <a:ea typeface="+mj-ea"/>
                <a:cs typeface="+mj-cs"/>
              </a:rPr>
              <a:t>Fifth Application</a:t>
            </a:r>
            <a:br>
              <a:rPr lang="en-US" sz="3400" b="1" kern="1200">
                <a:solidFill>
                  <a:schemeClr val="tx1"/>
                </a:solidFill>
                <a:latin typeface="+mj-lt"/>
                <a:ea typeface="+mj-ea"/>
                <a:cs typeface="+mj-cs"/>
              </a:rPr>
            </a:br>
            <a:r>
              <a:rPr lang="en-US" sz="3400" b="1" kern="1200">
                <a:solidFill>
                  <a:schemeClr val="tx1"/>
                </a:solidFill>
                <a:latin typeface="+mj-lt"/>
                <a:ea typeface="+mj-ea"/>
                <a:cs typeface="+mj-cs"/>
              </a:rPr>
              <a:t>TIC-TAC-TOE GAME</a:t>
            </a:r>
          </a:p>
        </p:txBody>
      </p:sp>
      <p:sp>
        <p:nvSpPr>
          <p:cNvPr id="3" name="Content Placeholder 2">
            <a:extLst>
              <a:ext uri="{FF2B5EF4-FFF2-40B4-BE49-F238E27FC236}">
                <a16:creationId xmlns:a16="http://schemas.microsoft.com/office/drawing/2014/main" id="{85C2FEDF-BD7C-EC5F-F96E-51C18D6950A7}"/>
              </a:ext>
            </a:extLst>
          </p:cNvPr>
          <p:cNvSpPr>
            <a:spLocks noGrp="1"/>
          </p:cNvSpPr>
          <p:nvPr>
            <p:ph sz="half" idx="1"/>
          </p:nvPr>
        </p:nvSpPr>
        <p:spPr>
          <a:xfrm>
            <a:off x="6372402" y="2160016"/>
            <a:ext cx="4701998" cy="3926152"/>
          </a:xfrm>
        </p:spPr>
        <p:txBody>
          <a:bodyPr vert="horz" lIns="91440" tIns="45720" rIns="91440" bIns="45720" rtlCol="0">
            <a:normAutofit/>
          </a:bodyPr>
          <a:lstStyle/>
          <a:p>
            <a:pPr>
              <a:lnSpc>
                <a:spcPct val="100000"/>
              </a:lnSpc>
            </a:pPr>
            <a:r>
              <a:rPr lang="en-US" sz="1500"/>
              <a:t>Classic game of Tic-Tac-Toe played on a grid.</a:t>
            </a:r>
          </a:p>
          <a:p>
            <a:pPr>
              <a:lnSpc>
                <a:spcPct val="100000"/>
              </a:lnSpc>
            </a:pPr>
            <a:r>
              <a:rPr lang="en-US" sz="1500"/>
              <a:t>Two-player gameplay, allowing users to compete against each other.</a:t>
            </a:r>
          </a:p>
          <a:p>
            <a:pPr>
              <a:lnSpc>
                <a:spcPct val="100000"/>
              </a:lnSpc>
            </a:pPr>
            <a:r>
              <a:rPr lang="en-US" sz="1500"/>
              <a:t>Interactive grid where players take turns placing X and O symbols.</a:t>
            </a:r>
          </a:p>
          <a:p>
            <a:pPr>
              <a:lnSpc>
                <a:spcPct val="100000"/>
              </a:lnSpc>
            </a:pPr>
            <a:r>
              <a:rPr lang="en-US" sz="1500"/>
              <a:t>Detection of winning combinations to determine the winner.</a:t>
            </a:r>
          </a:p>
          <a:p>
            <a:pPr>
              <a:lnSpc>
                <a:spcPct val="100000"/>
              </a:lnSpc>
            </a:pPr>
            <a:r>
              <a:rPr lang="en-US" sz="1500"/>
              <a:t>Option to restart the game for continuous play.</a:t>
            </a:r>
          </a:p>
          <a:p>
            <a:pPr>
              <a:lnSpc>
                <a:spcPct val="100000"/>
              </a:lnSpc>
            </a:pPr>
            <a:r>
              <a:rPr lang="en-US" sz="1500"/>
              <a:t>Clear and intuitive interface for easy gameplay.</a:t>
            </a:r>
          </a:p>
          <a:p>
            <a:pPr>
              <a:lnSpc>
                <a:spcPct val="100000"/>
              </a:lnSpc>
            </a:pPr>
            <a:r>
              <a:rPr lang="en-US" sz="1500"/>
              <a:t>Score tracking to keep record of wins, losses, and ties.</a:t>
            </a:r>
          </a:p>
        </p:txBody>
      </p:sp>
      <p:pic>
        <p:nvPicPr>
          <p:cNvPr id="6" name="Content Placeholder 5" descr="A screenshot of a game&#10;&#10;Description automatically generated">
            <a:extLst>
              <a:ext uri="{FF2B5EF4-FFF2-40B4-BE49-F238E27FC236}">
                <a16:creationId xmlns:a16="http://schemas.microsoft.com/office/drawing/2014/main" id="{A088BF07-5C3A-3BA9-4CF6-7696C60ADC1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907957" y="565154"/>
            <a:ext cx="3868093" cy="5527672"/>
          </a:xfrm>
          <a:prstGeom prst="rect">
            <a:avLst/>
          </a:prstGeom>
        </p:spPr>
      </p:pic>
    </p:spTree>
    <p:extLst>
      <p:ext uri="{BB962C8B-B14F-4D97-AF65-F5344CB8AC3E}">
        <p14:creationId xmlns:p14="http://schemas.microsoft.com/office/powerpoint/2010/main" val="3057868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9C9932-2439-A4F7-0B51-8E1B0F80C0FE}"/>
              </a:ext>
            </a:extLst>
          </p:cNvPr>
          <p:cNvSpPr>
            <a:spLocks noGrp="1"/>
          </p:cNvSpPr>
          <p:nvPr>
            <p:ph type="title"/>
          </p:nvPr>
        </p:nvSpPr>
        <p:spPr>
          <a:xfrm>
            <a:off x="7695729" y="455362"/>
            <a:ext cx="3378671" cy="1550419"/>
          </a:xfrm>
        </p:spPr>
        <p:txBody>
          <a:bodyPr vert="horz" lIns="91440" tIns="45720" rIns="91440" bIns="45720" rtlCol="0" anchor="t">
            <a:normAutofit/>
          </a:bodyPr>
          <a:lstStyle/>
          <a:p>
            <a:pPr>
              <a:lnSpc>
                <a:spcPct val="90000"/>
              </a:lnSpc>
            </a:pPr>
            <a:r>
              <a:rPr lang="en-US" sz="2400" b="1" kern="1200">
                <a:solidFill>
                  <a:schemeClr val="tx1"/>
                </a:solidFill>
                <a:latin typeface="+mj-lt"/>
                <a:ea typeface="+mj-ea"/>
                <a:cs typeface="+mj-cs"/>
              </a:rPr>
              <a:t>…AND LIKE EVERYTIME….</a:t>
            </a:r>
            <a:br>
              <a:rPr lang="en-US" sz="2400" b="1" kern="1200">
                <a:solidFill>
                  <a:schemeClr val="tx1"/>
                </a:solidFill>
                <a:latin typeface="+mj-lt"/>
                <a:ea typeface="+mj-ea"/>
                <a:cs typeface="+mj-cs"/>
              </a:rPr>
            </a:br>
            <a:r>
              <a:rPr lang="en-US" sz="2400" b="1" kern="1200">
                <a:solidFill>
                  <a:schemeClr val="tx1"/>
                </a:solidFill>
                <a:latin typeface="+mj-lt"/>
                <a:ea typeface="+mj-ea"/>
                <a:cs typeface="+mj-cs"/>
              </a:rPr>
              <a:t>HOW WAS THIS CREATED?! (DAMN)</a:t>
            </a:r>
          </a:p>
        </p:txBody>
      </p:sp>
      <p:sp>
        <p:nvSpPr>
          <p:cNvPr id="3" name="Content Placeholder 2">
            <a:extLst>
              <a:ext uri="{FF2B5EF4-FFF2-40B4-BE49-F238E27FC236}">
                <a16:creationId xmlns:a16="http://schemas.microsoft.com/office/drawing/2014/main" id="{A775A774-49BF-9108-455D-66046C5A8F67}"/>
              </a:ext>
            </a:extLst>
          </p:cNvPr>
          <p:cNvSpPr>
            <a:spLocks noGrp="1"/>
          </p:cNvSpPr>
          <p:nvPr>
            <p:ph sz="half" idx="1"/>
          </p:nvPr>
        </p:nvSpPr>
        <p:spPr>
          <a:xfrm>
            <a:off x="7695728" y="2160016"/>
            <a:ext cx="3378672" cy="3926152"/>
          </a:xfrm>
        </p:spPr>
        <p:txBody>
          <a:bodyPr vert="horz" lIns="91440" tIns="45720" rIns="91440" bIns="45720" rtlCol="0">
            <a:normAutofit/>
          </a:bodyPr>
          <a:lstStyle/>
          <a:p>
            <a:pPr>
              <a:lnSpc>
                <a:spcPct val="100000"/>
              </a:lnSpc>
            </a:pPr>
            <a:r>
              <a:rPr lang="en-US" sz="2000" dirty="0"/>
              <a:t>This was also created through </a:t>
            </a:r>
            <a:r>
              <a:rPr lang="en-US" sz="2000" dirty="0" err="1"/>
              <a:t>JavaFx</a:t>
            </a:r>
            <a:r>
              <a:rPr lang="en-US" sz="2000" dirty="0"/>
              <a:t> on IntelliJ IDE with Object Oriented Programming concepts implemented</a:t>
            </a:r>
          </a:p>
          <a:p>
            <a:pPr>
              <a:lnSpc>
                <a:spcPct val="100000"/>
              </a:lnSpc>
            </a:pPr>
            <a:r>
              <a:rPr lang="en-US" sz="2000" dirty="0"/>
              <a:t>Classes Used</a:t>
            </a:r>
          </a:p>
          <a:p>
            <a:pPr marL="457200">
              <a:lnSpc>
                <a:spcPct val="100000"/>
              </a:lnSpc>
            </a:pPr>
            <a:r>
              <a:rPr lang="en-US" sz="2000" dirty="0"/>
              <a:t>Main  Class</a:t>
            </a:r>
          </a:p>
          <a:p>
            <a:pPr marL="457200">
              <a:lnSpc>
                <a:spcPct val="100000"/>
              </a:lnSpc>
            </a:pPr>
            <a:r>
              <a:rPr lang="en-US" sz="2000" dirty="0"/>
              <a:t>Board Class</a:t>
            </a:r>
          </a:p>
          <a:p>
            <a:pPr marL="457200">
              <a:lnSpc>
                <a:spcPct val="100000"/>
              </a:lnSpc>
            </a:pPr>
            <a:r>
              <a:rPr lang="en-US" sz="2000" dirty="0"/>
              <a:t>Cell Class</a:t>
            </a:r>
          </a:p>
          <a:p>
            <a:pPr marL="457200">
              <a:lnSpc>
                <a:spcPct val="100000"/>
              </a:lnSpc>
            </a:pPr>
            <a:r>
              <a:rPr lang="en-US" sz="2000" dirty="0"/>
              <a:t>Player (</a:t>
            </a:r>
            <a:r>
              <a:rPr lang="en-US" sz="2000" dirty="0" err="1"/>
              <a:t>enum</a:t>
            </a:r>
            <a:r>
              <a:rPr lang="en-US" sz="2000" dirty="0"/>
              <a:t> type)</a:t>
            </a:r>
          </a:p>
        </p:txBody>
      </p:sp>
      <p:pic>
        <p:nvPicPr>
          <p:cNvPr id="6" name="Content Placeholder 5" descr="A collage of a person&#10;&#10;Description automatically generated">
            <a:extLst>
              <a:ext uri="{FF2B5EF4-FFF2-40B4-BE49-F238E27FC236}">
                <a16:creationId xmlns:a16="http://schemas.microsoft.com/office/drawing/2014/main" id="{02BE8BC6-2F14-77A1-5E17-601EE8F7FC8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01327" y="574191"/>
            <a:ext cx="5565250" cy="5509597"/>
          </a:xfrm>
          <a:prstGeom prst="rect">
            <a:avLst/>
          </a:prstGeom>
        </p:spPr>
      </p:pic>
    </p:spTree>
    <p:extLst>
      <p:ext uri="{BB962C8B-B14F-4D97-AF65-F5344CB8AC3E}">
        <p14:creationId xmlns:p14="http://schemas.microsoft.com/office/powerpoint/2010/main" val="2234348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14">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6">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8">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78B944-A646-544F-7EBC-37477AC14894}"/>
              </a:ext>
            </a:extLst>
          </p:cNvPr>
          <p:cNvSpPr>
            <a:spLocks noGrp="1"/>
          </p:cNvSpPr>
          <p:nvPr>
            <p:ph type="title"/>
          </p:nvPr>
        </p:nvSpPr>
        <p:spPr>
          <a:xfrm>
            <a:off x="7695729" y="455362"/>
            <a:ext cx="3378671" cy="1550419"/>
          </a:xfrm>
        </p:spPr>
        <p:txBody>
          <a:bodyPr vert="horz" lIns="91440" tIns="45720" rIns="91440" bIns="45720" rtlCol="0" anchor="t">
            <a:normAutofit/>
          </a:bodyPr>
          <a:lstStyle/>
          <a:p>
            <a:pPr>
              <a:lnSpc>
                <a:spcPct val="90000"/>
              </a:lnSpc>
            </a:pPr>
            <a:r>
              <a:rPr lang="en-US" sz="2800" b="1" kern="1200">
                <a:solidFill>
                  <a:schemeClr val="tx1"/>
                </a:solidFill>
                <a:latin typeface="+mj-lt"/>
                <a:ea typeface="+mj-ea"/>
                <a:cs typeface="+mj-cs"/>
              </a:rPr>
              <a:t>THE END</a:t>
            </a:r>
            <a:br>
              <a:rPr lang="en-US" sz="2800" b="1" kern="1200">
                <a:solidFill>
                  <a:schemeClr val="tx1"/>
                </a:solidFill>
                <a:latin typeface="+mj-lt"/>
                <a:ea typeface="+mj-ea"/>
                <a:cs typeface="+mj-cs"/>
              </a:rPr>
            </a:br>
            <a:r>
              <a:rPr lang="en-US" sz="2800" b="1" kern="1200">
                <a:solidFill>
                  <a:schemeClr val="tx1"/>
                </a:solidFill>
                <a:latin typeface="+mj-lt"/>
                <a:ea typeface="+mj-ea"/>
                <a:cs typeface="+mj-cs"/>
              </a:rPr>
              <a:t>SEE YOU ON THE OTHER SIDE</a:t>
            </a:r>
          </a:p>
        </p:txBody>
      </p:sp>
      <p:sp>
        <p:nvSpPr>
          <p:cNvPr id="3" name="Content Placeholder 2">
            <a:extLst>
              <a:ext uri="{FF2B5EF4-FFF2-40B4-BE49-F238E27FC236}">
                <a16:creationId xmlns:a16="http://schemas.microsoft.com/office/drawing/2014/main" id="{1F33F23F-B12D-F610-A994-C28D7EC7B55C}"/>
              </a:ext>
            </a:extLst>
          </p:cNvPr>
          <p:cNvSpPr>
            <a:spLocks noGrp="1"/>
          </p:cNvSpPr>
          <p:nvPr>
            <p:ph sz="half" idx="1"/>
          </p:nvPr>
        </p:nvSpPr>
        <p:spPr>
          <a:xfrm>
            <a:off x="7695728" y="2160016"/>
            <a:ext cx="3378672" cy="3926152"/>
          </a:xfrm>
        </p:spPr>
        <p:txBody>
          <a:bodyPr vert="horz" lIns="91440" tIns="45720" rIns="91440" bIns="45720" rtlCol="0">
            <a:normAutofit/>
          </a:bodyPr>
          <a:lstStyle/>
          <a:p>
            <a:pPr>
              <a:lnSpc>
                <a:spcPct val="100000"/>
              </a:lnSpc>
            </a:pPr>
            <a:r>
              <a:rPr lang="en-US" sz="1500"/>
              <a:t>In conclusion, our JavaFX multimedia interface project has provided an engaging and enjoyable user experience, bringing together audio, video, and gaming functionalities in a single platform. We are proud of our accomplishments and look forward to further enhancing and refining our project based on user feedback. Thank you for your attention and we welcome any questions you may have.</a:t>
            </a:r>
          </a:p>
        </p:txBody>
      </p:sp>
      <p:pic>
        <p:nvPicPr>
          <p:cNvPr id="6" name="Content Placeholder 5" descr="A collage of a person&#10;&#10;Description automatically generated">
            <a:extLst>
              <a:ext uri="{FF2B5EF4-FFF2-40B4-BE49-F238E27FC236}">
                <a16:creationId xmlns:a16="http://schemas.microsoft.com/office/drawing/2014/main" id="{D882AE38-D3EA-091A-C586-69F47927C10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20116" y="565154"/>
            <a:ext cx="5527672" cy="5527672"/>
          </a:xfrm>
          <a:prstGeom prst="rect">
            <a:avLst/>
          </a:prstGeom>
        </p:spPr>
      </p:pic>
    </p:spTree>
    <p:extLst>
      <p:ext uri="{BB962C8B-B14F-4D97-AF65-F5344CB8AC3E}">
        <p14:creationId xmlns:p14="http://schemas.microsoft.com/office/powerpoint/2010/main" val="1999302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C05F5-5BAA-6CB1-3DBB-453D2A2BF6A6}"/>
              </a:ext>
            </a:extLst>
          </p:cNvPr>
          <p:cNvSpPr>
            <a:spLocks noGrp="1"/>
          </p:cNvSpPr>
          <p:nvPr>
            <p:ph type="title"/>
          </p:nvPr>
        </p:nvSpPr>
        <p:spPr/>
        <p:txBody>
          <a:bodyPr/>
          <a:lstStyle/>
          <a:p>
            <a:pPr algn="ctr"/>
            <a:r>
              <a:rPr lang="en-US" dirty="0"/>
              <a:t>INTRODUCTION</a:t>
            </a:r>
            <a:endParaRPr lang="en-PK" dirty="0"/>
          </a:p>
        </p:txBody>
      </p:sp>
      <p:sp>
        <p:nvSpPr>
          <p:cNvPr id="3" name="Content Placeholder 2">
            <a:extLst>
              <a:ext uri="{FF2B5EF4-FFF2-40B4-BE49-F238E27FC236}">
                <a16:creationId xmlns:a16="http://schemas.microsoft.com/office/drawing/2014/main" id="{B08314EC-C39C-AB62-9ACD-31E523DE9FB4}"/>
              </a:ext>
            </a:extLst>
          </p:cNvPr>
          <p:cNvSpPr>
            <a:spLocks noGrp="1"/>
          </p:cNvSpPr>
          <p:nvPr>
            <p:ph idx="1"/>
          </p:nvPr>
        </p:nvSpPr>
        <p:spPr/>
        <p:txBody>
          <a:bodyPr>
            <a:normAutofit lnSpcReduction="10000"/>
          </a:bodyPr>
          <a:lstStyle/>
          <a:p>
            <a:r>
              <a:rPr lang="en-US" dirty="0"/>
              <a:t>we present our JavaFX project—a multimedia interface designed to provide an immersive and interactive experience for accessing various multimedia functionalities. Through this project, we aimed to create a user-friendly interface that seamlessly integrates an audio player, video player, memory card game, rock-paper-scissors game, and tic-tac-toe game. The purpose of this presentation is to walk you through the key features and functionalities of our project, highlighting the collective effort and creativity that went into its development. So, without further ado, let's delve into the exciting world of this multimedia interface and explore how it can enhance your multimedia experience.</a:t>
            </a:r>
            <a:endParaRPr lang="en-PK" dirty="0"/>
          </a:p>
        </p:txBody>
      </p:sp>
    </p:spTree>
    <p:extLst>
      <p:ext uri="{BB962C8B-B14F-4D97-AF65-F5344CB8AC3E}">
        <p14:creationId xmlns:p14="http://schemas.microsoft.com/office/powerpoint/2010/main" val="2889265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DCB20-CFF8-DC95-B051-227A173722A9}"/>
              </a:ext>
            </a:extLst>
          </p:cNvPr>
          <p:cNvSpPr>
            <a:spLocks noGrp="1"/>
          </p:cNvSpPr>
          <p:nvPr>
            <p:ph type="title"/>
          </p:nvPr>
        </p:nvSpPr>
        <p:spPr>
          <a:xfrm>
            <a:off x="1204181" y="455362"/>
            <a:ext cx="9870220" cy="1550419"/>
          </a:xfrm>
        </p:spPr>
        <p:txBody>
          <a:bodyPr>
            <a:normAutofit/>
          </a:bodyPr>
          <a:lstStyle/>
          <a:p>
            <a:pPr algn="ctr"/>
            <a:r>
              <a:rPr lang="en-US" sz="4100" dirty="0"/>
              <a:t>INTERFACE</a:t>
            </a:r>
            <a:endParaRPr lang="en-PK" sz="4100" dirty="0"/>
          </a:p>
        </p:txBody>
      </p:sp>
      <p:sp>
        <p:nvSpPr>
          <p:cNvPr id="9" name="Content Placeholder 8">
            <a:extLst>
              <a:ext uri="{FF2B5EF4-FFF2-40B4-BE49-F238E27FC236}">
                <a16:creationId xmlns:a16="http://schemas.microsoft.com/office/drawing/2014/main" id="{4E55C755-3A09-DCF1-CF44-D3712722869D}"/>
              </a:ext>
            </a:extLst>
          </p:cNvPr>
          <p:cNvSpPr>
            <a:spLocks noGrp="1"/>
          </p:cNvSpPr>
          <p:nvPr>
            <p:ph idx="1"/>
          </p:nvPr>
        </p:nvSpPr>
        <p:spPr>
          <a:xfrm>
            <a:off x="7695728" y="2188698"/>
            <a:ext cx="4326226" cy="4213940"/>
          </a:xfrm>
        </p:spPr>
        <p:txBody>
          <a:bodyPr>
            <a:normAutofit fontScale="77500" lnSpcReduction="20000"/>
          </a:bodyPr>
          <a:lstStyle/>
          <a:p>
            <a:r>
              <a:rPr lang="en-US" dirty="0"/>
              <a:t>The homepage serves as the main interface for users to access the various multimedia modules.</a:t>
            </a:r>
          </a:p>
          <a:p>
            <a:r>
              <a:rPr lang="en-US" dirty="0"/>
              <a:t>It provides an organized layout with intuitive navigation options.</a:t>
            </a:r>
          </a:p>
          <a:p>
            <a:r>
              <a:rPr lang="en-US" dirty="0"/>
              <a:t>Users can easily navigate to the audio player, video player, memory card game, rock-paper-scissors game, and tic-tac-toe game from the homepage.</a:t>
            </a:r>
          </a:p>
          <a:p>
            <a:r>
              <a:rPr lang="en-US" dirty="0"/>
              <a:t>Each module is represented by a distinct icon or button, making it visually appealing and easy to identify.</a:t>
            </a:r>
          </a:p>
          <a:p>
            <a:r>
              <a:rPr lang="en-US" dirty="0"/>
              <a:t>Clicking on an icon or button redirects users to the respective module interface.</a:t>
            </a:r>
          </a:p>
          <a:p>
            <a:pPr marL="0" indent="0">
              <a:buNone/>
            </a:pPr>
            <a:endParaRPr lang="en-US" dirty="0"/>
          </a:p>
        </p:txBody>
      </p:sp>
      <p:pic>
        <p:nvPicPr>
          <p:cNvPr id="5" name="Content Placeholder 4" descr="A screenshot of a game&#10;&#10;Description automatically generated with medium confidence">
            <a:extLst>
              <a:ext uri="{FF2B5EF4-FFF2-40B4-BE49-F238E27FC236}">
                <a16:creationId xmlns:a16="http://schemas.microsoft.com/office/drawing/2014/main" id="{F2CD7D92-F29D-5F93-D537-2FF181A7E3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4180" y="2188698"/>
            <a:ext cx="6421224" cy="3868787"/>
          </a:xfrm>
          <a:prstGeom prst="rect">
            <a:avLst/>
          </a:prstGeom>
        </p:spPr>
      </p:pic>
    </p:spTree>
    <p:extLst>
      <p:ext uri="{BB962C8B-B14F-4D97-AF65-F5344CB8AC3E}">
        <p14:creationId xmlns:p14="http://schemas.microsoft.com/office/powerpoint/2010/main" val="1604502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374C18-6BF0-3BF1-227A-0188C9ABABEB}"/>
              </a:ext>
            </a:extLst>
          </p:cNvPr>
          <p:cNvSpPr>
            <a:spLocks noGrp="1"/>
          </p:cNvSpPr>
          <p:nvPr>
            <p:ph type="title"/>
          </p:nvPr>
        </p:nvSpPr>
        <p:spPr>
          <a:xfrm>
            <a:off x="576072" y="455362"/>
            <a:ext cx="3603625" cy="1550419"/>
          </a:xfrm>
        </p:spPr>
        <p:txBody>
          <a:bodyPr vert="horz" lIns="91440" tIns="45720" rIns="91440" bIns="45720" rtlCol="0" anchor="t">
            <a:normAutofit/>
          </a:bodyPr>
          <a:lstStyle/>
          <a:p>
            <a:pPr>
              <a:lnSpc>
                <a:spcPct val="90000"/>
              </a:lnSpc>
            </a:pPr>
            <a:r>
              <a:rPr lang="en-US" sz="3400" b="1" kern="1200">
                <a:solidFill>
                  <a:schemeClr val="tx1"/>
                </a:solidFill>
                <a:latin typeface="+mj-lt"/>
                <a:ea typeface="+mj-ea"/>
                <a:cs typeface="+mj-cs"/>
              </a:rPr>
              <a:t>INTERFACE – HOW WAS IT CREATED?</a:t>
            </a:r>
          </a:p>
        </p:txBody>
      </p:sp>
      <p:sp>
        <p:nvSpPr>
          <p:cNvPr id="3" name="Content Placeholder 2">
            <a:extLst>
              <a:ext uri="{FF2B5EF4-FFF2-40B4-BE49-F238E27FC236}">
                <a16:creationId xmlns:a16="http://schemas.microsoft.com/office/drawing/2014/main" id="{F12052D4-50BF-ECA1-48DD-8EBBF69300C5}"/>
              </a:ext>
            </a:extLst>
          </p:cNvPr>
          <p:cNvSpPr>
            <a:spLocks noGrp="1"/>
          </p:cNvSpPr>
          <p:nvPr>
            <p:ph sz="half" idx="1"/>
          </p:nvPr>
        </p:nvSpPr>
        <p:spPr>
          <a:xfrm>
            <a:off x="576072" y="2160016"/>
            <a:ext cx="3603625" cy="3926152"/>
          </a:xfrm>
        </p:spPr>
        <p:txBody>
          <a:bodyPr vert="horz" lIns="91440" tIns="45720" rIns="91440" bIns="45720" rtlCol="0">
            <a:normAutofit/>
          </a:bodyPr>
          <a:lstStyle/>
          <a:p>
            <a:pPr>
              <a:lnSpc>
                <a:spcPct val="100000"/>
              </a:lnSpc>
            </a:pPr>
            <a:r>
              <a:rPr lang="en-US" sz="1500" dirty="0"/>
              <a:t>Interface was created through </a:t>
            </a:r>
            <a:r>
              <a:rPr lang="en-US" sz="1500" dirty="0" err="1"/>
              <a:t>JavaFx</a:t>
            </a:r>
            <a:r>
              <a:rPr lang="en-US" sz="1500" dirty="0"/>
              <a:t> on IntelliJ IDE with Object Oriented Programming concepts </a:t>
            </a:r>
            <a:r>
              <a:rPr lang="en-US" sz="1500" dirty="0" err="1"/>
              <a:t>implemeted</a:t>
            </a:r>
            <a:endParaRPr lang="en-US" sz="1500" dirty="0"/>
          </a:p>
          <a:p>
            <a:pPr>
              <a:lnSpc>
                <a:spcPct val="100000"/>
              </a:lnSpc>
            </a:pPr>
            <a:r>
              <a:rPr lang="en-US" sz="1500" dirty="0"/>
              <a:t>6 Classes were used</a:t>
            </a:r>
          </a:p>
          <a:p>
            <a:pPr marL="457200">
              <a:lnSpc>
                <a:spcPct val="100000"/>
              </a:lnSpc>
            </a:pPr>
            <a:r>
              <a:rPr lang="en-US" sz="1500" dirty="0" err="1"/>
              <a:t>InterfaceClass</a:t>
            </a:r>
            <a:endParaRPr lang="en-US" sz="1500" dirty="0"/>
          </a:p>
          <a:p>
            <a:pPr marL="457200">
              <a:lnSpc>
                <a:spcPct val="100000"/>
              </a:lnSpc>
            </a:pPr>
            <a:r>
              <a:rPr lang="en-US" sz="1500" dirty="0" err="1"/>
              <a:t>MusicPlayerClass</a:t>
            </a:r>
            <a:endParaRPr lang="en-US" sz="1500" dirty="0"/>
          </a:p>
          <a:p>
            <a:pPr marL="457200">
              <a:lnSpc>
                <a:spcPct val="100000"/>
              </a:lnSpc>
            </a:pPr>
            <a:r>
              <a:rPr lang="en-US" sz="1500" dirty="0" err="1"/>
              <a:t>VideoPlayerClass</a:t>
            </a:r>
            <a:endParaRPr lang="en-US" sz="1500" dirty="0"/>
          </a:p>
          <a:p>
            <a:pPr marL="457200">
              <a:lnSpc>
                <a:spcPct val="100000"/>
              </a:lnSpc>
            </a:pPr>
            <a:r>
              <a:rPr lang="en-US" sz="1500" dirty="0" err="1"/>
              <a:t>MemoryGameClass</a:t>
            </a:r>
            <a:endParaRPr lang="en-US" sz="1500" dirty="0"/>
          </a:p>
          <a:p>
            <a:pPr marL="457200">
              <a:lnSpc>
                <a:spcPct val="100000"/>
              </a:lnSpc>
            </a:pPr>
            <a:r>
              <a:rPr lang="en-US" sz="1500" dirty="0" err="1"/>
              <a:t>RockPaperScissorClass</a:t>
            </a:r>
            <a:endParaRPr lang="en-US" sz="1500" dirty="0"/>
          </a:p>
          <a:p>
            <a:pPr marL="457200">
              <a:lnSpc>
                <a:spcPct val="100000"/>
              </a:lnSpc>
            </a:pPr>
            <a:r>
              <a:rPr lang="en-US" sz="1500" dirty="0" err="1"/>
              <a:t>TicTacToeClass</a:t>
            </a:r>
            <a:endParaRPr lang="en-US" sz="1500" dirty="0"/>
          </a:p>
        </p:txBody>
      </p:sp>
      <p:pic>
        <p:nvPicPr>
          <p:cNvPr id="6" name="Content Placeholder 5" descr="A low poly coffee cup and spoon&#10;&#10;Description automatically generated with low confidence">
            <a:extLst>
              <a:ext uri="{FF2B5EF4-FFF2-40B4-BE49-F238E27FC236}">
                <a16:creationId xmlns:a16="http://schemas.microsoft.com/office/drawing/2014/main" id="{D4D1FED7-845C-A977-D9F5-C781FBC56ED3}"/>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4139" r="24808"/>
          <a:stretch/>
        </p:blipFill>
        <p:spPr>
          <a:xfrm>
            <a:off x="4748403" y="10"/>
            <a:ext cx="7443597" cy="6857990"/>
          </a:xfrm>
          <a:prstGeom prst="rect">
            <a:avLst/>
          </a:prstGeom>
        </p:spPr>
      </p:pic>
      <p:sp>
        <p:nvSpPr>
          <p:cNvPr id="17" name="Rectangle 16">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403"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403"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3392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08633-519C-F029-CEB6-CCEA23A6D045}"/>
              </a:ext>
            </a:extLst>
          </p:cNvPr>
          <p:cNvSpPr>
            <a:spLocks noGrp="1"/>
          </p:cNvSpPr>
          <p:nvPr>
            <p:ph type="title"/>
          </p:nvPr>
        </p:nvSpPr>
        <p:spPr/>
        <p:txBody>
          <a:bodyPr/>
          <a:lstStyle/>
          <a:p>
            <a:pPr algn="ctr"/>
            <a:r>
              <a:rPr lang="en-US" dirty="0"/>
              <a:t>First Application</a:t>
            </a:r>
            <a:br>
              <a:rPr lang="en-US" dirty="0"/>
            </a:br>
            <a:r>
              <a:rPr lang="en-US" dirty="0"/>
              <a:t>Music Player</a:t>
            </a:r>
            <a:endParaRPr lang="en-PK" dirty="0"/>
          </a:p>
        </p:txBody>
      </p:sp>
      <p:sp>
        <p:nvSpPr>
          <p:cNvPr id="3" name="Content Placeholder 2">
            <a:extLst>
              <a:ext uri="{FF2B5EF4-FFF2-40B4-BE49-F238E27FC236}">
                <a16:creationId xmlns:a16="http://schemas.microsoft.com/office/drawing/2014/main" id="{1B8EF589-68C4-6274-6EBB-06C6F672A7FE}"/>
              </a:ext>
            </a:extLst>
          </p:cNvPr>
          <p:cNvSpPr>
            <a:spLocks noGrp="1"/>
          </p:cNvSpPr>
          <p:nvPr>
            <p:ph sz="half" idx="1"/>
          </p:nvPr>
        </p:nvSpPr>
        <p:spPr/>
        <p:txBody>
          <a:bodyPr>
            <a:normAutofit fontScale="92500"/>
          </a:bodyPr>
          <a:lstStyle/>
          <a:p>
            <a:pPr marL="0" indent="0">
              <a:buNone/>
            </a:pPr>
            <a:r>
              <a:rPr lang="en-US" dirty="0"/>
              <a:t>User will be able to listen to music saved in their device’s database</a:t>
            </a:r>
          </a:p>
          <a:p>
            <a:pPr marL="0" indent="0">
              <a:buNone/>
            </a:pPr>
            <a:r>
              <a:rPr lang="en-US" dirty="0"/>
              <a:t>Sub Modules of Music Player:</a:t>
            </a:r>
          </a:p>
          <a:p>
            <a:r>
              <a:rPr lang="en-US" dirty="0"/>
              <a:t>Play next song button</a:t>
            </a:r>
          </a:p>
          <a:p>
            <a:r>
              <a:rPr lang="en-US" dirty="0"/>
              <a:t>play previous song button</a:t>
            </a:r>
          </a:p>
          <a:p>
            <a:r>
              <a:rPr lang="en-US" dirty="0"/>
              <a:t>pause music button</a:t>
            </a:r>
          </a:p>
          <a:p>
            <a:r>
              <a:rPr lang="en-US" dirty="0"/>
              <a:t>Restart music button</a:t>
            </a:r>
          </a:p>
          <a:p>
            <a:r>
              <a:rPr lang="en-US" dirty="0"/>
              <a:t>Shuffle music button</a:t>
            </a:r>
          </a:p>
          <a:p>
            <a:endParaRPr lang="en-PK" dirty="0"/>
          </a:p>
        </p:txBody>
      </p:sp>
      <p:pic>
        <p:nvPicPr>
          <p:cNvPr id="6" name="Content Placeholder 5" descr="A screenshot of a computer&#10;&#10;Description automatically generated with medium confidence">
            <a:extLst>
              <a:ext uri="{FF2B5EF4-FFF2-40B4-BE49-F238E27FC236}">
                <a16:creationId xmlns:a16="http://schemas.microsoft.com/office/drawing/2014/main" id="{B1170128-E763-65F7-64D1-F5DADB642AA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23799" y="2127828"/>
            <a:ext cx="5141964" cy="3958648"/>
          </a:xfrm>
        </p:spPr>
      </p:pic>
    </p:spTree>
    <p:extLst>
      <p:ext uri="{BB962C8B-B14F-4D97-AF65-F5344CB8AC3E}">
        <p14:creationId xmlns:p14="http://schemas.microsoft.com/office/powerpoint/2010/main" val="2246023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11DB5-2097-89BD-E92D-1DE6BA069C22}"/>
              </a:ext>
            </a:extLst>
          </p:cNvPr>
          <p:cNvSpPr>
            <a:spLocks noGrp="1"/>
          </p:cNvSpPr>
          <p:nvPr>
            <p:ph type="title"/>
          </p:nvPr>
        </p:nvSpPr>
        <p:spPr/>
        <p:txBody>
          <a:bodyPr/>
          <a:lstStyle/>
          <a:p>
            <a:pPr algn="ctr"/>
            <a:r>
              <a:rPr lang="en-US" dirty="0"/>
              <a:t>Second Application</a:t>
            </a:r>
            <a:br>
              <a:rPr lang="en-US" dirty="0"/>
            </a:br>
            <a:r>
              <a:rPr lang="en-US" dirty="0"/>
              <a:t>Video Player</a:t>
            </a:r>
            <a:endParaRPr lang="en-PK" dirty="0"/>
          </a:p>
        </p:txBody>
      </p:sp>
      <p:sp>
        <p:nvSpPr>
          <p:cNvPr id="3" name="Content Placeholder 2">
            <a:extLst>
              <a:ext uri="{FF2B5EF4-FFF2-40B4-BE49-F238E27FC236}">
                <a16:creationId xmlns:a16="http://schemas.microsoft.com/office/drawing/2014/main" id="{562EC69D-DA61-3832-2037-60D2888A6A96}"/>
              </a:ext>
            </a:extLst>
          </p:cNvPr>
          <p:cNvSpPr>
            <a:spLocks noGrp="1"/>
          </p:cNvSpPr>
          <p:nvPr>
            <p:ph sz="half" idx="1"/>
          </p:nvPr>
        </p:nvSpPr>
        <p:spPr>
          <a:xfrm>
            <a:off x="1587709" y="2160016"/>
            <a:ext cx="4425437" cy="4769104"/>
          </a:xfrm>
        </p:spPr>
        <p:txBody>
          <a:bodyPr>
            <a:normAutofit fontScale="70000" lnSpcReduction="20000"/>
          </a:bodyPr>
          <a:lstStyle/>
          <a:p>
            <a:r>
              <a:rPr lang="en-US" dirty="0"/>
              <a:t>Play, pause, and stop functionality for video playback.</a:t>
            </a:r>
          </a:p>
          <a:p>
            <a:r>
              <a:rPr lang="en-US" dirty="0"/>
              <a:t>Support for various video file formats (e.g., MP4, AVI, MKV).</a:t>
            </a:r>
          </a:p>
          <a:p>
            <a:r>
              <a:rPr lang="en-US" dirty="0"/>
              <a:t>Full-screen mode for an immersive viewing experience.</a:t>
            </a:r>
          </a:p>
          <a:p>
            <a:r>
              <a:rPr lang="en-US" dirty="0"/>
              <a:t>Volume control to adjust the audio output of the video.</a:t>
            </a:r>
          </a:p>
          <a:p>
            <a:r>
              <a:rPr lang="en-US" dirty="0"/>
              <a:t>Seek functionality to jump to specific parts of the video.</a:t>
            </a:r>
          </a:p>
          <a:p>
            <a:r>
              <a:rPr lang="en-US" dirty="0"/>
              <a:t>Display of video information such as title, duration, and resolution.</a:t>
            </a:r>
          </a:p>
          <a:p>
            <a:r>
              <a:rPr lang="en-US" dirty="0"/>
              <a:t>Playback controls, including next and previous video options.</a:t>
            </a:r>
          </a:p>
          <a:p>
            <a:r>
              <a:rPr lang="en-US" dirty="0"/>
              <a:t>Integration with the interface's overall design and theme for a consistent user experience.</a:t>
            </a:r>
            <a:endParaRPr lang="en-PK" dirty="0"/>
          </a:p>
        </p:txBody>
      </p:sp>
      <p:pic>
        <p:nvPicPr>
          <p:cNvPr id="6" name="Content Placeholder 5" descr="A screenshot of a video player&#10;&#10;Description automatically generated">
            <a:extLst>
              <a:ext uri="{FF2B5EF4-FFF2-40B4-BE49-F238E27FC236}">
                <a16:creationId xmlns:a16="http://schemas.microsoft.com/office/drawing/2014/main" id="{FA8A52F3-0FEC-EB38-197C-CD7621B1702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15882" y="2160588"/>
            <a:ext cx="4291085" cy="3925887"/>
          </a:xfrm>
        </p:spPr>
      </p:pic>
    </p:spTree>
    <p:extLst>
      <p:ext uri="{BB962C8B-B14F-4D97-AF65-F5344CB8AC3E}">
        <p14:creationId xmlns:p14="http://schemas.microsoft.com/office/powerpoint/2010/main" val="158426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975701-203A-3BBB-64EA-FCA1A98E6AA3}"/>
              </a:ext>
            </a:extLst>
          </p:cNvPr>
          <p:cNvSpPr>
            <a:spLocks noGrp="1"/>
          </p:cNvSpPr>
          <p:nvPr>
            <p:ph type="title"/>
          </p:nvPr>
        </p:nvSpPr>
        <p:spPr>
          <a:xfrm>
            <a:off x="576072" y="455362"/>
            <a:ext cx="3603625" cy="1550419"/>
          </a:xfrm>
        </p:spPr>
        <p:txBody>
          <a:bodyPr vert="horz" lIns="91440" tIns="45720" rIns="91440" bIns="45720" rtlCol="0" anchor="t">
            <a:normAutofit/>
          </a:bodyPr>
          <a:lstStyle/>
          <a:p>
            <a:pPr>
              <a:lnSpc>
                <a:spcPct val="90000"/>
              </a:lnSpc>
            </a:pPr>
            <a:r>
              <a:rPr lang="en-US" sz="2400" b="1" kern="1200">
                <a:solidFill>
                  <a:schemeClr val="tx1"/>
                </a:solidFill>
                <a:latin typeface="+mj-lt"/>
                <a:ea typeface="+mj-ea"/>
                <a:cs typeface="+mj-cs"/>
              </a:rPr>
              <a:t>MUSIC &amp; VIDEO PLAYER</a:t>
            </a:r>
            <a:br>
              <a:rPr lang="en-US" sz="2400" b="1" kern="1200">
                <a:solidFill>
                  <a:schemeClr val="tx1"/>
                </a:solidFill>
                <a:latin typeface="+mj-lt"/>
                <a:ea typeface="+mj-ea"/>
                <a:cs typeface="+mj-cs"/>
              </a:rPr>
            </a:br>
            <a:r>
              <a:rPr lang="en-US" sz="2400" b="1" kern="1200">
                <a:solidFill>
                  <a:schemeClr val="tx1"/>
                </a:solidFill>
                <a:latin typeface="+mj-lt"/>
                <a:ea typeface="+mj-ea"/>
                <a:cs typeface="+mj-cs"/>
              </a:rPr>
              <a:t>HOW WERE THEY CREATED?</a:t>
            </a:r>
          </a:p>
        </p:txBody>
      </p:sp>
      <p:sp>
        <p:nvSpPr>
          <p:cNvPr id="3" name="Content Placeholder 2">
            <a:extLst>
              <a:ext uri="{FF2B5EF4-FFF2-40B4-BE49-F238E27FC236}">
                <a16:creationId xmlns:a16="http://schemas.microsoft.com/office/drawing/2014/main" id="{D86445BF-DE30-20D3-FFDD-69C0E68CAC9B}"/>
              </a:ext>
            </a:extLst>
          </p:cNvPr>
          <p:cNvSpPr>
            <a:spLocks noGrp="1"/>
          </p:cNvSpPr>
          <p:nvPr>
            <p:ph sz="half" idx="1"/>
          </p:nvPr>
        </p:nvSpPr>
        <p:spPr>
          <a:xfrm>
            <a:off x="576072" y="2160016"/>
            <a:ext cx="3603625" cy="3926152"/>
          </a:xfrm>
        </p:spPr>
        <p:txBody>
          <a:bodyPr vert="horz" lIns="91440" tIns="45720" rIns="91440" bIns="45720" rtlCol="0">
            <a:normAutofit/>
          </a:bodyPr>
          <a:lstStyle/>
          <a:p>
            <a:pPr>
              <a:lnSpc>
                <a:spcPct val="100000"/>
              </a:lnSpc>
            </a:pPr>
            <a:r>
              <a:rPr lang="en-US" sz="1700"/>
              <a:t>Both of them were created through JavaFx on IntelliJ IDE with Object Oriented Programming concepts implemeted</a:t>
            </a:r>
          </a:p>
          <a:p>
            <a:pPr marL="0">
              <a:lnSpc>
                <a:spcPct val="100000"/>
              </a:lnSpc>
            </a:pPr>
            <a:r>
              <a:rPr lang="en-US" sz="1700"/>
              <a:t>Classes used</a:t>
            </a:r>
          </a:p>
          <a:p>
            <a:pPr marL="457200">
              <a:lnSpc>
                <a:spcPct val="100000"/>
              </a:lnSpc>
            </a:pPr>
            <a:r>
              <a:rPr lang="en-US" sz="1700"/>
              <a:t>Player ( super class)</a:t>
            </a:r>
          </a:p>
          <a:p>
            <a:pPr marL="457200">
              <a:lnSpc>
                <a:spcPct val="100000"/>
              </a:lnSpc>
            </a:pPr>
            <a:r>
              <a:rPr lang="en-US" sz="1700"/>
              <a:t> videoPlayer (SubClass)</a:t>
            </a:r>
          </a:p>
          <a:p>
            <a:pPr marL="457200">
              <a:lnSpc>
                <a:spcPct val="100000"/>
              </a:lnSpc>
            </a:pPr>
            <a:r>
              <a:rPr lang="en-US" sz="1700"/>
              <a:t> musicPlayer (SubClass)</a:t>
            </a:r>
          </a:p>
          <a:p>
            <a:pPr marL="457200">
              <a:lnSpc>
                <a:spcPct val="100000"/>
              </a:lnSpc>
            </a:pPr>
            <a:r>
              <a:rPr lang="en-US" sz="1700"/>
              <a:t>these classes inherit some common attributes</a:t>
            </a:r>
          </a:p>
        </p:txBody>
      </p:sp>
      <p:pic>
        <p:nvPicPr>
          <p:cNvPr id="6" name="Content Placeholder 5" descr="A cartoon of a person in a helmet holding a computer and a computer&#10;&#10;Description automatically generated with low confidence">
            <a:extLst>
              <a:ext uri="{FF2B5EF4-FFF2-40B4-BE49-F238E27FC236}">
                <a16:creationId xmlns:a16="http://schemas.microsoft.com/office/drawing/2014/main" id="{C2F4ED06-63CE-4705-12FB-4EF90ECE0CB4}"/>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8856" r="13849" b="-1"/>
          <a:stretch/>
        </p:blipFill>
        <p:spPr>
          <a:xfrm>
            <a:off x="4748403" y="10"/>
            <a:ext cx="7443597" cy="6857990"/>
          </a:xfrm>
          <a:prstGeom prst="rect">
            <a:avLst/>
          </a:prstGeom>
        </p:spPr>
      </p:pic>
      <p:sp>
        <p:nvSpPr>
          <p:cNvPr id="17" name="Rectangle 16">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403"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403"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0576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29E6F2-FA04-6566-0335-14E4C33142BA}"/>
              </a:ext>
            </a:extLst>
          </p:cNvPr>
          <p:cNvSpPr>
            <a:spLocks noGrp="1"/>
          </p:cNvSpPr>
          <p:nvPr>
            <p:ph type="title"/>
          </p:nvPr>
        </p:nvSpPr>
        <p:spPr>
          <a:xfrm>
            <a:off x="1587710" y="455362"/>
            <a:ext cx="4018219" cy="1550419"/>
          </a:xfrm>
        </p:spPr>
        <p:txBody>
          <a:bodyPr vert="horz" lIns="91440" tIns="45720" rIns="91440" bIns="45720" rtlCol="0" anchor="t">
            <a:normAutofit/>
          </a:bodyPr>
          <a:lstStyle/>
          <a:p>
            <a:pPr>
              <a:lnSpc>
                <a:spcPct val="90000"/>
              </a:lnSpc>
            </a:pPr>
            <a:r>
              <a:rPr lang="en-US" sz="3400" b="1" kern="1200">
                <a:solidFill>
                  <a:schemeClr val="tx1"/>
                </a:solidFill>
                <a:latin typeface="+mj-lt"/>
                <a:ea typeface="+mj-ea"/>
                <a:cs typeface="+mj-cs"/>
              </a:rPr>
              <a:t>Third Application</a:t>
            </a:r>
            <a:br>
              <a:rPr lang="en-US" sz="3400" b="1" kern="1200">
                <a:solidFill>
                  <a:schemeClr val="tx1"/>
                </a:solidFill>
                <a:latin typeface="+mj-lt"/>
                <a:ea typeface="+mj-ea"/>
                <a:cs typeface="+mj-cs"/>
              </a:rPr>
            </a:br>
            <a:r>
              <a:rPr lang="en-US" sz="3400" b="1" kern="1200">
                <a:solidFill>
                  <a:schemeClr val="tx1"/>
                </a:solidFill>
                <a:latin typeface="+mj-lt"/>
                <a:ea typeface="+mj-ea"/>
                <a:cs typeface="+mj-cs"/>
              </a:rPr>
              <a:t>Memory Card Game</a:t>
            </a:r>
          </a:p>
        </p:txBody>
      </p:sp>
      <p:sp>
        <p:nvSpPr>
          <p:cNvPr id="17" name="Rectangle 16">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11646B-5D08-8F2B-9549-C2E81854C39C}"/>
              </a:ext>
            </a:extLst>
          </p:cNvPr>
          <p:cNvSpPr>
            <a:spLocks noGrp="1"/>
          </p:cNvSpPr>
          <p:nvPr>
            <p:ph sz="half" idx="1"/>
          </p:nvPr>
        </p:nvSpPr>
        <p:spPr>
          <a:xfrm>
            <a:off x="1587710" y="2160016"/>
            <a:ext cx="4018219" cy="3926152"/>
          </a:xfrm>
        </p:spPr>
        <p:txBody>
          <a:bodyPr vert="horz" lIns="91440" tIns="45720" rIns="91440" bIns="45720" rtlCol="0">
            <a:normAutofit/>
          </a:bodyPr>
          <a:lstStyle/>
          <a:p>
            <a:r>
              <a:rPr lang="en-US" sz="2000"/>
              <a:t>A card game with the aim to test the user’s memory span. A user is supposed to flip two consecutive cards with same pattern in order to proceed to the next level.</a:t>
            </a:r>
          </a:p>
          <a:p>
            <a:r>
              <a:rPr lang="en-US" sz="2000"/>
              <a:t>Sub Modules of Memory Game:</a:t>
            </a:r>
          </a:p>
          <a:p>
            <a:pPr marL="457200"/>
            <a:r>
              <a:rPr lang="en-US" sz="2000"/>
              <a:t>Cards</a:t>
            </a:r>
          </a:p>
          <a:p>
            <a:pPr marL="457200"/>
            <a:r>
              <a:rPr lang="en-US" sz="2000"/>
              <a:t>Pattern of cards</a:t>
            </a:r>
          </a:p>
          <a:p>
            <a:endParaRPr lang="en-US" sz="2000"/>
          </a:p>
        </p:txBody>
      </p:sp>
      <p:pic>
        <p:nvPicPr>
          <p:cNvPr id="6" name="Content Placeholder 5" descr="A close-up of a deck of cards&#10;&#10;Description automatically generated with low confidence">
            <a:extLst>
              <a:ext uri="{FF2B5EF4-FFF2-40B4-BE49-F238E27FC236}">
                <a16:creationId xmlns:a16="http://schemas.microsoft.com/office/drawing/2014/main" id="{9F8ADDE3-F514-FFBC-9CB3-2BBAFE60C017}"/>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2425" r="-2" b="-2"/>
          <a:stretch/>
        </p:blipFill>
        <p:spPr>
          <a:xfrm>
            <a:off x="6038059" y="565150"/>
            <a:ext cx="5588782" cy="5727699"/>
          </a:xfrm>
          <a:prstGeom prst="rect">
            <a:avLst/>
          </a:prstGeom>
        </p:spPr>
      </p:pic>
    </p:spTree>
    <p:extLst>
      <p:ext uri="{BB962C8B-B14F-4D97-AF65-F5344CB8AC3E}">
        <p14:creationId xmlns:p14="http://schemas.microsoft.com/office/powerpoint/2010/main" val="1558788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E5852F-F57F-EFF0-FB74-76B5E8A4736A}"/>
              </a:ext>
            </a:extLst>
          </p:cNvPr>
          <p:cNvSpPr>
            <a:spLocks noGrp="1"/>
          </p:cNvSpPr>
          <p:nvPr>
            <p:ph type="title"/>
          </p:nvPr>
        </p:nvSpPr>
        <p:spPr>
          <a:xfrm>
            <a:off x="7695729" y="455362"/>
            <a:ext cx="3378671" cy="1550419"/>
          </a:xfrm>
        </p:spPr>
        <p:txBody>
          <a:bodyPr vert="horz" lIns="91440" tIns="45720" rIns="91440" bIns="45720" rtlCol="0" anchor="t">
            <a:normAutofit/>
          </a:bodyPr>
          <a:lstStyle/>
          <a:p>
            <a:pPr>
              <a:lnSpc>
                <a:spcPct val="90000"/>
              </a:lnSpc>
            </a:pPr>
            <a:r>
              <a:rPr lang="en-US" sz="2400" b="1" kern="1200">
                <a:solidFill>
                  <a:schemeClr val="tx1"/>
                </a:solidFill>
                <a:latin typeface="+mj-lt"/>
                <a:ea typeface="+mj-ea"/>
                <a:cs typeface="+mj-cs"/>
              </a:rPr>
              <a:t>MEMORY CARD GAME-</a:t>
            </a:r>
            <a:br>
              <a:rPr lang="en-US" sz="2400" b="1" kern="1200">
                <a:solidFill>
                  <a:schemeClr val="tx1"/>
                </a:solidFill>
                <a:latin typeface="+mj-lt"/>
                <a:ea typeface="+mj-ea"/>
                <a:cs typeface="+mj-cs"/>
              </a:rPr>
            </a:br>
            <a:r>
              <a:rPr lang="en-US" sz="2400" b="1" kern="1200">
                <a:solidFill>
                  <a:schemeClr val="tx1"/>
                </a:solidFill>
                <a:latin typeface="+mj-lt"/>
                <a:ea typeface="+mj-ea"/>
                <a:cs typeface="+mj-cs"/>
              </a:rPr>
              <a:t>HOW WAS IT CREATED?</a:t>
            </a:r>
          </a:p>
        </p:txBody>
      </p:sp>
      <p:sp>
        <p:nvSpPr>
          <p:cNvPr id="3" name="Content Placeholder 2">
            <a:extLst>
              <a:ext uri="{FF2B5EF4-FFF2-40B4-BE49-F238E27FC236}">
                <a16:creationId xmlns:a16="http://schemas.microsoft.com/office/drawing/2014/main" id="{9B099A06-0048-AB79-3740-36B21039A82F}"/>
              </a:ext>
            </a:extLst>
          </p:cNvPr>
          <p:cNvSpPr>
            <a:spLocks noGrp="1"/>
          </p:cNvSpPr>
          <p:nvPr>
            <p:ph sz="half" idx="1"/>
          </p:nvPr>
        </p:nvSpPr>
        <p:spPr>
          <a:xfrm>
            <a:off x="7695728" y="2160016"/>
            <a:ext cx="3378672" cy="3926152"/>
          </a:xfrm>
        </p:spPr>
        <p:txBody>
          <a:bodyPr vert="horz" lIns="91440" tIns="45720" rIns="91440" bIns="45720" rtlCol="0">
            <a:normAutofit fontScale="92500" lnSpcReduction="10000"/>
          </a:bodyPr>
          <a:lstStyle/>
          <a:p>
            <a:r>
              <a:rPr lang="en-US" dirty="0"/>
              <a:t>This was created through </a:t>
            </a:r>
            <a:r>
              <a:rPr lang="en-US" dirty="0" err="1"/>
              <a:t>JavaFx</a:t>
            </a:r>
            <a:r>
              <a:rPr lang="en-US" dirty="0"/>
              <a:t> on IntelliJ IDE with Object Oriented Programming concepts implemented</a:t>
            </a:r>
          </a:p>
          <a:p>
            <a:r>
              <a:rPr lang="en-US" dirty="0"/>
              <a:t>Classes used</a:t>
            </a:r>
          </a:p>
          <a:p>
            <a:pPr marL="457200" indent="-457200">
              <a:buFont typeface="+mj-lt"/>
              <a:buAutoNum type="arabicPeriod"/>
            </a:pPr>
            <a:r>
              <a:rPr lang="en-US" dirty="0"/>
              <a:t>Card class</a:t>
            </a:r>
          </a:p>
          <a:p>
            <a:pPr marL="457200" indent="-457200">
              <a:buFont typeface="+mj-lt"/>
              <a:buAutoNum type="arabicPeriod"/>
            </a:pPr>
            <a:r>
              <a:rPr lang="en-US" dirty="0"/>
              <a:t>Deck of card class</a:t>
            </a:r>
          </a:p>
          <a:p>
            <a:pPr marL="457200" indent="-457200">
              <a:buFont typeface="+mj-lt"/>
              <a:buAutoNum type="arabicPeriod"/>
            </a:pPr>
            <a:r>
              <a:rPr lang="en-US" dirty="0"/>
              <a:t>Playing card extends card</a:t>
            </a:r>
          </a:p>
          <a:p>
            <a:endParaRPr lang="en-US" dirty="0"/>
          </a:p>
        </p:txBody>
      </p:sp>
      <p:pic>
        <p:nvPicPr>
          <p:cNvPr id="6" name="Content Placeholder 5" descr="A collage of a person with a beard&#10;&#10;Description automatically generated with low confidence">
            <a:extLst>
              <a:ext uri="{FF2B5EF4-FFF2-40B4-BE49-F238E27FC236}">
                <a16:creationId xmlns:a16="http://schemas.microsoft.com/office/drawing/2014/main" id="{634C6BE4-4C1F-47E1-ADE0-378D4B7826C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01327" y="1109847"/>
            <a:ext cx="5565250" cy="4438286"/>
          </a:xfrm>
          <a:prstGeom prst="rect">
            <a:avLst/>
          </a:prstGeom>
        </p:spPr>
      </p:pic>
    </p:spTree>
    <p:extLst>
      <p:ext uri="{BB962C8B-B14F-4D97-AF65-F5344CB8AC3E}">
        <p14:creationId xmlns:p14="http://schemas.microsoft.com/office/powerpoint/2010/main" val="972996455"/>
      </p:ext>
    </p:extLst>
  </p:cSld>
  <p:clrMapOvr>
    <a:masterClrMapping/>
  </p:clrMapOvr>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emplate>TM03457510[[fn=Savon]]</Template>
  <TotalTime>147</TotalTime>
  <Words>842</Words>
  <Application>Microsoft Office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Neue Haas Grotesk Text Pro</vt:lpstr>
      <vt:lpstr>InterweaveVTI</vt:lpstr>
      <vt:lpstr>Multi-Entertainment Application</vt:lpstr>
      <vt:lpstr>INTRODUCTION</vt:lpstr>
      <vt:lpstr>INTERFACE</vt:lpstr>
      <vt:lpstr>INTERFACE – HOW WAS IT CREATED?</vt:lpstr>
      <vt:lpstr>First Application Music Player</vt:lpstr>
      <vt:lpstr>Second Application Video Player</vt:lpstr>
      <vt:lpstr>MUSIC &amp; VIDEO PLAYER HOW WERE THEY CREATED?</vt:lpstr>
      <vt:lpstr>Third Application Memory Card Game</vt:lpstr>
      <vt:lpstr>MEMORY CARD GAME- HOW WAS IT CREATED?</vt:lpstr>
      <vt:lpstr>FOURTH APPLICATION ROCK , PAPER , SCISSOR GAME</vt:lpstr>
      <vt:lpstr>ROCK , PAPER SCISSORS- HOW WAS THIS MADE?</vt:lpstr>
      <vt:lpstr>Fifth Application TIC-TAC-TOE GAME</vt:lpstr>
      <vt:lpstr>…AND LIKE EVERYTIME…. HOW WAS THIS CREATED?! (DAMN)</vt:lpstr>
      <vt:lpstr>THE END SEE YOU ON THE OTHER SIDE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Multi-Entertainment Application</dc:title>
  <dc:creator>FA21-BSE-106 (OMAR FAROOQ)</dc:creator>
  <cp:lastModifiedBy>FA21-BSE-106 (OMAR FAROOQ)</cp:lastModifiedBy>
  <cp:revision>1</cp:revision>
  <dcterms:created xsi:type="dcterms:W3CDTF">2023-06-02T04:48:38Z</dcterms:created>
  <dcterms:modified xsi:type="dcterms:W3CDTF">2023-06-02T07:15:46Z</dcterms:modified>
</cp:coreProperties>
</file>