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64" r:id="rId3"/>
    <p:sldId id="365" r:id="rId4"/>
    <p:sldId id="343" r:id="rId5"/>
    <p:sldId id="344" r:id="rId6"/>
    <p:sldId id="345" r:id="rId7"/>
    <p:sldId id="346" r:id="rId8"/>
    <p:sldId id="347" r:id="rId9"/>
    <p:sldId id="348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1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411" autoAdjust="0"/>
    <p:restoredTop sz="93333" autoAdjust="0"/>
  </p:normalViewPr>
  <p:slideViewPr>
    <p:cSldViewPr>
      <p:cViewPr varScale="1">
        <p:scale>
          <a:sx n="61" d="100"/>
          <a:sy n="61" d="100"/>
        </p:scale>
        <p:origin x="-13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C198F-11C8-F740-B84C-94114115E33D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10505-DA55-2C4B-835C-BBCA24AD7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620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A5B687-3AE1-3A42-B08C-544C365DB0E7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F41E9E-9DAB-7047-AF2A-FF849E0628B5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D2C586-8EFB-7248-8447-948D67452353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D9D843-2F85-2648-9E4C-AAD16B319475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834852-972E-874C-8B1F-1FCDE62D2711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0EC262-A3D4-B843-9D8E-0CCAF4248769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96FAB-D175-3C40-81FA-5DF55F1623D5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E62AB8-7BCF-F04D-90A8-DC01E3DEA5D3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612CF5-E7F6-CA4D-9262-B1E64C66D1D4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F9B1F-7E5D-454D-B877-96CF0991E060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321B27-CF6E-7D4C-8E0B-208647515495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E03B5-1922-7C4A-90EC-9C50BA3E6738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33F570-B541-5647-B836-42F6BA14D2E5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23FC3D8-16E0-0640-B727-F4AD9714F45D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F3D950-FCC6-2D49-AD3A-90D30E7F5398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EB58DF-CBB7-034E-BA93-2D12D2045F01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8C7D5E-F830-5545-9D1C-3383825E6209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C182E7-F328-2040-B76F-63108578B426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3EE33F-1635-6545-BD78-87EECEA292CE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804CE9-057C-3049-BCDC-005C626AB393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0725E1-9954-AB44-A290-165AD4D3511C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FC5586-9765-544D-A3C2-2CE1A524115A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A3BC13-1C79-824C-A050-C184AD6B22DE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5DCC1B-18B8-BA49-BD54-3C4DEA8CAA2A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610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40128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99B4-4737-419C-9E1A-6122BB360733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382000" cy="259079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CSC 221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Computer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Organization and Assembly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7924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Lecture 03: Data Representation 02</a:t>
            </a:r>
            <a:endParaRPr lang="en-US" sz="3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4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Division in binary is similar to long division in decimal.</a:t>
            </a:r>
          </a:p>
          <a:p>
            <a:r>
              <a:rPr lang="en-AU"/>
              <a:t>It uses what is called a shift and subtract method.</a:t>
            </a:r>
          </a:p>
        </p:txBody>
      </p:sp>
    </p:spTree>
    <p:extLst>
      <p:ext uri="{BB962C8B-B14F-4D97-AF65-F5344CB8AC3E}">
        <p14:creationId xmlns:p14="http://schemas.microsoft.com/office/powerpoint/2010/main" xmlns="" val="8456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499350" cy="1062037"/>
          </a:xfrm>
        </p:spPr>
        <p:txBody>
          <a:bodyPr/>
          <a:lstStyle/>
          <a:p>
            <a:pPr marL="571500" indent="-571500">
              <a:buFont typeface="Wingdings" charset="0"/>
              <a:buNone/>
            </a:pPr>
            <a:r>
              <a:rPr lang="en-AU" sz="2600" b="1" u="sng" dirty="0"/>
              <a:t>EXAMPLE </a:t>
            </a:r>
            <a:r>
              <a:rPr lang="en-AU" sz="2600" b="1" u="sng" dirty="0" smtClean="0"/>
              <a:t>:</a:t>
            </a:r>
            <a:endParaRPr lang="en-AU" sz="2600" b="1" u="sng" dirty="0"/>
          </a:p>
          <a:p>
            <a:pPr marL="571500" indent="-571500">
              <a:buFont typeface="Wingdings" charset="0"/>
              <a:buNone/>
            </a:pPr>
            <a:r>
              <a:rPr lang="en-AU" sz="2600" dirty="0"/>
              <a:t>Complete 575 / 25 using long division.</a:t>
            </a:r>
          </a:p>
          <a:p>
            <a:pPr marL="571500" indent="-571500">
              <a:buFont typeface="Wingdings" charset="0"/>
              <a:buNone/>
            </a:pPr>
            <a:endParaRPr lang="en-AU" sz="2600" dirty="0"/>
          </a:p>
        </p:txBody>
      </p:sp>
      <p:graphicFrame>
        <p:nvGraphicFramePr>
          <p:cNvPr id="383006" name="Group 30"/>
          <p:cNvGraphicFramePr>
            <a:graphicFrameLocks noGrp="1"/>
          </p:cNvGraphicFramePr>
          <p:nvPr>
            <p:ph sz="half" idx="2"/>
          </p:nvPr>
        </p:nvGraphicFramePr>
        <p:xfrm>
          <a:off x="684213" y="2781300"/>
          <a:ext cx="7931150" cy="2901696"/>
        </p:xfrm>
        <a:graphic>
          <a:graphicData uri="http://schemas.openxmlformats.org/drawingml/2006/table">
            <a:tbl>
              <a:tblPr/>
              <a:tblGrid>
                <a:gridCol w="2735262"/>
                <a:gridCol w="5195888"/>
              </a:tblGrid>
              <a:tr h="955675"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25  575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Take the first digit of 575 (5) and see if 25 will go into it.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If it can not put a zero above and take the next number.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088"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 startAt="2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25  575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How many times does 25 go into 57?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TWICE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83003" name="Group 27"/>
          <p:cNvGrpSpPr>
            <a:grpSpLocks/>
          </p:cNvGrpSpPr>
          <p:nvPr/>
        </p:nvGrpSpPr>
        <p:grpSpPr bwMode="auto">
          <a:xfrm>
            <a:off x="1692275" y="3284538"/>
            <a:ext cx="863600" cy="360362"/>
            <a:chOff x="1066" y="2069"/>
            <a:chExt cx="544" cy="227"/>
          </a:xfrm>
        </p:grpSpPr>
        <p:sp>
          <p:nvSpPr>
            <p:cNvPr id="383001" name="Line 2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002" name="Line 2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3004" name="Text Box 28"/>
          <p:cNvSpPr txBox="1">
            <a:spLocks noChangeArrowheads="1"/>
          </p:cNvSpPr>
          <p:nvPr/>
        </p:nvSpPr>
        <p:spPr bwMode="auto">
          <a:xfrm>
            <a:off x="1619250" y="292417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0</a:t>
            </a:r>
          </a:p>
        </p:txBody>
      </p:sp>
      <p:grpSp>
        <p:nvGrpSpPr>
          <p:cNvPr id="383007" name="Group 31"/>
          <p:cNvGrpSpPr>
            <a:grpSpLocks/>
          </p:cNvGrpSpPr>
          <p:nvPr/>
        </p:nvGrpSpPr>
        <p:grpSpPr bwMode="auto">
          <a:xfrm>
            <a:off x="1692275" y="4725988"/>
            <a:ext cx="863600" cy="360362"/>
            <a:chOff x="1066" y="2069"/>
            <a:chExt cx="544" cy="227"/>
          </a:xfrm>
        </p:grpSpPr>
        <p:sp>
          <p:nvSpPr>
            <p:cNvPr id="383008" name="Line 32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009" name="Line 33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3010" name="Text Box 34"/>
          <p:cNvSpPr txBox="1">
            <a:spLocks noChangeArrowheads="1"/>
          </p:cNvSpPr>
          <p:nvPr/>
        </p:nvSpPr>
        <p:spPr bwMode="auto">
          <a:xfrm>
            <a:off x="1619250" y="436562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   02</a:t>
            </a:r>
          </a:p>
        </p:txBody>
      </p:sp>
    </p:spTree>
    <p:extLst>
      <p:ext uri="{BB962C8B-B14F-4D97-AF65-F5344CB8AC3E}">
        <p14:creationId xmlns:p14="http://schemas.microsoft.com/office/powerpoint/2010/main" xmlns="" val="24743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graphicFrame>
        <p:nvGraphicFramePr>
          <p:cNvPr id="389149" name="Group 29"/>
          <p:cNvGraphicFramePr>
            <a:graphicFrameLocks noGrp="1"/>
          </p:cNvGraphicFramePr>
          <p:nvPr>
            <p:ph sz="half" idx="2"/>
          </p:nvPr>
        </p:nvGraphicFramePr>
        <p:xfrm>
          <a:off x="611188" y="1557338"/>
          <a:ext cx="7931150" cy="4303776"/>
        </p:xfrm>
        <a:graphic>
          <a:graphicData uri="http://schemas.openxmlformats.org/drawingml/2006/table">
            <a:tbl>
              <a:tblPr/>
              <a:tblGrid>
                <a:gridCol w="2735262"/>
                <a:gridCol w="5195888"/>
              </a:tblGrid>
              <a:tr h="955675"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 startAt="3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25  575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50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 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How much is left over?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57 – (25 * 2) =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088"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 startAt="4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25  575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50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  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Drop down the next value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89144" name="Group 24"/>
          <p:cNvGrpSpPr>
            <a:grpSpLocks/>
          </p:cNvGrpSpPr>
          <p:nvPr/>
        </p:nvGrpSpPr>
        <p:grpSpPr bwMode="auto">
          <a:xfrm>
            <a:off x="1547813" y="1700213"/>
            <a:ext cx="936625" cy="720725"/>
            <a:chOff x="1020" y="2750"/>
            <a:chExt cx="590" cy="454"/>
          </a:xfrm>
        </p:grpSpPr>
        <p:grpSp>
          <p:nvGrpSpPr>
            <p:cNvPr id="389139" name="Group 19"/>
            <p:cNvGrpSpPr>
              <a:grpSpLocks/>
            </p:cNvGrpSpPr>
            <p:nvPr/>
          </p:nvGrpSpPr>
          <p:grpSpPr bwMode="auto">
            <a:xfrm>
              <a:off x="1066" y="2977"/>
              <a:ext cx="544" cy="227"/>
              <a:chOff x="1066" y="2069"/>
              <a:chExt cx="544" cy="227"/>
            </a:xfrm>
          </p:grpSpPr>
          <p:sp>
            <p:nvSpPr>
              <p:cNvPr id="389140" name="Line 20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41" name="Line 21"/>
              <p:cNvSpPr>
                <a:spLocks noChangeShapeType="1"/>
              </p:cNvSpPr>
              <p:nvPr/>
            </p:nvSpPr>
            <p:spPr bwMode="auto">
              <a:xfrm flipH="1">
                <a:off x="1066" y="2069"/>
                <a:ext cx="9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142" name="Text Box 22"/>
            <p:cNvSpPr txBox="1">
              <a:spLocks noChangeArrowheads="1"/>
            </p:cNvSpPr>
            <p:nvPr/>
          </p:nvSpPr>
          <p:spPr bwMode="auto">
            <a:xfrm>
              <a:off x="1020" y="2750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/>
                <a:t>   02</a:t>
              </a:r>
            </a:p>
          </p:txBody>
        </p:sp>
      </p:grpSp>
      <p:sp>
        <p:nvSpPr>
          <p:cNvPr id="389147" name="Line 27"/>
          <p:cNvSpPr>
            <a:spLocks noChangeShapeType="1"/>
          </p:cNvSpPr>
          <p:nvPr/>
        </p:nvSpPr>
        <p:spPr bwMode="auto">
          <a:xfrm>
            <a:off x="1403350" y="2997200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150" name="Group 30"/>
          <p:cNvGrpSpPr>
            <a:grpSpLocks/>
          </p:cNvGrpSpPr>
          <p:nvPr/>
        </p:nvGrpSpPr>
        <p:grpSpPr bwMode="auto">
          <a:xfrm>
            <a:off x="1476375" y="3644900"/>
            <a:ext cx="936625" cy="720725"/>
            <a:chOff x="1020" y="2750"/>
            <a:chExt cx="590" cy="454"/>
          </a:xfrm>
        </p:grpSpPr>
        <p:grpSp>
          <p:nvGrpSpPr>
            <p:cNvPr id="389151" name="Group 31"/>
            <p:cNvGrpSpPr>
              <a:grpSpLocks/>
            </p:cNvGrpSpPr>
            <p:nvPr/>
          </p:nvGrpSpPr>
          <p:grpSpPr bwMode="auto">
            <a:xfrm>
              <a:off x="1066" y="2977"/>
              <a:ext cx="544" cy="227"/>
              <a:chOff x="1066" y="2069"/>
              <a:chExt cx="544" cy="227"/>
            </a:xfrm>
          </p:grpSpPr>
          <p:sp>
            <p:nvSpPr>
              <p:cNvPr id="389152" name="Line 32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53" name="Line 33"/>
              <p:cNvSpPr>
                <a:spLocks noChangeShapeType="1"/>
              </p:cNvSpPr>
              <p:nvPr/>
            </p:nvSpPr>
            <p:spPr bwMode="auto">
              <a:xfrm flipH="1">
                <a:off x="1066" y="2069"/>
                <a:ext cx="9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154" name="Text Box 34"/>
            <p:cNvSpPr txBox="1">
              <a:spLocks noChangeArrowheads="1"/>
            </p:cNvSpPr>
            <p:nvPr/>
          </p:nvSpPr>
          <p:spPr bwMode="auto">
            <a:xfrm>
              <a:off x="1020" y="2750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/>
                <a:t>   02</a:t>
              </a:r>
            </a:p>
          </p:txBody>
        </p:sp>
      </p:grpSp>
      <p:sp>
        <p:nvSpPr>
          <p:cNvPr id="389155" name="Line 35"/>
          <p:cNvSpPr>
            <a:spLocks noChangeShapeType="1"/>
          </p:cNvSpPr>
          <p:nvPr/>
        </p:nvSpPr>
        <p:spPr bwMode="auto">
          <a:xfrm>
            <a:off x="1331913" y="494188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56" name="Line 36"/>
          <p:cNvSpPr>
            <a:spLocks noChangeShapeType="1"/>
          </p:cNvSpPr>
          <p:nvPr/>
        </p:nvSpPr>
        <p:spPr bwMode="auto">
          <a:xfrm>
            <a:off x="2195513" y="4437063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55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graphicFrame>
        <p:nvGraphicFramePr>
          <p:cNvPr id="390177" name="Group 33"/>
          <p:cNvGraphicFramePr>
            <a:graphicFrameLocks noGrp="1"/>
          </p:cNvGraphicFramePr>
          <p:nvPr>
            <p:ph sz="half" idx="2"/>
          </p:nvPr>
        </p:nvGraphicFramePr>
        <p:xfrm>
          <a:off x="611188" y="1557338"/>
          <a:ext cx="7931150" cy="4779264"/>
        </p:xfrm>
        <a:graphic>
          <a:graphicData uri="http://schemas.openxmlformats.org/drawingml/2006/table">
            <a:tbl>
              <a:tblPr/>
              <a:tblGrid>
                <a:gridCol w="2735262"/>
                <a:gridCol w="5195888"/>
              </a:tblGrid>
              <a:tr h="955675"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 startAt="5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25  575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50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  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Divide 75 by 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Result =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088"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 startAt="4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25  575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50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  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  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Check for remainder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75 – (3 * 25)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FINISH!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0159" name="Group 15"/>
          <p:cNvGrpSpPr>
            <a:grpSpLocks/>
          </p:cNvGrpSpPr>
          <p:nvPr/>
        </p:nvGrpSpPr>
        <p:grpSpPr bwMode="auto">
          <a:xfrm>
            <a:off x="1620838" y="2060575"/>
            <a:ext cx="863600" cy="360363"/>
            <a:chOff x="1066" y="2069"/>
            <a:chExt cx="544" cy="227"/>
          </a:xfrm>
        </p:grpSpPr>
        <p:sp>
          <p:nvSpPr>
            <p:cNvPr id="390160" name="Line 16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61" name="Line 17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0162" name="Text Box 18"/>
          <p:cNvSpPr txBox="1">
            <a:spLocks noChangeArrowheads="1"/>
          </p:cNvSpPr>
          <p:nvPr/>
        </p:nvSpPr>
        <p:spPr bwMode="auto">
          <a:xfrm>
            <a:off x="1692275" y="1412875"/>
            <a:ext cx="649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   023</a:t>
            </a:r>
          </a:p>
        </p:txBody>
      </p:sp>
      <p:sp>
        <p:nvSpPr>
          <p:cNvPr id="390163" name="Line 19"/>
          <p:cNvSpPr>
            <a:spLocks noChangeShapeType="1"/>
          </p:cNvSpPr>
          <p:nvPr/>
        </p:nvSpPr>
        <p:spPr bwMode="auto">
          <a:xfrm>
            <a:off x="1403350" y="2997200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69" name="Line 25"/>
          <p:cNvSpPr>
            <a:spLocks noChangeShapeType="1"/>
          </p:cNvSpPr>
          <p:nvPr/>
        </p:nvSpPr>
        <p:spPr bwMode="auto">
          <a:xfrm>
            <a:off x="1331913" y="494188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0171" name="Group 27"/>
          <p:cNvGrpSpPr>
            <a:grpSpLocks/>
          </p:cNvGrpSpPr>
          <p:nvPr/>
        </p:nvGrpSpPr>
        <p:grpSpPr bwMode="auto">
          <a:xfrm>
            <a:off x="1620838" y="4005263"/>
            <a:ext cx="863600" cy="360362"/>
            <a:chOff x="1066" y="2069"/>
            <a:chExt cx="544" cy="227"/>
          </a:xfrm>
        </p:grpSpPr>
        <p:sp>
          <p:nvSpPr>
            <p:cNvPr id="390172" name="Line 28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73" name="Line 29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1692275" y="3357563"/>
            <a:ext cx="649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   023</a:t>
            </a:r>
          </a:p>
        </p:txBody>
      </p:sp>
      <p:sp>
        <p:nvSpPr>
          <p:cNvPr id="390178" name="Line 34"/>
          <p:cNvSpPr>
            <a:spLocks noChangeShapeType="1"/>
          </p:cNvSpPr>
          <p:nvPr/>
        </p:nvSpPr>
        <p:spPr bwMode="auto">
          <a:xfrm>
            <a:off x="1331913" y="580548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14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AU" sz="2800" b="1" dirty="0" smtClean="0">
                <a:latin typeface="Arial"/>
                <a:cs typeface="Arial"/>
              </a:rPr>
              <a:t>Step </a:t>
            </a:r>
            <a:r>
              <a:rPr lang="en-AU" sz="2800" b="1" dirty="0">
                <a:latin typeface="Arial"/>
                <a:cs typeface="Arial"/>
              </a:rPr>
              <a:t>1: </a:t>
            </a:r>
            <a:r>
              <a:rPr lang="en-AU" sz="2800" dirty="0">
                <a:latin typeface="Arial"/>
                <a:cs typeface="Arial"/>
              </a:rPr>
              <a:t>Convert both numbers to binary.</a:t>
            </a:r>
          </a:p>
          <a:p>
            <a:pPr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25 = 1 1 0 0 1</a:t>
            </a:r>
          </a:p>
          <a:p>
            <a:pPr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5 = 1 0 </a:t>
            </a:r>
            <a:r>
              <a:rPr lang="en-AU" sz="2800" dirty="0" smtClean="0">
                <a:latin typeface="Arial"/>
                <a:cs typeface="Arial"/>
              </a:rPr>
              <a:t>1</a:t>
            </a:r>
          </a:p>
          <a:p>
            <a:pPr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2: </a:t>
            </a:r>
            <a:r>
              <a:rPr lang="en-AU" sz="2800" dirty="0">
                <a:latin typeface="Arial"/>
                <a:cs typeface="Arial"/>
              </a:rPr>
              <a:t>Place the numbers accordingly:</a:t>
            </a:r>
          </a:p>
          <a:p>
            <a:pPr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1 0 1  1 1 0 0 1</a:t>
            </a:r>
            <a:endParaRPr lang="en-AU" sz="2800" b="1" dirty="0">
              <a:latin typeface="Arial"/>
              <a:cs typeface="Arial"/>
            </a:endParaRPr>
          </a:p>
        </p:txBody>
      </p:sp>
      <p:grpSp>
        <p:nvGrpSpPr>
          <p:cNvPr id="395268" name="Group 4"/>
          <p:cNvGrpSpPr>
            <a:grpSpLocks/>
          </p:cNvGrpSpPr>
          <p:nvPr/>
        </p:nvGrpSpPr>
        <p:grpSpPr bwMode="auto">
          <a:xfrm>
            <a:off x="1239837" y="4191000"/>
            <a:ext cx="1808163" cy="609600"/>
            <a:chOff x="1066" y="2069"/>
            <a:chExt cx="544" cy="227"/>
          </a:xfrm>
        </p:grpSpPr>
        <p:sp>
          <p:nvSpPr>
            <p:cNvPr id="395269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70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697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3: </a:t>
            </a:r>
            <a:r>
              <a:rPr lang="en-AU" sz="2800" dirty="0">
                <a:latin typeface="Arial"/>
                <a:cs typeface="Arial"/>
              </a:rPr>
              <a:t>Determine if 1 0 1 (5) will fit into the first bit of dividend.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1(5) will not fit into 1(1)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4: </a:t>
            </a:r>
            <a:r>
              <a:rPr lang="en-AU" sz="2800" dirty="0">
                <a:latin typeface="Arial"/>
                <a:cs typeface="Arial"/>
              </a:rPr>
              <a:t>Place a zero above the first bit and try the next bit.</a:t>
            </a:r>
            <a:endParaRPr lang="en-AU" sz="2800" b="1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grpSp>
        <p:nvGrpSpPr>
          <p:cNvPr id="396292" name="Group 4"/>
          <p:cNvGrpSpPr>
            <a:grpSpLocks/>
          </p:cNvGrpSpPr>
          <p:nvPr/>
        </p:nvGrpSpPr>
        <p:grpSpPr bwMode="auto">
          <a:xfrm>
            <a:off x="1331912" y="2971800"/>
            <a:ext cx="1944688" cy="360363"/>
            <a:chOff x="1066" y="2069"/>
            <a:chExt cx="544" cy="227"/>
          </a:xfrm>
        </p:grpSpPr>
        <p:sp>
          <p:nvSpPr>
            <p:cNvPr id="396293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294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1763712" y="2971800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1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5: </a:t>
            </a:r>
            <a:r>
              <a:rPr lang="en-AU" sz="2800" dirty="0">
                <a:latin typeface="Arial"/>
                <a:cs typeface="Arial"/>
              </a:rPr>
              <a:t>Determine if 1 0 1 (5) will fit into the next two bits of dividend.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1(5) will not fit into 1 1(3)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6: </a:t>
            </a:r>
            <a:r>
              <a:rPr lang="en-AU" sz="2800" dirty="0">
                <a:latin typeface="Arial"/>
                <a:cs typeface="Arial"/>
              </a:rPr>
              <a:t>Place a zero above the second bit and try the next bit.</a:t>
            </a:r>
            <a:endParaRPr lang="en-AU" sz="2800" b="1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grpSp>
        <p:nvGrpSpPr>
          <p:cNvPr id="397316" name="Group 4"/>
          <p:cNvGrpSpPr>
            <a:grpSpLocks/>
          </p:cNvGrpSpPr>
          <p:nvPr/>
        </p:nvGrpSpPr>
        <p:grpSpPr bwMode="auto">
          <a:xfrm>
            <a:off x="1295400" y="2971800"/>
            <a:ext cx="1944688" cy="360363"/>
            <a:chOff x="1066" y="2069"/>
            <a:chExt cx="544" cy="227"/>
          </a:xfrm>
        </p:grpSpPr>
        <p:sp>
          <p:nvSpPr>
            <p:cNvPr id="397317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318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1727200" y="2971800"/>
            <a:ext cx="649288" cy="360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1752600" y="25146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41942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7: </a:t>
            </a:r>
            <a:r>
              <a:rPr lang="en-AU" sz="2800" dirty="0">
                <a:latin typeface="Arial"/>
                <a:cs typeface="Arial"/>
              </a:rPr>
              <a:t>Determine if 1 0 1 (5) will fit into the next three bits of dividend.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1(5) will fit into 1 1 0(6)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8: </a:t>
            </a:r>
            <a:r>
              <a:rPr lang="en-AU" sz="2800" dirty="0">
                <a:latin typeface="Arial"/>
                <a:cs typeface="Arial"/>
              </a:rPr>
              <a:t>Place a one above the third bit and times it by the divisor (1 0 1)</a:t>
            </a:r>
            <a:endParaRPr lang="en-AU" sz="2800" b="1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grpSp>
        <p:nvGrpSpPr>
          <p:cNvPr id="398340" name="Group 4"/>
          <p:cNvGrpSpPr>
            <a:grpSpLocks/>
          </p:cNvGrpSpPr>
          <p:nvPr/>
        </p:nvGrpSpPr>
        <p:grpSpPr bwMode="auto">
          <a:xfrm>
            <a:off x="1295400" y="2971800"/>
            <a:ext cx="1944688" cy="360363"/>
            <a:chOff x="1066" y="2069"/>
            <a:chExt cx="544" cy="227"/>
          </a:xfrm>
        </p:grpSpPr>
        <p:sp>
          <p:nvSpPr>
            <p:cNvPr id="398341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342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1735137" y="2971800"/>
            <a:ext cx="1008063" cy="360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52600" y="25146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078037" y="25146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41178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9920"/>
            <a:ext cx="8167688" cy="505936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672"/>
              </a:spcBef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9: </a:t>
            </a:r>
            <a:r>
              <a:rPr lang="en-AU" sz="2800" dirty="0">
                <a:latin typeface="Arial"/>
                <a:cs typeface="Arial"/>
              </a:rPr>
              <a:t>The multiplication of the divisor should be placed under the THREE bits you have used.</a:t>
            </a:r>
          </a:p>
          <a:p>
            <a:pPr marL="0" indent="0">
              <a:lnSpc>
                <a:spcPct val="90000"/>
              </a:lnSpc>
              <a:spcBef>
                <a:spcPts val="672"/>
              </a:spcBef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672"/>
              </a:spcBef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lnSpc>
                <a:spcPct val="90000"/>
              </a:lnSpc>
              <a:spcBef>
                <a:spcPts val="672"/>
              </a:spcBef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</a:t>
            </a:r>
            <a:r>
              <a:rPr lang="en-AU" sz="2800" dirty="0" smtClean="0">
                <a:latin typeface="Arial"/>
                <a:cs typeface="Arial"/>
              </a:rPr>
              <a:t>    </a:t>
            </a:r>
            <a:r>
              <a:rPr lang="en-AU" sz="2800" dirty="0">
                <a:latin typeface="Arial"/>
                <a:cs typeface="Arial"/>
              </a:rPr>
              <a:t>1 0 </a:t>
            </a: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b="1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672"/>
              </a:spcBef>
              <a:buFont typeface="Wingdings" charset="0"/>
              <a:buNone/>
            </a:pPr>
            <a:endParaRPr lang="en-AU" sz="2800" dirty="0" smtClean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672"/>
              </a:spcBef>
              <a:buFont typeface="Wingdings" charset="0"/>
              <a:buNone/>
            </a:pPr>
            <a:r>
              <a:rPr lang="en-AU" sz="2800" dirty="0" smtClean="0">
                <a:latin typeface="Arial"/>
                <a:cs typeface="Arial"/>
              </a:rPr>
              <a:t>A </a:t>
            </a:r>
            <a:r>
              <a:rPr lang="en-AU" sz="2800" dirty="0">
                <a:latin typeface="Arial"/>
                <a:cs typeface="Arial"/>
              </a:rPr>
              <a:t>subtraction should take </a:t>
            </a:r>
            <a:r>
              <a:rPr lang="en-AU" sz="2800" dirty="0" smtClean="0">
                <a:latin typeface="Arial"/>
                <a:cs typeface="Arial"/>
              </a:rPr>
              <a:t>place. </a:t>
            </a:r>
            <a:r>
              <a:rPr lang="en-AU" sz="2800" dirty="0">
                <a:latin typeface="Arial"/>
                <a:cs typeface="Arial"/>
              </a:rPr>
              <a:t>Therefore, the two</a:t>
            </a:r>
            <a:r>
              <a:rPr lang="ja-JP" altLang="en-AU" sz="2800" dirty="0">
                <a:latin typeface="Arial"/>
                <a:cs typeface="Arial"/>
              </a:rPr>
              <a:t>’</a:t>
            </a:r>
            <a:r>
              <a:rPr lang="en-AU" sz="2800" dirty="0">
                <a:latin typeface="Arial"/>
                <a:cs typeface="Arial"/>
              </a:rPr>
              <a:t>s complement of the 2</a:t>
            </a:r>
            <a:r>
              <a:rPr lang="en-AU" sz="2800" baseline="30000" dirty="0">
                <a:latin typeface="Arial"/>
                <a:cs typeface="Arial"/>
              </a:rPr>
              <a:t>nd</a:t>
            </a:r>
            <a:r>
              <a:rPr lang="en-AU" sz="2800" dirty="0">
                <a:latin typeface="Arial"/>
                <a:cs typeface="Arial"/>
              </a:rPr>
              <a:t> number must be found and the two numbers added together to get a result.</a:t>
            </a: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1346853" y="2946400"/>
            <a:ext cx="1944688" cy="360363"/>
            <a:chOff x="1066" y="2069"/>
            <a:chExt cx="544" cy="227"/>
          </a:xfrm>
        </p:grpSpPr>
        <p:sp>
          <p:nvSpPr>
            <p:cNvPr id="399365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366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1731963" y="2946400"/>
            <a:ext cx="936625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52600" y="24485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078037" y="24485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382837" y="24384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71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5059362"/>
          </a:xfrm>
        </p:spPr>
        <p:txBody>
          <a:bodyPr>
            <a:normAutofit/>
          </a:bodyPr>
          <a:lstStyle/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10: </a:t>
            </a:r>
            <a:r>
              <a:rPr lang="en-AU" sz="2800" dirty="0">
                <a:latin typeface="Arial"/>
                <a:cs typeface="Arial"/>
              </a:rPr>
              <a:t>The two</a:t>
            </a:r>
            <a:r>
              <a:rPr lang="ja-JP" altLang="en-AU" sz="2800" dirty="0">
                <a:latin typeface="Arial"/>
                <a:cs typeface="Arial"/>
              </a:rPr>
              <a:t>’</a:t>
            </a:r>
            <a:r>
              <a:rPr lang="en-AU" sz="2800" dirty="0">
                <a:latin typeface="Arial"/>
                <a:cs typeface="Arial"/>
              </a:rPr>
              <a:t>s complement of 1 0 1 is 0 1 1</a:t>
            </a: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r>
              <a:rPr lang="en-AU" sz="2800" dirty="0" smtClean="0">
                <a:latin typeface="Arial"/>
                <a:cs typeface="Arial"/>
              </a:rPr>
              <a:t>        +   0 1 </a:t>
            </a:r>
            <a:r>
              <a:rPr lang="en-AU" sz="2800" dirty="0">
                <a:latin typeface="Arial"/>
                <a:cs typeface="Arial"/>
              </a:rPr>
              <a:t>1</a:t>
            </a:r>
            <a:endParaRPr lang="en-AU" sz="2800" b="1" dirty="0">
              <a:latin typeface="Arial"/>
              <a:cs typeface="Arial"/>
            </a:endParaRP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   0 0 1</a:t>
            </a: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sp>
        <p:nvSpPr>
          <p:cNvPr id="400396" name="Line 12"/>
          <p:cNvSpPr>
            <a:spLocks noChangeShapeType="1"/>
          </p:cNvSpPr>
          <p:nvPr/>
        </p:nvSpPr>
        <p:spPr bwMode="auto">
          <a:xfrm>
            <a:off x="1476375" y="3962400"/>
            <a:ext cx="1655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52600" y="24485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078037" y="24485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382837" y="24384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dirty="0">
              <a:latin typeface="Arial"/>
              <a:cs typeface="Arial"/>
            </a:endParaRP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1346853" y="3022600"/>
            <a:ext cx="1944688" cy="360363"/>
            <a:chOff x="1066" y="2069"/>
            <a:chExt cx="544" cy="227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731963" y="3022600"/>
            <a:ext cx="936625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85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02: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Data Representation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>
                <a:latin typeface="Arial" pitchFamily="34" charset="0"/>
                <a:cs typeface="Arial" pitchFamily="34" charset="0"/>
              </a:rPr>
              <a:t>Decimal Representation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>
                <a:latin typeface="Arial" pitchFamily="34" charset="0"/>
                <a:cs typeface="Arial" pitchFamily="34" charset="0"/>
              </a:rPr>
              <a:t>Binary Representation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>
                <a:latin typeface="Arial" pitchFamily="34" charset="0"/>
                <a:cs typeface="Arial" pitchFamily="34" charset="0"/>
              </a:rPr>
              <a:t>Two’s Complement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>
                <a:latin typeface="Arial" pitchFamily="34" charset="0"/>
                <a:cs typeface="Arial" pitchFamily="34" charset="0"/>
              </a:rPr>
              <a:t>Hexadecimal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5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5059362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11: </a:t>
            </a:r>
            <a:r>
              <a:rPr lang="en-AU" sz="2800" dirty="0">
                <a:latin typeface="Arial"/>
                <a:cs typeface="Arial"/>
              </a:rPr>
              <a:t>Determine if 1 0 1 will fit into the remainder </a:t>
            </a:r>
            <a:r>
              <a:rPr lang="en-AU" sz="2800" dirty="0" smtClean="0">
                <a:latin typeface="Arial"/>
                <a:cs typeface="Arial"/>
              </a:rPr>
              <a:t>0 </a:t>
            </a:r>
            <a:r>
              <a:rPr lang="en-AU" sz="2800" dirty="0">
                <a:latin typeface="Arial"/>
                <a:cs typeface="Arial"/>
              </a:rPr>
              <a:t>0 1. The answer is no so you must bring down the next number</a:t>
            </a:r>
            <a:r>
              <a:rPr lang="en-AU" sz="2800" dirty="0" smtClean="0">
                <a:latin typeface="Arial"/>
                <a:cs typeface="Arial"/>
              </a:rPr>
              <a:t>.</a:t>
            </a:r>
          </a:p>
          <a:p>
            <a:pPr marL="0" indent="0">
              <a:buFont typeface="Wingdings" charset="0"/>
              <a:buNone/>
            </a:pPr>
            <a:endParaRPr lang="en-AU" sz="2800" dirty="0" smtClean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r>
              <a:rPr lang="en-AU" sz="2800" dirty="0" smtClean="0">
                <a:latin typeface="Arial"/>
                <a:cs typeface="Arial"/>
              </a:rPr>
              <a:t>1 0 1     1 1 0 0 1</a:t>
            </a:r>
          </a:p>
          <a:p>
            <a:pPr marL="0" indent="0">
              <a:buFont typeface="Wingdings" charset="0"/>
              <a:buNone/>
            </a:pPr>
            <a:r>
              <a:rPr lang="en-AU" sz="2800" dirty="0" smtClean="0">
                <a:latin typeface="Arial"/>
                <a:cs typeface="Arial"/>
              </a:rPr>
              <a:t>	    0 1 1</a:t>
            </a:r>
          </a:p>
          <a:p>
            <a:pPr marL="0" indent="0">
              <a:buFont typeface="Wingdings" charset="0"/>
              <a:buNone/>
            </a:pPr>
            <a:r>
              <a:rPr lang="en-AU" sz="2800" dirty="0" smtClean="0">
                <a:latin typeface="Arial"/>
                <a:cs typeface="Arial"/>
              </a:rPr>
              <a:t>	    0 0 1 0</a:t>
            </a:r>
          </a:p>
          <a:p>
            <a:pPr marL="0" indent="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grpSp>
        <p:nvGrpSpPr>
          <p:cNvPr id="401412" name="Group 4"/>
          <p:cNvGrpSpPr>
            <a:grpSpLocks/>
          </p:cNvGrpSpPr>
          <p:nvPr/>
        </p:nvGrpSpPr>
        <p:grpSpPr bwMode="auto">
          <a:xfrm>
            <a:off x="1331912" y="3526118"/>
            <a:ext cx="1944688" cy="360363"/>
            <a:chOff x="1066" y="2069"/>
            <a:chExt cx="544" cy="227"/>
          </a:xfrm>
        </p:grpSpPr>
        <p:sp>
          <p:nvSpPr>
            <p:cNvPr id="401413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14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1692275" y="3526118"/>
            <a:ext cx="936625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1042988" y="400526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+</a:t>
            </a:r>
          </a:p>
        </p:txBody>
      </p:sp>
      <p:sp>
        <p:nvSpPr>
          <p:cNvPr id="401420" name="Line 12"/>
          <p:cNvSpPr>
            <a:spLocks noChangeShapeType="1"/>
          </p:cNvSpPr>
          <p:nvPr/>
        </p:nvSpPr>
        <p:spPr bwMode="auto">
          <a:xfrm>
            <a:off x="1403350" y="4437063"/>
            <a:ext cx="1655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421" name="Line 13"/>
          <p:cNvSpPr>
            <a:spLocks noChangeShapeType="1"/>
          </p:cNvSpPr>
          <p:nvPr/>
        </p:nvSpPr>
        <p:spPr bwMode="auto">
          <a:xfrm>
            <a:off x="2788023" y="3886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676400" y="29819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001837" y="29819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306637" y="29718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37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5059362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12: </a:t>
            </a:r>
            <a:r>
              <a:rPr lang="en-AU" sz="2800" dirty="0">
                <a:latin typeface="Arial"/>
                <a:cs typeface="Arial"/>
              </a:rPr>
              <a:t>1 01 does not fit into 0 0 1 0. Therefore, a zero is placed above the last bit. And the next number is used</a:t>
            </a:r>
            <a:r>
              <a:rPr lang="en-AU" sz="2800" dirty="0" smtClean="0">
                <a:latin typeface="Arial"/>
                <a:cs typeface="Arial"/>
              </a:rPr>
              <a:t>.</a:t>
            </a: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    0 1 1</a:t>
            </a: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    0 0 1 </a:t>
            </a:r>
            <a:r>
              <a:rPr lang="en-AU" sz="2800" dirty="0" smtClean="0">
                <a:latin typeface="Arial"/>
                <a:cs typeface="Arial"/>
              </a:rPr>
              <a:t>0 1</a:t>
            </a: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1331912" y="3526118"/>
            <a:ext cx="1944688" cy="360363"/>
            <a:chOff x="1066" y="2069"/>
            <a:chExt cx="544" cy="227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692275" y="3526118"/>
            <a:ext cx="936625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42988" y="400526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+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1403350" y="4437063"/>
            <a:ext cx="1655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2788023" y="3886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3048000" y="3886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676400" y="29819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001837" y="29819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306637" y="29718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dirty="0">
              <a:latin typeface="Arial"/>
              <a:cs typeface="Arial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590800" y="29718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899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5059362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13: </a:t>
            </a:r>
            <a:r>
              <a:rPr lang="en-AU" sz="2800" dirty="0">
                <a:latin typeface="Arial"/>
                <a:cs typeface="Arial"/>
              </a:rPr>
              <a:t>1 0 1 does fit into 1 0 1 so therefore, a one is placed above the final number and the process of shift and add must be continued.</a:t>
            </a:r>
          </a:p>
          <a:p>
            <a:pPr marL="0" indent="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 </a:t>
            </a:r>
            <a:r>
              <a:rPr lang="en-AU" sz="2800" dirty="0" smtClean="0">
                <a:latin typeface="Arial"/>
                <a:cs typeface="Arial"/>
              </a:rPr>
              <a:t>   </a:t>
            </a:r>
            <a:r>
              <a:rPr lang="en-AU" sz="2800" dirty="0">
                <a:latin typeface="Arial"/>
                <a:cs typeface="Arial"/>
              </a:rPr>
              <a:t>0 1 1</a:t>
            </a: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 </a:t>
            </a:r>
            <a:r>
              <a:rPr lang="en-AU" sz="2800" dirty="0" smtClean="0">
                <a:latin typeface="Arial"/>
                <a:cs typeface="Arial"/>
              </a:rPr>
              <a:t>   </a:t>
            </a:r>
            <a:r>
              <a:rPr lang="en-AU" sz="2800" dirty="0">
                <a:latin typeface="Arial"/>
                <a:cs typeface="Arial"/>
              </a:rPr>
              <a:t>0 0 1 0 1</a:t>
            </a: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        </a:t>
            </a:r>
            <a:r>
              <a:rPr lang="en-AU" sz="2800" dirty="0" smtClean="0">
                <a:latin typeface="Arial"/>
                <a:cs typeface="Arial"/>
              </a:rPr>
              <a:t>        </a:t>
            </a:r>
            <a:r>
              <a:rPr lang="en-AU" sz="2800" dirty="0">
                <a:latin typeface="Arial"/>
                <a:cs typeface="Arial"/>
              </a:rPr>
              <a:t>0 1 1</a:t>
            </a: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                0 0 0</a:t>
            </a:r>
          </a:p>
          <a:p>
            <a:pPr marL="0" indent="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1042988" y="396240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dirty="0"/>
              <a:t>+</a:t>
            </a:r>
          </a:p>
        </p:txBody>
      </p:sp>
      <p:sp>
        <p:nvSpPr>
          <p:cNvPr id="403473" name="Rectangle 17"/>
          <p:cNvSpPr>
            <a:spLocks noChangeArrowheads="1"/>
          </p:cNvSpPr>
          <p:nvPr/>
        </p:nvSpPr>
        <p:spPr bwMode="auto">
          <a:xfrm>
            <a:off x="2335213" y="4546600"/>
            <a:ext cx="865187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1676400" y="5029200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+</a:t>
            </a:r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1331912" y="3526118"/>
            <a:ext cx="1944688" cy="360363"/>
            <a:chOff x="1066" y="2069"/>
            <a:chExt cx="544" cy="227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692275" y="3526118"/>
            <a:ext cx="936625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1403350" y="4437063"/>
            <a:ext cx="1655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2788023" y="3886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3048000" y="3886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1676400" y="29819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2001837" y="29819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306637" y="29718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dirty="0">
              <a:latin typeface="Arial"/>
              <a:cs typeface="Arial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2590800" y="29718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2895600" y="29718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dirty="0">
              <a:latin typeface="Arial"/>
              <a:cs typeface="Arial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1620837" y="5486400"/>
            <a:ext cx="1655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88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5059362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AU" sz="2600" b="1"/>
              <a:t>Step 14: </a:t>
            </a:r>
            <a:r>
              <a:rPr lang="en-AU" sz="2600"/>
              <a:t>The final answer is 1 0 1 (5) remainder zero.</a:t>
            </a:r>
          </a:p>
          <a:p>
            <a:pPr marL="0" indent="0">
              <a:buFont typeface="Wingdings" charset="0"/>
              <a:buNone/>
            </a:pPr>
            <a:endParaRPr lang="en-AU" sz="2600"/>
          </a:p>
          <a:p>
            <a:pPr marL="0" indent="0">
              <a:buFont typeface="Wingdings" charset="0"/>
              <a:buNone/>
            </a:pPr>
            <a:endParaRPr lang="en-AU" sz="2600" b="1"/>
          </a:p>
        </p:txBody>
      </p:sp>
    </p:spTree>
    <p:extLst>
      <p:ext uri="{BB962C8B-B14F-4D97-AF65-F5344CB8AC3E}">
        <p14:creationId xmlns:p14="http://schemas.microsoft.com/office/powerpoint/2010/main" xmlns="" val="42181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sz="3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7348" name="Rectangle 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2256"/>
              </a:spcBef>
            </a:pPr>
            <a:r>
              <a:rPr lang="en-US" sz="2600" dirty="0">
                <a:latin typeface="Arial"/>
                <a:cs typeface="Arial"/>
              </a:rPr>
              <a:t>The signed magnitude, one</a:t>
            </a:r>
            <a:r>
              <a:rPr lang="ja-JP" altLang="en-US" sz="2600" dirty="0">
                <a:latin typeface="Arial"/>
                <a:cs typeface="Arial"/>
              </a:rPr>
              <a:t>’</a:t>
            </a:r>
            <a:r>
              <a:rPr lang="en-US" sz="2600" dirty="0">
                <a:latin typeface="Arial"/>
                <a:cs typeface="Arial"/>
              </a:rPr>
              <a:t>s complement, and two</a:t>
            </a:r>
            <a:r>
              <a:rPr lang="ja-JP" altLang="en-US" sz="2600" dirty="0">
                <a:latin typeface="Arial"/>
                <a:cs typeface="Arial"/>
              </a:rPr>
              <a:t>’</a:t>
            </a:r>
            <a:r>
              <a:rPr lang="en-US" sz="2600" dirty="0">
                <a:latin typeface="Arial"/>
                <a:cs typeface="Arial"/>
              </a:rPr>
              <a:t>s complement representation that we have just presented deal with integer values only.</a:t>
            </a:r>
          </a:p>
          <a:p>
            <a:pPr>
              <a:spcBef>
                <a:spcPts val="2256"/>
              </a:spcBef>
            </a:pPr>
            <a:r>
              <a:rPr lang="en-US" sz="2600" dirty="0">
                <a:latin typeface="Arial"/>
                <a:cs typeface="Arial"/>
              </a:rPr>
              <a:t>Without modification, these formats are not useful in scientific or business applications that deal with real number values.</a:t>
            </a:r>
          </a:p>
          <a:p>
            <a:pPr>
              <a:spcBef>
                <a:spcPts val="2256"/>
              </a:spcBef>
            </a:pPr>
            <a:r>
              <a:rPr lang="en-US" sz="2600" dirty="0">
                <a:latin typeface="Arial"/>
                <a:cs typeface="Arial"/>
              </a:rPr>
              <a:t>Floating-point representation solves this problem.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CC69A3-3E7B-7F4C-A126-653978192AEB}" type="slidenum">
              <a:rPr lang="en-US"/>
              <a:pPr eaLnBrk="1" hangingPunct="1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3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sz="3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1872"/>
              </a:spcBef>
            </a:pPr>
            <a:r>
              <a:rPr lang="en-US" sz="2600" dirty="0">
                <a:latin typeface="Arial" charset="0"/>
                <a:cs typeface="Arial" charset="0"/>
              </a:rPr>
              <a:t>If we are clever programmers, we can perform floating-point calculations using any integer format.</a:t>
            </a:r>
          </a:p>
          <a:p>
            <a:pPr>
              <a:spcBef>
                <a:spcPts val="1872"/>
              </a:spcBef>
            </a:pPr>
            <a:r>
              <a:rPr lang="en-US" sz="2600" dirty="0">
                <a:latin typeface="Arial" charset="0"/>
                <a:cs typeface="Arial" charset="0"/>
              </a:rPr>
              <a:t>This is called </a:t>
            </a:r>
            <a:r>
              <a:rPr lang="en-US" sz="2600" i="1" dirty="0">
                <a:latin typeface="Arial" charset="0"/>
                <a:cs typeface="Arial" charset="0"/>
              </a:rPr>
              <a:t>floating-point emulation</a:t>
            </a:r>
            <a:r>
              <a:rPr lang="en-US" sz="2600" dirty="0">
                <a:latin typeface="Arial" charset="0"/>
                <a:cs typeface="Arial" charset="0"/>
              </a:rPr>
              <a:t>, because floating point values </a:t>
            </a:r>
            <a:r>
              <a:rPr lang="en-US" sz="2600" dirty="0" err="1">
                <a:latin typeface="Arial" charset="0"/>
                <a:cs typeface="Arial" charset="0"/>
              </a:rPr>
              <a:t>aren</a:t>
            </a:r>
            <a:r>
              <a:rPr lang="ja-JP" altLang="en-US" sz="2600" dirty="0">
                <a:latin typeface="Arial" charset="0"/>
                <a:cs typeface="Arial" charset="0"/>
              </a:rPr>
              <a:t>’</a:t>
            </a:r>
            <a:r>
              <a:rPr lang="en-US" sz="2600" dirty="0">
                <a:latin typeface="Arial" charset="0"/>
                <a:cs typeface="Arial" charset="0"/>
              </a:rPr>
              <a:t>t stored as such, we just create programs that make it seem as if floating-point values are being used.</a:t>
            </a:r>
          </a:p>
          <a:p>
            <a:pPr>
              <a:spcBef>
                <a:spcPts val="1872"/>
              </a:spcBef>
            </a:pPr>
            <a:r>
              <a:rPr lang="en-US" sz="2600" dirty="0">
                <a:latin typeface="Arial" charset="0"/>
                <a:cs typeface="Arial" charset="0"/>
              </a:rPr>
              <a:t>Most of today</a:t>
            </a:r>
            <a:r>
              <a:rPr lang="ja-JP" altLang="en-US" sz="2600" dirty="0">
                <a:latin typeface="Arial" charset="0"/>
                <a:cs typeface="Arial" charset="0"/>
              </a:rPr>
              <a:t>’</a:t>
            </a:r>
            <a:r>
              <a:rPr lang="en-US" sz="2600" dirty="0">
                <a:latin typeface="Arial" charset="0"/>
                <a:cs typeface="Arial" charset="0"/>
              </a:rPr>
              <a:t>s computers are equipped with specialized hardware that performs floating-point arithmetic with no special programming required.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615B8-4F8A-AB42-BF66-4F66246DE2B4}" type="slidenum">
              <a:rPr lang="en-US"/>
              <a:pPr eaLnBrk="1" hangingPunct="1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0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sz="3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334000"/>
          </a:xfrm>
          <a:noFill/>
        </p:spPr>
        <p:txBody>
          <a:bodyPr>
            <a:noAutofit/>
          </a:bodyPr>
          <a:lstStyle/>
          <a:p>
            <a:pPr>
              <a:spcBef>
                <a:spcPts val="1392"/>
              </a:spcBef>
            </a:pPr>
            <a:r>
              <a:rPr lang="en-US" sz="2000" b="1" dirty="0">
                <a:latin typeface="Arial"/>
                <a:cs typeface="Arial"/>
              </a:rPr>
              <a:t>Floating-point numbers</a:t>
            </a:r>
          </a:p>
          <a:p>
            <a:pPr lvl="1">
              <a:spcBef>
                <a:spcPts val="1392"/>
              </a:spcBef>
            </a:pPr>
            <a:r>
              <a:rPr lang="en-US" sz="1800" dirty="0">
                <a:latin typeface="Arial"/>
                <a:cs typeface="Arial"/>
              </a:rPr>
              <a:t>Can represent very large or very small numbers based on scientific notation.  Binary point </a:t>
            </a:r>
            <a:r>
              <a:rPr lang="ja-JP" altLang="en-US" sz="1800" dirty="0">
                <a:latin typeface="Arial"/>
                <a:cs typeface="Arial"/>
              </a:rPr>
              <a:t>“</a:t>
            </a:r>
            <a:r>
              <a:rPr lang="en-US" sz="1800" dirty="0">
                <a:latin typeface="Arial"/>
                <a:cs typeface="Arial"/>
              </a:rPr>
              <a:t>floats</a:t>
            </a:r>
            <a:r>
              <a:rPr lang="ja-JP" altLang="en-US" sz="1800" dirty="0">
                <a:latin typeface="Arial"/>
                <a:cs typeface="Arial"/>
              </a:rPr>
              <a:t>”</a:t>
            </a:r>
            <a:r>
              <a:rPr lang="en-US" sz="1800" dirty="0">
                <a:latin typeface="Arial"/>
                <a:cs typeface="Arial"/>
              </a:rPr>
              <a:t>.</a:t>
            </a:r>
          </a:p>
          <a:p>
            <a:pPr>
              <a:spcBef>
                <a:spcPts val="1392"/>
              </a:spcBef>
            </a:pPr>
            <a:r>
              <a:rPr lang="en-US" sz="2000" b="1" dirty="0">
                <a:latin typeface="Arial"/>
                <a:cs typeface="Arial"/>
              </a:rPr>
              <a:t>Two Parts</a:t>
            </a:r>
          </a:p>
          <a:p>
            <a:pPr lvl="1">
              <a:spcBef>
                <a:spcPts val="1392"/>
              </a:spcBef>
            </a:pPr>
            <a:r>
              <a:rPr lang="en-US" sz="2000" b="1" dirty="0">
                <a:latin typeface="Arial"/>
                <a:cs typeface="Arial"/>
              </a:rPr>
              <a:t>Mantissa</a:t>
            </a:r>
            <a:r>
              <a:rPr lang="en-US" sz="2000" dirty="0">
                <a:latin typeface="Arial"/>
                <a:cs typeface="Arial"/>
              </a:rPr>
              <a:t> represents magnitude of number</a:t>
            </a:r>
          </a:p>
          <a:p>
            <a:pPr lvl="1">
              <a:spcBef>
                <a:spcPts val="1392"/>
              </a:spcBef>
            </a:pPr>
            <a:r>
              <a:rPr lang="en-US" sz="2000" b="1" dirty="0">
                <a:latin typeface="Arial"/>
                <a:cs typeface="Arial"/>
              </a:rPr>
              <a:t>Exponent</a:t>
            </a:r>
            <a:r>
              <a:rPr lang="en-US" sz="2000" dirty="0">
                <a:latin typeface="Arial"/>
                <a:cs typeface="Arial"/>
              </a:rPr>
              <a:t> represents number of places that binary point is to be </a:t>
            </a:r>
            <a:r>
              <a:rPr lang="en-US" sz="2000" dirty="0" smtClean="0">
                <a:latin typeface="Arial"/>
                <a:cs typeface="Arial"/>
              </a:rPr>
              <a:t>moved</a:t>
            </a:r>
            <a:endParaRPr lang="en-US" sz="2400" dirty="0" smtClean="0">
              <a:latin typeface="Arial"/>
              <a:cs typeface="Arial"/>
            </a:endParaRPr>
          </a:p>
          <a:p>
            <a:pPr>
              <a:spcBef>
                <a:spcPts val="1392"/>
              </a:spcBef>
            </a:pPr>
            <a:r>
              <a:rPr lang="en-US" sz="2000" b="1" dirty="0" smtClean="0">
                <a:latin typeface="Arial"/>
                <a:cs typeface="Arial"/>
              </a:rPr>
              <a:t>Floating</a:t>
            </a:r>
            <a:r>
              <a:rPr lang="en-US" sz="2000" b="1" dirty="0">
                <a:latin typeface="Arial"/>
                <a:cs typeface="Arial"/>
              </a:rPr>
              <a:t>-point numbers allow an arbitrary number of decimal places to the right of the decimal point.</a:t>
            </a:r>
          </a:p>
          <a:p>
            <a:pPr lvl="1">
              <a:spcBef>
                <a:spcPts val="1392"/>
              </a:spcBef>
            </a:pPr>
            <a:r>
              <a:rPr lang="en-US" sz="2400" dirty="0">
                <a:latin typeface="Arial"/>
                <a:cs typeface="Arial"/>
              </a:rPr>
              <a:t>For example:</a:t>
            </a:r>
            <a:r>
              <a:rPr lang="en-US" sz="2000" dirty="0">
                <a:latin typeface="Arial"/>
                <a:cs typeface="Arial"/>
              </a:rPr>
              <a:t>  0.5 </a:t>
            </a:r>
            <a:r>
              <a:rPr lang="en-US" sz="2000" dirty="0">
                <a:latin typeface="Arial"/>
                <a:cs typeface="Arial"/>
                <a:sym typeface="Symbol" charset="0"/>
              </a:rPr>
              <a:t></a:t>
            </a:r>
            <a:r>
              <a:rPr lang="en-US" sz="2000" dirty="0">
                <a:latin typeface="Arial"/>
                <a:cs typeface="Arial"/>
              </a:rPr>
              <a:t> 0.25 = 0.125</a:t>
            </a:r>
          </a:p>
          <a:p>
            <a:pPr>
              <a:spcBef>
                <a:spcPts val="1392"/>
              </a:spcBef>
            </a:pPr>
            <a:r>
              <a:rPr lang="en-US" sz="2000" b="1" dirty="0">
                <a:latin typeface="Arial"/>
                <a:cs typeface="Arial"/>
              </a:rPr>
              <a:t>They are often expressed in scientific notation. </a:t>
            </a:r>
          </a:p>
          <a:p>
            <a:pPr lvl="2">
              <a:spcBef>
                <a:spcPts val="192"/>
              </a:spcBef>
              <a:buFontTx/>
              <a:buNone/>
            </a:pPr>
            <a:r>
              <a:rPr lang="en-US" sz="2000" dirty="0" smtClean="0">
                <a:latin typeface="Arial"/>
                <a:cs typeface="Arial"/>
              </a:rPr>
              <a:t>e.g. 	0.125 </a:t>
            </a:r>
            <a:r>
              <a:rPr lang="en-US" sz="2000" dirty="0">
                <a:latin typeface="Arial"/>
                <a:cs typeface="Arial"/>
              </a:rPr>
              <a:t>= 1.25 </a:t>
            </a:r>
            <a:r>
              <a:rPr lang="en-US" sz="2000" dirty="0">
                <a:latin typeface="Arial"/>
                <a:cs typeface="Arial"/>
                <a:sym typeface="Symbol" charset="0"/>
              </a:rPr>
              <a:t></a:t>
            </a:r>
            <a:r>
              <a:rPr lang="en-US" sz="2000" dirty="0">
                <a:latin typeface="Arial"/>
                <a:cs typeface="Arial"/>
              </a:rPr>
              <a:t> 10</a:t>
            </a:r>
            <a:r>
              <a:rPr lang="en-US" sz="2000" baseline="30000" dirty="0">
                <a:latin typeface="Arial"/>
                <a:cs typeface="Arial"/>
              </a:rPr>
              <a:t>-1</a:t>
            </a:r>
            <a:endParaRPr lang="en-US" sz="2000" dirty="0">
              <a:latin typeface="Arial"/>
              <a:cs typeface="Arial"/>
            </a:endParaRPr>
          </a:p>
          <a:p>
            <a:pPr lvl="2">
              <a:spcBef>
                <a:spcPts val="192"/>
              </a:spcBef>
              <a:buFontTx/>
              <a:buNone/>
            </a:pPr>
            <a:r>
              <a:rPr lang="en-US" sz="2000" dirty="0" smtClean="0">
                <a:latin typeface="Arial"/>
                <a:cs typeface="Arial"/>
              </a:rPr>
              <a:t>		5,000,000 </a:t>
            </a:r>
            <a:r>
              <a:rPr lang="en-US" sz="2000" dirty="0">
                <a:latin typeface="Arial"/>
                <a:cs typeface="Arial"/>
              </a:rPr>
              <a:t>= 5.0 </a:t>
            </a:r>
            <a:r>
              <a:rPr lang="en-US" sz="2000" dirty="0">
                <a:latin typeface="Arial"/>
                <a:cs typeface="Arial"/>
                <a:sym typeface="Symbol" charset="0"/>
              </a:rPr>
              <a:t></a:t>
            </a:r>
            <a:r>
              <a:rPr lang="en-US" sz="2000" dirty="0">
                <a:latin typeface="Arial"/>
                <a:cs typeface="Arial"/>
              </a:rPr>
              <a:t> 10</a:t>
            </a:r>
            <a:r>
              <a:rPr lang="en-US" sz="2000" baseline="30000" dirty="0">
                <a:latin typeface="Arial"/>
                <a:cs typeface="Arial"/>
              </a:rPr>
              <a:t>6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DB1B69-B9E3-E844-B276-BE9D34F9FB5B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86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sz="3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  <a:noFill/>
        </p:spPr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Computers use a form of scientific notation for floating-point representation 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Numbers written in scientific notation have three components: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73EC1-6D45-5E49-B0A7-270C27734DA5}" type="slidenum">
              <a:rPr lang="en-US"/>
              <a:pPr eaLnBrk="1" hangingPunct="1"/>
              <a:t>27</a:t>
            </a:fld>
            <a:endParaRPr lang="en-US"/>
          </a:p>
        </p:txBody>
      </p:sp>
      <p:pic>
        <p:nvPicPr>
          <p:cNvPr id="60421" name="Picture 6" descr="C:\IDRAW20\16A.TIF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17000"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5173663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739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sz="3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600">
                <a:latin typeface="Arial" charset="0"/>
                <a:cs typeface="Arial" charset="0"/>
              </a:rPr>
              <a:t>Computer representation of a floating-point number consists of three fixed-size fields:</a:t>
            </a:r>
          </a:p>
          <a:p>
            <a:endParaRPr lang="en-US" sz="2600">
              <a:latin typeface="Arial" charset="0"/>
              <a:cs typeface="Arial" charset="0"/>
            </a:endParaRPr>
          </a:p>
          <a:p>
            <a:endParaRPr lang="en-US" sz="2600">
              <a:latin typeface="Arial" charset="0"/>
              <a:cs typeface="Arial" charset="0"/>
            </a:endParaRPr>
          </a:p>
          <a:p>
            <a:endParaRPr lang="en-US" sz="2600">
              <a:latin typeface="Arial" charset="0"/>
              <a:cs typeface="Arial" charset="0"/>
            </a:endParaRPr>
          </a:p>
          <a:p>
            <a:endParaRPr lang="en-US" sz="2600">
              <a:latin typeface="Arial" charset="0"/>
              <a:cs typeface="Arial" charset="0"/>
            </a:endParaRPr>
          </a:p>
          <a:p>
            <a:r>
              <a:rPr lang="en-US" sz="2600">
                <a:latin typeface="Arial" charset="0"/>
                <a:cs typeface="Arial" charset="0"/>
              </a:rPr>
              <a:t>This is the standard arrangement of these fields.</a:t>
            </a: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82A749-5F2A-DE47-8193-8C9F30C7C5A0}" type="slidenum">
              <a:rPr lang="en-US"/>
              <a:pPr eaLnBrk="1" hangingPunct="1"/>
              <a:t>28</a:t>
            </a:fld>
            <a:endParaRPr lang="en-US"/>
          </a:p>
        </p:txBody>
      </p:sp>
      <p:pic>
        <p:nvPicPr>
          <p:cNvPr id="61445" name="Picture 4" descr="C:\IDRAW20\17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066800" y="2665413"/>
            <a:ext cx="67183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654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sz="3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600" dirty="0" smtClean="0">
              <a:latin typeface="Arial" charset="0"/>
              <a:cs typeface="Arial" charset="0"/>
            </a:endParaRPr>
          </a:p>
          <a:p>
            <a:endParaRPr lang="en-US" sz="2600" dirty="0">
              <a:latin typeface="Arial" charset="0"/>
              <a:cs typeface="Arial" charset="0"/>
            </a:endParaRPr>
          </a:p>
          <a:p>
            <a:endParaRPr lang="en-US" sz="2600" dirty="0" smtClean="0">
              <a:latin typeface="Arial" charset="0"/>
              <a:cs typeface="Arial" charset="0"/>
            </a:endParaRPr>
          </a:p>
          <a:p>
            <a:pPr>
              <a:spcBef>
                <a:spcPts val="1872"/>
              </a:spcBef>
            </a:pPr>
            <a:r>
              <a:rPr lang="en-US" sz="2600" dirty="0" smtClean="0">
                <a:latin typeface="Arial" charset="0"/>
                <a:cs typeface="Arial" charset="0"/>
              </a:rPr>
              <a:t>The </a:t>
            </a:r>
            <a:r>
              <a:rPr lang="en-US" sz="2600" dirty="0">
                <a:latin typeface="Arial" charset="0"/>
                <a:cs typeface="Arial" charset="0"/>
              </a:rPr>
              <a:t>one-bit sign field is the sign of the stored value.</a:t>
            </a:r>
          </a:p>
          <a:p>
            <a:pPr>
              <a:spcBef>
                <a:spcPts val="1872"/>
              </a:spcBef>
            </a:pPr>
            <a:r>
              <a:rPr lang="en-US" sz="2600" dirty="0">
                <a:latin typeface="Arial" charset="0"/>
                <a:cs typeface="Arial" charset="0"/>
              </a:rPr>
              <a:t>The size of the exponent field, determines the range of values that can be represented.</a:t>
            </a:r>
          </a:p>
          <a:p>
            <a:pPr>
              <a:spcBef>
                <a:spcPts val="1872"/>
              </a:spcBef>
            </a:pPr>
            <a:r>
              <a:rPr lang="en-US" sz="2600" dirty="0">
                <a:latin typeface="Arial" charset="0"/>
                <a:cs typeface="Arial" charset="0"/>
              </a:rPr>
              <a:t>The size of the </a:t>
            </a:r>
            <a:r>
              <a:rPr lang="en-US" sz="2600" dirty="0" err="1">
                <a:latin typeface="Arial" charset="0"/>
                <a:cs typeface="Arial" charset="0"/>
              </a:rPr>
              <a:t>significand</a:t>
            </a:r>
            <a:r>
              <a:rPr lang="en-US" sz="2600" dirty="0">
                <a:latin typeface="Arial" charset="0"/>
                <a:cs typeface="Arial" charset="0"/>
              </a:rPr>
              <a:t> determines the precision of the representation.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FC9FA8-A3A9-6840-96D8-1C7762DF5A96}" type="slidenum">
              <a:rPr lang="en-US"/>
              <a:pPr eaLnBrk="1" hangingPunct="1"/>
              <a:t>29</a:t>
            </a:fld>
            <a:endParaRPr lang="en-US"/>
          </a:p>
        </p:txBody>
      </p:sp>
      <p:pic>
        <p:nvPicPr>
          <p:cNvPr id="62469" name="Picture 4" descr="C:\IDRAW20\1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187450" y="1370013"/>
            <a:ext cx="6143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295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Data Representation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 smtClean="0">
                <a:latin typeface="Arial" pitchFamily="34" charset="0"/>
                <a:cs typeface="Arial" pitchFamily="34" charset="0"/>
              </a:rPr>
              <a:t>Binary </a:t>
            </a:r>
            <a:r>
              <a:rPr lang="en-US" sz="3300" dirty="0" smtClean="0">
                <a:latin typeface="Arial" pitchFamily="34" charset="0"/>
                <a:cs typeface="Arial" pitchFamily="34" charset="0"/>
              </a:rPr>
              <a:t>Multiplication</a:t>
            </a:r>
            <a:endParaRPr lang="en-US" sz="33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 smtClean="0">
                <a:latin typeface="Arial" pitchFamily="34" charset="0"/>
                <a:cs typeface="Arial" pitchFamily="34" charset="0"/>
              </a:rPr>
              <a:t>Binary </a:t>
            </a:r>
            <a:r>
              <a:rPr lang="en-US" sz="3300" dirty="0" smtClean="0">
                <a:latin typeface="Arial" pitchFamily="34" charset="0"/>
                <a:cs typeface="Arial" pitchFamily="34" charset="0"/>
              </a:rPr>
              <a:t>Division</a:t>
            </a:r>
            <a:endParaRPr lang="en-US" sz="33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 smtClean="0">
                <a:latin typeface="Arial" pitchFamily="34" charset="0"/>
                <a:cs typeface="Arial" pitchFamily="34" charset="0"/>
              </a:rPr>
              <a:t>Floating Point Representation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2126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600" dirty="0" smtClean="0">
              <a:latin typeface="Arial" charset="0"/>
              <a:cs typeface="Arial" charset="0"/>
            </a:endParaRPr>
          </a:p>
          <a:p>
            <a:endParaRPr lang="en-US" sz="26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600" dirty="0">
              <a:latin typeface="Arial" charset="0"/>
              <a:cs typeface="Arial" charset="0"/>
            </a:endParaRPr>
          </a:p>
          <a:p>
            <a:r>
              <a:rPr lang="en-US" sz="2600" dirty="0" smtClean="0">
                <a:latin typeface="Arial" charset="0"/>
                <a:cs typeface="Arial" charset="0"/>
              </a:rPr>
              <a:t>The </a:t>
            </a:r>
            <a:r>
              <a:rPr lang="en-US" sz="2600" dirty="0">
                <a:latin typeface="Arial" charset="0"/>
                <a:cs typeface="Arial" charset="0"/>
              </a:rPr>
              <a:t>IEEE-754 </a:t>
            </a:r>
            <a:r>
              <a:rPr lang="en-US" sz="2600" i="1" dirty="0">
                <a:latin typeface="Arial" charset="0"/>
                <a:cs typeface="Arial" charset="0"/>
              </a:rPr>
              <a:t>single precision</a:t>
            </a:r>
            <a:r>
              <a:rPr lang="en-US" sz="2600" dirty="0">
                <a:latin typeface="Arial" charset="0"/>
                <a:cs typeface="Arial" charset="0"/>
              </a:rPr>
              <a:t> floating point standard uses an 8-bit exponent and a 23-bit </a:t>
            </a:r>
            <a:r>
              <a:rPr lang="en-US" sz="2600" dirty="0" err="1">
                <a:latin typeface="Arial" charset="0"/>
                <a:cs typeface="Arial" charset="0"/>
              </a:rPr>
              <a:t>significand</a:t>
            </a:r>
            <a:r>
              <a:rPr lang="en-US" sz="2600" dirty="0">
                <a:latin typeface="Arial" charset="0"/>
                <a:cs typeface="Arial" charset="0"/>
              </a:rPr>
              <a:t>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The IEEE-754 </a:t>
            </a:r>
            <a:r>
              <a:rPr lang="en-US" sz="2600" i="1" dirty="0">
                <a:latin typeface="Arial" charset="0"/>
                <a:cs typeface="Arial" charset="0"/>
              </a:rPr>
              <a:t>double precision</a:t>
            </a:r>
            <a:r>
              <a:rPr lang="en-US" sz="2600" dirty="0">
                <a:latin typeface="Arial" charset="0"/>
                <a:cs typeface="Arial" charset="0"/>
              </a:rPr>
              <a:t> standard uses an 11-bit exponent and a 52-bit </a:t>
            </a:r>
            <a:r>
              <a:rPr lang="en-US" sz="2600" dirty="0" err="1">
                <a:latin typeface="Arial" charset="0"/>
                <a:cs typeface="Arial" charset="0"/>
              </a:rPr>
              <a:t>significand</a:t>
            </a:r>
            <a:r>
              <a:rPr lang="en-US" sz="26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960A3-D865-534B-8500-79EB9883CD76}" type="slidenum">
              <a:rPr lang="en-US"/>
              <a:pPr eaLnBrk="1" hangingPunct="1"/>
              <a:t>30</a:t>
            </a:fld>
            <a:endParaRPr lang="en-US"/>
          </a:p>
        </p:txBody>
      </p:sp>
      <p:pic>
        <p:nvPicPr>
          <p:cNvPr id="63491" name="Picture 7" descr="C:\IDRAW20\17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187450" y="1370013"/>
            <a:ext cx="6143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838200" y="5334000"/>
            <a:ext cx="7086600" cy="914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200" b="1" dirty="0">
                <a:solidFill>
                  <a:srgbClr val="CC3300"/>
                </a:solidFill>
              </a:rPr>
              <a:t>    For illustrative purposes, we will use a 14-bit model with a 5-bit exponent and an 8-bit </a:t>
            </a:r>
            <a:r>
              <a:rPr lang="en-US" sz="2200" b="1" dirty="0" err="1">
                <a:solidFill>
                  <a:srgbClr val="CC3300"/>
                </a:solidFill>
              </a:rPr>
              <a:t>significand</a:t>
            </a:r>
            <a:r>
              <a:rPr lang="en-US" sz="2200" b="1" dirty="0">
                <a:solidFill>
                  <a:srgbClr val="CC3300"/>
                </a:solidFill>
              </a:rPr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71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600" dirty="0" smtClean="0">
              <a:latin typeface="Arial" charset="0"/>
              <a:cs typeface="Arial" charset="0"/>
            </a:endParaRPr>
          </a:p>
          <a:p>
            <a:endParaRPr lang="en-US" sz="2600" dirty="0">
              <a:latin typeface="Arial" charset="0"/>
              <a:cs typeface="Arial" charset="0"/>
            </a:endParaRPr>
          </a:p>
          <a:p>
            <a:endParaRPr lang="en-US" sz="2600" dirty="0" smtClean="0">
              <a:latin typeface="Arial" charset="0"/>
              <a:cs typeface="Arial" charset="0"/>
            </a:endParaRPr>
          </a:p>
          <a:p>
            <a:r>
              <a:rPr lang="en-US" sz="2600" dirty="0" smtClean="0">
                <a:latin typeface="Arial" charset="0"/>
                <a:cs typeface="Arial" charset="0"/>
              </a:rPr>
              <a:t>The </a:t>
            </a:r>
            <a:r>
              <a:rPr lang="en-US" sz="2600" dirty="0" err="1">
                <a:latin typeface="Arial" charset="0"/>
                <a:cs typeface="Arial" charset="0"/>
              </a:rPr>
              <a:t>significand</a:t>
            </a:r>
            <a:r>
              <a:rPr lang="en-US" sz="2600" dirty="0">
                <a:latin typeface="Arial" charset="0"/>
                <a:cs typeface="Arial" charset="0"/>
              </a:rPr>
              <a:t> of a floating-point number is always preceded by an implied binary point.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Thus, the </a:t>
            </a:r>
            <a:r>
              <a:rPr lang="en-US" sz="2600" dirty="0" err="1">
                <a:latin typeface="Arial" charset="0"/>
                <a:cs typeface="Arial" charset="0"/>
              </a:rPr>
              <a:t>significand</a:t>
            </a:r>
            <a:r>
              <a:rPr lang="en-US" sz="2600" dirty="0">
                <a:latin typeface="Arial" charset="0"/>
                <a:cs typeface="Arial" charset="0"/>
              </a:rPr>
              <a:t> always contains a fractional binary value.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The exponent indicates the power of 2 to which the </a:t>
            </a:r>
            <a:r>
              <a:rPr lang="en-US" sz="2600" dirty="0" err="1">
                <a:latin typeface="Arial" charset="0"/>
                <a:cs typeface="Arial" charset="0"/>
              </a:rPr>
              <a:t>significand</a:t>
            </a:r>
            <a:r>
              <a:rPr lang="en-US" sz="2600" dirty="0">
                <a:latin typeface="Arial" charset="0"/>
                <a:cs typeface="Arial" charset="0"/>
              </a:rPr>
              <a:t> is raised.</a:t>
            </a: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46A87C-EA4E-9542-A13E-04F774BAE379}" type="slidenum">
              <a:rPr lang="en-US"/>
              <a:pPr eaLnBrk="1" hangingPunct="1"/>
              <a:t>31</a:t>
            </a:fld>
            <a:endParaRPr lang="en-US"/>
          </a:p>
        </p:txBody>
      </p:sp>
      <p:pic>
        <p:nvPicPr>
          <p:cNvPr id="64515" name="Picture 6" descr="C:\IDRAW20\1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187450" y="1370013"/>
            <a:ext cx="6143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37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Example:</a:t>
            </a:r>
          </a:p>
          <a:p>
            <a:pPr lvl="1"/>
            <a:r>
              <a:rPr lang="en-US" sz="2800" dirty="0">
                <a:latin typeface="Arial" charset="0"/>
                <a:cs typeface="Arial" charset="0"/>
              </a:rPr>
              <a:t>Express 32</a:t>
            </a:r>
            <a:r>
              <a:rPr lang="en-US" sz="2800" baseline="-25000" dirty="0">
                <a:latin typeface="Arial" charset="0"/>
                <a:cs typeface="Arial" charset="0"/>
              </a:rPr>
              <a:t>10</a:t>
            </a:r>
            <a:r>
              <a:rPr lang="en-US" sz="2800" dirty="0">
                <a:latin typeface="Arial" charset="0"/>
                <a:cs typeface="Arial" charset="0"/>
              </a:rPr>
              <a:t> in the simplified 14-bit floating-point model.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We know that 32 is 2</a:t>
            </a:r>
            <a:r>
              <a:rPr lang="en-US" sz="2800" baseline="30000" dirty="0">
                <a:latin typeface="Arial" charset="0"/>
                <a:cs typeface="Arial" charset="0"/>
              </a:rPr>
              <a:t>5</a:t>
            </a:r>
            <a:r>
              <a:rPr lang="en-US" sz="2800" dirty="0">
                <a:latin typeface="Arial" charset="0"/>
                <a:cs typeface="Arial" charset="0"/>
              </a:rPr>
              <a:t>.  So in (binary) scientific notation 32 = 1.0 x 2</a:t>
            </a:r>
            <a:r>
              <a:rPr lang="en-US" sz="2800" baseline="30000" dirty="0">
                <a:latin typeface="Arial" charset="0"/>
                <a:cs typeface="Arial" charset="0"/>
              </a:rPr>
              <a:t>5</a:t>
            </a:r>
            <a:r>
              <a:rPr lang="en-US" sz="2800" dirty="0">
                <a:latin typeface="Arial" charset="0"/>
                <a:cs typeface="Arial" charset="0"/>
              </a:rPr>
              <a:t> = 0.1 x 2</a:t>
            </a:r>
            <a:r>
              <a:rPr lang="en-US" sz="2800" baseline="30000" dirty="0">
                <a:latin typeface="Arial" charset="0"/>
                <a:cs typeface="Arial" charset="0"/>
              </a:rPr>
              <a:t>6</a:t>
            </a:r>
            <a:r>
              <a:rPr lang="en-US" sz="2800" dirty="0">
                <a:latin typeface="Arial" charset="0"/>
                <a:cs typeface="Arial" charset="0"/>
              </a:rPr>
              <a:t>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Using this information, we put 110 (= 6</a:t>
            </a:r>
            <a:r>
              <a:rPr lang="en-US" sz="2800" baseline="-25000" dirty="0">
                <a:latin typeface="Arial" charset="0"/>
                <a:cs typeface="Arial" charset="0"/>
              </a:rPr>
              <a:t>10</a:t>
            </a:r>
            <a:r>
              <a:rPr lang="en-US" sz="2800" dirty="0">
                <a:latin typeface="Arial" charset="0"/>
                <a:cs typeface="Arial" charset="0"/>
              </a:rPr>
              <a:t>) in the exponent field and 1 in the </a:t>
            </a:r>
            <a:r>
              <a:rPr lang="en-US" sz="2800" dirty="0" err="1">
                <a:latin typeface="Arial" charset="0"/>
                <a:cs typeface="Arial" charset="0"/>
              </a:rPr>
              <a:t>significand</a:t>
            </a:r>
            <a:r>
              <a:rPr lang="en-US" sz="2800" dirty="0">
                <a:latin typeface="Arial" charset="0"/>
                <a:cs typeface="Arial" charset="0"/>
              </a:rPr>
              <a:t> as shown.</a:t>
            </a:r>
          </a:p>
        </p:txBody>
      </p:sp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94B311-06CD-6E48-8B3E-61FC1819994F}" type="slidenum">
              <a:rPr lang="en-US"/>
              <a:pPr eaLnBrk="1" hangingPunct="1"/>
              <a:t>32</a:t>
            </a:fld>
            <a:endParaRPr lang="en-US"/>
          </a:p>
        </p:txBody>
      </p:sp>
      <p:pic>
        <p:nvPicPr>
          <p:cNvPr id="65541" name="Picture 5" descr="C:\IDRAW20\18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76800"/>
            <a:ext cx="618648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63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Floating</a:t>
            </a: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733800" cy="4525963"/>
          </a:xfrm>
          <a:noFill/>
        </p:spPr>
        <p:txBody>
          <a:bodyPr/>
          <a:lstStyle/>
          <a:p>
            <a:pPr>
              <a:spcBef>
                <a:spcPts val="1728"/>
              </a:spcBef>
            </a:pPr>
            <a:r>
              <a:rPr lang="en-US" sz="2200" b="1" dirty="0">
                <a:latin typeface="Arial" charset="0"/>
                <a:cs typeface="Arial" charset="0"/>
              </a:rPr>
              <a:t>The illustrations shown at the right are </a:t>
            </a:r>
            <a:r>
              <a:rPr lang="en-US" sz="2200" b="1" i="1" dirty="0">
                <a:latin typeface="Arial" charset="0"/>
                <a:cs typeface="Arial" charset="0"/>
              </a:rPr>
              <a:t>all</a:t>
            </a:r>
            <a:r>
              <a:rPr lang="en-US" sz="2200" b="1" dirty="0">
                <a:latin typeface="Arial" charset="0"/>
                <a:cs typeface="Arial" charset="0"/>
              </a:rPr>
              <a:t> equivalent representations for 32 using our simplified model.</a:t>
            </a:r>
          </a:p>
          <a:p>
            <a:pPr>
              <a:spcBef>
                <a:spcPts val="1728"/>
              </a:spcBef>
            </a:pPr>
            <a:r>
              <a:rPr lang="en-US" sz="2200" b="1" dirty="0">
                <a:latin typeface="Arial" charset="0"/>
                <a:cs typeface="Arial" charset="0"/>
              </a:rPr>
              <a:t>Not only do these synonymous representations waste space, but they can also cause confusion</a:t>
            </a:r>
            <a:r>
              <a:rPr lang="en-US" sz="2200" b="1" dirty="0" smtClean="0">
                <a:latin typeface="Arial" charset="0"/>
                <a:cs typeface="Arial" charset="0"/>
              </a:rPr>
              <a:t>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6562" name="Slide Number Placeholder 6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347402-56BD-5A4D-9F03-F5782CA2F8D8}" type="slidenum">
              <a:rPr lang="en-US"/>
              <a:pPr eaLnBrk="1" hangingPunct="1"/>
              <a:t>33</a:t>
            </a:fld>
            <a:endParaRPr lang="en-US"/>
          </a:p>
        </p:txBody>
      </p:sp>
      <p:pic>
        <p:nvPicPr>
          <p:cNvPr id="66565" name="Picture 7" descr="C:\IDRAW20\19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6238" y="1752600"/>
            <a:ext cx="4652962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755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600" dirty="0" smtClean="0">
              <a:latin typeface="Arial" charset="0"/>
              <a:cs typeface="Arial" charset="0"/>
            </a:endParaRPr>
          </a:p>
          <a:p>
            <a:endParaRPr lang="en-US" sz="2600" dirty="0">
              <a:latin typeface="Arial" charset="0"/>
              <a:cs typeface="Arial" charset="0"/>
            </a:endParaRPr>
          </a:p>
          <a:p>
            <a:endParaRPr lang="en-US" sz="2600" dirty="0" smtClean="0">
              <a:latin typeface="Arial" charset="0"/>
              <a:cs typeface="Arial" charset="0"/>
            </a:endParaRPr>
          </a:p>
          <a:p>
            <a:r>
              <a:rPr lang="en-US" sz="2600" dirty="0" smtClean="0">
                <a:latin typeface="Arial" charset="0"/>
                <a:cs typeface="Arial" charset="0"/>
              </a:rPr>
              <a:t>Another </a:t>
            </a:r>
            <a:r>
              <a:rPr lang="en-US" sz="2600" dirty="0">
                <a:latin typeface="Arial" charset="0"/>
                <a:cs typeface="Arial" charset="0"/>
              </a:rPr>
              <a:t>problem with our system is that we have made no allowances for negative exponents.  We have no way to express 0.5 (=2 </a:t>
            </a:r>
            <a:r>
              <a:rPr lang="en-US" sz="2600" baseline="30000" dirty="0">
                <a:latin typeface="Arial" charset="0"/>
                <a:cs typeface="Arial" charset="0"/>
              </a:rPr>
              <a:t>-1</a:t>
            </a:r>
            <a:r>
              <a:rPr lang="en-US" sz="2600" dirty="0">
                <a:latin typeface="Arial" charset="0"/>
                <a:cs typeface="Arial" charset="0"/>
              </a:rPr>
              <a:t>)!  (Notice that there is no sign in the exponent field!)</a:t>
            </a: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E403FE-931F-2547-B400-C338EDE07ACC}" type="slidenum">
              <a:rPr lang="en-US"/>
              <a:pPr eaLnBrk="1" hangingPunct="1"/>
              <a:t>34</a:t>
            </a:fld>
            <a:endParaRPr lang="en-US"/>
          </a:p>
        </p:txBody>
      </p:sp>
      <p:pic>
        <p:nvPicPr>
          <p:cNvPr id="67589" name="Picture 4" descr="C:\IDRAW20\17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219200" y="1371600"/>
            <a:ext cx="61341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1143000" y="5105400"/>
            <a:ext cx="6477000" cy="838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200" b="1" dirty="0">
                <a:solidFill>
                  <a:srgbClr val="CC3300"/>
                </a:solidFill>
              </a:rPr>
              <a:t>    All of these problems can be fixed with no changes to our basic model.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582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Floating</a:t>
            </a: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To resolve the problem of synonymous forms, we will establish a rule that the first digit of the </a:t>
            </a:r>
            <a:r>
              <a:rPr lang="en-US" sz="2400" dirty="0" err="1">
                <a:latin typeface="Arial" charset="0"/>
                <a:cs typeface="Arial" charset="0"/>
              </a:rPr>
              <a:t>significand</a:t>
            </a:r>
            <a:r>
              <a:rPr lang="en-US" sz="2400" dirty="0">
                <a:latin typeface="Arial" charset="0"/>
                <a:cs typeface="Arial" charset="0"/>
              </a:rPr>
              <a:t> must be 1.  This results in a unique pattern for each floating-point number.</a:t>
            </a:r>
          </a:p>
          <a:p>
            <a:pPr lvl="1"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In the IEEE-754 standard, this 1 is implied meaning that a 1 is assumed after the binary point.</a:t>
            </a:r>
          </a:p>
          <a:p>
            <a:pPr lvl="1"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By using an implied 1, we increase the precision of the representation by a power of two. </a:t>
            </a:r>
          </a:p>
          <a:p>
            <a:pPr lvl="1">
              <a:buFontTx/>
              <a:buNone/>
            </a:pPr>
            <a:endParaRPr lang="en-US" sz="2400" baseline="-25000" dirty="0">
              <a:latin typeface="Arial" charset="0"/>
              <a:cs typeface="Arial" charset="0"/>
            </a:endParaRPr>
          </a:p>
        </p:txBody>
      </p:sp>
      <p:sp>
        <p:nvSpPr>
          <p:cNvPr id="68610" name="Slide Number Placeholder 6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18978D-ABB8-1849-BAF5-9391CB441FF1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609600" y="5257800"/>
            <a:ext cx="7848600" cy="533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200" b="1" dirty="0">
                <a:solidFill>
                  <a:srgbClr val="CC3300"/>
                </a:solidFill>
              </a:rPr>
              <a:t>    </a:t>
            </a:r>
            <a:r>
              <a:rPr lang="en-US" sz="2200" b="1" i="1" dirty="0">
                <a:solidFill>
                  <a:srgbClr val="CC3300"/>
                </a:solidFill>
              </a:rPr>
              <a:t>In our simple instructional model, we will use no implied bits.</a:t>
            </a:r>
            <a:endParaRPr lang="en-US" sz="2200" b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06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Floating</a:t>
            </a: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>
            <a:noAutofit/>
          </a:bodyPr>
          <a:lstStyle/>
          <a:p>
            <a:pPr>
              <a:spcBef>
                <a:spcPts val="1824"/>
              </a:spcBef>
            </a:pPr>
            <a:r>
              <a:rPr lang="en-US" sz="2600" dirty="0">
                <a:latin typeface="Arial" charset="0"/>
                <a:cs typeface="Arial" charset="0"/>
              </a:rPr>
              <a:t>To provide for negative exponents, we will use a </a:t>
            </a:r>
            <a:r>
              <a:rPr lang="en-US" sz="2600" i="1" dirty="0">
                <a:latin typeface="Arial" charset="0"/>
                <a:cs typeface="Arial" charset="0"/>
              </a:rPr>
              <a:t>biased exponent</a:t>
            </a:r>
            <a:r>
              <a:rPr lang="en-US" sz="2600" dirty="0"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ts val="1824"/>
              </a:spcBef>
            </a:pPr>
            <a:r>
              <a:rPr lang="en-US" sz="2600" dirty="0">
                <a:latin typeface="Arial" charset="0"/>
                <a:cs typeface="Arial" charset="0"/>
              </a:rPr>
              <a:t>A bias is a number that is approximately midway in the range of values expressible by the exponent.  We subtract the bias from the value in the exponent to determine its true value.</a:t>
            </a:r>
          </a:p>
          <a:p>
            <a:pPr lvl="1">
              <a:spcBef>
                <a:spcPts val="1824"/>
              </a:spcBef>
            </a:pPr>
            <a:r>
              <a:rPr lang="en-US" sz="2600" dirty="0">
                <a:latin typeface="Arial" charset="0"/>
                <a:cs typeface="Arial" charset="0"/>
              </a:rPr>
              <a:t>In our case, we have a 5-bit exponent.  We will use 16 for our bias.  This is called </a:t>
            </a:r>
            <a:r>
              <a:rPr lang="en-US" sz="2600" i="1" dirty="0">
                <a:latin typeface="Arial" charset="0"/>
                <a:cs typeface="Arial" charset="0"/>
              </a:rPr>
              <a:t>excess-16</a:t>
            </a:r>
            <a:r>
              <a:rPr lang="en-US" sz="2600" dirty="0">
                <a:latin typeface="Arial" charset="0"/>
                <a:cs typeface="Arial" charset="0"/>
              </a:rPr>
              <a:t> representation.</a:t>
            </a:r>
          </a:p>
          <a:p>
            <a:pPr>
              <a:spcBef>
                <a:spcPts val="1824"/>
              </a:spcBef>
            </a:pPr>
            <a:r>
              <a:rPr lang="en-US" sz="2600" dirty="0">
                <a:latin typeface="Arial" charset="0"/>
                <a:cs typeface="Arial" charset="0"/>
              </a:rPr>
              <a:t>In our model, exponent values less than 16 are negative, representing fractional numbers.</a:t>
            </a:r>
            <a:endParaRPr lang="en-US" sz="2600" baseline="-25000" dirty="0">
              <a:latin typeface="Arial" charset="0"/>
              <a:cs typeface="Arial" charset="0"/>
            </a:endParaRPr>
          </a:p>
        </p:txBody>
      </p:sp>
      <p:sp>
        <p:nvSpPr>
          <p:cNvPr id="69634" name="Slide Number Placeholder 6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152DF8-D94B-4A48-B135-94C42E7CD923}" type="slidenum">
              <a:rPr lang="en-US"/>
              <a:pPr eaLnBrk="1" hangingPunct="1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8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Example: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Express 32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in the revised 14-bit floating-point model.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We know that 32 = 1.0 x 2</a:t>
            </a:r>
            <a:r>
              <a:rPr lang="en-US" sz="2400" baseline="30000" dirty="0">
                <a:latin typeface="Arial" charset="0"/>
                <a:cs typeface="Arial" charset="0"/>
              </a:rPr>
              <a:t>5</a:t>
            </a:r>
            <a:r>
              <a:rPr lang="en-US" sz="2400" dirty="0">
                <a:latin typeface="Arial" charset="0"/>
                <a:cs typeface="Arial" charset="0"/>
              </a:rPr>
              <a:t> = 0.1 x 2</a:t>
            </a:r>
            <a:r>
              <a:rPr lang="en-US" sz="2400" baseline="30000" dirty="0">
                <a:latin typeface="Arial" charset="0"/>
                <a:cs typeface="Arial" charset="0"/>
              </a:rPr>
              <a:t>6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To use our excess 16 biased exponent, we add 16 to 6, giving 22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(=10110</a:t>
            </a:r>
            <a:r>
              <a:rPr lang="en-US" sz="2400" baseline="-25000" dirty="0">
                <a:latin typeface="Arial" charset="0"/>
                <a:cs typeface="Aria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). 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Graphically: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83F3F3-BA4F-194B-ACB5-7399E706DBDD}" type="slidenum">
              <a:rPr lang="en-US"/>
              <a:pPr eaLnBrk="1" hangingPunct="1"/>
              <a:t>37</a:t>
            </a:fld>
            <a:endParaRPr lang="en-US"/>
          </a:p>
        </p:txBody>
      </p:sp>
      <p:pic>
        <p:nvPicPr>
          <p:cNvPr id="70659" name="Picture 6" descr="C:\IDRAW20\20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879975"/>
            <a:ext cx="6207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882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Example: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Express 0.0625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in the revised 14-bit floating-point model.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We know that 0.0625 is 2</a:t>
            </a:r>
            <a:r>
              <a:rPr lang="en-US" sz="2400" baseline="30000" dirty="0">
                <a:latin typeface="Arial" charset="0"/>
                <a:cs typeface="Arial" charset="0"/>
              </a:rPr>
              <a:t>-4</a:t>
            </a:r>
            <a:r>
              <a:rPr lang="en-US" sz="2400" dirty="0">
                <a:latin typeface="Arial" charset="0"/>
                <a:cs typeface="Arial" charset="0"/>
              </a:rPr>
              <a:t>.  So in (binary) scientific notation 0.0625 = 1.0 x 2</a:t>
            </a:r>
            <a:r>
              <a:rPr lang="en-US" sz="2400" baseline="30000" dirty="0">
                <a:latin typeface="Arial" charset="0"/>
                <a:cs typeface="Arial" charset="0"/>
              </a:rPr>
              <a:t>-4</a:t>
            </a:r>
            <a:r>
              <a:rPr lang="en-US" sz="2400" dirty="0">
                <a:latin typeface="Arial" charset="0"/>
                <a:cs typeface="Arial" charset="0"/>
              </a:rPr>
              <a:t> = 0.1 x 2</a:t>
            </a:r>
            <a:r>
              <a:rPr lang="en-US" sz="2400" baseline="30000" dirty="0">
                <a:latin typeface="Arial" charset="0"/>
                <a:cs typeface="Arial" charset="0"/>
              </a:rPr>
              <a:t> -3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To use our excess 16 biased exponent, we add 16 to -3, giving 13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(=01101</a:t>
            </a:r>
            <a:r>
              <a:rPr lang="en-US" sz="2400" baseline="-25000" dirty="0">
                <a:latin typeface="Arial" charset="0"/>
                <a:cs typeface="Aria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). </a:t>
            </a:r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3F1B52-A464-BB4C-A6B5-B0FD712EF5AD}" type="slidenum">
              <a:rPr lang="en-US"/>
              <a:pPr eaLnBrk="1" hangingPunct="1"/>
              <a:t>38</a:t>
            </a:fld>
            <a:endParaRPr lang="en-US"/>
          </a:p>
        </p:txBody>
      </p:sp>
      <p:pic>
        <p:nvPicPr>
          <p:cNvPr id="71683" name="Picture 2" descr="C:\IDRAW20\21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879975"/>
            <a:ext cx="6207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130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Example: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Express -26.625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in the revised 14-bit floating-point model.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We find 26.625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= 11010.101</a:t>
            </a:r>
            <a:r>
              <a:rPr lang="en-US" sz="2400" baseline="-25000" dirty="0">
                <a:latin typeface="Arial" charset="0"/>
                <a:cs typeface="Aria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.  Normalizing, we have: 26.625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= 0.11010101 x 2</a:t>
            </a:r>
            <a:r>
              <a:rPr lang="en-US" sz="2400" baseline="30000" dirty="0">
                <a:latin typeface="Arial" charset="0"/>
                <a:cs typeface="Arial" charset="0"/>
              </a:rPr>
              <a:t> 5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To use our excess 16 biased exponent, we add 16 to 5, giving 21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(=10101</a:t>
            </a:r>
            <a:r>
              <a:rPr lang="en-US" sz="2400" baseline="-25000" dirty="0">
                <a:latin typeface="Arial" charset="0"/>
                <a:cs typeface="Aria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). We also need a 1 in the sign bit. </a:t>
            </a:r>
          </a:p>
        </p:txBody>
      </p:sp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4B4D55-3D22-E34F-94BF-569F3A39633D}" type="slidenum">
              <a:rPr lang="en-US"/>
              <a:pPr eaLnBrk="1" hangingPunct="1"/>
              <a:t>39</a:t>
            </a:fld>
            <a:endParaRPr lang="en-US"/>
          </a:p>
        </p:txBody>
      </p:sp>
      <p:pic>
        <p:nvPicPr>
          <p:cNvPr id="72707" name="Picture 2" descr="C:\IDRAW20\22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879975"/>
            <a:ext cx="6207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766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Binary Multiplication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latin typeface="Arial"/>
                <a:cs typeface="Arial"/>
              </a:rPr>
              <a:t>Multiplication follows the general principal of shift and add.</a:t>
            </a:r>
          </a:p>
          <a:p>
            <a:r>
              <a:rPr lang="en-AU" sz="3600" dirty="0">
                <a:latin typeface="Arial"/>
                <a:cs typeface="Arial"/>
              </a:rPr>
              <a:t>The rules include:</a:t>
            </a:r>
          </a:p>
          <a:p>
            <a:pPr lvl="2"/>
            <a:r>
              <a:rPr lang="en-AU" sz="2800" dirty="0">
                <a:latin typeface="Arial"/>
                <a:cs typeface="Arial"/>
              </a:rPr>
              <a:t>0 * 0 = 0</a:t>
            </a:r>
          </a:p>
          <a:p>
            <a:pPr lvl="2"/>
            <a:r>
              <a:rPr lang="en-AU" sz="2800" dirty="0">
                <a:latin typeface="Arial"/>
                <a:cs typeface="Arial"/>
              </a:rPr>
              <a:t>0 * 1 = 0</a:t>
            </a:r>
          </a:p>
          <a:p>
            <a:pPr lvl="2"/>
            <a:r>
              <a:rPr lang="en-AU" sz="2800" dirty="0">
                <a:latin typeface="Arial"/>
                <a:cs typeface="Arial"/>
              </a:rPr>
              <a:t>1 * 0 = 0</a:t>
            </a:r>
          </a:p>
          <a:p>
            <a:pPr lvl="2"/>
            <a:r>
              <a:rPr lang="en-AU" sz="2800" dirty="0">
                <a:latin typeface="Arial"/>
                <a:cs typeface="Arial"/>
              </a:rPr>
              <a:t>1 * 1 = 1</a:t>
            </a:r>
          </a:p>
          <a:p>
            <a:pPr lvl="2"/>
            <a:endParaRPr lang="en-AU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72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81600"/>
          </a:xfrm>
          <a:noFill/>
        </p:spPr>
        <p:txBody>
          <a:bodyPr>
            <a:normAutofit/>
          </a:bodyPr>
          <a:lstStyle/>
          <a:p>
            <a:pPr>
              <a:spcBef>
                <a:spcPts val="1632"/>
              </a:spcBef>
            </a:pPr>
            <a:r>
              <a:rPr lang="en-US" sz="2400" dirty="0">
                <a:latin typeface="Arial"/>
                <a:cs typeface="Arial"/>
              </a:rPr>
              <a:t>The IEEE-754 single precision floating point standard uses bias of 127 over its 8-bit exponent. </a:t>
            </a:r>
          </a:p>
          <a:p>
            <a:pPr lvl="1">
              <a:spcBef>
                <a:spcPts val="1632"/>
              </a:spcBef>
            </a:pPr>
            <a:r>
              <a:rPr lang="en-US" sz="2400" dirty="0">
                <a:latin typeface="Arial"/>
                <a:cs typeface="Arial"/>
              </a:rPr>
              <a:t>An exponent of 255 indicates a special value.</a:t>
            </a:r>
          </a:p>
          <a:p>
            <a:pPr lvl="2">
              <a:spcBef>
                <a:spcPts val="1632"/>
              </a:spcBef>
            </a:pPr>
            <a:r>
              <a:rPr lang="en-US" sz="2400" dirty="0">
                <a:latin typeface="Arial"/>
                <a:cs typeface="Arial"/>
              </a:rPr>
              <a:t>If the </a:t>
            </a:r>
            <a:r>
              <a:rPr lang="en-US" sz="2400" dirty="0" err="1">
                <a:latin typeface="Arial"/>
                <a:cs typeface="Arial"/>
              </a:rPr>
              <a:t>significand</a:t>
            </a:r>
            <a:r>
              <a:rPr lang="en-US" sz="2400" dirty="0">
                <a:latin typeface="Arial"/>
                <a:cs typeface="Arial"/>
              </a:rPr>
              <a:t> is zero, the value is 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</a:t>
            </a:r>
            <a:r>
              <a:rPr lang="en-US" sz="2400" dirty="0">
                <a:latin typeface="Arial"/>
                <a:cs typeface="Arial"/>
              </a:rPr>
              <a:t> infinity.</a:t>
            </a:r>
          </a:p>
          <a:p>
            <a:pPr lvl="2">
              <a:spcBef>
                <a:spcPts val="1632"/>
              </a:spcBef>
            </a:pPr>
            <a:r>
              <a:rPr lang="en-US" sz="2400" dirty="0">
                <a:latin typeface="Arial"/>
                <a:cs typeface="Arial"/>
              </a:rPr>
              <a:t>If the </a:t>
            </a:r>
            <a:r>
              <a:rPr lang="en-US" sz="2400" dirty="0" err="1">
                <a:latin typeface="Arial"/>
                <a:cs typeface="Arial"/>
              </a:rPr>
              <a:t>significand</a:t>
            </a:r>
            <a:r>
              <a:rPr lang="en-US" sz="2400" dirty="0">
                <a:latin typeface="Arial"/>
                <a:cs typeface="Arial"/>
              </a:rPr>
              <a:t> is nonzero, the value is </a:t>
            </a:r>
            <a:r>
              <a:rPr lang="en-US" sz="2400" dirty="0" err="1">
                <a:latin typeface="Arial"/>
                <a:cs typeface="Arial"/>
              </a:rPr>
              <a:t>NaN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ja-JP" altLang="en-US" sz="2400" dirty="0">
                <a:latin typeface="Arial"/>
                <a:cs typeface="Arial"/>
              </a:rPr>
              <a:t>“</a:t>
            </a:r>
            <a:r>
              <a:rPr lang="en-US" sz="2400" dirty="0">
                <a:latin typeface="Arial"/>
                <a:cs typeface="Arial"/>
              </a:rPr>
              <a:t>not a number,</a:t>
            </a:r>
            <a:r>
              <a:rPr lang="ja-JP" altLang="en-US" sz="2400" dirty="0">
                <a:latin typeface="Arial"/>
                <a:cs typeface="Arial"/>
              </a:rPr>
              <a:t>”</a:t>
            </a:r>
            <a:r>
              <a:rPr lang="en-US" sz="2400" dirty="0">
                <a:latin typeface="Arial"/>
                <a:cs typeface="Arial"/>
              </a:rPr>
              <a:t> often used to flag an error condition.</a:t>
            </a:r>
          </a:p>
          <a:p>
            <a:pPr>
              <a:spcBef>
                <a:spcPts val="1632"/>
              </a:spcBef>
            </a:pPr>
            <a:r>
              <a:rPr lang="en-US" sz="2400" dirty="0">
                <a:latin typeface="Arial"/>
                <a:cs typeface="Arial"/>
              </a:rPr>
              <a:t>The double precision standard has a bias of 1023 over its 11-bit exponent.</a:t>
            </a:r>
          </a:p>
          <a:p>
            <a:pPr lvl="1">
              <a:spcBef>
                <a:spcPts val="1632"/>
              </a:spcBef>
            </a:pPr>
            <a:r>
              <a:rPr lang="en-US" sz="2400" dirty="0">
                <a:latin typeface="Arial"/>
                <a:cs typeface="Arial"/>
              </a:rPr>
              <a:t>The </a:t>
            </a:r>
            <a:r>
              <a:rPr lang="ja-JP" altLang="en-US" sz="2400" dirty="0">
                <a:latin typeface="Arial"/>
                <a:cs typeface="Arial"/>
              </a:rPr>
              <a:t>“</a:t>
            </a:r>
            <a:r>
              <a:rPr lang="en-US" sz="2400" dirty="0">
                <a:latin typeface="Arial"/>
                <a:cs typeface="Arial"/>
              </a:rPr>
              <a:t>special</a:t>
            </a:r>
            <a:r>
              <a:rPr lang="ja-JP" altLang="en-US" sz="2400" dirty="0">
                <a:latin typeface="Arial"/>
                <a:cs typeface="Arial"/>
              </a:rPr>
              <a:t>”</a:t>
            </a:r>
            <a:r>
              <a:rPr lang="en-US" sz="2400" dirty="0">
                <a:latin typeface="Arial"/>
                <a:cs typeface="Arial"/>
              </a:rPr>
              <a:t> exponent value for a double precision number is 2047, instead of the 255 used by the single precision standard.</a:t>
            </a:r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3ACC2A-1707-9440-BCBD-D743703F0FA8}" type="slidenum">
              <a:rPr lang="en-US"/>
              <a:pPr eaLnBrk="1" hangingPunct="1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95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1824"/>
              </a:spcBef>
            </a:pPr>
            <a:r>
              <a:rPr lang="en-US" sz="2600" dirty="0">
                <a:latin typeface="Arial" charset="0"/>
                <a:cs typeface="Arial" charset="0"/>
              </a:rPr>
              <a:t>Both the 14-bit model that we have presented and the IEEE-754 floating point standard allow two representations for zero.</a:t>
            </a:r>
          </a:p>
          <a:p>
            <a:pPr lvl="1">
              <a:spcBef>
                <a:spcPts val="1824"/>
              </a:spcBef>
            </a:pPr>
            <a:r>
              <a:rPr lang="en-US" sz="2400" dirty="0">
                <a:latin typeface="Arial" charset="0"/>
                <a:cs typeface="Arial" charset="0"/>
              </a:rPr>
              <a:t>Zero is indicated by all zeros in the exponent and the </a:t>
            </a:r>
            <a:r>
              <a:rPr lang="en-US" sz="2400" dirty="0" err="1">
                <a:latin typeface="Arial" charset="0"/>
                <a:cs typeface="Arial" charset="0"/>
              </a:rPr>
              <a:t>significand</a:t>
            </a:r>
            <a:r>
              <a:rPr lang="en-US" sz="2400" dirty="0">
                <a:latin typeface="Arial" charset="0"/>
                <a:cs typeface="Arial" charset="0"/>
              </a:rPr>
              <a:t>, but the sign bit can be either 0 or 1.</a:t>
            </a:r>
          </a:p>
          <a:p>
            <a:pPr>
              <a:spcBef>
                <a:spcPts val="1824"/>
              </a:spcBef>
            </a:pPr>
            <a:r>
              <a:rPr lang="en-US" sz="2600" dirty="0">
                <a:latin typeface="Arial" charset="0"/>
                <a:cs typeface="Arial" charset="0"/>
              </a:rPr>
              <a:t>This is why programmers should avoid testing a floating-point value for equality to zero. </a:t>
            </a:r>
          </a:p>
          <a:p>
            <a:pPr lvl="1">
              <a:spcBef>
                <a:spcPts val="1824"/>
              </a:spcBef>
            </a:pPr>
            <a:r>
              <a:rPr lang="en-US" sz="2400" dirty="0">
                <a:latin typeface="Arial" charset="0"/>
                <a:cs typeface="Arial" charset="0"/>
              </a:rPr>
              <a:t>Negative zero does not equal positive zero.</a:t>
            </a:r>
          </a:p>
        </p:txBody>
      </p:sp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344183-EDCB-1E49-BD6B-0DACDE419667}" type="slidenum">
              <a:rPr lang="en-US"/>
              <a:pPr eaLnBrk="1" hangingPunct="1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47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Floating-point addition and subtraction are done using methods analogous to how we perform calculations using pencil and paper.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The first thing that we do is express both operands in the same exponential power, then add the numbers, preserving the exponent in the sum.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If the exponent requires adjustment, we do so at the end of the calculation.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54DA38-4FA1-E14D-AD09-E4EF437388A0}" type="slidenum">
              <a:rPr lang="en-US"/>
              <a:pPr eaLnBrk="1" hangingPunct="1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1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Example: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Find the sum of 12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and 1.25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using the 14-bit floating-point model</a:t>
            </a:r>
            <a:r>
              <a:rPr lang="en-US" sz="2400" dirty="0" smtClean="0">
                <a:latin typeface="Arial" charset="0"/>
                <a:cs typeface="Arial" charset="0"/>
              </a:rPr>
              <a:t>.</a:t>
            </a:r>
          </a:p>
          <a:p>
            <a:pPr marL="457200" lvl="1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We find 12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= 0.1100 x 2</a:t>
            </a:r>
            <a:r>
              <a:rPr lang="en-US" sz="2400" baseline="30000" dirty="0">
                <a:latin typeface="Arial" charset="0"/>
                <a:cs typeface="Arial" charset="0"/>
              </a:rPr>
              <a:t> 4</a:t>
            </a:r>
            <a:r>
              <a:rPr lang="en-US" sz="2400" dirty="0">
                <a:latin typeface="Arial" charset="0"/>
                <a:cs typeface="Arial" charset="0"/>
              </a:rPr>
              <a:t>.  And 1.25</a:t>
            </a:r>
            <a:r>
              <a:rPr lang="en-US" sz="2400" baseline="-25000" dirty="0">
                <a:latin typeface="Arial" charset="0"/>
                <a:cs typeface="Arial" charset="0"/>
              </a:rPr>
              <a:t>10 </a:t>
            </a:r>
            <a:r>
              <a:rPr lang="en-US" sz="2400" dirty="0">
                <a:latin typeface="Arial" charset="0"/>
                <a:cs typeface="Arial" charset="0"/>
              </a:rPr>
              <a:t>= 0.101 x 2</a:t>
            </a:r>
            <a:r>
              <a:rPr lang="en-US" sz="2400" baseline="30000" dirty="0">
                <a:latin typeface="Arial" charset="0"/>
                <a:cs typeface="Arial" charset="0"/>
              </a:rPr>
              <a:t> 1 </a:t>
            </a:r>
            <a:r>
              <a:rPr lang="en-US" sz="2400" dirty="0">
                <a:latin typeface="Arial" charset="0"/>
                <a:cs typeface="Arial" charset="0"/>
              </a:rPr>
              <a:t>= 0.000101 x 2</a:t>
            </a:r>
            <a:r>
              <a:rPr lang="en-US" sz="2400" baseline="30000" dirty="0">
                <a:latin typeface="Arial" charset="0"/>
                <a:cs typeface="Arial" charset="0"/>
              </a:rPr>
              <a:t> 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FDF655-5614-EC4C-8D0C-1D56A3F7EBE3}" type="slidenum">
              <a:rPr lang="en-US"/>
              <a:pPr eaLnBrk="1" hangingPunct="1"/>
              <a:t>43</a:t>
            </a:fld>
            <a:endParaRPr lang="en-US"/>
          </a:p>
        </p:txBody>
      </p:sp>
      <p:pic>
        <p:nvPicPr>
          <p:cNvPr id="76805" name="Picture 6" descr="C:\IDRAW20\23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9963" y="3730625"/>
            <a:ext cx="5100637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609600" y="4191000"/>
            <a:ext cx="327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400" dirty="0"/>
              <a:t>Thus, our sum is 0.110101 x 2 4. </a:t>
            </a:r>
          </a:p>
        </p:txBody>
      </p:sp>
    </p:spTree>
    <p:extLst>
      <p:ext uri="{BB962C8B-B14F-4D97-AF65-F5344CB8AC3E}">
        <p14:creationId xmlns:p14="http://schemas.microsoft.com/office/powerpoint/2010/main" xmlns="" val="31250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Floating-point multiplication is also carried out in a manner akin to how we perform multiplication using pencil and paper.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We multiply the two operands and add their exponents.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If the exponent requires adjustment, we do so at the end of the calculation.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91CCF4-28BC-534F-A06A-FD08ED1FA8AB}" type="slidenum">
              <a:rPr lang="en-US"/>
              <a:pPr eaLnBrk="1" hangingPunct="1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96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Example: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Find the product of 12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and 1.25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using the 14-bit floating-point model.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We find 12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= 0.1100 x 2</a:t>
            </a:r>
            <a:r>
              <a:rPr lang="en-US" sz="2400" baseline="30000" dirty="0">
                <a:latin typeface="Arial" charset="0"/>
                <a:cs typeface="Arial" charset="0"/>
              </a:rPr>
              <a:t> 4</a:t>
            </a:r>
            <a:r>
              <a:rPr lang="en-US" sz="2400" dirty="0">
                <a:latin typeface="Arial" charset="0"/>
                <a:cs typeface="Arial" charset="0"/>
              </a:rPr>
              <a:t>.  And 1.25</a:t>
            </a:r>
            <a:r>
              <a:rPr lang="en-US" sz="2400" baseline="-25000" dirty="0">
                <a:latin typeface="Arial" charset="0"/>
                <a:cs typeface="Arial" charset="0"/>
              </a:rPr>
              <a:t>10 </a:t>
            </a:r>
            <a:r>
              <a:rPr lang="en-US" sz="2400" dirty="0">
                <a:latin typeface="Arial" charset="0"/>
                <a:cs typeface="Arial" charset="0"/>
              </a:rPr>
              <a:t>= 0.101 x 2</a:t>
            </a:r>
            <a:r>
              <a:rPr lang="en-US" sz="2400" baseline="30000" dirty="0">
                <a:latin typeface="Arial" charset="0"/>
                <a:cs typeface="Arial" charset="0"/>
              </a:rPr>
              <a:t> 1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7472D3-604D-9340-9811-DAB54E5924F8}" type="slidenum">
              <a:rPr lang="en-US"/>
              <a:pPr eaLnBrk="1" hangingPunct="1"/>
              <a:t>45</a:t>
            </a:fld>
            <a:endParaRPr lang="en-US"/>
          </a:p>
        </p:txBody>
      </p:sp>
      <p:pic>
        <p:nvPicPr>
          <p:cNvPr id="78851" name="Picture 6" descr="C:\IDRAW20\24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51006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Rectangle 4"/>
          <p:cNvSpPr>
            <a:spLocks noChangeArrowheads="1"/>
          </p:cNvSpPr>
          <p:nvPr/>
        </p:nvSpPr>
        <p:spPr bwMode="auto">
          <a:xfrm>
            <a:off x="609600" y="3200400"/>
            <a:ext cx="3276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400" dirty="0"/>
              <a:t>Thus, our product is 0.0111100 x 2 5  = 0.1111 x 2 4. 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400" dirty="0"/>
              <a:t>The normalized product requires an exponent of 20</a:t>
            </a:r>
            <a:r>
              <a:rPr lang="en-US" sz="2400" baseline="-25000" dirty="0"/>
              <a:t>10</a:t>
            </a:r>
            <a:r>
              <a:rPr lang="en-US" sz="2400" dirty="0"/>
              <a:t> = 10110</a:t>
            </a:r>
            <a:r>
              <a:rPr lang="en-US" sz="2400" baseline="-25000" dirty="0"/>
              <a:t>2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391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No matter how many bits we use in a floating-point representation, our model must be finite.</a:t>
            </a:r>
          </a:p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The real number system is, of course, infinite, so our models can give nothing more than an approximation of a real value. </a:t>
            </a:r>
          </a:p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At some point, every model breaks down, introducing errors into our calculations.</a:t>
            </a:r>
          </a:p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By using a greater number of bits in our model, we can reduce these errors, but we can never totally eliminate them.</a:t>
            </a:r>
          </a:p>
        </p:txBody>
      </p:sp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B330B4-3D2F-7A4B-9FF5-581B30FE88B5}" type="slidenum">
              <a:rPr lang="en-US"/>
              <a:pPr eaLnBrk="1" hangingPunct="1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0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Our job becomes one of reducing error, or at least being aware of the possible magnitude of error in our calculations.</a:t>
            </a:r>
          </a:p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We must also be aware that errors can compound through repetitive arithmetic operations.</a:t>
            </a:r>
          </a:p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For example, our 14-bit model cannot exactly represent the decimal value 128.5.  In binary, it is 9 bits wide:</a:t>
            </a:r>
          </a:p>
          <a:p>
            <a:pPr lvl="1">
              <a:spcBef>
                <a:spcPts val="2376"/>
              </a:spcBef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     10000000.1</a:t>
            </a:r>
            <a:r>
              <a:rPr lang="en-US" sz="2400" baseline="-25000" dirty="0">
                <a:latin typeface="Arial" charset="0"/>
                <a:cs typeface="Aria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 = 128.5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DCAC58-E32C-294C-AC13-B27B52CC1B68}" type="slidenum">
              <a:rPr lang="en-US"/>
              <a:pPr eaLnBrk="1" hangingPunct="1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0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Arial" charset="0"/>
              </a:rPr>
              <a:t>Binary Arithmetic</a:t>
            </a:r>
          </a:p>
          <a:p>
            <a:pPr lvl="1"/>
            <a:r>
              <a:rPr lang="en-GB" sz="2400" dirty="0" smtClean="0">
                <a:latin typeface="Arial" charset="0"/>
              </a:rPr>
              <a:t>Multiplication </a:t>
            </a:r>
          </a:p>
          <a:p>
            <a:pPr lvl="1"/>
            <a:r>
              <a:rPr lang="en-GB" sz="2400" dirty="0" smtClean="0">
                <a:latin typeface="Arial" charset="0"/>
              </a:rPr>
              <a:t>Division</a:t>
            </a:r>
          </a:p>
          <a:p>
            <a:pPr lvl="1"/>
            <a:endParaRPr lang="en-GB" sz="2400" dirty="0" smtClean="0">
              <a:latin typeface="Arial" charset="0"/>
            </a:endParaRPr>
          </a:p>
          <a:p>
            <a:r>
              <a:rPr lang="en-GB" sz="2800" dirty="0" smtClean="0">
                <a:latin typeface="Arial" charset="0"/>
              </a:rPr>
              <a:t>Floating Point Representation</a:t>
            </a:r>
          </a:p>
          <a:p>
            <a:r>
              <a:rPr lang="en-GB" sz="2800" dirty="0" smtClean="0">
                <a:latin typeface="Arial" charset="0"/>
              </a:rPr>
              <a:t>Floating Point Arithmetic</a:t>
            </a:r>
          </a:p>
          <a:p>
            <a:pPr lvl="1"/>
            <a:r>
              <a:rPr lang="en-GB" sz="2400" dirty="0" smtClean="0">
                <a:latin typeface="Arial" charset="0"/>
              </a:rPr>
              <a:t>Addition</a:t>
            </a:r>
          </a:p>
          <a:p>
            <a:pPr lvl="1"/>
            <a:r>
              <a:rPr lang="en-GB" sz="2400" dirty="0" smtClean="0">
                <a:latin typeface="Arial" charset="0"/>
              </a:rPr>
              <a:t>Multiplication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714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Multiplication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Wingdings" charset="0"/>
              <a:buNone/>
            </a:pPr>
            <a:r>
              <a:rPr lang="en-AU" b="1" u="sng" dirty="0"/>
              <a:t>EXAMPLE 1</a:t>
            </a:r>
          </a:p>
          <a:p>
            <a:pPr marL="571500" indent="-571500">
              <a:buFont typeface="Wingdings" charset="0"/>
              <a:buNone/>
            </a:pPr>
            <a:r>
              <a:rPr lang="en-AU" dirty="0"/>
              <a:t>Complete 15 * 5 in binary.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AU" dirty="0"/>
              <a:t>Convert to binary</a:t>
            </a:r>
          </a:p>
          <a:p>
            <a:pPr marL="571500" indent="-571500">
              <a:buFont typeface="Wingdings" charset="0"/>
              <a:buNone/>
            </a:pPr>
            <a:r>
              <a:rPr lang="en-AU" dirty="0"/>
              <a:t>	15 = 00001111</a:t>
            </a:r>
            <a:r>
              <a:rPr lang="en-AU" sz="2000" baseline="-25000" dirty="0"/>
              <a:t>2</a:t>
            </a:r>
            <a:endParaRPr lang="en-AU" sz="2000" dirty="0"/>
          </a:p>
          <a:p>
            <a:pPr marL="571500" indent="-571500">
              <a:buFont typeface="Wingdings" charset="0"/>
              <a:buNone/>
            </a:pPr>
            <a:r>
              <a:rPr lang="en-AU" dirty="0"/>
              <a:t>	5   = 00000101</a:t>
            </a:r>
            <a:r>
              <a:rPr lang="en-AU" sz="2000" baseline="-25000" dirty="0"/>
              <a:t>2</a:t>
            </a:r>
            <a:endParaRPr lang="en-AU" dirty="0"/>
          </a:p>
          <a:p>
            <a:pPr marL="571500" indent="-571500">
              <a:buFont typeface="Wingdings" charset="0"/>
              <a:buAutoNum type="arabicPeriod" startAt="2"/>
            </a:pPr>
            <a:r>
              <a:rPr lang="en-AU" dirty="0"/>
              <a:t>Ignore any insignificant zeros.</a:t>
            </a:r>
          </a:p>
          <a:p>
            <a:pPr marL="571500" indent="-571500">
              <a:buFont typeface="Wingdings" charset="0"/>
              <a:buNone/>
            </a:pPr>
            <a:r>
              <a:rPr lang="en-AU" dirty="0"/>
              <a:t>	00001111</a:t>
            </a:r>
            <a:r>
              <a:rPr lang="en-AU" sz="2000" baseline="-25000" dirty="0"/>
              <a:t>2</a:t>
            </a:r>
            <a:endParaRPr lang="en-AU" sz="2000" dirty="0"/>
          </a:p>
          <a:p>
            <a:pPr marL="571500" indent="-571500">
              <a:buFont typeface="Wingdings" charset="0"/>
              <a:buNone/>
            </a:pPr>
            <a:r>
              <a:rPr lang="en-AU" dirty="0"/>
              <a:t>	00000101</a:t>
            </a:r>
            <a:r>
              <a:rPr lang="en-AU" sz="2000" baseline="-25000" dirty="0"/>
              <a:t>2</a:t>
            </a:r>
            <a:endParaRPr lang="en-AU" dirty="0"/>
          </a:p>
          <a:p>
            <a:pPr marL="571500" indent="-571500">
              <a:buFont typeface="Wingdings" charset="0"/>
              <a:buNone/>
            </a:pPr>
            <a:endParaRPr lang="en-AU" dirty="0"/>
          </a:p>
          <a:p>
            <a:pPr marL="1131888" lvl="2" indent="-438150"/>
            <a:endParaRPr lang="en-AU" dirty="0"/>
          </a:p>
        </p:txBody>
      </p:sp>
      <p:sp>
        <p:nvSpPr>
          <p:cNvPr id="375812" name="Line 4"/>
          <p:cNvSpPr>
            <a:spLocks noChangeShapeType="1"/>
          </p:cNvSpPr>
          <p:nvPr/>
        </p:nvSpPr>
        <p:spPr bwMode="auto">
          <a:xfrm>
            <a:off x="1116013" y="5300663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13" name="Line 5"/>
          <p:cNvSpPr>
            <a:spLocks noChangeShapeType="1"/>
          </p:cNvSpPr>
          <p:nvPr/>
        </p:nvSpPr>
        <p:spPr bwMode="auto">
          <a:xfrm>
            <a:off x="1116013" y="5805488"/>
            <a:ext cx="10795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2987675" y="53736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41277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Multiplication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949825"/>
          </a:xfrm>
        </p:spPr>
        <p:txBody>
          <a:bodyPr>
            <a:noAutofit/>
          </a:bodyPr>
          <a:lstStyle/>
          <a:p>
            <a:pPr marL="571500" indent="-571500">
              <a:buFont typeface="Wingdings" charset="0"/>
              <a:buNone/>
            </a:pPr>
            <a:r>
              <a:rPr lang="en-AU" sz="2800" b="1" u="sng" dirty="0">
                <a:latin typeface="Arial"/>
                <a:cs typeface="Arial"/>
              </a:rPr>
              <a:t>EXAMPLE 1</a:t>
            </a:r>
          </a:p>
          <a:p>
            <a:pPr marL="571500" indent="-571500">
              <a:buFont typeface="Wingdings" charset="0"/>
              <a:buAutoNum type="arabicPeriod" startAt="3"/>
            </a:pPr>
            <a:r>
              <a:rPr lang="en-AU" sz="2800" dirty="0">
                <a:latin typeface="Arial"/>
                <a:cs typeface="Arial"/>
              </a:rPr>
              <a:t>Multiply the first number.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1 1 1 1</a:t>
            </a:r>
            <a:r>
              <a:rPr lang="en-AU" sz="2800" baseline="-25000" dirty="0">
                <a:latin typeface="Arial"/>
                <a:cs typeface="Arial"/>
              </a:rPr>
              <a:t>2</a:t>
            </a:r>
          </a:p>
          <a:p>
            <a:pPr marL="571500" indent="-571500">
              <a:buFont typeface="Wingdings" charset="0"/>
              <a:buNone/>
            </a:pPr>
            <a:r>
              <a:rPr lang="en-AU" sz="2800" baseline="-25000" dirty="0">
                <a:latin typeface="Arial"/>
                <a:cs typeface="Arial"/>
              </a:rPr>
              <a:t>	    </a:t>
            </a:r>
            <a:r>
              <a:rPr lang="en-AU" sz="2800" dirty="0" smtClean="0">
                <a:latin typeface="Arial"/>
                <a:cs typeface="Arial"/>
              </a:rPr>
              <a:t>1 </a:t>
            </a:r>
            <a:r>
              <a:rPr lang="en-AU" sz="2800" dirty="0">
                <a:latin typeface="Arial"/>
                <a:cs typeface="Arial"/>
              </a:rPr>
              <a:t>0 1 </a:t>
            </a:r>
            <a:r>
              <a:rPr lang="en-AU" sz="2800" baseline="-25000" dirty="0">
                <a:latin typeface="Arial"/>
                <a:cs typeface="Arial"/>
              </a:rPr>
              <a:t>2</a:t>
            </a:r>
            <a:endParaRPr lang="en-AU" sz="2800" dirty="0">
              <a:latin typeface="Arial"/>
              <a:cs typeface="Arial"/>
            </a:endParaRP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1 1 1 1</a:t>
            </a:r>
          </a:p>
          <a:p>
            <a:pPr marL="571500" indent="-57150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571500" indent="-571500">
              <a:buFont typeface="Wingdings" charset="0"/>
              <a:buAutoNum type="arabicPeriod" startAt="4"/>
            </a:pPr>
            <a:r>
              <a:rPr lang="en-AU" sz="2800" dirty="0">
                <a:latin typeface="Arial"/>
                <a:cs typeface="Arial"/>
              </a:rPr>
              <a:t>Now this is where the shift and takes place.</a:t>
            </a:r>
          </a:p>
        </p:txBody>
      </p:sp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2482850" y="3141663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/>
              <a:t>x</a:t>
            </a:r>
          </a:p>
        </p:txBody>
      </p:sp>
      <p:sp>
        <p:nvSpPr>
          <p:cNvPr id="376839" name="Line 7"/>
          <p:cNvSpPr>
            <a:spLocks noChangeShapeType="1"/>
          </p:cNvSpPr>
          <p:nvPr/>
        </p:nvSpPr>
        <p:spPr bwMode="auto">
          <a:xfrm>
            <a:off x="611188" y="3657600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0" name="Rectangle 8"/>
          <p:cNvSpPr>
            <a:spLocks noChangeArrowheads="1"/>
          </p:cNvSpPr>
          <p:nvPr/>
        </p:nvSpPr>
        <p:spPr bwMode="auto">
          <a:xfrm>
            <a:off x="1981200" y="3149600"/>
            <a:ext cx="2159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4356100" y="3213100"/>
            <a:ext cx="3455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3000" b="1"/>
              <a:t>1111 x 1 = 1111</a:t>
            </a:r>
          </a:p>
        </p:txBody>
      </p:sp>
    </p:spTree>
    <p:extLst>
      <p:ext uri="{BB962C8B-B14F-4D97-AF65-F5344CB8AC3E}">
        <p14:creationId xmlns:p14="http://schemas.microsoft.com/office/powerpoint/2010/main" xmlns="" val="12706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Multiplication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949825"/>
          </a:xfrm>
        </p:spPr>
        <p:txBody>
          <a:bodyPr>
            <a:normAutofit/>
          </a:bodyPr>
          <a:lstStyle/>
          <a:p>
            <a:pPr marL="571500" indent="-571500">
              <a:buFont typeface="Wingdings" charset="0"/>
              <a:buNone/>
            </a:pPr>
            <a:r>
              <a:rPr lang="en-AU" sz="2800" b="1" u="sng" dirty="0">
                <a:latin typeface="Arial"/>
                <a:cs typeface="Arial"/>
              </a:rPr>
              <a:t>EXAMPLE 1</a:t>
            </a:r>
          </a:p>
          <a:p>
            <a:pPr marL="571500" indent="-571500">
              <a:buFont typeface="Wingdings" charset="0"/>
              <a:buAutoNum type="arabicPeriod" startAt="5"/>
            </a:pPr>
            <a:r>
              <a:rPr lang="en-AU" sz="2800" dirty="0">
                <a:latin typeface="Arial"/>
                <a:cs typeface="Arial"/>
              </a:rPr>
              <a:t>Shift one place to the left and multiple the second digit.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1 1 1 1</a:t>
            </a:r>
            <a:r>
              <a:rPr lang="en-AU" sz="2800" baseline="-25000" dirty="0">
                <a:latin typeface="Arial"/>
                <a:cs typeface="Arial"/>
              </a:rPr>
              <a:t>2</a:t>
            </a:r>
          </a:p>
          <a:p>
            <a:pPr marL="571500" indent="-571500">
              <a:buFont typeface="Wingdings" charset="0"/>
              <a:buNone/>
            </a:pPr>
            <a:r>
              <a:rPr lang="en-AU" sz="2800" baseline="-25000" dirty="0">
                <a:latin typeface="Arial"/>
                <a:cs typeface="Arial"/>
              </a:rPr>
              <a:t>	    </a:t>
            </a:r>
            <a:r>
              <a:rPr lang="en-AU" sz="2800" dirty="0" smtClean="0">
                <a:latin typeface="Arial"/>
                <a:cs typeface="Arial"/>
              </a:rPr>
              <a:t>1 </a:t>
            </a:r>
            <a:r>
              <a:rPr lang="en-AU" sz="2800" dirty="0">
                <a:latin typeface="Arial"/>
                <a:cs typeface="Arial"/>
              </a:rPr>
              <a:t>0 1 </a:t>
            </a:r>
            <a:r>
              <a:rPr lang="en-AU" sz="2800" baseline="-25000" dirty="0">
                <a:latin typeface="Arial"/>
                <a:cs typeface="Arial"/>
              </a:rPr>
              <a:t>2</a:t>
            </a:r>
            <a:endParaRPr lang="en-AU" sz="2800" dirty="0">
              <a:latin typeface="Arial"/>
              <a:cs typeface="Arial"/>
            </a:endParaRP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1 1 1 1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0 0 0 0 0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482850" y="34940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/>
              <a:t>x</a:t>
            </a:r>
          </a:p>
        </p:txBody>
      </p:sp>
      <p:sp>
        <p:nvSpPr>
          <p:cNvPr id="377861" name="Line 5"/>
          <p:cNvSpPr>
            <a:spLocks noChangeShapeType="1"/>
          </p:cNvSpPr>
          <p:nvPr/>
        </p:nvSpPr>
        <p:spPr bwMode="auto">
          <a:xfrm>
            <a:off x="611188" y="4038600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1660238" y="3581400"/>
            <a:ext cx="2159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4356100" y="3213100"/>
            <a:ext cx="3455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3000" b="1"/>
              <a:t>1111 x 0 = 0000</a:t>
            </a:r>
          </a:p>
        </p:txBody>
      </p:sp>
      <p:sp>
        <p:nvSpPr>
          <p:cNvPr id="377864" name="AutoShape 8"/>
          <p:cNvSpPr>
            <a:spLocks noChangeArrowheads="1"/>
          </p:cNvSpPr>
          <p:nvPr/>
        </p:nvSpPr>
        <p:spPr bwMode="auto">
          <a:xfrm>
            <a:off x="2484438" y="4797425"/>
            <a:ext cx="936625" cy="431800"/>
          </a:xfrm>
          <a:prstGeom prst="leftArrow">
            <a:avLst>
              <a:gd name="adj1" fmla="val 50000"/>
              <a:gd name="adj2" fmla="val 5422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3635375" y="4868863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Shift One Place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81200" y="4648200"/>
            <a:ext cx="360363" cy="504825"/>
            <a:chOff x="2051050" y="4724400"/>
            <a:chExt cx="360363" cy="504825"/>
          </a:xfrm>
        </p:grpSpPr>
        <p:sp>
          <p:nvSpPr>
            <p:cNvPr id="377866" name="Line 10"/>
            <p:cNvSpPr>
              <a:spLocks noChangeShapeType="1"/>
            </p:cNvSpPr>
            <p:nvPr/>
          </p:nvSpPr>
          <p:spPr bwMode="auto">
            <a:xfrm flipH="1">
              <a:off x="2051050" y="4724400"/>
              <a:ext cx="360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67" name="Line 11"/>
            <p:cNvSpPr>
              <a:spLocks noChangeShapeType="1"/>
            </p:cNvSpPr>
            <p:nvPr/>
          </p:nvSpPr>
          <p:spPr bwMode="auto">
            <a:xfrm>
              <a:off x="2051050" y="4724400"/>
              <a:ext cx="0" cy="5048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012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Multiplication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949825"/>
          </a:xfrm>
        </p:spPr>
        <p:txBody>
          <a:bodyPr>
            <a:normAutofit/>
          </a:bodyPr>
          <a:lstStyle/>
          <a:p>
            <a:pPr marL="571500" indent="-571500">
              <a:buFont typeface="Wingdings" charset="0"/>
              <a:buNone/>
            </a:pPr>
            <a:r>
              <a:rPr lang="en-AU" sz="2800" b="1" u="sng" dirty="0">
                <a:latin typeface="Arial"/>
                <a:cs typeface="Arial"/>
              </a:rPr>
              <a:t>EXAMPLE 1</a:t>
            </a:r>
          </a:p>
          <a:p>
            <a:pPr marL="571500" indent="-571500">
              <a:buFont typeface="Wingdings" charset="0"/>
              <a:buAutoNum type="arabicPeriod" startAt="6"/>
            </a:pPr>
            <a:r>
              <a:rPr lang="en-AU" sz="2800" dirty="0">
                <a:latin typeface="Arial"/>
                <a:cs typeface="Arial"/>
              </a:rPr>
              <a:t>Shift one place to the left and multiple the third digit.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1 1 1 1</a:t>
            </a:r>
            <a:r>
              <a:rPr lang="en-AU" sz="2800" baseline="-25000" dirty="0">
                <a:latin typeface="Arial"/>
                <a:cs typeface="Arial"/>
              </a:rPr>
              <a:t>2</a:t>
            </a:r>
          </a:p>
          <a:p>
            <a:pPr marL="571500" indent="-571500">
              <a:buFont typeface="Wingdings" charset="0"/>
              <a:buNone/>
            </a:pPr>
            <a:r>
              <a:rPr lang="en-AU" sz="2800" baseline="-25000" dirty="0">
                <a:latin typeface="Arial"/>
                <a:cs typeface="Arial"/>
              </a:rPr>
              <a:t>	  </a:t>
            </a:r>
            <a:r>
              <a:rPr lang="en-AU" sz="2800" baseline="-25000" dirty="0" smtClean="0">
                <a:latin typeface="Arial"/>
                <a:cs typeface="Arial"/>
              </a:rPr>
              <a:t>  </a:t>
            </a:r>
            <a:r>
              <a:rPr lang="en-AU" sz="2800" dirty="0">
                <a:latin typeface="Arial"/>
                <a:cs typeface="Arial"/>
              </a:rPr>
              <a:t>1 0 1 </a:t>
            </a:r>
            <a:r>
              <a:rPr lang="en-AU" sz="2800" baseline="-25000" dirty="0">
                <a:latin typeface="Arial"/>
                <a:cs typeface="Arial"/>
              </a:rPr>
              <a:t>2</a:t>
            </a:r>
            <a:endParaRPr lang="en-AU" sz="2800" dirty="0">
              <a:latin typeface="Arial"/>
              <a:cs typeface="Arial"/>
            </a:endParaRP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1 1 1 1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0 0 0 0 0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1 1 1 1 0 0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2482850" y="34940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/>
              <a:t>x</a:t>
            </a:r>
          </a:p>
        </p:txBody>
      </p:sp>
      <p:sp>
        <p:nvSpPr>
          <p:cNvPr id="378885" name="Line 5"/>
          <p:cNvSpPr>
            <a:spLocks noChangeShapeType="1"/>
          </p:cNvSpPr>
          <p:nvPr/>
        </p:nvSpPr>
        <p:spPr bwMode="auto">
          <a:xfrm>
            <a:off x="611188" y="4038600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1371600" y="3581400"/>
            <a:ext cx="2159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7" name="Text Box 7"/>
          <p:cNvSpPr txBox="1">
            <a:spLocks noChangeArrowheads="1"/>
          </p:cNvSpPr>
          <p:nvPr/>
        </p:nvSpPr>
        <p:spPr bwMode="auto">
          <a:xfrm>
            <a:off x="4356100" y="3213100"/>
            <a:ext cx="3455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3000" b="1"/>
              <a:t>1111 x 1 = 1111</a:t>
            </a:r>
          </a:p>
        </p:txBody>
      </p:sp>
      <p:sp>
        <p:nvSpPr>
          <p:cNvPr id="378888" name="AutoShape 8"/>
          <p:cNvSpPr>
            <a:spLocks noChangeArrowheads="1"/>
          </p:cNvSpPr>
          <p:nvPr/>
        </p:nvSpPr>
        <p:spPr bwMode="auto">
          <a:xfrm>
            <a:off x="2484438" y="5373688"/>
            <a:ext cx="936625" cy="431800"/>
          </a:xfrm>
          <a:prstGeom prst="leftArrow">
            <a:avLst>
              <a:gd name="adj1" fmla="val 50000"/>
              <a:gd name="adj2" fmla="val 5422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9" name="Text Box 9"/>
          <p:cNvSpPr txBox="1">
            <a:spLocks noChangeArrowheads="1"/>
          </p:cNvSpPr>
          <p:nvPr/>
        </p:nvSpPr>
        <p:spPr bwMode="auto">
          <a:xfrm>
            <a:off x="3635375" y="5373688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Shift One Place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67162" y="4590622"/>
            <a:ext cx="647700" cy="1081088"/>
            <a:chOff x="1763713" y="4724400"/>
            <a:chExt cx="647700" cy="1081088"/>
          </a:xfrm>
        </p:grpSpPr>
        <p:sp>
          <p:nvSpPr>
            <p:cNvPr id="378890" name="Line 10"/>
            <p:cNvSpPr>
              <a:spLocks noChangeShapeType="1"/>
            </p:cNvSpPr>
            <p:nvPr/>
          </p:nvSpPr>
          <p:spPr bwMode="auto">
            <a:xfrm flipH="1">
              <a:off x="2051050" y="4724400"/>
              <a:ext cx="360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891" name="Line 11"/>
            <p:cNvSpPr>
              <a:spLocks noChangeShapeType="1"/>
            </p:cNvSpPr>
            <p:nvPr/>
          </p:nvSpPr>
          <p:spPr bwMode="auto">
            <a:xfrm>
              <a:off x="2051050" y="4724400"/>
              <a:ext cx="0" cy="5048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892" name="Line 12"/>
            <p:cNvSpPr>
              <a:spLocks noChangeShapeType="1"/>
            </p:cNvSpPr>
            <p:nvPr/>
          </p:nvSpPr>
          <p:spPr bwMode="auto">
            <a:xfrm flipH="1">
              <a:off x="1763713" y="5229225"/>
              <a:ext cx="28733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893" name="Line 13"/>
            <p:cNvSpPr>
              <a:spLocks noChangeShapeType="1"/>
            </p:cNvSpPr>
            <p:nvPr/>
          </p:nvSpPr>
          <p:spPr bwMode="auto">
            <a:xfrm>
              <a:off x="1763713" y="5229225"/>
              <a:ext cx="0" cy="576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5536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Multiplication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>
            <a:normAutofit/>
          </a:bodyPr>
          <a:lstStyle/>
          <a:p>
            <a:pPr marL="571500" indent="-571500">
              <a:buFont typeface="Wingdings" charset="0"/>
              <a:buNone/>
            </a:pPr>
            <a:r>
              <a:rPr lang="en-AU" sz="2800" b="1" u="sng" dirty="0">
                <a:latin typeface="Arial"/>
                <a:cs typeface="Arial"/>
              </a:rPr>
              <a:t>EXAMPLE </a:t>
            </a:r>
            <a:r>
              <a:rPr lang="en-AU" sz="2800" b="1" u="sng" dirty="0" smtClean="0">
                <a:latin typeface="Arial"/>
                <a:cs typeface="Arial"/>
              </a:rPr>
              <a:t>:</a:t>
            </a:r>
            <a:endParaRPr lang="en-AU" sz="2800" b="1" u="sng" dirty="0">
              <a:latin typeface="Arial"/>
              <a:cs typeface="Arial"/>
            </a:endParaRPr>
          </a:p>
          <a:p>
            <a:pPr marL="571500" indent="-571500">
              <a:buFont typeface="Wingdings" charset="0"/>
              <a:buAutoNum type="arabicPeriod" startAt="7"/>
            </a:pPr>
            <a:r>
              <a:rPr lang="en-AU" sz="2800" dirty="0">
                <a:latin typeface="Arial"/>
                <a:cs typeface="Arial"/>
              </a:rPr>
              <a:t>Add the total of all the steps.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      1 1 1 1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      0 0 0 0 0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   1 1 1 1 0 0 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1 0 0 1 0 1 1</a:t>
            </a:r>
          </a:p>
          <a:p>
            <a:pPr marL="571500" indent="-57150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571500" indent="-571500">
              <a:buFont typeface="Wingdings" charset="0"/>
              <a:buAutoNum type="arabicPeriod" startAt="8"/>
            </a:pPr>
            <a:r>
              <a:rPr lang="en-AU" sz="2800" dirty="0">
                <a:latin typeface="Arial"/>
                <a:cs typeface="Arial"/>
              </a:rPr>
              <a:t>Convert back to decimal to check.</a:t>
            </a:r>
          </a:p>
        </p:txBody>
      </p:sp>
      <p:sp>
        <p:nvSpPr>
          <p:cNvPr id="379911" name="Line 7"/>
          <p:cNvSpPr>
            <a:spLocks noChangeShapeType="1"/>
          </p:cNvSpPr>
          <p:nvPr/>
        </p:nvSpPr>
        <p:spPr bwMode="auto">
          <a:xfrm>
            <a:off x="793750" y="4343400"/>
            <a:ext cx="2178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3059113" y="370998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xmlns="" val="10961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8408</TotalTime>
  <Words>2274</Words>
  <Application>Microsoft Macintosh PowerPoint</Application>
  <PresentationFormat>On-screen Show (4:3)</PresentationFormat>
  <Paragraphs>426</Paragraphs>
  <Slides>48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CSC 221  Computer Organization and Assembly Language</vt:lpstr>
      <vt:lpstr>Lecture 02: Review</vt:lpstr>
      <vt:lpstr>Lecture Outline</vt:lpstr>
      <vt:lpstr>Binary Multiplication</vt:lpstr>
      <vt:lpstr>Binary Multiplication</vt:lpstr>
      <vt:lpstr>Binary Multiplication</vt:lpstr>
      <vt:lpstr>Binary Multiplication</vt:lpstr>
      <vt:lpstr>Binary Multiplication</vt:lpstr>
      <vt:lpstr>Binary Multiplication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Summary</vt:lpstr>
    </vt:vector>
  </TitlesOfParts>
  <Company>GHAZALA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NTS</cp:lastModifiedBy>
  <cp:revision>198</cp:revision>
  <dcterms:created xsi:type="dcterms:W3CDTF">2012-02-27T05:45:45Z</dcterms:created>
  <dcterms:modified xsi:type="dcterms:W3CDTF">2012-09-04T12:06:15Z</dcterms:modified>
</cp:coreProperties>
</file>