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18.xml" ContentType="application/vnd.openxmlformats-officedocument.presentationml.notesSlide+xml"/>
  <Override PartName="/ppt/ink/ink18.xml" ContentType="application/inkml+xml"/>
  <Override PartName="/ppt/notesSlides/notesSlide19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3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4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25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26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27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493" r:id="rId3"/>
    <p:sldId id="494" r:id="rId4"/>
    <p:sldId id="365" r:id="rId5"/>
    <p:sldId id="495" r:id="rId6"/>
    <p:sldId id="496" r:id="rId7"/>
    <p:sldId id="497" r:id="rId8"/>
    <p:sldId id="549" r:id="rId9"/>
    <p:sldId id="550" r:id="rId10"/>
    <p:sldId id="498" r:id="rId11"/>
    <p:sldId id="499" r:id="rId12"/>
    <p:sldId id="500" r:id="rId13"/>
    <p:sldId id="501" r:id="rId14"/>
    <p:sldId id="502" r:id="rId15"/>
    <p:sldId id="551" r:id="rId16"/>
    <p:sldId id="503" r:id="rId17"/>
    <p:sldId id="504" r:id="rId18"/>
    <p:sldId id="505" r:id="rId19"/>
    <p:sldId id="552" r:id="rId20"/>
    <p:sldId id="553" r:id="rId21"/>
    <p:sldId id="511" r:id="rId22"/>
    <p:sldId id="506" r:id="rId23"/>
    <p:sldId id="507" r:id="rId24"/>
    <p:sldId id="508" r:id="rId25"/>
    <p:sldId id="509" r:id="rId26"/>
    <p:sldId id="510" r:id="rId27"/>
    <p:sldId id="554" r:id="rId28"/>
    <p:sldId id="555" r:id="rId29"/>
    <p:sldId id="512" r:id="rId30"/>
    <p:sldId id="513" r:id="rId31"/>
    <p:sldId id="514" r:id="rId32"/>
    <p:sldId id="515" r:id="rId33"/>
    <p:sldId id="557" r:id="rId34"/>
    <p:sldId id="516" r:id="rId35"/>
    <p:sldId id="556" r:id="rId36"/>
    <p:sldId id="518" r:id="rId37"/>
    <p:sldId id="519" r:id="rId38"/>
    <p:sldId id="520" r:id="rId39"/>
    <p:sldId id="521" r:id="rId40"/>
    <p:sldId id="522" r:id="rId41"/>
    <p:sldId id="533" r:id="rId42"/>
    <p:sldId id="534" r:id="rId43"/>
    <p:sldId id="535" r:id="rId44"/>
    <p:sldId id="543" r:id="rId45"/>
    <p:sldId id="558" r:id="rId46"/>
    <p:sldId id="559" r:id="rId47"/>
    <p:sldId id="544" r:id="rId48"/>
    <p:sldId id="545" r:id="rId49"/>
    <p:sldId id="54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1" autoAdjust="0"/>
    <p:restoredTop sz="99630" autoAdjust="0"/>
  </p:normalViewPr>
  <p:slideViewPr>
    <p:cSldViewPr>
      <p:cViewPr varScale="1">
        <p:scale>
          <a:sx n="103" d="100"/>
          <a:sy n="103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20:30.7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22,'2'2'3,"6"14"-1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26:57.0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95 33 21,'0'0'4,"0"-1"0,0-1 0,0 0-1,0-1 6,0-2 6,0 2-15,-2 0 13,2 0-15,0-1 13,-2 2-1,2 1-8,-2-2 6,2 2-1,-2 1-13,0 0 1,-2 1 0,0 3 1,0-1 13,-2 2-1,-1 1-14,-1 2 7,2 1-6,0 1 13,-1 0-13,1 2 7,2 0-7,-2 1 13,2 0-1,0 0-1,-1 0-13,3-1 1,0 1 13,2-1-1,0-1-7,2 1 0,0-3 1,5 1 6,-1-2-13,2-1 0,0 0 1,3-1 7,-1-3 6,0 1 0,3-2-14,-1-1 1,1-1 0,-1-2 1,0-1 1,1 0 0,-3-3 1,1 0 0,-1-2 0,0 0 1,-1-1 7,-1-2-7,0 0 0,-2-1 0,-2 0 0,1 0 1,-3-1 0,-2 1 6,0 1-6,-2-1-1,-1 0 0,-3 2 7,0 1 0,0-1-7,0 2 0,-3-1 0,3 2 1,-2 0 0,2 0-1,0 1 1,1 1 0,-1 2-1,2 1 1,2-1 0,-2 2-1,2 1 0,2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26:57.53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90 20 20,'4'-2'4,"0"1"-1,-2-2 0,3 0 1,-1-1-1,0 1 0,-2 2 6,0 0-8,-2-1 0,2 1 7,-2 1-1,0 0-1,0 0-7,0 0 6,0 0 6,0 0-15,0 1 1,-2-1 13,0 3-7,0 0-7,-2 2 1,0 2 0,-3 1 0,1 1 7,0 3 12,-11 11-8,3 2-8,2-4-6,-1 1 13,3-1 0,-1 0-8,7-2-6,0 0 7,4-2-6,0 0 13,2-1-7,2-1 7,3-1-1,1-1 5,0-2-7,2 0-1,-3-6 0,3-1-7,0 1 7,1-2-7,1 1 7,0-2-13,3-1 8,2-1 0,-3 0-7,3-2 2,-1 0 1,1-2 7,-1 1-7,1-3 7,-5 0 0,1-1-6,-1-1 7,-4 0 6,0-2-14,1 1 14,-5-1-8,0 0 0,-2-1 7,0-1-14,-2 1 1,-2-1 7,-2 0 0,0 1 6,0 0-7,0 1 6,-3-2-13,3 3 7,0-1 0,-2 1-7,2 1 1,0 0 1,2 1-1,-3-1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26:58.70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70 35 20,'-2'-1'4,"2"-1"0,0 1-1,-2-2 0,0 1 0,2 0-1,-2-2 0,2 1 0,0-1 0,0-1 0,0 3 0,-3 0 0,3 1-1,0-1 0,0 1 0,0 1 0,-2 1 0,2-1 0,0 5 12,0 2-8,-2 2 0,0 3 5,0 0-1,0 2-1,0 1-1,-2 1-14,2 3 14,0-2-14,0 3 1,2 1 7,-2 1 6,2-1-13,-2 1 13,2 1-13,-2-1 13,2-1-7,0 0-6,0 0 0,2-2 1,-2-2 0,2-1 0,-2-2 0,2-1 1,2-1-1</inkml:trace>
  <inkml:trace contextRef="#ctx0" brushRef="#br0" timeOffset="294">283 34 24,'-2'-1'5,"2"-3"-2,-2 2 0,2-1 0,0 1 0,-2 2 6,2-1-8,-2 1 0,2 0 6,0 1-7,0 4 0,0 2 7,-2 2-8,2 3 1,0 1 6,0 2-1,0 1 6,2 2-8,-2 0 0,2 0 6,-2 0-8,2 1 0,-2-1 0,2 1 0,-2 0 0,2-2-7,0 1 0,-2-1 1,2-2 0,0 0 0,-2-1 1,2 0 0,-4-1 0</inkml:trace>
  <inkml:trace contextRef="#ctx0" brushRef="#br0" timeOffset="530">2 401 23,'-2'-1'5,"2"0"-1,0 0-1,0-1 0,0-1 6,2-1-8,2 0 1,2 0-1,2-2 0,5 0 6,1 0-7,1-1 0,3 0-1,1 0 0,1 0-1,1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25:58.30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269 87 15,'0'0'3,"0"0"-1,-2 0 1,2 0-1,0 0 0,0 0-1,0 0 0,-2 0 1,0 0-1,-5-1 0,-1 1 0,0 1 0,-1-1 0,1 1-1,0 0 0,-2 2 1,1-1-1,-1-1 0,0 2 1,-1-1-1,3 0 0,-2 1 0,1 0 0,-1-1 0,2 1 0,-3-2 0,1 1 1,2 1 0,-2-2 0,1 0-1,3-1 1,-2 1 0,2-1 0,-1 0 0,3 0 0,-2-1 0,2 1 0,0-1-1,2 1 1,-2-1 0,1 1-1,-1-2 0,2 2 0,-2 0 0,2 0 0,0 0 1,2-1-1,-2 0 1,0 1-1,2 0 0,-2 0 0,2-1 1,-2 1 0,2 0-1,0 0 0,0 0 1,0 0-1,0 0 0,0 0 0,0 0 0,0 0 0,0 0 0,0 0 0,0 0 0,0 0 0,0 0 0,0 0 0,0 0 0,0 0 0,0 0 0,0 0 0,0 0 0,2 0 0,-2 0 0,4 0 0,0 0 1,2-2 0,3-1-1,-1 2 0,2-1 7,3-1-1,1 2-8,1-1 1,1 0 0,1-2 0,1 2 0,3-1 0,0 1 1,-1-1 0,3 0 0,0 0 0,2 0-1,-3 2 1,3-1 0,0 1 0,0 1 6,0-1-1,-1 1-6,3 0 0,0 0 0,0 0 0,0 1 6,2-1-7,0-1 1,0 1 0,0 1 0,2 0 6,0-1-7,0 1 13,2 0-7,-2 2-1,2-2-7,-2 0 7,2 0-6,-2-1 0,2 1 0,-2 0 7,2 1 6,-2-1-8,3 0-7,-1-1 8,-2 0-1,2 0 6,0 0-7,0-1 6,0 0-13,0 1 13,0-2-1,0 1-7,0 0 6,0 1 0,1-1-13,-1 1 7,-2-1-6,2 0 7,-2-1 6,0 2-7,2 0 0,-2 0 0,-2 0 1,2 0 0,-2 2 6,2-2-7,-2 1 6,2-1-7,-2 1-6,0 1 14,0-1-7,0-1 6,2 2 6,0-2-14,-2 1 7,2 0-7,0-1 6,-2 1 0,2-1 0,-2 0-7,2 0 1,-2 1 12,2-1-19,-2 0 20,2 0-2,-2 0-1,2-1-7,-2 1-6,2 0 1,-2 0 7,-1 0-7,1-1 1,-2 1 0,2-1 13,-2 1-1,2-1-7,0 1 6,0-2-7,2 2 0,0-1 0,0 1-6,-2 0 7,2 0-1,0 0 7,-2 0-20,0 1 14,0 1-6,0-1-6,-2 0 14,2 0 6,-2 0-1,0 2-7,-1-2 6,-1 1-1,2-1-1,-2 2-1,2-3-6,-2 1-13,-1 0 9,1 0 0,0-1 14,0 0-1,0 0-8,-3 0 1,3 0 6,-4 0-13,2 0 13,-1 0-1,1-1-19,2 1 20,-2-1 6,0 1-14,-1 0 13,3 0-14,0 1 6,0-1-6,0 1 0,-1-2 13,1 1-14,2 0-6,0 0 8,-2 0-6,2 1 13,-2-1 0,1 0-1,-1 0-13,2 0 20,-2 0-8,0 1 0,0-1-13,-1 0 8,1 0-6,0-1 13,0 0-7,0 1 7,-1-1-1,1 0-13,0-1 14,0 0-7,2 1 6,-2 0-13,2 1 20,-3-1-14,3-1 13,-2 1-7,0 0 6,0 1-8,-3-1 0,3 0 6,0 0-13,-2-1 13,2 2-7,-3-1-6,1 1 13,2-1-7,-2 0 0,2 0 6,-1 0-7,1-1 0,0 1-6,0 0 14,2 0-8,0 0 7,-3 0-7,3-2 0,0 2 6,-2-1 0,0 1-20,0 0 15,-1-1 0,1 1 0,0 0-7,-2-1 14,2 1-14,-3-2-5,3 2 20,-2 0-7,-2-1-6,1 0 13,-1 0-7,2 0-13,-3 1 1,1-2 14,0 2 0,0 0-7,-1 0 13,1 0-7,0 1-7,-1-2 7,1 2 0,-2-1 0,1 1 6,1 0-1,-2 0-1,3 0-13,-1 0 7,0 1-6,1-1 0,1 2 7,0-2 0,0 0-6,-1 1 13,1-1-14,0 0 14,2 0-8,-3 0-6,3 0 13,0-1-7,2-1 0,-2 1 7,0 0-8,-1 0-6,1 0-5,-2 1 20,2-1-7,-2-1-6,1 1 13,-1 0-14,0 1 13,-2-1-7,-1 1 0,1 0-6,0-1 7,16 0 0,-4 1-6,-8-1 6,0 2 7,1 0-8,-3-1 7,-4 0-1,-11 0-20,2 0 2,3 0 20,-1-1-1,1 0-7,1 1-12,1-2 14,-1 2-1,1-1 0,-1 1 6,1 0-1,1-1-13,-1 1 14,-1 0-8,1 0 1,-1 0-7,0 0 14,1 1-7,-1-1-13,1 0 8,-3 0 7,3 1-7,-3-1 13,3 2-1,-3-1-7,3-1 0,-3 0-6,0 0 13,3 0-7,-3 0-6,1 0 13,1 0-7,-1 0-6,1 0 1,-2 0 13,1-1-1,-1 1-7,1 0-7,-3-2 14,2 1-1,1 0-13,10 0 13,-1-1-1,-3 0-7,-2 1-6,-3-1-5,0 1 20,1 0-7,-1-1 7,-1 1-8,-3 1-12,1-1 20,1 1 0,0-1-1,1 1-1,-1 0-7,-6 0-12,3 0 20,-1 0-7,0 0 0,3 1-12,-1-1 2,0 1 14,1 2-1,-1-2-6,2 0 13,-1-1-1,-1 1-8,0 0-6,1 0 13,1 1-13,0-1 1,1 0 7,-1 0 6,3 0-8,-1 0-6,1 1 1,-1-1 13,3 0-1,-1 0-7,3-1-6,0 1 13,-3-1-7,3 1-7,-1-1 8,1 1 6,0-1-1,-3 2-7,3-2 6,14 1 0,-2 0-7,-6-1 0,-3 0-6,-5 1 1,-1 1 1,-1 0 13,-1-1-1,-1-1-7,-1 1 7,-1-1-20,-3-1 21,-6 2-8,2-1 1,4 0 6,-4 0-7,1 1 0,1-1-6,0 0 13,-4 1-1,2-1-6,-2 1 0,2-2-13,1 1 21,-1 0-7,0 1 6,4-1-7,-2 0-6,3 0 13,-7 0-7,0 0 7,2 0-7,0 0 0,2 2 6,-2-2-1,3 0 0,-1 0-1,-2 0-6,0 0-12,2 0 14,-2 0-6,0 0 13,3 0 0,-3 0-1,0 0-7,0 0 6,0 0-6,0 0-6,0 0 7,3 0-6,-3 0 13,0 0-1,0 0 0,0 0 5,0 0-1,1 0-7,-1 0 6,-2-2-1,2 1-1,0 1-20,0-1 8,0 1 1,-2 0 1,2-1-6,-1 1 14,-1 0-7,0 0 0,0 0 7,0 0 0,-2 0-1,2 0 6,-2 0-7,2 0-1,-2 0 0,0-1-6,0 1 7,0-1-19,0-1 2,0 1-5,-2 0 2,0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26:20.74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 30 19,'-4'-3'4,"0"1"-1,2-2 0,-2 1-1,2-2 0,0 2 0,0-2-1,0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36:46.24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203 46 18,'-3'-1'4,"3"-1"0,-2 1-1,2-1 0,-2 0-1,0-1 0,0 0 1,0-1-1,0 2 0,0-1 0,0-1-1,0 1 0,0-1 0,0 2 1,0-1 6,0 1-8,0 1 7,-3 0-8,3 0 0,-2-1 7,0 2-1,-2 2-7,0 1 0,-3 2 1,1 1 0,-2 3 6,-1 1-7,1 3 7,-2 0-7,-1 3 0,1 0 7,-1 2-7,3 1 0,2 0 0,0 2 7,-1 0-7,3-1 7,2 1-1,2 0-7,2-1 7,2-1-1,2 0 0,2-2-7,3-2 1,1-1 7,2-1-7,3-1-1,1-2 8,1 0-7,-1-1 1,3-1-1,0 0 1,-3-2 7,-1 1-8,1-1 1,-1 0 0,-3 1 1,0 0 0,-1 0 0,-3 0 0,0-1 0,-1 4 0,-3-1 0,-2 0 7,0 2-7,-2-1 0,-2 2 0,0 1 0,-2 0 7,-3 0-8,-1 1 7,0-1-7,0 1 0,-3-1 1,1 0 6,0 0-7,-1-2 0,1 0 0,2-2 7,-1 0-7,3-1 0,-2-2 7,4 0-7,0-2 0,-1-1 1,3 0-1,0 0 0,2-1 1,2-1 7,0-1-8,3 0 1,-1-1 0,2 1 0,0 1 0,2-1 0,-1 0 0,1 1 0,-2 1 7,2 1-7,1 1 0,-3 3 0,2 0 0,-2 3 1,0 2-1,-1 2 7,-1 2-7,-2 2 0,-2 2 0,0 1 7,0 0-7,-2 2-1,0 1 1,-2-1 0,1 0 0,-1-1 0,0 0 0,0-2 0,0 0 1,0-2-1,2 0 1,-2-3-1,2-1 7,-1-1-7,3-3 0,-2 1 0,2-3 7,2 1-8,-2-2 0,3 0 1,-1-1 0,2-1 1,-2-1-1,2 1 7,2-2-7,-4 1 0,2-2 6,0 0 0,1 1-1,-3-1-7,2-1 7,0 2-7,-2-2 7,0 0-7,-2 0 1,2 1-1,-2 0 7,2-2-7,-2 1 1,0-1 7,2 1-7,-2 0 0,2 0 0,-2 0 0,0 1 7,2-1-7,-2 0 0,0 0 1,3 0-1,-3 0 0,2 2-1,-2-2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56:38.33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3 17,'-2'-3'3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56:38.46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40 18,'-2'-1'4,"0"-2"-1,2-2 0,-2 0-1,2-1 0,0 1-1,-2 1 0,4-1-1,0-1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8:00:10.9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1491 0 19,'0'0'3,"0"0"0,2 2 0,0-1-1,0 0 0,-2-1 0,2 1 0,-4-1-1,2 0 0,0 0 0,0 0-1,0 0 0,0 0 0,0 0-1</inkml:trace>
  <inkml:trace contextRef="#ctx0" brushRef="#br0" timeOffset="859">0 1148 19</inkml:trace>
  <inkml:trace contextRef="#ctx0" brushRef="#br0" timeOffset="12445">1607 1702 21,'0'0'3,"0"0"-1,0 0 1,0 0-1,0 0-1,0-3 0,2 0 0,0-1-1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8:03:01.00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18,'0'0'4,"0"0"-1,0 0-1,0 0 1,0 0 0,0 0-1,0 0 0,0 0-1,0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21:47.8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0 0 14</inkml:trace>
  <inkml:trace contextRef="#ctx0" brushRef="#br0" timeOffset="14246">2482 194 23,'0'0'4,"0"0"0,0 0-1,0 0 0,0 0 0,0 0-1,0 0 0,0 0 0,0 0 0,0 0-1,0 0-1,0 0 0,0 1 0,0 3-1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8:03:28.7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0 129 19,'0'-2'4,"0"0"-1,0-1 0,0 0 0,0-2 0,0 0 0,0 1-1,2-1 0,-2 2 0,2-1 0,-2 1-1,0-1 1,2 1-1,-2 0 0,0 1 0,0 1 0,0 0 0,2 0 6,-2 1-1,0 1 0,0 1-1,3 3-1,-3-1-7,0 3 1,0 0 0,0 3 0,0 0 0,0-1 7,2 3-1,-2 0 0,2 0-7,-2 0 1,2 1 0,0 1 0,0-1 7,0-1-8,0 2 1,0 0 0,0-1 0,0-1-1,0-1 1,0 1-1,-2-2 0</inkml:trace>
  <inkml:trace contextRef="#ctx0" brushRef="#br0" timeOffset="346">267 29 21,'0'-1'3,"0"0"1,2 0 0,-2 0-1,-2-1 0,2 2-1,0-1 0,0 1-1,0 1 1,0 1-1,0 1 1,0 3-1,0 2 0,0 1 0,0 2 0,0 0-1,0 2 1,0 1-1,0-1 0,0 1 0,0 0 0,0 0 0,-2-1 1,2-1-1,0 0 1,-2 0-1,2-3 0,0 0 0,0-2 0,0 0 0,2 0 0,-2-2 0,4-2 0,0 0 0,2-1 0,9-1 0,1-1 0,1-2 0,-1-3 0,1 2 0,0-1 0,-1 2 0,-1 1 0,-1-1 0,-2 2 0,-1 2 0,-3 0 0,-2 0 0,-2 3 0,5 0 0,-3-1 0,-4 3 0,0 0 0,-4 1 0,2 0 0,2-2 0,-4 2 0,0 1 0,-2-1 0,0-2 0,-3-3 0,-1 1 0,-2 0 0,-1 0 0,-1-3 0,0-1 0,-1 0 0,3-1 0,-2-3 0,-1 1 0,5 0 0,0-1 0,1-2 0,3-1 0,0-1 0,0 0-1,4-2 0,0 0-1,4-1 0</inkml:trace>
  <inkml:trace contextRef="#ctx0" brushRef="#br0" timeOffset="808">619 112 20,'0'0'4,"-3"0"0,3 0-1,0 0 0,0 0 0,0 0-1,0 0 0,0 0 0,0 0 0,0 1-1,-2 1 0,0 2 0,0 0 0,-2 2 0,2 0-1,2 0 1,-2 2 0,2-1 0,-2 1-1,2 0 0,2 0 0,0 0 0,2 1 0,0-2 0,0 0 0,3 0 0,-1-2-1,0 1 1,2-1-1,1-2 1,-1 1-1,0-3 1,0-1-1,1-1 1,1 0-1,-4-2 1,3 0-1,-1-1 1,-2 0 0,0-2 0,-2-1 0,3 1 0,-1-1 0,-2 1 1,-2 0-1,2 1 0,-2 0 0,0-1 0,0 2 0,0-1 1,0 1 0,1 1-1,-1-1 0,-2 2 0,2 0 0,-2 1 1,0-2-1,0 3 0,2 0 0,-2 0 0,2 1 0,0 2 0,0-1 0,0 2 0,0 0 1,2 1-1,-2 1 0,0 1 0,0 1 1,0-1-1,1 1 0,-1 0 0,0 3 0,-2-1 0,2 0 0,-2 2 0,0 0 0,0 1 0,0 0-1,-2 1 1,0 0 1,0 2-1,-3-3 0,1 3 0,0-2 0,-2-2 0,2 1 0,-2-1 0,-1-1 0,-1 0-1,2-2 1,-2-1-1,1-1-1</inkml:trace>
  <inkml:trace contextRef="#ctx0" brushRef="#br0" timeOffset="1374">943 8 20,'-2'-1'4,"2"0"0,2-1-1,-2 0-1,2 1 0,0 0 0,0 1 0,1 0 0,-1 1-1,2 0 0,-2 3 0,2 1 0,0 0 0,0 2-1,-2 0 1,2 1 0,-2 3-1,-2-1 0,3 1 1,-1 1 0,-2 0-1,0 1 0,0 0 0,-2 1 0,2-1 0,-3 1 0,1-2 0,2 3 0,-2-1 0,0-1 1,0 0-1,0 0 0,0-2 0,0 0 0,2-1-1,0 0-1</inkml:trace>
  <inkml:trace contextRef="#ctx0" brushRef="#br0" timeOffset="1662">881 234 20,'0'0'3,"0"0"0,0 0 0,2 1-1,2-1 0,3 1 0,-3 0-1,2 0 1,2-1-1,1 2 0,9 0 0,1-1 0,-1 0 0,-3 0 0,3 1 0,-3-1-1,1-4 0,-1 1 0,-1-1 0,3 0 0,0-1-1,-3-1 1,-2-1 0,-1-1 0,-3 1 0,-2-1 0,2 0 0,-3 2 0,1-2 1,-4 1 0,0 1 0,-2-1 0,0 2-2,-2-1 1,0 2 0,-4-1 1,-1 2 0,1 2 0,-2-1-1,-2-1 0,5 2 0,-7 2 0,4 0 0,-5 3 0,5-1 0,0 2 0,2 3 0,-3 1 0,3 1 0,2 1 0,2 2 0,0 0 0,2 0 0,2-1 0,0 2 0,2-3 0,0 2 0,5 0 0,-1-1 0,0-2 0,2-3 1,3 1 0,-1-2-1,1-1 0,1 0 0,-1-3 0,-1 0 0,-4-1 0,3 0 0,-1-4 0,0 0 0,-4-1 1,-1 2-1,-3-1 0,0 1 0,2 1 0,-2-2 1,0 1 0,-2-1-1,2 1 0,-2 1 0,2 1 0,-2-2 0,0 0 0,0-1 0,0 0 0,0 1 0,0 0 0,0 0 0,0 1 0,0 0 0,2 0 0,-2-2 0,0 2 0,0-1-1,0 0 0,0-1-1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8:04:43.99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21,'0'0'4,"0"0"-1,0 0-1,0 0 1,0 0-1,0 0-1,0 0 0,0 0 1,0 0-2,0 0 1,0 0-1,0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8:04:48.55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97 116 18,'-2'0'3,"2"0"0,0 0 0,0 0-1,0 0 0,0 0 1,0 0-1,0 0-1,0 0 1,0 0 0,-2 0-1,0 0 0,0 0 0,-2 1 0,0-1 0,0 1 0,0-1 0,-1 0-1,3 0 1,-2 0 0,2 0-1,0 0 0,0 1 0,0-1 0,-2 1 0,0-1 1,-1 0 0,1 2 0,0-2-1,0 0 0,0 1 0,0 0 1,0 0-1,0 0 0,1-1 1,-1 1-1,2-1 0,0 2 0,0-2 0,2 0 0,0 0 0,0 1 0,2-1 1,2 0 0,0 0-1,5 0 0,1-1 1,5 1-1,1-3 0,5 1 7,4-2-7,1 0 0,3 0 6,5 0-7,-1-2 6,0 1 0,2 1-1,2-1 6,0 0-14,3 1 7,1 0-7,-2 1 7,1-1-1,-1 2 0,0-2 0,-2 2 6,-1 1-7,-3-2 0,-2 2-1,-2 1 7,-2 0-14,-5 0 7,1 0-6,-4 1 1,-3-1 1,-1 0 6,-3 0-7,0 2 1,-3-2 1,-1 0 0,0 1 13,-2-1-14,-1 0 7,-1 0 0,0 0-7,0 0 7,-2-1 0,0 1-1,0-2-7,0 2 14,-2-2-14,0 0 7,0 0 6,-2-2-1,0 1-14,0-1 2,0 1 6,0-2 0,0 1 0,0 1 0,0-1 0,-2 2-6,2-1 0,-1-1 1,-1 1-1,2 0 1,0 1 0,-2 0 0,2 1 1,-2 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8:12:20.33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17,'0'0'3,"0"0"0,0 0 0,0 0 0,0 0-1,0 0 0,0 0 0,0 0-1,0 0 1,0 0-1,0 0 0,0 0 0,0 0 0,0 0 0,0 0 0,0 0 0,0 0 0,0 0 0,0 0 0,0 0-1,0 0 0,0 0 0,0 0 1,0 0 0,0 0-1,0 0 0,0 0 0,0 0 0,0 0 0,0 0 1,0 0-1,0 0 0,0 0 0,0 0 1,0 0 0,0 0-1,0 0 0,0 0 0,0 0 0,0 0 1,0 0-1,0 0 1,0 0-1,0 0 0,0 0 0,0 0 0,0 0 0,0 0 0,0 0 0,0 0 0,0 0 0,0 0 0,0 0 0,0 0 0,0 0 0,0 0 1,0 0 6,0 0-1,0 0-7,0 0 0,0 0 7,0 0-8,0 0 0,0 0 7,0 0-7,0 0 0,0 0 1,0 0 0,0 0 0,0 0 0,0 0-1,0 0 1,0 0 1,0 0-1,0 0 1,0 0-1,0 0 1,0 0-1,0 0 1,0 0 0,0 0 6,0 0-7,0 0 1,0 0-1,0 0 7,0 0-7,0 0 0,0 0 0,0 0 0,0 0 0,0 0 0,0 0 0,0 0 0,0 0-2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8:23:08.1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246 0 19,'-4'0'3,"0"0"0,-2 1-1,-1 1 1,1 0-2,0 0 1,0 0 0,2 1-1,-1 0 1,1-1-1,2-1 0,-2 2 0,0-1 0,4-1 0,-2 2 0,2-2 0,0 1 0,0-1 0,4 0 0,-2 1-1,4-1 0,0-1 0,1 1 0,-1-1 0,2 1 0,3 0 0,-3 0 0,2 1 0,-2 0 0,3 0 1,-3 1-1,2 0 1,-1 1-1,-1 1 0,0 1 0,-2 2 0,3 2 0,-5 0 0,0 2 0,-2 0 0,-2 4 0,0-1 0,-2 2 0,-2 2 0,-2-1 0,-5 2 0,1 0 0,0 0 1,-3 1-1,1-2 0,-1 0 1,1 0 0,-3-1-1,3-2 0,-2 2 1,-1-3-1,3 0 0,-1-1 0,-1-1 1,1 0-1,1-2 0,2 0 0,-3-1 0,3-2 0,0 1 0,1-1 0,-1-1 0,2-2 0,-1 0 0,3 0 0,-2-2 0,2 0 0,2-1 0,-3 0 0,3-1 0,2-1 0,-2 0 0,2-1 0,0 0 0,2 0 0,0-1 1,0-1-1,0 0 1,2 0 0,0 0-1,0-1 0,2 0 0,0-1 0,0 0 0,1 1 0,1-1 0,2 1 0,0-1 0,1 0 0,-1 1 0,0-1-1,3 1 2,-3 1-1,0 2-1,0-2 1,1 3 0,1 2 0,-2-1 0,1 2 0,1 2 0,-2 1 0,0 1 0,1 2 0,-3 1 0,2 1 0,-2 2 0,-2 1 1,3 1-1,-5 0-1,-2 1 1,2 2 0,-2 0 0,0 1 0,0-1 0,-2 1 1,2 1-1,0-2 0,0 1 0,0 0 0,0-2 0,2-1 0,0 1 0,0 0 0,2-2-1,2-1 1,1 1 0,-1-2 0,2-2 0,0-1 1,1 0-1,1 0 0,0-3 0,1-1 0,1-2 0,-2 0 0,1-2-1,1 0 1,-2 0 0,-1-2 1,1 0-1,-2 0 0,1 0 0,-3-2 0,-2 2 0,2 0-1,-2 0 2,0 0-1,1-1 0,-3 1 0,0 1 0,0-1 0,0-1 0,0 1 0,0 1 0,0 1 0,-2-4 0,2 2 0,-2 0 0,2 2 0,-2-2 0,0-2 0,0 2 0,0 0 0,0 0 0,0 0 0,0 0 0,0 0-1,0 0 0,0 0-1,0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8:37:21.4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246 1759 17,'15'-2'3,"7"0"0,11-1-1,7-2 0,7-2 0,7 0-1,4-1-1</inkml:trace>
  <inkml:trace contextRef="#ctx0" brushRef="#br0" timeOffset="892">1127 1300 17,'0'0'3,"0"0"0,0 0 0,0 0 0,0 0 0,0 4 0,0-1 0,0 1-1,-2-1 0,2 1-1,-2-2 1,2 0 0,0 1-1,-2-1 0,2 0 0,0 0 7,-2-1-1,2 0-1,0 0-1,0 0 6,0 0-8,0-1-7,0-1 1,-2 0 0,2 0 7,-6-3 6,-1-1-2,-1-1-13,0-2 1,-3-3 0,1 0 7,-4-2 6,-1-3-8,1-2 6,-3-3-7,-1-2-6,-1-4 0,0-2 8,-1-3-7,-1-5 7,-2-1 0,0-1 0,1-3-7,-3 2 1,-2 1 7,0 0-1,0 2-6,0 1 6,-2 1 0,0 3-6,0-1 0,1 3 13,1 1-13,2 1 6,0 0 6,0 2-7,2 2-6,1 1 0,1-1 1,4 3 13,-1 2-1,3 0-14,1 0 14,-1 3-14,3 0 1,2 1 7,-1 1-7,3 2 13,2 3-13,-2 0 7,1 0 6,3 1-1,0 1-7,0 2-7,0-1 1,2 1 0,0 2 0,0-2 1,0 0 0,2 3 0</inkml:trace>
  <inkml:trace contextRef="#ctx0" brushRef="#br0" timeOffset="1364">461 46 18,'-2'-1'3,"2"-2"0,-6-1 0,4-2 0,-2 1 0,0 2 0,1 0 0,-1 1-1,2 0 0,-2-2-1,2 2 0,-2 1 0,2-2 0,-2 1 0,2 1 0,0-1 0,0 0 0,-1 2 0,-1 0 0,0 2-1,-2 1 0,0 2 0,0 2 1,-5 1-1,1 2 1,-3 3-1,-1 2 0,0 3 1,-5 1 0,0 2-1,1 1 0,-1 1 0,-2 0 0,1 0 1,-1 0-1,0 1 0,3-2 0,-1 0 0,1-3 0,1 1 0,2-2 0,3-3 0,0-1 0,1-3-1,3 0 1,0-2 1,2-2-1,-1-1 0,3-3 0,0 0 0,2-3 0,0-3 0,2-1 0,0-1 0,0-3 0,2 0 0,0-4 0,0 1 0,2-2 0,0-1 0,3 1 7,-3 0-7,0 0-1,0 2 7,0-1-8,0 1 1,0 0 0,-1 2 0,-1 1 0,0 1 0,0 1 0,0 0 1,0 1 0,0 2 0,0-2 0,-2 2 0,2 0 0,0 2 0,0 1 0,2 1 6,0 2-7,1 1 0,-1 2 0,2 0 7,2 3-7,-2 1 6,3 1-7,-1 2 1,0 0 0,1 2-1,-1 0 7,2 1 0,0 1-1,3-1 0,-3 0-7,3 1 0,-1-1 0,3 0 7,-1-1-7,0 0 7,1-1-7,2-1 0,-1 0 1,3-2 0,-3 1 0,3-3 7,-3 1-1,1-3 0,-1 1-7,1-1 1,-3-1-1,3 1 1,-5-3 7,3 1-1,-5-2 0,-1 1-8,-1-1 1,0 1 0,-2-2 1,-2 1 0,3-1 7,-3-1-8,-2 0 1,2-1 1,-4 1 0,0-2-1,0 0 0,-2 0 1,0-3 0,-2 0 0,-3-2 0,1-2 0,2-2 0,-2 0-1,2 0 1,-2-3 0,1 0 1,1 1-1,2 0 0,0 0 0,0 0 0,-2 1 0,0 0 0,2 3 0,0 0 0,0 0-1</inkml:trace>
  <inkml:trace contextRef="#ctx0" brushRef="#br0" timeOffset="2234">424 209 16,'0'0'3,"2"-2"-1,0 0 0,0-3 0,0 0 1,0-2-1,0 1 0,2-1-1,-1-1 1,-1 0 0,0-1 0,-2 2-1,0 0 0,0 0 0,2-1 0,-4 0-1,0 0 0,0 1 1,-3 4 0,3 0 0,0 0 0,0-2 0,-2 2 0,0-1 0,2 1 0,-2-1 0,2 2 0,-2 0-1,-1 0 0,1 2 0,-2 2 0,0 0 0,-2 5 1,-3 2-1,1 4 0,0 2 0,-5 4 0,1-1 0,-1 4 1,1 3-1,-3-1 0,1 3 1,-3 0-1,2-1 0,-1 2 0,1-1 0,1 0 0,1 0 0,1-3 1,-1 0-1,3-2 0,2 1 1,1-3-1,3-1 0,0-1 0,0-2 0,1-2 0,3-3 0,0 0 0,2-3 0,0-1 0,2-1 0,0-4 0,5-1 0,-1-3 0,0-3 0,2-1 0,1-3 0,1-4-1,0-1 0,-1-2 0,1-2 1,0-3 0,1-1 0,-1-3 0,0-2 0,1 2 0,-1-2-1,0-1 1,-1 1 0,-1 2 0,0 0 0,-2 3 0,-2 3 0,1 2 0,-1 1 1,0 2-1,0 2 0,-2 1 0,2 1 0,-2 2 0,0 1 0,0 0 0,1 2 0,-1 2 0,0 1 0,2 2 0,0 1 0,2 3 0,2 0 0,-1 3 0,3 1 0,-2 3 0,3-1 0,1 3 0,0 0 0,1 0 0,1-1 0,3 1 0,-1 1 0,1-1 0,-3 0 0,3 0 0,-1-1 0,-1 0 0,-1 0 0,1-2 0,-3 1 0,1-2 0,-3 0 0,0-1 0,-1 0 0,-1-1 0,-2 0 0,0-1 0,1 0 0,-3-1 0,0-1 0,-2 0 0,2-1 0,0 1 0,-2-1 0,0 0 0,0 0 0,0-1 0,1 0 0,-3 0 0,2-1 0,0 0 0,-2 2 0,2-1 0,-2-1 0,2 1 0,-2-1 0,2 2 0,0-2 0,-2 0 0,2 1-1,-2 0 1,2-1 0,0 0 0,-2 0 0,2-1 1,-2 1-1,2 0 0,-2-1 0,2 2 0,-2-1 0,0-1 0,2 0 0,-2 1 0,0-1 0,0 0 0,0 0 0,0 0 0,0 0 0,2 0 0,-2 0 0,0 0 0,3 0 0,-3-1 0,0 1 0,0 0 0,0 0 0,0 0 0,0-1-1,0 1 0,0-2 0,0 2-1,-3-1 1,3 1-1,-2-1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8:39:29.72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 0 22,'-4'2'4,"-2"3"-1,2 3-2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8:47:31.0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0 15,'-4'0'2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26:47.9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 0 21,'-2'4'4,"0"4"-1,0 2 0,0 4 0,-1 4-1,1 0 0,-2 2 0,2 2 0,0 3 0,2 0 0,-2 1 0,0 1-1,2-1 0,0 1-1,-2 1 1,2-1 0,0 1 0,0-2 0,0 0 0,0 0-1,0-2 0,2 0 0,-2-2 0,2-1 0,-2-2-1,2-2-1</inkml:trace>
  <inkml:trace contextRef="#ctx0" brushRef="#br0" timeOffset="276">368 157 23,'-4'-1'4,"0"1"0,0 0-1,-3 1 0,-1 0-1,-2 4 0,-1 2 0,-3 4 0,0 0 0,-1 3 0,1 4-1,3 1 0,1 2 0,4 4 0,-3 1 6,3 0-1,0 3 0,4-1-7,2 1 0,6 1 6,0-2-7,3-1 7,-1-3-1,6-2 0,1-3-1,3-4-7,-9-9 1,3 0 0,1-2 1,1 0 6,1-1-6,-1-1 0,0-2 0,-1-2 0,-1-1 0,1-2 0,-1-2 1,-4-1 0,1-3 0,-3-5 0,0 1 0,-2-2 1,-2-2 0,-2 1-1,-4-1 0,0-1 1,0 2 0,-4-1 0,-3 2 0,-1 0 0,-3 2 0,-12-13 0,-1 6 6,5 5-7,2 2 0,2 3 0,7 3 7,4 4-1,-5 0-7,7 2 0,0 1 0,2 2 0,2 1 0,6 0 0,2 4 0,4-2 0,1 2-1</inkml:trace>
  <inkml:trace contextRef="#ctx0" brushRef="#br0" timeOffset="676">792 134 23,'0'-2'4,"-2"1"0,0-2 0,-2 1 6,2 0-8,-2-1 0,-1 1 0,-1 1-1,0 0 13,0 1-15,-2 2 1,-3 1 12,3 3-14,-2 1 13,-1 3-8,1 2 12,2 2-14,-1 1 12,1 3-8,0 2-6,0-1 12,1 1-14,3 1 1,0 1 12,2 0-13,0 0 0,2-1 13,4 0-8,0-2-6,2-2 7,1 0-1,3-4 0,0-2 0,1-1 0,3-3-14,1-1 2,-1-3 8,3-2-6,14-2 1,-7-8 1,1-1 0,-4-1 1,-5-1 1,-3-3 7,-1-2-7,-1 0 0,-5 1 1,-2-2 0,0 2 0,-4 0 1,-2-1 7,0 2 5,-4 1-14,-2-1 7,-1 1 6,1 1-1,-2 2-14,3 5 7,-1 0-6,0-1 13,0 1-7,-1-1 6,1 1-7,2 1-6,0-1 7,-1 0-7,1 1 1,0 0 0,2 1 0,0-1 1,2 3 0,0 0 0,2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26:49.20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175 84 20,'0'0'4,"0"0"0,0 0-1,0-2 0,-2-3 0,2 0-1,-3 1 0,3-2 0,0 0 0,-2 0-1,0 0 0,0 1 1,2-1-1,-2 0 0,2 1 0,-2-1 0,-2 2 6,2 0-7,-2 1 6,-2 0-7,-1 2 1,1 0 0,-2 2 6,-2 0-1,-1 4-7,-1 0 7,1 2 5,-1 2-1,0 3-7,-1 0-7,3 2 1,0 3 7,1-1 5,3 3-7,2-1 6,2 2-7,0 2 6,4-1 0,2 0-7,2 0 6,0 1 6,5-2-20,-1-1 1,3 0 13,1-1-7,3-3 1,-1-1 6,1-3-7,-1 0 0,1-4-6,1-2 1,-1-2 1,-1-2 1,-1-2 1,-1-3 6,-1 0-6,-3-3 0,0-4 1,1-2 0,-5 1 1,0-5-1,-2 1 1,1-1 0,-5-1 1,0 1-1,0-1 1,-3 0 6,-1 0-6,-2 1-1,-2 1 13,0 0-7,-1 2-7,-1 1 0,2 0 7,-3 0 0,1 2-7,0 1 13,1 1-14,1 1 0,0 1 1,2 0 0,1 1 0,-1 1 1,2 1 0,0 0 0,2 2 0,0 1 0,0 1 0,0 1 0,2 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26:49.82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166 51 20,'0'-1'4,"0"-1"-1,0 1 0,0-2 0,0 1 0,0-1-1,0-1 0,0 1 0,0-2 0,-2 2 0,2-2 0,-2 1-1,-1 1 0,1-1 0,0 2 0,-2-1 0,0 1 0,0 0 6,-2 2-7,-11 2 0,3 3 0,1 1 0,1 1 0,-3 3 0,1 3 0,2 3 6,-1 1 0,5 0 5,0 2-14,1 2 7,5-2-1,0 2 0,4 0 6,0 0-14,5 0 7,-1 0-7,2-1 7,7 0 0,-1-2 6,-8-8-1,5-1-1,-1 0-13,2 2 7,1-2 0,1 0-6,1-1 13,-1-1-7,3-2 0,-3 1 0,3-3 6,-3 0 0,3-2-7,-3-1-7,1-3 1,-1 1 8,1-3-7,-3-2 1,0 1 1,-1-4 0,-1 0 7,-2-1-1,-1 0-6,1-2 0,-2-1 0,-2 0 1,0-1 7,-2 0-7,-2 0 1,0 1-1,-2 0 8,0 0-7,-4 1 0,2 0 0,-2 2 7,-3-1-7,3 1 0,-2 1 0,-2 0 0,-1 1 7,1 1-7,2 0 0,-3 2 0,1 2 1,2-2 6,-3 1-7,3 2 0,-2 0 0,2 1 1,1 1-2,-1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27:01.81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131 17 20,'-2'-2'4,"0"0"-1,0 0 1,0-2-1,0 1 0,0 2 0,0-1-1,4 1 0,-2 1-1,0 0 0,0 0 0,-2 5 0,0 3 0,0 2-1,-2 2 1,0 3 0,-1 2 0,-1 1 0,0 3 0,0 1-1,2 1 1,-3 3-1,3 0 0,-2 0 1,2 0 0,-2-1-1,4 2 1,-2 1 6,-1-2-7,-3-3 0,4 0-1,0-2 0,2-2 0,0-2 0,0-1 0,0-4 0,0 0 0,0-4-1,2-2 0</inkml:trace>
  <inkml:trace contextRef="#ctx0" brushRef="#br0" timeOffset="302">270 65 17,'0'-1'4,"2"-1"-1,-2 1 0,2 0 0,-2-2 0,2 2 0,-2 1-1,0-1 0,0 1 0,-2 0 0,2 0-1,0 1 0,0 3 0,-2 1 0,-2 1 0,2 2 0,-2 0 0,2 3 0,-2-1 0,1 3-1,-1-1 0,0 2 0,2 0 1,0 1-2,-2 1 1,2 0-1,-2 1 1,2 0 0,-2-1 1,1 2-1,1-3 0,2 1 0,0 0 0,0-2 0,0-1-1,2-1 0,-2-1-1</inkml:trace>
  <inkml:trace contextRef="#ctx0" brushRef="#br0" timeOffset="622">1 318 21,'0'1'4,"0"0"0,0-1-1,0 1 0,4 0 0,-2 0 0,3-3-1,1 1 0,0 1-1,6-3 0,3 0 0,-1 2 0,-1 0-1,1 1 1,-6 0 0,3 0 0,-1 0-1,3 0 0,-1 0 1,0 0-1,-1 0 0,1 1 0,-2-1 1,1 0-1,-3 0 1,0 0-1,-1 1 0,-1 0 0,-2-1 0,0 2 0,0-2 0,-2 0 0,2 0 0,-2 0 0,0 0 0,-2 0 0,3 1 0,-3-1 0,2 0 0,-2 0 0,2-1-1,-2 1 0,0-2-1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26:51.14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1045 98 16,'-2'-2'3,"-1"1"0,-1-1 0,2 0 0,-2 0-1,0-1 0,0-1 0,0-1 0,0 1 0,-1-1 0,3 2-1,-2-1 1,2-2-1,0 1 0,0 0 0,0 0 0,0-1 0,0 1 0,2-1 0,0 0 0,2 1 0,-2 1 0,0 0 0,0 1 0,0 2-1,2 2 1,-2 1-1,2 2 0,-2 1 0,2 2 7,-2 4-7,0 2 6,0 2-1,0 1-7,0 3 7,0 0 6,-2 3-2,2 1-13,-2 0 6,2 0 0,-2 1 0,2 1-7,-2 0 1,2 0 7,-2-1-1,2 1-7,0-2 1,0 0 1,0-1 7,2-2-8,-2 0 1,2-3 0,0-2 0,0 1 0,0-5 1,0-2-1,0-2-1</inkml:trace>
  <inkml:trace contextRef="#ctx0" brushRef="#br0" timeOffset="353">933 151 21,'0'-3'4,"-2"1"0,0 0-1,0-1 0,0 0 0,0-1 0,-3 1-1,3-1 0,2 0 0,-2 0-1,2 1 0,2-1 0,3 1 0,-1-2 0,2 1 0,2-1-1,2 1 1,1 0 0,1-2 0,1 1-1,1 2 0,1-2 0,-1 2 0,1-2 1,1 0-1,-1 1 0,-1-2 0,1 2 0,-3 1 0,0-2 0,-1 2 0,-3-2 0,0 3 0,-2-1 0,1 2 0,-3-1-1,0 2 0,0-1 0,-2 1 0,-2 1-1</inkml:trace>
  <inkml:trace contextRef="#ctx0" brushRef="#br0" timeOffset="624">929 379 20,'2'2'4,"0"0"-1,-2-1 0,0 1 0,2-1 0,-2 0 0,2 0-1,2 0 0,0 0 0,0-1 0,5 0-1,-1-1 0,0 0 0,5-1 0,-1-1 0,1 1 0,1-1-1,0-1 0,3 1 0,-3 0 0,3 0-1,-2-1-1,1 1 1</inkml:trace>
  <inkml:trace contextRef="#ctx0" brushRef="#br0" timeOffset="862">1421 243 23,'-2'-2'4,"2"1"0,-2-1-1,0 0 0,2 0 0,-2 1 0,0 0-1,2 1 0,0 0 0,-2 1-1,2 0 7,-2 2-8,-5 3 0,3 1 0,-2 1 0,2 1 0,0 1 0,0 2 0,-1 0 0,3-1 0,2 2 0,0 1 0,2 0 0,1-1 7,1 0-7,2-1 0,0 0 0,13 9-1,-3-5 0,1-1 0,1-4 1,3-5 6,0-1-7,-3-2 0,1-2 0,-5-3 0,1-3 0,-3-1 0,-1-2 1,-3 0 6,0-4-7,-4-1 0,0 0 0,-1-3 7,-1 0-7,-2 0 0,0-2 0,-2 1 6,-3-2-6,-1 1-1,0 0 1,0 2 6,-5 2-7,1 0 7,0 2-7,-1 2 0,-1 0 1,0 1-1,1 2 1,1 2 0,2 1 0,-1 2 0,1-1 0,4 2 7,-2 1-7,6 0-1,-2 3 1,0-1 0,4 3-1,0-2 0,6 1-1,0-1 0</inkml:trace>
  <inkml:trace contextRef="#ctx0" brushRef="#br0" timeOffset="1270">1866 176 20,'0'-2'4,"0"0"0,0-1-1,0 1 0,0-1 0,2-1-1,-2 1 0,0 0 1,0 1-1,0 0 0,0-1-1,-2 2 1,2 1-1,-2 0 0,-3 2 6,3 3-1,-2 1-7,-2 0 7,0 3-1,0 1-7,-1 2 7,1 1-8,0 1 7,0 2 0,2 0-7,0-1 7,1 2-7,3-2 0,0 1 0,0 0 1,3 0 7,1-2-1,2-1-7,0 0 0,4-1 1,3-2 0,-3-2 0,5 1 1,-1-4-1,1-1 1,-1-1 0,1-1 0,-1-1 0,-2-2 0,-1-2 0,-1 0 1,0-3-1,1 0 0,-5-2 1,0-1-1,-2-2 1,1 0 0,-3-2 0,-2-1 0,0 0 0,-2-1 0,-1 1 0,-1 0 0,-2 1 0,0 0 7,-2 2-8,-1-1 0,1 3 1,-2-1 0,1 2-1,-1 1 7,0 0-1,-1 3 0,3-1-8,0 2 1,2 0 0,-1 2 0,1 0 1,4 1 0,0 1 0,0 0-1,2 2 1,2-1-1,2 0 0,2 1 0,3-1 0,1 0-1</inkml:trace>
  <inkml:trace contextRef="#ctx0" brushRef="#br0" timeOffset="1692">2263 158 20,'4'-3'3,"2"-4"1,2 2 0,1-2-1,-1-3-1,2 0 1,1-1-1,-3 2 1,-6 6 5,2-2-1,0 0 6,-2 3-14,0-2 12,0 2-14,0 0 7,1-1 6,-3 1-1,0 1-14,0 2 13,-3 1-7,-1 2 12,-2 3-14,-2 1-6,-11 14 20,3 3-8,-1-1-7,5 2 13,-1-1-14,3 1-6,4-2 13,4 1 0,-2-3-7,4 0 13,2-4-1,4 1-14,0-3 7,4-2-6,5 0 6,-5-9-12,1-1 1,3 1 1,3-3 13,1 1 0,3-2-14,0-1 1,1-2 2,3-1 0,-2-1 1,0-2 1,-1 0 0,-1-2 1,0 0 0,-1-3 7,-1 0-7,-2-1 0,-3-2 1,1 1 0,-1-1 7,-4 2-8,1-2 1,-5 1 0,0 0 7,-2 0-7,-2 0 13,0 2-2,-4-1-14,0 1 14,-2 0-1,0 1-14,-2-1 14,0 2-8,-3 1 0,1-2 0,0 2 0,-3 1 0,3 0 0,0 1-6,0 1 0,-1-1 1,1 2 1,0 2-1,0 0 0,1 1-1</inkml:trace>
  <inkml:trace contextRef="#ctx0" brushRef="#br0" timeOffset="3094">186 900 19,'-4'0'4,"-2"1"-1,-4 0 0,-3 0 0,1 0-1,-5 0 0,1 1 1,1-1-1,3 0 0,-1 2 0,3 0 0,0-1-1,-1 0 0,3 1 0,0 0 0,4 1 0,0-2 0,-3 0-1,5 1 1,0 0 0,0-2 0,2 2-1,0-2 1,2 1 0,2 0-1,7 5 0,9-2 13,9 0-14,-12-3 6,6-1 6,6 0-14,8-1 7,4 0-1,9-1 0,66-3 6,-54 1-2,12-1-7,7 0 25,10-1-3,10 1-21,7-2 12,8 1-2,6 1-1,128-5 5,-134 6-8,4 1 5,4-1-14,2 1-6,124-1 14,-136 1-13,0 0 7,-3 1 6,-1 1-1,-3 0 6,96 1-8,-33 1 6,-30 1-14,-26-1 1,-17 0-6,-18 2 14,-17-2-7,-15 0 7,-13 0-13,-8-1 7,-7 0-12,-4-1 14,-7 1 0,-4 0-12,-6 0 8,-4 1 0,-5-1 1,-1 0-6,-3 1 7,-3-1-12,-3-1 2,5 0 0,-3 3 1,2-2 1,1-1 0</inkml:trace>
  <inkml:trace contextRef="#ctx0" brushRef="#br0" timeOffset="8710">182 387 20,'-2'-1'4,"-4"-2"-1,0 1 1,-1 0-1,1 0 0,0 0-1,-2 0 0,2-1 0,-1 3 0,1-1 0,2 1-1,4 0 0,0 0 0,-2 0 7,2 0-8,0 0 0,2 0 0,-2 0 0,0 1 7,0 1-1,4-1-8,-4-2 7,2 1 0,0 1-7,0 1 0,7 0 0,-5 0 1,2 0-1,2-1 1,3 1 0,1 1 0,5-2 0,-1 0 0,5 0 0,-1-1 0,1 1 0,0-1-1,0 2 1,-1-2-1,1 0-1</inkml:trace>
  <inkml:trace contextRef="#ctx0" brushRef="#br0" timeOffset="9022">346 240 22,'0'-1'5,"-3"0"-1,3 1 0,-2-1-1,2 0 0,0 1-1,0 0 0,0 0 0,0 0-1,0 0 0,0 3 0,0 3 0,2 2-1,-2 0 1,3 1 0,-1 3 0,0 1-1,0 0 0,0 2 1,0 0-1,2 2 0,-2 0 0,2-1-1,2 1 0,-1 2-2</inkml:trace>
  <inkml:trace contextRef="#ctx0" brushRef="#br0" timeOffset="9652">3152 64 19,'0'0'4,"0"1"0,0 3-1,-4 4 0,2 2-1,-2 1 1,0 2 0,-1 2-1,3 0 0,-2 3-1,2-1 0,0 1 0,0 0 0,2 1 0,-2 0 0,2-1 0,0 1 0,0-1-1,0 0 0,0 0 0,0-1 0,2-2 1,0 0-1,0-2 0,-2 0-1,2-3 0,2-1-1</inkml:trace>
  <inkml:trace contextRef="#ctx0" brushRef="#br0" timeOffset="9910">3363 84 22,'0'-1'4,"0"1"-1,0 0 1,0 0-1,0 0 0,0 1-1,0 1 0,0 0 0,0 1-1,2 2 1,-2 1 0,2 2-1,0 0 0,0 3 0,2 0-1,-1 2 1,-1 1-1,0 1 1,0 0-1,-2 0 1,0 0-1,0 2 0,0-2 0,0 0 0,-2 0 0,0-1 0,0 0 0,-3-1 0,3-2 0,-2 0-1,0-1-1,2 0 0</inkml:trace>
  <inkml:trace contextRef="#ctx0" brushRef="#br0" timeOffset="10170">3131 315 22,'0'0'5,"0"0"-1,0 0-1,0 0 0,0 0-1,0 0 0,2-1 0,5-1 0,-1 2-1,2-1 0,0 0 0,3 0 0,1 0 0,1 0 0,1-1-1,1 1 0,-1 0 0,3 0 0,-3 0 0,3 0-1,-3-2 0,-2 0-1</inkml:trace>
  <inkml:trace contextRef="#ctx0" brushRef="#br0" timeOffset="12339">350 326 15,'0'0'3,"0"0"0,0 0-1,0 0 1,-2 0-1,2 0 0,0 0-1,-2 0 0,-3 1 0,3 2 0,-2-2 0,0 1 0,0-1 0,2 2 0,0-2 0,0 1-1,0-1 0,0 1 1,0-1 0,-1 0 0,3 0 0,-2-1-1,2 1 0,-2 0 0,2 1 1,-2-2 0,2 1 0,-2-1-1,2 1 0,-2-1 1,2 1 0,-2-1-1,2 0 0,-2 0 1,0 0 0,2 0-1,0 0 0,-2 0 0,2 0 0,0 0 0,0 0 0,0 1 0,0-1 0,0 0 0,2 0 0,-2 1 0,0-1 0,0 2 0,0-2 1,2 0-1,-2 0 0,0 0 0,0 0 1,2 0-1,-2 1 0,2-1 1,2 1 0,-2-1-1,5 1 0,-3-1 0,2 0 0,0 0 0,0 0 1,3 0-1,1-1 0,-2 1 0,2 0 0,1 0 0,-1-1 0,3 1 0,-3 0 0,2-1 0,1 1 0,-1 0 0,1 0 0,-3-2 0,0 2 0,1 0 0,-3-1 0,0 1 0,0 0 0,-1 0 0,-1 0 0,0-1 0,0 1 0,0-1 0,1 1 0,-3 0 0,0-1 0,0 1 0,0-1 0,0-1 0,0 2 0,-1-1 0,1 1 0,0 0 0,-2 0 0,2-1 0,-2 1 0,0-1 0,0 1 0,0-1 0,0 1-1,-2 0 0,2 0 0,-2 0 0,2 0 1,-2-1-1,0-1 0,0 1-1</inkml:trace>
  <inkml:trace contextRef="#ctx0" brushRef="#br0" timeOffset="13019">445 224 18,'0'0'4,"0"0"-1,0 0 0,0 0-1,0 0 0,0 0 0,0 0 0,0 0 0,0 0 0,0-1-1,0-2 1,-2 1 0,2 0-1,0 1 0,0-2 0,0 1 0,0 0 0,0 1-1,-2-1 0,2 0 1,0 1 0,0 1 0,0 0 0,0 0 0,0 0-1,0 0 0,0 0 0,0 0 0,0 0 0,0 0 0,0 2 0,-2 2 0,2 0 1,-2 2-1,2 1 0,-3 1 0,1 0 0,0 2 1,0-1-1,2 3 0,-2-1 1,2 1-1,-2 2 0,2-1 0,-2 1 0,2 0 0,-2 0 0,0 1 0,0-1 0,0 1 0,0-1 0,0 0 7,0 1-1,0-1-8,-1 0 1,1 0 0,0-2 0,0 0 0,2 0 1,-2-2-1,2-1 1,-2 1-1,2-3 0,0 1 1,0-1 0,-2-1-1,2-3 0,0 3 1,0-1 0,0-3 0,0 1 0,0 0 0,-2-1 0,2-1 6,0 0-7,0 1 1,-2-1 6,2 0-8,0 0 1,0-1 6,0 1 0,0-1-7,0 1 0,0-1 0,0 0 0,0 0 1,0-1 0,0 1 0,0-1 0,0 0 0,0 0 1,0 0 6,0-1-7,0 1-1,0-1 1,0 0 0,0-1 0,0 1 0,0 0-1,0-1 0,-2 1 0,0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26:55.44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23 20,'0'-1'4,"0"-2"0,0 0 0,0-1-1,2 1 0,-2 1-1,0-1 0,0 2 0,0 0 0,2 0 0,-2 0-1,0 1 1,2 1-1,0 4 0,-2-2 0,2 4 6,0 2-7,0 3 6,1 1 0,-1 2 5,-2 1-1,2 3-2,-2 0-7,0 2 0,0 0 6,0 3-1,-2-1-13,2 1 13,-2 1 0,-1 0-1,1 0-7,0 0-6,0 1 7,0-2 13,2 2-14,-2-3-6,2-1 7,0 0 7,0-2-7,0-3-7,0 1 8,2-3-7,-2-2 1,2-3 0,-2 0 1,2-3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6T07:26:55.8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9 157 22,'-2'0'5,"2"0"-1,-3-1-1,1 1-1,0 1 1,2 0-1,0 4 0,0 2 0,0 4-1,4 2 7,-1 3-1,-1 2-7,2 0 0,-2 3 6,2-10-7,-2 2 7,0-1-8,2 4 1,-2-2 6,0 1-7,0 1 0,0-1 1,1 1 0,-1 1 0,0-1 7,0-2-8,0 0 0,0-1 0,0-2 0,0-2-1,2 1 1,-2-2 0,4 6-1</inkml:trace>
  <inkml:trace contextRef="#ctx0" brushRef="#br0" timeOffset="286">42 52 23,'-2'0'4,"0"0"-1,-3-1 1,5-1-1,0-2 0,-2 0-1,0 2 7,0 0-8,2 1 6,2-1 0,0-1-8,0 2 7,5-1 5,-1 1-14,2-2 1,0 1 6,5 1 6,-1-1-14,1-1 7,1 1-7,1 0 1,-3 0 0,2 1 1,-1-2-1,-1 0 1,1 2 0,-1-1 0,-2 2 0,-1 0-1,-1-1 0,0 2-1</inkml:trace>
  <inkml:trace contextRef="#ctx0" brushRef="#br0" timeOffset="518">31 294 21,'-2'1'4,"2"3"-1,-2-2 1,2 0-1,2 0 0,0-1 0,0 0 0,0-1-1,1 0 12,1 0-14,2-1 6,0 0 6,4-1-8,1 1-7,-1-1 13,3 1-7,-1-2-7,2 1 7,-1 0-7,1-1 0,-1 1 0,-1 1 1,1 0-2,-1 0 1</inkml:trace>
  <inkml:trace contextRef="#ctx0" brushRef="#br0" timeOffset="834">555 194 22,'-5'-1'4,"5"1"0,-2 0 0,-2 0-1,0 0 0,0 0-1,-2 2 0,2 1 0,-3 0 0,-1 1-1,0 1 1,0 4-1,-1-1 0,1 1 6,0 1-7,2 2 0,-1 0 0,1 1 6,2-2-7,0 2 0,4 0 0,0 0 0,0-1 0,2 0 1,2-2 0,2 1 6,3-2-7,-3 0 0,4 0 1,0-4-1,1 1 1,-1-1-1,13 2 0,-4-2 1,-3-5-1,-4-3 1,-1 0 0,-3-3 0,0 0 0,-1-2-1,-5-1 1,-2-2 0,0 0 0,0-1 0,-4-2 0,-1 0 0,1 0 0,0 0 0,-4-2 0,2 1 0,1 8 0,-1 0 0,0 1 6,0-1-7,0 1 0,-3 0 0,1 2 0,2-1 1,0 2-1,0 0 0,-1 1 0,3 0 0,2 0 0,-2 1 0,2 0-1,2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C198F-11C8-F740-B84C-94114115E33D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10505-DA55-2C4B-835C-BBCA24AD7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0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5CAB2-8DD5-B843-B837-B3505D5913DB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6564B-E188-2643-94EF-9399FA5CD254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B425D-8022-FD4C-9861-6FB63ADFA92D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BBB84-7175-B74D-8B60-A3D2112DDC2C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92E80-1305-6D48-AD7F-EF59A76693DA}" type="slidenum">
              <a:rPr lang="en-US"/>
              <a:pPr/>
              <a:t>19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EFA0D-A59F-6A48-85D5-21089AC5B65C}" type="slidenum">
              <a:rPr lang="en-US"/>
              <a:pPr/>
              <a:t>20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02D6A-6459-FE41-9DEE-D0E07677300E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3F750-B197-5649-A74D-A32DA5BEA9BC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5C241-76A3-FE47-B025-D80D345CAD12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649E4A-D62E-6B43-832A-C530ADD2E92F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5BA40-C772-C444-8B42-652DB5BD7B43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88802-3589-3F43-99D5-1E9F0A6C64B8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28C0B-56E9-294E-A011-7BEAEAE69CA9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28C0B-56E9-294E-A011-7BEAEAE69CA9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FCE1C-AD15-4E45-A75B-5E45A99EFBD1}" type="slidenum">
              <a:rPr lang="en-US"/>
              <a:pPr/>
              <a:t>28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DF401-B302-1B48-9859-BAD43C60AF6D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6C4109-7F14-BD40-AA8C-C25AD702EF2A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96861-0380-4C4F-90D0-BD0C9C7233FB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84E19-5C5D-1D41-A58E-34FF729DB936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36B250-A44A-3F4A-854F-3273426C4F3A}" type="slidenum">
              <a:rPr lang="en-US"/>
              <a:pPr/>
              <a:t>33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ED2BD-321E-C445-96C2-F6BAD4C3A07F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06CC0-4A02-614B-AF5D-FAD0C01FBE10}" type="slidenum">
              <a:rPr lang="en-US"/>
              <a:pPr/>
              <a:t>35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E6D27-58C4-B344-92F3-29148BA2C08C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9F476-C3BD-2140-843A-7C9750E6BA0C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92C34D-9862-0C48-B5A9-3C8D0F861C13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8650F-9EC7-964D-9654-B1E74EC3D1CB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8ED55C-DA9E-BA40-8963-4E6BB2206CCC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089C33-2A34-1444-A934-A84C36EEC0C7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B2D8AE-815A-6944-B46B-9210F7FA890B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48DB6-D207-224B-AE93-0782E80BDE87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A090F-CAD9-D845-9495-FDD6858FE9D1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25C89-45AE-FD44-8647-030BD3FD3D48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25C89-45AE-FD44-8647-030BD3FD3D48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E6D27-58C4-B344-92F3-29148BA2C08C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25C89-45AE-FD44-8647-030BD3FD3D48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F324F-B293-3E4C-AE92-D49C1BF1A1F7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DD34B-1BED-BE49-A3DD-2C509CB4308B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D5F3B-BED3-7042-AD73-43FE83D23B17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0BAB20-E376-AD44-B74F-AC567E211ADC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B781C-33EE-4144-82A9-302069CF09AE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5ABF2-BF31-BE41-A9C0-778FD6EA023F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486D90-3F82-174E-973D-93127F60C192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437E0-97EB-624C-B8DF-1C9C5432E0EB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0128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0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0.xml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customXml" Target="../ink/ink19.xml"/><Relationship Id="rId9" Type="http://schemas.openxmlformats.org/officeDocument/2006/relationships/customXml" Target="../ink/ink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customXml" Target="../ink/ink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25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customXml" Target="../ink/ink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customXml" Target="../ink/ink2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3.jpe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6.xml"/><Relationship Id="rId19" Type="http://schemas.openxmlformats.org/officeDocument/2006/relationships/image" Target="../media/image11.png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382000" cy="259079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CSC 221</a:t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latin typeface="Arial" pitchFamily="34" charset="0"/>
                <a:cs typeface="Arial" pitchFamily="34" charset="0"/>
              </a:rPr>
              <a:t>Computer Organization and Assembly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79248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Lecture 05: Memory Access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1163" y="1376362"/>
            <a:ext cx="8504237" cy="4948238"/>
          </a:xfrm>
        </p:spPr>
        <p:txBody>
          <a:bodyPr>
            <a:normAutofit/>
          </a:bodyPr>
          <a:lstStyle/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Once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beginning/starting address 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is known, the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ending address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is found by adding FFFFH.</a:t>
            </a:r>
          </a:p>
          <a:p>
            <a:pPr lvl="1">
              <a:spcBef>
                <a:spcPts val="1872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because a real mode segment of memory is 64K in length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The offset address is always added to the segment starting address to locate the data.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Segment and offset address is sometimes written as 1000:2000.</a:t>
            </a:r>
          </a:p>
          <a:p>
            <a:pPr lvl="1">
              <a:spcBef>
                <a:spcPts val="1872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a segment address of 1000H; an offset of 2000H</a:t>
            </a:r>
            <a:endParaRPr lang="en-AU" sz="2400" dirty="0">
              <a:latin typeface="Arial"/>
              <a:cs typeface="Arial"/>
            </a:endParaRPr>
          </a:p>
          <a:p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</a:rPr>
              <a:t>Segments and Offsets</a:t>
            </a:r>
            <a:r>
              <a:rPr lang="en-US" altLang="zh-TW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658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FF0000"/>
                </a:solidFill>
              </a:rPr>
              <a:t>Default</a:t>
            </a:r>
            <a:r>
              <a:rPr lang="en-US" altLang="zh-TW" sz="4000" b="1" dirty="0">
                <a:solidFill>
                  <a:srgbClr val="000000"/>
                </a:solidFill>
              </a:rPr>
              <a:t> Segment and Offset Registers</a:t>
            </a:r>
            <a:r>
              <a:rPr lang="en-US" altLang="zh-TW" sz="4000" b="1" dirty="0"/>
              <a:t>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598613"/>
            <a:ext cx="8504237" cy="4800600"/>
          </a:xfrm>
        </p:spPr>
        <p:txBody>
          <a:bodyPr>
            <a:normAutofit/>
          </a:bodyPr>
          <a:lstStyle/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The microprocessor has rules that apply to segments whenever memory is addressed. </a:t>
            </a:r>
          </a:p>
          <a:p>
            <a:pPr lvl="1">
              <a:spcBef>
                <a:spcPts val="1872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these define the segment and offset register combination 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code segment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register defines the start of the code segment.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instruction pointer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locates the next instruction within the code segment. </a:t>
            </a:r>
            <a:endParaRPr lang="en-US" altLang="zh-TW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045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32837" cy="4795838"/>
          </a:xfrm>
        </p:spPr>
        <p:txBody>
          <a:bodyPr>
            <a:noAutofit/>
          </a:bodyPr>
          <a:lstStyle/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Another of the default combinations is the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</a:p>
          <a:p>
            <a:pPr lvl="1">
              <a:spcBef>
                <a:spcPts val="1872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stack data are referenced through the stack segment at the memory location addressed by either the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stack pointer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(SP/ESP) or the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base pointer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 (BP/EBP)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Figure in Next Slide: shows a system that contains four memory segments.</a:t>
            </a:r>
          </a:p>
          <a:p>
            <a:pPr lvl="1">
              <a:spcBef>
                <a:spcPts val="1872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a memory segment can touch or overlap if 64K bytes of memory are not required for a segment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FF0000"/>
                </a:solidFill>
              </a:rPr>
              <a:t>Default</a:t>
            </a:r>
            <a:r>
              <a:rPr lang="en-US" altLang="zh-TW" sz="4000" b="1" dirty="0">
                <a:solidFill>
                  <a:srgbClr val="000000"/>
                </a:solidFill>
              </a:rPr>
              <a:t> Segment and Offset Registers</a:t>
            </a:r>
            <a:r>
              <a:rPr lang="en-US" altLang="zh-TW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116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8200" y="6019800"/>
            <a:ext cx="4343400" cy="762000"/>
          </a:xfrm>
        </p:spPr>
        <p:txBody>
          <a:bodyPr>
            <a:normAutofit fontScale="90000"/>
          </a:bodyPr>
          <a:lstStyle/>
          <a:p>
            <a:r>
              <a:rPr lang="en-US" altLang="zh-TW" sz="1800" b="1" dirty="0">
                <a:solidFill>
                  <a:srgbClr val="000000"/>
                </a:solidFill>
              </a:rPr>
              <a:t>Figure:</a:t>
            </a:r>
            <a:r>
              <a:rPr lang="en-US" altLang="zh-TW" sz="1800" dirty="0">
                <a:solidFill>
                  <a:srgbClr val="000000"/>
                </a:solidFill>
              </a:rPr>
              <a:t> A memory system showing the placement of four memory segments.</a:t>
            </a:r>
            <a:br>
              <a:rPr lang="en-AU" sz="1800" dirty="0"/>
            </a:br>
            <a:endParaRPr lang="en-US" altLang="zh-TW" sz="1800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343401" y="1376362"/>
            <a:ext cx="4572000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ts val="1776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think of segments as Windows that can be moved over any area of memory to access data or code </a:t>
            </a:r>
          </a:p>
          <a:p>
            <a:pPr marL="742950" lvl="1" indent="-285750" eaLnBrk="1" hangingPunct="1">
              <a:spcBef>
                <a:spcPts val="1776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a program can have more than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four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 or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six segments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</a:p>
          <a:p>
            <a:pPr marL="1143000" lvl="2" indent="-228600" eaLnBrk="1" hangingPunct="1">
              <a:spcBef>
                <a:spcPts val="1776"/>
              </a:spcBef>
              <a:buClr>
                <a:srgbClr val="0D4000"/>
              </a:buClr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  <a:t>but only access four or six segments at a time</a:t>
            </a:r>
            <a:endParaRPr lang="en-US" altLang="zh-TW" sz="2000" dirty="0">
              <a:latin typeface="Arial"/>
              <a:cs typeface="Arial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563" y="9048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Default</a:t>
            </a:r>
            <a:r>
              <a:rPr lang="en-US" altLang="zh-TW" dirty="0">
                <a:solidFill>
                  <a:srgbClr val="000000"/>
                </a:solidFill>
              </a:rPr>
              <a:t> Segment and Offset Registers</a:t>
            </a:r>
            <a:r>
              <a:rPr lang="en-US" altLang="zh-TW" dirty="0"/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820997"/>
            <a:ext cx="4216905" cy="5884603"/>
            <a:chOff x="1086022" y="745442"/>
            <a:chExt cx="4216905" cy="5884603"/>
          </a:xfrm>
        </p:grpSpPr>
        <p:grpSp>
          <p:nvGrpSpPr>
            <p:cNvPr id="11" name="Group 10"/>
            <p:cNvGrpSpPr/>
            <p:nvPr/>
          </p:nvGrpSpPr>
          <p:grpSpPr>
            <a:xfrm>
              <a:off x="1086022" y="745442"/>
              <a:ext cx="2009752" cy="5884603"/>
              <a:chOff x="1086022" y="745442"/>
              <a:chExt cx="2009752" cy="588460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139178" y="6445379"/>
                <a:ext cx="464278" cy="184666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00000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571774" y="3330222"/>
                <a:ext cx="1524000" cy="7320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/>
                    <a:cs typeface="Arial"/>
                  </a:rPr>
                  <a:t>Stack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71774" y="4459760"/>
                <a:ext cx="1524000" cy="838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/>
                    <a:cs typeface="Arial"/>
                  </a:rPr>
                  <a:t>Code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71774" y="5297960"/>
                <a:ext cx="1524000" cy="838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/>
                    <a:cs typeface="Arial"/>
                  </a:rPr>
                  <a:t>Data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71774" y="2032996"/>
                <a:ext cx="1524000" cy="838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/>
                    <a:cs typeface="Arial"/>
                  </a:rPr>
                  <a:t>Extra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571774" y="1114774"/>
                <a:ext cx="1524000" cy="548704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116397" y="6136271"/>
                <a:ext cx="497941" cy="184666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0FFFF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126830" y="5956716"/>
                <a:ext cx="464278" cy="184666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10000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01497" y="5301849"/>
                <a:ext cx="497941" cy="184666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1FFFF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40152" y="5094072"/>
                <a:ext cx="464278" cy="184666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20000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10168" y="4502093"/>
                <a:ext cx="497941" cy="184666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2FFFF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34712" y="4294316"/>
                <a:ext cx="464278" cy="184666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30000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93615" y="4038143"/>
                <a:ext cx="489526" cy="184666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33FFF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118159" y="3830366"/>
                <a:ext cx="464278" cy="184666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34000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97293" y="3322555"/>
                <a:ext cx="489526" cy="184666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43FFF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21837" y="3114778"/>
                <a:ext cx="464278" cy="184666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44000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97293" y="2849418"/>
                <a:ext cx="489526" cy="184666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48FFF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121837" y="2641641"/>
                <a:ext cx="464278" cy="184666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49000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88704" y="2032996"/>
                <a:ext cx="489526" cy="184666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58FFF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113248" y="1825219"/>
                <a:ext cx="464278" cy="184666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59000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86022" y="1114774"/>
                <a:ext cx="506357" cy="184666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FFFFF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805085" y="745442"/>
                <a:ext cx="1018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/>
                    <a:cs typeface="Arial"/>
                  </a:rPr>
                  <a:t>Memory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095774" y="5866010"/>
              <a:ext cx="2207153" cy="298275"/>
              <a:chOff x="3739444" y="5291571"/>
              <a:chExt cx="2207153" cy="29827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416777" y="5301848"/>
                <a:ext cx="1119507" cy="2879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/>
                    <a:cs typeface="Arial"/>
                  </a:rPr>
                  <a:t>1 0 0 0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589582" y="5291571"/>
                <a:ext cx="357015" cy="276999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DS</a:t>
                </a:r>
              </a:p>
            </p:txBody>
          </p:sp>
          <p:cxnSp>
            <p:nvCxnSpPr>
              <p:cNvPr id="27" name="Straight Arrow Connector 26"/>
              <p:cNvCxnSpPr>
                <a:stCxn id="25" idx="1"/>
              </p:cNvCxnSpPr>
              <p:nvPr/>
            </p:nvCxnSpPr>
            <p:spPr>
              <a:xfrm flipH="1">
                <a:off x="3739444" y="5445847"/>
                <a:ext cx="677333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095774" y="5028397"/>
              <a:ext cx="2207153" cy="298275"/>
              <a:chOff x="3739444" y="5291571"/>
              <a:chExt cx="2207153" cy="29827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416777" y="5301848"/>
                <a:ext cx="1119507" cy="2879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/>
                    <a:cs typeface="Arial"/>
                  </a:rPr>
                  <a:t>2 0 0 0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89582" y="5291571"/>
                <a:ext cx="357015" cy="276999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CS</a:t>
                </a:r>
              </a:p>
            </p:txBody>
          </p:sp>
          <p:cxnSp>
            <p:nvCxnSpPr>
              <p:cNvPr id="24" name="Straight Arrow Connector 23"/>
              <p:cNvCxnSpPr>
                <a:stCxn id="22" idx="1"/>
              </p:cNvCxnSpPr>
              <p:nvPr/>
            </p:nvCxnSpPr>
            <p:spPr>
              <a:xfrm flipH="1">
                <a:off x="3739444" y="5445847"/>
                <a:ext cx="677333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3095774" y="3830366"/>
              <a:ext cx="2207153" cy="298275"/>
              <a:chOff x="3739444" y="5291571"/>
              <a:chExt cx="2207153" cy="29827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16777" y="5301848"/>
                <a:ext cx="1119507" cy="2879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/>
                    <a:cs typeface="Arial"/>
                  </a:rPr>
                  <a:t>3 4 0 0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89582" y="5291571"/>
                <a:ext cx="357015" cy="276999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SS</a:t>
                </a:r>
              </a:p>
            </p:txBody>
          </p:sp>
          <p:cxnSp>
            <p:nvCxnSpPr>
              <p:cNvPr id="21" name="Straight Arrow Connector 20"/>
              <p:cNvCxnSpPr>
                <a:stCxn id="19" idx="1"/>
              </p:cNvCxnSpPr>
              <p:nvPr/>
            </p:nvCxnSpPr>
            <p:spPr>
              <a:xfrm flipH="1">
                <a:off x="3739444" y="5445847"/>
                <a:ext cx="677333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095774" y="2641641"/>
              <a:ext cx="2207153" cy="298275"/>
              <a:chOff x="3739444" y="5291571"/>
              <a:chExt cx="2207153" cy="29827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16777" y="5301848"/>
                <a:ext cx="1119507" cy="2879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/>
                    <a:cs typeface="Arial"/>
                  </a:rPr>
                  <a:t>4 9 0 0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589582" y="5291571"/>
                <a:ext cx="357015" cy="276999"/>
              </a:xfrm>
              <a:prstGeom prst="rect">
                <a:avLst/>
              </a:prstGeom>
              <a:noFill/>
            </p:spPr>
            <p:txBody>
              <a:bodyPr wrap="none" lIns="0" tIns="0" rIns="36000" bIns="0" rtlCol="0"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ES</a:t>
                </a:r>
              </a:p>
            </p:txBody>
          </p:sp>
          <p:cxnSp>
            <p:nvCxnSpPr>
              <p:cNvPr id="18" name="Straight Arrow Connector 17"/>
              <p:cNvCxnSpPr>
                <a:stCxn id="16" idx="1"/>
              </p:cNvCxnSpPr>
              <p:nvPr/>
            </p:nvCxnSpPr>
            <p:spPr>
              <a:xfrm flipH="1">
                <a:off x="3739444" y="5445847"/>
                <a:ext cx="677333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8611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2" y="838200"/>
            <a:ext cx="4392128" cy="6019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6019800"/>
            <a:ext cx="5715000" cy="685800"/>
          </a:xfrm>
        </p:spPr>
        <p:txBody>
          <a:bodyPr>
            <a:normAutofit fontScale="90000"/>
          </a:bodyPr>
          <a:lstStyle/>
          <a:p>
            <a:r>
              <a:rPr lang="en-US" altLang="zh-TW" sz="1800" b="1" dirty="0">
                <a:solidFill>
                  <a:srgbClr val="000000"/>
                </a:solidFill>
              </a:rPr>
              <a:t>Figure: </a:t>
            </a:r>
            <a:r>
              <a:rPr lang="en-US" altLang="zh-TW" sz="1800" dirty="0">
                <a:solidFill>
                  <a:srgbClr val="000000"/>
                </a:solidFill>
              </a:rPr>
              <a:t>An application program containing a code, data, and stack segment loaded into a DOS system memory.</a:t>
            </a:r>
            <a:endParaRPr lang="en-US" altLang="zh-TW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563" y="9048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Default</a:t>
            </a:r>
            <a:r>
              <a:rPr lang="en-US" altLang="zh-TW" dirty="0">
                <a:solidFill>
                  <a:srgbClr val="000000"/>
                </a:solidFill>
              </a:rPr>
              <a:t> Segment and Offset Registers</a:t>
            </a:r>
            <a:r>
              <a:rPr lang="en-US" altLang="zh-TW" dirty="0"/>
              <a:t> 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1828800" y="5029200"/>
            <a:ext cx="0" cy="4889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419600" y="2514600"/>
            <a:ext cx="3733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Code should be limited to only this portion of the code segment, to avoid effects of segment overlap.</a:t>
            </a:r>
          </a:p>
        </p:txBody>
      </p:sp>
      <p:cxnSp>
        <p:nvCxnSpPr>
          <p:cNvPr id="3" name="Curved Connector 2"/>
          <p:cNvCxnSpPr/>
          <p:nvPr/>
        </p:nvCxnSpPr>
        <p:spPr>
          <a:xfrm rot="10800000" flipV="1">
            <a:off x="1905000" y="3276600"/>
            <a:ext cx="2362200" cy="19812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2425" y="5081588"/>
              <a:ext cx="98425" cy="457200"/>
            </p14:xfrm>
          </p:contentPart>
        </mc:Choice>
        <mc:Fallback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3085" y="5072221"/>
                <a:ext cx="117104" cy="4759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02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458200" cy="52228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Default</a:t>
            </a:r>
            <a:r>
              <a:rPr lang="en-US" altLang="zh-TW" dirty="0">
                <a:solidFill>
                  <a:srgbClr val="000000"/>
                </a:solidFill>
              </a:rPr>
              <a:t> Segment and Offset Registers</a:t>
            </a:r>
            <a:r>
              <a:rPr lang="en-US" altLang="zh-TW" dirty="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31925"/>
            <a:ext cx="8229600" cy="2057400"/>
          </a:xfrm>
        </p:spPr>
        <p:txBody>
          <a:bodyPr/>
          <a:lstStyle/>
          <a:p>
            <a:r>
              <a:rPr lang="en-US" sz="1800"/>
              <a:t>Default </a:t>
            </a:r>
            <a:r>
              <a:rPr lang="en-US" sz="1800">
                <a:solidFill>
                  <a:srgbClr val="008000"/>
                </a:solidFill>
              </a:rPr>
              <a:t>segment</a:t>
            </a:r>
            <a:r>
              <a:rPr lang="en-US" sz="1800"/>
              <a:t> numbers in:</a:t>
            </a:r>
          </a:p>
          <a:p>
            <a:pPr lvl="1"/>
            <a:r>
              <a:rPr lang="en-US" sz="1800"/>
              <a:t>CS for program (code) </a:t>
            </a:r>
          </a:p>
          <a:p>
            <a:pPr lvl="1"/>
            <a:r>
              <a:rPr lang="en-US" sz="1800"/>
              <a:t>SS for stack</a:t>
            </a:r>
          </a:p>
          <a:p>
            <a:pPr lvl="1"/>
            <a:r>
              <a:rPr lang="en-US" sz="1800"/>
              <a:t>DS for data</a:t>
            </a:r>
          </a:p>
          <a:p>
            <a:pPr lvl="1"/>
            <a:r>
              <a:rPr lang="en-US" sz="1800"/>
              <a:t>ES for string (</a:t>
            </a:r>
            <a:r>
              <a:rPr lang="en-US" sz="1800">
                <a:solidFill>
                  <a:srgbClr val="000066"/>
                </a:solidFill>
              </a:rPr>
              <a:t>destination) </a:t>
            </a:r>
            <a:r>
              <a:rPr lang="en-US" sz="1800"/>
              <a:t>data </a:t>
            </a:r>
          </a:p>
          <a:p>
            <a:r>
              <a:rPr lang="en-US" sz="1800"/>
              <a:t>Default </a:t>
            </a:r>
            <a:r>
              <a:rPr lang="en-US" sz="1800">
                <a:solidFill>
                  <a:srgbClr val="FF0000"/>
                </a:solidFill>
              </a:rPr>
              <a:t>offset</a:t>
            </a:r>
            <a:r>
              <a:rPr lang="en-US" sz="1800"/>
              <a:t> addresses that go with them:</a:t>
            </a:r>
          </a:p>
        </p:txBody>
      </p:sp>
      <p:graphicFrame>
        <p:nvGraphicFramePr>
          <p:cNvPr id="17486" name="Group 78"/>
          <p:cNvGraphicFramePr>
            <a:graphicFrameLocks noGrp="1"/>
          </p:cNvGraphicFramePr>
          <p:nvPr/>
        </p:nvGraphicFramePr>
        <p:xfrm>
          <a:off x="255588" y="3695700"/>
          <a:ext cx="8766175" cy="3011424"/>
        </p:xfrm>
        <a:graphic>
          <a:graphicData uri="http://schemas.openxmlformats.org/drawingml/2006/table">
            <a:tbl>
              <a:tblPr/>
              <a:tblGrid>
                <a:gridCol w="140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Segment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Offset (16-bit)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8080, 8086, 80286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Offset (32-bit)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80386 and above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SP, BP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ESP, EBP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1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BX, DI, SI, 8-bit or 16-bit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1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EBX, EDI, ESI, EAX ECX, EDX, 8-bit or 32-bit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1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1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DI, with string instructions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EDI, with string instructions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String destination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87" name="Rectangle 79"/>
          <p:cNvSpPr>
            <a:spLocks noChangeArrowheads="1"/>
          </p:cNvSpPr>
          <p:nvPr/>
        </p:nvSpPr>
        <p:spPr bwMode="auto">
          <a:xfrm>
            <a:off x="131763" y="806450"/>
            <a:ext cx="8818562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           Convention Example:    EA = CS:[IP]</a:t>
            </a:r>
          </a:p>
        </p:txBody>
      </p:sp>
      <p:sp>
        <p:nvSpPr>
          <p:cNvPr id="17488" name="Line 80"/>
          <p:cNvSpPr>
            <a:spLocks noChangeShapeType="1"/>
          </p:cNvSpPr>
          <p:nvPr/>
        </p:nvSpPr>
        <p:spPr bwMode="auto">
          <a:xfrm flipH="1">
            <a:off x="4491038" y="1311275"/>
            <a:ext cx="149225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9" name="Line 81"/>
          <p:cNvSpPr>
            <a:spLocks noChangeShapeType="1"/>
          </p:cNvSpPr>
          <p:nvPr/>
        </p:nvSpPr>
        <p:spPr bwMode="auto">
          <a:xfrm>
            <a:off x="6848475" y="1352550"/>
            <a:ext cx="1401763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0" name="Text Box 82"/>
          <p:cNvSpPr txBox="1">
            <a:spLocks noChangeArrowheads="1"/>
          </p:cNvSpPr>
          <p:nvPr/>
        </p:nvSpPr>
        <p:spPr bwMode="auto">
          <a:xfrm>
            <a:off x="4256088" y="1804988"/>
            <a:ext cx="2010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Segment Start</a:t>
            </a:r>
          </a:p>
          <a:p>
            <a:r>
              <a:rPr lang="en-US" dirty="0"/>
              <a:t>in Segment register</a:t>
            </a:r>
          </a:p>
        </p:txBody>
      </p:sp>
      <p:sp>
        <p:nvSpPr>
          <p:cNvPr id="17491" name="Text Box 83"/>
          <p:cNvSpPr txBox="1">
            <a:spLocks noChangeArrowheads="1"/>
          </p:cNvSpPr>
          <p:nvPr/>
        </p:nvSpPr>
        <p:spPr bwMode="auto">
          <a:xfrm>
            <a:off x="6953250" y="1774825"/>
            <a:ext cx="219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Offset: Literal</a:t>
            </a:r>
          </a:p>
          <a:p>
            <a:r>
              <a:rPr lang="en-US"/>
              <a:t>or in a CPU register</a:t>
            </a:r>
          </a:p>
        </p:txBody>
      </p:sp>
    </p:spTree>
    <p:extLst>
      <p:ext uri="{BB962C8B-B14F-4D97-AF65-F5344CB8AC3E}">
        <p14:creationId xmlns:p14="http://schemas.microsoft.com/office/powerpoint/2010/main" val="174670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TPA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1872"/>
              </a:spcBef>
              <a:buClr>
                <a:srgbClr val="0D4000"/>
              </a:buClr>
            </a:pPr>
            <a:r>
              <a:rPr lang="en-US" altLang="zh-TW" sz="2800" dirty="0">
                <a:latin typeface="Arial"/>
                <a:cs typeface="Arial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lang="en-US" altLang="zh-TW" sz="2800" dirty="0">
                <a:latin typeface="Arial"/>
                <a:cs typeface="Arial"/>
              </a:rPr>
              <a:t>ransient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altLang="zh-TW" sz="2800" dirty="0">
                <a:latin typeface="Arial"/>
                <a:cs typeface="Arial"/>
              </a:rPr>
              <a:t>rogram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altLang="zh-TW" sz="2800" dirty="0">
                <a:latin typeface="Arial"/>
                <a:cs typeface="Arial"/>
              </a:rPr>
              <a:t>rea (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TPA</a:t>
            </a:r>
            <a:r>
              <a:rPr lang="en-US" altLang="zh-TW" sz="2800" dirty="0">
                <a:latin typeface="Arial"/>
                <a:cs typeface="Arial"/>
              </a:rPr>
              <a:t>) holds the DOS (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disk operating system</a:t>
            </a:r>
            <a:r>
              <a:rPr lang="en-US" altLang="zh-TW" sz="2800" dirty="0">
                <a:latin typeface="Arial"/>
                <a:cs typeface="Arial"/>
              </a:rPr>
              <a:t>) operating system; other programs that control the computer system.</a:t>
            </a:r>
            <a:endParaRPr lang="en-US" altLang="zh-TW"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  <a:spcBef>
                <a:spcPts val="1872"/>
              </a:spcBef>
              <a:buClr>
                <a:srgbClr val="0D4000"/>
              </a:buClr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TPA is the first available area of memory above drivers and other TPA programs </a:t>
            </a:r>
          </a:p>
          <a:p>
            <a:pPr>
              <a:lnSpc>
                <a:spcPct val="110000"/>
              </a:lnSpc>
              <a:spcBef>
                <a:spcPts val="1872"/>
              </a:spcBef>
              <a:buClr>
                <a:srgbClr val="0D4000"/>
              </a:buClr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Area is indicated by a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free-pointer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maintained by DOS</a:t>
            </a:r>
          </a:p>
          <a:p>
            <a:pPr>
              <a:lnSpc>
                <a:spcPct val="110000"/>
              </a:lnSpc>
              <a:spcBef>
                <a:spcPts val="1872"/>
              </a:spcBef>
              <a:buClr>
                <a:srgbClr val="0D4000"/>
              </a:buClr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program loading is handled automatically by the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program loader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within DOS</a:t>
            </a:r>
            <a:endParaRPr lang="en-US" altLang="zh-TW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altLang="zh-TW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437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</a:rPr>
              <a:t>Real Mode Addressing Scheme Allows Relocation</a:t>
            </a:r>
            <a:r>
              <a:rPr lang="en-US" altLang="zh-TW" sz="4000" b="1" dirty="0"/>
              <a:t>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1598613"/>
            <a:ext cx="8732837" cy="4800600"/>
          </a:xfrm>
        </p:spPr>
        <p:txBody>
          <a:bodyPr>
            <a:noAutofit/>
          </a:bodyPr>
          <a:lstStyle/>
          <a:p>
            <a:pPr>
              <a:spcBef>
                <a:spcPts val="24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Segment plus offset addressing allows DOS programs to be relocated in memory.</a:t>
            </a:r>
          </a:p>
          <a:p>
            <a:pPr>
              <a:spcBef>
                <a:spcPts val="24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lang="en-US" altLang="zh-TW" sz="2800" b="1" dirty="0" err="1">
                <a:solidFill>
                  <a:srgbClr val="FF0000"/>
                </a:solidFill>
                <a:latin typeface="Arial"/>
                <a:cs typeface="Arial"/>
              </a:rPr>
              <a:t>relocatable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 program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is one that can be placed into any area of memory and executed without change.</a:t>
            </a:r>
          </a:p>
          <a:p>
            <a:pPr>
              <a:spcBef>
                <a:spcPts val="2472"/>
              </a:spcBef>
            </a:pPr>
            <a:r>
              <a:rPr lang="en-US" altLang="zh-TW" sz="2800" b="1" dirty="0" err="1">
                <a:solidFill>
                  <a:srgbClr val="FF0000"/>
                </a:solidFill>
                <a:latin typeface="Arial"/>
                <a:cs typeface="Arial"/>
              </a:rPr>
              <a:t>Relocatable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 data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are data that can be placed in any area of memory and used without any change to the program. </a:t>
            </a:r>
            <a:endParaRPr lang="en-US" altLang="zh-TW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0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4963" y="1371600"/>
            <a:ext cx="8580437" cy="5257800"/>
          </a:xfrm>
        </p:spPr>
        <p:txBody>
          <a:bodyPr>
            <a:noAutofit/>
          </a:bodyPr>
          <a:lstStyle/>
          <a:p>
            <a:pPr>
              <a:spcBef>
                <a:spcPts val="24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Because memory is addressed within a segment by an offset address,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memory segment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can be moved to any place in the memory system without changing any of the offset addresses. </a:t>
            </a:r>
          </a:p>
          <a:p>
            <a:pPr>
              <a:spcBef>
                <a:spcPts val="24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Only the contents of the segment register must be changed to address the program</a:t>
            </a:r>
            <a:b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in the new area of memory.</a:t>
            </a:r>
          </a:p>
          <a:p>
            <a:pPr>
              <a:spcBef>
                <a:spcPts val="24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Windows programs are written assuming that the first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2G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of memory are available for code and data. 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Real Mode Addressing </a:t>
            </a:r>
            <a:r>
              <a:rPr lang="en-US" altLang="zh-TW" sz="4000" b="1" dirty="0">
                <a:solidFill>
                  <a:srgbClr val="000000"/>
                </a:solidFill>
              </a:rPr>
              <a:t>Scheme Allows Relocation</a:t>
            </a:r>
            <a:r>
              <a:rPr lang="en-US" altLang="zh-TW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2371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9000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Real Mode </a:t>
            </a:r>
            <a:r>
              <a:rPr lang="en-US" sz="4000" dirty="0"/>
              <a:t>: Pros and Cons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52500"/>
            <a:ext cx="8534400" cy="567848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Advantages: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Allows easy and efficient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relocation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of code and data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relocate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code or data, only </a:t>
            </a:r>
            <a:r>
              <a:rPr lang="en-US" sz="2400" u="sng" dirty="0">
                <a:solidFill>
                  <a:srgbClr val="000000"/>
                </a:solidFill>
                <a:latin typeface="Arial"/>
                <a:cs typeface="Arial"/>
              </a:rPr>
              <a:t>the number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in the relevant segment register needs to be changed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Consequences: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0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A program can be located anywhere in memory without making any changes to it (addresses are not absolute, but offsets relative to start of segments)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0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Program writer needs not worry about actual memory structure (map) of the computer used to execute it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Disadvantages: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Complex hardware and for address generation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Address computation delay for every memory access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Software limitation: Program size limited by segment size (64KB with the 8086)</a:t>
            </a:r>
          </a:p>
        </p:txBody>
      </p:sp>
    </p:spTree>
    <p:extLst>
      <p:ext uri="{BB962C8B-B14F-4D97-AF65-F5344CB8AC3E}">
        <p14:creationId xmlns:p14="http://schemas.microsoft.com/office/powerpoint/2010/main" val="254425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4: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488" indent="-344488">
              <a:buClr>
                <a:srgbClr val="0D4000"/>
              </a:buClr>
              <a:buFontTx/>
              <a:buChar char="•"/>
            </a:pPr>
            <a:r>
              <a:rPr lang="en-US" sz="3200" dirty="0">
                <a:cs typeface="Times New Roman" charset="0"/>
              </a:rPr>
              <a:t>The programming model of the 8086 through 80286 contain 8- and 16-bit registers. </a:t>
            </a:r>
          </a:p>
          <a:p>
            <a:pPr marL="344488" indent="-344488">
              <a:buClr>
                <a:srgbClr val="0D4000"/>
              </a:buClr>
              <a:buFontTx/>
              <a:buChar char="•"/>
            </a:pPr>
            <a:r>
              <a:rPr lang="en-US" sz="3200" dirty="0">
                <a:cs typeface="Times New Roman" charset="0"/>
              </a:rPr>
              <a:t>The programming model of the 80386 and above contains 8-, 16-, and 32-bit extended registers as well as two additional 16-bit segment registers: FS and GS.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0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274638"/>
            <a:ext cx="8726487" cy="736600"/>
          </a:xfrm>
        </p:spPr>
        <p:txBody>
          <a:bodyPr>
            <a:noAutofit/>
          </a:bodyPr>
          <a:lstStyle/>
          <a:p>
            <a:r>
              <a:rPr lang="en-US" sz="3600" dirty="0"/>
              <a:t>Limitations of the Real Mode Segmentation Scheme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1"/>
            <a:ext cx="8677275" cy="5105400"/>
          </a:xfrm>
        </p:spPr>
        <p:txBody>
          <a:bodyPr>
            <a:normAutofit lnSpcReduction="10000"/>
          </a:bodyPr>
          <a:lstStyle/>
          <a:p>
            <a:pPr>
              <a:spcBef>
                <a:spcPts val="1680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Segment size is fixed at and limited to 64 KB</a:t>
            </a:r>
          </a:p>
          <a:p>
            <a:pPr>
              <a:spcBef>
                <a:spcPts val="1680"/>
              </a:spcBef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Segment can not begin at an arbitrary memory address…</a:t>
            </a:r>
          </a:p>
          <a:p>
            <a:pPr>
              <a:spcBef>
                <a:spcPts val="168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	With 20-bit memory addressing, can only begin at addresses starting with 0H, i.e. at 16 byte intervals </a:t>
            </a:r>
          </a:p>
          <a:p>
            <a:pPr>
              <a:spcBef>
                <a:spcPts val="168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Wingdings" charset="0"/>
              </a:rPr>
              <a:t> 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Principle is difficult to apply with 80286 and above, with segment registers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remaining at 16-bits!</a:t>
            </a:r>
          </a:p>
          <a:p>
            <a:pPr>
              <a:spcBef>
                <a:spcPts val="1680"/>
              </a:spcBef>
              <a:buFontTx/>
              <a:buNone/>
            </a:pPr>
            <a:endParaRPr lang="en-US" sz="20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spcBef>
                <a:spcPts val="1680"/>
              </a:spcBef>
              <a:buFontTx/>
              <a:buNone/>
            </a:pPr>
            <a:r>
              <a:rPr lang="en-US" sz="2000" dirty="0">
                <a:solidFill>
                  <a:srgbClr val="000066"/>
                </a:solidFill>
                <a:latin typeface="Arial"/>
                <a:cs typeface="Arial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80286 and above use 24, 32 bit addresses but still 16-bit segment registers</a:t>
            </a:r>
          </a:p>
          <a:p>
            <a:pPr>
              <a:spcBef>
                <a:spcPts val="1680"/>
              </a:spcBef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No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protection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 mechanisms:</a:t>
            </a:r>
            <a:r>
              <a:rPr lang="en-US" sz="200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Programs can overwrite operating system code segments and corrupt them! 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1680"/>
              </a:spcBef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	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Use memory segmentation in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 the protected mode</a:t>
            </a:r>
            <a:r>
              <a:rPr lang="en-US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>
            <a:off x="3257550" y="4237038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2209800" y="3962400"/>
            <a:ext cx="2136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Append: 00H   0000H</a:t>
            </a:r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>
            <a:off x="3836987" y="4246563"/>
            <a:ext cx="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99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450975"/>
            <a:ext cx="8836025" cy="5254625"/>
          </a:xfrm>
        </p:spPr>
        <p:txBody>
          <a:bodyPr>
            <a:noAutofit/>
          </a:bodyPr>
          <a:lstStyle/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Operating systems operate in a 16- or 32-bit environment. 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DOS uses 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16-bit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environment.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Most Windows applications use 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32-bit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environment called </a:t>
            </a:r>
            <a:r>
              <a:rPr lang="en-US" altLang="zh-TW" sz="2800" b="1" dirty="0">
                <a:solidFill>
                  <a:srgbClr val="000000"/>
                </a:solidFill>
                <a:latin typeface="Arial"/>
                <a:cs typeface="Arial"/>
              </a:rPr>
              <a:t>WIN32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MSDOS/PCDOS &amp; Windows 3.1 operating systems require 16-bit instruction mode. 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Instruction mode is accessible only in a protected mode system such as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Windows Vista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endParaRPr lang="en-AU"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</a:rPr>
              <a:t>PROTECTED MODE MEMORY ADDRESSING</a:t>
            </a:r>
            <a:r>
              <a:rPr lang="en-US" altLang="zh-TW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217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</a:rPr>
              <a:t>PROTECTED MODE MEMORY ADDRESSING: 80286 and above</a:t>
            </a:r>
            <a:r>
              <a:rPr lang="en-US" altLang="zh-TW" sz="4000" b="1" dirty="0"/>
              <a:t>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598612"/>
            <a:ext cx="8656637" cy="510698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4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Allows access to data and programs located within and above the first 1M byte of memory.</a:t>
            </a:r>
          </a:p>
          <a:p>
            <a:pPr>
              <a:spcBef>
                <a:spcPts val="2472"/>
              </a:spcBef>
            </a:pP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Protected mode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is where Windows operates.</a:t>
            </a:r>
          </a:p>
          <a:p>
            <a:pPr>
              <a:spcBef>
                <a:spcPts val="24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In place of a segment address, the segment register contains a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selector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that selects 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descriptor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from a descriptor table. </a:t>
            </a:r>
          </a:p>
          <a:p>
            <a:pPr>
              <a:spcBef>
                <a:spcPts val="24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descriptor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describes the memory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segment’s location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length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, and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access rights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</a:p>
          <a:p>
            <a:pPr>
              <a:spcBef>
                <a:spcPts val="2472"/>
              </a:spcBef>
            </a:pPr>
            <a:r>
              <a:rPr lang="en-US" sz="2800" dirty="0">
                <a:latin typeface="Arial"/>
                <a:cs typeface="Arial"/>
              </a:rPr>
              <a:t>Descriptors are placed in descriptor tables </a:t>
            </a:r>
            <a:r>
              <a:rPr lang="en-US" sz="2800" dirty="0">
                <a:solidFill>
                  <a:srgbClr val="CC3300"/>
                </a:solidFill>
                <a:latin typeface="Arial"/>
                <a:cs typeface="Arial"/>
              </a:rPr>
              <a:t>in main memory</a:t>
            </a:r>
            <a:endParaRPr lang="en-US" sz="2800" dirty="0">
              <a:latin typeface="Arial"/>
              <a:cs typeface="Arial"/>
            </a:endParaRPr>
          </a:p>
          <a:p>
            <a:pPr>
              <a:spcBef>
                <a:spcPts val="2472"/>
              </a:spcBef>
            </a:pPr>
            <a:r>
              <a:rPr lang="en-US" sz="2800" dirty="0">
                <a:solidFill>
                  <a:srgbClr val="FF0066"/>
                </a:solidFill>
                <a:latin typeface="Arial"/>
                <a:cs typeface="Arial"/>
              </a:rPr>
              <a:t>Protection</a:t>
            </a:r>
            <a:r>
              <a:rPr lang="en-US" sz="2800" dirty="0">
                <a:latin typeface="Arial"/>
                <a:cs typeface="Arial"/>
              </a:rPr>
              <a:t> is provided by restricting access to memory segments through: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Arial"/>
                <a:cs typeface="Arial"/>
              </a:rPr>
              <a:t>	- </a:t>
            </a:r>
            <a:r>
              <a:rPr lang="en-US" sz="2800" dirty="0">
                <a:solidFill>
                  <a:srgbClr val="000066"/>
                </a:solidFill>
                <a:latin typeface="Arial"/>
                <a:cs typeface="Arial"/>
              </a:rPr>
              <a:t>Privilege levels,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Arial"/>
                <a:cs typeface="Arial"/>
              </a:rPr>
              <a:t>	- and </a:t>
            </a:r>
            <a:r>
              <a:rPr lang="en-US" sz="2800" dirty="0">
                <a:solidFill>
                  <a:srgbClr val="009900"/>
                </a:solidFill>
                <a:latin typeface="Arial"/>
                <a:cs typeface="Arial"/>
              </a:rPr>
              <a:t>Access rights</a:t>
            </a:r>
            <a:r>
              <a:rPr lang="en-US" sz="2800" dirty="0">
                <a:latin typeface="Arial"/>
                <a:cs typeface="Arial"/>
              </a:rPr>
              <a:t> </a:t>
            </a:r>
          </a:p>
          <a:p>
            <a:pPr>
              <a:spcBef>
                <a:spcPts val="2472"/>
              </a:spcBef>
            </a:pPr>
            <a:endParaRPr lang="en-US" altLang="zh-TW"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00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4000" b="1" dirty="0">
                <a:solidFill>
                  <a:srgbClr val="000000"/>
                </a:solidFill>
              </a:rPr>
              <a:t>Selectors and Descriptors</a:t>
            </a:r>
            <a:r>
              <a:rPr lang="en-US" altLang="zh-TW" sz="4000" b="1" dirty="0"/>
              <a:t>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476" y="1371600"/>
            <a:ext cx="8544524" cy="5181600"/>
          </a:xfrm>
        </p:spPr>
        <p:txBody>
          <a:bodyPr>
            <a:normAutofit lnSpcReduction="10000"/>
          </a:bodyPr>
          <a:lstStyle/>
          <a:p>
            <a:pPr>
              <a:spcBef>
                <a:spcPts val="24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descriptor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is located in the segment register and describes the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location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length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, and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access rights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of the segment of memory. </a:t>
            </a:r>
          </a:p>
          <a:p>
            <a:pPr lvl="1">
              <a:spcBef>
                <a:spcPts val="2472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it selects one of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8192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 descriptors from one of two tables of descriptors</a:t>
            </a:r>
          </a:p>
          <a:p>
            <a:pPr>
              <a:spcBef>
                <a:spcPts val="24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In protected mode, this segment number can address any memory location in the system</a:t>
            </a:r>
            <a:b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for the code segment.</a:t>
            </a:r>
          </a:p>
          <a:p>
            <a:pPr>
              <a:spcBef>
                <a:spcPts val="24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Indirectly, the register still selects a memory segment, but not directly as in real mode.</a:t>
            </a:r>
            <a:endParaRPr lang="en-AU" sz="2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29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07413" y="3402013"/>
              <a:ext cx="1587" cy="1587"/>
            </p14:xfrm>
          </p:contentPart>
        </mc:Choice>
        <mc:Fallback>
          <p:pic>
            <p:nvPicPr>
              <p:cNvPr id="1229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3659" y="3391697"/>
                <a:ext cx="29095" cy="22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29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21700" y="3346450"/>
              <a:ext cx="3175" cy="14288"/>
            </p14:xfrm>
          </p:contentPart>
        </mc:Choice>
        <mc:Fallback>
          <p:pic>
            <p:nvPicPr>
              <p:cNvPr id="1229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11381" y="3337389"/>
                <a:ext cx="23813" cy="324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600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7363" y="1447800"/>
            <a:ext cx="8351837" cy="5257800"/>
          </a:xfrm>
        </p:spPr>
        <p:txBody>
          <a:bodyPr>
            <a:noAutofit/>
          </a:bodyPr>
          <a:lstStyle/>
          <a:p>
            <a:pPr>
              <a:spcBef>
                <a:spcPts val="1776"/>
              </a:spcBef>
            </a:pPr>
            <a:r>
              <a:rPr lang="en-US" altLang="zh-TW" sz="2400" b="1" dirty="0">
                <a:solidFill>
                  <a:srgbClr val="FF0000"/>
                </a:solidFill>
                <a:latin typeface="Arial"/>
                <a:cs typeface="Arial"/>
              </a:rPr>
              <a:t>Global descriptors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 contain segment definitions that apply to all programs.</a:t>
            </a:r>
          </a:p>
          <a:p>
            <a:pPr>
              <a:spcBef>
                <a:spcPts val="1776"/>
              </a:spcBef>
            </a:pPr>
            <a:r>
              <a:rPr lang="en-US" altLang="zh-TW" sz="2400" b="1" dirty="0">
                <a:solidFill>
                  <a:srgbClr val="FF0000"/>
                </a:solidFill>
                <a:latin typeface="Arial"/>
                <a:cs typeface="Arial"/>
              </a:rPr>
              <a:t>Local descriptors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 are usually unique to an application. </a:t>
            </a:r>
          </a:p>
          <a:p>
            <a:pPr lvl="1">
              <a:spcBef>
                <a:spcPts val="1776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  <a:t>a global descriptor might be called a </a:t>
            </a:r>
            <a:r>
              <a:rPr lang="en-US" altLang="zh-TW" sz="2000" b="1" dirty="0">
                <a:solidFill>
                  <a:srgbClr val="FF0000"/>
                </a:solidFill>
                <a:latin typeface="Arial"/>
                <a:cs typeface="Arial"/>
              </a:rPr>
              <a:t>system descriptor</a:t>
            </a:r>
            <a:r>
              <a:rPr lang="en-US" altLang="zh-TW" sz="2000" b="1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  <a:t> and local descriptor an </a:t>
            </a:r>
            <a:r>
              <a:rPr lang="en-US" altLang="zh-TW" sz="2000" b="1" dirty="0">
                <a:solidFill>
                  <a:srgbClr val="FF0000"/>
                </a:solidFill>
                <a:latin typeface="Arial"/>
                <a:cs typeface="Arial"/>
              </a:rPr>
              <a:t>application descriptor</a:t>
            </a:r>
            <a: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>
              <a:spcBef>
                <a:spcPts val="1776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Figure 2–6 shows the format of a descriptor for the 80286 through the Core2. </a:t>
            </a:r>
          </a:p>
          <a:p>
            <a:pPr lvl="1">
              <a:spcBef>
                <a:spcPts val="1776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  <a:t>each descriptor is </a:t>
            </a:r>
            <a:r>
              <a:rPr lang="en-US" altLang="zh-TW" sz="2000" dirty="0">
                <a:solidFill>
                  <a:srgbClr val="FF0000"/>
                </a:solidFill>
                <a:latin typeface="Arial"/>
                <a:cs typeface="Arial"/>
              </a:rPr>
              <a:t>8 bytes</a:t>
            </a:r>
            <a: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  <a:t> in length</a:t>
            </a:r>
          </a:p>
          <a:p>
            <a:pPr lvl="1">
              <a:spcBef>
                <a:spcPts val="1776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  <a:t>global and local descriptor tables are a</a:t>
            </a:r>
            <a:b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  <a:t>maximum of </a:t>
            </a:r>
            <a:r>
              <a:rPr lang="en-US" altLang="zh-TW" sz="2000" dirty="0">
                <a:solidFill>
                  <a:srgbClr val="FF0000"/>
                </a:solidFill>
                <a:latin typeface="Arial"/>
                <a:cs typeface="Arial"/>
              </a:rPr>
              <a:t>64K bytes</a:t>
            </a:r>
            <a: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  <a:t> in length </a:t>
            </a:r>
            <a:endParaRPr lang="en-US" altLang="zh-TW" sz="2000" dirty="0">
              <a:latin typeface="Arial"/>
              <a:cs typeface="Arial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4000" b="1" dirty="0">
                <a:solidFill>
                  <a:srgbClr val="000000"/>
                </a:solidFill>
              </a:rPr>
              <a:t>Selectors and Descriptors</a:t>
            </a:r>
            <a:r>
              <a:rPr lang="en-US" altLang="zh-TW" sz="4000" b="1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1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56600" y="1836738"/>
              <a:ext cx="581025" cy="612775"/>
            </p14:xfrm>
          </p:contentPart>
        </mc:Choice>
        <mc:Fallback>
          <p:pic>
            <p:nvPicPr>
              <p:cNvPr id="1331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7229" y="1827383"/>
                <a:ext cx="599768" cy="6314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305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  <a:cs typeface="Arial" charset="0"/>
              </a:rPr>
              <a:t>Figure: 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The 80286 through Core2 </a:t>
            </a:r>
            <a:r>
              <a:rPr lang="en-US" altLang="zh-TW" sz="2400" dirty="0">
                <a:solidFill>
                  <a:srgbClr val="FF0000"/>
                </a:solidFill>
                <a:cs typeface="Arial" charset="0"/>
              </a:rPr>
              <a:t>64-bit descriptors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.</a:t>
            </a:r>
            <a:br>
              <a:rPr lang="en-AU" sz="2400" dirty="0">
                <a:latin typeface="C Helvetica Condensed" charset="0"/>
                <a:cs typeface="Times New Roman" charset="0"/>
              </a:rPr>
            </a:br>
            <a:endParaRPr lang="en-US" altLang="zh-TW" sz="2400" dirty="0">
              <a:latin typeface="C Helvetica Condensed" charset="0"/>
              <a:cs typeface="Times New Roman" charset="0"/>
            </a:endParaRPr>
          </a:p>
        </p:txBody>
      </p:sp>
      <p:pic>
        <p:nvPicPr>
          <p:cNvPr id="25603" name="Picture 3" descr="FG02_006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5624513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76200" y="1295400"/>
            <a:ext cx="3048000" cy="17543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Base: 3-byte </a:t>
            </a:r>
          </a:p>
          <a:p>
            <a:r>
              <a:rPr lang="en-US" dirty="0"/>
              <a:t>Limit: 2-byte (16 bit)</a:t>
            </a:r>
          </a:p>
          <a:p>
            <a:r>
              <a:rPr lang="en-US" dirty="0"/>
              <a:t>    </a:t>
            </a:r>
            <a:r>
              <a:rPr lang="en-US" dirty="0">
                <a:sym typeface="Symbol" charset="0"/>
              </a:rPr>
              <a:t> </a:t>
            </a:r>
            <a:r>
              <a:rPr lang="en-US" dirty="0" err="1">
                <a:sym typeface="Symbol" charset="0"/>
              </a:rPr>
              <a:t>Seg</a:t>
            </a:r>
            <a:r>
              <a:rPr lang="en-US" dirty="0">
                <a:sym typeface="Symbol" charset="0"/>
              </a:rPr>
              <a:t>. Size: 1B-64 KB </a:t>
            </a:r>
          </a:p>
          <a:p>
            <a:r>
              <a:rPr lang="en-US" dirty="0"/>
              <a:t>Note provision for upward compatibility (286 software run on higher processors)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52400" y="3581400"/>
            <a:ext cx="2743200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Base: 4-byte </a:t>
            </a:r>
          </a:p>
          <a:p>
            <a:r>
              <a:rPr lang="en-US" dirty="0">
                <a:sym typeface="Symbol" charset="0"/>
              </a:rPr>
              <a:t> 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32 bit addressing</a:t>
            </a:r>
            <a:endParaRPr lang="en-US" dirty="0"/>
          </a:p>
          <a:p>
            <a:r>
              <a:rPr lang="en-US" dirty="0"/>
              <a:t>Limit: 2-1/2-byte (20 bit) </a:t>
            </a:r>
          </a:p>
          <a:p>
            <a:r>
              <a:rPr lang="en-US" dirty="0">
                <a:sym typeface="Symbol" charset="0"/>
              </a:rPr>
              <a:t>   Size: 1B-1MB</a:t>
            </a:r>
          </a:p>
          <a:p>
            <a:r>
              <a:rPr lang="en-US" dirty="0">
                <a:sym typeface="Symbol" charset="0"/>
              </a:rPr>
              <a:t>With </a:t>
            </a:r>
            <a:r>
              <a:rPr lang="en-US" dirty="0">
                <a:solidFill>
                  <a:srgbClr val="FF0066"/>
                </a:solidFill>
                <a:sym typeface="Symbol" charset="0"/>
              </a:rPr>
              <a:t>G</a:t>
            </a:r>
            <a:r>
              <a:rPr lang="en-US" dirty="0">
                <a:sym typeface="Symbol" charset="0"/>
              </a:rPr>
              <a:t> (4 K multiplier) bit = 1:  </a:t>
            </a:r>
            <a:r>
              <a:rPr lang="en-US" dirty="0"/>
              <a:t>4KB-4GB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3733800" y="2971800"/>
            <a:ext cx="16875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Instruction</a:t>
            </a:r>
          </a:p>
          <a:p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Mode: 16/32 bits</a:t>
            </a: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>
            <a:off x="4572000" y="3429000"/>
            <a:ext cx="152400" cy="3810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5410200" y="2895600"/>
            <a:ext cx="1139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0000"/>
                </a:solidFill>
              </a:rPr>
              <a:t>Segment </a:t>
            </a:r>
          </a:p>
          <a:p>
            <a:r>
              <a:rPr lang="en-US" sz="1600" dirty="0">
                <a:solidFill>
                  <a:srgbClr val="CC0000"/>
                </a:solidFill>
              </a:rPr>
              <a:t>Availability</a:t>
            </a:r>
          </a:p>
        </p:txBody>
      </p:sp>
      <p:sp>
        <p:nvSpPr>
          <p:cNvPr id="9" name="Line 27"/>
          <p:cNvSpPr>
            <a:spLocks noChangeShapeType="1"/>
          </p:cNvSpPr>
          <p:nvPr/>
        </p:nvSpPr>
        <p:spPr bwMode="auto">
          <a:xfrm flipH="1">
            <a:off x="5105400" y="3352800"/>
            <a:ext cx="381000" cy="4572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33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495000" y="6164263"/>
              <a:ext cx="0" cy="0"/>
            </p14:xfrm>
          </p:contentPart>
        </mc:Choice>
        <mc:Fallback>
          <p:pic>
            <p:nvPicPr>
              <p:cNvPr id="1433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95000" y="61642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34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67600" y="1985963"/>
              <a:ext cx="447675" cy="165100"/>
            </p14:xfrm>
          </p:contentPart>
        </mc:Choice>
        <mc:Fallback>
          <p:pic>
            <p:nvPicPr>
              <p:cNvPr id="1434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58258" y="1976611"/>
                <a:ext cx="466358" cy="183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34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65538" y="12836525"/>
              <a:ext cx="0" cy="0"/>
            </p14:xfrm>
          </p:contentPart>
        </mc:Choice>
        <mc:Fallback>
          <p:pic>
            <p:nvPicPr>
              <p:cNvPr id="1434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5538" y="128365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34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60513" y="2644775"/>
              <a:ext cx="350837" cy="47625"/>
            </p14:xfrm>
          </p:contentPart>
        </mc:Choice>
        <mc:Fallback>
          <p:pic>
            <p:nvPicPr>
              <p:cNvPr id="1434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51176" y="2635323"/>
                <a:ext cx="369510" cy="665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768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376362"/>
            <a:ext cx="8836025" cy="5329238"/>
          </a:xfrm>
        </p:spPr>
        <p:txBody>
          <a:bodyPr>
            <a:normAutofit/>
          </a:bodyPr>
          <a:lstStyle/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base address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of the descriptor indicates the starting location of the memory segment.</a:t>
            </a:r>
          </a:p>
          <a:p>
            <a:pPr lvl="1">
              <a:spcBef>
                <a:spcPts val="1872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paragraph boundary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 limitation is removed in protected mode</a:t>
            </a:r>
          </a:p>
          <a:p>
            <a:pPr lvl="1">
              <a:spcBef>
                <a:spcPts val="1872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segments may begin at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any address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The G, or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granularity bit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allows a segment length of 4K to 4G bytes in steps of 4K bytes. </a:t>
            </a:r>
          </a:p>
          <a:p>
            <a:pPr lvl="1">
              <a:spcBef>
                <a:spcPts val="1872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32-bit offset address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 allows segment lengths of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4G bytes</a:t>
            </a:r>
          </a:p>
          <a:p>
            <a:pPr lvl="1">
              <a:spcBef>
                <a:spcPts val="1872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16-bit offset address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 allows segment lengths of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64K bytes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endParaRPr lang="en-AU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4000" b="1" dirty="0">
                <a:solidFill>
                  <a:srgbClr val="000000"/>
                </a:solidFill>
              </a:rPr>
              <a:t>Descriptors</a:t>
            </a:r>
            <a:r>
              <a:rPr lang="en-US" altLang="zh-TW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9598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376362"/>
            <a:ext cx="8836025" cy="5329238"/>
          </a:xfrm>
        </p:spPr>
        <p:txBody>
          <a:bodyPr>
            <a:normAutofit/>
          </a:bodyPr>
          <a:lstStyle/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The G, or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granularity bit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allows a segment length of 4K to 4G bytes in steps of 4K bytes. </a:t>
            </a:r>
          </a:p>
          <a:p>
            <a:pPr>
              <a:spcBef>
                <a:spcPts val="1776"/>
              </a:spcBef>
            </a:pPr>
            <a:r>
              <a:rPr lang="en-US" sz="2400" dirty="0">
                <a:latin typeface="Arial"/>
                <a:cs typeface="Arial"/>
              </a:rPr>
              <a:t>If G=0: no change</a:t>
            </a:r>
          </a:p>
          <a:p>
            <a:pPr>
              <a:spcBef>
                <a:spcPts val="1776"/>
              </a:spcBef>
            </a:pPr>
            <a:r>
              <a:rPr lang="en-US" sz="2400" dirty="0">
                <a:latin typeface="Arial"/>
                <a:cs typeface="Arial"/>
              </a:rPr>
              <a:t>If G=1, append </a:t>
            </a:r>
            <a:r>
              <a:rPr lang="en-US" sz="2400" b="1" i="1" dirty="0">
                <a:solidFill>
                  <a:srgbClr val="009900"/>
                </a:solidFill>
                <a:latin typeface="Arial"/>
                <a:cs typeface="Arial"/>
              </a:rPr>
              <a:t>limit</a:t>
            </a:r>
            <a:r>
              <a:rPr lang="en-US" sz="2400" dirty="0">
                <a:latin typeface="Arial"/>
                <a:cs typeface="Arial"/>
              </a:rPr>
              <a:t> with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FFF</a:t>
            </a:r>
            <a:r>
              <a:rPr lang="en-US" sz="2400" dirty="0">
                <a:latin typeface="Arial"/>
                <a:cs typeface="Arial"/>
              </a:rPr>
              <a:t>H, i.e. segment size is multiplied by 4K</a:t>
            </a:r>
          </a:p>
          <a:p>
            <a:pPr>
              <a:spcBef>
                <a:spcPts val="1776"/>
              </a:spcBef>
            </a:pPr>
            <a:r>
              <a:rPr lang="en-US" sz="2400" dirty="0">
                <a:latin typeface="Arial"/>
                <a:cs typeface="Arial"/>
              </a:rPr>
              <a:t>With </a:t>
            </a:r>
            <a:r>
              <a:rPr lang="en-US" sz="2400" b="1" i="1" dirty="0">
                <a:solidFill>
                  <a:srgbClr val="008000"/>
                </a:solidFill>
                <a:latin typeface="Arial"/>
                <a:cs typeface="Arial"/>
              </a:rPr>
              <a:t>limit</a:t>
            </a:r>
            <a:r>
              <a:rPr lang="en-US" sz="2400" dirty="0">
                <a:latin typeface="Arial"/>
                <a:cs typeface="Arial"/>
              </a:rPr>
              <a:t> specifying 1 MB segments and G=1 (i.e. 4K multiplier):   Max Segment size = 4K x 1 MB = 4 GB</a:t>
            </a:r>
          </a:p>
          <a:p>
            <a:pPr>
              <a:spcBef>
                <a:spcPts val="1776"/>
              </a:spcBef>
            </a:pPr>
            <a:r>
              <a:rPr lang="en-US" sz="2400" dirty="0">
                <a:latin typeface="Arial"/>
                <a:cs typeface="Arial"/>
              </a:rPr>
              <a:t>With 16K segments like this, the system can address 16K x 4 GB = 64 TB (not necessarily all will be in physical memory)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4000" b="1" dirty="0">
                <a:solidFill>
                  <a:srgbClr val="000000"/>
                </a:solidFill>
              </a:rPr>
              <a:t>Descriptors</a:t>
            </a:r>
            <a:r>
              <a:rPr lang="en-US" altLang="zh-TW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2656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8" y="1143000"/>
            <a:ext cx="8520112" cy="5556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/>
                <a:cs typeface="Arial"/>
              </a:rPr>
              <a:t>Descriptor has: base = 23000000H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"/>
                <a:cs typeface="Arial"/>
              </a:rPr>
              <a:t>			        limit = 012FFH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  <a:endParaRPr lang="en-US" sz="500" dirty="0">
              <a:latin typeface="Arial"/>
              <a:cs typeface="Arial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"/>
                <a:cs typeface="Arial"/>
              </a:rPr>
              <a:t>	With G =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"/>
                <a:cs typeface="Arial"/>
              </a:rPr>
              <a:t>	Segment start = 23000000H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"/>
                <a:cs typeface="Arial"/>
              </a:rPr>
              <a:t>	Segment end = 23000000H + 012FFH=230012FFH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"/>
                <a:cs typeface="Arial"/>
              </a:rPr>
              <a:t>	Segment </a:t>
            </a:r>
            <a:r>
              <a:rPr lang="en-US" sz="2400" dirty="0">
                <a:solidFill>
                  <a:srgbClr val="000066"/>
                </a:solidFill>
                <a:latin typeface="Arial"/>
                <a:cs typeface="Arial"/>
              </a:rPr>
              <a:t>size</a:t>
            </a:r>
            <a:r>
              <a:rPr lang="en-US" sz="2400" dirty="0">
                <a:latin typeface="Arial"/>
                <a:cs typeface="Arial"/>
              </a:rPr>
              <a:t> = 12FFH+1H = 1300H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"/>
                <a:cs typeface="Arial"/>
              </a:rPr>
              <a:t>					      (= 19 x 256 bytes)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"/>
                <a:cs typeface="Arial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"/>
                <a:cs typeface="Arial"/>
              </a:rPr>
              <a:t>	With G = 1   (</a:t>
            </a:r>
            <a:r>
              <a:rPr lang="en-US" sz="2400" dirty="0">
                <a:latin typeface="Arial"/>
                <a:cs typeface="Arial"/>
                <a:sym typeface="Wingdings" charset="0"/>
              </a:rPr>
              <a:t> so actual </a:t>
            </a:r>
            <a:r>
              <a:rPr lang="en-US" sz="2400" dirty="0">
                <a:latin typeface="Arial"/>
                <a:cs typeface="Arial"/>
              </a:rPr>
              <a:t>limit = 012FF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FFF</a:t>
            </a:r>
            <a:r>
              <a:rPr lang="en-US" sz="2400" dirty="0">
                <a:latin typeface="Arial"/>
                <a:cs typeface="Arial"/>
              </a:rPr>
              <a:t>H)                                           (append limit in descriptor by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FFF</a:t>
            </a:r>
            <a:r>
              <a:rPr lang="en-US" sz="2400" dirty="0">
                <a:latin typeface="Arial"/>
                <a:cs typeface="Arial"/>
              </a:rPr>
              <a:t>H)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"/>
                <a:cs typeface="Arial"/>
              </a:rPr>
              <a:t>	Segment start = 23000000H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"/>
                <a:cs typeface="Arial"/>
              </a:rPr>
              <a:t>	Segment end = 23000000H + 012FF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FFFH </a:t>
            </a:r>
            <a:r>
              <a:rPr lang="en-US" sz="2400" dirty="0">
                <a:latin typeface="Arial"/>
                <a:cs typeface="Arial"/>
              </a:rPr>
              <a:t>= 242FFFFFH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"/>
                <a:cs typeface="Arial"/>
              </a:rPr>
              <a:t>	Segment </a:t>
            </a:r>
            <a:r>
              <a:rPr lang="en-US" sz="2400" dirty="0">
                <a:solidFill>
                  <a:srgbClr val="000066"/>
                </a:solidFill>
                <a:latin typeface="Arial"/>
                <a:cs typeface="Arial"/>
              </a:rPr>
              <a:t>size</a:t>
            </a:r>
            <a:r>
              <a:rPr lang="en-US" sz="2400" dirty="0">
                <a:latin typeface="Arial"/>
                <a:cs typeface="Arial"/>
              </a:rPr>
              <a:t> = 12FFFFF+1H = 1300</a:t>
            </a:r>
            <a:r>
              <a:rPr lang="en-US" sz="2400" dirty="0">
                <a:solidFill>
                  <a:srgbClr val="0066FF"/>
                </a:solidFill>
                <a:latin typeface="Arial"/>
                <a:cs typeface="Arial"/>
              </a:rPr>
              <a:t>000</a:t>
            </a:r>
            <a:r>
              <a:rPr lang="en-US" sz="2400" dirty="0">
                <a:latin typeface="Arial"/>
                <a:cs typeface="Arial"/>
              </a:rPr>
              <a:t>H = </a:t>
            </a:r>
            <a:r>
              <a:rPr lang="en-US" sz="2400" dirty="0">
                <a:solidFill>
                  <a:srgbClr val="0066FF"/>
                </a:solidFill>
                <a:latin typeface="Arial"/>
                <a:cs typeface="Arial"/>
              </a:rPr>
              <a:t>2</a:t>
            </a:r>
            <a:r>
              <a:rPr lang="en-US" sz="2400" baseline="30000" dirty="0">
                <a:solidFill>
                  <a:srgbClr val="0066FF"/>
                </a:solidFill>
                <a:latin typeface="Arial"/>
                <a:cs typeface="Arial"/>
              </a:rPr>
              <a:t>12</a:t>
            </a:r>
            <a:r>
              <a:rPr lang="en-US" sz="2400" dirty="0">
                <a:latin typeface="Arial"/>
                <a:cs typeface="Arial"/>
              </a:rPr>
              <a:t> x 1300H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"/>
                <a:cs typeface="Arial"/>
              </a:rPr>
              <a:t>					          = </a:t>
            </a:r>
            <a:r>
              <a:rPr lang="en-US" sz="2400" dirty="0">
                <a:solidFill>
                  <a:srgbClr val="0066FF"/>
                </a:solidFill>
                <a:latin typeface="Arial"/>
                <a:cs typeface="Arial"/>
              </a:rPr>
              <a:t>4K</a:t>
            </a:r>
            <a:r>
              <a:rPr lang="en-US" sz="2400" dirty="0">
                <a:latin typeface="Arial"/>
                <a:cs typeface="Arial"/>
              </a:rPr>
              <a:t> x 1300H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80386 and above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Example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41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511463" y="20026313"/>
              <a:ext cx="0" cy="0"/>
            </p14:xfrm>
          </p:contentPart>
        </mc:Choice>
        <mc:Fallback>
          <p:pic>
            <p:nvPicPr>
              <p:cNvPr id="1741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11463" y="200263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0188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Access Rights Byte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>
              <a:spcBef>
                <a:spcPts val="1776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n-US" altLang="zh-TW" sz="2400" b="1" dirty="0">
                <a:solidFill>
                  <a:srgbClr val="FF0000"/>
                </a:solidFill>
                <a:latin typeface="Arial"/>
                <a:cs typeface="Arial"/>
              </a:rPr>
              <a:t>access rights byte</a:t>
            </a:r>
            <a:r>
              <a:rPr lang="en-US" altLang="zh-TW" sz="24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controls access to the protected mode segment. </a:t>
            </a:r>
          </a:p>
          <a:p>
            <a:pPr lvl="1">
              <a:spcBef>
                <a:spcPts val="1776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  <a:t>describes segment function in the system and allows complete control over the segment</a:t>
            </a:r>
          </a:p>
          <a:p>
            <a:pPr lvl="1">
              <a:spcBef>
                <a:spcPts val="1776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  <a:t>if the segment is a data segment, the direction of growth is specified </a:t>
            </a:r>
          </a:p>
          <a:p>
            <a:pPr>
              <a:spcBef>
                <a:spcPts val="1776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If the segment grows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beyond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 its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limit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, the operating system is interrupted, indicating a general </a:t>
            </a:r>
            <a:r>
              <a:rPr lang="en-US" altLang="zh-TW" sz="2400" b="1" dirty="0">
                <a:solidFill>
                  <a:srgbClr val="FF0000"/>
                </a:solidFill>
                <a:latin typeface="Arial"/>
                <a:cs typeface="Arial"/>
              </a:rPr>
              <a:t>protection fault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</a:p>
          <a:p>
            <a:pPr>
              <a:spcBef>
                <a:spcPts val="1776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You can specify whether a data segment can be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written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 or is </a:t>
            </a:r>
            <a:r>
              <a:rPr lang="en-US" altLang="zh-TW" sz="2400" b="1" dirty="0">
                <a:solidFill>
                  <a:srgbClr val="FF0000"/>
                </a:solidFill>
                <a:latin typeface="Arial"/>
                <a:cs typeface="Arial"/>
              </a:rPr>
              <a:t>write-protected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054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4: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6550" indent="-336550">
              <a:buClr>
                <a:srgbClr val="0D4000"/>
              </a:buClr>
              <a:buFontTx/>
              <a:buChar char="•"/>
            </a:pPr>
            <a:r>
              <a:rPr lang="en-US" sz="3200" dirty="0">
                <a:cs typeface="Times New Roman" charset="0"/>
              </a:rPr>
              <a:t>The 64-bit registers in a Pentium 4 with 64-bit extensions are RAX, RBX, RCX, RDX, RSP, RBP, RDI, RSI, and R8 through R15. </a:t>
            </a:r>
          </a:p>
          <a:p>
            <a:pPr marL="336550" indent="-336550">
              <a:buClr>
                <a:srgbClr val="0D4000"/>
              </a:buClr>
              <a:buFontTx/>
              <a:buChar char="•"/>
            </a:pPr>
            <a:r>
              <a:rPr lang="en-US" sz="3200" dirty="0">
                <a:cs typeface="Times New Roman" charset="0"/>
              </a:rPr>
              <a:t>In addition, the microprocessor contains an instruction pointer (IP/EIP/RIP) and flag register (FLAGS, EFLAGS, or RFLAGS).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72400" y="4572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sz="2800" dirty="0">
                <a:cs typeface="Times New Roman" charset="0"/>
              </a:rPr>
              <a:t>(</a:t>
            </a:r>
            <a:r>
              <a:rPr lang="en-US" sz="2800" i="1" dirty="0">
                <a:cs typeface="Times New Roman" charset="0"/>
              </a:rPr>
              <a:t>cont.</a:t>
            </a:r>
            <a:r>
              <a:rPr lang="en-US" sz="2800" dirty="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7259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1800" b="1" dirty="0">
                <a:solidFill>
                  <a:srgbClr val="000000"/>
                </a:solidFill>
                <a:cs typeface="Arial" charset="0"/>
              </a:rPr>
              <a:t>Figure:</a:t>
            </a:r>
            <a:r>
              <a:rPr lang="en-US" altLang="zh-TW" sz="1800" dirty="0">
                <a:solidFill>
                  <a:srgbClr val="000000"/>
                </a:solidFill>
                <a:cs typeface="Arial" charset="0"/>
              </a:rPr>
              <a:t>  The access rights byte for the 80286 through Core2 descriptor.</a:t>
            </a:r>
            <a:br>
              <a:rPr lang="en-AU" sz="1800" dirty="0">
                <a:latin typeface="Helvetica" charset="0"/>
                <a:cs typeface="Times New Roman" charset="0"/>
              </a:rPr>
            </a:br>
            <a:endParaRPr lang="en-US" altLang="zh-TW" sz="1800" dirty="0">
              <a:latin typeface="Helvetica" charset="0"/>
              <a:cs typeface="Times New Roman" charset="0"/>
            </a:endParaRPr>
          </a:p>
        </p:txBody>
      </p:sp>
      <p:pic>
        <p:nvPicPr>
          <p:cNvPr id="26627" name="Picture 3" descr="FG02_007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611957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477000" y="3784600"/>
            <a:ext cx="2824163" cy="270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66"/>
                </a:solidFill>
              </a:rPr>
              <a:t>DPL will be compare</a:t>
            </a:r>
            <a:r>
              <a:rPr lang="en-US" sz="1700" dirty="0"/>
              <a:t>d </a:t>
            </a:r>
            <a:r>
              <a:rPr lang="en-US" sz="1700" dirty="0">
                <a:solidFill>
                  <a:srgbClr val="000066"/>
                </a:solidFill>
              </a:rPr>
              <a:t>with</a:t>
            </a:r>
          </a:p>
          <a:p>
            <a:r>
              <a:rPr lang="en-US" sz="1700" dirty="0">
                <a:solidFill>
                  <a:srgbClr val="000066"/>
                </a:solidFill>
              </a:rPr>
              <a:t>the request privilege level </a:t>
            </a:r>
          </a:p>
          <a:p>
            <a:r>
              <a:rPr lang="en-US" sz="1700" dirty="0">
                <a:solidFill>
                  <a:srgbClr val="000066"/>
                </a:solidFill>
              </a:rPr>
              <a:t>(</a:t>
            </a:r>
            <a:r>
              <a:rPr lang="en-US" sz="1700" dirty="0">
                <a:solidFill>
                  <a:srgbClr val="0066FF"/>
                </a:solidFill>
              </a:rPr>
              <a:t>RPL</a:t>
            </a:r>
            <a:r>
              <a:rPr lang="en-US" sz="1700" dirty="0">
                <a:solidFill>
                  <a:srgbClr val="000066"/>
                </a:solidFill>
              </a:rPr>
              <a:t>) in the segment register </a:t>
            </a:r>
          </a:p>
          <a:p>
            <a:r>
              <a:rPr lang="en-US" sz="1700" dirty="0">
                <a:solidFill>
                  <a:srgbClr val="000066"/>
                </a:solidFill>
              </a:rPr>
              <a:t>specifying this segment. </a:t>
            </a:r>
          </a:p>
          <a:p>
            <a:endParaRPr lang="en-US" sz="1700" dirty="0">
              <a:solidFill>
                <a:srgbClr val="000066"/>
              </a:solidFill>
            </a:endParaRPr>
          </a:p>
          <a:p>
            <a:r>
              <a:rPr lang="en-US" sz="1700" dirty="0">
                <a:solidFill>
                  <a:srgbClr val="000066"/>
                </a:solidFill>
              </a:rPr>
              <a:t>Allow access to the </a:t>
            </a:r>
          </a:p>
          <a:p>
            <a:r>
              <a:rPr lang="en-US" sz="1700" dirty="0">
                <a:solidFill>
                  <a:srgbClr val="000066"/>
                </a:solidFill>
              </a:rPr>
              <a:t>segment only if RPL has </a:t>
            </a:r>
          </a:p>
          <a:p>
            <a:r>
              <a:rPr lang="en-US" sz="1700" dirty="0">
                <a:solidFill>
                  <a:srgbClr val="000066"/>
                </a:solidFill>
              </a:rPr>
              <a:t>higher or equal privilege</a:t>
            </a:r>
          </a:p>
          <a:p>
            <a:r>
              <a:rPr lang="en-US" sz="1700" dirty="0">
                <a:solidFill>
                  <a:srgbClr val="000066"/>
                </a:solidFill>
              </a:rPr>
              <a:t>to the DPL, subject to the</a:t>
            </a:r>
          </a:p>
          <a:p>
            <a:r>
              <a:rPr lang="en-US" sz="1700" dirty="0">
                <a:solidFill>
                  <a:srgbClr val="000066"/>
                </a:solidFill>
              </a:rPr>
              <a:t>state of C bit if applicable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V="1">
            <a:off x="5181600" y="4648200"/>
            <a:ext cx="1447800" cy="98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43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41575" y="4351338"/>
              <a:ext cx="155575" cy="346075"/>
            </p14:xfrm>
          </p:contentPart>
        </mc:Choice>
        <mc:Fallback>
          <p:pic>
            <p:nvPicPr>
              <p:cNvPr id="1843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2233" y="4341994"/>
                <a:ext cx="174258" cy="3647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980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219200"/>
            <a:ext cx="8836025" cy="5334000"/>
          </a:xfrm>
        </p:spPr>
        <p:txBody>
          <a:bodyPr>
            <a:normAutofit lnSpcReduction="10000"/>
          </a:bodyPr>
          <a:lstStyle/>
          <a:p>
            <a:pPr>
              <a:spcBef>
                <a:spcPts val="24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Descriptors are chosen from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descriptor table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by the segment register. </a:t>
            </a:r>
          </a:p>
          <a:p>
            <a:pPr lvl="1">
              <a:spcBef>
                <a:spcPts val="2472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register contains a 13-bit selector field, a table selector bit, and requested privilege level field </a:t>
            </a:r>
          </a:p>
          <a:p>
            <a:pPr>
              <a:spcBef>
                <a:spcPts val="24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TI bit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selects either the global or the local descriptor table.</a:t>
            </a:r>
          </a:p>
          <a:p>
            <a:pPr>
              <a:spcBef>
                <a:spcPts val="2472"/>
              </a:spcBef>
            </a:pP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Requested Privilege Level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(RPL) requests the access privilege level of a memory segment. </a:t>
            </a:r>
          </a:p>
          <a:p>
            <a:pPr lvl="1">
              <a:spcBef>
                <a:spcPts val="2472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If privilege levels are violated, system normally indicates an application or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privilege level violation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000000"/>
                </a:solidFill>
              </a:rPr>
              <a:t>Descripto</a:t>
            </a:r>
            <a:r>
              <a:rPr lang="en-US" altLang="zh-TW" dirty="0">
                <a:solidFill>
                  <a:srgbClr val="000000"/>
                </a:solidFill>
              </a:rPr>
              <a:t>r Table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3471147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34088"/>
            <a:ext cx="8915400" cy="823912"/>
          </a:xfrm>
        </p:spPr>
        <p:txBody>
          <a:bodyPr/>
          <a:lstStyle/>
          <a:p>
            <a:r>
              <a:rPr lang="en-US" altLang="zh-TW" sz="1800" b="1" dirty="0">
                <a:solidFill>
                  <a:srgbClr val="000000"/>
                </a:solidFill>
                <a:cs typeface="Arial" charset="0"/>
              </a:rPr>
              <a:t>Figure:</a:t>
            </a:r>
            <a:r>
              <a:rPr lang="en-US" altLang="zh-TW" sz="1800" dirty="0">
                <a:solidFill>
                  <a:srgbClr val="000000"/>
                </a:solidFill>
                <a:cs typeface="Arial" charset="0"/>
              </a:rPr>
              <a:t> The contents of a </a:t>
            </a:r>
            <a:r>
              <a:rPr lang="en-US" altLang="zh-TW" sz="1800" dirty="0">
                <a:solidFill>
                  <a:srgbClr val="FF0000"/>
                </a:solidFill>
                <a:cs typeface="Arial" charset="0"/>
              </a:rPr>
              <a:t>segment register</a:t>
            </a:r>
            <a:r>
              <a:rPr lang="en-US" altLang="zh-TW" sz="1800" dirty="0">
                <a:solidFill>
                  <a:srgbClr val="000000"/>
                </a:solidFill>
                <a:cs typeface="Arial" charset="0"/>
              </a:rPr>
              <a:t> during </a:t>
            </a:r>
            <a:r>
              <a:rPr lang="en-US" altLang="zh-TW" sz="1800" dirty="0">
                <a:solidFill>
                  <a:srgbClr val="FF0000"/>
                </a:solidFill>
                <a:cs typeface="Arial" charset="0"/>
              </a:rPr>
              <a:t>protected mode</a:t>
            </a:r>
            <a:r>
              <a:rPr lang="en-US" altLang="zh-TW" sz="1800" dirty="0">
                <a:solidFill>
                  <a:srgbClr val="000000"/>
                </a:solidFill>
                <a:cs typeface="Arial" charset="0"/>
              </a:rPr>
              <a:t> operation of the 80286 through Core2 microprocessors.</a:t>
            </a:r>
            <a:endParaRPr lang="en-US" altLang="zh-TW" sz="1800" dirty="0">
              <a:latin typeface="C Helvetica Condensed" charset="0"/>
              <a:cs typeface="Times New Roman" charset="0"/>
            </a:endParaRPr>
          </a:p>
        </p:txBody>
      </p:sp>
      <p:pic>
        <p:nvPicPr>
          <p:cNvPr id="27651" name="Picture 3" descr="FG02_008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3378200"/>
            <a:ext cx="7797800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282700" y="2819400"/>
            <a:ext cx="304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Segment Register,  e.g. DS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961072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Segment number (still in a 16-bit segment register) defines the segment through a selector/descriptor 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(not directly as in real mode 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  <a:sym typeface="Symbol" charset="0"/>
              </a:rPr>
              <a:t>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 but more flexibility)</a:t>
            </a:r>
          </a:p>
          <a:p>
            <a:endParaRPr lang="en-US" dirty="0">
              <a:solidFill>
                <a:srgbClr val="000066"/>
              </a:solidFill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16 bits segment register = 13 bit descriptor selector + 1 bit descriptor table selector + 2-bit requested privilege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/>
              <a:t>Descriptors specify memory segments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7168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26988"/>
            <a:ext cx="8799513" cy="608012"/>
          </a:xfrm>
        </p:spPr>
        <p:txBody>
          <a:bodyPr>
            <a:normAutofit fontScale="90000"/>
          </a:bodyPr>
          <a:lstStyle/>
          <a:p>
            <a:r>
              <a:rPr lang="en-US" sz="3600"/>
              <a:t>Privilege Levels</a:t>
            </a:r>
          </a:p>
        </p:txBody>
      </p:sp>
      <p:grpSp>
        <p:nvGrpSpPr>
          <p:cNvPr id="111629" name="Group 13"/>
          <p:cNvGrpSpPr>
            <a:grpSpLocks/>
          </p:cNvGrpSpPr>
          <p:nvPr/>
        </p:nvGrpSpPr>
        <p:grpSpPr bwMode="auto">
          <a:xfrm>
            <a:off x="425450" y="650038"/>
            <a:ext cx="4632325" cy="5764213"/>
            <a:chOff x="697" y="433"/>
            <a:chExt cx="2918" cy="3631"/>
          </a:xfrm>
        </p:grpSpPr>
        <p:pic>
          <p:nvPicPr>
            <p:cNvPr id="11162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" y="433"/>
              <a:ext cx="2918" cy="36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624" name="Text Box 8"/>
            <p:cNvSpPr txBox="1">
              <a:spLocks noChangeArrowheads="1"/>
            </p:cNvSpPr>
            <p:nvPr/>
          </p:nvSpPr>
          <p:spPr bwMode="auto">
            <a:xfrm>
              <a:off x="1902" y="1438"/>
              <a:ext cx="6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Highest</a:t>
              </a:r>
            </a:p>
          </p:txBody>
        </p:sp>
        <p:sp>
          <p:nvSpPr>
            <p:cNvPr id="111625" name="Text Box 9"/>
            <p:cNvSpPr txBox="1">
              <a:spLocks noChangeArrowheads="1"/>
            </p:cNvSpPr>
            <p:nvPr/>
          </p:nvSpPr>
          <p:spPr bwMode="auto">
            <a:xfrm>
              <a:off x="1620" y="2584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99"/>
                  </a:solidFill>
                </a:rPr>
                <a:t>Lowest</a:t>
              </a:r>
            </a:p>
          </p:txBody>
        </p:sp>
      </p:grp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6532563" y="2630488"/>
            <a:ext cx="1230312" cy="1209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Hardware</a:t>
            </a:r>
          </a:p>
          <a:p>
            <a:pPr algn="ctr"/>
            <a:r>
              <a:rPr lang="en-US" sz="1600"/>
              <a:t>Privilege</a:t>
            </a:r>
          </a:p>
          <a:p>
            <a:pPr algn="ctr"/>
            <a:r>
              <a:rPr lang="en-US" sz="1600"/>
              <a:t>Comparator</a:t>
            </a: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5984875" y="2925763"/>
            <a:ext cx="538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>
            <a:off x="6045200" y="3546475"/>
            <a:ext cx="477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>
            <a:off x="7772400" y="3230563"/>
            <a:ext cx="884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5405438" y="3348038"/>
            <a:ext cx="12096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DPL</a:t>
            </a:r>
          </a:p>
          <a:p>
            <a:r>
              <a:rPr lang="en-US" sz="1200" b="1">
                <a:solidFill>
                  <a:srgbClr val="FF3399"/>
                </a:solidFill>
              </a:rPr>
              <a:t>(in descriptor)</a:t>
            </a:r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5414963" y="2689225"/>
            <a:ext cx="11255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RPL</a:t>
            </a:r>
          </a:p>
          <a:p>
            <a:r>
              <a:rPr lang="en-US" sz="1200" b="1">
                <a:solidFill>
                  <a:schemeClr val="accent2"/>
                </a:solidFill>
              </a:rPr>
              <a:t>(In Seg Reg)</a:t>
            </a:r>
          </a:p>
        </p:txBody>
      </p: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7853363" y="3216275"/>
            <a:ext cx="12541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RPL</a:t>
            </a:r>
            <a:r>
              <a:rPr lang="en-US" sz="1600" b="1">
                <a:solidFill>
                  <a:srgbClr val="660066"/>
                </a:solidFill>
                <a:sym typeface="Symbol" charset="0"/>
              </a:rPr>
              <a:t>  </a:t>
            </a:r>
            <a:r>
              <a:rPr lang="en-US" sz="1600">
                <a:solidFill>
                  <a:srgbClr val="FF3399"/>
                </a:solidFill>
              </a:rPr>
              <a:t>DPL</a:t>
            </a:r>
            <a:r>
              <a:rPr lang="en-US" sz="1600" b="1">
                <a:solidFill>
                  <a:srgbClr val="660066"/>
                </a:solidFill>
                <a:sym typeface="Symbol" charset="0"/>
              </a:rPr>
              <a:t> </a:t>
            </a:r>
          </a:p>
          <a:p>
            <a:r>
              <a:rPr lang="en-US" sz="1600">
                <a:solidFill>
                  <a:srgbClr val="660066"/>
                </a:solidFill>
                <a:sym typeface="Symbol" charset="0"/>
              </a:rPr>
              <a:t>Allow</a:t>
            </a:r>
          </a:p>
          <a:p>
            <a:r>
              <a:rPr lang="en-US" sz="1600">
                <a:solidFill>
                  <a:srgbClr val="660066"/>
                </a:solidFill>
                <a:sym typeface="Symbol" charset="0"/>
              </a:rPr>
              <a:t>Access</a:t>
            </a:r>
          </a:p>
          <a:p>
            <a:r>
              <a:rPr lang="en-US" sz="1600">
                <a:solidFill>
                  <a:srgbClr val="660066"/>
                </a:solidFill>
                <a:sym typeface="Symbol" charset="0"/>
              </a:rPr>
              <a:t>to segment</a:t>
            </a:r>
          </a:p>
        </p:txBody>
      </p:sp>
      <p:sp>
        <p:nvSpPr>
          <p:cNvPr id="111636" name="Text Box 20"/>
          <p:cNvSpPr txBox="1">
            <a:spLocks noChangeArrowheads="1"/>
          </p:cNvSpPr>
          <p:nvPr/>
        </p:nvSpPr>
        <p:spPr bwMode="auto">
          <a:xfrm>
            <a:off x="5354638" y="739775"/>
            <a:ext cx="20447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00: Highest Privilege</a:t>
            </a:r>
          </a:p>
          <a:p>
            <a:r>
              <a:rPr lang="en-US" sz="1600">
                <a:solidFill>
                  <a:srgbClr val="FF0000"/>
                </a:solidFill>
              </a:rPr>
              <a:t>01</a:t>
            </a:r>
          </a:p>
          <a:p>
            <a:r>
              <a:rPr lang="en-US" sz="1600">
                <a:solidFill>
                  <a:srgbClr val="FF0000"/>
                </a:solidFill>
              </a:rPr>
              <a:t>10</a:t>
            </a:r>
          </a:p>
          <a:p>
            <a:r>
              <a:rPr lang="en-US" sz="1600">
                <a:solidFill>
                  <a:srgbClr val="FF0000"/>
                </a:solidFill>
              </a:rPr>
              <a:t>11: Lowest Privilege</a:t>
            </a:r>
          </a:p>
        </p:txBody>
      </p:sp>
    </p:spTree>
    <p:extLst>
      <p:ext uri="{BB962C8B-B14F-4D97-AF65-F5344CB8AC3E}">
        <p14:creationId xmlns:p14="http://schemas.microsoft.com/office/powerpoint/2010/main" val="1117972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Discussion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7975" y="1681163"/>
            <a:ext cx="8836025" cy="4948237"/>
          </a:xfrm>
        </p:spPr>
        <p:txBody>
          <a:bodyPr>
            <a:noAutofit/>
          </a:bodyPr>
          <a:lstStyle/>
          <a:p>
            <a:pPr>
              <a:spcBef>
                <a:spcPts val="2568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Figure in “Next Slide” in shows how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segment register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, containing a selector, chooses a descriptor from the global descriptor table. </a:t>
            </a:r>
          </a:p>
          <a:p>
            <a:pPr>
              <a:spcBef>
                <a:spcPts val="2568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entry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in the global descriptor table selects a segment in the memory system. </a:t>
            </a:r>
          </a:p>
          <a:p>
            <a:pPr>
              <a:spcBef>
                <a:spcPts val="2568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Descriptor zero is called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null descriptor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, must contain all zeros, and may not be used for accessing memory.</a:t>
            </a:r>
            <a:endParaRPr lang="en-AU" sz="2800" dirty="0">
              <a:latin typeface="Arial"/>
              <a:cs typeface="Arial"/>
            </a:endParaRPr>
          </a:p>
          <a:p>
            <a:endParaRPr lang="zh-TW" alt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811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344487"/>
            <a:ext cx="6529388" cy="643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3511550" y="4173537"/>
            <a:ext cx="1022350" cy="588963"/>
          </a:xfrm>
          <a:prstGeom prst="rect">
            <a:avLst/>
          </a:prstGeom>
          <a:solidFill>
            <a:schemeClr val="accent1">
              <a:alpha val="53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3511550" y="4757737"/>
            <a:ext cx="1028700" cy="420688"/>
          </a:xfrm>
          <a:prstGeom prst="rect">
            <a:avLst/>
          </a:prstGeom>
          <a:solidFill>
            <a:srgbClr val="FFCC00">
              <a:alpha val="5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4435475" y="4270375"/>
            <a:ext cx="2597150" cy="68262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4662488" y="3979862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66"/>
                </a:solidFill>
              </a:rPr>
              <a:t>Base</a:t>
            </a: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V="1">
            <a:off x="4519613" y="3143250"/>
            <a:ext cx="2773362" cy="1798637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5276850" y="3797300"/>
            <a:ext cx="976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993300"/>
                </a:solidFill>
              </a:rPr>
              <a:t>Limit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6856413" y="0"/>
            <a:ext cx="2287587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</a:rPr>
              <a:t>Processor: 80286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7377113" y="3138487"/>
            <a:ext cx="1568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Segment size</a:t>
            </a:r>
          </a:p>
          <a:p>
            <a:r>
              <a:rPr lang="en-US"/>
              <a:t>= Limit+1</a:t>
            </a:r>
          </a:p>
          <a:p>
            <a:r>
              <a:rPr lang="en-US"/>
              <a:t>= FF+1</a:t>
            </a:r>
          </a:p>
          <a:p>
            <a:r>
              <a:rPr lang="en-US"/>
              <a:t>= 100H bytes</a:t>
            </a:r>
          </a:p>
        </p:txBody>
      </p:sp>
      <p:sp>
        <p:nvSpPr>
          <p:cNvPr id="131083" name="Rectangle 11"/>
          <p:cNvSpPr>
            <a:spLocks noChangeArrowheads="1"/>
          </p:cNvSpPr>
          <p:nvPr/>
        </p:nvSpPr>
        <p:spPr bwMode="auto">
          <a:xfrm>
            <a:off x="3527425" y="3957637"/>
            <a:ext cx="1014413" cy="206375"/>
          </a:xfrm>
          <a:prstGeom prst="rect">
            <a:avLst/>
          </a:prstGeom>
          <a:solidFill>
            <a:srgbClr val="99CC00">
              <a:alpha val="4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4" name="Line 12"/>
          <p:cNvSpPr>
            <a:spLocks noChangeShapeType="1"/>
          </p:cNvSpPr>
          <p:nvPr/>
        </p:nvSpPr>
        <p:spPr bwMode="auto">
          <a:xfrm>
            <a:off x="3016250" y="3554412"/>
            <a:ext cx="581025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1795463" y="3181350"/>
            <a:ext cx="1200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Access</a:t>
            </a:r>
          </a:p>
          <a:p>
            <a:r>
              <a:rPr lang="en-US" sz="1600"/>
              <a:t>Rights byte</a:t>
            </a:r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2493963" y="4946650"/>
            <a:ext cx="2936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/>
              <a:t>H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7015163" y="769937"/>
            <a:ext cx="1327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8000"/>
                </a:solidFill>
              </a:rPr>
              <a:t>24-bit Address</a:t>
            </a: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3206750" y="2381250"/>
            <a:ext cx="14938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FF"/>
                </a:solidFill>
              </a:rPr>
              <a:t>Always 0</a:t>
            </a:r>
            <a:r>
              <a:rPr lang="ja-JP" altLang="en-US" sz="1600">
                <a:solidFill>
                  <a:srgbClr val="0066FF"/>
                </a:solidFill>
                <a:latin typeface="Arial"/>
              </a:rPr>
              <a:t>’</a:t>
            </a:r>
            <a:r>
              <a:rPr lang="en-US" sz="1600">
                <a:solidFill>
                  <a:srgbClr val="0066FF"/>
                </a:solidFill>
              </a:rPr>
              <a:t>s for </a:t>
            </a:r>
          </a:p>
          <a:p>
            <a:r>
              <a:rPr lang="en-US" sz="1600">
                <a:solidFill>
                  <a:srgbClr val="0066FF"/>
                </a:solidFill>
              </a:rPr>
              <a:t>upward </a:t>
            </a:r>
          </a:p>
          <a:p>
            <a:r>
              <a:rPr lang="en-US" sz="1600">
                <a:solidFill>
                  <a:srgbClr val="0066FF"/>
                </a:solidFill>
              </a:rPr>
              <a:t>compatibility</a:t>
            </a:r>
          </a:p>
        </p:txBody>
      </p:sp>
      <p:sp>
        <p:nvSpPr>
          <p:cNvPr id="131091" name="Line 19"/>
          <p:cNvSpPr>
            <a:spLocks noChangeShapeType="1"/>
          </p:cNvSpPr>
          <p:nvPr/>
        </p:nvSpPr>
        <p:spPr bwMode="auto">
          <a:xfrm>
            <a:off x="3560763" y="3109912"/>
            <a:ext cx="193675" cy="6096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4576763" y="3149600"/>
            <a:ext cx="1435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66"/>
                </a:solidFill>
              </a:rPr>
              <a:t>8-byte Segment</a:t>
            </a:r>
          </a:p>
          <a:p>
            <a:r>
              <a:rPr lang="en-US" sz="1400" dirty="0">
                <a:solidFill>
                  <a:srgbClr val="000066"/>
                </a:solidFill>
              </a:rPr>
              <a:t>Descriptor # 1</a:t>
            </a:r>
          </a:p>
        </p:txBody>
      </p:sp>
      <p:sp>
        <p:nvSpPr>
          <p:cNvPr id="131093" name="Rectangle 21"/>
          <p:cNvSpPr>
            <a:spLocks noChangeArrowheads="1"/>
          </p:cNvSpPr>
          <p:nvPr/>
        </p:nvSpPr>
        <p:spPr bwMode="auto">
          <a:xfrm>
            <a:off x="7269163" y="2936875"/>
            <a:ext cx="355600" cy="182562"/>
          </a:xfrm>
          <a:prstGeom prst="rect">
            <a:avLst/>
          </a:prstGeom>
          <a:solidFill>
            <a:srgbClr val="FFCC00">
              <a:alpha val="31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4" name="Line 22"/>
          <p:cNvSpPr>
            <a:spLocks noChangeShapeType="1"/>
          </p:cNvSpPr>
          <p:nvPr/>
        </p:nvSpPr>
        <p:spPr bwMode="auto">
          <a:xfrm flipV="1">
            <a:off x="3225800" y="4257675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2717800" y="4143375"/>
            <a:ext cx="522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/>
              <a:t>MSB</a:t>
            </a:r>
          </a:p>
        </p:txBody>
      </p:sp>
      <p:sp>
        <p:nvSpPr>
          <p:cNvPr id="131096" name="Rectangle 24"/>
          <p:cNvSpPr>
            <a:spLocks noChangeArrowheads="1"/>
          </p:cNvSpPr>
          <p:nvPr/>
        </p:nvSpPr>
        <p:spPr bwMode="auto">
          <a:xfrm>
            <a:off x="2057400" y="3892550"/>
            <a:ext cx="935038" cy="2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798513" y="4546600"/>
            <a:ext cx="89376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16-bit</a:t>
            </a:r>
          </a:p>
          <a:p>
            <a:r>
              <a:rPr lang="en-US" sz="1400"/>
              <a:t>Segment</a:t>
            </a:r>
          </a:p>
          <a:p>
            <a:r>
              <a:rPr lang="en-US" sz="1400"/>
              <a:t>Register</a:t>
            </a:r>
          </a:p>
        </p:txBody>
      </p:sp>
      <p:pic>
        <p:nvPicPr>
          <p:cNvPr id="131098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6251575"/>
            <a:ext cx="3521075" cy="4714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099" name="Text Box 27"/>
          <p:cNvSpPr txBox="1">
            <a:spLocks noChangeArrowheads="1"/>
          </p:cNvSpPr>
          <p:nvPr/>
        </p:nvSpPr>
        <p:spPr bwMode="auto">
          <a:xfrm>
            <a:off x="3060700" y="617537"/>
            <a:ext cx="196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(in main memory)</a:t>
            </a:r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20908" y="0"/>
            <a:ext cx="561789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Protected Mode: Segmentation Example</a:t>
            </a:r>
          </a:p>
        </p:txBody>
      </p:sp>
      <p:sp>
        <p:nvSpPr>
          <p:cNvPr id="131101" name="Line 29"/>
          <p:cNvSpPr>
            <a:spLocks noChangeShapeType="1"/>
          </p:cNvSpPr>
          <p:nvPr/>
        </p:nvSpPr>
        <p:spPr bwMode="auto">
          <a:xfrm>
            <a:off x="3754438" y="3606800"/>
            <a:ext cx="0" cy="3254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02" name="Line 30"/>
          <p:cNvSpPr>
            <a:spLocks noChangeShapeType="1"/>
          </p:cNvSpPr>
          <p:nvPr/>
        </p:nvSpPr>
        <p:spPr bwMode="auto">
          <a:xfrm flipH="1">
            <a:off x="817563" y="5192712"/>
            <a:ext cx="944562" cy="120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03" name="Line 31"/>
          <p:cNvSpPr>
            <a:spLocks noChangeShapeType="1"/>
          </p:cNvSpPr>
          <p:nvPr/>
        </p:nvSpPr>
        <p:spPr bwMode="auto">
          <a:xfrm>
            <a:off x="2809875" y="5183187"/>
            <a:ext cx="1431925" cy="1187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04" name="Rectangle 32"/>
          <p:cNvSpPr>
            <a:spLocks noChangeArrowheads="1"/>
          </p:cNvSpPr>
          <p:nvPr/>
        </p:nvSpPr>
        <p:spPr bwMode="auto">
          <a:xfrm>
            <a:off x="2819400" y="4991100"/>
            <a:ext cx="254000" cy="171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5" name="Rectangle 33"/>
          <p:cNvSpPr>
            <a:spLocks noChangeArrowheads="1"/>
          </p:cNvSpPr>
          <p:nvPr/>
        </p:nvSpPr>
        <p:spPr bwMode="auto">
          <a:xfrm>
            <a:off x="847725" y="6370637"/>
            <a:ext cx="2641600" cy="571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6" name="Line 34"/>
          <p:cNvSpPr>
            <a:spLocks noChangeShapeType="1"/>
          </p:cNvSpPr>
          <p:nvPr/>
        </p:nvSpPr>
        <p:spPr bwMode="auto">
          <a:xfrm flipV="1">
            <a:off x="2981325" y="5070475"/>
            <a:ext cx="0" cy="12906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07" name="Rectangle 35"/>
          <p:cNvSpPr>
            <a:spLocks noChangeArrowheads="1"/>
          </p:cNvSpPr>
          <p:nvPr/>
        </p:nvSpPr>
        <p:spPr bwMode="auto">
          <a:xfrm>
            <a:off x="3500438" y="5507037"/>
            <a:ext cx="1055687" cy="169863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8" name="Text Box 36"/>
          <p:cNvSpPr txBox="1">
            <a:spLocks noChangeArrowheads="1"/>
          </p:cNvSpPr>
          <p:nvPr/>
        </p:nvSpPr>
        <p:spPr bwMode="auto">
          <a:xfrm>
            <a:off x="4586288" y="5573712"/>
            <a:ext cx="1762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C3300"/>
                </a:solidFill>
              </a:rPr>
              <a:t> GDT Base Address</a:t>
            </a:r>
          </a:p>
        </p:txBody>
      </p:sp>
      <p:sp>
        <p:nvSpPr>
          <p:cNvPr id="131109" name="Line 37"/>
          <p:cNvSpPr>
            <a:spLocks noChangeShapeType="1"/>
          </p:cNvSpPr>
          <p:nvPr/>
        </p:nvSpPr>
        <p:spPr bwMode="auto">
          <a:xfrm flipH="1">
            <a:off x="4546600" y="5599112"/>
            <a:ext cx="193675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10" name="Line 38"/>
          <p:cNvSpPr>
            <a:spLocks noChangeShapeType="1"/>
          </p:cNvSpPr>
          <p:nvPr/>
        </p:nvSpPr>
        <p:spPr bwMode="auto">
          <a:xfrm flipH="1">
            <a:off x="4943475" y="3678237"/>
            <a:ext cx="395288" cy="265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11" name="Text Box 39"/>
          <p:cNvSpPr txBox="1">
            <a:spLocks noChangeArrowheads="1"/>
          </p:cNvSpPr>
          <p:nvPr/>
        </p:nvSpPr>
        <p:spPr bwMode="auto">
          <a:xfrm>
            <a:off x="2887663" y="5087937"/>
            <a:ext cx="622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ym typeface="Symbol" charset="0"/>
              </a:rPr>
              <a:t></a:t>
            </a:r>
            <a:r>
              <a:rPr lang="en-US" sz="1200" b="1"/>
              <a:t>000b</a:t>
            </a:r>
          </a:p>
        </p:txBody>
      </p:sp>
      <p:sp>
        <p:nvSpPr>
          <p:cNvPr id="131112" name="Line 40"/>
          <p:cNvSpPr>
            <a:spLocks noChangeShapeType="1"/>
          </p:cNvSpPr>
          <p:nvPr/>
        </p:nvSpPr>
        <p:spPr bwMode="auto">
          <a:xfrm>
            <a:off x="4648200" y="5141912"/>
            <a:ext cx="244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13" name="Line 41"/>
          <p:cNvSpPr>
            <a:spLocks noChangeShapeType="1"/>
          </p:cNvSpPr>
          <p:nvPr/>
        </p:nvSpPr>
        <p:spPr bwMode="auto">
          <a:xfrm>
            <a:off x="4900613" y="5141912"/>
            <a:ext cx="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14" name="Line 42"/>
          <p:cNvSpPr>
            <a:spLocks noChangeShapeType="1"/>
          </p:cNvSpPr>
          <p:nvPr/>
        </p:nvSpPr>
        <p:spPr bwMode="auto">
          <a:xfrm flipH="1">
            <a:off x="4659313" y="5568950"/>
            <a:ext cx="223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15" name="Rectangle 43"/>
          <p:cNvSpPr>
            <a:spLocks noChangeArrowheads="1"/>
          </p:cNvSpPr>
          <p:nvPr/>
        </p:nvSpPr>
        <p:spPr bwMode="auto">
          <a:xfrm>
            <a:off x="4810125" y="5167312"/>
            <a:ext cx="1287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66"/>
                </a:solidFill>
              </a:rPr>
              <a:t>Descriptor # 0</a:t>
            </a:r>
          </a:p>
        </p:txBody>
      </p:sp>
      <p:sp>
        <p:nvSpPr>
          <p:cNvPr id="131121" name="Text Box 49"/>
          <p:cNvSpPr txBox="1">
            <a:spLocks noChangeArrowheads="1"/>
          </p:cNvSpPr>
          <p:nvPr/>
        </p:nvSpPr>
        <p:spPr bwMode="auto">
          <a:xfrm>
            <a:off x="152400" y="904875"/>
            <a:ext cx="3071813" cy="181588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Because each descriptor in </a:t>
            </a:r>
          </a:p>
          <a:p>
            <a:r>
              <a:rPr lang="en-US" sz="1600" dirty="0">
                <a:latin typeface="Arial"/>
                <a:cs typeface="Arial"/>
              </a:rPr>
              <a:t>the table is 8 bytes wide, </a:t>
            </a:r>
          </a:p>
          <a:p>
            <a:r>
              <a:rPr lang="en-US" sz="1600" dirty="0">
                <a:solidFill>
                  <a:schemeClr val="accent2"/>
                </a:solidFill>
                <a:latin typeface="Arial"/>
                <a:cs typeface="Arial"/>
              </a:rPr>
              <a:t>Selector:</a:t>
            </a:r>
            <a:r>
              <a:rPr lang="en-US" sz="1600" dirty="0">
                <a:solidFill>
                  <a:schemeClr val="accent2"/>
                </a:solidFill>
                <a:latin typeface="Arial"/>
                <a:cs typeface="Arial"/>
                <a:sym typeface="Symbol" charset="0"/>
              </a:rPr>
              <a:t></a:t>
            </a:r>
            <a:r>
              <a:rPr lang="en-US" sz="1600" dirty="0">
                <a:solidFill>
                  <a:schemeClr val="accent2"/>
                </a:solidFill>
                <a:latin typeface="Arial"/>
                <a:cs typeface="Arial"/>
              </a:rPr>
              <a:t>000b</a:t>
            </a:r>
          </a:p>
          <a:p>
            <a:r>
              <a:rPr lang="en-US" sz="1600" dirty="0">
                <a:latin typeface="Arial"/>
                <a:cs typeface="Arial"/>
              </a:rPr>
              <a:t>is used as an offset from GDT (or LDT) base address to point to the start of the required segment descriptor</a:t>
            </a:r>
          </a:p>
        </p:txBody>
      </p:sp>
      <p:sp>
        <p:nvSpPr>
          <p:cNvPr id="131122" name="Text Box 50"/>
          <p:cNvSpPr txBox="1">
            <a:spLocks noChangeArrowheads="1"/>
          </p:cNvSpPr>
          <p:nvPr/>
        </p:nvSpPr>
        <p:spPr bwMode="auto">
          <a:xfrm>
            <a:off x="2401888" y="6389687"/>
            <a:ext cx="11699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/>
              <a:t>(= segment #)</a:t>
            </a:r>
          </a:p>
        </p:txBody>
      </p:sp>
      <p:sp>
        <p:nvSpPr>
          <p:cNvPr id="131124" name="Line 52"/>
          <p:cNvSpPr>
            <a:spLocks noChangeShapeType="1"/>
          </p:cNvSpPr>
          <p:nvPr/>
        </p:nvSpPr>
        <p:spPr bwMode="auto">
          <a:xfrm flipV="1">
            <a:off x="3419475" y="5111750"/>
            <a:ext cx="0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25" name="Line 53"/>
          <p:cNvSpPr>
            <a:spLocks noChangeShapeType="1"/>
          </p:cNvSpPr>
          <p:nvPr/>
        </p:nvSpPr>
        <p:spPr bwMode="auto">
          <a:xfrm flipV="1">
            <a:off x="6384925" y="4033837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27" name="Line 55"/>
          <p:cNvSpPr>
            <a:spLocks noChangeShapeType="1"/>
          </p:cNvSpPr>
          <p:nvPr/>
        </p:nvSpPr>
        <p:spPr bwMode="auto">
          <a:xfrm>
            <a:off x="6019800" y="4033837"/>
            <a:ext cx="1025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28" name="Text Box 56"/>
          <p:cNvSpPr txBox="1">
            <a:spLocks noChangeArrowheads="1"/>
          </p:cNvSpPr>
          <p:nvPr/>
        </p:nvSpPr>
        <p:spPr bwMode="auto">
          <a:xfrm>
            <a:off x="6365875" y="4037012"/>
            <a:ext cx="5508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/>
              <a:t>Offset</a:t>
            </a:r>
          </a:p>
        </p:txBody>
      </p:sp>
      <p:sp>
        <p:nvSpPr>
          <p:cNvPr id="131129" name="Rectangle 57"/>
          <p:cNvSpPr>
            <a:spLocks noChangeArrowheads="1"/>
          </p:cNvSpPr>
          <p:nvPr/>
        </p:nvSpPr>
        <p:spPr bwMode="auto">
          <a:xfrm>
            <a:off x="6010275" y="3892550"/>
            <a:ext cx="1016000" cy="1333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55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46550" y="5608638"/>
              <a:ext cx="404813" cy="633412"/>
            </p14:xfrm>
          </p:contentPart>
        </mc:Choice>
        <mc:Fallback>
          <p:pic>
            <p:nvPicPr>
              <p:cNvPr id="2355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7219" y="5599281"/>
                <a:ext cx="423475" cy="6521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064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charset="0"/>
              </a:rPr>
              <a:t>Program-Invisible Registers</a:t>
            </a:r>
            <a:r>
              <a:rPr lang="en-US" altLang="zh-TW" sz="4000" b="1">
                <a:cs typeface="Times New Roman" charset="0"/>
              </a:rPr>
              <a:t>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371600"/>
            <a:ext cx="8915400" cy="4800600"/>
          </a:xfrm>
        </p:spPr>
        <p:txBody>
          <a:bodyPr>
            <a:normAutofit/>
          </a:bodyPr>
          <a:lstStyle/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Global and local descriptor tables are found</a:t>
            </a:r>
            <a:b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in the memory system.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To access and specify the table addresses, 80286–Core2 contain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program-invisible registers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</a:p>
          <a:p>
            <a:pPr lvl="1">
              <a:spcBef>
                <a:spcPts val="1872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not directly addressed by software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Each segment register contains 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program-invisible portion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used in the protected mode. </a:t>
            </a:r>
          </a:p>
          <a:p>
            <a:pPr lvl="1">
              <a:spcBef>
                <a:spcPts val="1872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often called cache memory because cache is</a:t>
            </a:r>
            <a:b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any memory that stores information</a:t>
            </a:r>
          </a:p>
        </p:txBody>
      </p:sp>
    </p:spTree>
    <p:extLst>
      <p:ext uri="{BB962C8B-B14F-4D97-AF65-F5344CB8AC3E}">
        <p14:creationId xmlns:p14="http://schemas.microsoft.com/office/powerpoint/2010/main" val="3662758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1800" b="1" dirty="0">
                <a:solidFill>
                  <a:srgbClr val="000000"/>
                </a:solidFill>
                <a:cs typeface="Arial" charset="0"/>
              </a:rPr>
              <a:t>Figure:</a:t>
            </a:r>
            <a:r>
              <a:rPr lang="en-US" altLang="zh-TW" sz="1800" dirty="0">
                <a:solidFill>
                  <a:srgbClr val="000000"/>
                </a:solidFill>
                <a:cs typeface="Arial" charset="0"/>
              </a:rPr>
              <a:t> The program-</a:t>
            </a:r>
            <a:r>
              <a:rPr lang="en-US" altLang="zh-TW" sz="1800" dirty="0">
                <a:solidFill>
                  <a:srgbClr val="FF0000"/>
                </a:solidFill>
                <a:cs typeface="Arial" charset="0"/>
              </a:rPr>
              <a:t>invisible</a:t>
            </a:r>
            <a:r>
              <a:rPr lang="en-US" altLang="zh-TW" sz="1800" dirty="0">
                <a:solidFill>
                  <a:srgbClr val="000000"/>
                </a:solidFill>
                <a:cs typeface="Arial" charset="0"/>
              </a:rPr>
              <a:t> register within the 80286–Core2 microprocessors.</a:t>
            </a:r>
            <a:br>
              <a:rPr lang="en-AU" sz="1800" dirty="0">
                <a:latin typeface="C Helvetica Condensed" charset="0"/>
                <a:cs typeface="Times New Roman" charset="0"/>
              </a:rPr>
            </a:br>
            <a:endParaRPr lang="en-US" altLang="zh-TW" sz="1800" dirty="0">
              <a:latin typeface="C Helvetica Condensed" charset="0"/>
              <a:cs typeface="Times New Roman" charset="0"/>
            </a:endParaRPr>
          </a:p>
        </p:txBody>
      </p:sp>
      <p:pic>
        <p:nvPicPr>
          <p:cNvPr id="29699" name="Picture 3" descr="FG02_010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914400"/>
            <a:ext cx="6894513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60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63650" y="3308350"/>
              <a:ext cx="4763" cy="6350"/>
            </p14:xfrm>
          </p:contentPart>
        </mc:Choice>
        <mc:Fallback>
          <p:pic>
            <p:nvPicPr>
              <p:cNvPr id="2560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5394" y="3298031"/>
                <a:ext cx="21275" cy="269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369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7975" y="1371600"/>
            <a:ext cx="8836025" cy="5257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944"/>
              </a:spcBef>
            </a:pP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When a new segment number is placed in a segment register, the microprocessor accesses a descriptor table and loads the descriptor into the program-invisible portion of the segment register. </a:t>
            </a:r>
          </a:p>
          <a:p>
            <a:pPr lvl="1">
              <a:lnSpc>
                <a:spcPct val="120000"/>
              </a:lnSpc>
              <a:spcBef>
                <a:spcPts val="1944"/>
              </a:spcBef>
            </a:pP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held there and used to access the memory segment until the segment number is changed </a:t>
            </a:r>
          </a:p>
          <a:p>
            <a:pPr>
              <a:lnSpc>
                <a:spcPct val="120000"/>
              </a:lnSpc>
              <a:spcBef>
                <a:spcPts val="1944"/>
              </a:spcBef>
            </a:pP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This allows the microprocessor to repeatedly access a memory segment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without referring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to the descriptor table.</a:t>
            </a:r>
          </a:p>
          <a:p>
            <a:pPr lvl="1">
              <a:lnSpc>
                <a:spcPct val="120000"/>
              </a:lnSpc>
              <a:spcBef>
                <a:spcPts val="1944"/>
              </a:spcBef>
            </a:pP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hence the term </a:t>
            </a:r>
            <a:r>
              <a:rPr lang="en-US" altLang="zh-TW" i="1" dirty="0">
                <a:solidFill>
                  <a:srgbClr val="FF0000"/>
                </a:solidFill>
                <a:cs typeface="Arial" charset="0"/>
              </a:rPr>
              <a:t>cache</a:t>
            </a:r>
            <a:endParaRPr lang="en-AU" dirty="0">
              <a:solidFill>
                <a:srgbClr val="FF0000"/>
              </a:solidFill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89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Global Descriptor Table Register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8836025" cy="5330825"/>
          </a:xfrm>
        </p:spPr>
        <p:txBody>
          <a:bodyPr>
            <a:normAutofit/>
          </a:bodyPr>
          <a:lstStyle/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The GDTR (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global descriptor table register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) and IDTR (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interrupt descriptor table register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) contain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base address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of the descriptor table and its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limit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</a:p>
          <a:p>
            <a:pPr lvl="1">
              <a:spcBef>
                <a:spcPts val="1872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when protected mode operation desired, address of the global descriptor table and its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 limit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are loaded into the GDTR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The location of the local descriptor table is selected from the global descriptor table. </a:t>
            </a:r>
          </a:p>
          <a:p>
            <a:pPr lvl="1">
              <a:spcBef>
                <a:spcPts val="1872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one of the global descriptors is set up to </a:t>
            </a:r>
            <a:b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address the local descriptor table</a:t>
            </a: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08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368"/>
              </a:spcBef>
            </a:pPr>
            <a:r>
              <a:rPr lang="en-US" altLang="zh-TW" sz="3200" dirty="0">
                <a:latin typeface="Arial"/>
                <a:cs typeface="Arial"/>
              </a:rPr>
              <a:t>Memory Access: </a:t>
            </a:r>
          </a:p>
          <a:p>
            <a:pPr lvl="1">
              <a:spcBef>
                <a:spcPts val="1368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Real Mode memory-addressing</a:t>
            </a:r>
            <a:r>
              <a:rPr lang="en-US" altLang="zh-TW" sz="2400" dirty="0">
                <a:latin typeface="Arial"/>
                <a:cs typeface="Arial"/>
              </a:rPr>
              <a:t> techniques.</a:t>
            </a:r>
          </a:p>
          <a:p>
            <a:pPr lvl="1">
              <a:spcBef>
                <a:spcPts val="1368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Protected Mode memory-addressing </a:t>
            </a:r>
            <a:r>
              <a:rPr lang="en-US" altLang="zh-TW" sz="2400" dirty="0">
                <a:latin typeface="Arial"/>
                <a:cs typeface="Arial"/>
              </a:rPr>
              <a:t>techniques.</a:t>
            </a:r>
          </a:p>
          <a:p>
            <a:pPr>
              <a:spcBef>
                <a:spcPts val="1368"/>
              </a:spcBef>
            </a:pPr>
            <a:r>
              <a:rPr lang="en-US" altLang="zh-TW" sz="3200" dirty="0">
                <a:latin typeface="Arial"/>
                <a:cs typeface="Arial"/>
              </a:rPr>
              <a:t>Memory Access: </a:t>
            </a:r>
          </a:p>
          <a:p>
            <a:pPr lvl="1">
              <a:spcBef>
                <a:spcPts val="1368"/>
              </a:spcBef>
            </a:pPr>
            <a:r>
              <a:rPr lang="en-US" altLang="zh-TW" sz="2400" dirty="0">
                <a:latin typeface="Arial"/>
                <a:cs typeface="Arial"/>
              </a:rPr>
              <a:t>64-bit Flat Memory model.</a:t>
            </a:r>
          </a:p>
          <a:p>
            <a:pPr>
              <a:spcBef>
                <a:spcPts val="1368"/>
              </a:spcBef>
            </a:pPr>
            <a:r>
              <a:rPr lang="en-US" altLang="zh-TW" sz="2800" dirty="0">
                <a:latin typeface="Arial"/>
                <a:cs typeface="Arial"/>
              </a:rPr>
              <a:t>Program-invisible registers in the 80286~Core2 microprocessors.</a:t>
            </a:r>
          </a:p>
        </p:txBody>
      </p:sp>
    </p:spTree>
    <p:extLst>
      <p:ext uri="{BB962C8B-B14F-4D97-AF65-F5344CB8AC3E}">
        <p14:creationId xmlns:p14="http://schemas.microsoft.com/office/powerpoint/2010/main" val="2212625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376362"/>
            <a:ext cx="8836025" cy="5253038"/>
          </a:xfrm>
        </p:spPr>
        <p:txBody>
          <a:bodyPr>
            <a:normAutofit/>
          </a:bodyPr>
          <a:lstStyle/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To access the local descriptor table, the LDTR (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local descriptor table register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) is loaded with a selector. </a:t>
            </a:r>
          </a:p>
          <a:p>
            <a:pPr lvl="1">
              <a:spcBef>
                <a:spcPts val="1872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selector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 accesses global descriptor table, &amp; loads local descriptor table address, limit, &amp; access rights into the cache portion of the LDTR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task register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) holds a selector, which accesses a descriptor that defines a task. </a:t>
            </a:r>
          </a:p>
          <a:p>
            <a:pPr lvl="1">
              <a:spcBef>
                <a:spcPts val="1872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a task is most often a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procedure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 or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application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Allows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multitasking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systems to switch tasks</a:t>
            </a:r>
            <a:b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to another in 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simple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orderly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fashion.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Local Descriptor Table Register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65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9144000" cy="1143000"/>
          </a:xfrm>
        </p:spPr>
        <p:txBody>
          <a:bodyPr/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Flat Mode Memory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447800"/>
            <a:ext cx="8961437" cy="487680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altLang="zh-TW" sz="3200" i="1" dirty="0">
                <a:solidFill>
                  <a:srgbClr val="FF0000"/>
                </a:solidFill>
                <a:cs typeface="Arial" charset="0"/>
              </a:rPr>
              <a:t>flat mode memory</a:t>
            </a:r>
            <a:r>
              <a:rPr lang="en-US" altLang="zh-TW" sz="3200" dirty="0">
                <a:solidFill>
                  <a:srgbClr val="FF0000"/>
                </a:solidFill>
                <a:cs typeface="Arial" charset="0"/>
              </a:rPr>
              <a:t> system</a:t>
            </a:r>
            <a:r>
              <a:rPr lang="en-US" altLang="zh-TW" sz="3200" dirty="0">
                <a:solidFill>
                  <a:srgbClr val="000000"/>
                </a:solidFill>
                <a:cs typeface="Arial" charset="0"/>
              </a:rPr>
              <a:t> is one in which there is no segmentation. </a:t>
            </a:r>
          </a:p>
          <a:p>
            <a:pPr lvl="1"/>
            <a:r>
              <a:rPr lang="en-US" altLang="zh-TW" sz="2800" dirty="0">
                <a:solidFill>
                  <a:srgbClr val="000000"/>
                </a:solidFill>
                <a:cs typeface="Arial" charset="0"/>
              </a:rPr>
              <a:t>does not use a segment register to address a location in the memory	</a:t>
            </a:r>
          </a:p>
          <a:p>
            <a:r>
              <a:rPr lang="en-US" altLang="zh-TW" sz="3200" dirty="0">
                <a:solidFill>
                  <a:srgbClr val="000000"/>
                </a:solidFill>
                <a:cs typeface="Arial" charset="0"/>
              </a:rPr>
              <a:t>First byte address is at </a:t>
            </a:r>
            <a:r>
              <a:rPr lang="en-US" altLang="zh-TW" sz="3200" dirty="0">
                <a:solidFill>
                  <a:srgbClr val="FF0000"/>
                </a:solidFill>
                <a:cs typeface="Arial" charset="0"/>
              </a:rPr>
              <a:t>00 0000 0000H</a:t>
            </a:r>
            <a:r>
              <a:rPr lang="en-US" altLang="zh-TW" sz="3200" dirty="0">
                <a:solidFill>
                  <a:srgbClr val="000000"/>
                </a:solidFill>
                <a:cs typeface="Arial" charset="0"/>
              </a:rPr>
              <a:t>; the last location is at </a:t>
            </a:r>
            <a:r>
              <a:rPr lang="en-US" altLang="zh-TW" sz="3200" dirty="0">
                <a:solidFill>
                  <a:srgbClr val="FF0000"/>
                </a:solidFill>
                <a:cs typeface="Arial" charset="0"/>
              </a:rPr>
              <a:t>FF FFFF FFFFH</a:t>
            </a:r>
            <a:r>
              <a:rPr lang="en-US" altLang="zh-TW" sz="3200" dirty="0">
                <a:solidFill>
                  <a:srgbClr val="000000"/>
                </a:solidFill>
                <a:cs typeface="Arial" charset="0"/>
              </a:rPr>
              <a:t>. </a:t>
            </a:r>
          </a:p>
          <a:p>
            <a:pPr lvl="1"/>
            <a:r>
              <a:rPr lang="en-US" altLang="zh-TW" sz="2800" dirty="0">
                <a:solidFill>
                  <a:srgbClr val="000000"/>
                </a:solidFill>
                <a:cs typeface="Arial" charset="0"/>
              </a:rPr>
              <a:t>address is </a:t>
            </a:r>
            <a:r>
              <a:rPr lang="en-US" altLang="zh-TW" sz="2800" dirty="0">
                <a:solidFill>
                  <a:srgbClr val="FF0000"/>
                </a:solidFill>
                <a:cs typeface="Arial" charset="0"/>
              </a:rPr>
              <a:t>40-bit</a:t>
            </a:r>
            <a:r>
              <a:rPr lang="en-US" altLang="zh-TW" sz="2800" dirty="0">
                <a:solidFill>
                  <a:srgbClr val="000000"/>
                </a:solidFill>
                <a:cs typeface="Arial" charset="0"/>
              </a:rPr>
              <a:t>s</a:t>
            </a:r>
          </a:p>
          <a:p>
            <a:r>
              <a:rPr lang="en-US" altLang="zh-TW" sz="3200" dirty="0">
                <a:solidFill>
                  <a:srgbClr val="000000"/>
                </a:solidFill>
                <a:cs typeface="Arial" charset="0"/>
              </a:rPr>
              <a:t>The segment register still selects the privilege level of the software. 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4030458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1143000"/>
            <a:ext cx="8836025" cy="5715000"/>
          </a:xfrm>
        </p:spPr>
        <p:txBody>
          <a:bodyPr>
            <a:normAutofit/>
          </a:bodyPr>
          <a:lstStyle/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Real mode system is </a:t>
            </a:r>
            <a:r>
              <a:rPr lang="en-US" altLang="zh-TW" sz="2800" i="1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available if the processor operates in the 64-bit mode.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Protection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paging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are allowed in the 64-bit mode. 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The CS register is still used in the protected mode operation in the 64-bit mode.</a:t>
            </a:r>
            <a:endParaRPr lang="en-AU" sz="2800" dirty="0">
              <a:latin typeface="Arial"/>
              <a:cs typeface="Arial"/>
            </a:endParaRP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Most programs today are operated in the IA32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compatible mode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lvl="1">
              <a:spcBef>
                <a:spcPts val="1872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current software operates properly, but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this will change in a few years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 as memory becomes larger and most people have 64-bit computers</a:t>
            </a: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9144000" cy="1143000"/>
          </a:xfrm>
        </p:spPr>
        <p:txBody>
          <a:bodyPr/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Flat Mode Memory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3433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1800" b="1" dirty="0">
                <a:solidFill>
                  <a:srgbClr val="000000"/>
                </a:solidFill>
                <a:cs typeface="Arial" charset="0"/>
              </a:rPr>
              <a:t>Figure </a:t>
            </a:r>
            <a:r>
              <a:rPr lang="en-US" altLang="zh-TW" sz="1800" dirty="0">
                <a:solidFill>
                  <a:srgbClr val="000000"/>
                </a:solidFill>
                <a:cs typeface="Arial" charset="0"/>
              </a:rPr>
              <a:t>The 64-bit </a:t>
            </a:r>
            <a:r>
              <a:rPr lang="en-US" altLang="zh-TW" sz="1800" dirty="0">
                <a:solidFill>
                  <a:srgbClr val="FF0000"/>
                </a:solidFill>
                <a:cs typeface="Arial" charset="0"/>
              </a:rPr>
              <a:t>flat mode memory model</a:t>
            </a:r>
            <a:r>
              <a:rPr lang="en-US" altLang="zh-TW" sz="1800" dirty="0">
                <a:solidFill>
                  <a:srgbClr val="000000"/>
                </a:solidFill>
                <a:cs typeface="Arial" charset="0"/>
              </a:rPr>
              <a:t>.</a:t>
            </a:r>
            <a:br>
              <a:rPr lang="en-AU" sz="1800" dirty="0">
                <a:latin typeface="C Helvetica Condensed" charset="0"/>
                <a:cs typeface="Times New Roman" charset="0"/>
              </a:rPr>
            </a:br>
            <a:endParaRPr lang="en-US" altLang="zh-TW" sz="1800" dirty="0">
              <a:latin typeface="C Helvetica Condensed" charset="0"/>
              <a:cs typeface="Times New Roman" charset="0"/>
            </a:endParaRPr>
          </a:p>
        </p:txBody>
      </p:sp>
      <p:pic>
        <p:nvPicPr>
          <p:cNvPr id="34819" name="Picture 3" descr="FG02_015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914400"/>
            <a:ext cx="4252913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6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87650" y="3071813"/>
              <a:ext cx="1588" cy="1587"/>
            </p14:xfrm>
          </p:contentPart>
        </mc:Choice>
        <mc:Fallback>
          <p:pic>
            <p:nvPicPr>
              <p:cNvPr id="266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9392" y="3030551"/>
                <a:ext cx="18103" cy="841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582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9144000" cy="747712"/>
          </a:xfrm>
        </p:spPr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82563" y="1167753"/>
            <a:ext cx="8428037" cy="500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36550" indent="-336550">
              <a:spcBef>
                <a:spcPts val="2376"/>
              </a:spcBef>
              <a:buClr>
                <a:srgbClr val="0D4000"/>
              </a:buClr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All real mode memory addresses are a combination of a segment address plus an offset address. </a:t>
            </a:r>
          </a:p>
          <a:p>
            <a:pPr marL="336550" indent="-336550">
              <a:spcBef>
                <a:spcPts val="2376"/>
              </a:spcBef>
              <a:buClr>
                <a:srgbClr val="0D4000"/>
              </a:buClr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The starting location of a segment is defined by the 16-bit number in the segment register that is appended with a hexadecimal zero at its rightmost end. </a:t>
            </a:r>
          </a:p>
          <a:p>
            <a:pPr marL="336550" indent="-336550">
              <a:spcBef>
                <a:spcPts val="2376"/>
              </a:spcBef>
              <a:buClr>
                <a:srgbClr val="0D4000"/>
              </a:buClr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The offset address is a 16-bit number added to the 20-bit segment address to form the real mode memory address.</a:t>
            </a:r>
          </a:p>
          <a:p>
            <a:pPr marL="336550" indent="-336550">
              <a:spcBef>
                <a:spcPts val="2376"/>
              </a:spcBef>
              <a:buClr>
                <a:srgbClr val="0D4000"/>
              </a:buClr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All instructions (code) are accessed by the combination of CS (segment ad-dress) plus IP or EIP (offset address).</a:t>
            </a:r>
          </a:p>
          <a:p>
            <a:pPr marL="336550" indent="-336550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5119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9144000" cy="747712"/>
          </a:xfrm>
        </p:spPr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04800" y="1447800"/>
            <a:ext cx="8428037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36550" indent="-336550">
              <a:spcBef>
                <a:spcPts val="2400"/>
              </a:spcBef>
              <a:buClr>
                <a:srgbClr val="0D4000"/>
              </a:buClr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Data are normally referenced through a combination of the DS (data segment) and either an offset address or the contents of a register that contains the offset address. </a:t>
            </a:r>
          </a:p>
          <a:p>
            <a:pPr marL="336550" indent="-336550">
              <a:spcBef>
                <a:spcPts val="2400"/>
              </a:spcBef>
              <a:buClr>
                <a:srgbClr val="0D4000"/>
              </a:buClr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The 8086-Core2 use BX, DI, and SI as default offset registers for data if 16-bit registers are selected. </a:t>
            </a:r>
          </a:p>
          <a:p>
            <a:pPr marL="336550" indent="-336550">
              <a:spcBef>
                <a:spcPts val="2400"/>
              </a:spcBef>
              <a:buClr>
                <a:srgbClr val="0D4000"/>
              </a:buClr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The 80386 and above can use the 32-bit registers EAX, EBX, ECX, EDX, EDI, and ESI as default offset registers for data.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69225" y="304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8157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9144000" cy="747712"/>
          </a:xfrm>
        </p:spPr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82563" y="1155883"/>
            <a:ext cx="8428037" cy="402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36550" indent="-336550" eaLnBrk="1" hangingPunct="1">
              <a:spcBef>
                <a:spcPts val="2376"/>
              </a:spcBef>
              <a:buClr>
                <a:srgbClr val="0D4000"/>
              </a:buClr>
              <a:buFontTx/>
              <a:buChar char="•"/>
            </a:pPr>
            <a:r>
              <a:rPr lang="en-US" altLang="zh-TW" sz="2400" dirty="0">
                <a:latin typeface="Arial"/>
                <a:cs typeface="Arial"/>
              </a:rPr>
              <a:t>The 80286 microprocessor allows a memory segment to start at any of its 16M bytes of memory using a 24-bit base address. </a:t>
            </a:r>
          </a:p>
          <a:p>
            <a:pPr marL="336550" indent="-336550" eaLnBrk="1" hangingPunct="1">
              <a:spcBef>
                <a:spcPts val="2376"/>
              </a:spcBef>
              <a:buClr>
                <a:srgbClr val="0D4000"/>
              </a:buClr>
              <a:buFontTx/>
              <a:buChar char="•"/>
            </a:pPr>
            <a:r>
              <a:rPr lang="en-US" altLang="zh-TW" sz="2400" dirty="0">
                <a:latin typeface="Arial"/>
                <a:cs typeface="Arial"/>
              </a:rPr>
              <a:t>The 80386 and above allow a memory segment to begin at any of its 4G bytes of memory using a 32-bit base address. </a:t>
            </a:r>
          </a:p>
          <a:p>
            <a:pPr marL="336550" indent="-336550" eaLnBrk="1" hangingPunct="1">
              <a:spcBef>
                <a:spcPts val="2376"/>
              </a:spcBef>
              <a:buClr>
                <a:srgbClr val="0D4000"/>
              </a:buClr>
              <a:buFontTx/>
              <a:buChar char="•"/>
            </a:pPr>
            <a:r>
              <a:rPr lang="en-US" altLang="zh-TW" sz="2400" dirty="0">
                <a:latin typeface="Arial"/>
                <a:cs typeface="Arial"/>
              </a:rPr>
              <a:t>This allows an 80286 memory segment limit of 64K bytes, and an 80386 and above memory segment limit of either 1M bytes.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69225" y="304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023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9144000" cy="747712"/>
          </a:xfrm>
        </p:spPr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28600" y="1295400"/>
            <a:ext cx="8428037" cy="291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36550" indent="-336550" eaLnBrk="1" hangingPunct="1">
              <a:spcBef>
                <a:spcPts val="2376"/>
              </a:spcBef>
              <a:buClr>
                <a:srgbClr val="0D4000"/>
              </a:buClr>
              <a:buFontTx/>
              <a:buChar char="•"/>
            </a:pPr>
            <a:r>
              <a:rPr lang="en-US" altLang="zh-TW" sz="2400" dirty="0">
                <a:latin typeface="Arial"/>
                <a:cs typeface="Arial"/>
              </a:rPr>
              <a:t>The segment register contains three fields of information in the protected mode. </a:t>
            </a:r>
          </a:p>
          <a:p>
            <a:pPr marL="336550" indent="-336550" eaLnBrk="1" hangingPunct="1">
              <a:spcBef>
                <a:spcPts val="2376"/>
              </a:spcBef>
              <a:buClr>
                <a:srgbClr val="0D4000"/>
              </a:buClr>
              <a:buFontTx/>
              <a:buChar char="•"/>
            </a:pPr>
            <a:r>
              <a:rPr lang="en-US" altLang="zh-TW" sz="2400" dirty="0">
                <a:latin typeface="Arial"/>
                <a:cs typeface="Arial"/>
              </a:rPr>
              <a:t>The leftmost 13 bits of the segment register address one of 8192 descriptors from a descriptor table. </a:t>
            </a:r>
          </a:p>
          <a:p>
            <a:pPr marL="336550" indent="-336550" eaLnBrk="1" hangingPunct="1">
              <a:spcBef>
                <a:spcPts val="2376"/>
              </a:spcBef>
              <a:buClr>
                <a:srgbClr val="0D4000"/>
              </a:buClr>
              <a:buFontTx/>
              <a:buChar char="•"/>
            </a:pPr>
            <a:r>
              <a:rPr lang="en-US" altLang="zh-TW" sz="2400" dirty="0">
                <a:latin typeface="Arial"/>
                <a:cs typeface="Arial"/>
              </a:rPr>
              <a:t>The program-invisible registers are used by the 80286 and above to access the descriptor tables.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769225" y="304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 dirty="0">
                <a:cs typeface="Times New Roman" charset="0"/>
              </a:rPr>
              <a:t>(</a:t>
            </a:r>
            <a:r>
              <a:rPr lang="en-US" altLang="zh-TW" sz="2800" i="1" dirty="0">
                <a:cs typeface="Times New Roman" charset="0"/>
              </a:rPr>
              <a:t>cont.</a:t>
            </a:r>
            <a:r>
              <a:rPr lang="en-US" altLang="zh-TW" sz="2800" dirty="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7266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9144000" cy="747712"/>
          </a:xfrm>
        </p:spPr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82563" y="1219200"/>
            <a:ext cx="8428037" cy="261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36550" indent="-336550" eaLnBrk="1" hangingPunct="1">
              <a:spcBef>
                <a:spcPts val="2376"/>
              </a:spcBef>
              <a:buClr>
                <a:srgbClr val="0D4000"/>
              </a:buClr>
              <a:buFontTx/>
              <a:buChar char="•"/>
            </a:pPr>
            <a:r>
              <a:rPr lang="en-US" altLang="zh-TW" sz="2400" dirty="0">
                <a:latin typeface="Arial"/>
                <a:cs typeface="Arial"/>
              </a:rPr>
              <a:t>Each segment register contains a cache portion that is used in protected mode to hold the base address, limit, and access rights acquired from a descriptor. </a:t>
            </a:r>
          </a:p>
          <a:p>
            <a:pPr marL="336550" indent="-336550" eaLnBrk="1" hangingPunct="1">
              <a:spcBef>
                <a:spcPts val="2376"/>
              </a:spcBef>
              <a:buClr>
                <a:srgbClr val="0D4000"/>
              </a:buClr>
              <a:buFontTx/>
              <a:buChar char="•"/>
            </a:pPr>
            <a:r>
              <a:rPr lang="en-US" altLang="zh-TW" sz="2400" dirty="0">
                <a:latin typeface="Arial"/>
                <a:cs typeface="Arial"/>
              </a:rPr>
              <a:t>The cache allows the microprocessor to access the memory segment without again referring to the descriptor table until the segment register's contents are changed.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769225" y="304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 dirty="0">
                <a:cs typeface="Times New Roman" charset="0"/>
              </a:rPr>
              <a:t>(</a:t>
            </a:r>
            <a:r>
              <a:rPr lang="en-US" altLang="zh-TW" sz="2800" i="1" dirty="0">
                <a:cs typeface="Times New Roman" charset="0"/>
              </a:rPr>
              <a:t>cont.</a:t>
            </a:r>
            <a:r>
              <a:rPr lang="en-US" altLang="zh-TW" sz="2800" dirty="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0547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9144000" cy="747712"/>
          </a:xfrm>
        </p:spPr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2400" y="1219200"/>
            <a:ext cx="8428037" cy="291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36550" indent="-336550" eaLnBrk="1" hangingPunct="1">
              <a:spcBef>
                <a:spcPts val="2376"/>
              </a:spcBef>
              <a:buClr>
                <a:srgbClr val="0D4000"/>
              </a:buClr>
              <a:buFontTx/>
              <a:buChar char="•"/>
            </a:pPr>
            <a:r>
              <a:rPr lang="en-US" altLang="zh-TW" sz="2400" dirty="0">
                <a:latin typeface="Arial"/>
                <a:cs typeface="Arial"/>
              </a:rPr>
              <a:t>The flat mode memory contains 1T byte of memory using a 40-bit address. </a:t>
            </a:r>
          </a:p>
          <a:p>
            <a:pPr marL="336550" indent="-336550" eaLnBrk="1" hangingPunct="1">
              <a:spcBef>
                <a:spcPts val="2376"/>
              </a:spcBef>
              <a:buClr>
                <a:srgbClr val="0D4000"/>
              </a:buClr>
              <a:buFontTx/>
              <a:buChar char="•"/>
            </a:pPr>
            <a:r>
              <a:rPr lang="en-US" altLang="zh-TW" sz="2400" dirty="0">
                <a:latin typeface="Arial"/>
                <a:cs typeface="Arial"/>
              </a:rPr>
              <a:t>In the future, Intel plans to increase the address width to 52 bits to access 4P bytes of memory. </a:t>
            </a:r>
          </a:p>
          <a:p>
            <a:pPr marL="336550" indent="-336550" eaLnBrk="1" hangingPunct="1">
              <a:spcBef>
                <a:spcPts val="2376"/>
              </a:spcBef>
              <a:buClr>
                <a:srgbClr val="0D4000"/>
              </a:buClr>
              <a:buFontTx/>
              <a:buChar char="•"/>
            </a:pPr>
            <a:r>
              <a:rPr lang="en-US" altLang="zh-TW" sz="2400" dirty="0">
                <a:latin typeface="Arial"/>
                <a:cs typeface="Arial"/>
              </a:rPr>
              <a:t>The flat mode is only available in the Pentium 4 and Core2 that have their 64-bit extensions enabled.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432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9067800" cy="11430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</a:rPr>
              <a:t>REAL MODE MEMORY ADDRESSING</a:t>
            </a:r>
            <a:r>
              <a:rPr lang="en-US" altLang="zh-TW" sz="3600" b="1" dirty="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598612"/>
            <a:ext cx="8656637" cy="487838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/>
                <a:cs typeface="Arial"/>
              </a:rPr>
              <a:t>The only mode available on the </a:t>
            </a:r>
            <a:r>
              <a:rPr lang="en-US" sz="2800" dirty="0">
                <a:solidFill>
                  <a:srgbClr val="CC0000"/>
                </a:solidFill>
                <a:latin typeface="Arial"/>
                <a:cs typeface="Arial"/>
              </a:rPr>
              <a:t>8086-8088.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20 bit address bus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0"/>
              </a:rPr>
              <a:t> 1 MB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, 16 bit data bus, 16 bit registers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80286 and above operate in either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real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or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protected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mode. </a:t>
            </a:r>
          </a:p>
          <a:p>
            <a:pPr>
              <a:spcBef>
                <a:spcPts val="1968"/>
              </a:spcBef>
            </a:pP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Real mode operation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allows addressing of only the first 1M byte of memory space—even in Pentium 4 or Core2 microprocessor. </a:t>
            </a:r>
          </a:p>
          <a:p>
            <a:pPr lvl="1">
              <a:spcBef>
                <a:spcPts val="1968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the first 1M byte of memory is called the </a:t>
            </a:r>
            <a:r>
              <a:rPr lang="en-US" altLang="zh-TW" sz="2400" b="1" dirty="0">
                <a:solidFill>
                  <a:srgbClr val="000000"/>
                </a:solidFill>
                <a:latin typeface="Arial"/>
                <a:cs typeface="Arial"/>
              </a:rPr>
              <a:t>real memory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altLang="zh-TW" sz="2400" b="1" dirty="0">
                <a:solidFill>
                  <a:srgbClr val="000000"/>
                </a:solidFill>
                <a:latin typeface="Arial"/>
                <a:cs typeface="Arial"/>
              </a:rPr>
              <a:t>conventional memory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, or </a:t>
            </a:r>
            <a:r>
              <a:rPr lang="en-US" altLang="zh-TW" sz="2400" b="1" dirty="0">
                <a:solidFill>
                  <a:srgbClr val="000000"/>
                </a:solidFill>
                <a:latin typeface="Arial"/>
                <a:cs typeface="Arial"/>
              </a:rPr>
              <a:t>DOS memory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 system</a:t>
            </a:r>
            <a:endParaRPr lang="en-AU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523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</a:rPr>
              <a:t>Segments and Offsets</a:t>
            </a:r>
            <a:r>
              <a:rPr lang="en-US" altLang="zh-TW" sz="3600" b="1" dirty="0"/>
              <a:t>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00600"/>
          </a:xfrm>
        </p:spPr>
        <p:txBody>
          <a:bodyPr>
            <a:normAutofit/>
          </a:bodyPr>
          <a:lstStyle/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All real mode memory addresses must consist of 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segment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address plus an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offset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address. </a:t>
            </a:r>
          </a:p>
          <a:p>
            <a:pPr lvl="1">
              <a:spcBef>
                <a:spcPts val="1872"/>
              </a:spcBef>
            </a:pPr>
            <a:r>
              <a:rPr lang="en-US" altLang="zh-TW" sz="2400" b="1" dirty="0">
                <a:solidFill>
                  <a:srgbClr val="000000"/>
                </a:solidFill>
                <a:latin typeface="Arial"/>
                <a:cs typeface="Arial"/>
              </a:rPr>
              <a:t>segment address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defines the beginning address of any 64K-byte memory segment</a:t>
            </a:r>
          </a:p>
          <a:p>
            <a:pPr lvl="1">
              <a:spcBef>
                <a:spcPts val="1872"/>
              </a:spcBef>
            </a:pPr>
            <a:r>
              <a:rPr lang="en-US" altLang="zh-TW" sz="2400" b="1" dirty="0">
                <a:solidFill>
                  <a:srgbClr val="000000"/>
                </a:solidFill>
                <a:latin typeface="Arial"/>
                <a:cs typeface="Arial"/>
              </a:rPr>
              <a:t>offset address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 selects any location within the</a:t>
            </a:r>
            <a:b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altLang="zh-TW" sz="2400" dirty="0">
                <a:solidFill>
                  <a:srgbClr val="000000"/>
                </a:solidFill>
                <a:latin typeface="Arial"/>
                <a:cs typeface="Arial"/>
              </a:rPr>
              <a:t>64K byte memory segment</a:t>
            </a:r>
          </a:p>
          <a:p>
            <a:pPr>
              <a:spcBef>
                <a:spcPts val="1872"/>
              </a:spcBef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Figure in Next Slide: shows how the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segment plus offset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 addressing scheme selects a memory location. </a:t>
            </a:r>
            <a:endParaRPr lang="en-AU" sz="28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0063" y="2124075"/>
              <a:ext cx="4762" cy="6350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8807" y="2115386"/>
                <a:ext cx="27273" cy="23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02450" y="3995738"/>
              <a:ext cx="893763" cy="73025"/>
            </p14:xfrm>
          </p:contentPart>
        </mc:Choice>
        <mc:Fallback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93091" y="3986245"/>
                <a:ext cx="912481" cy="920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18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28" y="5705489"/>
            <a:ext cx="8915400" cy="1143000"/>
          </a:xfrm>
        </p:spPr>
        <p:txBody>
          <a:bodyPr/>
          <a:lstStyle/>
          <a:p>
            <a:r>
              <a:rPr lang="en-US" altLang="zh-TW" sz="1800" b="1" dirty="0">
                <a:solidFill>
                  <a:srgbClr val="000000"/>
                </a:solidFill>
              </a:rPr>
              <a:t>Figure: </a:t>
            </a:r>
            <a:r>
              <a:rPr lang="en-US" altLang="zh-TW" sz="1800" dirty="0">
                <a:solidFill>
                  <a:srgbClr val="000000"/>
                </a:solidFill>
              </a:rPr>
              <a:t>The real mode memory-addressing scheme, using a segment address plus an offset.</a:t>
            </a:r>
            <a:r>
              <a:rPr lang="en-US" altLang="zh-TW" sz="1800" dirty="0"/>
              <a:t> </a:t>
            </a:r>
          </a:p>
        </p:txBody>
      </p:sp>
      <p:pic>
        <p:nvPicPr>
          <p:cNvPr id="22531" name="Picture 3" descr="FG02_003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285875"/>
            <a:ext cx="3690937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962400" y="1143000"/>
            <a:ext cx="50561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this shows a memory segment beginning at 10000H, ending at location IFFFFH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  <a:t>64K bytes in length</a:t>
            </a:r>
            <a:br>
              <a:rPr lang="en-US" altLang="zh-TW" dirty="0">
                <a:solidFill>
                  <a:srgbClr val="000000"/>
                </a:solidFill>
                <a:latin typeface="Arial"/>
                <a:cs typeface="Arial"/>
              </a:rPr>
            </a:br>
            <a:endParaRPr lang="en-US" altLang="zh-TW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also shows how an offset address, called a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displacement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, of F000H selects location 1F000H in the memory</a:t>
            </a:r>
            <a:endParaRPr lang="en-AU" sz="2800" dirty="0">
              <a:latin typeface="Arial"/>
              <a:cs typeface="Arial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563" y="9048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3600">
                <a:solidFill>
                  <a:srgbClr val="000000"/>
                </a:solidFill>
              </a:rPr>
              <a:t>Segments and Offsets</a:t>
            </a:r>
            <a:r>
              <a:rPr lang="en-US" altLang="zh-TW" sz="3600"/>
              <a:t> 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83392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28" y="5857889"/>
            <a:ext cx="8915400" cy="923911"/>
          </a:xfrm>
        </p:spPr>
        <p:txBody>
          <a:bodyPr/>
          <a:lstStyle/>
          <a:p>
            <a:r>
              <a:rPr lang="en-US" altLang="zh-TW" sz="1800" b="1" dirty="0">
                <a:solidFill>
                  <a:srgbClr val="000000"/>
                </a:solidFill>
              </a:rPr>
              <a:t>Figure: </a:t>
            </a:r>
            <a:r>
              <a:rPr lang="en-US" altLang="zh-TW" sz="1800" dirty="0">
                <a:solidFill>
                  <a:srgbClr val="000000"/>
                </a:solidFill>
              </a:rPr>
              <a:t>The real mode memory-addressing scheme, using a segment address plus an offset.</a:t>
            </a:r>
            <a:r>
              <a:rPr lang="en-US" altLang="zh-TW" sz="1800" dirty="0"/>
              <a:t> </a:t>
            </a:r>
          </a:p>
        </p:txBody>
      </p:sp>
      <p:pic>
        <p:nvPicPr>
          <p:cNvPr id="22531" name="Picture 3" descr="FG02_003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285875"/>
            <a:ext cx="3690937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563" y="9048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3600">
                <a:solidFill>
                  <a:srgbClr val="000000"/>
                </a:solidFill>
              </a:rPr>
              <a:t>Segments and Offsets</a:t>
            </a:r>
            <a:r>
              <a:rPr lang="en-US" altLang="zh-TW" sz="3600"/>
              <a:t> </a:t>
            </a:r>
            <a:endParaRPr lang="en-US" altLang="zh-TW" sz="3600" dirty="0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3110395" y="4620588"/>
            <a:ext cx="1104900" cy="228600"/>
          </a:xfrm>
          <a:prstGeom prst="rect">
            <a:avLst/>
          </a:prstGeom>
          <a:solidFill>
            <a:srgbClr val="000066">
              <a:alpha val="39999"/>
            </a:srgbClr>
          </a:solidFill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660066"/>
              </a:solidFill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4911725" y="3646487"/>
            <a:ext cx="12565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660066"/>
                </a:solidFill>
                <a:latin typeface="Arial"/>
                <a:cs typeface="Arial"/>
              </a:rPr>
              <a:t>16-bit each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4191000" y="50292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Appended 4 bits (0H)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 flipV="1">
            <a:off x="4414837" y="48514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 flipV="1">
            <a:off x="3881436" y="3656011"/>
            <a:ext cx="1071563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4190999" y="3810000"/>
            <a:ext cx="7524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 flipH="1">
            <a:off x="3886200" y="4876800"/>
            <a:ext cx="0" cy="53340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2743200" y="5302250"/>
            <a:ext cx="2371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Segment Start Address</a:t>
            </a:r>
          </a:p>
          <a:p>
            <a:r>
              <a:rPr lang="en-US" dirty="0">
                <a:solidFill>
                  <a:srgbClr val="000066"/>
                </a:solidFill>
              </a:rPr>
              <a:t>in Segment Register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25785" y="4613607"/>
            <a:ext cx="259520" cy="2462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lIns="72000" tIns="0" rIns="72000" bIns="0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0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2800" y="1748236"/>
            <a:ext cx="5257800" cy="108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/>
                <a:cs typeface="Arial"/>
              </a:rPr>
              <a:t>Then the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Effective </a:t>
            </a:r>
            <a:r>
              <a:rPr lang="en-US" sz="2000" dirty="0">
                <a:latin typeface="Arial"/>
                <a:cs typeface="Arial"/>
              </a:rPr>
              <a:t>memory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 Address </a:t>
            </a:r>
            <a:r>
              <a:rPr lang="en-US" sz="2000" dirty="0">
                <a:latin typeface="Arial"/>
                <a:cs typeface="Arial"/>
              </a:rPr>
              <a:t>(EA) =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</a:rPr>
              <a:t>20-bit segment start address</a:t>
            </a:r>
            <a:r>
              <a:rPr lang="en-US" sz="2000" dirty="0">
                <a:latin typeface="Arial"/>
                <a:cs typeface="Arial"/>
              </a:rPr>
              <a:t> +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Arial"/>
                <a:cs typeface="Arial"/>
              </a:rPr>
              <a:t>16-bit </a:t>
            </a:r>
            <a:r>
              <a:rPr lang="en-US" sz="2000" dirty="0">
                <a:solidFill>
                  <a:srgbClr val="FF3399"/>
                </a:solidFill>
                <a:latin typeface="Arial"/>
                <a:cs typeface="Arial"/>
              </a:rPr>
              <a:t>offset</a:t>
            </a:r>
            <a:r>
              <a:rPr lang="en-US" sz="2000" dirty="0">
                <a:latin typeface="Arial"/>
                <a:cs typeface="Arial"/>
              </a:rPr>
              <a:t> address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16750" y="3367088"/>
              <a:ext cx="330200" cy="222250"/>
            </p14:xfrm>
          </p:contentPart>
        </mc:Choice>
        <mc:Fallback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7398" y="3357738"/>
                <a:ext cx="348904" cy="240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31088" y="3421063"/>
              <a:ext cx="106362" cy="146050"/>
            </p14:xfrm>
          </p:contentPart>
        </mc:Choice>
        <mc:Fallback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21682" y="3411733"/>
                <a:ext cx="125174" cy="164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20000" y="3406775"/>
              <a:ext cx="133350" cy="146050"/>
            </p14:xfrm>
          </p:contentPart>
        </mc:Choice>
        <mc:Fallback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0655" y="3397422"/>
                <a:ext cx="152041" cy="164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59713" y="3413125"/>
              <a:ext cx="100012" cy="185738"/>
            </p14:xfrm>
          </p:contentPart>
        </mc:Choice>
        <mc:Fallback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0292" y="3403820"/>
                <a:ext cx="118855" cy="20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11963" y="3773488"/>
              <a:ext cx="1330325" cy="349250"/>
            </p14:xfrm>
          </p:contentPart>
        </mc:Choice>
        <mc:Fallback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02602" y="3764146"/>
                <a:ext cx="1349047" cy="367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16750" y="4244975"/>
              <a:ext cx="7938" cy="212725"/>
            </p14:xfrm>
          </p:contentPart>
        </mc:Choice>
        <mc:Fallback>
          <p:pic>
            <p:nvPicPr>
              <p:cNvPr id="30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07369" y="4235617"/>
                <a:ext cx="26701" cy="231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19938" y="4252913"/>
              <a:ext cx="222250" cy="187325"/>
            </p14:xfrm>
          </p:contentPart>
        </mc:Choice>
        <mc:Fallback>
          <p:pic>
            <p:nvPicPr>
              <p:cNvPr id="30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10588" y="4243583"/>
                <a:ext cx="240951" cy="205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46963" y="4292600"/>
              <a:ext cx="80962" cy="88900"/>
            </p14:xfrm>
          </p:contentPart>
        </mc:Choice>
        <mc:Fallback>
          <p:pic>
            <p:nvPicPr>
              <p:cNvPr id="30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37523" y="4283354"/>
                <a:ext cx="99841" cy="107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20000" y="4268788"/>
              <a:ext cx="109538" cy="128587"/>
            </p14:xfrm>
          </p:contentPart>
        </mc:Choice>
        <mc:Fallback>
          <p:pic>
            <p:nvPicPr>
              <p:cNvPr id="30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10662" y="4259423"/>
                <a:ext cx="128213" cy="147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29563" y="4248150"/>
              <a:ext cx="104775" cy="157163"/>
            </p14:xfrm>
          </p:contentPart>
        </mc:Choice>
        <mc:Fallback>
          <p:pic>
            <p:nvPicPr>
              <p:cNvPr id="30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20202" y="4238713"/>
                <a:ext cx="123498" cy="176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14850" y="2025650"/>
              <a:ext cx="2940050" cy="44450"/>
            </p14:xfrm>
          </p:contentPart>
        </mc:Choice>
        <mc:Fallback>
          <p:pic>
            <p:nvPicPr>
              <p:cNvPr id="30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05480" y="2015687"/>
                <a:ext cx="2958790" cy="64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9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70250" y="2271713"/>
              <a:ext cx="7938" cy="11112"/>
            </p14:xfrm>
          </p:contentPart>
        </mc:Choice>
        <mc:Fallback>
          <p:pic>
            <p:nvPicPr>
              <p:cNvPr id="309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61277" y="2262393"/>
                <a:ext cx="25885" cy="297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19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Effective Address Calculations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1925" y="1600200"/>
            <a:ext cx="8818563" cy="4181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EA =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segment register (SR)</a:t>
            </a:r>
            <a:r>
              <a:rPr lang="en-US" sz="2800" dirty="0">
                <a:latin typeface="Arial"/>
                <a:cs typeface="Arial"/>
              </a:rPr>
              <a:t> x 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10H</a:t>
            </a:r>
            <a:r>
              <a:rPr lang="en-US" sz="2800" dirty="0">
                <a:latin typeface="Arial"/>
                <a:cs typeface="Arial"/>
              </a:rPr>
              <a:t> + 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offset</a:t>
            </a:r>
          </a:p>
          <a:p>
            <a:pPr>
              <a:buFontTx/>
              <a:buNone/>
            </a:pPr>
            <a:r>
              <a:rPr lang="en-US" sz="2800" dirty="0">
                <a:latin typeface="Arial"/>
                <a:cs typeface="Arial"/>
              </a:rPr>
              <a:t>		(a)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SR: 1000H</a:t>
            </a:r>
            <a:r>
              <a:rPr lang="en-US" sz="2800" dirty="0">
                <a:latin typeface="Arial"/>
                <a:cs typeface="Arial"/>
              </a:rPr>
              <a:t>	</a:t>
            </a:r>
          </a:p>
          <a:p>
            <a:pPr>
              <a:buFontTx/>
              <a:buNone/>
            </a:pPr>
            <a:r>
              <a:rPr lang="en-US" sz="2800" dirty="0">
                <a:latin typeface="Arial"/>
                <a:cs typeface="Arial"/>
              </a:rPr>
              <a:t>			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1000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lang="en-US" sz="2800" dirty="0">
                <a:solidFill>
                  <a:schemeClr val="folHlink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+ 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0023</a:t>
            </a:r>
            <a:r>
              <a:rPr lang="en-US" sz="2800" dirty="0">
                <a:latin typeface="Arial"/>
                <a:cs typeface="Arial"/>
              </a:rPr>
              <a:t> = 10023H</a:t>
            </a:r>
          </a:p>
          <a:p>
            <a:pPr>
              <a:buFontTx/>
              <a:buNone/>
            </a:pPr>
            <a:r>
              <a:rPr lang="en-US" sz="2800" dirty="0">
                <a:latin typeface="Arial"/>
                <a:cs typeface="Arial"/>
              </a:rPr>
              <a:t>		(b)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SR: AAF0H</a:t>
            </a:r>
            <a:r>
              <a:rPr lang="en-US" sz="2800" dirty="0">
                <a:latin typeface="Arial"/>
                <a:cs typeface="Arial"/>
              </a:rPr>
              <a:t> 	 </a:t>
            </a:r>
          </a:p>
          <a:p>
            <a:pPr>
              <a:buFontTx/>
              <a:buNone/>
            </a:pPr>
            <a:r>
              <a:rPr lang="en-US" sz="2800" dirty="0">
                <a:latin typeface="Arial"/>
                <a:cs typeface="Arial"/>
              </a:rPr>
              <a:t>			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AAF0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lang="en-US" sz="2800" dirty="0">
                <a:latin typeface="Arial"/>
                <a:cs typeface="Arial"/>
              </a:rPr>
              <a:t> + 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0134</a:t>
            </a:r>
            <a:r>
              <a:rPr lang="en-US" sz="2800" dirty="0">
                <a:latin typeface="Arial"/>
                <a:cs typeface="Arial"/>
              </a:rPr>
              <a:t> = AB034H</a:t>
            </a:r>
          </a:p>
          <a:p>
            <a:pPr>
              <a:buFontTx/>
              <a:buNone/>
            </a:pPr>
            <a:r>
              <a:rPr lang="en-US" sz="2800" dirty="0">
                <a:latin typeface="Arial"/>
                <a:cs typeface="Arial"/>
              </a:rPr>
              <a:t>		(c) 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SR: 1200H</a:t>
            </a:r>
            <a:r>
              <a:rPr lang="en-US" sz="2800" dirty="0">
                <a:latin typeface="Arial"/>
                <a:cs typeface="Arial"/>
              </a:rPr>
              <a:t> 	 </a:t>
            </a:r>
          </a:p>
          <a:p>
            <a:pPr>
              <a:buFontTx/>
              <a:buNone/>
            </a:pPr>
            <a:r>
              <a:rPr lang="en-US" sz="2800" dirty="0">
                <a:latin typeface="Arial"/>
                <a:cs typeface="Arial"/>
              </a:rPr>
              <a:t>			</a:t>
            </a:r>
            <a:r>
              <a:rPr lang="en-US" sz="2800" dirty="0">
                <a:solidFill>
                  <a:schemeClr val="accent2"/>
                </a:solidFill>
                <a:latin typeface="Arial"/>
                <a:cs typeface="Arial"/>
              </a:rPr>
              <a:t>1200</a:t>
            </a:r>
            <a:r>
              <a:rPr lang="en-US" sz="28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lang="en-US" sz="2800" dirty="0">
                <a:latin typeface="Arial"/>
                <a:cs typeface="Arial"/>
              </a:rPr>
              <a:t> + 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FFF0</a:t>
            </a:r>
            <a:r>
              <a:rPr lang="en-US" sz="2800" dirty="0">
                <a:latin typeface="Arial"/>
                <a:cs typeface="Arial"/>
              </a:rPr>
              <a:t> = 21FF0H</a:t>
            </a:r>
          </a:p>
          <a:p>
            <a:pPr>
              <a:buFontTx/>
              <a:buNone/>
            </a:pP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43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8979</TotalTime>
  <Words>3480</Words>
  <Application>Microsoft Office PowerPoint</Application>
  <PresentationFormat>On-screen Show (4:3)</PresentationFormat>
  <Paragraphs>433</Paragraphs>
  <Slides>49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 Helvetica Condensed</vt:lpstr>
      <vt:lpstr>Calibri</vt:lpstr>
      <vt:lpstr>Helvetica</vt:lpstr>
      <vt:lpstr>Times</vt:lpstr>
      <vt:lpstr>Office Theme</vt:lpstr>
      <vt:lpstr>CSC 221  Computer Organization and Assembly Language</vt:lpstr>
      <vt:lpstr>Lecture 4: Review</vt:lpstr>
      <vt:lpstr>Lecture 4: Review</vt:lpstr>
      <vt:lpstr>Lecture Outline</vt:lpstr>
      <vt:lpstr>REAL MODE MEMORY ADDRESSING </vt:lpstr>
      <vt:lpstr>Segments and Offsets </vt:lpstr>
      <vt:lpstr>Figure: The real mode memory-addressing scheme, using a segment address plus an offset. </vt:lpstr>
      <vt:lpstr>Figure: The real mode memory-addressing scheme, using a segment address plus an offset. </vt:lpstr>
      <vt:lpstr>PowerPoint Presentation</vt:lpstr>
      <vt:lpstr>Segments and Offsets </vt:lpstr>
      <vt:lpstr>Default Segment and Offset Registers </vt:lpstr>
      <vt:lpstr>Default Segment and Offset Registers </vt:lpstr>
      <vt:lpstr>Figure: A memory system showing the placement of four memory segments. </vt:lpstr>
      <vt:lpstr>Figure: An application program containing a code, data, and stack segment loaded into a DOS system memory.</vt:lpstr>
      <vt:lpstr>Default Segment and Offset Registers </vt:lpstr>
      <vt:lpstr>TPA</vt:lpstr>
      <vt:lpstr>Real Mode Addressing Scheme Allows Relocation </vt:lpstr>
      <vt:lpstr>Real Mode Addressing Scheme Allows Relocation </vt:lpstr>
      <vt:lpstr>Real Mode : Pros and Cons</vt:lpstr>
      <vt:lpstr>Limitations of the Real Mode Segmentation Scheme</vt:lpstr>
      <vt:lpstr>PROTECTED MODE MEMORY ADDRESSING </vt:lpstr>
      <vt:lpstr>PROTECTED MODE MEMORY ADDRESSING: 80286 and above </vt:lpstr>
      <vt:lpstr>Selectors and Descriptors </vt:lpstr>
      <vt:lpstr>Selectors and Descriptors </vt:lpstr>
      <vt:lpstr>Figure: The 80286 through Core2 64-bit descriptors. </vt:lpstr>
      <vt:lpstr>Descriptors </vt:lpstr>
      <vt:lpstr>Descriptors </vt:lpstr>
      <vt:lpstr>80386 and above Example</vt:lpstr>
      <vt:lpstr>Access Rights Byte </vt:lpstr>
      <vt:lpstr>Figure:  The access rights byte for the 80286 through Core2 descriptor. </vt:lpstr>
      <vt:lpstr>Descriptor Table</vt:lpstr>
      <vt:lpstr>Figure: The contents of a segment register during protected mode operation of the 80286 through Core2 microprocessors.</vt:lpstr>
      <vt:lpstr>Privilege Levels</vt:lpstr>
      <vt:lpstr>Discussion</vt:lpstr>
      <vt:lpstr>PowerPoint Presentation</vt:lpstr>
      <vt:lpstr>Program-Invisible Registers </vt:lpstr>
      <vt:lpstr>Figure: The program-invisible register within the 80286–Core2 microprocessors. </vt:lpstr>
      <vt:lpstr>Discussion</vt:lpstr>
      <vt:lpstr>Global Descriptor Table Register</vt:lpstr>
      <vt:lpstr>Local Descriptor Table Register</vt:lpstr>
      <vt:lpstr>Flat Mode Memory </vt:lpstr>
      <vt:lpstr>Flat Mode Memory </vt:lpstr>
      <vt:lpstr>Figure The 64-bit flat mode memory model. </vt:lpstr>
      <vt:lpstr>SUMMARY</vt:lpstr>
      <vt:lpstr>SUMMARY</vt:lpstr>
      <vt:lpstr>SUMMARY</vt:lpstr>
      <vt:lpstr>SUMMARY</vt:lpstr>
      <vt:lpstr>SUMMARY</vt:lpstr>
      <vt:lpstr>SUMMARY</vt:lpstr>
    </vt:vector>
  </TitlesOfParts>
  <Company>GHAZALA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FA21-BSE-133 (AOUN HAIDER)</cp:lastModifiedBy>
  <cp:revision>299</cp:revision>
  <dcterms:created xsi:type="dcterms:W3CDTF">2012-02-27T05:45:45Z</dcterms:created>
  <dcterms:modified xsi:type="dcterms:W3CDTF">2023-05-20T11:34:44Z</dcterms:modified>
</cp:coreProperties>
</file>