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496" r:id="rId3"/>
    <p:sldId id="493" r:id="rId4"/>
    <p:sldId id="494" r:id="rId5"/>
    <p:sldId id="553" r:id="rId6"/>
    <p:sldId id="365" r:id="rId7"/>
    <p:sldId id="513" r:id="rId8"/>
    <p:sldId id="514" r:id="rId9"/>
    <p:sldId id="515" r:id="rId10"/>
    <p:sldId id="516" r:id="rId11"/>
    <p:sldId id="517" r:id="rId12"/>
    <p:sldId id="518" r:id="rId13"/>
    <p:sldId id="519" r:id="rId14"/>
    <p:sldId id="520" r:id="rId15"/>
    <p:sldId id="521" r:id="rId16"/>
    <p:sldId id="522" r:id="rId17"/>
    <p:sldId id="523" r:id="rId18"/>
    <p:sldId id="512" r:id="rId19"/>
    <p:sldId id="525" r:id="rId20"/>
    <p:sldId id="526" r:id="rId21"/>
    <p:sldId id="530"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50" r:id="rId35"/>
    <p:sldId id="498" r:id="rId36"/>
    <p:sldId id="497" r:id="rId37"/>
    <p:sldId id="499" r:id="rId38"/>
    <p:sldId id="500" r:id="rId39"/>
    <p:sldId id="501" r:id="rId40"/>
    <p:sldId id="502" r:id="rId41"/>
    <p:sldId id="503" r:id="rId42"/>
    <p:sldId id="504" r:id="rId43"/>
    <p:sldId id="505" r:id="rId44"/>
    <p:sldId id="506" r:id="rId45"/>
    <p:sldId id="507" r:id="rId46"/>
    <p:sldId id="508" r:id="rId47"/>
    <p:sldId id="509" r:id="rId48"/>
    <p:sldId id="510" r:id="rId49"/>
    <p:sldId id="511" r:id="rId50"/>
    <p:sldId id="551" r:id="rId51"/>
    <p:sldId id="552" r:id="rId52"/>
    <p:sldId id="492" r:id="rId53"/>
    <p:sldId id="49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1811" autoAdjust="0"/>
    <p:restoredTop sz="99630" autoAdjust="0"/>
  </p:normalViewPr>
  <p:slideViewPr>
    <p:cSldViewPr>
      <p:cViewPr>
        <p:scale>
          <a:sx n="99" d="100"/>
          <a:sy n="99" d="100"/>
        </p:scale>
        <p:origin x="-228" y="6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C8406E-0C2C-4FC2-BB30-DCB9054376C0}" type="slidenum">
              <a:rPr lang="en-US" smtClean="0"/>
              <a:pPr/>
              <a:t>37</a:t>
            </a:fld>
            <a:endParaRPr lang="en-US"/>
          </a:p>
        </p:txBody>
      </p:sp>
    </p:spTree>
    <p:extLst>
      <p:ext uri="{BB962C8B-B14F-4D97-AF65-F5344CB8AC3E}">
        <p14:creationId xmlns:p14="http://schemas.microsoft.com/office/powerpoint/2010/main" xmlns="" val="159101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52</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53</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5.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2.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vmlDrawing" Target="../drawings/vmlDrawing24.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8.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31.v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32.v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33.v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34.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20.pn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36.v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495800"/>
            <a:ext cx="7924800" cy="1143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08</a:t>
            </a:r>
            <a:r>
              <a:rPr lang="en-US" sz="3600" b="1" dirty="0" smtClean="0">
                <a:solidFill>
                  <a:srgbClr val="000000"/>
                </a:solidFill>
                <a:latin typeface="Arial" pitchFamily="34" charset="0"/>
                <a:cs typeface="Arial" pitchFamily="34" charset="0"/>
              </a:rPr>
              <a:t>: </a:t>
            </a:r>
          </a:p>
          <a:p>
            <a:r>
              <a:rPr lang="en-US" sz="3600" b="1" dirty="0" smtClean="0"/>
              <a:t>Assembly Language Fundamentals</a:t>
            </a:r>
            <a:endParaRPr 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Character and String Constants</a:t>
            </a:r>
          </a:p>
        </p:txBody>
      </p:sp>
      <p:sp>
        <p:nvSpPr>
          <p:cNvPr id="78851" name="Rectangle 3"/>
          <p:cNvSpPr>
            <a:spLocks noGrp="1" noChangeArrowheads="1"/>
          </p:cNvSpPr>
          <p:nvPr>
            <p:ph idx="1"/>
          </p:nvPr>
        </p:nvSpPr>
        <p:spPr/>
        <p:txBody>
          <a:bodyPr>
            <a:normAutofit fontScale="92500" lnSpcReduction="10000"/>
          </a:bodyPr>
          <a:lstStyle/>
          <a:p>
            <a:pPr>
              <a:spcBef>
                <a:spcPts val="1872"/>
              </a:spcBef>
            </a:pPr>
            <a:r>
              <a:rPr lang="en-US" dirty="0"/>
              <a:t>Enclose character in single or double quotes</a:t>
            </a:r>
          </a:p>
          <a:p>
            <a:pPr lvl="1">
              <a:spcBef>
                <a:spcPts val="1872"/>
              </a:spcBef>
            </a:pPr>
            <a:r>
              <a:rPr lang="en-US" dirty="0"/>
              <a:t>'A', "x"</a:t>
            </a:r>
          </a:p>
          <a:p>
            <a:pPr lvl="1">
              <a:spcBef>
                <a:spcPts val="1872"/>
              </a:spcBef>
            </a:pPr>
            <a:r>
              <a:rPr lang="en-US" dirty="0"/>
              <a:t>ASCII character = 1 byte</a:t>
            </a:r>
          </a:p>
          <a:p>
            <a:pPr>
              <a:spcBef>
                <a:spcPts val="1872"/>
              </a:spcBef>
            </a:pPr>
            <a:r>
              <a:rPr lang="en-US" dirty="0"/>
              <a:t>Enclose strings in single or double quotes</a:t>
            </a:r>
          </a:p>
          <a:p>
            <a:pPr lvl="1">
              <a:spcBef>
                <a:spcPts val="1872"/>
              </a:spcBef>
            </a:pPr>
            <a:r>
              <a:rPr lang="en-US" dirty="0"/>
              <a:t>"ABC"</a:t>
            </a:r>
          </a:p>
          <a:p>
            <a:pPr lvl="1">
              <a:spcBef>
                <a:spcPts val="1872"/>
              </a:spcBef>
            </a:pPr>
            <a:r>
              <a:rPr lang="en-US" dirty="0"/>
              <a:t>'xyz'</a:t>
            </a:r>
          </a:p>
          <a:p>
            <a:pPr lvl="1">
              <a:spcBef>
                <a:spcPts val="1872"/>
              </a:spcBef>
            </a:pPr>
            <a:r>
              <a:rPr lang="en-US" dirty="0"/>
              <a:t>Each character occupies a single byte</a:t>
            </a:r>
          </a:p>
          <a:p>
            <a:pPr>
              <a:spcBef>
                <a:spcPts val="1872"/>
              </a:spcBef>
            </a:pPr>
            <a:r>
              <a:rPr lang="en-US" dirty="0"/>
              <a:t>Embedded quotes:</a:t>
            </a:r>
          </a:p>
          <a:p>
            <a:pPr lvl="1">
              <a:spcBef>
                <a:spcPts val="1872"/>
              </a:spcBef>
            </a:pPr>
            <a:r>
              <a:rPr lang="en-US" dirty="0"/>
              <a:t>'Say "Goodnight," Gracie'</a:t>
            </a:r>
          </a:p>
        </p:txBody>
      </p:sp>
    </p:spTree>
    <p:extLst>
      <p:ext uri="{BB962C8B-B14F-4D97-AF65-F5344CB8AC3E}">
        <p14:creationId xmlns:p14="http://schemas.microsoft.com/office/powerpoint/2010/main" xmlns="" val="3535026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Reserved Words and Identifiers</a:t>
            </a:r>
          </a:p>
        </p:txBody>
      </p:sp>
      <p:sp>
        <p:nvSpPr>
          <p:cNvPr id="79875" name="Rectangle 3"/>
          <p:cNvSpPr>
            <a:spLocks noGrp="1" noChangeArrowheads="1"/>
          </p:cNvSpPr>
          <p:nvPr>
            <p:ph idx="1"/>
          </p:nvPr>
        </p:nvSpPr>
        <p:spPr/>
        <p:txBody>
          <a:bodyPr/>
          <a:lstStyle/>
          <a:p>
            <a:pPr>
              <a:spcBef>
                <a:spcPts val="1872"/>
              </a:spcBef>
            </a:pPr>
            <a:r>
              <a:rPr lang="en-US" dirty="0"/>
              <a:t>Reserved words </a:t>
            </a:r>
            <a:r>
              <a:rPr lang="en-US" dirty="0" smtClean="0"/>
              <a:t>cannot </a:t>
            </a:r>
            <a:r>
              <a:rPr lang="en-US" dirty="0"/>
              <a:t>be used as identifiers</a:t>
            </a:r>
          </a:p>
          <a:p>
            <a:pPr lvl="1">
              <a:spcBef>
                <a:spcPts val="1872"/>
              </a:spcBef>
            </a:pPr>
            <a:r>
              <a:rPr lang="en-US" dirty="0"/>
              <a:t>Instruction mnemonics, directives, type attributes, operators, predefined symbols</a:t>
            </a:r>
          </a:p>
          <a:p>
            <a:pPr>
              <a:spcBef>
                <a:spcPts val="1872"/>
              </a:spcBef>
            </a:pPr>
            <a:r>
              <a:rPr lang="en-US" dirty="0"/>
              <a:t>Identifiers</a:t>
            </a:r>
          </a:p>
          <a:p>
            <a:pPr lvl="1">
              <a:spcBef>
                <a:spcPts val="1872"/>
              </a:spcBef>
            </a:pPr>
            <a:r>
              <a:rPr lang="en-US" dirty="0"/>
              <a:t>1-247 characters, including digits</a:t>
            </a:r>
          </a:p>
          <a:p>
            <a:pPr lvl="1">
              <a:spcBef>
                <a:spcPts val="1872"/>
              </a:spcBef>
            </a:pPr>
            <a:r>
              <a:rPr lang="en-US" dirty="0">
                <a:solidFill>
                  <a:schemeClr val="tx2"/>
                </a:solidFill>
              </a:rPr>
              <a:t>not</a:t>
            </a:r>
            <a:r>
              <a:rPr lang="en-US" dirty="0"/>
              <a:t> case sensitive</a:t>
            </a:r>
          </a:p>
          <a:p>
            <a:pPr lvl="1">
              <a:spcBef>
                <a:spcPts val="1872"/>
              </a:spcBef>
            </a:pPr>
            <a:r>
              <a:rPr lang="en-US" dirty="0"/>
              <a:t>first character must be a letter, _, @, ?, or $</a:t>
            </a:r>
          </a:p>
        </p:txBody>
      </p:sp>
    </p:spTree>
    <p:extLst>
      <p:ext uri="{BB962C8B-B14F-4D97-AF65-F5344CB8AC3E}">
        <p14:creationId xmlns:p14="http://schemas.microsoft.com/office/powerpoint/2010/main" xmlns="" val="1266235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Directives</a:t>
            </a:r>
          </a:p>
        </p:txBody>
      </p:sp>
      <p:sp>
        <p:nvSpPr>
          <p:cNvPr id="131075" name="Rectangle 3"/>
          <p:cNvSpPr>
            <a:spLocks noGrp="1" noChangeArrowheads="1"/>
          </p:cNvSpPr>
          <p:nvPr>
            <p:ph idx="1"/>
          </p:nvPr>
        </p:nvSpPr>
        <p:spPr/>
        <p:txBody>
          <a:bodyPr/>
          <a:lstStyle/>
          <a:p>
            <a:pPr>
              <a:spcBef>
                <a:spcPts val="1872"/>
              </a:spcBef>
            </a:pPr>
            <a:r>
              <a:rPr lang="en-US" dirty="0"/>
              <a:t>Commands that are recognized and acted upon by the assembler</a:t>
            </a:r>
          </a:p>
          <a:p>
            <a:pPr lvl="1">
              <a:spcBef>
                <a:spcPts val="1872"/>
              </a:spcBef>
            </a:pPr>
            <a:r>
              <a:rPr lang="en-US" dirty="0"/>
              <a:t>Not part of the Intel instruction set</a:t>
            </a:r>
          </a:p>
          <a:p>
            <a:pPr lvl="1">
              <a:spcBef>
                <a:spcPts val="1872"/>
              </a:spcBef>
            </a:pPr>
            <a:r>
              <a:rPr lang="en-US" dirty="0"/>
              <a:t>Used to declare </a:t>
            </a:r>
            <a:r>
              <a:rPr lang="en-US" dirty="0" smtClean="0"/>
              <a:t>Code</a:t>
            </a:r>
            <a:r>
              <a:rPr lang="en-US" dirty="0"/>
              <a:t>, </a:t>
            </a:r>
            <a:r>
              <a:rPr lang="en-US" dirty="0" smtClean="0"/>
              <a:t>Data </a:t>
            </a:r>
            <a:r>
              <a:rPr lang="en-US" dirty="0"/>
              <a:t>areas, </a:t>
            </a:r>
            <a:r>
              <a:rPr lang="en-US" dirty="0" smtClean="0"/>
              <a:t>select </a:t>
            </a:r>
            <a:r>
              <a:rPr lang="en-US" dirty="0"/>
              <a:t>memory model, </a:t>
            </a:r>
            <a:r>
              <a:rPr lang="en-US" dirty="0" smtClean="0"/>
              <a:t>D\declare </a:t>
            </a:r>
            <a:r>
              <a:rPr lang="en-US" dirty="0"/>
              <a:t>procedures, etc.</a:t>
            </a:r>
          </a:p>
          <a:p>
            <a:pPr lvl="1">
              <a:spcBef>
                <a:spcPts val="1872"/>
              </a:spcBef>
            </a:pPr>
            <a:r>
              <a:rPr lang="en-US" dirty="0"/>
              <a:t>not case sensitive</a:t>
            </a:r>
          </a:p>
          <a:p>
            <a:pPr>
              <a:spcBef>
                <a:spcPts val="1872"/>
              </a:spcBef>
            </a:pPr>
            <a:r>
              <a:rPr lang="en-US" dirty="0"/>
              <a:t>Different assemblers have different directives</a:t>
            </a:r>
          </a:p>
          <a:p>
            <a:pPr lvl="1">
              <a:spcBef>
                <a:spcPts val="1872"/>
              </a:spcBef>
            </a:pPr>
            <a:r>
              <a:rPr lang="en-US" dirty="0"/>
              <a:t>NASM not the same as MASM, for example</a:t>
            </a:r>
          </a:p>
        </p:txBody>
      </p:sp>
    </p:spTree>
    <p:extLst>
      <p:ext uri="{BB962C8B-B14F-4D97-AF65-F5344CB8AC3E}">
        <p14:creationId xmlns:p14="http://schemas.microsoft.com/office/powerpoint/2010/main" xmlns="" val="1433937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Instructions</a:t>
            </a:r>
          </a:p>
        </p:txBody>
      </p:sp>
      <p:sp>
        <p:nvSpPr>
          <p:cNvPr id="80899" name="Rectangle 3"/>
          <p:cNvSpPr>
            <a:spLocks noGrp="1" noChangeArrowheads="1"/>
          </p:cNvSpPr>
          <p:nvPr>
            <p:ph idx="1"/>
          </p:nvPr>
        </p:nvSpPr>
        <p:spPr/>
        <p:txBody>
          <a:bodyPr/>
          <a:lstStyle/>
          <a:p>
            <a:pPr>
              <a:spcBef>
                <a:spcPts val="1872"/>
              </a:spcBef>
            </a:pPr>
            <a:r>
              <a:rPr lang="en-US" dirty="0"/>
              <a:t>Assembled into machine code by assembler</a:t>
            </a:r>
          </a:p>
          <a:p>
            <a:pPr>
              <a:spcBef>
                <a:spcPts val="1872"/>
              </a:spcBef>
            </a:pPr>
            <a:r>
              <a:rPr lang="en-US" dirty="0"/>
              <a:t>Executed at runtime by the CPU</a:t>
            </a:r>
          </a:p>
          <a:p>
            <a:pPr>
              <a:spcBef>
                <a:spcPts val="1872"/>
              </a:spcBef>
            </a:pPr>
            <a:r>
              <a:rPr lang="en-US" dirty="0"/>
              <a:t>We use the Intel IA-32 instruction set</a:t>
            </a:r>
          </a:p>
          <a:p>
            <a:pPr>
              <a:spcBef>
                <a:spcPts val="1872"/>
              </a:spcBef>
            </a:pPr>
            <a:r>
              <a:rPr lang="en-US" dirty="0"/>
              <a:t>An instruction contains:</a:t>
            </a:r>
          </a:p>
          <a:p>
            <a:pPr lvl="1">
              <a:spcBef>
                <a:spcPts val="1872"/>
              </a:spcBef>
            </a:pPr>
            <a:r>
              <a:rPr lang="en-US" dirty="0"/>
              <a:t>Label		(optional)</a:t>
            </a:r>
          </a:p>
          <a:p>
            <a:pPr lvl="1">
              <a:spcBef>
                <a:spcPts val="1872"/>
              </a:spcBef>
            </a:pPr>
            <a:r>
              <a:rPr lang="en-US" dirty="0"/>
              <a:t>Mnemonic	(required)</a:t>
            </a:r>
          </a:p>
          <a:p>
            <a:pPr lvl="1">
              <a:spcBef>
                <a:spcPts val="1872"/>
              </a:spcBef>
            </a:pPr>
            <a:r>
              <a:rPr lang="en-US" dirty="0"/>
              <a:t>Operand	(depends on the instruction)</a:t>
            </a:r>
          </a:p>
          <a:p>
            <a:pPr lvl="1">
              <a:spcBef>
                <a:spcPts val="1872"/>
              </a:spcBef>
            </a:pPr>
            <a:r>
              <a:rPr lang="en-US" dirty="0"/>
              <a:t>Comment	(optional)</a:t>
            </a:r>
          </a:p>
        </p:txBody>
      </p:sp>
    </p:spTree>
    <p:extLst>
      <p:ext uri="{BB962C8B-B14F-4D97-AF65-F5344CB8AC3E}">
        <p14:creationId xmlns:p14="http://schemas.microsoft.com/office/powerpoint/2010/main" xmlns="" val="2422945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Labels</a:t>
            </a:r>
          </a:p>
        </p:txBody>
      </p:sp>
      <p:sp>
        <p:nvSpPr>
          <p:cNvPr id="81923" name="Rectangle 3"/>
          <p:cNvSpPr>
            <a:spLocks noGrp="1" noChangeArrowheads="1"/>
          </p:cNvSpPr>
          <p:nvPr>
            <p:ph idx="1"/>
          </p:nvPr>
        </p:nvSpPr>
        <p:spPr/>
        <p:txBody>
          <a:bodyPr>
            <a:normAutofit fontScale="92500" lnSpcReduction="20000"/>
          </a:bodyPr>
          <a:lstStyle/>
          <a:p>
            <a:pPr>
              <a:spcBef>
                <a:spcPts val="1872"/>
              </a:spcBef>
            </a:pPr>
            <a:r>
              <a:rPr lang="en-US" dirty="0"/>
              <a:t>Act as place markers</a:t>
            </a:r>
          </a:p>
          <a:p>
            <a:pPr lvl="1">
              <a:spcBef>
                <a:spcPts val="1872"/>
              </a:spcBef>
            </a:pPr>
            <a:r>
              <a:rPr lang="en-US" dirty="0"/>
              <a:t>marks the address (offset) of code and data</a:t>
            </a:r>
          </a:p>
          <a:p>
            <a:pPr>
              <a:spcBef>
                <a:spcPts val="1872"/>
              </a:spcBef>
            </a:pPr>
            <a:r>
              <a:rPr lang="en-US" dirty="0"/>
              <a:t>Follow </a:t>
            </a:r>
            <a:r>
              <a:rPr lang="en-US" dirty="0" smtClean="0"/>
              <a:t>identifier </a:t>
            </a:r>
            <a:r>
              <a:rPr lang="en-US" dirty="0"/>
              <a:t>rules</a:t>
            </a:r>
          </a:p>
          <a:p>
            <a:pPr>
              <a:spcBef>
                <a:spcPts val="1872"/>
              </a:spcBef>
            </a:pPr>
            <a:r>
              <a:rPr lang="en-US" dirty="0"/>
              <a:t>Data label</a:t>
            </a:r>
          </a:p>
          <a:p>
            <a:pPr lvl="1">
              <a:spcBef>
                <a:spcPts val="1872"/>
              </a:spcBef>
            </a:pPr>
            <a:r>
              <a:rPr lang="en-US" dirty="0"/>
              <a:t>must be unique</a:t>
            </a:r>
          </a:p>
          <a:p>
            <a:pPr lvl="1">
              <a:spcBef>
                <a:spcPts val="1872"/>
              </a:spcBef>
            </a:pPr>
            <a:r>
              <a:rPr lang="en-US" dirty="0"/>
              <a:t>example:  </a:t>
            </a:r>
            <a:r>
              <a:rPr lang="en-US" b="1" dirty="0" err="1">
                <a:solidFill>
                  <a:schemeClr val="tx2"/>
                </a:solidFill>
              </a:rPr>
              <a:t>myArray</a:t>
            </a:r>
            <a:r>
              <a:rPr lang="en-US" dirty="0"/>
              <a:t>		</a:t>
            </a:r>
            <a:r>
              <a:rPr lang="en-US" sz="1800" dirty="0"/>
              <a:t>(not followed by colon)</a:t>
            </a:r>
          </a:p>
          <a:p>
            <a:pPr>
              <a:spcBef>
                <a:spcPts val="1872"/>
              </a:spcBef>
            </a:pPr>
            <a:r>
              <a:rPr lang="en-US" dirty="0"/>
              <a:t>Code label</a:t>
            </a:r>
          </a:p>
          <a:p>
            <a:pPr lvl="1">
              <a:spcBef>
                <a:spcPts val="1872"/>
              </a:spcBef>
            </a:pPr>
            <a:r>
              <a:rPr lang="en-US" dirty="0"/>
              <a:t>target of jump and loop instructions</a:t>
            </a:r>
          </a:p>
          <a:p>
            <a:pPr lvl="1">
              <a:spcBef>
                <a:spcPts val="1872"/>
              </a:spcBef>
            </a:pPr>
            <a:r>
              <a:rPr lang="en-US" dirty="0"/>
              <a:t>example:   </a:t>
            </a:r>
            <a:r>
              <a:rPr lang="en-US" b="1" dirty="0">
                <a:solidFill>
                  <a:schemeClr val="tx2"/>
                </a:solidFill>
              </a:rPr>
              <a:t>L1:			</a:t>
            </a:r>
            <a:r>
              <a:rPr lang="en-US" sz="1800" dirty="0"/>
              <a:t>(followed by colon)</a:t>
            </a:r>
            <a:endParaRPr lang="en-US" sz="1800" b="1" dirty="0">
              <a:solidFill>
                <a:schemeClr val="tx2"/>
              </a:solidFill>
            </a:endParaRPr>
          </a:p>
        </p:txBody>
      </p:sp>
    </p:spTree>
    <p:extLst>
      <p:ext uri="{BB962C8B-B14F-4D97-AF65-F5344CB8AC3E}">
        <p14:creationId xmlns:p14="http://schemas.microsoft.com/office/powerpoint/2010/main" xmlns="" val="2927432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Mnemonics and Operands</a:t>
            </a:r>
          </a:p>
        </p:txBody>
      </p:sp>
      <p:sp>
        <p:nvSpPr>
          <p:cNvPr id="82947" name="Rectangle 3"/>
          <p:cNvSpPr>
            <a:spLocks noGrp="1" noChangeArrowheads="1"/>
          </p:cNvSpPr>
          <p:nvPr>
            <p:ph idx="1"/>
          </p:nvPr>
        </p:nvSpPr>
        <p:spPr/>
        <p:txBody>
          <a:bodyPr>
            <a:normAutofit lnSpcReduction="10000"/>
          </a:bodyPr>
          <a:lstStyle/>
          <a:p>
            <a:pPr marL="227013" indent="-227013">
              <a:spcBef>
                <a:spcPts val="1272"/>
              </a:spcBef>
            </a:pPr>
            <a:r>
              <a:rPr lang="en-US" dirty="0"/>
              <a:t>Instruction Mnemonics</a:t>
            </a:r>
          </a:p>
          <a:p>
            <a:pPr lvl="1">
              <a:spcBef>
                <a:spcPts val="1272"/>
              </a:spcBef>
            </a:pPr>
            <a:r>
              <a:rPr lang="en-US" dirty="0"/>
              <a:t>memory aid</a:t>
            </a:r>
          </a:p>
          <a:p>
            <a:pPr lvl="1">
              <a:spcBef>
                <a:spcPts val="1272"/>
              </a:spcBef>
            </a:pPr>
            <a:r>
              <a:rPr lang="en-US" dirty="0"/>
              <a:t>examples: MOV, ADD, SUB, MUL, INC, DEC</a:t>
            </a:r>
          </a:p>
          <a:p>
            <a:pPr marL="227013" indent="-227013">
              <a:spcBef>
                <a:spcPts val="1272"/>
              </a:spcBef>
            </a:pPr>
            <a:r>
              <a:rPr lang="en-US" dirty="0"/>
              <a:t>Operands</a:t>
            </a:r>
          </a:p>
          <a:p>
            <a:pPr lvl="1">
              <a:spcBef>
                <a:spcPts val="1272"/>
              </a:spcBef>
            </a:pPr>
            <a:r>
              <a:rPr lang="en-US" dirty="0"/>
              <a:t>constant</a:t>
            </a:r>
          </a:p>
          <a:p>
            <a:pPr lvl="1">
              <a:spcBef>
                <a:spcPts val="1272"/>
              </a:spcBef>
            </a:pPr>
            <a:r>
              <a:rPr lang="en-US" dirty="0"/>
              <a:t>constant expression</a:t>
            </a:r>
          </a:p>
          <a:p>
            <a:pPr lvl="1">
              <a:spcBef>
                <a:spcPts val="1272"/>
              </a:spcBef>
            </a:pPr>
            <a:r>
              <a:rPr lang="en-US" dirty="0"/>
              <a:t>register</a:t>
            </a:r>
          </a:p>
          <a:p>
            <a:pPr lvl="1">
              <a:spcBef>
                <a:spcPts val="1272"/>
              </a:spcBef>
            </a:pPr>
            <a:r>
              <a:rPr lang="en-US" dirty="0"/>
              <a:t>memory (data label)</a:t>
            </a:r>
          </a:p>
          <a:p>
            <a:pPr marL="227013" indent="-227013">
              <a:buFontTx/>
              <a:buNone/>
            </a:pPr>
            <a:endParaRPr lang="en-US" sz="2000" dirty="0"/>
          </a:p>
          <a:p>
            <a:pPr marL="227013" indent="-227013">
              <a:buFontTx/>
              <a:buNone/>
            </a:pPr>
            <a:r>
              <a:rPr lang="en-US" sz="2000" dirty="0"/>
              <a:t>Constants and constant expressions are often called </a:t>
            </a:r>
            <a:r>
              <a:rPr lang="en-US" sz="2000" dirty="0">
                <a:solidFill>
                  <a:schemeClr val="tx2"/>
                </a:solidFill>
              </a:rPr>
              <a:t>immediate values</a:t>
            </a:r>
            <a:endParaRPr lang="en-US" sz="2000" dirty="0"/>
          </a:p>
        </p:txBody>
      </p:sp>
    </p:spTree>
    <p:extLst>
      <p:ext uri="{BB962C8B-B14F-4D97-AF65-F5344CB8AC3E}">
        <p14:creationId xmlns:p14="http://schemas.microsoft.com/office/powerpoint/2010/main" xmlns="" val="3189225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Comments</a:t>
            </a:r>
          </a:p>
        </p:txBody>
      </p:sp>
      <p:sp>
        <p:nvSpPr>
          <p:cNvPr id="84995" name="Rectangle 3"/>
          <p:cNvSpPr>
            <a:spLocks noGrp="1" noChangeArrowheads="1"/>
          </p:cNvSpPr>
          <p:nvPr>
            <p:ph type="body" idx="1"/>
          </p:nvPr>
        </p:nvSpPr>
        <p:spPr>
          <a:xfrm>
            <a:off x="762000" y="914400"/>
            <a:ext cx="7772400" cy="5181600"/>
          </a:xfrm>
        </p:spPr>
        <p:txBody>
          <a:bodyPr>
            <a:normAutofit fontScale="92500" lnSpcReduction="20000"/>
          </a:bodyPr>
          <a:lstStyle/>
          <a:p>
            <a:pPr>
              <a:spcBef>
                <a:spcPts val="1272"/>
              </a:spcBef>
            </a:pPr>
            <a:r>
              <a:rPr lang="en-US" dirty="0"/>
              <a:t>Comments are good!</a:t>
            </a:r>
          </a:p>
          <a:p>
            <a:pPr lvl="1">
              <a:spcBef>
                <a:spcPts val="1272"/>
              </a:spcBef>
            </a:pPr>
            <a:r>
              <a:rPr lang="en-US" dirty="0"/>
              <a:t>explain the program's purpose</a:t>
            </a:r>
          </a:p>
          <a:p>
            <a:pPr lvl="1">
              <a:spcBef>
                <a:spcPts val="1272"/>
              </a:spcBef>
            </a:pPr>
            <a:r>
              <a:rPr lang="en-US" dirty="0"/>
              <a:t>when it was written, and by whom</a:t>
            </a:r>
          </a:p>
          <a:p>
            <a:pPr lvl="1">
              <a:spcBef>
                <a:spcPts val="1272"/>
              </a:spcBef>
            </a:pPr>
            <a:r>
              <a:rPr lang="en-US" dirty="0"/>
              <a:t>revision information</a:t>
            </a:r>
          </a:p>
          <a:p>
            <a:pPr lvl="1">
              <a:spcBef>
                <a:spcPts val="1272"/>
              </a:spcBef>
            </a:pPr>
            <a:r>
              <a:rPr lang="en-US" dirty="0"/>
              <a:t>tricky coding techniques</a:t>
            </a:r>
          </a:p>
          <a:p>
            <a:pPr lvl="1">
              <a:spcBef>
                <a:spcPts val="1272"/>
              </a:spcBef>
            </a:pPr>
            <a:r>
              <a:rPr lang="en-US" dirty="0"/>
              <a:t>application-specific explanations</a:t>
            </a:r>
          </a:p>
          <a:p>
            <a:pPr>
              <a:spcBef>
                <a:spcPts val="1272"/>
              </a:spcBef>
            </a:pPr>
            <a:r>
              <a:rPr lang="en-US" dirty="0"/>
              <a:t>Single-line </a:t>
            </a:r>
            <a:r>
              <a:rPr lang="en-US" dirty="0" smtClean="0"/>
              <a:t>comments                </a:t>
            </a:r>
            <a:r>
              <a:rPr lang="en-US" sz="1700" dirty="0" smtClean="0"/>
              <a:t>; CSC221 Assembly</a:t>
            </a:r>
            <a:endParaRPr lang="en-US" dirty="0"/>
          </a:p>
          <a:p>
            <a:pPr lvl="1">
              <a:spcBef>
                <a:spcPts val="1272"/>
              </a:spcBef>
            </a:pPr>
            <a:r>
              <a:rPr lang="en-US" dirty="0"/>
              <a:t>begin with semicolon (;)</a:t>
            </a:r>
          </a:p>
          <a:p>
            <a:pPr>
              <a:spcBef>
                <a:spcPts val="1272"/>
              </a:spcBef>
            </a:pPr>
            <a:r>
              <a:rPr lang="en-US" dirty="0"/>
              <a:t>Multi-line comments</a:t>
            </a:r>
          </a:p>
          <a:p>
            <a:pPr lvl="1">
              <a:spcBef>
                <a:spcPts val="1272"/>
              </a:spcBef>
            </a:pPr>
            <a:r>
              <a:rPr lang="en-US" dirty="0"/>
              <a:t>begin with COMMENT directive and a programmer-chosen character</a:t>
            </a:r>
          </a:p>
          <a:p>
            <a:pPr lvl="1">
              <a:spcBef>
                <a:spcPts val="1272"/>
              </a:spcBef>
            </a:pPr>
            <a:r>
              <a:rPr lang="en-US" dirty="0"/>
              <a:t>end with the same programmer-chosen character</a:t>
            </a:r>
          </a:p>
        </p:txBody>
      </p:sp>
      <p:sp>
        <p:nvSpPr>
          <p:cNvPr id="2" name="Rectangle 1"/>
          <p:cNvSpPr>
            <a:spLocks noChangeArrowheads="1"/>
          </p:cNvSpPr>
          <p:nvPr/>
        </p:nvSpPr>
        <p:spPr bwMode="auto">
          <a:xfrm>
            <a:off x="5715000" y="3962400"/>
            <a:ext cx="3086100"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COMMENT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This is some text And</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 some more text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xmlns="" val="2934252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Instruction Format Examples</a:t>
            </a:r>
          </a:p>
        </p:txBody>
      </p:sp>
      <p:sp>
        <p:nvSpPr>
          <p:cNvPr id="83971" name="Rectangle 3"/>
          <p:cNvSpPr>
            <a:spLocks noGrp="1" noChangeArrowheads="1"/>
          </p:cNvSpPr>
          <p:nvPr>
            <p:ph idx="1"/>
          </p:nvPr>
        </p:nvSpPr>
        <p:spPr>
          <a:xfrm>
            <a:off x="228600" y="1219200"/>
            <a:ext cx="8686800" cy="4953000"/>
          </a:xfrm>
        </p:spPr>
        <p:txBody>
          <a:bodyPr>
            <a:normAutofit/>
          </a:bodyPr>
          <a:lstStyle/>
          <a:p>
            <a:r>
              <a:rPr lang="en-US" dirty="0"/>
              <a:t>No operands</a:t>
            </a:r>
          </a:p>
          <a:p>
            <a:pPr lvl="1"/>
            <a:r>
              <a:rPr lang="en-US" sz="2000" b="1" dirty="0" err="1">
                <a:latin typeface="Courier New" pitchFamily="49" charset="0"/>
                <a:cs typeface="Courier New" pitchFamily="49" charset="0"/>
              </a:rPr>
              <a:t>stc</a:t>
            </a:r>
            <a:r>
              <a:rPr lang="en-US" sz="2000" b="1" dirty="0">
                <a:latin typeface="Courier New" pitchFamily="49" charset="0"/>
                <a:cs typeface="Courier New" pitchFamily="49" charset="0"/>
              </a:rPr>
              <a:t>			; set Carry flag</a:t>
            </a:r>
          </a:p>
          <a:p>
            <a:r>
              <a:rPr lang="en-US" dirty="0"/>
              <a:t>One operand</a:t>
            </a:r>
          </a:p>
          <a:p>
            <a:pPr lvl="1"/>
            <a:r>
              <a:rPr lang="en-US" sz="2000" b="1" dirty="0" err="1">
                <a:latin typeface="Courier New" pitchFamily="49" charset="0"/>
                <a:cs typeface="Courier New" pitchFamily="49" charset="0"/>
              </a:rPr>
              <a:t>inc</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eax</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register</a:t>
            </a:r>
          </a:p>
          <a:p>
            <a:pPr lvl="1"/>
            <a:r>
              <a:rPr lang="en-US" sz="2000" b="1" dirty="0" err="1">
                <a:latin typeface="Courier New" pitchFamily="49" charset="0"/>
                <a:cs typeface="Courier New" pitchFamily="49" charset="0"/>
              </a:rPr>
              <a:t>inc</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myByte</a:t>
            </a:r>
            <a:r>
              <a:rPr lang="en-US" sz="2000" b="1" dirty="0">
                <a:latin typeface="Courier New" pitchFamily="49" charset="0"/>
                <a:cs typeface="Courier New" pitchFamily="49" charset="0"/>
              </a:rPr>
              <a:t>		; memory</a:t>
            </a:r>
          </a:p>
          <a:p>
            <a:r>
              <a:rPr lang="en-US" dirty="0"/>
              <a:t>Two operands</a:t>
            </a:r>
          </a:p>
          <a:p>
            <a:pPr lvl="1"/>
            <a:r>
              <a:rPr lang="en-US" sz="2000" b="1" dirty="0">
                <a:latin typeface="Courier New" pitchFamily="49" charset="0"/>
                <a:cs typeface="Courier New" pitchFamily="49" charset="0"/>
              </a:rPr>
              <a:t>add </a:t>
            </a:r>
            <a:r>
              <a:rPr lang="en-US" sz="2000" b="1" dirty="0" err="1">
                <a:latin typeface="Courier New" pitchFamily="49" charset="0"/>
                <a:cs typeface="Courier New" pitchFamily="49" charset="0"/>
              </a:rPr>
              <a:t>ebx,ecx</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register, register</a:t>
            </a:r>
          </a:p>
          <a:p>
            <a:pPr lvl="1"/>
            <a:r>
              <a:rPr lang="en-US" sz="2000" b="1" dirty="0">
                <a:latin typeface="Courier New" pitchFamily="49" charset="0"/>
                <a:cs typeface="Courier New" pitchFamily="49" charset="0"/>
              </a:rPr>
              <a:t>sub myByte,25	</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memory, constant</a:t>
            </a:r>
          </a:p>
          <a:p>
            <a:pPr lvl="1"/>
            <a:r>
              <a:rPr lang="en-US" sz="2000" b="1" dirty="0">
                <a:latin typeface="Courier New" pitchFamily="49" charset="0"/>
                <a:cs typeface="Courier New" pitchFamily="49" charset="0"/>
              </a:rPr>
              <a:t>add eax,36 * 25	</a:t>
            </a:r>
            <a:r>
              <a:rPr lang="en-US" sz="2000" b="1" dirty="0" smtClean="0">
                <a:latin typeface="Courier New" pitchFamily="49" charset="0"/>
                <a:cs typeface="Courier New" pitchFamily="49" charset="0"/>
              </a:rPr>
              <a:t>; </a:t>
            </a:r>
            <a:r>
              <a:rPr lang="en-US" sz="1800" b="1" dirty="0">
                <a:latin typeface="Courier New" pitchFamily="49" charset="0"/>
                <a:cs typeface="Courier New" pitchFamily="49" charset="0"/>
              </a:rPr>
              <a:t>register, constant-expression</a:t>
            </a:r>
            <a:r>
              <a:rPr lang="en-US" sz="2000" dirty="0"/>
              <a:t>	</a:t>
            </a:r>
            <a:endParaRPr lang="en-US" dirty="0"/>
          </a:p>
        </p:txBody>
      </p:sp>
    </p:spTree>
    <p:extLst>
      <p:ext uri="{BB962C8B-B14F-4D97-AF65-F5344CB8AC3E}">
        <p14:creationId xmlns:p14="http://schemas.microsoft.com/office/powerpoint/2010/main" xmlns="" val="4118260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44689"/>
            <a:ext cx="7010400" cy="5355312"/>
          </a:xfrm>
          <a:prstGeom prst="rect">
            <a:avLst/>
          </a:prstGeom>
        </p:spPr>
        <p:txBody>
          <a:bodyPr wrap="square">
            <a:spAutoFit/>
          </a:bodyPr>
          <a:lstStyle/>
          <a:p>
            <a:r>
              <a:rPr lang="en-US" u="sng" dirty="0" smtClean="0"/>
              <a:t>		example001.asm		</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.386</a:t>
            </a:r>
          </a:p>
          <a:p>
            <a:r>
              <a:rPr lang="en-US" dirty="0">
                <a:latin typeface="Courier New" pitchFamily="49" charset="0"/>
                <a:cs typeface="Courier New" pitchFamily="49" charset="0"/>
              </a:rPr>
              <a:t>        .model </a:t>
            </a:r>
            <a:r>
              <a:rPr lang="en-US" dirty="0" err="1">
                <a:latin typeface="Courier New" pitchFamily="49" charset="0"/>
                <a:cs typeface="Courier New" pitchFamily="49" charset="0"/>
              </a:rPr>
              <a:t>flat,stdcall</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option </a:t>
            </a:r>
            <a:r>
              <a:rPr lang="en-US" dirty="0" err="1">
                <a:latin typeface="Courier New" pitchFamily="49" charset="0"/>
                <a:cs typeface="Courier New" pitchFamily="49" charset="0"/>
              </a:rPr>
              <a:t>casemap:none</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include windows.inc</a:t>
            </a:r>
          </a:p>
          <a:p>
            <a:r>
              <a:rPr lang="en-US" dirty="0">
                <a:latin typeface="Courier New" pitchFamily="49" charset="0"/>
                <a:cs typeface="Courier New" pitchFamily="49" charset="0"/>
              </a:rPr>
              <a:t>        include kernel32.inc</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includelib</a:t>
            </a:r>
            <a:r>
              <a:rPr lang="en-US" dirty="0">
                <a:latin typeface="Courier New" pitchFamily="49" charset="0"/>
                <a:cs typeface="Courier New" pitchFamily="49" charset="0"/>
              </a:rPr>
              <a:t> kernel32.lib</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data</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.code</a:t>
            </a:r>
          </a:p>
          <a:p>
            <a:r>
              <a:rPr lang="en-US" dirty="0">
                <a:latin typeface="Courier New" pitchFamily="49" charset="0"/>
                <a:cs typeface="Courier New" pitchFamily="49" charset="0"/>
              </a:rPr>
              <a:t>        start: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eax,10000h</a:t>
            </a:r>
            <a:r>
              <a:rPr lang="en-US" dirty="0">
                <a:latin typeface="Courier New" pitchFamily="49" charset="0"/>
                <a:cs typeface="Courier New" pitchFamily="49" charset="0"/>
              </a:rPr>
              <a:t>; EAX = 10000h</a:t>
            </a:r>
          </a:p>
          <a:p>
            <a:r>
              <a:rPr lang="en-US" dirty="0" smtClean="0">
                <a:latin typeface="Courier New" pitchFamily="49" charset="0"/>
                <a:cs typeface="Courier New" pitchFamily="49" charset="0"/>
              </a:rPr>
              <a:t>              add  eax,40000h</a:t>
            </a:r>
            <a:r>
              <a:rPr lang="en-US" dirty="0">
                <a:latin typeface="Courier New" pitchFamily="49" charset="0"/>
                <a:cs typeface="Courier New" pitchFamily="49" charset="0"/>
              </a:rPr>
              <a:t>; EAX = 50000h</a:t>
            </a:r>
          </a:p>
          <a:p>
            <a:r>
              <a:rPr lang="en-US" dirty="0" smtClean="0">
                <a:latin typeface="Courier New" pitchFamily="49" charset="0"/>
                <a:cs typeface="Courier New" pitchFamily="49" charset="0"/>
              </a:rPr>
              <a:t>              sub  eax,20000h</a:t>
            </a:r>
            <a:r>
              <a:rPr lang="en-US" dirty="0">
                <a:latin typeface="Courier New" pitchFamily="49" charset="0"/>
                <a:cs typeface="Courier New" pitchFamily="49" charset="0"/>
              </a:rPr>
              <a:t>; EAX = </a:t>
            </a:r>
            <a:r>
              <a:rPr lang="en-US" dirty="0" smtClean="0">
                <a:latin typeface="Courier New" pitchFamily="49" charset="0"/>
                <a:cs typeface="Courier New" pitchFamily="49" charset="0"/>
              </a:rPr>
              <a:t>30000h</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invoke </a:t>
            </a:r>
            <a:r>
              <a:rPr lang="en-US" dirty="0" err="1">
                <a:latin typeface="Courier New" pitchFamily="49" charset="0"/>
                <a:cs typeface="Courier New" pitchFamily="49" charset="0"/>
              </a:rPr>
              <a:t>ExitProcess</a:t>
            </a:r>
            <a:r>
              <a:rPr lang="en-US" dirty="0">
                <a:latin typeface="Courier New" pitchFamily="49" charset="0"/>
                <a:cs typeface="Courier New" pitchFamily="49" charset="0"/>
              </a:rPr>
              <a:t>, </a:t>
            </a:r>
            <a:r>
              <a:rPr lang="en-US" dirty="0" smtClean="0">
                <a:latin typeface="Courier New" pitchFamily="49" charset="0"/>
                <a:cs typeface="Courier New" pitchFamily="49" charset="0"/>
              </a:rPr>
              <a:t>NULL</a:t>
            </a:r>
            <a:endParaRPr lang="en-US" dirty="0">
              <a:latin typeface="Courier New" pitchFamily="49" charset="0"/>
              <a:cs typeface="Courier New" pitchFamily="49" charset="0"/>
            </a:endParaRPr>
          </a:p>
          <a:p>
            <a:r>
              <a:rPr lang="en-US" dirty="0">
                <a:latin typeface="Courier New" pitchFamily="49" charset="0"/>
                <a:cs typeface="Courier New" pitchFamily="49" charset="0"/>
              </a:rPr>
              <a:t>        end </a:t>
            </a:r>
            <a:r>
              <a:rPr lang="en-US" dirty="0" smtClean="0">
                <a:latin typeface="Courier New" pitchFamily="49" charset="0"/>
                <a:cs typeface="Courier New" pitchFamily="49" charset="0"/>
              </a:rPr>
              <a:t>start</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normAutofit fontScale="90000"/>
          </a:bodyPr>
          <a:lstStyle/>
          <a:p>
            <a:r>
              <a:rPr lang="en-US" dirty="0"/>
              <a:t>Example: Adding and Subtracting Integers</a:t>
            </a:r>
          </a:p>
        </p:txBody>
      </p:sp>
    </p:spTree>
    <p:extLst>
      <p:ext uri="{BB962C8B-B14F-4D97-AF65-F5344CB8AC3E}">
        <p14:creationId xmlns:p14="http://schemas.microsoft.com/office/powerpoint/2010/main" xmlns="" val="686387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Example Output</a:t>
            </a:r>
          </a:p>
        </p:txBody>
      </p:sp>
      <p:sp>
        <p:nvSpPr>
          <p:cNvPr id="95236" name="Text Box 4"/>
          <p:cNvSpPr txBox="1">
            <a:spLocks noChangeArrowheads="1"/>
          </p:cNvSpPr>
          <p:nvPr/>
        </p:nvSpPr>
        <p:spPr bwMode="auto">
          <a:xfrm>
            <a:off x="1143000" y="1371600"/>
            <a:ext cx="6705600" cy="65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sz="2500"/>
              <a:t>Program output, showing registers and flags:</a:t>
            </a:r>
          </a:p>
        </p:txBody>
      </p:sp>
      <p:sp>
        <p:nvSpPr>
          <p:cNvPr id="95237" name="Text Box 5"/>
          <p:cNvSpPr txBox="1">
            <a:spLocks noChangeArrowheads="1"/>
          </p:cNvSpPr>
          <p:nvPr/>
        </p:nvSpPr>
        <p:spPr bwMode="auto">
          <a:xfrm>
            <a:off x="2590800" y="2209800"/>
            <a:ext cx="3200400" cy="411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p>
            <a:pPr>
              <a:lnSpc>
                <a:spcPct val="80000"/>
              </a:lnSpc>
              <a:spcBef>
                <a:spcPct val="50000"/>
              </a:spcBef>
            </a:pPr>
            <a:r>
              <a:rPr lang="en-US" sz="1700" b="1" dirty="0">
                <a:solidFill>
                  <a:schemeClr val="tx2"/>
                </a:solidFill>
                <a:latin typeface="Courier New" pitchFamily="49" charset="0"/>
              </a:rPr>
              <a:t>EAX=00030000</a:t>
            </a:r>
            <a:r>
              <a:rPr lang="en-US" sz="1700" b="1" dirty="0">
                <a:latin typeface="Courier New" pitchFamily="49" charset="0"/>
              </a:rPr>
              <a:t>  </a:t>
            </a:r>
            <a:endParaRPr lang="en-US" sz="1700" b="1" dirty="0" smtClean="0">
              <a:latin typeface="Courier New" pitchFamily="49" charset="0"/>
            </a:endParaRPr>
          </a:p>
          <a:p>
            <a:pPr>
              <a:lnSpc>
                <a:spcPct val="80000"/>
              </a:lnSpc>
              <a:spcBef>
                <a:spcPct val="50000"/>
              </a:spcBef>
            </a:pPr>
            <a:r>
              <a:rPr lang="en-US" sz="1700" b="1" dirty="0" smtClean="0">
                <a:latin typeface="Courier New" pitchFamily="49" charset="0"/>
              </a:rPr>
              <a:t>EBX=7FFDF000  </a:t>
            </a:r>
          </a:p>
          <a:p>
            <a:pPr>
              <a:lnSpc>
                <a:spcPct val="80000"/>
              </a:lnSpc>
              <a:spcBef>
                <a:spcPct val="50000"/>
              </a:spcBef>
            </a:pPr>
            <a:r>
              <a:rPr lang="en-US" sz="1700" b="1" dirty="0" smtClean="0">
                <a:latin typeface="Courier New" pitchFamily="49" charset="0"/>
              </a:rPr>
              <a:t>ECX=00000101  </a:t>
            </a:r>
          </a:p>
          <a:p>
            <a:pPr>
              <a:lnSpc>
                <a:spcPct val="80000"/>
              </a:lnSpc>
              <a:spcBef>
                <a:spcPct val="50000"/>
              </a:spcBef>
            </a:pPr>
            <a:r>
              <a:rPr lang="en-US" sz="1700" b="1" dirty="0" smtClean="0">
                <a:latin typeface="Courier New" pitchFamily="49" charset="0"/>
              </a:rPr>
              <a:t>EDX=FFFFFFFF</a:t>
            </a:r>
            <a:endParaRPr lang="en-US" sz="1700" b="1" dirty="0">
              <a:latin typeface="Courier New" pitchFamily="49" charset="0"/>
            </a:endParaRPr>
          </a:p>
          <a:p>
            <a:pPr>
              <a:lnSpc>
                <a:spcPct val="80000"/>
              </a:lnSpc>
              <a:spcBef>
                <a:spcPct val="50000"/>
              </a:spcBef>
            </a:pPr>
            <a:r>
              <a:rPr lang="en-US" sz="1700" b="1" dirty="0">
                <a:latin typeface="Courier New" pitchFamily="49" charset="0"/>
              </a:rPr>
              <a:t>ESI=00000000  </a:t>
            </a:r>
            <a:endParaRPr lang="en-US" sz="1700" b="1" dirty="0" smtClean="0">
              <a:latin typeface="Courier New" pitchFamily="49" charset="0"/>
            </a:endParaRPr>
          </a:p>
          <a:p>
            <a:pPr>
              <a:lnSpc>
                <a:spcPct val="80000"/>
              </a:lnSpc>
              <a:spcBef>
                <a:spcPct val="50000"/>
              </a:spcBef>
            </a:pPr>
            <a:r>
              <a:rPr lang="en-US" sz="1700" b="1" dirty="0" smtClean="0">
                <a:latin typeface="Courier New" pitchFamily="49" charset="0"/>
              </a:rPr>
              <a:t>EDI=00000000  </a:t>
            </a:r>
          </a:p>
          <a:p>
            <a:pPr>
              <a:lnSpc>
                <a:spcPct val="80000"/>
              </a:lnSpc>
              <a:spcBef>
                <a:spcPct val="50000"/>
              </a:spcBef>
            </a:pPr>
            <a:r>
              <a:rPr lang="en-US" sz="1700" b="1" dirty="0" smtClean="0">
                <a:latin typeface="Courier New" pitchFamily="49" charset="0"/>
              </a:rPr>
              <a:t>EBP=0012FFF0  </a:t>
            </a:r>
          </a:p>
          <a:p>
            <a:pPr>
              <a:lnSpc>
                <a:spcPct val="80000"/>
              </a:lnSpc>
              <a:spcBef>
                <a:spcPct val="50000"/>
              </a:spcBef>
            </a:pPr>
            <a:r>
              <a:rPr lang="en-US" sz="1700" b="1" dirty="0" smtClean="0">
                <a:latin typeface="Courier New" pitchFamily="49" charset="0"/>
              </a:rPr>
              <a:t>ESP=0012FFC4</a:t>
            </a:r>
            <a:endParaRPr lang="en-US" sz="1700" b="1" dirty="0">
              <a:latin typeface="Courier New" pitchFamily="49" charset="0"/>
            </a:endParaRPr>
          </a:p>
          <a:p>
            <a:pPr>
              <a:lnSpc>
                <a:spcPct val="80000"/>
              </a:lnSpc>
              <a:spcBef>
                <a:spcPct val="50000"/>
              </a:spcBef>
            </a:pPr>
            <a:r>
              <a:rPr lang="en-US" sz="1700" b="1" dirty="0">
                <a:latin typeface="Courier New" pitchFamily="49" charset="0"/>
              </a:rPr>
              <a:t>EIP=00401024 </a:t>
            </a:r>
            <a:endParaRPr lang="en-US" sz="1700" b="1" dirty="0" smtClean="0">
              <a:latin typeface="Courier New" pitchFamily="49" charset="0"/>
            </a:endParaRPr>
          </a:p>
          <a:p>
            <a:pPr>
              <a:lnSpc>
                <a:spcPct val="80000"/>
              </a:lnSpc>
              <a:spcBef>
                <a:spcPct val="50000"/>
              </a:spcBef>
            </a:pPr>
            <a:r>
              <a:rPr lang="en-US" sz="1700" b="1" dirty="0" smtClean="0">
                <a:latin typeface="Courier New" pitchFamily="49" charset="0"/>
              </a:rPr>
              <a:t>EFL=00000206  </a:t>
            </a:r>
          </a:p>
          <a:p>
            <a:pPr>
              <a:lnSpc>
                <a:spcPct val="80000"/>
              </a:lnSpc>
              <a:spcBef>
                <a:spcPct val="50000"/>
              </a:spcBef>
            </a:pPr>
            <a:r>
              <a:rPr lang="en-US" sz="1700" b="1" dirty="0" smtClean="0">
                <a:latin typeface="Courier New" pitchFamily="49" charset="0"/>
              </a:rPr>
              <a:t>CF=0  </a:t>
            </a:r>
            <a:r>
              <a:rPr lang="en-US" sz="1700" b="1" dirty="0">
                <a:latin typeface="Courier New" pitchFamily="49" charset="0"/>
              </a:rPr>
              <a:t>SF=0  ZF=0  OF=0</a:t>
            </a:r>
          </a:p>
          <a:p>
            <a:pPr>
              <a:spcBef>
                <a:spcPct val="50000"/>
              </a:spcBef>
            </a:pPr>
            <a:endParaRPr lang="en-US" sz="1700" b="1" dirty="0">
              <a:latin typeface="Courier New" pitchFamily="49" charset="0"/>
            </a:endParaRPr>
          </a:p>
        </p:txBody>
      </p:sp>
    </p:spTree>
    <p:extLst>
      <p:ext uri="{BB962C8B-B14F-4D97-AF65-F5344CB8AC3E}">
        <p14:creationId xmlns:p14="http://schemas.microsoft.com/office/powerpoint/2010/main" xmlns="" val="1758809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3</a:t>
            </a:r>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2933126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p:txBody>
          <a:bodyPr/>
          <a:lstStyle/>
          <a:p>
            <a:r>
              <a:rPr lang="en-US" dirty="0"/>
              <a:t>Suggested Coding </a:t>
            </a:r>
            <a:r>
              <a:rPr lang="en-US" dirty="0" smtClean="0"/>
              <a:t>Standards</a:t>
            </a:r>
            <a:endParaRPr lang="en-US" sz="2400" dirty="0"/>
          </a:p>
        </p:txBody>
      </p:sp>
      <p:sp>
        <p:nvSpPr>
          <p:cNvPr id="96259" name="Rectangle 1027"/>
          <p:cNvSpPr>
            <a:spLocks noGrp="1" noChangeArrowheads="1"/>
          </p:cNvSpPr>
          <p:nvPr>
            <p:ph idx="1"/>
          </p:nvPr>
        </p:nvSpPr>
        <p:spPr/>
        <p:txBody>
          <a:bodyPr>
            <a:normAutofit lnSpcReduction="10000"/>
          </a:bodyPr>
          <a:lstStyle/>
          <a:p>
            <a:pPr>
              <a:spcBef>
                <a:spcPts val="1272"/>
              </a:spcBef>
            </a:pPr>
            <a:r>
              <a:rPr lang="en-US" dirty="0"/>
              <a:t>Some approaches to capitalization</a:t>
            </a:r>
          </a:p>
          <a:p>
            <a:pPr lvl="1">
              <a:spcBef>
                <a:spcPts val="1272"/>
              </a:spcBef>
            </a:pPr>
            <a:r>
              <a:rPr lang="en-US" dirty="0"/>
              <a:t>capitalize nothing</a:t>
            </a:r>
          </a:p>
          <a:p>
            <a:pPr lvl="1">
              <a:spcBef>
                <a:spcPts val="1272"/>
              </a:spcBef>
            </a:pPr>
            <a:r>
              <a:rPr lang="en-US" dirty="0"/>
              <a:t>capitalize everything</a:t>
            </a:r>
          </a:p>
          <a:p>
            <a:pPr lvl="1">
              <a:spcBef>
                <a:spcPts val="1272"/>
              </a:spcBef>
            </a:pPr>
            <a:r>
              <a:rPr lang="en-US" dirty="0"/>
              <a:t>capitalize all reserved words, including instruction mnemonics and register names</a:t>
            </a:r>
          </a:p>
          <a:p>
            <a:pPr lvl="1">
              <a:spcBef>
                <a:spcPts val="1272"/>
              </a:spcBef>
            </a:pPr>
            <a:r>
              <a:rPr lang="en-US" dirty="0"/>
              <a:t>capitalize only directives and operators</a:t>
            </a:r>
          </a:p>
          <a:p>
            <a:pPr>
              <a:spcBef>
                <a:spcPts val="1272"/>
              </a:spcBef>
            </a:pPr>
            <a:r>
              <a:rPr lang="en-US" dirty="0"/>
              <a:t>Other suggestions</a:t>
            </a:r>
          </a:p>
          <a:p>
            <a:pPr lvl="1">
              <a:spcBef>
                <a:spcPts val="1272"/>
              </a:spcBef>
            </a:pPr>
            <a:r>
              <a:rPr lang="en-US" dirty="0"/>
              <a:t>descriptive identifier names</a:t>
            </a:r>
          </a:p>
          <a:p>
            <a:pPr lvl="1">
              <a:spcBef>
                <a:spcPts val="1272"/>
              </a:spcBef>
            </a:pPr>
            <a:r>
              <a:rPr lang="en-US" dirty="0"/>
              <a:t>spaces surrounding arithmetic operators</a:t>
            </a:r>
          </a:p>
          <a:p>
            <a:pPr lvl="1">
              <a:spcBef>
                <a:spcPts val="1272"/>
              </a:spcBef>
            </a:pPr>
            <a:r>
              <a:rPr lang="en-US" dirty="0"/>
              <a:t>blank lines between procedures</a:t>
            </a:r>
          </a:p>
        </p:txBody>
      </p:sp>
    </p:spTree>
    <p:extLst>
      <p:ext uri="{BB962C8B-B14F-4D97-AF65-F5344CB8AC3E}">
        <p14:creationId xmlns:p14="http://schemas.microsoft.com/office/powerpoint/2010/main" xmlns="" val="2260686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Program Template</a:t>
            </a:r>
          </a:p>
        </p:txBody>
      </p:sp>
      <p:sp>
        <p:nvSpPr>
          <p:cNvPr id="91139" name="Text Box 3"/>
          <p:cNvSpPr txBox="1">
            <a:spLocks noChangeArrowheads="1"/>
          </p:cNvSpPr>
          <p:nvPr/>
        </p:nvSpPr>
        <p:spPr bwMode="auto">
          <a:xfrm>
            <a:off x="609600" y="1066800"/>
            <a:ext cx="7696200" cy="480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sz="1600" b="1" dirty="0" smtClean="0">
                <a:latin typeface="Courier New" pitchFamily="49" charset="0"/>
                <a:cs typeface="Courier New" pitchFamily="49" charset="0"/>
              </a:rPr>
              <a:t>.386 </a:t>
            </a:r>
          </a:p>
          <a:p>
            <a:pPr>
              <a:lnSpc>
                <a:spcPct val="50000"/>
              </a:lnSpc>
              <a:spcBef>
                <a:spcPct val="50000"/>
              </a:spcBef>
            </a:pPr>
            <a:endParaRPr lang="en-US" sz="1600" b="1" dirty="0" smtClean="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INCLUDE windows.inc</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INCLUDE</a:t>
            </a:r>
            <a:r>
              <a:rPr lang="en-US" sz="1600" b="1" dirty="0" smtClean="0">
                <a:latin typeface="Courier New" pitchFamily="49" charset="0"/>
                <a:cs typeface="Courier New" pitchFamily="49" charset="0"/>
              </a:rPr>
              <a:t> kernel32.inc</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INCLUDELIB kernel32.lib</a:t>
            </a:r>
            <a:endParaRPr lang="en-US" sz="1600" b="1" dirty="0">
              <a:latin typeface="Courier New" pitchFamily="49" charset="0"/>
              <a:cs typeface="Courier New" pitchFamily="49" charset="0"/>
            </a:endParaRPr>
          </a:p>
          <a:p>
            <a:pPr>
              <a:lnSpc>
                <a:spcPct val="50000"/>
              </a:lnSpc>
              <a:spcBef>
                <a:spcPct val="50000"/>
              </a:spcBef>
            </a:pPr>
            <a:r>
              <a:rPr lang="en-US" sz="1600" b="1" dirty="0" smtClean="0">
                <a:latin typeface="Courier New" pitchFamily="49" charset="0"/>
                <a:cs typeface="Courier New" pitchFamily="49" charset="0"/>
              </a:rPr>
              <a:t> INCLUDE XXXXXX</a:t>
            </a:r>
            <a:endParaRPr lang="en-US" sz="1600" b="1" dirty="0">
              <a:latin typeface="Courier New" pitchFamily="49" charset="0"/>
              <a:cs typeface="Courier New" pitchFamily="49" charset="0"/>
            </a:endParaRPr>
          </a:p>
          <a:p>
            <a:pPr>
              <a:lnSpc>
                <a:spcPct val="50000"/>
              </a:lnSpc>
              <a:spcBef>
                <a:spcPct val="50000"/>
              </a:spcBef>
            </a:pPr>
            <a:endParaRPr lang="en-US" sz="1600" b="1" dirty="0" smtClean="0">
              <a:latin typeface="Courier New" pitchFamily="49" charset="0"/>
              <a:cs typeface="Courier New" pitchFamily="49" charset="0"/>
            </a:endParaRPr>
          </a:p>
          <a:p>
            <a:pPr>
              <a:lnSpc>
                <a:spcPct val="50000"/>
              </a:lnSpc>
              <a:spcBef>
                <a:spcPct val="50000"/>
              </a:spcBef>
            </a:pPr>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data</a:t>
            </a:r>
          </a:p>
          <a:p>
            <a:pPr>
              <a:lnSpc>
                <a:spcPct val="50000"/>
              </a:lnSpc>
              <a:spcBef>
                <a:spcPct val="50000"/>
              </a:spcBef>
            </a:pPr>
            <a:r>
              <a:rPr lang="en-US" sz="1600" b="1" dirty="0">
                <a:latin typeface="Courier New" pitchFamily="49" charset="0"/>
                <a:cs typeface="Courier New" pitchFamily="49" charset="0"/>
              </a:rPr>
              <a:t>	; (insert variables here)</a:t>
            </a:r>
          </a:p>
          <a:p>
            <a:pPr>
              <a:lnSpc>
                <a:spcPct val="50000"/>
              </a:lnSpc>
              <a:spcBef>
                <a:spcPct val="50000"/>
              </a:spcBef>
            </a:pPr>
            <a:r>
              <a:rPr lang="en-US" sz="1600" b="1" dirty="0">
                <a:latin typeface="Courier New" pitchFamily="49" charset="0"/>
                <a:cs typeface="Courier New" pitchFamily="49" charset="0"/>
              </a:rPr>
              <a:t>.</a:t>
            </a:r>
            <a:r>
              <a:rPr lang="en-US" sz="1600" b="1" dirty="0" smtClean="0">
                <a:latin typeface="Courier New" pitchFamily="49" charset="0"/>
                <a:cs typeface="Courier New" pitchFamily="49" charset="0"/>
              </a:rPr>
              <a:t>code</a:t>
            </a:r>
          </a:p>
          <a:p>
            <a:pPr>
              <a:lnSpc>
                <a:spcPct val="50000"/>
              </a:lnSpc>
              <a:spcBef>
                <a:spcPct val="50000"/>
              </a:spcBef>
            </a:pPr>
            <a:endParaRPr lang="en-US" sz="1600" b="1" dirty="0">
              <a:latin typeface="Courier New" pitchFamily="49" charset="0"/>
              <a:cs typeface="Courier New" pitchFamily="49" charset="0"/>
            </a:endParaRPr>
          </a:p>
          <a:p>
            <a:pPr>
              <a:lnSpc>
                <a:spcPct val="50000"/>
              </a:lnSpc>
              <a:spcBef>
                <a:spcPct val="50000"/>
              </a:spcBef>
            </a:pPr>
            <a:endParaRPr lang="en-US" sz="1600" b="1" dirty="0">
              <a:latin typeface="Courier New" pitchFamily="49" charset="0"/>
              <a:cs typeface="Courier New" pitchFamily="49" charset="0"/>
            </a:endParaRPr>
          </a:p>
          <a:p>
            <a:pPr>
              <a:lnSpc>
                <a:spcPct val="50000"/>
              </a:lnSpc>
              <a:spcBef>
                <a:spcPct val="50000"/>
              </a:spcBef>
            </a:pPr>
            <a:r>
              <a:rPr lang="en-US" sz="1600" b="1" dirty="0" smtClean="0">
                <a:latin typeface="Courier New" pitchFamily="49" charset="0"/>
                <a:cs typeface="Courier New" pitchFamily="49" charset="0"/>
              </a:rPr>
              <a:t>XXXYYY: </a:t>
            </a:r>
            <a:endParaRPr lang="en-US" sz="1600" b="1" dirty="0">
              <a:latin typeface="Courier New" pitchFamily="49" charset="0"/>
              <a:cs typeface="Courier New" pitchFamily="49" charset="0"/>
            </a:endParaRPr>
          </a:p>
          <a:p>
            <a:pPr>
              <a:lnSpc>
                <a:spcPct val="50000"/>
              </a:lnSpc>
              <a:spcBef>
                <a:spcPct val="50000"/>
              </a:spcBef>
            </a:pPr>
            <a:r>
              <a:rPr lang="en-US" sz="1600" b="1" dirty="0">
                <a:latin typeface="Courier New" pitchFamily="49" charset="0"/>
                <a:cs typeface="Courier New" pitchFamily="49" charset="0"/>
              </a:rPr>
              <a:t>	; (insert </a:t>
            </a:r>
            <a:r>
              <a:rPr lang="en-US" sz="1600" b="1" dirty="0">
                <a:latin typeface="Courier New" pitchFamily="49" charset="0"/>
              </a:rPr>
              <a:t>executable instructions here)</a:t>
            </a:r>
          </a:p>
          <a:p>
            <a:pPr>
              <a:lnSpc>
                <a:spcPct val="50000"/>
              </a:lnSpc>
              <a:spcBef>
                <a:spcPct val="50000"/>
              </a:spcBef>
            </a:pPr>
            <a:r>
              <a:rPr lang="en-US" sz="1600" b="1" dirty="0" smtClean="0">
                <a:latin typeface="Courier New" pitchFamily="49" charset="0"/>
              </a:rPr>
              <a:t> </a:t>
            </a:r>
          </a:p>
          <a:p>
            <a:pPr>
              <a:lnSpc>
                <a:spcPct val="50000"/>
              </a:lnSpc>
              <a:spcBef>
                <a:spcPct val="50000"/>
              </a:spcBef>
            </a:pPr>
            <a:endParaRPr lang="en-US" sz="1600" b="1" dirty="0">
              <a:latin typeface="Courier New" pitchFamily="49" charset="0"/>
            </a:endParaRPr>
          </a:p>
          <a:p>
            <a:pPr>
              <a:lnSpc>
                <a:spcPct val="50000"/>
              </a:lnSpc>
              <a:spcBef>
                <a:spcPct val="50000"/>
              </a:spcBef>
            </a:pPr>
            <a:r>
              <a:rPr lang="en-US" sz="1600" b="1" dirty="0">
                <a:latin typeface="Courier New" pitchFamily="49" charset="0"/>
              </a:rPr>
              <a:t>	</a:t>
            </a:r>
            <a:r>
              <a:rPr lang="en-US" sz="1600" b="1" dirty="0">
                <a:latin typeface="Courier New" pitchFamily="49" charset="0"/>
                <a:cs typeface="Courier New" pitchFamily="49" charset="0"/>
              </a:rPr>
              <a:t>invoke </a:t>
            </a:r>
            <a:r>
              <a:rPr lang="en-US" sz="1600" b="1" dirty="0" err="1">
                <a:latin typeface="Courier New" pitchFamily="49" charset="0"/>
                <a:cs typeface="Courier New" pitchFamily="49" charset="0"/>
              </a:rPr>
              <a:t>ExitProcess</a:t>
            </a:r>
            <a:r>
              <a:rPr lang="en-US" sz="1600" b="1" dirty="0">
                <a:latin typeface="Courier New" pitchFamily="49" charset="0"/>
                <a:cs typeface="Courier New" pitchFamily="49" charset="0"/>
              </a:rPr>
              <a:t>, NULL</a:t>
            </a:r>
          </a:p>
          <a:p>
            <a:pPr>
              <a:lnSpc>
                <a:spcPct val="50000"/>
              </a:lnSpc>
              <a:spcBef>
                <a:spcPct val="50000"/>
              </a:spcBef>
            </a:pPr>
            <a:endParaRPr lang="en-US" sz="1600" b="1" dirty="0">
              <a:latin typeface="Courier New" pitchFamily="49" charset="0"/>
            </a:endParaRPr>
          </a:p>
          <a:p>
            <a:pPr>
              <a:lnSpc>
                <a:spcPct val="50000"/>
              </a:lnSpc>
              <a:spcBef>
                <a:spcPct val="50000"/>
              </a:spcBef>
            </a:pPr>
            <a:r>
              <a:rPr lang="en-US" sz="1600" b="1" dirty="0" smtClean="0">
                <a:latin typeface="Courier New" pitchFamily="49" charset="0"/>
              </a:rPr>
              <a:t>END XXXYYY</a:t>
            </a:r>
            <a:endParaRPr lang="en-US" sz="1600" b="1" dirty="0">
              <a:latin typeface="Courier New" pitchFamily="49" charset="0"/>
            </a:endParaRPr>
          </a:p>
        </p:txBody>
      </p:sp>
    </p:spTree>
    <p:extLst>
      <p:ext uri="{BB962C8B-B14F-4D97-AF65-F5344CB8AC3E}">
        <p14:creationId xmlns:p14="http://schemas.microsoft.com/office/powerpoint/2010/main" xmlns="" val="936402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Intrinsic Data Types </a:t>
            </a:r>
            <a:r>
              <a:rPr lang="en-US" sz="2400"/>
              <a:t>(1 of 2)</a:t>
            </a:r>
            <a:endParaRPr lang="en-US"/>
          </a:p>
        </p:txBody>
      </p:sp>
      <p:sp>
        <p:nvSpPr>
          <p:cNvPr id="105475" name="Rectangle 3"/>
          <p:cNvSpPr>
            <a:spLocks noGrp="1" noChangeArrowheads="1"/>
          </p:cNvSpPr>
          <p:nvPr>
            <p:ph idx="1"/>
          </p:nvPr>
        </p:nvSpPr>
        <p:spPr/>
        <p:txBody>
          <a:bodyPr>
            <a:normAutofit/>
          </a:bodyPr>
          <a:lstStyle/>
          <a:p>
            <a:pPr>
              <a:spcBef>
                <a:spcPts val="1872"/>
              </a:spcBef>
            </a:pPr>
            <a:r>
              <a:rPr lang="en-US" dirty="0"/>
              <a:t>BYTE, SBYTE</a:t>
            </a:r>
          </a:p>
          <a:p>
            <a:pPr lvl="1">
              <a:spcBef>
                <a:spcPts val="1872"/>
              </a:spcBef>
            </a:pPr>
            <a:r>
              <a:rPr lang="en-US" dirty="0"/>
              <a:t>8-bit unsigned integer; 8-bit signed integer</a:t>
            </a:r>
          </a:p>
          <a:p>
            <a:pPr>
              <a:spcBef>
                <a:spcPts val="1872"/>
              </a:spcBef>
            </a:pPr>
            <a:r>
              <a:rPr lang="en-US" dirty="0"/>
              <a:t>WORD, SWORD</a:t>
            </a:r>
          </a:p>
          <a:p>
            <a:pPr lvl="1">
              <a:spcBef>
                <a:spcPts val="1872"/>
              </a:spcBef>
            </a:pPr>
            <a:r>
              <a:rPr lang="en-US" dirty="0"/>
              <a:t>16-bit unsigned &amp; signed integer</a:t>
            </a:r>
          </a:p>
          <a:p>
            <a:pPr>
              <a:spcBef>
                <a:spcPts val="1872"/>
              </a:spcBef>
            </a:pPr>
            <a:r>
              <a:rPr lang="en-US" dirty="0"/>
              <a:t>DWORD, SDWORD</a:t>
            </a:r>
          </a:p>
          <a:p>
            <a:pPr lvl="1">
              <a:spcBef>
                <a:spcPts val="1872"/>
              </a:spcBef>
            </a:pPr>
            <a:r>
              <a:rPr lang="en-US" dirty="0"/>
              <a:t>32-bit unsigned &amp; signed integer</a:t>
            </a:r>
          </a:p>
          <a:p>
            <a:pPr>
              <a:spcBef>
                <a:spcPts val="1872"/>
              </a:spcBef>
            </a:pPr>
            <a:r>
              <a:rPr lang="en-US" dirty="0"/>
              <a:t>QWORD</a:t>
            </a:r>
          </a:p>
          <a:p>
            <a:pPr lvl="1">
              <a:spcBef>
                <a:spcPts val="1872"/>
              </a:spcBef>
            </a:pPr>
            <a:r>
              <a:rPr lang="en-US" dirty="0"/>
              <a:t>64-bit </a:t>
            </a:r>
            <a:r>
              <a:rPr lang="en-US" dirty="0" smtClean="0"/>
              <a:t>integer</a:t>
            </a:r>
            <a:endParaRPr lang="en-US" dirty="0"/>
          </a:p>
        </p:txBody>
      </p:sp>
    </p:spTree>
    <p:extLst>
      <p:ext uri="{BB962C8B-B14F-4D97-AF65-F5344CB8AC3E}">
        <p14:creationId xmlns:p14="http://schemas.microsoft.com/office/powerpoint/2010/main" xmlns="" val="653111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Intrinsic Data Types </a:t>
            </a:r>
            <a:r>
              <a:rPr lang="en-US" sz="2400"/>
              <a:t>(2 of 2)</a:t>
            </a:r>
          </a:p>
        </p:txBody>
      </p:sp>
      <p:sp>
        <p:nvSpPr>
          <p:cNvPr id="106499" name="Rectangle 3"/>
          <p:cNvSpPr>
            <a:spLocks noGrp="1" noChangeArrowheads="1"/>
          </p:cNvSpPr>
          <p:nvPr>
            <p:ph idx="1"/>
          </p:nvPr>
        </p:nvSpPr>
        <p:spPr/>
        <p:txBody>
          <a:bodyPr/>
          <a:lstStyle/>
          <a:p>
            <a:pPr>
              <a:spcBef>
                <a:spcPts val="1872"/>
              </a:spcBef>
            </a:pPr>
            <a:r>
              <a:rPr lang="en-US" dirty="0"/>
              <a:t>REAL4</a:t>
            </a:r>
          </a:p>
          <a:p>
            <a:pPr lvl="1">
              <a:spcBef>
                <a:spcPts val="1872"/>
              </a:spcBef>
            </a:pPr>
            <a:r>
              <a:rPr lang="en-US" dirty="0"/>
              <a:t>4-byte IEEE short real</a:t>
            </a:r>
          </a:p>
          <a:p>
            <a:pPr>
              <a:spcBef>
                <a:spcPts val="1872"/>
              </a:spcBef>
            </a:pPr>
            <a:r>
              <a:rPr lang="en-US" dirty="0"/>
              <a:t>REAL8</a:t>
            </a:r>
          </a:p>
          <a:p>
            <a:pPr lvl="1">
              <a:spcBef>
                <a:spcPts val="1872"/>
              </a:spcBef>
            </a:pPr>
            <a:r>
              <a:rPr lang="en-US" dirty="0"/>
              <a:t>8-byte IEEE long real</a:t>
            </a:r>
          </a:p>
          <a:p>
            <a:pPr>
              <a:spcBef>
                <a:spcPts val="1872"/>
              </a:spcBef>
            </a:pPr>
            <a:r>
              <a:rPr lang="en-US" dirty="0"/>
              <a:t>REAL10</a:t>
            </a:r>
          </a:p>
          <a:p>
            <a:pPr lvl="1">
              <a:spcBef>
                <a:spcPts val="1872"/>
              </a:spcBef>
            </a:pPr>
            <a:r>
              <a:rPr lang="en-US" dirty="0"/>
              <a:t>10-byte IEEE extended real</a:t>
            </a:r>
          </a:p>
        </p:txBody>
      </p:sp>
    </p:spTree>
    <p:extLst>
      <p:ext uri="{BB962C8B-B14F-4D97-AF65-F5344CB8AC3E}">
        <p14:creationId xmlns:p14="http://schemas.microsoft.com/office/powerpoint/2010/main" xmlns="" val="2337113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p:txBody>
          <a:bodyPr/>
          <a:lstStyle/>
          <a:p>
            <a:r>
              <a:rPr lang="en-US"/>
              <a:t>Data Definition Statement</a:t>
            </a:r>
          </a:p>
        </p:txBody>
      </p:sp>
      <p:sp>
        <p:nvSpPr>
          <p:cNvPr id="134147" name="Rectangle 1027"/>
          <p:cNvSpPr>
            <a:spLocks noGrp="1" noChangeArrowheads="1"/>
          </p:cNvSpPr>
          <p:nvPr>
            <p:ph idx="1"/>
          </p:nvPr>
        </p:nvSpPr>
        <p:spPr/>
        <p:txBody>
          <a:bodyPr>
            <a:normAutofit/>
          </a:bodyPr>
          <a:lstStyle/>
          <a:p>
            <a:pPr>
              <a:lnSpc>
                <a:spcPct val="90000"/>
              </a:lnSpc>
              <a:spcBef>
                <a:spcPts val="1776"/>
              </a:spcBef>
            </a:pPr>
            <a:r>
              <a:rPr lang="en-US" sz="2400" dirty="0">
                <a:latin typeface="Arial" pitchFamily="34" charset="0"/>
                <a:cs typeface="Arial" pitchFamily="34" charset="0"/>
              </a:rPr>
              <a:t>A data definition statement sets aside storage in memory for a variable.</a:t>
            </a:r>
          </a:p>
          <a:p>
            <a:pPr>
              <a:lnSpc>
                <a:spcPct val="90000"/>
              </a:lnSpc>
              <a:spcBef>
                <a:spcPts val="1776"/>
              </a:spcBef>
            </a:pPr>
            <a:r>
              <a:rPr lang="en-US" sz="2400" dirty="0">
                <a:latin typeface="Arial" pitchFamily="34" charset="0"/>
                <a:cs typeface="Arial" pitchFamily="34" charset="0"/>
              </a:rPr>
              <a:t>May optionally assign a name (label) to the data</a:t>
            </a:r>
          </a:p>
          <a:p>
            <a:pPr>
              <a:lnSpc>
                <a:spcPct val="90000"/>
              </a:lnSpc>
              <a:spcBef>
                <a:spcPts val="1776"/>
              </a:spcBef>
            </a:pPr>
            <a:r>
              <a:rPr lang="en-US" sz="2400" dirty="0">
                <a:latin typeface="Arial" pitchFamily="34" charset="0"/>
                <a:cs typeface="Arial" pitchFamily="34" charset="0"/>
              </a:rPr>
              <a:t>Syntax:</a:t>
            </a:r>
          </a:p>
          <a:p>
            <a:pPr lvl="1">
              <a:lnSpc>
                <a:spcPct val="90000"/>
              </a:lnSpc>
              <a:spcBef>
                <a:spcPts val="1776"/>
              </a:spcBef>
              <a:buFontTx/>
              <a:buNone/>
            </a:pPr>
            <a:r>
              <a:rPr lang="en-US" dirty="0">
                <a:latin typeface="Arial" pitchFamily="34" charset="0"/>
                <a:cs typeface="Arial" pitchFamily="34" charset="0"/>
              </a:rPr>
              <a:t>[</a:t>
            </a:r>
            <a:r>
              <a:rPr lang="en-US" i="1" dirty="0">
                <a:latin typeface="Arial" pitchFamily="34" charset="0"/>
                <a:cs typeface="Arial" pitchFamily="34" charset="0"/>
              </a:rPr>
              <a:t>name</a:t>
            </a:r>
            <a:r>
              <a:rPr lang="en-US" dirty="0">
                <a:latin typeface="Arial" pitchFamily="34" charset="0"/>
                <a:cs typeface="Arial" pitchFamily="34" charset="0"/>
              </a:rPr>
              <a:t>] </a:t>
            </a:r>
            <a:r>
              <a:rPr lang="en-US" i="1" dirty="0">
                <a:latin typeface="Arial" pitchFamily="34" charset="0"/>
                <a:cs typeface="Arial" pitchFamily="34" charset="0"/>
              </a:rPr>
              <a:t>directive</a:t>
            </a:r>
            <a:r>
              <a:rPr lang="en-US" dirty="0">
                <a:latin typeface="Arial" pitchFamily="34" charset="0"/>
                <a:cs typeface="Arial" pitchFamily="34" charset="0"/>
              </a:rPr>
              <a:t> </a:t>
            </a:r>
            <a:r>
              <a:rPr lang="en-US" i="1" dirty="0">
                <a:latin typeface="Arial" pitchFamily="34" charset="0"/>
                <a:cs typeface="Arial" pitchFamily="34" charset="0"/>
              </a:rPr>
              <a:t>initializer</a:t>
            </a:r>
            <a:r>
              <a:rPr lang="en-US" dirty="0">
                <a:latin typeface="Arial" pitchFamily="34" charset="0"/>
                <a:cs typeface="Arial" pitchFamily="34" charset="0"/>
              </a:rPr>
              <a:t> [,</a:t>
            </a:r>
            <a:r>
              <a:rPr lang="en-US" i="1" dirty="0">
                <a:latin typeface="Arial" pitchFamily="34" charset="0"/>
                <a:cs typeface="Arial" pitchFamily="34" charset="0"/>
              </a:rPr>
              <a:t>initializer</a:t>
            </a:r>
            <a:r>
              <a:rPr lang="en-US" dirty="0">
                <a:latin typeface="Arial" pitchFamily="34" charset="0"/>
                <a:cs typeface="Arial" pitchFamily="34" charset="0"/>
              </a:rPr>
              <a:t>] . . .</a:t>
            </a:r>
          </a:p>
          <a:p>
            <a:pPr lvl="1">
              <a:lnSpc>
                <a:spcPct val="90000"/>
              </a:lnSpc>
              <a:spcBef>
                <a:spcPts val="1776"/>
              </a:spcBef>
              <a:buFontTx/>
              <a:buNone/>
            </a:pPr>
            <a:endParaRPr lang="en-US" dirty="0">
              <a:latin typeface="Arial" pitchFamily="34" charset="0"/>
              <a:cs typeface="Arial" pitchFamily="34" charset="0"/>
            </a:endParaRPr>
          </a:p>
          <a:p>
            <a:pPr lvl="1">
              <a:lnSpc>
                <a:spcPct val="90000"/>
              </a:lnSpc>
              <a:spcBef>
                <a:spcPts val="1776"/>
              </a:spcBef>
              <a:buFontTx/>
              <a:buNone/>
            </a:pPr>
            <a:r>
              <a:rPr lang="en-US" dirty="0" smtClean="0">
                <a:latin typeface="Arial" pitchFamily="34" charset="0"/>
                <a:cs typeface="Arial" pitchFamily="34" charset="0"/>
              </a:rPr>
              <a:t>       </a:t>
            </a:r>
            <a:r>
              <a:rPr lang="en-US" b="1" dirty="0" smtClean="0">
                <a:latin typeface="Arial" pitchFamily="34" charset="0"/>
                <a:cs typeface="Arial" pitchFamily="34" charset="0"/>
              </a:rPr>
              <a:t>value1   </a:t>
            </a:r>
            <a:r>
              <a:rPr lang="en-US" b="1" dirty="0">
                <a:latin typeface="Arial" pitchFamily="34" charset="0"/>
                <a:cs typeface="Arial" pitchFamily="34" charset="0"/>
              </a:rPr>
              <a:t>BYTE </a:t>
            </a:r>
            <a:r>
              <a:rPr lang="en-US" b="1" dirty="0" smtClean="0">
                <a:latin typeface="Arial" pitchFamily="34" charset="0"/>
                <a:cs typeface="Arial" pitchFamily="34" charset="0"/>
              </a:rPr>
              <a:t> 10</a:t>
            </a:r>
            <a:endParaRPr lang="en-US" b="1" dirty="0">
              <a:latin typeface="Arial" pitchFamily="34" charset="0"/>
              <a:cs typeface="Arial" pitchFamily="34" charset="0"/>
            </a:endParaRPr>
          </a:p>
          <a:p>
            <a:pPr>
              <a:lnSpc>
                <a:spcPct val="90000"/>
              </a:lnSpc>
              <a:spcBef>
                <a:spcPts val="1776"/>
              </a:spcBef>
            </a:pPr>
            <a:r>
              <a:rPr lang="en-US" sz="2400" dirty="0">
                <a:latin typeface="Arial" pitchFamily="34" charset="0"/>
                <a:cs typeface="Arial" pitchFamily="34" charset="0"/>
              </a:rPr>
              <a:t>All initializers become binary data in memory</a:t>
            </a:r>
          </a:p>
        </p:txBody>
      </p:sp>
      <p:sp>
        <p:nvSpPr>
          <p:cNvPr id="134148" name="Line 1028"/>
          <p:cNvSpPr>
            <a:spLocks noChangeShapeType="1"/>
          </p:cNvSpPr>
          <p:nvPr/>
        </p:nvSpPr>
        <p:spPr bwMode="auto">
          <a:xfrm>
            <a:off x="1790700" y="3581400"/>
            <a:ext cx="190500" cy="762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37160" bIns="137160">
            <a:spAutoFit/>
          </a:bodyPr>
          <a:lstStyle/>
          <a:p>
            <a:endParaRPr lang="en-US"/>
          </a:p>
        </p:txBody>
      </p:sp>
      <p:sp>
        <p:nvSpPr>
          <p:cNvPr id="134149" name="Line 1029"/>
          <p:cNvSpPr>
            <a:spLocks noChangeShapeType="1"/>
          </p:cNvSpPr>
          <p:nvPr/>
        </p:nvSpPr>
        <p:spPr bwMode="auto">
          <a:xfrm>
            <a:off x="2857500" y="3581400"/>
            <a:ext cx="114300" cy="762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37160" bIns="137160">
            <a:spAutoFit/>
          </a:bodyPr>
          <a:lstStyle/>
          <a:p>
            <a:endParaRPr lang="en-US"/>
          </a:p>
        </p:txBody>
      </p:sp>
      <p:sp>
        <p:nvSpPr>
          <p:cNvPr id="134150" name="Line 1030"/>
          <p:cNvSpPr>
            <a:spLocks noChangeShapeType="1"/>
          </p:cNvSpPr>
          <p:nvPr/>
        </p:nvSpPr>
        <p:spPr bwMode="auto">
          <a:xfrm flipH="1">
            <a:off x="3962400" y="3581400"/>
            <a:ext cx="190500" cy="762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37160" bIns="137160">
            <a:spAutoFit/>
          </a:bodyPr>
          <a:lstStyle/>
          <a:p>
            <a:endParaRPr lang="en-US"/>
          </a:p>
        </p:txBody>
      </p:sp>
    </p:spTree>
    <p:extLst>
      <p:ext uri="{BB962C8B-B14F-4D97-AF65-F5344CB8AC3E}">
        <p14:creationId xmlns:p14="http://schemas.microsoft.com/office/powerpoint/2010/main" xmlns="" val="3243504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Defining BYTE and SBYTE Data</a:t>
            </a:r>
          </a:p>
        </p:txBody>
      </p:sp>
      <p:sp>
        <p:nvSpPr>
          <p:cNvPr id="92163" name="Text Box 3"/>
          <p:cNvSpPr txBox="1">
            <a:spLocks noChangeArrowheads="1"/>
          </p:cNvSpPr>
          <p:nvPr/>
        </p:nvSpPr>
        <p:spPr bwMode="auto">
          <a:xfrm>
            <a:off x="762000" y="1828800"/>
            <a:ext cx="7696200" cy="2362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sz="1800" b="1">
                <a:latin typeface="Courier New" pitchFamily="49" charset="0"/>
              </a:rPr>
              <a:t>value1 BYTE 'A'	; character constant</a:t>
            </a:r>
          </a:p>
          <a:p>
            <a:pPr>
              <a:lnSpc>
                <a:spcPct val="80000"/>
              </a:lnSpc>
              <a:spcBef>
                <a:spcPct val="50000"/>
              </a:spcBef>
            </a:pPr>
            <a:r>
              <a:rPr lang="en-US" sz="1800" b="1">
                <a:latin typeface="Courier New" pitchFamily="49" charset="0"/>
              </a:rPr>
              <a:t>value2 BYTE 0	; smallest unsigned byte</a:t>
            </a:r>
          </a:p>
          <a:p>
            <a:pPr>
              <a:lnSpc>
                <a:spcPct val="80000"/>
              </a:lnSpc>
              <a:spcBef>
                <a:spcPct val="50000"/>
              </a:spcBef>
            </a:pPr>
            <a:r>
              <a:rPr lang="en-US" sz="1800" b="1">
                <a:latin typeface="Courier New" pitchFamily="49" charset="0"/>
              </a:rPr>
              <a:t>value3 BYTE 255	; largest unsigned byte</a:t>
            </a:r>
          </a:p>
          <a:p>
            <a:pPr>
              <a:lnSpc>
                <a:spcPct val="80000"/>
              </a:lnSpc>
              <a:spcBef>
                <a:spcPct val="50000"/>
              </a:spcBef>
            </a:pPr>
            <a:r>
              <a:rPr lang="en-US" sz="1800" b="1">
                <a:latin typeface="Courier New" pitchFamily="49" charset="0"/>
              </a:rPr>
              <a:t>value4 SBYTE -128	; smallest signed byte</a:t>
            </a:r>
          </a:p>
          <a:p>
            <a:pPr>
              <a:lnSpc>
                <a:spcPct val="80000"/>
              </a:lnSpc>
              <a:spcBef>
                <a:spcPct val="50000"/>
              </a:spcBef>
            </a:pPr>
            <a:r>
              <a:rPr lang="en-US" sz="1800" b="1">
                <a:latin typeface="Courier New" pitchFamily="49" charset="0"/>
              </a:rPr>
              <a:t>value5 SBYTE +127	; largest signed byte</a:t>
            </a:r>
          </a:p>
          <a:p>
            <a:pPr>
              <a:lnSpc>
                <a:spcPct val="80000"/>
              </a:lnSpc>
              <a:spcBef>
                <a:spcPct val="50000"/>
              </a:spcBef>
            </a:pPr>
            <a:r>
              <a:rPr lang="en-US" sz="1800" b="1">
                <a:latin typeface="Courier New" pitchFamily="49" charset="0"/>
              </a:rPr>
              <a:t>value6 BYTE ?	; uninitialized byte</a:t>
            </a:r>
          </a:p>
        </p:txBody>
      </p:sp>
      <p:sp>
        <p:nvSpPr>
          <p:cNvPr id="92164" name="Text Box 4"/>
          <p:cNvSpPr txBox="1">
            <a:spLocks noChangeArrowheads="1"/>
          </p:cNvSpPr>
          <p:nvPr/>
        </p:nvSpPr>
        <p:spPr bwMode="auto">
          <a:xfrm>
            <a:off x="914400" y="1066800"/>
            <a:ext cx="73914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a:t>Each of the following defines a single byte of storage:</a:t>
            </a:r>
          </a:p>
        </p:txBody>
      </p:sp>
      <p:sp>
        <p:nvSpPr>
          <p:cNvPr id="92165" name="Text Box 5"/>
          <p:cNvSpPr txBox="1">
            <a:spLocks noChangeArrowheads="1"/>
          </p:cNvSpPr>
          <p:nvPr/>
        </p:nvSpPr>
        <p:spPr bwMode="auto">
          <a:xfrm>
            <a:off x="838200" y="4419600"/>
            <a:ext cx="7543800"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1900"/>
              <a:t>A variable name is a data label that implies an offset (an address).</a:t>
            </a:r>
          </a:p>
        </p:txBody>
      </p:sp>
    </p:spTree>
    <p:extLst>
      <p:ext uri="{BB962C8B-B14F-4D97-AF65-F5344CB8AC3E}">
        <p14:creationId xmlns:p14="http://schemas.microsoft.com/office/powerpoint/2010/main" xmlns="" val="1020005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Defining Byte Arrays</a:t>
            </a:r>
          </a:p>
        </p:txBody>
      </p:sp>
      <p:sp>
        <p:nvSpPr>
          <p:cNvPr id="107523" name="Text Box 3"/>
          <p:cNvSpPr txBox="1">
            <a:spLocks noChangeArrowheads="1"/>
          </p:cNvSpPr>
          <p:nvPr/>
        </p:nvSpPr>
        <p:spPr bwMode="auto">
          <a:xfrm>
            <a:off x="1524000" y="2209800"/>
            <a:ext cx="5943600" cy="2667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80000"/>
              </a:lnSpc>
              <a:spcBef>
                <a:spcPct val="50000"/>
              </a:spcBef>
            </a:pPr>
            <a:r>
              <a:rPr lang="en-US" sz="1800" b="1">
                <a:latin typeface="Courier New" pitchFamily="49" charset="0"/>
              </a:rPr>
              <a:t>list1 BYTE 10,20,30,40</a:t>
            </a:r>
          </a:p>
          <a:p>
            <a:pPr>
              <a:spcBef>
                <a:spcPct val="50000"/>
              </a:spcBef>
            </a:pPr>
            <a:r>
              <a:rPr lang="en-US" sz="1800" b="1">
                <a:latin typeface="Courier New" pitchFamily="49" charset="0"/>
              </a:rPr>
              <a:t>list2 BYTE 10,20,30,40</a:t>
            </a:r>
          </a:p>
          <a:p>
            <a:pPr>
              <a:spcBef>
                <a:spcPct val="50000"/>
              </a:spcBef>
            </a:pPr>
            <a:r>
              <a:rPr lang="en-US" sz="1800" b="1">
                <a:latin typeface="Courier New" pitchFamily="49" charset="0"/>
              </a:rPr>
              <a:t>      BYTE 50,60,70,80</a:t>
            </a:r>
          </a:p>
          <a:p>
            <a:pPr>
              <a:spcBef>
                <a:spcPct val="50000"/>
              </a:spcBef>
            </a:pPr>
            <a:r>
              <a:rPr lang="en-US" sz="1800" b="1">
                <a:latin typeface="Courier New" pitchFamily="49" charset="0"/>
              </a:rPr>
              <a:t>      BYTE 81,82,83,84</a:t>
            </a:r>
          </a:p>
          <a:p>
            <a:pPr>
              <a:spcBef>
                <a:spcPct val="50000"/>
              </a:spcBef>
            </a:pPr>
            <a:r>
              <a:rPr lang="en-US" sz="1800" b="1">
                <a:latin typeface="Courier New" pitchFamily="49" charset="0"/>
              </a:rPr>
              <a:t>list3 BYTE ?,32,41h,00100010b</a:t>
            </a:r>
          </a:p>
          <a:p>
            <a:pPr>
              <a:spcBef>
                <a:spcPct val="50000"/>
              </a:spcBef>
            </a:pPr>
            <a:r>
              <a:rPr lang="en-US" sz="1800" b="1">
                <a:latin typeface="Courier New" pitchFamily="49" charset="0"/>
              </a:rPr>
              <a:t>list4 BYTE 0Ah,20h,‘A’,22h</a:t>
            </a:r>
          </a:p>
        </p:txBody>
      </p:sp>
      <p:sp>
        <p:nvSpPr>
          <p:cNvPr id="107524" name="Text Box 4"/>
          <p:cNvSpPr txBox="1">
            <a:spLocks noChangeArrowheads="1"/>
          </p:cNvSpPr>
          <p:nvPr/>
        </p:nvSpPr>
        <p:spPr bwMode="auto">
          <a:xfrm>
            <a:off x="914400" y="1295400"/>
            <a:ext cx="7391400" cy="65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500"/>
              <a:t>Examples that use multiple initializers:</a:t>
            </a:r>
          </a:p>
        </p:txBody>
      </p:sp>
    </p:spTree>
    <p:extLst>
      <p:ext uri="{BB962C8B-B14F-4D97-AF65-F5344CB8AC3E}">
        <p14:creationId xmlns:p14="http://schemas.microsoft.com/office/powerpoint/2010/main" xmlns="" val="762149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Defining Strings</a:t>
            </a:r>
            <a:r>
              <a:rPr lang="en-US" sz="2400"/>
              <a:t>  (1 of 3)</a:t>
            </a:r>
          </a:p>
        </p:txBody>
      </p:sp>
      <p:sp>
        <p:nvSpPr>
          <p:cNvPr id="109571" name="Rectangle 3"/>
          <p:cNvSpPr>
            <a:spLocks noGrp="1" noChangeArrowheads="1"/>
          </p:cNvSpPr>
          <p:nvPr>
            <p:ph type="body" idx="1"/>
          </p:nvPr>
        </p:nvSpPr>
        <p:spPr>
          <a:xfrm>
            <a:off x="685800" y="1143000"/>
            <a:ext cx="7772400" cy="1828800"/>
          </a:xfrm>
        </p:spPr>
        <p:txBody>
          <a:bodyPr>
            <a:normAutofit fontScale="92500"/>
          </a:bodyPr>
          <a:lstStyle/>
          <a:p>
            <a:r>
              <a:rPr lang="en-US"/>
              <a:t>A string is implemented as an array of characters</a:t>
            </a:r>
          </a:p>
          <a:p>
            <a:pPr lvl="1"/>
            <a:r>
              <a:rPr lang="en-US" sz="2000"/>
              <a:t>For convenience, it is usually enclosed in quotation marks</a:t>
            </a:r>
          </a:p>
          <a:p>
            <a:pPr lvl="1"/>
            <a:r>
              <a:rPr lang="en-US" sz="2000"/>
              <a:t>It often will be </a:t>
            </a:r>
            <a:r>
              <a:rPr lang="en-US" sz="2000">
                <a:solidFill>
                  <a:schemeClr val="tx2"/>
                </a:solidFill>
              </a:rPr>
              <a:t>null-terminated</a:t>
            </a:r>
          </a:p>
          <a:p>
            <a:r>
              <a:rPr lang="en-US"/>
              <a:t>Examples:</a:t>
            </a:r>
          </a:p>
        </p:txBody>
      </p:sp>
      <p:sp>
        <p:nvSpPr>
          <p:cNvPr id="109572" name="Text Box 4"/>
          <p:cNvSpPr txBox="1">
            <a:spLocks noChangeArrowheads="1"/>
          </p:cNvSpPr>
          <p:nvPr/>
        </p:nvSpPr>
        <p:spPr bwMode="auto">
          <a:xfrm>
            <a:off x="914400" y="3048000"/>
            <a:ext cx="7315200" cy="175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sz="1600" b="1">
                <a:latin typeface="Courier New" pitchFamily="49" charset="0"/>
              </a:rPr>
              <a:t>str1 BYTE "Enter your name",0</a:t>
            </a:r>
          </a:p>
          <a:p>
            <a:pPr>
              <a:lnSpc>
                <a:spcPct val="70000"/>
              </a:lnSpc>
              <a:spcBef>
                <a:spcPct val="50000"/>
              </a:spcBef>
            </a:pPr>
            <a:r>
              <a:rPr lang="en-US" sz="1600" b="1">
                <a:latin typeface="Courier New" pitchFamily="49" charset="0"/>
              </a:rPr>
              <a:t>str2 BYTE 'Error: halting program',0</a:t>
            </a:r>
          </a:p>
          <a:p>
            <a:pPr>
              <a:lnSpc>
                <a:spcPct val="70000"/>
              </a:lnSpc>
              <a:spcBef>
                <a:spcPct val="50000"/>
              </a:spcBef>
            </a:pPr>
            <a:r>
              <a:rPr lang="en-US" sz="1600" b="1">
                <a:latin typeface="Courier New" pitchFamily="49" charset="0"/>
              </a:rPr>
              <a:t>str3 BYTE 'A','E','I','O','U'</a:t>
            </a:r>
          </a:p>
          <a:p>
            <a:pPr>
              <a:lnSpc>
                <a:spcPct val="70000"/>
              </a:lnSpc>
              <a:spcBef>
                <a:spcPct val="50000"/>
              </a:spcBef>
            </a:pPr>
            <a:r>
              <a:rPr lang="en-US" sz="1600" b="1">
                <a:latin typeface="Courier New" pitchFamily="49" charset="0"/>
              </a:rPr>
              <a:t>greeting  BYTE "Welcome to the Encryption Demo program "</a:t>
            </a:r>
          </a:p>
          <a:p>
            <a:pPr>
              <a:lnSpc>
                <a:spcPct val="70000"/>
              </a:lnSpc>
              <a:spcBef>
                <a:spcPct val="50000"/>
              </a:spcBef>
            </a:pPr>
            <a:r>
              <a:rPr lang="en-US" sz="1600" b="1">
                <a:latin typeface="Courier New" pitchFamily="49" charset="0"/>
              </a:rPr>
              <a:t>          BYTE "created by Kip Irvine.",0</a:t>
            </a:r>
          </a:p>
        </p:txBody>
      </p:sp>
    </p:spTree>
    <p:extLst>
      <p:ext uri="{BB962C8B-B14F-4D97-AF65-F5344CB8AC3E}">
        <p14:creationId xmlns:p14="http://schemas.microsoft.com/office/powerpoint/2010/main" xmlns="" val="1549770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Defining Strings</a:t>
            </a:r>
            <a:r>
              <a:rPr lang="en-US" sz="2400"/>
              <a:t>  (2 of 3)</a:t>
            </a:r>
          </a:p>
        </p:txBody>
      </p:sp>
      <p:sp>
        <p:nvSpPr>
          <p:cNvPr id="137219" name="Rectangle 3"/>
          <p:cNvSpPr>
            <a:spLocks noGrp="1" noChangeArrowheads="1"/>
          </p:cNvSpPr>
          <p:nvPr>
            <p:ph type="body" idx="1"/>
          </p:nvPr>
        </p:nvSpPr>
        <p:spPr>
          <a:xfrm>
            <a:off x="685800" y="1143000"/>
            <a:ext cx="7772400" cy="990600"/>
          </a:xfrm>
        </p:spPr>
        <p:txBody>
          <a:bodyPr/>
          <a:lstStyle/>
          <a:p>
            <a:r>
              <a:rPr lang="en-US"/>
              <a:t>To continue a single string across multiple lines, end each line with a comma:</a:t>
            </a:r>
          </a:p>
        </p:txBody>
      </p:sp>
      <p:sp>
        <p:nvSpPr>
          <p:cNvPr id="137220" name="Text Box 4"/>
          <p:cNvSpPr txBox="1">
            <a:spLocks noChangeArrowheads="1"/>
          </p:cNvSpPr>
          <p:nvPr/>
        </p:nvSpPr>
        <p:spPr bwMode="auto">
          <a:xfrm>
            <a:off x="1143000" y="2286000"/>
            <a:ext cx="7086600" cy="2590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sz="1800" b="1">
                <a:latin typeface="Courier New" pitchFamily="49" charset="0"/>
              </a:rPr>
              <a:t>menu BYTE "Checking Account",0dh,0ah,0dh,0ah,</a:t>
            </a:r>
          </a:p>
          <a:p>
            <a:pPr>
              <a:lnSpc>
                <a:spcPct val="70000"/>
              </a:lnSpc>
              <a:spcBef>
                <a:spcPct val="50000"/>
              </a:spcBef>
            </a:pPr>
            <a:r>
              <a:rPr lang="en-US" sz="1800" b="1">
                <a:latin typeface="Courier New" pitchFamily="49" charset="0"/>
              </a:rPr>
              <a:t>	"1. Create a new account",0dh,0ah,</a:t>
            </a:r>
          </a:p>
          <a:p>
            <a:pPr>
              <a:lnSpc>
                <a:spcPct val="70000"/>
              </a:lnSpc>
              <a:spcBef>
                <a:spcPct val="50000"/>
              </a:spcBef>
            </a:pPr>
            <a:r>
              <a:rPr lang="en-US" sz="1800" b="1">
                <a:latin typeface="Courier New" pitchFamily="49" charset="0"/>
              </a:rPr>
              <a:t>	"2. Open an existing account",0dh,0ah,</a:t>
            </a:r>
          </a:p>
          <a:p>
            <a:pPr>
              <a:lnSpc>
                <a:spcPct val="70000"/>
              </a:lnSpc>
              <a:spcBef>
                <a:spcPct val="50000"/>
              </a:spcBef>
            </a:pPr>
            <a:r>
              <a:rPr lang="en-US" sz="1800" b="1">
                <a:latin typeface="Courier New" pitchFamily="49" charset="0"/>
              </a:rPr>
              <a:t>	"3. Credit the account",0dh,0ah,</a:t>
            </a:r>
          </a:p>
          <a:p>
            <a:pPr>
              <a:lnSpc>
                <a:spcPct val="70000"/>
              </a:lnSpc>
              <a:spcBef>
                <a:spcPct val="50000"/>
              </a:spcBef>
            </a:pPr>
            <a:r>
              <a:rPr lang="en-US" sz="1800" b="1">
                <a:latin typeface="Courier New" pitchFamily="49" charset="0"/>
              </a:rPr>
              <a:t>	"4. Debit the account",0dh,0ah,</a:t>
            </a:r>
          </a:p>
          <a:p>
            <a:pPr>
              <a:lnSpc>
                <a:spcPct val="70000"/>
              </a:lnSpc>
              <a:spcBef>
                <a:spcPct val="50000"/>
              </a:spcBef>
            </a:pPr>
            <a:r>
              <a:rPr lang="en-US" sz="1800" b="1">
                <a:latin typeface="Courier New" pitchFamily="49" charset="0"/>
              </a:rPr>
              <a:t>	"5. Exit",0ah,0ah,</a:t>
            </a:r>
          </a:p>
          <a:p>
            <a:pPr>
              <a:lnSpc>
                <a:spcPct val="70000"/>
              </a:lnSpc>
              <a:spcBef>
                <a:spcPct val="50000"/>
              </a:spcBef>
            </a:pPr>
            <a:r>
              <a:rPr lang="en-US" sz="1800" b="1">
                <a:latin typeface="Courier New" pitchFamily="49" charset="0"/>
              </a:rPr>
              <a:t>	"Choice&gt; ",0</a:t>
            </a:r>
          </a:p>
        </p:txBody>
      </p:sp>
    </p:spTree>
    <p:extLst>
      <p:ext uri="{BB962C8B-B14F-4D97-AF65-F5344CB8AC3E}">
        <p14:creationId xmlns:p14="http://schemas.microsoft.com/office/powerpoint/2010/main" xmlns="" val="2102533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Defining Strings</a:t>
            </a:r>
            <a:r>
              <a:rPr lang="en-US" sz="2400"/>
              <a:t>  (3 of 3)</a:t>
            </a:r>
          </a:p>
        </p:txBody>
      </p:sp>
      <p:sp>
        <p:nvSpPr>
          <p:cNvPr id="110595" name="Rectangle 3"/>
          <p:cNvSpPr>
            <a:spLocks noGrp="1" noChangeArrowheads="1"/>
          </p:cNvSpPr>
          <p:nvPr>
            <p:ph type="body" idx="1"/>
          </p:nvPr>
        </p:nvSpPr>
        <p:spPr>
          <a:xfrm>
            <a:off x="685800" y="1143000"/>
            <a:ext cx="7772400" cy="1295400"/>
          </a:xfrm>
        </p:spPr>
        <p:txBody>
          <a:bodyPr>
            <a:normAutofit lnSpcReduction="10000"/>
          </a:bodyPr>
          <a:lstStyle/>
          <a:p>
            <a:r>
              <a:rPr lang="en-US"/>
              <a:t>End-of-line character sequence:</a:t>
            </a:r>
          </a:p>
          <a:p>
            <a:pPr lvl="1"/>
            <a:r>
              <a:rPr lang="en-US"/>
              <a:t>0Dh = carriage return</a:t>
            </a:r>
          </a:p>
          <a:p>
            <a:pPr lvl="1"/>
            <a:r>
              <a:rPr lang="en-US"/>
              <a:t>0Ah = line feed</a:t>
            </a:r>
          </a:p>
        </p:txBody>
      </p:sp>
      <p:sp>
        <p:nvSpPr>
          <p:cNvPr id="110596" name="Text Box 4"/>
          <p:cNvSpPr txBox="1">
            <a:spLocks noChangeArrowheads="1"/>
          </p:cNvSpPr>
          <p:nvPr/>
        </p:nvSpPr>
        <p:spPr bwMode="auto">
          <a:xfrm>
            <a:off x="1600200" y="2667000"/>
            <a:ext cx="5943600" cy="175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sz="1800" b="1">
                <a:latin typeface="Courier New" pitchFamily="49" charset="0"/>
              </a:rPr>
              <a:t>str1 BYTE "Enter your name:    ",0Dh,0Ah</a:t>
            </a:r>
          </a:p>
          <a:p>
            <a:pPr>
              <a:lnSpc>
                <a:spcPct val="70000"/>
              </a:lnSpc>
              <a:spcBef>
                <a:spcPct val="50000"/>
              </a:spcBef>
            </a:pPr>
            <a:r>
              <a:rPr lang="en-US" sz="1800" b="1">
                <a:latin typeface="Courier New" pitchFamily="49" charset="0"/>
              </a:rPr>
              <a:t>     BYTE "Enter your address: ",0</a:t>
            </a:r>
          </a:p>
          <a:p>
            <a:pPr>
              <a:lnSpc>
                <a:spcPct val="70000"/>
              </a:lnSpc>
              <a:spcBef>
                <a:spcPct val="50000"/>
              </a:spcBef>
            </a:pPr>
            <a:endParaRPr lang="en-US" sz="1800" b="1">
              <a:latin typeface="Courier New" pitchFamily="49" charset="0"/>
            </a:endParaRPr>
          </a:p>
          <a:p>
            <a:pPr>
              <a:lnSpc>
                <a:spcPct val="70000"/>
              </a:lnSpc>
              <a:spcBef>
                <a:spcPct val="50000"/>
              </a:spcBef>
            </a:pPr>
            <a:r>
              <a:rPr lang="en-US" sz="1800" b="1">
                <a:latin typeface="Courier New" pitchFamily="49" charset="0"/>
              </a:rPr>
              <a:t>newLine BYTE 0Dh,0Ah,0</a:t>
            </a:r>
          </a:p>
        </p:txBody>
      </p:sp>
    </p:spTree>
    <p:extLst>
      <p:ext uri="{BB962C8B-B14F-4D97-AF65-F5344CB8AC3E}">
        <p14:creationId xmlns:p14="http://schemas.microsoft.com/office/powerpoint/2010/main" xmlns="" val="2547416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07: Review</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endParaRPr lang="en-US" sz="2400" dirty="0" smtClean="0">
              <a:latin typeface="Arial" pitchFamily="34" charset="0"/>
              <a:cs typeface="Arial" pitchFamily="34" charset="0"/>
            </a:endParaRPr>
          </a:p>
          <a:p>
            <a:pPr marL="285750" indent="-285750">
              <a:lnSpc>
                <a:spcPct val="150000"/>
              </a:lnSpc>
              <a:buFont typeface="Arial"/>
              <a:buChar char="•"/>
            </a:pPr>
            <a:endParaRPr lang="en-US" sz="2400" dirty="0" smtClean="0">
              <a:latin typeface="Arial" pitchFamily="34" charset="0"/>
              <a:cs typeface="Arial" pitchFamily="34" charset="0"/>
            </a:endParaRPr>
          </a:p>
        </p:txBody>
      </p:sp>
      <p:sp>
        <p:nvSpPr>
          <p:cNvPr id="4" name="Content Placeholder 1"/>
          <p:cNvSpPr txBox="1">
            <a:spLocks/>
          </p:cNvSpPr>
          <p:nvPr/>
        </p:nvSpPr>
        <p:spPr>
          <a:xfrm>
            <a:off x="609600" y="2362200"/>
            <a:ext cx="8229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9725" indent="-339725">
              <a:spcBef>
                <a:spcPts val="1872"/>
              </a:spcBef>
              <a:buClr>
                <a:srgbClr val="0D4000"/>
              </a:buClr>
              <a:buFontTx/>
              <a:buChar char="•"/>
            </a:pPr>
            <a:r>
              <a:rPr lang="en-US" altLang="zh-TW" dirty="0" smtClean="0">
                <a:cs typeface="Times New Roman" charset="0"/>
              </a:rPr>
              <a:t>The </a:t>
            </a:r>
            <a:r>
              <a:rPr lang="en-US" altLang="zh-TW" dirty="0" smtClean="0">
                <a:solidFill>
                  <a:srgbClr val="FF0000"/>
                </a:solidFill>
                <a:cs typeface="Times New Roman" charset="0"/>
              </a:rPr>
              <a:t>MOV</a:t>
            </a:r>
            <a:r>
              <a:rPr lang="en-US" altLang="zh-TW" dirty="0" smtClean="0">
                <a:cs typeface="Times New Roman" charset="0"/>
              </a:rPr>
              <a:t> instruction copies the contents of the source operand into the destination operand. </a:t>
            </a:r>
          </a:p>
          <a:p>
            <a:pPr marL="339725" indent="-339725">
              <a:spcBef>
                <a:spcPts val="1872"/>
              </a:spcBef>
              <a:buClr>
                <a:srgbClr val="0D4000"/>
              </a:buClr>
              <a:buFontTx/>
              <a:buChar char="•"/>
            </a:pPr>
            <a:r>
              <a:rPr lang="en-US" altLang="zh-TW" dirty="0" smtClean="0">
                <a:cs typeface="Times New Roman" charset="0"/>
              </a:rPr>
              <a:t>The source never changes for any instruction.</a:t>
            </a:r>
          </a:p>
          <a:p>
            <a:pPr marL="339725" indent="-339725">
              <a:spcBef>
                <a:spcPts val="1872"/>
              </a:spcBef>
              <a:buClr>
                <a:srgbClr val="0D4000"/>
              </a:buClr>
              <a:buFontTx/>
              <a:buChar char="•"/>
            </a:pPr>
            <a:r>
              <a:rPr lang="en-US" altLang="zh-TW" dirty="0" smtClean="0">
                <a:solidFill>
                  <a:srgbClr val="FF0000"/>
                </a:solidFill>
                <a:cs typeface="Times New Roman" charset="0"/>
              </a:rPr>
              <a:t>Register addressing</a:t>
            </a:r>
            <a:r>
              <a:rPr lang="en-US" altLang="zh-TW" dirty="0" smtClean="0">
                <a:cs typeface="Times New Roman" charset="0"/>
              </a:rPr>
              <a:t> specifies any </a:t>
            </a:r>
            <a:r>
              <a:rPr lang="en-US" altLang="zh-TW" dirty="0" smtClean="0">
                <a:solidFill>
                  <a:srgbClr val="FF0000"/>
                </a:solidFill>
                <a:cs typeface="Times New Roman" charset="0"/>
              </a:rPr>
              <a:t>8-bit</a:t>
            </a:r>
            <a:r>
              <a:rPr lang="en-US" altLang="zh-TW" dirty="0" smtClean="0">
                <a:cs typeface="Times New Roman" charset="0"/>
              </a:rPr>
              <a:t> register (AH, AL, BH, BL, CH, CL, DH, or DL) or any </a:t>
            </a:r>
            <a:r>
              <a:rPr lang="en-US" altLang="zh-TW" dirty="0" smtClean="0">
                <a:solidFill>
                  <a:srgbClr val="FF0000"/>
                </a:solidFill>
                <a:cs typeface="Times New Roman" charset="0"/>
              </a:rPr>
              <a:t>16-bit</a:t>
            </a:r>
            <a:r>
              <a:rPr lang="en-US" altLang="zh-TW" dirty="0" smtClean="0">
                <a:cs typeface="Times New Roman" charset="0"/>
              </a:rPr>
              <a:t> register (AX, BX, CX, DX, SP, BP, SI, or DI). </a:t>
            </a:r>
            <a:endParaRPr lang="en-US" altLang="zh-TW" dirty="0">
              <a:cs typeface="Times New Roman" charset="0"/>
            </a:endParaRPr>
          </a:p>
        </p:txBody>
      </p:sp>
      <p:sp>
        <p:nvSpPr>
          <p:cNvPr id="5" name="Rectangle 4"/>
          <p:cNvSpPr/>
          <p:nvPr/>
        </p:nvSpPr>
        <p:spPr>
          <a:xfrm>
            <a:off x="1658203" y="1371600"/>
            <a:ext cx="1846997" cy="762000"/>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n w="28575" cmpd="sng">
                  <a:solidFill>
                    <a:schemeClr val="tx1"/>
                  </a:solidFill>
                </a:ln>
                <a:solidFill>
                  <a:schemeClr val="tx1"/>
                </a:solidFill>
                <a:latin typeface="Arial"/>
                <a:cs typeface="Arial"/>
              </a:rPr>
              <a:t>Opcode</a:t>
            </a:r>
            <a:endParaRPr lang="en-US" dirty="0">
              <a:ln w="28575" cmpd="sng">
                <a:solidFill>
                  <a:schemeClr val="tx1"/>
                </a:solidFill>
              </a:ln>
              <a:solidFill>
                <a:schemeClr val="tx1"/>
              </a:solidFill>
              <a:latin typeface="Arial"/>
              <a:cs typeface="Arial"/>
            </a:endParaRPr>
          </a:p>
        </p:txBody>
      </p:sp>
      <p:sp>
        <p:nvSpPr>
          <p:cNvPr id="6" name="Rectangle 5"/>
          <p:cNvSpPr/>
          <p:nvPr/>
        </p:nvSpPr>
        <p:spPr>
          <a:xfrm>
            <a:off x="3505200" y="1371600"/>
            <a:ext cx="4038600" cy="7620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28575" cmpd="sng">
                  <a:solidFill>
                    <a:schemeClr val="tx1"/>
                  </a:solidFill>
                </a:ln>
                <a:solidFill>
                  <a:schemeClr val="tx1"/>
                </a:solidFill>
                <a:latin typeface="Arial"/>
                <a:cs typeface="Arial"/>
              </a:rPr>
              <a:t>Operand(s) and/or Address(</a:t>
            </a:r>
            <a:r>
              <a:rPr lang="en-US" dirty="0" err="1" smtClean="0">
                <a:ln w="28575" cmpd="sng">
                  <a:solidFill>
                    <a:schemeClr val="tx1"/>
                  </a:solidFill>
                </a:ln>
                <a:solidFill>
                  <a:schemeClr val="tx1"/>
                </a:solidFill>
                <a:latin typeface="Arial"/>
                <a:cs typeface="Arial"/>
              </a:rPr>
              <a:t>es</a:t>
            </a:r>
            <a:r>
              <a:rPr lang="en-US" dirty="0" smtClean="0">
                <a:ln w="28575" cmpd="sng">
                  <a:solidFill>
                    <a:schemeClr val="tx1"/>
                  </a:solidFill>
                </a:ln>
                <a:solidFill>
                  <a:schemeClr val="tx1"/>
                </a:solidFill>
                <a:latin typeface="Arial"/>
                <a:cs typeface="Arial"/>
              </a:rPr>
              <a:t>)</a:t>
            </a:r>
          </a:p>
        </p:txBody>
      </p:sp>
      <p:sp>
        <p:nvSpPr>
          <p:cNvPr id="7" name="Rectangle 6"/>
          <p:cNvSpPr/>
          <p:nvPr/>
        </p:nvSpPr>
        <p:spPr>
          <a:xfrm>
            <a:off x="381000" y="1371600"/>
            <a:ext cx="891654" cy="762000"/>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28575" cmpd="sng">
                  <a:solidFill>
                    <a:schemeClr val="tx1"/>
                  </a:solidFill>
                </a:ln>
                <a:solidFill>
                  <a:schemeClr val="tx1"/>
                </a:solidFill>
                <a:latin typeface="Arial"/>
                <a:cs typeface="Arial"/>
              </a:rPr>
              <a:t>label</a:t>
            </a:r>
            <a:endParaRPr lang="en-US" dirty="0">
              <a:ln w="28575" cmpd="sng">
                <a:solidFill>
                  <a:schemeClr val="tx1"/>
                </a:solidFill>
              </a:ln>
              <a:solidFill>
                <a:schemeClr val="tx1"/>
              </a:solidFill>
              <a:latin typeface="Arial"/>
              <a:cs typeface="Arial"/>
            </a:endParaRPr>
          </a:p>
        </p:txBody>
      </p:sp>
      <p:sp>
        <p:nvSpPr>
          <p:cNvPr id="8" name="Rectangle 7"/>
          <p:cNvSpPr/>
          <p:nvPr/>
        </p:nvSpPr>
        <p:spPr>
          <a:xfrm>
            <a:off x="7543800" y="1371600"/>
            <a:ext cx="1524000" cy="762000"/>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28575" cmpd="sng">
                  <a:solidFill>
                    <a:schemeClr val="tx1"/>
                  </a:solidFill>
                </a:ln>
                <a:solidFill>
                  <a:schemeClr val="tx1"/>
                </a:solidFill>
                <a:latin typeface="Arial"/>
                <a:cs typeface="Arial"/>
              </a:rPr>
              <a:t>; Comments</a:t>
            </a:r>
            <a:endParaRPr lang="en-US" dirty="0">
              <a:ln w="28575" cmpd="sng">
                <a:solidFill>
                  <a:schemeClr val="tx1"/>
                </a:solidFill>
              </a:ln>
              <a:solidFill>
                <a:schemeClr val="tx1"/>
              </a:solidFill>
              <a:latin typeface="Arial"/>
              <a:cs typeface="Arial"/>
            </a:endParaRPr>
          </a:p>
        </p:txBody>
      </p:sp>
    </p:spTree>
    <p:extLst>
      <p:ext uri="{BB962C8B-B14F-4D97-AF65-F5344CB8AC3E}">
        <p14:creationId xmlns:p14="http://schemas.microsoft.com/office/powerpoint/2010/main" xmlns="" val="562901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Using the DUP Operator</a:t>
            </a:r>
          </a:p>
        </p:txBody>
      </p:sp>
      <p:sp>
        <p:nvSpPr>
          <p:cNvPr id="111619" name="Rectangle 3"/>
          <p:cNvSpPr>
            <a:spLocks noGrp="1" noChangeArrowheads="1"/>
          </p:cNvSpPr>
          <p:nvPr>
            <p:ph type="body" idx="1"/>
          </p:nvPr>
        </p:nvSpPr>
        <p:spPr>
          <a:xfrm>
            <a:off x="685800" y="1143000"/>
            <a:ext cx="7772400" cy="1752600"/>
          </a:xfrm>
        </p:spPr>
        <p:txBody>
          <a:bodyPr>
            <a:normAutofit fontScale="92500" lnSpcReduction="10000"/>
          </a:bodyPr>
          <a:lstStyle/>
          <a:p>
            <a:pPr>
              <a:spcBef>
                <a:spcPts val="1824"/>
              </a:spcBef>
            </a:pPr>
            <a:r>
              <a:rPr lang="en-US" dirty="0"/>
              <a:t>Use DUP to allocate (create space for) an array or string. Syntax: </a:t>
            </a:r>
            <a:r>
              <a:rPr lang="en-US" i="1" dirty="0">
                <a:solidFill>
                  <a:schemeClr val="tx2"/>
                </a:solidFill>
              </a:rPr>
              <a:t>counter</a:t>
            </a:r>
            <a:r>
              <a:rPr lang="en-US" dirty="0">
                <a:solidFill>
                  <a:schemeClr val="tx2"/>
                </a:solidFill>
              </a:rPr>
              <a:t> DUP ( </a:t>
            </a:r>
            <a:r>
              <a:rPr lang="en-US" i="1" dirty="0">
                <a:solidFill>
                  <a:schemeClr val="tx2"/>
                </a:solidFill>
              </a:rPr>
              <a:t>argument</a:t>
            </a:r>
            <a:r>
              <a:rPr lang="en-US" dirty="0">
                <a:solidFill>
                  <a:schemeClr val="tx2"/>
                </a:solidFill>
              </a:rPr>
              <a:t> )</a:t>
            </a:r>
          </a:p>
          <a:p>
            <a:pPr>
              <a:spcBef>
                <a:spcPts val="1824"/>
              </a:spcBef>
            </a:pPr>
            <a:r>
              <a:rPr lang="en-US" i="1" dirty="0"/>
              <a:t>Counter</a:t>
            </a:r>
            <a:r>
              <a:rPr lang="en-US" dirty="0"/>
              <a:t> and </a:t>
            </a:r>
            <a:r>
              <a:rPr lang="en-US" i="1" dirty="0"/>
              <a:t>argument</a:t>
            </a:r>
            <a:r>
              <a:rPr lang="en-US" dirty="0"/>
              <a:t> must be constants or constant expressions</a:t>
            </a:r>
          </a:p>
        </p:txBody>
      </p:sp>
      <p:sp>
        <p:nvSpPr>
          <p:cNvPr id="111620" name="Text Box 4"/>
          <p:cNvSpPr txBox="1">
            <a:spLocks noChangeArrowheads="1"/>
          </p:cNvSpPr>
          <p:nvPr/>
        </p:nvSpPr>
        <p:spPr bwMode="auto">
          <a:xfrm>
            <a:off x="533400" y="3048000"/>
            <a:ext cx="8229600" cy="175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spcBef>
                <a:spcPct val="50000"/>
              </a:spcBef>
            </a:pPr>
            <a:r>
              <a:rPr lang="en-US" sz="1600" b="1">
                <a:latin typeface="Courier New" pitchFamily="49" charset="0"/>
              </a:rPr>
              <a:t>var1 BYTE 20 DUP(0)	; 20 bytes, all equal to zero</a:t>
            </a:r>
          </a:p>
          <a:p>
            <a:pPr>
              <a:spcBef>
                <a:spcPct val="50000"/>
              </a:spcBef>
            </a:pPr>
            <a:r>
              <a:rPr lang="en-US" sz="1600" b="1">
                <a:latin typeface="Courier New" pitchFamily="49" charset="0"/>
              </a:rPr>
              <a:t>var2 BYTE 20 DUP(?)	; 20 bytes, uninitialized</a:t>
            </a:r>
          </a:p>
          <a:p>
            <a:pPr>
              <a:spcBef>
                <a:spcPct val="50000"/>
              </a:spcBef>
            </a:pPr>
            <a:r>
              <a:rPr lang="en-US" sz="1600" b="1">
                <a:latin typeface="Courier New" pitchFamily="49" charset="0"/>
              </a:rPr>
              <a:t>var3 BYTE 4 DUP("STACK")      ; 20 bytes: "STACKSTACKSTACKSTACK"</a:t>
            </a:r>
          </a:p>
          <a:p>
            <a:pPr>
              <a:spcBef>
                <a:spcPct val="50000"/>
              </a:spcBef>
            </a:pPr>
            <a:r>
              <a:rPr lang="en-US" sz="1600" b="1">
                <a:latin typeface="Courier New" pitchFamily="49" charset="0"/>
              </a:rPr>
              <a:t>var4 BYTE 10,3 DUP(0),20	; 5 bytes</a:t>
            </a:r>
          </a:p>
        </p:txBody>
      </p:sp>
    </p:spTree>
    <p:extLst>
      <p:ext uri="{BB962C8B-B14F-4D97-AF65-F5344CB8AC3E}">
        <p14:creationId xmlns:p14="http://schemas.microsoft.com/office/powerpoint/2010/main" xmlns="" val="3491131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Defining WORD and SWORD Data</a:t>
            </a:r>
          </a:p>
        </p:txBody>
      </p:sp>
      <p:sp>
        <p:nvSpPr>
          <p:cNvPr id="108547" name="Rectangle 3"/>
          <p:cNvSpPr>
            <a:spLocks noGrp="1" noChangeArrowheads="1"/>
          </p:cNvSpPr>
          <p:nvPr>
            <p:ph type="body" idx="1"/>
          </p:nvPr>
        </p:nvSpPr>
        <p:spPr>
          <a:xfrm>
            <a:off x="1143000" y="1219200"/>
            <a:ext cx="7391400" cy="1371600"/>
          </a:xfrm>
        </p:spPr>
        <p:txBody>
          <a:bodyPr>
            <a:normAutofit lnSpcReduction="10000"/>
          </a:bodyPr>
          <a:lstStyle/>
          <a:p>
            <a:r>
              <a:rPr lang="en-US"/>
              <a:t>Define storage for 16-bit integers</a:t>
            </a:r>
          </a:p>
          <a:p>
            <a:pPr lvl="1"/>
            <a:r>
              <a:rPr lang="en-US" sz="2400"/>
              <a:t>or double characters</a:t>
            </a:r>
          </a:p>
          <a:p>
            <a:pPr lvl="1"/>
            <a:r>
              <a:rPr lang="en-US" sz="2400"/>
              <a:t>single value or multiple values</a:t>
            </a:r>
          </a:p>
        </p:txBody>
      </p:sp>
      <p:sp>
        <p:nvSpPr>
          <p:cNvPr id="108548" name="Text Box 4"/>
          <p:cNvSpPr txBox="1">
            <a:spLocks noChangeArrowheads="1"/>
          </p:cNvSpPr>
          <p:nvPr/>
        </p:nvSpPr>
        <p:spPr bwMode="auto">
          <a:xfrm>
            <a:off x="762000" y="2819400"/>
            <a:ext cx="7696200" cy="228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sz="1800" b="1">
                <a:latin typeface="Courier New" pitchFamily="49" charset="0"/>
              </a:rPr>
              <a:t>word1  WORD  65535 	; largest unsigned value</a:t>
            </a:r>
          </a:p>
          <a:p>
            <a:pPr>
              <a:lnSpc>
                <a:spcPct val="70000"/>
              </a:lnSpc>
              <a:spcBef>
                <a:spcPct val="50000"/>
              </a:spcBef>
            </a:pPr>
            <a:r>
              <a:rPr lang="en-US" sz="1800" b="1">
                <a:latin typeface="Courier New" pitchFamily="49" charset="0"/>
              </a:rPr>
              <a:t>word2  SWORD –32768	; smallest signed value</a:t>
            </a:r>
          </a:p>
          <a:p>
            <a:pPr>
              <a:lnSpc>
                <a:spcPct val="70000"/>
              </a:lnSpc>
              <a:spcBef>
                <a:spcPct val="50000"/>
              </a:spcBef>
            </a:pPr>
            <a:r>
              <a:rPr lang="en-US" sz="1800" b="1">
                <a:latin typeface="Courier New" pitchFamily="49" charset="0"/>
              </a:rPr>
              <a:t>word3  WORD  ?	; uninitialized, unsigned</a:t>
            </a:r>
          </a:p>
          <a:p>
            <a:pPr>
              <a:lnSpc>
                <a:spcPct val="70000"/>
              </a:lnSpc>
              <a:spcBef>
                <a:spcPct val="50000"/>
              </a:spcBef>
            </a:pPr>
            <a:r>
              <a:rPr lang="en-US" sz="1800" b="1">
                <a:latin typeface="Courier New" pitchFamily="49" charset="0"/>
              </a:rPr>
              <a:t>word4  WORD  "AB"	; double characters</a:t>
            </a:r>
          </a:p>
          <a:p>
            <a:pPr>
              <a:lnSpc>
                <a:spcPct val="70000"/>
              </a:lnSpc>
              <a:spcBef>
                <a:spcPct val="50000"/>
              </a:spcBef>
            </a:pPr>
            <a:r>
              <a:rPr lang="en-US" sz="1800" b="1">
                <a:latin typeface="Courier New" pitchFamily="49" charset="0"/>
              </a:rPr>
              <a:t>myList WORD  1,2,3,4,5	; array of words</a:t>
            </a:r>
          </a:p>
          <a:p>
            <a:pPr>
              <a:lnSpc>
                <a:spcPct val="70000"/>
              </a:lnSpc>
              <a:spcBef>
                <a:spcPct val="50000"/>
              </a:spcBef>
            </a:pPr>
            <a:r>
              <a:rPr lang="en-US" sz="1800" b="1">
                <a:latin typeface="Courier New" pitchFamily="49" charset="0"/>
              </a:rPr>
              <a:t>array  WORD  5 DUP(?)	; uninitialized array</a:t>
            </a:r>
          </a:p>
        </p:txBody>
      </p:sp>
    </p:spTree>
    <p:extLst>
      <p:ext uri="{BB962C8B-B14F-4D97-AF65-F5344CB8AC3E}">
        <p14:creationId xmlns:p14="http://schemas.microsoft.com/office/powerpoint/2010/main" xmlns="" val="41795583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Defining DWORD and SDWORD Data</a:t>
            </a:r>
          </a:p>
        </p:txBody>
      </p:sp>
      <p:sp>
        <p:nvSpPr>
          <p:cNvPr id="93187" name="Text Box 3"/>
          <p:cNvSpPr txBox="1">
            <a:spLocks noChangeArrowheads="1"/>
          </p:cNvSpPr>
          <p:nvPr/>
        </p:nvSpPr>
        <p:spPr bwMode="auto">
          <a:xfrm>
            <a:off x="914400" y="2667000"/>
            <a:ext cx="7696200" cy="1600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sz="1800" b="1">
                <a:latin typeface="Courier New" pitchFamily="49" charset="0"/>
              </a:rPr>
              <a:t>val1 DWORD  12345678h 		; unsigned</a:t>
            </a:r>
          </a:p>
          <a:p>
            <a:pPr>
              <a:lnSpc>
                <a:spcPct val="70000"/>
              </a:lnSpc>
              <a:spcBef>
                <a:spcPct val="50000"/>
              </a:spcBef>
            </a:pPr>
            <a:r>
              <a:rPr lang="en-US" sz="1800" b="1">
                <a:latin typeface="Courier New" pitchFamily="49" charset="0"/>
              </a:rPr>
              <a:t>val2 SDWORD –2147483648 		; signed</a:t>
            </a:r>
          </a:p>
          <a:p>
            <a:pPr>
              <a:lnSpc>
                <a:spcPct val="70000"/>
              </a:lnSpc>
              <a:spcBef>
                <a:spcPct val="50000"/>
              </a:spcBef>
            </a:pPr>
            <a:r>
              <a:rPr lang="en-US" sz="1800" b="1">
                <a:latin typeface="Courier New" pitchFamily="49" charset="0"/>
              </a:rPr>
              <a:t>val3 DWORD  20 DUP(?) 		; unsigned array</a:t>
            </a:r>
          </a:p>
          <a:p>
            <a:pPr>
              <a:lnSpc>
                <a:spcPct val="70000"/>
              </a:lnSpc>
              <a:spcBef>
                <a:spcPct val="50000"/>
              </a:spcBef>
            </a:pPr>
            <a:r>
              <a:rPr lang="en-US" sz="1800" b="1">
                <a:latin typeface="Courier New" pitchFamily="49" charset="0"/>
              </a:rPr>
              <a:t>val4 SDWORD –3,–2,–1,0,1		; signed array</a:t>
            </a:r>
          </a:p>
        </p:txBody>
      </p:sp>
      <p:sp>
        <p:nvSpPr>
          <p:cNvPr id="93188" name="Text Box 4"/>
          <p:cNvSpPr txBox="1">
            <a:spLocks noChangeArrowheads="1"/>
          </p:cNvSpPr>
          <p:nvPr/>
        </p:nvSpPr>
        <p:spPr bwMode="auto">
          <a:xfrm>
            <a:off x="685800" y="1371600"/>
            <a:ext cx="7696200" cy="100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400"/>
              <a:t>Storage definitions for signed and unsigned 32-bit integers:</a:t>
            </a:r>
          </a:p>
        </p:txBody>
      </p:sp>
    </p:spTree>
    <p:extLst>
      <p:ext uri="{BB962C8B-B14F-4D97-AF65-F5344CB8AC3E}">
        <p14:creationId xmlns:p14="http://schemas.microsoft.com/office/powerpoint/2010/main" xmlns="" val="3237193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Defining QWORD, TBYTE, Real Data</a:t>
            </a:r>
          </a:p>
        </p:txBody>
      </p:sp>
      <p:sp>
        <p:nvSpPr>
          <p:cNvPr id="114691" name="Text Box 3"/>
          <p:cNvSpPr txBox="1">
            <a:spLocks noChangeArrowheads="1"/>
          </p:cNvSpPr>
          <p:nvPr/>
        </p:nvSpPr>
        <p:spPr bwMode="auto">
          <a:xfrm>
            <a:off x="1219200" y="2438400"/>
            <a:ext cx="6934200" cy="228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70000"/>
              </a:lnSpc>
              <a:spcBef>
                <a:spcPct val="50000"/>
              </a:spcBef>
            </a:pPr>
            <a:r>
              <a:rPr lang="en-US" sz="1800" b="1">
                <a:latin typeface="Courier New" pitchFamily="49" charset="0"/>
              </a:rPr>
              <a:t>quad1 QWORD  1234567812345678h</a:t>
            </a:r>
          </a:p>
          <a:p>
            <a:pPr>
              <a:lnSpc>
                <a:spcPct val="70000"/>
              </a:lnSpc>
              <a:spcBef>
                <a:spcPct val="50000"/>
              </a:spcBef>
            </a:pPr>
            <a:r>
              <a:rPr lang="en-US" sz="1800" b="1">
                <a:latin typeface="Courier New" pitchFamily="49" charset="0"/>
              </a:rPr>
              <a:t>val1  TBYTE  1000000000123456789Ah</a:t>
            </a:r>
          </a:p>
          <a:p>
            <a:pPr>
              <a:lnSpc>
                <a:spcPct val="70000"/>
              </a:lnSpc>
              <a:spcBef>
                <a:spcPct val="50000"/>
              </a:spcBef>
            </a:pPr>
            <a:r>
              <a:rPr lang="en-US" sz="1800" b="1">
                <a:latin typeface="Courier New" pitchFamily="49" charset="0"/>
              </a:rPr>
              <a:t>rVal1 REAL4  -2.1</a:t>
            </a:r>
          </a:p>
          <a:p>
            <a:pPr>
              <a:lnSpc>
                <a:spcPct val="70000"/>
              </a:lnSpc>
              <a:spcBef>
                <a:spcPct val="50000"/>
              </a:spcBef>
            </a:pPr>
            <a:r>
              <a:rPr lang="en-US" sz="1800" b="1">
                <a:latin typeface="Courier New" pitchFamily="49" charset="0"/>
              </a:rPr>
              <a:t>rVal2 REAL8  3.2E-260</a:t>
            </a:r>
          </a:p>
          <a:p>
            <a:pPr>
              <a:lnSpc>
                <a:spcPct val="70000"/>
              </a:lnSpc>
              <a:spcBef>
                <a:spcPct val="50000"/>
              </a:spcBef>
            </a:pPr>
            <a:r>
              <a:rPr lang="en-US" sz="1800" b="1">
                <a:latin typeface="Courier New" pitchFamily="49" charset="0"/>
              </a:rPr>
              <a:t>rVal3 REAL10 4.6E+4096</a:t>
            </a:r>
          </a:p>
          <a:p>
            <a:pPr>
              <a:lnSpc>
                <a:spcPct val="70000"/>
              </a:lnSpc>
              <a:spcBef>
                <a:spcPct val="50000"/>
              </a:spcBef>
            </a:pPr>
            <a:r>
              <a:rPr lang="en-US" sz="1800" b="1">
                <a:latin typeface="Courier New" pitchFamily="49" charset="0"/>
              </a:rPr>
              <a:t>ShortArray REAL4 20 DUP(0.0)</a:t>
            </a:r>
          </a:p>
        </p:txBody>
      </p:sp>
      <p:sp>
        <p:nvSpPr>
          <p:cNvPr id="114692" name="Text Box 4"/>
          <p:cNvSpPr txBox="1">
            <a:spLocks noChangeArrowheads="1"/>
          </p:cNvSpPr>
          <p:nvPr/>
        </p:nvSpPr>
        <p:spPr bwMode="auto">
          <a:xfrm>
            <a:off x="685800" y="1066800"/>
            <a:ext cx="7696200" cy="1035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500"/>
              <a:t>Storage definitions for quadwords, tenbyte values, and real numbers:</a:t>
            </a:r>
          </a:p>
        </p:txBody>
      </p:sp>
    </p:spTree>
    <p:extLst>
      <p:ext uri="{BB962C8B-B14F-4D97-AF65-F5344CB8AC3E}">
        <p14:creationId xmlns:p14="http://schemas.microsoft.com/office/powerpoint/2010/main" xmlns="" val="1402074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Adding Variables to AddSub</a:t>
            </a:r>
          </a:p>
        </p:txBody>
      </p:sp>
      <p:sp>
        <p:nvSpPr>
          <p:cNvPr id="112643" name="Text Box 3"/>
          <p:cNvSpPr txBox="1">
            <a:spLocks noChangeArrowheads="1"/>
          </p:cNvSpPr>
          <p:nvPr/>
        </p:nvSpPr>
        <p:spPr bwMode="auto">
          <a:xfrm>
            <a:off x="685800" y="990600"/>
            <a:ext cx="7848600" cy="5334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386</a:t>
            </a:r>
          </a:p>
          <a:p>
            <a:r>
              <a:rPr lang="en-US" sz="1600" dirty="0">
                <a:latin typeface="Courier New" pitchFamily="49" charset="0"/>
                <a:cs typeface="Courier New" pitchFamily="49" charset="0"/>
              </a:rPr>
              <a:t>        .model </a:t>
            </a:r>
            <a:r>
              <a:rPr lang="en-US" sz="1600" dirty="0" err="1">
                <a:latin typeface="Courier New" pitchFamily="49" charset="0"/>
                <a:cs typeface="Courier New" pitchFamily="49" charset="0"/>
              </a:rPr>
              <a:t>flat,stdcall</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option </a:t>
            </a:r>
            <a:r>
              <a:rPr lang="en-US" sz="1600" dirty="0" err="1">
                <a:latin typeface="Courier New" pitchFamily="49" charset="0"/>
                <a:cs typeface="Courier New" pitchFamily="49" charset="0"/>
              </a:rPr>
              <a:t>casemap:none</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include windows.inc</a:t>
            </a:r>
          </a:p>
          <a:p>
            <a:r>
              <a:rPr lang="en-US" sz="1600" dirty="0">
                <a:latin typeface="Courier New" pitchFamily="49" charset="0"/>
                <a:cs typeface="Courier New" pitchFamily="49" charset="0"/>
              </a:rPr>
              <a:t>        include kernel32.inc</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includelib</a:t>
            </a:r>
            <a:r>
              <a:rPr lang="en-US" sz="1600" dirty="0">
                <a:latin typeface="Courier New" pitchFamily="49" charset="0"/>
                <a:cs typeface="Courier New" pitchFamily="49" charset="0"/>
              </a:rPr>
              <a:t> kernel32.lib</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.data</a:t>
            </a:r>
          </a:p>
          <a:p>
            <a:r>
              <a:rPr lang="en-US" sz="1600" dirty="0" smtClean="0">
                <a:latin typeface="Courier New" pitchFamily="49" charset="0"/>
                <a:cs typeface="Courier New" pitchFamily="49" charset="0"/>
              </a:rPr>
              <a:t>                val1 </a:t>
            </a:r>
            <a:r>
              <a:rPr lang="en-US" sz="1600" dirty="0" err="1">
                <a:latin typeface="Courier New" pitchFamily="49" charset="0"/>
                <a:cs typeface="Courier New" pitchFamily="49" charset="0"/>
              </a:rPr>
              <a:t>dword</a:t>
            </a:r>
            <a:r>
              <a:rPr lang="en-US" sz="1600" dirty="0">
                <a:latin typeface="Courier New" pitchFamily="49" charset="0"/>
                <a:cs typeface="Courier New" pitchFamily="49" charset="0"/>
              </a:rPr>
              <a:t> 10000h</a:t>
            </a:r>
          </a:p>
          <a:p>
            <a:r>
              <a:rPr lang="en-US" sz="1600" dirty="0" smtClean="0">
                <a:latin typeface="Courier New" pitchFamily="49" charset="0"/>
                <a:cs typeface="Courier New" pitchFamily="49" charset="0"/>
              </a:rPr>
              <a:t>                val2 </a:t>
            </a:r>
            <a:r>
              <a:rPr lang="en-US" sz="1600" dirty="0" err="1">
                <a:latin typeface="Courier New" pitchFamily="49" charset="0"/>
                <a:cs typeface="Courier New" pitchFamily="49" charset="0"/>
              </a:rPr>
              <a:t>dword</a:t>
            </a:r>
            <a:r>
              <a:rPr lang="en-US" sz="1600" dirty="0">
                <a:latin typeface="Courier New" pitchFamily="49" charset="0"/>
                <a:cs typeface="Courier New" pitchFamily="49" charset="0"/>
              </a:rPr>
              <a:t> 40000h</a:t>
            </a:r>
          </a:p>
          <a:p>
            <a:r>
              <a:rPr lang="en-US" sz="1600" dirty="0" smtClean="0">
                <a:latin typeface="Courier New" pitchFamily="49" charset="0"/>
                <a:cs typeface="Courier New" pitchFamily="49" charset="0"/>
              </a:rPr>
              <a:t>                val3 </a:t>
            </a:r>
            <a:r>
              <a:rPr lang="en-US" sz="1600" dirty="0" err="1">
                <a:latin typeface="Courier New" pitchFamily="49" charset="0"/>
                <a:cs typeface="Courier New" pitchFamily="49" charset="0"/>
              </a:rPr>
              <a:t>dword</a:t>
            </a:r>
            <a:r>
              <a:rPr lang="en-US" sz="1600" dirty="0">
                <a:latin typeface="Courier New" pitchFamily="49" charset="0"/>
                <a:cs typeface="Courier New" pitchFamily="49" charset="0"/>
              </a:rPr>
              <a:t> 20000h</a:t>
            </a:r>
          </a:p>
          <a:p>
            <a:r>
              <a:rPr lang="en-US" sz="1600" dirty="0">
                <a:latin typeface="Courier New" pitchFamily="49" charset="0"/>
                <a:cs typeface="Courier New" pitchFamily="49" charset="0"/>
              </a:rPr>
              <a:t>        .code</a:t>
            </a:r>
          </a:p>
          <a:p>
            <a:r>
              <a:rPr lang="en-US" sz="1600" dirty="0">
                <a:latin typeface="Courier New" pitchFamily="49" charset="0"/>
                <a:cs typeface="Courier New" pitchFamily="49" charset="0"/>
              </a:rPr>
              <a:t>        start:</a:t>
            </a:r>
          </a:p>
          <a:p>
            <a:r>
              <a:rPr lang="en-US" sz="1600" dirty="0" smtClean="0">
                <a:latin typeface="Courier New" pitchFamily="49" charset="0"/>
                <a:cs typeface="Courier New" pitchFamily="49" charset="0"/>
              </a:rPr>
              <a:t>                moveax,val1</a:t>
            </a:r>
            <a:r>
              <a:rPr lang="en-US" sz="1600" dirty="0">
                <a:latin typeface="Courier New" pitchFamily="49" charset="0"/>
                <a:cs typeface="Courier New" pitchFamily="49" charset="0"/>
              </a:rPr>
              <a:t>; EAX = 10000h</a:t>
            </a:r>
          </a:p>
          <a:p>
            <a:r>
              <a:rPr lang="en-US" sz="1600" dirty="0" smtClean="0">
                <a:latin typeface="Courier New" pitchFamily="49" charset="0"/>
                <a:cs typeface="Courier New" pitchFamily="49" charset="0"/>
              </a:rPr>
              <a:t>                addeax,val2</a:t>
            </a:r>
            <a:r>
              <a:rPr lang="en-US" sz="1600" dirty="0">
                <a:latin typeface="Courier New" pitchFamily="49" charset="0"/>
                <a:cs typeface="Courier New" pitchFamily="49" charset="0"/>
              </a:rPr>
              <a:t>; EAX = 50000h</a:t>
            </a:r>
          </a:p>
          <a:p>
            <a:r>
              <a:rPr lang="en-US" sz="1600" dirty="0" smtClean="0">
                <a:latin typeface="Courier New" pitchFamily="49" charset="0"/>
                <a:cs typeface="Courier New" pitchFamily="49" charset="0"/>
              </a:rPr>
              <a:t>                subeax,val3</a:t>
            </a:r>
            <a:r>
              <a:rPr lang="en-US" sz="1600" dirty="0">
                <a:latin typeface="Courier New" pitchFamily="49" charset="0"/>
                <a:cs typeface="Courier New" pitchFamily="49" charset="0"/>
              </a:rPr>
              <a:t>; EAX = </a:t>
            </a:r>
            <a:r>
              <a:rPr lang="en-US" sz="1600" dirty="0" smtClean="0">
                <a:latin typeface="Courier New" pitchFamily="49" charset="0"/>
                <a:cs typeface="Courier New" pitchFamily="49" charset="0"/>
              </a:rPr>
              <a:t>30000h</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invoke </a:t>
            </a:r>
            <a:r>
              <a:rPr lang="en-US" sz="1600" dirty="0" err="1">
                <a:latin typeface="Courier New" pitchFamily="49" charset="0"/>
                <a:cs typeface="Courier New" pitchFamily="49" charset="0"/>
              </a:rPr>
              <a:t>ExitProcess</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NULL</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end start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xmlns="" val="1511322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Setting up </a:t>
            </a:r>
            <a:r>
              <a:rPr lang="en-US" b="1" dirty="0" smtClean="0"/>
              <a:t>Visual C++ Express for Assembly</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27194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Visual C++ 2010 Express</a:t>
            </a:r>
            <a:endParaRPr lang="en-US" dirty="0"/>
          </a:p>
        </p:txBody>
      </p:sp>
      <p:sp>
        <p:nvSpPr>
          <p:cNvPr id="4" name="Content Placeholder 3"/>
          <p:cNvSpPr>
            <a:spLocks noGrp="1"/>
          </p:cNvSpPr>
          <p:nvPr>
            <p:ph idx="1"/>
          </p:nvPr>
        </p:nvSpPr>
        <p:spPr/>
        <p:txBody>
          <a:bodyPr/>
          <a:lstStyle/>
          <a:p>
            <a:r>
              <a:rPr lang="en-US" dirty="0" smtClean="0"/>
              <a:t>Microsoft Visual Studio </a:t>
            </a:r>
            <a:r>
              <a:rPr lang="en-US" dirty="0"/>
              <a:t>2010 and Visual C++ 2010 Express </a:t>
            </a:r>
            <a:r>
              <a:rPr lang="en-US" dirty="0" smtClean="0"/>
              <a:t>Edition : both </a:t>
            </a:r>
            <a:r>
              <a:rPr lang="en-US" dirty="0"/>
              <a:t>include the current version of the Microsoft Assembler</a:t>
            </a:r>
            <a:r>
              <a:rPr lang="en-US" dirty="0" smtClean="0"/>
              <a:t>.</a:t>
            </a:r>
          </a:p>
          <a:p>
            <a:endParaRPr lang="en-US" dirty="0" smtClean="0"/>
          </a:p>
          <a:p>
            <a:r>
              <a:rPr lang="en-US" b="1" dirty="0"/>
              <a:t>ml.exe</a:t>
            </a:r>
            <a:r>
              <a:rPr lang="en-US" dirty="0"/>
              <a:t> in the \</a:t>
            </a:r>
            <a:r>
              <a:rPr lang="en-US" dirty="0" err="1"/>
              <a:t>vc</a:t>
            </a:r>
            <a:r>
              <a:rPr lang="en-US" dirty="0"/>
              <a:t>\bin folder of your Visual Studio installation directory, such as c:\Program Files\Microsoft Visual Studio 10.x\</a:t>
            </a:r>
            <a:r>
              <a:rPr lang="en-US" dirty="0" err="1"/>
              <a:t>vc</a:t>
            </a:r>
            <a:r>
              <a:rPr lang="en-US" dirty="0"/>
              <a:t>\bin. </a:t>
            </a:r>
          </a:p>
          <a:p>
            <a:endParaRPr lang="en-US" dirty="0"/>
          </a:p>
        </p:txBody>
      </p:sp>
    </p:spTree>
    <p:extLst>
      <p:ext uri="{BB962C8B-B14F-4D97-AF65-F5344CB8AC3E}">
        <p14:creationId xmlns:p14="http://schemas.microsoft.com/office/powerpoint/2010/main" xmlns="" val="555958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209550"/>
            <a:ext cx="9149495" cy="6343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200400" y="2286000"/>
            <a:ext cx="4276725" cy="1990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04800" y="6488668"/>
            <a:ext cx="8839200" cy="369332"/>
          </a:xfrm>
          <a:prstGeom prst="rect">
            <a:avLst/>
          </a:prstGeom>
        </p:spPr>
        <p:txBody>
          <a:bodyPr wrap="square">
            <a:spAutoFit/>
          </a:bodyPr>
          <a:lstStyle/>
          <a:p>
            <a:r>
              <a:rPr lang="en-US" dirty="0" smtClean="0"/>
              <a:t>http://www.microsoft.com/visualstudio/en-us/products/2010-editions/visual-cpp-express</a:t>
            </a:r>
            <a:endParaRPr lang="en-US" dirty="0"/>
          </a:p>
        </p:txBody>
      </p:sp>
    </p:spTree>
    <p:extLst>
      <p:ext uri="{BB962C8B-B14F-4D97-AF65-F5344CB8AC3E}">
        <p14:creationId xmlns:p14="http://schemas.microsoft.com/office/powerpoint/2010/main" xmlns="" val="1415987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1200" y="1600200"/>
            <a:ext cx="5172075" cy="196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00400" y="4114800"/>
            <a:ext cx="2781300"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2130731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14550" y="1219200"/>
            <a:ext cx="49149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4057715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07: Review</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endParaRPr lang="en-US" sz="2400" dirty="0" smtClean="0">
              <a:latin typeface="Arial" pitchFamily="34" charset="0"/>
              <a:cs typeface="Arial" pitchFamily="34" charset="0"/>
            </a:endParaRPr>
          </a:p>
          <a:p>
            <a:pPr marL="285750" indent="-285750">
              <a:lnSpc>
                <a:spcPct val="150000"/>
              </a:lnSpc>
              <a:buFont typeface="Arial"/>
              <a:buChar char="•"/>
            </a:pPr>
            <a:endParaRPr lang="en-US" sz="2400" dirty="0" smtClean="0">
              <a:latin typeface="Arial" pitchFamily="34" charset="0"/>
              <a:cs typeface="Arial" pitchFamily="34" charset="0"/>
            </a:endParaRP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6" name="Content Placeholder 1"/>
          <p:cNvSpPr txBox="1">
            <a:spLocks/>
          </p:cNvSpPr>
          <p:nvPr/>
        </p:nvSpPr>
        <p:spPr>
          <a:xfrm>
            <a:off x="609600" y="1371600"/>
            <a:ext cx="82296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9725" indent="-339725">
              <a:spcBef>
                <a:spcPts val="1872"/>
              </a:spcBef>
              <a:buClr>
                <a:srgbClr val="0D4000"/>
              </a:buClr>
              <a:buFontTx/>
              <a:buChar char="•"/>
            </a:pPr>
            <a:r>
              <a:rPr lang="en-US" altLang="zh-TW" smtClean="0">
                <a:cs typeface="Times New Roman" charset="0"/>
              </a:rPr>
              <a:t>The </a:t>
            </a:r>
            <a:r>
              <a:rPr lang="en-US" altLang="zh-TW" smtClean="0">
                <a:solidFill>
                  <a:srgbClr val="FF0000"/>
                </a:solidFill>
                <a:cs typeface="Times New Roman" charset="0"/>
              </a:rPr>
              <a:t>segment registers</a:t>
            </a:r>
            <a:r>
              <a:rPr lang="en-US" altLang="zh-TW" smtClean="0">
                <a:cs typeface="Times New Roman" charset="0"/>
              </a:rPr>
              <a:t> (CS, DS, ES, or SS) are also addressable for moving data between a segment register and a 16-bit register/memory location or for PUSH and POP. </a:t>
            </a:r>
          </a:p>
          <a:p>
            <a:pPr marL="339725" indent="-339725">
              <a:spcBef>
                <a:spcPts val="1872"/>
              </a:spcBef>
              <a:buClr>
                <a:srgbClr val="0D4000"/>
              </a:buClr>
              <a:buFontTx/>
              <a:buChar char="•"/>
            </a:pPr>
            <a:r>
              <a:rPr lang="en-US" altLang="zh-TW" smtClean="0">
                <a:cs typeface="Times New Roman" charset="0"/>
              </a:rPr>
              <a:t>In the 80386 through the Core2 microprocessors, the extended registers also are used for register addressing; they consist of EAX, EBX, ECX, EDX, ESP, EBP, EDI, and ESI. </a:t>
            </a:r>
            <a:endParaRPr lang="en-US" altLang="zh-TW" dirty="0">
              <a:cs typeface="Times New Roman" charset="0"/>
            </a:endParaRPr>
          </a:p>
        </p:txBody>
      </p:sp>
    </p:spTree>
    <p:extLst>
      <p:ext uri="{BB962C8B-B14F-4D97-AF65-F5344CB8AC3E}">
        <p14:creationId xmlns:p14="http://schemas.microsoft.com/office/powerpoint/2010/main" xmlns="" val="33272592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14550" y="1219200"/>
            <a:ext cx="49149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3437815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14550" y="1219200"/>
            <a:ext cx="49149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915195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14550" y="1219200"/>
            <a:ext cx="49149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34382510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14550" y="1219200"/>
            <a:ext cx="49149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21973206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14550" y="1219200"/>
            <a:ext cx="49149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17980748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14550" y="1219200"/>
            <a:ext cx="49149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42394806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3838" y="304800"/>
            <a:ext cx="8696325"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15509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0120" t="14250" r="63034" b="19501"/>
          <a:stretch/>
        </p:blipFill>
        <p:spPr bwMode="auto">
          <a:xfrm>
            <a:off x="2944368" y="1295400"/>
            <a:ext cx="3493008" cy="484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25606196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04975" y="1724025"/>
            <a:ext cx="5734050" cy="3409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smtClean="0"/>
              <a:t>Microsoft Visual C++ 2010 Express</a:t>
            </a:r>
            <a:endParaRPr lang="en-US" dirty="0"/>
          </a:p>
        </p:txBody>
      </p:sp>
    </p:spTree>
    <p:extLst>
      <p:ext uri="{BB962C8B-B14F-4D97-AF65-F5344CB8AC3E}">
        <p14:creationId xmlns:p14="http://schemas.microsoft.com/office/powerpoint/2010/main" xmlns="" val="39649940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9113" y="800100"/>
            <a:ext cx="8105775" cy="575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dirty="0" smtClean="0"/>
              <a:t>Microsoft Visual C++ 2010 Express</a:t>
            </a:r>
            <a:endParaRPr lang="en-US" dirty="0"/>
          </a:p>
        </p:txBody>
      </p:sp>
    </p:spTree>
    <p:extLst>
      <p:ext uri="{BB962C8B-B14F-4D97-AF65-F5344CB8AC3E}">
        <p14:creationId xmlns:p14="http://schemas.microsoft.com/office/powerpoint/2010/main" xmlns="" val="276695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07: Review</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endParaRPr lang="en-US" sz="2400" dirty="0" smtClean="0">
              <a:latin typeface="Arial" pitchFamily="34" charset="0"/>
              <a:cs typeface="Arial" pitchFamily="34" charset="0"/>
            </a:endParaRPr>
          </a:p>
          <a:p>
            <a:pPr marL="285750" indent="-285750">
              <a:lnSpc>
                <a:spcPct val="150000"/>
              </a:lnSpc>
              <a:buFont typeface="Arial"/>
              <a:buChar char="•"/>
            </a:pPr>
            <a:endParaRPr lang="en-US" sz="2400" dirty="0" smtClean="0">
              <a:latin typeface="Arial" pitchFamily="34" charset="0"/>
              <a:cs typeface="Arial" pitchFamily="34" charset="0"/>
            </a:endParaRP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7" name="Content Placeholder 1"/>
          <p:cNvSpPr txBox="1">
            <a:spLocks/>
          </p:cNvSpPr>
          <p:nvPr/>
        </p:nvSpPr>
        <p:spPr>
          <a:xfrm>
            <a:off x="609600" y="1371600"/>
            <a:ext cx="8229600" cy="4953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9725" indent="-339725">
              <a:spcBef>
                <a:spcPts val="1872"/>
              </a:spcBef>
              <a:buClr>
                <a:srgbClr val="0D4000"/>
              </a:buClr>
              <a:buFontTx/>
              <a:buChar char="•"/>
            </a:pPr>
            <a:r>
              <a:rPr lang="en-US" altLang="zh-TW" smtClean="0">
                <a:cs typeface="Times New Roman" charset="0"/>
              </a:rPr>
              <a:t>Direct addressing occurs in two forms in the microprocessor: direct addressing and displacement addressing. </a:t>
            </a:r>
          </a:p>
          <a:p>
            <a:pPr marL="339725" indent="-339725">
              <a:spcBef>
                <a:spcPts val="1872"/>
              </a:spcBef>
              <a:buClr>
                <a:srgbClr val="0D4000"/>
              </a:buClr>
              <a:buFontTx/>
              <a:buChar char="•"/>
            </a:pPr>
            <a:r>
              <a:rPr lang="en-US" altLang="zh-TW" smtClean="0">
                <a:cs typeface="Times New Roman" charset="0"/>
              </a:rPr>
              <a:t>In the </a:t>
            </a:r>
            <a:r>
              <a:rPr lang="en-US" altLang="zh-TW" smtClean="0">
                <a:solidFill>
                  <a:srgbClr val="FF0000"/>
                </a:solidFill>
                <a:cs typeface="Times New Roman" charset="0"/>
              </a:rPr>
              <a:t>64-bit mode</a:t>
            </a:r>
            <a:r>
              <a:rPr lang="en-US" altLang="zh-TW" smtClean="0">
                <a:cs typeface="Times New Roman" charset="0"/>
              </a:rPr>
              <a:t>, the registers are RAX, RBX, RCX, RDX, RSP, RBP, RDI, RSI, and R8 through R15.</a:t>
            </a:r>
          </a:p>
          <a:p>
            <a:pPr marL="339725" indent="-339725">
              <a:spcBef>
                <a:spcPts val="1872"/>
              </a:spcBef>
              <a:buClr>
                <a:srgbClr val="0D4000"/>
              </a:buClr>
              <a:buFontTx/>
              <a:buChar char="•"/>
            </a:pPr>
            <a:r>
              <a:rPr lang="en-US" altLang="zh-TW" smtClean="0">
                <a:cs typeface="Times New Roman" charset="0"/>
              </a:rPr>
              <a:t>The MOV immediate instruction transfers the byte or word that immediately follows the opcode into a register or a memory location. </a:t>
            </a:r>
          </a:p>
          <a:p>
            <a:pPr marL="339725" indent="-339725">
              <a:spcBef>
                <a:spcPts val="1872"/>
              </a:spcBef>
              <a:buClr>
                <a:srgbClr val="0D4000"/>
              </a:buClr>
              <a:buFontTx/>
              <a:buChar char="•"/>
            </a:pPr>
            <a:r>
              <a:rPr lang="en-US" altLang="zh-TW" smtClean="0">
                <a:cs typeface="Times New Roman" charset="0"/>
              </a:rPr>
              <a:t>Immediate addressing manipulates constant data in a program. </a:t>
            </a:r>
            <a:endParaRPr lang="en-US" altLang="zh-TW" dirty="0">
              <a:cs typeface="Times New Roman" charset="0"/>
            </a:endParaRPr>
          </a:p>
        </p:txBody>
      </p:sp>
    </p:spTree>
    <p:extLst>
      <p:ext uri="{BB962C8B-B14F-4D97-AF65-F5344CB8AC3E}">
        <p14:creationId xmlns:p14="http://schemas.microsoft.com/office/powerpoint/2010/main" xmlns="" val="24017877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528" y="1078992"/>
            <a:ext cx="2828925" cy="242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668524" y="1676400"/>
            <a:ext cx="6438900" cy="1647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2"/>
          <p:cNvSpPr txBox="1">
            <a:spLocks/>
          </p:cNvSpPr>
          <p:nvPr/>
        </p:nvSpPr>
        <p:spPr>
          <a:xfrm>
            <a:off x="457200" y="152400"/>
            <a:ext cx="8229600" cy="868362"/>
          </a:xfrm>
          <a:prstGeom prst="rect">
            <a:avLst/>
          </a:prstGeom>
        </p:spPr>
        <p:txBody>
          <a:bodyPr/>
          <a:lstStyle>
            <a:lvl1pPr algn="ctr" defTabSz="914400" rtl="0" eaLnBrk="1" latinLnBrk="0" hangingPunct="1">
              <a:spcBef>
                <a:spcPct val="0"/>
              </a:spcBef>
              <a:buNone/>
              <a:defRPr sz="3200" b="1" kern="1200">
                <a:solidFill>
                  <a:schemeClr val="tx1"/>
                </a:solidFill>
                <a:latin typeface="Arial"/>
                <a:ea typeface="+mj-ea"/>
                <a:cs typeface="Arial"/>
              </a:defRPr>
            </a:lvl1pPr>
          </a:lstStyle>
          <a:p>
            <a:r>
              <a:rPr lang="en-US" dirty="0" smtClean="0"/>
              <a:t>Microsoft Visual C++ 2010 Express</a:t>
            </a:r>
            <a:endParaRPr lang="en-US" dirty="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978152" y="3538347"/>
            <a:ext cx="5181600"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81661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625" y="295275"/>
            <a:ext cx="9048750" cy="626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421633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1200"/>
              </a:spcBef>
            </a:pPr>
            <a:r>
              <a:rPr lang="en-US" dirty="0"/>
              <a:t>Basic Elements of Assembly Language</a:t>
            </a:r>
          </a:p>
          <a:p>
            <a:pPr lvl="1">
              <a:spcBef>
                <a:spcPts val="1200"/>
              </a:spcBef>
            </a:pPr>
            <a:r>
              <a:rPr lang="en-US" dirty="0"/>
              <a:t>Integer constants</a:t>
            </a:r>
          </a:p>
          <a:p>
            <a:pPr lvl="1">
              <a:spcBef>
                <a:spcPts val="1200"/>
              </a:spcBef>
            </a:pPr>
            <a:r>
              <a:rPr lang="en-US" dirty="0"/>
              <a:t>Integer expressions</a:t>
            </a:r>
          </a:p>
          <a:p>
            <a:pPr lvl="1">
              <a:spcBef>
                <a:spcPts val="1200"/>
              </a:spcBef>
            </a:pPr>
            <a:r>
              <a:rPr lang="en-US" dirty="0"/>
              <a:t>Character and string constants</a:t>
            </a:r>
          </a:p>
          <a:p>
            <a:pPr lvl="1">
              <a:spcBef>
                <a:spcPts val="1200"/>
              </a:spcBef>
            </a:pPr>
            <a:r>
              <a:rPr lang="en-US" dirty="0"/>
              <a:t>Reserved words and identifiers</a:t>
            </a:r>
          </a:p>
          <a:p>
            <a:pPr lvl="1">
              <a:spcBef>
                <a:spcPts val="1200"/>
              </a:spcBef>
            </a:pPr>
            <a:r>
              <a:rPr lang="en-US" dirty="0"/>
              <a:t>Directives and instructions</a:t>
            </a:r>
          </a:p>
          <a:p>
            <a:pPr lvl="1">
              <a:spcBef>
                <a:spcPts val="1200"/>
              </a:spcBef>
            </a:pPr>
            <a:r>
              <a:rPr lang="en-US" dirty="0"/>
              <a:t>Labels</a:t>
            </a:r>
          </a:p>
          <a:p>
            <a:pPr lvl="1">
              <a:spcBef>
                <a:spcPts val="1200"/>
              </a:spcBef>
            </a:pPr>
            <a:r>
              <a:rPr lang="en-US" dirty="0"/>
              <a:t>Mnemonics and Operands</a:t>
            </a:r>
          </a:p>
          <a:p>
            <a:pPr lvl="1">
              <a:spcBef>
                <a:spcPts val="1200"/>
              </a:spcBef>
            </a:pPr>
            <a:r>
              <a:rPr lang="en-US" dirty="0" smtClean="0"/>
              <a:t>Comments</a:t>
            </a:r>
            <a:endParaRPr lang="en-US" dirty="0"/>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xmlns="" val="28758783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143000"/>
            <a:ext cx="8229600" cy="4953000"/>
          </a:xfrm>
        </p:spPr>
        <p:txBody>
          <a:bodyPr>
            <a:noAutofit/>
          </a:bodyPr>
          <a:lstStyle/>
          <a:p>
            <a:pPr>
              <a:spcBef>
                <a:spcPts val="1200"/>
              </a:spcBef>
            </a:pPr>
            <a:r>
              <a:rPr lang="en-US" dirty="0" smtClean="0"/>
              <a:t>Example</a:t>
            </a:r>
            <a:r>
              <a:rPr lang="en-US" dirty="0"/>
              <a:t>: Adding and Subtracting Integers</a:t>
            </a:r>
          </a:p>
          <a:p>
            <a:pPr>
              <a:spcBef>
                <a:spcPts val="1200"/>
              </a:spcBef>
            </a:pPr>
            <a:r>
              <a:rPr lang="en-US" dirty="0"/>
              <a:t>Suggested Coding Standards</a:t>
            </a:r>
            <a:r>
              <a:rPr lang="en-US" sz="2000" dirty="0"/>
              <a:t> </a:t>
            </a:r>
            <a:endParaRPr lang="en-US" sz="2000" dirty="0" smtClean="0"/>
          </a:p>
          <a:p>
            <a:pPr>
              <a:spcBef>
                <a:spcPts val="1200"/>
              </a:spcBef>
            </a:pPr>
            <a:r>
              <a:rPr lang="en-US" dirty="0" smtClean="0"/>
              <a:t>Intrinsic Data Types:</a:t>
            </a:r>
          </a:p>
          <a:p>
            <a:pPr lvl="1">
              <a:spcBef>
                <a:spcPts val="600"/>
              </a:spcBef>
            </a:pPr>
            <a:r>
              <a:rPr lang="en-US" sz="2000" dirty="0"/>
              <a:t>BYTE, </a:t>
            </a:r>
            <a:r>
              <a:rPr lang="en-US" sz="2000" dirty="0" smtClean="0"/>
              <a:t>SBYTE : 8-bit </a:t>
            </a:r>
            <a:r>
              <a:rPr lang="en-US" sz="2000" dirty="0"/>
              <a:t>unsigned integer; 8-bit signed integer</a:t>
            </a:r>
          </a:p>
          <a:p>
            <a:pPr lvl="1">
              <a:spcBef>
                <a:spcPts val="600"/>
              </a:spcBef>
            </a:pPr>
            <a:r>
              <a:rPr lang="en-US" sz="2000" dirty="0"/>
              <a:t>WORD, </a:t>
            </a:r>
            <a:r>
              <a:rPr lang="en-US" sz="2000" dirty="0" smtClean="0"/>
              <a:t>SWORD: 16-bit </a:t>
            </a:r>
            <a:r>
              <a:rPr lang="en-US" sz="2000" dirty="0"/>
              <a:t>unsigned &amp; signed integer</a:t>
            </a:r>
          </a:p>
          <a:p>
            <a:pPr lvl="1">
              <a:spcBef>
                <a:spcPts val="600"/>
              </a:spcBef>
            </a:pPr>
            <a:r>
              <a:rPr lang="en-US" sz="2000" dirty="0"/>
              <a:t>DWORD, </a:t>
            </a:r>
            <a:r>
              <a:rPr lang="en-US" sz="2000" dirty="0" smtClean="0"/>
              <a:t>SDWORD: 32-bit </a:t>
            </a:r>
            <a:r>
              <a:rPr lang="en-US" sz="2000" dirty="0"/>
              <a:t>unsigned &amp; signed integer</a:t>
            </a:r>
          </a:p>
          <a:p>
            <a:pPr lvl="1">
              <a:spcBef>
                <a:spcPts val="600"/>
              </a:spcBef>
            </a:pPr>
            <a:r>
              <a:rPr lang="en-US" sz="2000" dirty="0" smtClean="0"/>
              <a:t>QWORD : 64-bit </a:t>
            </a:r>
            <a:r>
              <a:rPr lang="en-US" sz="2000" dirty="0"/>
              <a:t>integer</a:t>
            </a:r>
          </a:p>
          <a:p>
            <a:pPr lvl="1">
              <a:spcBef>
                <a:spcPts val="600"/>
              </a:spcBef>
            </a:pPr>
            <a:r>
              <a:rPr lang="en-US" sz="2000" dirty="0" smtClean="0"/>
              <a:t>TBYTE : 80-bit integer</a:t>
            </a:r>
          </a:p>
          <a:p>
            <a:pPr lvl="1">
              <a:spcBef>
                <a:spcPts val="600"/>
              </a:spcBef>
            </a:pPr>
            <a:r>
              <a:rPr lang="en-US" sz="2000" dirty="0" smtClean="0"/>
              <a:t>REAL4 : 4-byte </a:t>
            </a:r>
            <a:r>
              <a:rPr lang="en-US" sz="2000" dirty="0"/>
              <a:t>IEEE short real</a:t>
            </a:r>
          </a:p>
          <a:p>
            <a:pPr lvl="1">
              <a:spcBef>
                <a:spcPts val="600"/>
              </a:spcBef>
            </a:pPr>
            <a:r>
              <a:rPr lang="en-US" sz="2000" dirty="0" smtClean="0"/>
              <a:t>REAL8 : 8-byte </a:t>
            </a:r>
            <a:r>
              <a:rPr lang="en-US" sz="2000" dirty="0"/>
              <a:t>IEEE long real</a:t>
            </a:r>
          </a:p>
          <a:p>
            <a:pPr lvl="1">
              <a:spcBef>
                <a:spcPts val="600"/>
              </a:spcBef>
            </a:pPr>
            <a:r>
              <a:rPr lang="en-US" sz="2000" dirty="0" smtClean="0"/>
              <a:t>REAL10 : 10-byte </a:t>
            </a:r>
            <a:r>
              <a:rPr lang="en-US" sz="2000" dirty="0"/>
              <a:t>IEEE extended real</a:t>
            </a:r>
          </a:p>
          <a:p>
            <a:pPr>
              <a:spcBef>
                <a:spcPts val="1200"/>
              </a:spcBef>
            </a:pPr>
            <a:r>
              <a:rPr lang="en-US" sz="2400" dirty="0" smtClean="0"/>
              <a:t>Microsoft </a:t>
            </a:r>
            <a:r>
              <a:rPr lang="en-US" sz="2400" dirty="0"/>
              <a:t>Visual C++ </a:t>
            </a:r>
            <a:r>
              <a:rPr lang="en-US" sz="2400" dirty="0" smtClean="0"/>
              <a:t>Configuration for </a:t>
            </a:r>
            <a:r>
              <a:rPr lang="en-US" sz="2400" dirty="0"/>
              <a:t>Assembly </a:t>
            </a:r>
            <a:r>
              <a:rPr lang="en-US" sz="2400" dirty="0" smtClean="0"/>
              <a:t>Programming</a:t>
            </a:r>
            <a:endParaRPr lang="en-US" sz="2400"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p:txBody>
          <a:bodyPr>
            <a:normAutofit/>
          </a:bodyPr>
          <a:lstStyle/>
          <a:p>
            <a:pPr>
              <a:spcBef>
                <a:spcPts val="1800"/>
              </a:spcBef>
            </a:pPr>
            <a:r>
              <a:rPr lang="en-US" dirty="0"/>
              <a:t>Basic Elements of Assembly </a:t>
            </a:r>
            <a:r>
              <a:rPr lang="en-US" dirty="0" smtClean="0"/>
              <a:t>Language</a:t>
            </a:r>
          </a:p>
          <a:p>
            <a:pPr>
              <a:spcBef>
                <a:spcPts val="1800"/>
              </a:spcBef>
            </a:pPr>
            <a:r>
              <a:rPr lang="en-US" dirty="0" smtClean="0"/>
              <a:t>Example</a:t>
            </a:r>
            <a:r>
              <a:rPr lang="en-US" dirty="0"/>
              <a:t>: Adding and Subtracting Integers</a:t>
            </a:r>
          </a:p>
          <a:p>
            <a:pPr>
              <a:spcBef>
                <a:spcPts val="1800"/>
              </a:spcBef>
            </a:pPr>
            <a:r>
              <a:rPr lang="en-US" dirty="0" smtClean="0"/>
              <a:t>Defining </a:t>
            </a:r>
            <a:r>
              <a:rPr lang="en-US" dirty="0"/>
              <a:t>Data</a:t>
            </a:r>
          </a:p>
          <a:p>
            <a:pPr>
              <a:spcBef>
                <a:spcPts val="1800"/>
              </a:spcBef>
            </a:pPr>
            <a:r>
              <a:rPr lang="en-US" dirty="0" smtClean="0"/>
              <a:t>Configuring </a:t>
            </a:r>
            <a:r>
              <a:rPr lang="en-US" dirty="0"/>
              <a:t>Microsoft Visual C++ for Assembly </a:t>
            </a:r>
            <a:r>
              <a:rPr lang="en-US" dirty="0" smtClean="0"/>
              <a:t>Programming</a:t>
            </a:r>
            <a:endParaRPr lang="en-US" dirty="0"/>
          </a:p>
          <a:p>
            <a:pPr marL="285750" indent="-285750">
              <a:lnSpc>
                <a:spcPct val="150000"/>
              </a:lnSpc>
              <a:buFont typeface="Arial"/>
              <a:buChar char="•"/>
            </a:pPr>
            <a:endParaRPr lang="en-US" sz="2400" dirty="0" smtClean="0">
              <a:latin typeface="Arial"/>
              <a:cs typeface="Arial"/>
            </a:endParaRPr>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Basic Elements of Assembly Language</a:t>
            </a:r>
          </a:p>
        </p:txBody>
      </p:sp>
      <p:sp>
        <p:nvSpPr>
          <p:cNvPr id="2" name="Content Placeholder 1"/>
          <p:cNvSpPr>
            <a:spLocks noGrp="1"/>
          </p:cNvSpPr>
          <p:nvPr>
            <p:ph idx="1"/>
          </p:nvPr>
        </p:nvSpPr>
        <p:spPr/>
        <p:txBody>
          <a:bodyPr>
            <a:normAutofit/>
          </a:bodyPr>
          <a:lstStyle/>
          <a:p>
            <a:pPr>
              <a:spcBef>
                <a:spcPts val="1272"/>
              </a:spcBef>
            </a:pPr>
            <a:r>
              <a:rPr lang="en-US" sz="2800" dirty="0"/>
              <a:t>Integer constants</a:t>
            </a:r>
          </a:p>
          <a:p>
            <a:pPr>
              <a:spcBef>
                <a:spcPts val="1272"/>
              </a:spcBef>
            </a:pPr>
            <a:r>
              <a:rPr lang="en-US" sz="2800" dirty="0"/>
              <a:t>Integer expressions</a:t>
            </a:r>
          </a:p>
          <a:p>
            <a:pPr>
              <a:spcBef>
                <a:spcPts val="1272"/>
              </a:spcBef>
            </a:pPr>
            <a:r>
              <a:rPr lang="en-US" sz="2800" dirty="0"/>
              <a:t>Character and string constants</a:t>
            </a:r>
          </a:p>
          <a:p>
            <a:pPr>
              <a:spcBef>
                <a:spcPts val="1272"/>
              </a:spcBef>
            </a:pPr>
            <a:r>
              <a:rPr lang="en-US" sz="2800" dirty="0"/>
              <a:t>Reserved words and identifiers</a:t>
            </a:r>
          </a:p>
          <a:p>
            <a:pPr>
              <a:spcBef>
                <a:spcPts val="1272"/>
              </a:spcBef>
            </a:pPr>
            <a:r>
              <a:rPr lang="en-US" sz="2800" dirty="0"/>
              <a:t>Directives and instructions</a:t>
            </a:r>
          </a:p>
          <a:p>
            <a:pPr>
              <a:spcBef>
                <a:spcPts val="1272"/>
              </a:spcBef>
            </a:pPr>
            <a:r>
              <a:rPr lang="en-US" sz="2800" dirty="0"/>
              <a:t>Labels</a:t>
            </a:r>
          </a:p>
          <a:p>
            <a:pPr>
              <a:spcBef>
                <a:spcPts val="1272"/>
              </a:spcBef>
            </a:pPr>
            <a:r>
              <a:rPr lang="en-US" sz="2800" dirty="0"/>
              <a:t>Mnemonics and Operands</a:t>
            </a:r>
          </a:p>
          <a:p>
            <a:pPr>
              <a:spcBef>
                <a:spcPts val="1272"/>
              </a:spcBef>
            </a:pPr>
            <a:r>
              <a:rPr lang="en-US" sz="2800" dirty="0" smtClean="0"/>
              <a:t>Comments</a:t>
            </a:r>
            <a:endParaRPr lang="en-US" sz="2800" dirty="0"/>
          </a:p>
        </p:txBody>
      </p:sp>
    </p:spTree>
    <p:extLst>
      <p:ext uri="{BB962C8B-B14F-4D97-AF65-F5344CB8AC3E}">
        <p14:creationId xmlns:p14="http://schemas.microsoft.com/office/powerpoint/2010/main" xmlns="" val="3525719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Integer Constants</a:t>
            </a:r>
          </a:p>
        </p:txBody>
      </p:sp>
      <p:sp>
        <p:nvSpPr>
          <p:cNvPr id="76803" name="Rectangle 3"/>
          <p:cNvSpPr>
            <a:spLocks noGrp="1" noChangeArrowheads="1"/>
          </p:cNvSpPr>
          <p:nvPr>
            <p:ph idx="1"/>
          </p:nvPr>
        </p:nvSpPr>
        <p:spPr/>
        <p:txBody>
          <a:bodyPr>
            <a:normAutofit lnSpcReduction="10000"/>
          </a:bodyPr>
          <a:lstStyle/>
          <a:p>
            <a:pPr>
              <a:spcBef>
                <a:spcPts val="1272"/>
              </a:spcBef>
            </a:pPr>
            <a:r>
              <a:rPr lang="en-US" dirty="0"/>
              <a:t>Optional leading + or – sign</a:t>
            </a:r>
          </a:p>
          <a:p>
            <a:pPr>
              <a:spcBef>
                <a:spcPts val="1272"/>
              </a:spcBef>
            </a:pPr>
            <a:r>
              <a:rPr lang="en-US" dirty="0" smtClean="0"/>
              <a:t>Binary</a:t>
            </a:r>
            <a:r>
              <a:rPr lang="en-US" dirty="0"/>
              <a:t>, </a:t>
            </a:r>
            <a:r>
              <a:rPr lang="en-US" dirty="0" smtClean="0"/>
              <a:t>Decimal</a:t>
            </a:r>
            <a:r>
              <a:rPr lang="en-US" dirty="0"/>
              <a:t>, </a:t>
            </a:r>
            <a:r>
              <a:rPr lang="en-US" dirty="0" smtClean="0"/>
              <a:t>Hexadecimal</a:t>
            </a:r>
            <a:r>
              <a:rPr lang="en-US" dirty="0"/>
              <a:t>, or </a:t>
            </a:r>
            <a:r>
              <a:rPr lang="en-US" dirty="0" smtClean="0"/>
              <a:t>Octal </a:t>
            </a:r>
            <a:r>
              <a:rPr lang="en-US" dirty="0"/>
              <a:t>digits</a:t>
            </a:r>
          </a:p>
          <a:p>
            <a:pPr>
              <a:spcBef>
                <a:spcPts val="1272"/>
              </a:spcBef>
            </a:pPr>
            <a:r>
              <a:rPr lang="en-US" dirty="0"/>
              <a:t>Common radix characters:</a:t>
            </a:r>
          </a:p>
          <a:p>
            <a:pPr lvl="1">
              <a:spcBef>
                <a:spcPts val="1272"/>
              </a:spcBef>
            </a:pPr>
            <a:r>
              <a:rPr lang="en-US" dirty="0"/>
              <a:t>h – hexadecimal</a:t>
            </a:r>
          </a:p>
          <a:p>
            <a:pPr lvl="1">
              <a:spcBef>
                <a:spcPts val="1272"/>
              </a:spcBef>
            </a:pPr>
            <a:r>
              <a:rPr lang="en-US" dirty="0"/>
              <a:t>d – decimal</a:t>
            </a:r>
          </a:p>
          <a:p>
            <a:pPr lvl="1">
              <a:spcBef>
                <a:spcPts val="1272"/>
              </a:spcBef>
            </a:pPr>
            <a:r>
              <a:rPr lang="en-US" dirty="0"/>
              <a:t>b – binary</a:t>
            </a:r>
          </a:p>
          <a:p>
            <a:pPr lvl="1">
              <a:spcBef>
                <a:spcPts val="1272"/>
              </a:spcBef>
            </a:pPr>
            <a:r>
              <a:rPr lang="en-US" dirty="0"/>
              <a:t>r – encoded </a:t>
            </a:r>
            <a:r>
              <a:rPr lang="en-US" dirty="0" smtClean="0"/>
              <a:t>real</a:t>
            </a:r>
            <a:endParaRPr lang="en-US" dirty="0"/>
          </a:p>
          <a:p>
            <a:pPr>
              <a:spcBef>
                <a:spcPts val="1272"/>
              </a:spcBef>
            </a:pPr>
            <a:r>
              <a:rPr lang="en-US" dirty="0"/>
              <a:t>Examples: 30d, 6Ah, 42, 1101b</a:t>
            </a:r>
          </a:p>
          <a:p>
            <a:pPr>
              <a:spcBef>
                <a:spcPts val="1272"/>
              </a:spcBef>
            </a:pPr>
            <a:r>
              <a:rPr lang="en-US" dirty="0"/>
              <a:t>Hexadecimal beginning with letter: 0A5h</a:t>
            </a:r>
          </a:p>
        </p:txBody>
      </p:sp>
    </p:spTree>
    <p:extLst>
      <p:ext uri="{BB962C8B-B14F-4D97-AF65-F5344CB8AC3E}">
        <p14:creationId xmlns:p14="http://schemas.microsoft.com/office/powerpoint/2010/main" xmlns="" val="1492608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Integer Expressions</a:t>
            </a:r>
          </a:p>
        </p:txBody>
      </p:sp>
      <p:sp>
        <p:nvSpPr>
          <p:cNvPr id="77827" name="Rectangle 3"/>
          <p:cNvSpPr>
            <a:spLocks noGrp="1" noChangeArrowheads="1"/>
          </p:cNvSpPr>
          <p:nvPr>
            <p:ph idx="1"/>
          </p:nvPr>
        </p:nvSpPr>
        <p:spPr/>
        <p:txBody>
          <a:bodyPr/>
          <a:lstStyle/>
          <a:p>
            <a:r>
              <a:rPr lang="en-US"/>
              <a:t>Operators and precedence levels:</a:t>
            </a:r>
          </a:p>
          <a:p>
            <a:endParaRPr lang="en-US"/>
          </a:p>
          <a:p>
            <a:endParaRPr lang="en-US"/>
          </a:p>
          <a:p>
            <a:endParaRPr lang="en-US"/>
          </a:p>
          <a:p>
            <a:endParaRPr lang="en-US"/>
          </a:p>
          <a:p>
            <a:endParaRPr lang="en-US"/>
          </a:p>
          <a:p>
            <a:r>
              <a:rPr lang="en-US"/>
              <a:t>Examples:</a:t>
            </a:r>
          </a:p>
        </p:txBody>
      </p:sp>
      <p:pic>
        <p:nvPicPr>
          <p:cNvPr id="7782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87575" y="1752600"/>
            <a:ext cx="4289425" cy="177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7829"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43200" y="4343400"/>
            <a:ext cx="3336925" cy="155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25761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9093</TotalTime>
  <Words>1581</Words>
  <Application>Microsoft Macintosh PowerPoint</Application>
  <PresentationFormat>On-screen Show (4:3)</PresentationFormat>
  <Paragraphs>369</Paragraphs>
  <Slides>53</Slides>
  <Notes>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CSC 221  Computer Organization and Assembly Language</vt:lpstr>
      <vt:lpstr>Reference</vt:lpstr>
      <vt:lpstr>Lecture 07: Review</vt:lpstr>
      <vt:lpstr>Lecture 07: Review</vt:lpstr>
      <vt:lpstr>Lecture 07: Review</vt:lpstr>
      <vt:lpstr>Lecture Outline</vt:lpstr>
      <vt:lpstr>Basic Elements of Assembly Language</vt:lpstr>
      <vt:lpstr>Integer Constants</vt:lpstr>
      <vt:lpstr>Integer Expressions</vt:lpstr>
      <vt:lpstr>Character and String Constants</vt:lpstr>
      <vt:lpstr>Reserved Words and Identifiers</vt:lpstr>
      <vt:lpstr>Directives</vt:lpstr>
      <vt:lpstr>Instructions</vt:lpstr>
      <vt:lpstr>Labels</vt:lpstr>
      <vt:lpstr>Mnemonics and Operands</vt:lpstr>
      <vt:lpstr>Comments</vt:lpstr>
      <vt:lpstr>Instruction Format Examples</vt:lpstr>
      <vt:lpstr>Example: Adding and Subtracting Integers</vt:lpstr>
      <vt:lpstr>Example Output</vt:lpstr>
      <vt:lpstr>Suggested Coding Standards</vt:lpstr>
      <vt:lpstr>Program Template</vt:lpstr>
      <vt:lpstr>Intrinsic Data Types (1 of 2)</vt:lpstr>
      <vt:lpstr>Intrinsic Data Types (2 of 2)</vt:lpstr>
      <vt:lpstr>Data Definition Statement</vt:lpstr>
      <vt:lpstr>Defining BYTE and SBYTE Data</vt:lpstr>
      <vt:lpstr>Defining Byte Arrays</vt:lpstr>
      <vt:lpstr>Defining Strings  (1 of 3)</vt:lpstr>
      <vt:lpstr>Defining Strings  (2 of 3)</vt:lpstr>
      <vt:lpstr>Defining Strings  (3 of 3)</vt:lpstr>
      <vt:lpstr>Using the DUP Operator</vt:lpstr>
      <vt:lpstr>Defining WORD and SWORD Data</vt:lpstr>
      <vt:lpstr>Defining DWORD and SDWORD Data</vt:lpstr>
      <vt:lpstr>Defining QWORD, TBYTE, Real Data</vt:lpstr>
      <vt:lpstr>Adding Variables to AddSub</vt:lpstr>
      <vt:lpstr>Setting up Visual C++ Express for Assembly</vt:lpstr>
      <vt:lpstr>Microsoft Visual C++ 2010 Express</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Summary</vt:lpstr>
      <vt:lpstr>Summary</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343</cp:revision>
  <dcterms:created xsi:type="dcterms:W3CDTF">2012-02-27T05:45:45Z</dcterms:created>
  <dcterms:modified xsi:type="dcterms:W3CDTF">2012-09-10T08:15:33Z</dcterms:modified>
</cp:coreProperties>
</file>