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93" r:id="rId3"/>
    <p:sldId id="568" r:id="rId4"/>
    <p:sldId id="494" r:id="rId5"/>
    <p:sldId id="365"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24" r:id="rId33"/>
    <p:sldId id="525" r:id="rId34"/>
    <p:sldId id="526" r:id="rId35"/>
    <p:sldId id="527" r:id="rId36"/>
    <p:sldId id="528" r:id="rId37"/>
    <p:sldId id="529" r:id="rId38"/>
    <p:sldId id="530" r:id="rId39"/>
    <p:sldId id="531" r:id="rId40"/>
    <p:sldId id="532" r:id="rId41"/>
    <p:sldId id="492" r:id="rId42"/>
    <p:sldId id="495" r:id="rId43"/>
    <p:sldId id="56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811" autoAdjust="0"/>
    <p:restoredTop sz="99630" autoAdjust="0"/>
  </p:normalViewPr>
  <p:slideViewPr>
    <p:cSldViewPr>
      <p:cViewPr>
        <p:scale>
          <a:sx n="99" d="100"/>
          <a:sy n="99" d="100"/>
        </p:scale>
        <p:origin x="-228"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41</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42</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82296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09</a:t>
            </a:r>
            <a:r>
              <a:rPr lang="en-US" sz="3600" b="1" dirty="0" smtClean="0">
                <a:solidFill>
                  <a:srgbClr val="000000"/>
                </a:solidFill>
                <a:latin typeface="Arial" pitchFamily="34" charset="0"/>
                <a:cs typeface="Arial" pitchFamily="34" charset="0"/>
              </a:rPr>
              <a:t>: </a:t>
            </a:r>
          </a:p>
          <a:p>
            <a:r>
              <a:rPr lang="en-US" sz="3600" b="1" dirty="0" smtClean="0">
                <a:solidFill>
                  <a:srgbClr val="000000"/>
                </a:solidFill>
                <a:latin typeface="Arial" pitchFamily="34" charset="0"/>
                <a:cs typeface="Arial" pitchFamily="34" charset="0"/>
              </a:rPr>
              <a:t>Data Transfer, Add &amp; SUB (Flags)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MOV Instruction</a:t>
            </a:r>
          </a:p>
        </p:txBody>
      </p:sp>
      <p:sp>
        <p:nvSpPr>
          <p:cNvPr id="76803" name="Text Box 3"/>
          <p:cNvSpPr txBox="1">
            <a:spLocks noChangeArrowheads="1"/>
          </p:cNvSpPr>
          <p:nvPr/>
        </p:nvSpPr>
        <p:spPr bwMode="auto">
          <a:xfrm>
            <a:off x="1371600" y="3124200"/>
            <a:ext cx="6324600" cy="2895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1800" b="1" dirty="0">
                <a:latin typeface="Courier New" charset="0"/>
              </a:rPr>
              <a:t>.data</a:t>
            </a:r>
          </a:p>
          <a:p>
            <a:pPr>
              <a:lnSpc>
                <a:spcPct val="40000"/>
              </a:lnSpc>
              <a:spcBef>
                <a:spcPct val="50000"/>
              </a:spcBef>
            </a:pPr>
            <a:r>
              <a:rPr lang="en-US" sz="1800" b="1" dirty="0">
                <a:latin typeface="Courier New" charset="0"/>
              </a:rPr>
              <a:t>count BYTE 100</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a:latin typeface="Courier New" charset="0"/>
              </a:rPr>
              <a:t>.code</a:t>
            </a: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bl,count</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ax,wVal</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count,al</a:t>
            </a:r>
            <a:endParaRPr lang="en-US" sz="1800" b="1" dirty="0">
              <a:latin typeface="Courier New" charset="0"/>
            </a:endParaRPr>
          </a:p>
          <a:p>
            <a:pPr>
              <a:lnSpc>
                <a:spcPct val="40000"/>
              </a:lnSpc>
              <a:spcBef>
                <a:spcPct val="50000"/>
              </a:spcBef>
            </a:pPr>
            <a:endParaRPr lang="en-US" sz="1800" b="1" dirty="0">
              <a:latin typeface="Courier New" charset="0"/>
            </a:endParaRP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al,wVal</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ax,count</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eax,count</a:t>
            </a:r>
            <a:r>
              <a:rPr lang="en-US" sz="1800" b="1" dirty="0">
                <a:solidFill>
                  <a:schemeClr val="tx2"/>
                </a:solidFill>
                <a:latin typeface="Courier New" charset="0"/>
              </a:rPr>
              <a:t>		; error</a:t>
            </a:r>
          </a:p>
        </p:txBody>
      </p:sp>
      <p:sp>
        <p:nvSpPr>
          <p:cNvPr id="76804" name="Text Box 4"/>
          <p:cNvSpPr txBox="1">
            <a:spLocks noChangeArrowheads="1"/>
          </p:cNvSpPr>
          <p:nvPr/>
        </p:nvSpPr>
        <p:spPr bwMode="auto">
          <a:xfrm>
            <a:off x="838200" y="990600"/>
            <a:ext cx="6934200" cy="2033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70000"/>
              </a:lnSpc>
              <a:spcBef>
                <a:spcPct val="50000"/>
              </a:spcBef>
              <a:buFontTx/>
              <a:buChar char="•"/>
            </a:pPr>
            <a:r>
              <a:rPr lang="en-US" sz="2100" dirty="0">
                <a:latin typeface="Arial" charset="0"/>
              </a:rPr>
              <a:t>Move from source to destination. Syntax:</a:t>
            </a:r>
          </a:p>
          <a:p>
            <a:pPr lvl="2">
              <a:lnSpc>
                <a:spcPct val="70000"/>
              </a:lnSpc>
              <a:spcBef>
                <a:spcPct val="50000"/>
              </a:spcBef>
            </a:pPr>
            <a:r>
              <a:rPr lang="en-US" sz="2100" dirty="0">
                <a:solidFill>
                  <a:schemeClr val="tx2"/>
                </a:solidFill>
                <a:latin typeface="Arial" charset="0"/>
              </a:rPr>
              <a:t>MOV </a:t>
            </a:r>
            <a:r>
              <a:rPr lang="en-US" sz="2100" i="1" dirty="0" err="1">
                <a:solidFill>
                  <a:schemeClr val="tx2"/>
                </a:solidFill>
                <a:latin typeface="Arial" charset="0"/>
              </a:rPr>
              <a:t>destination,source</a:t>
            </a:r>
            <a:endParaRPr lang="en-US" sz="2100" i="1" dirty="0">
              <a:solidFill>
                <a:schemeClr val="tx2"/>
              </a:solidFill>
              <a:latin typeface="Arial" charset="0"/>
            </a:endParaRPr>
          </a:p>
          <a:p>
            <a:pPr>
              <a:lnSpc>
                <a:spcPct val="70000"/>
              </a:lnSpc>
              <a:spcBef>
                <a:spcPct val="50000"/>
              </a:spcBef>
              <a:buFontTx/>
              <a:buChar char="•"/>
            </a:pPr>
            <a:r>
              <a:rPr lang="en-US" sz="2100" dirty="0">
                <a:latin typeface="Arial" charset="0"/>
              </a:rPr>
              <a:t>No more than one memory operand permitted</a:t>
            </a:r>
          </a:p>
          <a:p>
            <a:pPr>
              <a:lnSpc>
                <a:spcPct val="70000"/>
              </a:lnSpc>
              <a:spcBef>
                <a:spcPct val="50000"/>
              </a:spcBef>
              <a:buFontTx/>
              <a:buChar char="•"/>
            </a:pPr>
            <a:r>
              <a:rPr lang="en-US" sz="2100" dirty="0">
                <a:latin typeface="Arial" charset="0"/>
              </a:rPr>
              <a:t>CS, EIP, and IP cannot be the destination</a:t>
            </a:r>
          </a:p>
          <a:p>
            <a:pPr>
              <a:lnSpc>
                <a:spcPct val="70000"/>
              </a:lnSpc>
              <a:spcBef>
                <a:spcPct val="50000"/>
              </a:spcBef>
              <a:buFontTx/>
              <a:buChar char="•"/>
            </a:pPr>
            <a:r>
              <a:rPr lang="en-US" sz="2100" dirty="0">
                <a:latin typeface="Arial" charset="0"/>
              </a:rPr>
              <a:t>No immediate to segment moves</a:t>
            </a:r>
          </a:p>
        </p:txBody>
      </p:sp>
    </p:spTree>
    <p:extLst>
      <p:ext uri="{BB962C8B-B14F-4D97-AF65-F5344CB8AC3E}">
        <p14:creationId xmlns:p14="http://schemas.microsoft.com/office/powerpoint/2010/main" xmlns="" val="4150785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smtClean="0"/>
              <a:t>Drill . </a:t>
            </a:r>
            <a:r>
              <a:rPr lang="en-US" dirty="0"/>
              <a:t>. .</a:t>
            </a:r>
          </a:p>
        </p:txBody>
      </p:sp>
      <p:sp>
        <p:nvSpPr>
          <p:cNvPr id="151555" name="Text Box 3"/>
          <p:cNvSpPr txBox="1">
            <a:spLocks noChangeArrowheads="1"/>
          </p:cNvSpPr>
          <p:nvPr/>
        </p:nvSpPr>
        <p:spPr bwMode="auto">
          <a:xfrm>
            <a:off x="685800" y="2819400"/>
            <a:ext cx="80772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1800" b="1" dirty="0">
                <a:latin typeface="Courier New" charset="0"/>
              </a:rPr>
              <a:t>.data</a:t>
            </a:r>
          </a:p>
          <a:p>
            <a:pPr>
              <a:lnSpc>
                <a:spcPct val="40000"/>
              </a:lnSpc>
              <a:spcBef>
                <a:spcPct val="50000"/>
              </a:spcBef>
            </a:pPr>
            <a:r>
              <a:rPr lang="en-US" sz="1800" b="1" dirty="0" err="1">
                <a:latin typeface="Courier New" charset="0"/>
              </a:rPr>
              <a:t>bVal</a:t>
            </a:r>
            <a:r>
              <a:rPr lang="en-US" sz="1800" b="1" dirty="0">
                <a:latin typeface="Courier New" charset="0"/>
              </a:rPr>
              <a:t>  BYTE   100</a:t>
            </a:r>
          </a:p>
          <a:p>
            <a:pPr>
              <a:lnSpc>
                <a:spcPct val="40000"/>
              </a:lnSpc>
              <a:spcBef>
                <a:spcPct val="50000"/>
              </a:spcBef>
            </a:pPr>
            <a:r>
              <a:rPr lang="en-US" sz="1800" b="1" dirty="0">
                <a:latin typeface="Courier New" charset="0"/>
              </a:rPr>
              <a:t>bVal2 BYTE   ?</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err="1">
                <a:latin typeface="Courier New" charset="0"/>
              </a:rPr>
              <a:t>dVal</a:t>
            </a:r>
            <a:r>
              <a:rPr lang="en-US" sz="1800" b="1" dirty="0">
                <a:latin typeface="Courier New" charset="0"/>
              </a:rPr>
              <a:t>  DWORD  5</a:t>
            </a:r>
          </a:p>
          <a:p>
            <a:pPr>
              <a:lnSpc>
                <a:spcPct val="4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ds,45</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esi,wVal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eip,dVal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25,bVal</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bVal2,bVal</a:t>
            </a:r>
          </a:p>
        </p:txBody>
      </p:sp>
      <p:sp>
        <p:nvSpPr>
          <p:cNvPr id="151556" name="Text Box 4"/>
          <p:cNvSpPr txBox="1">
            <a:spLocks noChangeArrowheads="1"/>
          </p:cNvSpPr>
          <p:nvPr/>
        </p:nvSpPr>
        <p:spPr bwMode="auto">
          <a:xfrm>
            <a:off x="609600" y="990600"/>
            <a:ext cx="79248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Explain why each of the following MOV statements are invalid:</a:t>
            </a:r>
          </a:p>
        </p:txBody>
      </p:sp>
      <p:sp>
        <p:nvSpPr>
          <p:cNvPr id="151559" name="Text Box 7"/>
          <p:cNvSpPr txBox="1">
            <a:spLocks noChangeArrowheads="1"/>
          </p:cNvSpPr>
          <p:nvPr/>
        </p:nvSpPr>
        <p:spPr bwMode="auto">
          <a:xfrm>
            <a:off x="3276600" y="42672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move to DS not permitted</a:t>
            </a:r>
          </a:p>
          <a:p>
            <a:pPr>
              <a:lnSpc>
                <a:spcPct val="50000"/>
              </a:lnSpc>
              <a:spcBef>
                <a:spcPct val="50000"/>
              </a:spcBef>
            </a:pPr>
            <a:endParaRPr lang="en-US" sz="1800" b="1">
              <a:solidFill>
                <a:schemeClr val="tx2"/>
              </a:solidFill>
              <a:latin typeface="Courier New" charset="0"/>
            </a:endParaRPr>
          </a:p>
        </p:txBody>
      </p:sp>
      <p:sp>
        <p:nvSpPr>
          <p:cNvPr id="151560" name="Text Box 8"/>
          <p:cNvSpPr txBox="1">
            <a:spLocks noChangeArrowheads="1"/>
          </p:cNvSpPr>
          <p:nvPr/>
        </p:nvSpPr>
        <p:spPr bwMode="auto">
          <a:xfrm>
            <a:off x="3276600" y="455295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size mismatch</a:t>
            </a:r>
          </a:p>
          <a:p>
            <a:pPr>
              <a:lnSpc>
                <a:spcPct val="50000"/>
              </a:lnSpc>
              <a:spcBef>
                <a:spcPct val="50000"/>
              </a:spcBef>
            </a:pPr>
            <a:endParaRPr lang="en-US" sz="1800" b="1">
              <a:solidFill>
                <a:schemeClr val="tx2"/>
              </a:solidFill>
              <a:latin typeface="Courier New" charset="0"/>
            </a:endParaRPr>
          </a:p>
        </p:txBody>
      </p:sp>
      <p:sp>
        <p:nvSpPr>
          <p:cNvPr id="151561" name="Text Box 9"/>
          <p:cNvSpPr txBox="1">
            <a:spLocks noChangeArrowheads="1"/>
          </p:cNvSpPr>
          <p:nvPr/>
        </p:nvSpPr>
        <p:spPr bwMode="auto">
          <a:xfrm>
            <a:off x="3276600" y="48387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EIP cannot be the destination</a:t>
            </a:r>
          </a:p>
          <a:p>
            <a:pPr>
              <a:lnSpc>
                <a:spcPct val="50000"/>
              </a:lnSpc>
              <a:spcBef>
                <a:spcPct val="50000"/>
              </a:spcBef>
            </a:pPr>
            <a:endParaRPr lang="en-US" sz="1800" b="1">
              <a:solidFill>
                <a:schemeClr val="tx2"/>
              </a:solidFill>
              <a:latin typeface="Courier New" charset="0"/>
            </a:endParaRPr>
          </a:p>
        </p:txBody>
      </p:sp>
      <p:sp>
        <p:nvSpPr>
          <p:cNvPr id="151562" name="Text Box 10"/>
          <p:cNvSpPr txBox="1">
            <a:spLocks noChangeArrowheads="1"/>
          </p:cNvSpPr>
          <p:nvPr/>
        </p:nvSpPr>
        <p:spPr bwMode="auto">
          <a:xfrm>
            <a:off x="3276600" y="51054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value cannot be destination</a:t>
            </a:r>
          </a:p>
          <a:p>
            <a:pPr>
              <a:lnSpc>
                <a:spcPct val="50000"/>
              </a:lnSpc>
              <a:spcBef>
                <a:spcPct val="50000"/>
              </a:spcBef>
            </a:pPr>
            <a:endParaRPr lang="en-US" sz="1800" b="1">
              <a:solidFill>
                <a:schemeClr val="tx2"/>
              </a:solidFill>
              <a:latin typeface="Courier New" charset="0"/>
            </a:endParaRPr>
          </a:p>
        </p:txBody>
      </p:sp>
      <p:sp>
        <p:nvSpPr>
          <p:cNvPr id="151563" name="Text Box 11"/>
          <p:cNvSpPr txBox="1">
            <a:spLocks noChangeArrowheads="1"/>
          </p:cNvSpPr>
          <p:nvPr/>
        </p:nvSpPr>
        <p:spPr bwMode="auto">
          <a:xfrm>
            <a:off x="3276600" y="5410200"/>
            <a:ext cx="548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memory-to-memory move not permitted</a:t>
            </a:r>
          </a:p>
          <a:p>
            <a:pPr>
              <a:lnSpc>
                <a:spcPct val="50000"/>
              </a:lnSpc>
              <a:spcBef>
                <a:spcPct val="50000"/>
              </a:spcBef>
            </a:pPr>
            <a:endParaRPr lang="en-US" sz="1800" b="1">
              <a:solidFill>
                <a:schemeClr val="tx2"/>
              </a:solidFill>
              <a:latin typeface="Courier New" charset="0"/>
            </a:endParaRPr>
          </a:p>
        </p:txBody>
      </p:sp>
    </p:spTree>
    <p:extLst>
      <p:ext uri="{BB962C8B-B14F-4D97-AF65-F5344CB8AC3E}">
        <p14:creationId xmlns:p14="http://schemas.microsoft.com/office/powerpoint/2010/main" xmlns="" val="3091650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Zero Extension</a:t>
            </a:r>
          </a:p>
        </p:txBody>
      </p:sp>
      <p:sp>
        <p:nvSpPr>
          <p:cNvPr id="79875" name="Text Box 3"/>
          <p:cNvSpPr txBox="1">
            <a:spLocks noChangeArrowheads="1"/>
          </p:cNvSpPr>
          <p:nvPr/>
        </p:nvSpPr>
        <p:spPr bwMode="auto">
          <a:xfrm>
            <a:off x="1447800" y="4191000"/>
            <a:ext cx="6477000" cy="91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err="1">
                <a:latin typeface="Courier New" charset="0"/>
              </a:rPr>
              <a:t>mov</a:t>
            </a:r>
            <a:r>
              <a:rPr lang="en-US" sz="1800" b="1" dirty="0">
                <a:latin typeface="Courier New" charset="0"/>
              </a:rPr>
              <a:t> bl,10001111b</a:t>
            </a:r>
          </a:p>
          <a:p>
            <a:pPr>
              <a:lnSpc>
                <a:spcPct val="80000"/>
              </a:lnSpc>
              <a:spcBef>
                <a:spcPct val="50000"/>
              </a:spcBef>
            </a:pPr>
            <a:r>
              <a:rPr lang="en-US" sz="1800" b="1" dirty="0" err="1">
                <a:solidFill>
                  <a:schemeClr val="tx2"/>
                </a:solidFill>
                <a:latin typeface="Courier New" charset="0"/>
              </a:rPr>
              <a:t>movzx</a:t>
            </a:r>
            <a:r>
              <a:rPr lang="en-US" sz="1800" b="1" dirty="0">
                <a:latin typeface="Courier New" charset="0"/>
              </a:rPr>
              <a:t> </a:t>
            </a:r>
            <a:r>
              <a:rPr lang="en-US" sz="1800" b="1" dirty="0" err="1">
                <a:latin typeface="Courier New" charset="0"/>
              </a:rPr>
              <a:t>ax,bl</a:t>
            </a:r>
            <a:r>
              <a:rPr lang="en-US" sz="1800" b="1" dirty="0">
                <a:latin typeface="Courier New" charset="0"/>
              </a:rPr>
              <a:t>	; zero-extension</a:t>
            </a:r>
          </a:p>
        </p:txBody>
      </p:sp>
      <p:sp>
        <p:nvSpPr>
          <p:cNvPr id="79876" name="Text Box 4"/>
          <p:cNvSpPr txBox="1">
            <a:spLocks noChangeArrowheads="1"/>
          </p:cNvSpPr>
          <p:nvPr/>
        </p:nvSpPr>
        <p:spPr bwMode="auto">
          <a:xfrm>
            <a:off x="457200" y="914400"/>
            <a:ext cx="81534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When you copy a smaller value into a larger destination, the MOVZX instruction fills (extends) the upper half of the destination with zeros.</a:t>
            </a:r>
          </a:p>
        </p:txBody>
      </p:sp>
      <p:graphicFrame>
        <p:nvGraphicFramePr>
          <p:cNvPr id="79877" name="Object 5"/>
          <p:cNvGraphicFramePr>
            <a:graphicFrameLocks noChangeAspect="1"/>
          </p:cNvGraphicFramePr>
          <p:nvPr/>
        </p:nvGraphicFramePr>
        <p:xfrm>
          <a:off x="2209800" y="1981200"/>
          <a:ext cx="4495800" cy="1981200"/>
        </p:xfrm>
        <a:graphic>
          <a:graphicData uri="http://schemas.openxmlformats.org/presentationml/2006/ole">
            <p:oleObj spid="_x0000_s9249" name="VISIO" r:id="rId3" imgW="2929128" imgH="1188720" progId="">
              <p:embed/>
            </p:oleObj>
          </a:graphicData>
        </a:graphic>
      </p:graphicFrame>
      <p:sp>
        <p:nvSpPr>
          <p:cNvPr id="79878" name="Text Box 6"/>
          <p:cNvSpPr txBox="1">
            <a:spLocks noChangeArrowheads="1"/>
          </p:cNvSpPr>
          <p:nvPr/>
        </p:nvSpPr>
        <p:spPr bwMode="auto">
          <a:xfrm>
            <a:off x="1752600" y="5257800"/>
            <a:ext cx="5562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400"/>
              <a:t>The destination must be a register.</a:t>
            </a:r>
          </a:p>
        </p:txBody>
      </p:sp>
    </p:spTree>
    <p:extLst>
      <p:ext uri="{BB962C8B-B14F-4D97-AF65-F5344CB8AC3E}">
        <p14:creationId xmlns:p14="http://schemas.microsoft.com/office/powerpoint/2010/main" xmlns="" val="247865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Sign Extension</a:t>
            </a:r>
          </a:p>
        </p:txBody>
      </p:sp>
      <p:sp>
        <p:nvSpPr>
          <p:cNvPr id="88067" name="Text Box 3"/>
          <p:cNvSpPr txBox="1">
            <a:spLocks noChangeArrowheads="1"/>
          </p:cNvSpPr>
          <p:nvPr/>
        </p:nvSpPr>
        <p:spPr bwMode="auto">
          <a:xfrm>
            <a:off x="1295400" y="4267200"/>
            <a:ext cx="6400800" cy="91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err="1">
                <a:latin typeface="Courier New" charset="0"/>
              </a:rPr>
              <a:t>mov</a:t>
            </a:r>
            <a:r>
              <a:rPr lang="en-US" sz="1800" b="1" dirty="0">
                <a:latin typeface="Courier New" charset="0"/>
              </a:rPr>
              <a:t> bl,10001111b</a:t>
            </a:r>
          </a:p>
          <a:p>
            <a:pPr>
              <a:lnSpc>
                <a:spcPct val="80000"/>
              </a:lnSpc>
              <a:spcBef>
                <a:spcPct val="50000"/>
              </a:spcBef>
            </a:pPr>
            <a:r>
              <a:rPr lang="en-US" sz="1800" b="1" dirty="0" err="1">
                <a:solidFill>
                  <a:schemeClr val="tx2"/>
                </a:solidFill>
                <a:latin typeface="Courier New" charset="0"/>
              </a:rPr>
              <a:t>movsx</a:t>
            </a:r>
            <a:r>
              <a:rPr lang="en-US" sz="1800" b="1" dirty="0">
                <a:latin typeface="Courier New" charset="0"/>
              </a:rPr>
              <a:t> </a:t>
            </a:r>
            <a:r>
              <a:rPr lang="en-US" sz="1800" b="1" dirty="0" err="1">
                <a:latin typeface="Courier New" charset="0"/>
              </a:rPr>
              <a:t>ax,bl</a:t>
            </a:r>
            <a:r>
              <a:rPr lang="en-US" sz="1800" b="1" dirty="0">
                <a:latin typeface="Courier New" charset="0"/>
              </a:rPr>
              <a:t>	; sign extension</a:t>
            </a:r>
          </a:p>
        </p:txBody>
      </p:sp>
      <p:sp>
        <p:nvSpPr>
          <p:cNvPr id="88068" name="Text Box 4"/>
          <p:cNvSpPr txBox="1">
            <a:spLocks noChangeArrowheads="1"/>
          </p:cNvSpPr>
          <p:nvPr/>
        </p:nvSpPr>
        <p:spPr bwMode="auto">
          <a:xfrm>
            <a:off x="685800" y="9906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MOVSX instruction fills the upper half of the destination with a copy of the source operand's sign bit.</a:t>
            </a:r>
          </a:p>
        </p:txBody>
      </p:sp>
      <p:graphicFrame>
        <p:nvGraphicFramePr>
          <p:cNvPr id="88070" name="Object 6"/>
          <p:cNvGraphicFramePr>
            <a:graphicFrameLocks noChangeAspect="1"/>
          </p:cNvGraphicFramePr>
          <p:nvPr/>
        </p:nvGraphicFramePr>
        <p:xfrm>
          <a:off x="2209800" y="1905000"/>
          <a:ext cx="4648200" cy="1981200"/>
        </p:xfrm>
        <a:graphic>
          <a:graphicData uri="http://schemas.openxmlformats.org/presentationml/2006/ole">
            <p:oleObj spid="_x0000_s10273" name="VISIO" r:id="rId3" imgW="2929128" imgH="1188720" progId="">
              <p:embed/>
            </p:oleObj>
          </a:graphicData>
        </a:graphic>
      </p:graphicFrame>
      <p:sp>
        <p:nvSpPr>
          <p:cNvPr id="88071" name="Text Box 7"/>
          <p:cNvSpPr txBox="1">
            <a:spLocks noChangeArrowheads="1"/>
          </p:cNvSpPr>
          <p:nvPr/>
        </p:nvSpPr>
        <p:spPr bwMode="auto">
          <a:xfrm>
            <a:off x="1752600" y="5334000"/>
            <a:ext cx="55626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t>The destination must be a register.</a:t>
            </a:r>
          </a:p>
        </p:txBody>
      </p:sp>
    </p:spTree>
    <p:extLst>
      <p:ext uri="{BB962C8B-B14F-4D97-AF65-F5344CB8AC3E}">
        <p14:creationId xmlns:p14="http://schemas.microsoft.com/office/powerpoint/2010/main" xmlns="" val="3143486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XCHG Instruction</a:t>
            </a:r>
          </a:p>
        </p:txBody>
      </p:sp>
      <p:sp>
        <p:nvSpPr>
          <p:cNvPr id="82947" name="Text Box 3"/>
          <p:cNvSpPr txBox="1">
            <a:spLocks noChangeArrowheads="1"/>
          </p:cNvSpPr>
          <p:nvPr/>
        </p:nvSpPr>
        <p:spPr bwMode="auto">
          <a:xfrm>
            <a:off x="914400" y="2362200"/>
            <a:ext cx="7620000" cy="3200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257550" algn="l"/>
                <a:tab pos="4114800" algn="l"/>
              </a:tabLst>
              <a:defRPr sz="2400">
                <a:solidFill>
                  <a:schemeClr val="tx1"/>
                </a:solidFill>
                <a:latin typeface="Times New Roman" charset="0"/>
                <a:ea typeface="ＭＳ Ｐゴシック" charset="0"/>
              </a:defRPr>
            </a:lvl1pPr>
            <a:lvl2pPr>
              <a:tabLst>
                <a:tab pos="457200" algn="l"/>
                <a:tab pos="3257550" algn="l"/>
                <a:tab pos="4114800" algn="l"/>
              </a:tabLst>
              <a:defRPr sz="2400">
                <a:solidFill>
                  <a:schemeClr val="tx1"/>
                </a:solidFill>
                <a:latin typeface="Times New Roman" charset="0"/>
                <a:ea typeface="ＭＳ Ｐゴシック" charset="0"/>
              </a:defRPr>
            </a:lvl2pPr>
            <a:lvl3pPr>
              <a:tabLst>
                <a:tab pos="457200" algn="l"/>
                <a:tab pos="3257550" algn="l"/>
                <a:tab pos="4114800" algn="l"/>
              </a:tabLst>
              <a:defRPr sz="2400">
                <a:solidFill>
                  <a:schemeClr val="tx1"/>
                </a:solidFill>
                <a:latin typeface="Times New Roman" charset="0"/>
                <a:ea typeface="ＭＳ Ｐゴシック" charset="0"/>
              </a:defRPr>
            </a:lvl3pPr>
            <a:lvl4pPr>
              <a:tabLst>
                <a:tab pos="457200" algn="l"/>
                <a:tab pos="3257550" algn="l"/>
                <a:tab pos="4114800" algn="l"/>
              </a:tabLst>
              <a:defRPr sz="2400">
                <a:solidFill>
                  <a:schemeClr val="tx1"/>
                </a:solidFill>
                <a:latin typeface="Times New Roman" charset="0"/>
                <a:ea typeface="ＭＳ Ｐゴシック" charset="0"/>
              </a:defRPr>
            </a:lvl4pPr>
            <a:lvl5pPr>
              <a:tabLst>
                <a:tab pos="457200" algn="l"/>
                <a:tab pos="325755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9pPr>
          </a:lstStyle>
          <a:p>
            <a:pPr>
              <a:lnSpc>
                <a:spcPct val="60000"/>
              </a:lnSpc>
              <a:spcBef>
                <a:spcPct val="50000"/>
              </a:spcBef>
            </a:pPr>
            <a:r>
              <a:rPr lang="en-US" sz="1800" b="1" dirty="0">
                <a:latin typeface="Courier New" charset="0"/>
              </a:rPr>
              <a:t>.data</a:t>
            </a:r>
          </a:p>
          <a:p>
            <a:pPr>
              <a:lnSpc>
                <a:spcPct val="60000"/>
              </a:lnSpc>
              <a:spcBef>
                <a:spcPct val="50000"/>
              </a:spcBef>
            </a:pPr>
            <a:r>
              <a:rPr lang="en-US" sz="1800" b="1" dirty="0">
                <a:latin typeface="Courier New" charset="0"/>
              </a:rPr>
              <a:t>var1 WORD 1000h</a:t>
            </a:r>
          </a:p>
          <a:p>
            <a:pPr>
              <a:lnSpc>
                <a:spcPct val="60000"/>
              </a:lnSpc>
              <a:spcBef>
                <a:spcPct val="50000"/>
              </a:spcBef>
            </a:pPr>
            <a:r>
              <a:rPr lang="en-US" sz="1800" b="1" dirty="0">
                <a:latin typeface="Courier New" charset="0"/>
              </a:rPr>
              <a:t>var2 WORD 2000h</a:t>
            </a:r>
          </a:p>
          <a:p>
            <a:pPr>
              <a:lnSpc>
                <a:spcPct val="60000"/>
              </a:lnSpc>
              <a:spcBef>
                <a:spcPct val="50000"/>
              </a:spcBef>
            </a:pPr>
            <a:r>
              <a:rPr lang="en-US" sz="1800" b="1" dirty="0">
                <a:latin typeface="Courier New" charset="0"/>
              </a:rPr>
              <a:t>.code</a:t>
            </a: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ax,bx</a:t>
            </a:r>
            <a:r>
              <a:rPr lang="en-US" sz="1800" b="1" dirty="0">
                <a:latin typeface="Courier New" charset="0"/>
              </a:rPr>
              <a:t>	; exchange 16-bit </a:t>
            </a:r>
            <a:r>
              <a:rPr lang="en-US" sz="1800" b="1" dirty="0" err="1">
                <a:latin typeface="Courier New" charset="0"/>
              </a:rPr>
              <a:t>regs</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ah,al</a:t>
            </a:r>
            <a:r>
              <a:rPr lang="en-US" sz="1800" b="1" dirty="0">
                <a:latin typeface="Courier New" charset="0"/>
              </a:rPr>
              <a:t>	; exchange 8-bit </a:t>
            </a:r>
            <a:r>
              <a:rPr lang="en-US" sz="1800" b="1" dirty="0" err="1">
                <a:latin typeface="Courier New" charset="0"/>
              </a:rPr>
              <a:t>regs</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var1,bx	; exchange </a:t>
            </a:r>
            <a:r>
              <a:rPr lang="en-US" sz="1800" b="1" dirty="0" err="1">
                <a:latin typeface="Courier New" charset="0"/>
              </a:rPr>
              <a:t>mem</a:t>
            </a:r>
            <a:r>
              <a:rPr lang="en-US" sz="1800" b="1" dirty="0">
                <a:latin typeface="Courier New" charset="0"/>
              </a:rPr>
              <a:t>, </a:t>
            </a:r>
            <a:r>
              <a:rPr lang="en-US" sz="1800" b="1" dirty="0" err="1">
                <a:latin typeface="Courier New" charset="0"/>
              </a:rPr>
              <a:t>reg</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eax,ebx</a:t>
            </a:r>
            <a:r>
              <a:rPr lang="en-US" sz="1800" b="1" dirty="0">
                <a:latin typeface="Courier New" charset="0"/>
              </a:rPr>
              <a:t>	; exchange 32-bit </a:t>
            </a:r>
            <a:r>
              <a:rPr lang="en-US" sz="1800" b="1" dirty="0" err="1">
                <a:latin typeface="Courier New" charset="0"/>
              </a:rPr>
              <a:t>regs</a:t>
            </a:r>
            <a:endParaRPr lang="en-US" sz="1800" b="1" dirty="0">
              <a:latin typeface="Courier New" charset="0"/>
            </a:endParaRPr>
          </a:p>
          <a:p>
            <a:pPr>
              <a:lnSpc>
                <a:spcPct val="60000"/>
              </a:lnSpc>
              <a:spcBef>
                <a:spcPct val="50000"/>
              </a:spcBef>
            </a:pPr>
            <a:endParaRPr lang="en-US" sz="1800" b="1" dirty="0">
              <a:latin typeface="Courier New" charset="0"/>
            </a:endParaRPr>
          </a:p>
          <a:p>
            <a:pPr>
              <a:lnSpc>
                <a:spcPct val="60000"/>
              </a:lnSpc>
              <a:spcBef>
                <a:spcPct val="50000"/>
              </a:spcBef>
            </a:pPr>
            <a:r>
              <a:rPr lang="en-US" sz="1800" b="1" dirty="0" err="1">
                <a:solidFill>
                  <a:schemeClr val="tx2"/>
                </a:solidFill>
                <a:latin typeface="Courier New" charset="0"/>
              </a:rPr>
              <a:t>xchg</a:t>
            </a:r>
            <a:r>
              <a:rPr lang="en-US" sz="1800" b="1" dirty="0">
                <a:solidFill>
                  <a:schemeClr val="tx2"/>
                </a:solidFill>
                <a:latin typeface="Courier New" charset="0"/>
              </a:rPr>
              <a:t> var1,var2	; error: two memory operands</a:t>
            </a:r>
          </a:p>
        </p:txBody>
      </p:sp>
      <p:sp>
        <p:nvSpPr>
          <p:cNvPr id="82948"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XCHG exchanges the values of two operands. At least one operand must be a register. No immediate operands are permitted.</a:t>
            </a:r>
          </a:p>
        </p:txBody>
      </p:sp>
    </p:spTree>
    <p:extLst>
      <p:ext uri="{BB962C8B-B14F-4D97-AF65-F5344CB8AC3E}">
        <p14:creationId xmlns:p14="http://schemas.microsoft.com/office/powerpoint/2010/main" xmlns="" val="3170122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Direct-Offset Operands</a:t>
            </a:r>
          </a:p>
        </p:txBody>
      </p:sp>
      <p:sp>
        <p:nvSpPr>
          <p:cNvPr id="87043" name="Text Box 3"/>
          <p:cNvSpPr txBox="1">
            <a:spLocks noChangeArrowheads="1"/>
          </p:cNvSpPr>
          <p:nvPr/>
        </p:nvSpPr>
        <p:spPr bwMode="auto">
          <a:xfrm>
            <a:off x="685800" y="2590800"/>
            <a:ext cx="76962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arrayB</a:t>
            </a:r>
            <a:r>
              <a:rPr lang="en-US" sz="1800" b="1" dirty="0">
                <a:latin typeface="Courier New" charset="0"/>
              </a:rPr>
              <a:t> BYTE 10h,20h,30h,40h</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err="1">
                <a:latin typeface="Courier New" charset="0"/>
              </a:rPr>
              <a:t>mov</a:t>
            </a:r>
            <a:r>
              <a:rPr lang="en-US" sz="1800" b="1" dirty="0">
                <a:latin typeface="Courier New" charset="0"/>
              </a:rPr>
              <a:t> al,arrayB+1		; AL = 20h</a:t>
            </a:r>
          </a:p>
          <a:p>
            <a:pPr>
              <a:lnSpc>
                <a:spcPct val="50000"/>
              </a:lnSpc>
              <a:spcBef>
                <a:spcPct val="50000"/>
              </a:spcBef>
            </a:pPr>
            <a:r>
              <a:rPr lang="en-US" sz="1800" b="1" dirty="0" err="1">
                <a:latin typeface="Courier New" charset="0"/>
              </a:rPr>
              <a:t>mov</a:t>
            </a:r>
            <a:r>
              <a:rPr lang="en-US" sz="1800" b="1" dirty="0">
                <a:latin typeface="Courier New" charset="0"/>
              </a:rPr>
              <a:t> al,[arrayB+1]		; alternative notation</a:t>
            </a:r>
          </a:p>
        </p:txBody>
      </p:sp>
      <p:sp>
        <p:nvSpPr>
          <p:cNvPr id="87044"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A constant offset is added to a data label to produce an effective address (EA). The address is dereferenced to get the value inside its memory location.</a:t>
            </a:r>
          </a:p>
        </p:txBody>
      </p:sp>
      <p:sp>
        <p:nvSpPr>
          <p:cNvPr id="87045" name="Text Box 5"/>
          <p:cNvSpPr txBox="1">
            <a:spLocks noChangeArrowheads="1"/>
          </p:cNvSpPr>
          <p:nvPr/>
        </p:nvSpPr>
        <p:spPr bwMode="auto">
          <a:xfrm>
            <a:off x="1981200" y="480060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Q: Why doesn't </a:t>
            </a:r>
            <a:r>
              <a:rPr lang="en-US">
                <a:solidFill>
                  <a:schemeClr val="tx2"/>
                </a:solidFill>
              </a:rPr>
              <a:t>arrayB+1</a:t>
            </a:r>
            <a:r>
              <a:rPr lang="en-US"/>
              <a:t> produce 11h?</a:t>
            </a:r>
          </a:p>
        </p:txBody>
      </p:sp>
    </p:spTree>
    <p:extLst>
      <p:ext uri="{BB962C8B-B14F-4D97-AF65-F5344CB8AC3E}">
        <p14:creationId xmlns:p14="http://schemas.microsoft.com/office/powerpoint/2010/main" xmlns="" val="878440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Direct-Offset Operands </a:t>
            </a:r>
            <a:r>
              <a:rPr lang="en-US" sz="2400"/>
              <a:t>(cont)</a:t>
            </a:r>
          </a:p>
        </p:txBody>
      </p:sp>
      <p:sp>
        <p:nvSpPr>
          <p:cNvPr id="95235" name="Text Box 3"/>
          <p:cNvSpPr txBox="1">
            <a:spLocks noChangeArrowheads="1"/>
          </p:cNvSpPr>
          <p:nvPr/>
        </p:nvSpPr>
        <p:spPr bwMode="auto">
          <a:xfrm>
            <a:off x="990600" y="2286000"/>
            <a:ext cx="6858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arrayW  WORD 1000h,2000h,3000h</a:t>
            </a:r>
          </a:p>
          <a:p>
            <a:pPr>
              <a:lnSpc>
                <a:spcPct val="50000"/>
              </a:lnSpc>
              <a:spcBef>
                <a:spcPct val="50000"/>
              </a:spcBef>
            </a:pPr>
            <a:r>
              <a:rPr lang="en-US" sz="1800" b="1">
                <a:latin typeface="Courier New" charset="0"/>
              </a:rPr>
              <a:t>arrayD  DWORD 1,2,3,4</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mov ax,[arrayW+2]		; AX = 2000h</a:t>
            </a:r>
          </a:p>
          <a:p>
            <a:pPr>
              <a:lnSpc>
                <a:spcPct val="50000"/>
              </a:lnSpc>
              <a:spcBef>
                <a:spcPct val="50000"/>
              </a:spcBef>
            </a:pPr>
            <a:r>
              <a:rPr lang="en-US" sz="1800" b="1">
                <a:latin typeface="Courier New" charset="0"/>
              </a:rPr>
              <a:t>mov ax,[arrayW+4]		; AX = 3000h</a:t>
            </a:r>
          </a:p>
          <a:p>
            <a:pPr>
              <a:lnSpc>
                <a:spcPct val="50000"/>
              </a:lnSpc>
              <a:spcBef>
                <a:spcPct val="50000"/>
              </a:spcBef>
            </a:pPr>
            <a:r>
              <a:rPr lang="en-US" sz="1800" b="1">
                <a:latin typeface="Courier New" charset="0"/>
              </a:rPr>
              <a:t>mov eax,[arrayD+4]		; EAX = 00000002h</a:t>
            </a:r>
          </a:p>
        </p:txBody>
      </p:sp>
      <p:sp>
        <p:nvSpPr>
          <p:cNvPr id="95236" name="Text Box 4"/>
          <p:cNvSpPr txBox="1">
            <a:spLocks noChangeArrowheads="1"/>
          </p:cNvSpPr>
          <p:nvPr/>
        </p:nvSpPr>
        <p:spPr bwMode="auto">
          <a:xfrm>
            <a:off x="609600" y="990600"/>
            <a:ext cx="76962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A constant offset is added to a data label to produce an effective address (EA). The address is dereferenced to get the value inside its memory location.</a:t>
            </a:r>
          </a:p>
        </p:txBody>
      </p:sp>
      <p:sp>
        <p:nvSpPr>
          <p:cNvPr id="95237" name="Text Box 5"/>
          <p:cNvSpPr txBox="1">
            <a:spLocks noChangeArrowheads="1"/>
          </p:cNvSpPr>
          <p:nvPr/>
        </p:nvSpPr>
        <p:spPr bwMode="auto">
          <a:xfrm>
            <a:off x="914400" y="4724400"/>
            <a:ext cx="7239000" cy="973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800" b="1">
                <a:latin typeface="Courier New" charset="0"/>
              </a:rPr>
              <a:t>; Will the following statements assemble?</a:t>
            </a:r>
          </a:p>
          <a:p>
            <a:pPr>
              <a:lnSpc>
                <a:spcPct val="50000"/>
              </a:lnSpc>
              <a:spcBef>
                <a:spcPct val="50000"/>
              </a:spcBef>
            </a:pPr>
            <a:r>
              <a:rPr lang="en-US" sz="1800" b="1">
                <a:latin typeface="Courier New" charset="0"/>
              </a:rPr>
              <a:t>mov ax,[arrayW-2]		; ??</a:t>
            </a:r>
          </a:p>
          <a:p>
            <a:pPr>
              <a:lnSpc>
                <a:spcPct val="50000"/>
              </a:lnSpc>
              <a:spcBef>
                <a:spcPct val="50000"/>
              </a:spcBef>
            </a:pPr>
            <a:r>
              <a:rPr lang="en-US" sz="1800" b="1">
                <a:latin typeface="Courier New" charset="0"/>
              </a:rPr>
              <a:t>mov eax,[arrayD+16]		; ??</a:t>
            </a:r>
            <a:endParaRPr lang="en-US"/>
          </a:p>
        </p:txBody>
      </p:sp>
      <p:sp>
        <p:nvSpPr>
          <p:cNvPr id="95238" name="Text Box 6"/>
          <p:cNvSpPr txBox="1">
            <a:spLocks noChangeArrowheads="1"/>
          </p:cNvSpPr>
          <p:nvPr/>
        </p:nvSpPr>
        <p:spPr bwMode="auto">
          <a:xfrm>
            <a:off x="914400" y="5578475"/>
            <a:ext cx="71628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solidFill>
                  <a:schemeClr val="tx2"/>
                </a:solidFill>
              </a:rPr>
              <a:t>What will happen when they run?</a:t>
            </a:r>
          </a:p>
        </p:txBody>
      </p:sp>
    </p:spTree>
    <p:extLst>
      <p:ext uri="{BB962C8B-B14F-4D97-AF65-F5344CB8AC3E}">
        <p14:creationId xmlns:p14="http://schemas.microsoft.com/office/powerpoint/2010/main" xmlns="" val="1263230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autoUpdateAnimBg="0"/>
      <p:bldP spid="952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Drill . </a:t>
            </a:r>
            <a:r>
              <a:rPr lang="en-US" dirty="0"/>
              <a:t>. .</a:t>
            </a:r>
          </a:p>
        </p:txBody>
      </p:sp>
      <p:sp>
        <p:nvSpPr>
          <p:cNvPr id="89092" name="Text Box 4"/>
          <p:cNvSpPr txBox="1">
            <a:spLocks noChangeArrowheads="1"/>
          </p:cNvSpPr>
          <p:nvPr/>
        </p:nvSpPr>
        <p:spPr bwMode="auto">
          <a:xfrm>
            <a:off x="762000" y="990600"/>
            <a:ext cx="7696200" cy="1500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900"/>
              <a:t>Write a program that rearranges the values of three doubleword  values in the following array as: 3, 1, 2.</a:t>
            </a:r>
          </a:p>
          <a:p>
            <a:pPr lvl="1">
              <a:spcBef>
                <a:spcPct val="50000"/>
              </a:spcBef>
            </a:pPr>
            <a:r>
              <a:rPr lang="en-US" sz="1700" b="1">
                <a:latin typeface="Courier New" charset="0"/>
              </a:rPr>
              <a:t>.data</a:t>
            </a:r>
          </a:p>
          <a:p>
            <a:pPr lvl="1">
              <a:lnSpc>
                <a:spcPct val="50000"/>
              </a:lnSpc>
              <a:spcBef>
                <a:spcPct val="50000"/>
              </a:spcBef>
            </a:pPr>
            <a:r>
              <a:rPr lang="en-US" sz="1700" b="1">
                <a:latin typeface="Courier New" charset="0"/>
              </a:rPr>
              <a:t>arrayD DWORD 1,2,3</a:t>
            </a:r>
          </a:p>
        </p:txBody>
      </p:sp>
      <p:sp>
        <p:nvSpPr>
          <p:cNvPr id="89093" name="Text Box 5"/>
          <p:cNvSpPr txBox="1">
            <a:spLocks noChangeArrowheads="1"/>
          </p:cNvSpPr>
          <p:nvPr/>
        </p:nvSpPr>
        <p:spPr bwMode="auto">
          <a:xfrm>
            <a:off x="762000" y="4114800"/>
            <a:ext cx="7620000" cy="850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a:latin typeface="Arial" charset="0"/>
              </a:rPr>
              <a:t>Step 2: Exchange EAX with the third array value and copy the value in EAX to the first array position.</a:t>
            </a:r>
            <a:r>
              <a:rPr lang="en-US" sz="1900">
                <a:solidFill>
                  <a:schemeClr val="tx2"/>
                </a:solidFill>
                <a:latin typeface="Arial" charset="0"/>
              </a:rPr>
              <a:t>				</a:t>
            </a:r>
          </a:p>
        </p:txBody>
      </p:sp>
      <p:sp>
        <p:nvSpPr>
          <p:cNvPr id="89094" name="Text Box 6"/>
          <p:cNvSpPr txBox="1">
            <a:spLocks noChangeArrowheads="1"/>
          </p:cNvSpPr>
          <p:nvPr/>
        </p:nvSpPr>
        <p:spPr bwMode="auto">
          <a:xfrm>
            <a:off x="762000" y="2438400"/>
            <a:ext cx="7315200" cy="850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171450" indent="-1714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a:latin typeface="Arial" charset="0"/>
              </a:rPr>
              <a:t>Step1: copy the first value into EAX and exchange it with the value in the second position.</a:t>
            </a:r>
          </a:p>
        </p:txBody>
      </p:sp>
      <p:sp>
        <p:nvSpPr>
          <p:cNvPr id="89095" name="Text Box 7"/>
          <p:cNvSpPr txBox="1">
            <a:spLocks noChangeArrowheads="1"/>
          </p:cNvSpPr>
          <p:nvPr/>
        </p:nvSpPr>
        <p:spPr bwMode="auto">
          <a:xfrm>
            <a:off x="1905000" y="33528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700" b="1">
                <a:latin typeface="Courier New" charset="0"/>
              </a:rPr>
              <a:t>mov eax,arrayD</a:t>
            </a:r>
          </a:p>
          <a:p>
            <a:pPr>
              <a:lnSpc>
                <a:spcPct val="50000"/>
              </a:lnSpc>
              <a:spcBef>
                <a:spcPct val="50000"/>
              </a:spcBef>
            </a:pPr>
            <a:r>
              <a:rPr lang="en-US" sz="1700" b="1">
                <a:latin typeface="Courier New" charset="0"/>
              </a:rPr>
              <a:t>xchg eax,[arrayD+4]</a:t>
            </a:r>
            <a:endParaRPr lang="en-US"/>
          </a:p>
        </p:txBody>
      </p:sp>
      <p:sp>
        <p:nvSpPr>
          <p:cNvPr id="89096" name="Text Box 8"/>
          <p:cNvSpPr txBox="1">
            <a:spLocks noChangeArrowheads="1"/>
          </p:cNvSpPr>
          <p:nvPr/>
        </p:nvSpPr>
        <p:spPr bwMode="auto">
          <a:xfrm>
            <a:off x="1905000" y="5029200"/>
            <a:ext cx="4038600" cy="673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700" b="1">
                <a:latin typeface="Courier New" charset="0"/>
              </a:rPr>
              <a:t>xchg eax,[arrayD+8]</a:t>
            </a:r>
          </a:p>
          <a:p>
            <a:pPr>
              <a:lnSpc>
                <a:spcPct val="50000"/>
              </a:lnSpc>
              <a:spcBef>
                <a:spcPct val="50000"/>
              </a:spcBef>
            </a:pPr>
            <a:r>
              <a:rPr lang="en-US" sz="1700" b="1">
                <a:latin typeface="Courier New" charset="0"/>
              </a:rPr>
              <a:t>mov  arrayD,eax</a:t>
            </a:r>
          </a:p>
        </p:txBody>
      </p:sp>
    </p:spTree>
    <p:extLst>
      <p:ext uri="{BB962C8B-B14F-4D97-AF65-F5344CB8AC3E}">
        <p14:creationId xmlns:p14="http://schemas.microsoft.com/office/powerpoint/2010/main" xmlns="" val="613625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0-#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5" grpId="0" animBg="1" autoUpdateAnimBg="0"/>
      <p:bldP spid="8909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Evaluate this . . . </a:t>
            </a:r>
          </a:p>
        </p:txBody>
      </p:sp>
      <p:sp>
        <p:nvSpPr>
          <p:cNvPr id="96259" name="Text Box 3"/>
          <p:cNvSpPr txBox="1">
            <a:spLocks noChangeArrowheads="1"/>
          </p:cNvSpPr>
          <p:nvPr/>
        </p:nvSpPr>
        <p:spPr bwMode="auto">
          <a:xfrm>
            <a:off x="762000" y="1066800"/>
            <a:ext cx="7696200" cy="108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a:latin typeface="Arial" charset="0"/>
              </a:rPr>
              <a:t>We want to write a program that adds the following three bytes:</a:t>
            </a:r>
          </a:p>
          <a:p>
            <a:pPr>
              <a:lnSpc>
                <a:spcPct val="50000"/>
              </a:lnSpc>
              <a:spcBef>
                <a:spcPct val="50000"/>
              </a:spcBef>
            </a:pPr>
            <a:r>
              <a:rPr lang="en-US" sz="1700" b="1">
                <a:latin typeface="Courier New" charset="0"/>
              </a:rPr>
              <a:t>		.data</a:t>
            </a:r>
          </a:p>
          <a:p>
            <a:pPr>
              <a:lnSpc>
                <a:spcPct val="50000"/>
              </a:lnSpc>
              <a:spcBef>
                <a:spcPct val="50000"/>
              </a:spcBef>
            </a:pPr>
            <a:r>
              <a:rPr lang="en-US" sz="1700" b="1">
                <a:latin typeface="Courier New" charset="0"/>
              </a:rPr>
              <a:t>		myBytes BYTE 80h,66h,0A5h</a:t>
            </a:r>
          </a:p>
        </p:txBody>
      </p:sp>
      <p:sp>
        <p:nvSpPr>
          <p:cNvPr id="96260" name="Text Box 4"/>
          <p:cNvSpPr txBox="1">
            <a:spLocks noChangeArrowheads="1"/>
          </p:cNvSpPr>
          <p:nvPr/>
        </p:nvSpPr>
        <p:spPr bwMode="auto">
          <a:xfrm>
            <a:off x="685800" y="2286000"/>
            <a:ext cx="7620000" cy="1198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buFontTx/>
              <a:buChar char="•"/>
            </a:pPr>
            <a:r>
              <a:rPr lang="en-US" sz="1900">
                <a:latin typeface="Arial" charset="0"/>
              </a:rPr>
              <a:t>What is your evaluation of the following code?</a:t>
            </a:r>
            <a:endParaRPr lang="en-US" sz="1700" b="1">
              <a:latin typeface="Courier New" charset="0"/>
            </a:endParaRPr>
          </a:p>
          <a:p>
            <a:pPr>
              <a:lnSpc>
                <a:spcPct val="50000"/>
              </a:lnSpc>
              <a:spcBef>
                <a:spcPct val="50000"/>
              </a:spcBef>
            </a:pPr>
            <a:r>
              <a:rPr lang="en-US" sz="1700" b="1">
                <a:latin typeface="Courier New" charset="0"/>
              </a:rPr>
              <a:t>	   	mov al,myBytes</a:t>
            </a:r>
          </a:p>
          <a:p>
            <a:pPr>
              <a:lnSpc>
                <a:spcPct val="50000"/>
              </a:lnSpc>
              <a:spcBef>
                <a:spcPct val="50000"/>
              </a:spcBef>
            </a:pPr>
            <a:r>
              <a:rPr lang="en-US" sz="1700" b="1">
                <a:latin typeface="Courier New" charset="0"/>
              </a:rPr>
              <a:t>		add al,[myBytes+1]</a:t>
            </a:r>
          </a:p>
          <a:p>
            <a:pPr>
              <a:lnSpc>
                <a:spcPct val="50000"/>
              </a:lnSpc>
              <a:spcBef>
                <a:spcPct val="50000"/>
              </a:spcBef>
            </a:pPr>
            <a:r>
              <a:rPr lang="en-US" sz="1700" b="1">
                <a:latin typeface="Courier New" charset="0"/>
              </a:rPr>
              <a:t>		add al,[myBytes+2]</a:t>
            </a:r>
            <a:endParaRPr lang="en-US" sz="1900">
              <a:solidFill>
                <a:schemeClr val="tx2"/>
              </a:solidFill>
              <a:latin typeface="Arial" charset="0"/>
            </a:endParaRPr>
          </a:p>
        </p:txBody>
      </p:sp>
      <p:sp>
        <p:nvSpPr>
          <p:cNvPr id="96262" name="Rectangle 6"/>
          <p:cNvSpPr>
            <a:spLocks noChangeArrowheads="1"/>
          </p:cNvSpPr>
          <p:nvPr/>
        </p:nvSpPr>
        <p:spPr bwMode="auto">
          <a:xfrm>
            <a:off x="685800" y="3505200"/>
            <a:ext cx="7467600"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marL="228600" indent="-228600">
              <a:spcBef>
                <a:spcPct val="50000"/>
              </a:spcBef>
              <a:buFontTx/>
              <a:buChar char="•"/>
            </a:pPr>
            <a:r>
              <a:rPr lang="en-US" sz="1900"/>
              <a:t>What is your evaluation of the following code?</a:t>
            </a:r>
            <a:endParaRPr lang="en-US" sz="1700" b="1">
              <a:latin typeface="Courier New" charset="0"/>
            </a:endParaRPr>
          </a:p>
          <a:p>
            <a:pPr marL="228600" indent="-228600">
              <a:lnSpc>
                <a:spcPct val="50000"/>
              </a:lnSpc>
              <a:spcBef>
                <a:spcPct val="50000"/>
              </a:spcBef>
            </a:pPr>
            <a:r>
              <a:rPr lang="en-US" sz="1700" b="1">
                <a:latin typeface="Courier New" charset="0"/>
              </a:rPr>
              <a:t>	   	mov ax,myBytes</a:t>
            </a:r>
          </a:p>
          <a:p>
            <a:pPr marL="228600" indent="-228600">
              <a:lnSpc>
                <a:spcPct val="50000"/>
              </a:lnSpc>
              <a:spcBef>
                <a:spcPct val="50000"/>
              </a:spcBef>
            </a:pPr>
            <a:r>
              <a:rPr lang="en-US" sz="1700" b="1">
                <a:latin typeface="Courier New" charset="0"/>
              </a:rPr>
              <a:t>		add ax,[myBytes+1]</a:t>
            </a:r>
          </a:p>
          <a:p>
            <a:pPr marL="228600" indent="-228600">
              <a:lnSpc>
                <a:spcPct val="50000"/>
              </a:lnSpc>
              <a:spcBef>
                <a:spcPct val="50000"/>
              </a:spcBef>
            </a:pPr>
            <a:r>
              <a:rPr lang="en-US" sz="1700" b="1">
                <a:latin typeface="Courier New" charset="0"/>
              </a:rPr>
              <a:t>		add ax,[myBytes+2]</a:t>
            </a:r>
          </a:p>
        </p:txBody>
      </p:sp>
    </p:spTree>
    <p:extLst>
      <p:ext uri="{BB962C8B-B14F-4D97-AF65-F5344CB8AC3E}">
        <p14:creationId xmlns:p14="http://schemas.microsoft.com/office/powerpoint/2010/main" xmlns="" val="241182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0-#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Evaluate this . . . </a:t>
            </a:r>
            <a:r>
              <a:rPr lang="en-US" sz="2400"/>
              <a:t>(cont)</a:t>
            </a:r>
          </a:p>
        </p:txBody>
      </p:sp>
      <p:sp>
        <p:nvSpPr>
          <p:cNvPr id="97283" name="Text Box 3"/>
          <p:cNvSpPr txBox="1">
            <a:spLocks noChangeArrowheads="1"/>
          </p:cNvSpPr>
          <p:nvPr/>
        </p:nvSpPr>
        <p:spPr bwMode="auto">
          <a:xfrm>
            <a:off x="762000" y="1066800"/>
            <a:ext cx="7696200" cy="663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pPr>
            <a:r>
              <a:rPr lang="en-US" sz="1700" b="1">
                <a:latin typeface="Courier New" charset="0"/>
              </a:rPr>
              <a:t>.data</a:t>
            </a:r>
          </a:p>
          <a:p>
            <a:pPr>
              <a:lnSpc>
                <a:spcPct val="50000"/>
              </a:lnSpc>
              <a:spcBef>
                <a:spcPct val="50000"/>
              </a:spcBef>
            </a:pPr>
            <a:r>
              <a:rPr lang="en-US" sz="1700" b="1">
                <a:latin typeface="Courier New" charset="0"/>
              </a:rPr>
              <a:t>myBytes BYTE 80h,66h,0A5h</a:t>
            </a:r>
          </a:p>
        </p:txBody>
      </p:sp>
      <p:sp>
        <p:nvSpPr>
          <p:cNvPr id="97284" name="Text Box 4"/>
          <p:cNvSpPr txBox="1">
            <a:spLocks noChangeArrowheads="1"/>
          </p:cNvSpPr>
          <p:nvPr/>
        </p:nvSpPr>
        <p:spPr bwMode="auto">
          <a:xfrm>
            <a:off x="685800" y="1905000"/>
            <a:ext cx="7620000" cy="1979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buFontTx/>
              <a:buChar char="•"/>
            </a:pPr>
            <a:r>
              <a:rPr lang="en-US" sz="1900" dirty="0">
                <a:latin typeface="Arial" charset="0"/>
              </a:rPr>
              <a:t>How about the following code. </a:t>
            </a:r>
            <a:r>
              <a:rPr lang="en-US" sz="1900" dirty="0" smtClean="0">
                <a:latin typeface="Arial" charset="0"/>
              </a:rPr>
              <a:t>Is anything missing?</a:t>
            </a:r>
          </a:p>
          <a:p>
            <a:pPr>
              <a:lnSpc>
                <a:spcPct val="50000"/>
              </a:lnSpc>
              <a:spcBef>
                <a:spcPct val="50000"/>
              </a:spcBef>
              <a:buFontTx/>
              <a:buChar char="•"/>
            </a:pPr>
            <a:endParaRPr lang="en-US" sz="1700" b="1" dirty="0" smtClean="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movzx</a:t>
            </a:r>
            <a:r>
              <a:rPr lang="en-US" sz="1700" b="1" dirty="0">
                <a:latin typeface="Courier New" charset="0"/>
              </a:rPr>
              <a:t> </a:t>
            </a:r>
            <a:r>
              <a:rPr lang="en-US" sz="1700" b="1" dirty="0" err="1">
                <a:latin typeface="Courier New" charset="0"/>
              </a:rPr>
              <a:t>ax,myBytes</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bl</a:t>
            </a:r>
            <a:r>
              <a:rPr lang="en-US" sz="1700" b="1" dirty="0">
                <a:latin typeface="Courier New" charset="0"/>
              </a:rPr>
              <a:t>,[myBytes+1]</a:t>
            </a:r>
          </a:p>
          <a:p>
            <a:pPr>
              <a:lnSpc>
                <a:spcPct val="50000"/>
              </a:lnSpc>
              <a:spcBef>
                <a:spcPct val="50000"/>
              </a:spcBef>
            </a:pPr>
            <a:r>
              <a:rPr lang="en-US" sz="1700" b="1" dirty="0">
                <a:latin typeface="Courier New" charset="0"/>
              </a:rPr>
              <a:t>		add   </a:t>
            </a:r>
            <a:r>
              <a:rPr lang="en-US" sz="1700" b="1" dirty="0" err="1">
                <a:latin typeface="Courier New" charset="0"/>
              </a:rPr>
              <a:t>ax,bx</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bl</a:t>
            </a:r>
            <a:r>
              <a:rPr lang="en-US" sz="1700" b="1" dirty="0">
                <a:latin typeface="Courier New" charset="0"/>
              </a:rPr>
              <a:t>,[myBytes+2]</a:t>
            </a:r>
          </a:p>
          <a:p>
            <a:pPr>
              <a:lnSpc>
                <a:spcPct val="50000"/>
              </a:lnSpc>
              <a:spcBef>
                <a:spcPct val="50000"/>
              </a:spcBef>
            </a:pPr>
            <a:r>
              <a:rPr lang="en-US" sz="1700" b="1" dirty="0">
                <a:latin typeface="Courier New" charset="0"/>
              </a:rPr>
              <a:t>		add   </a:t>
            </a:r>
            <a:r>
              <a:rPr lang="en-US" sz="1700" b="1" dirty="0" err="1">
                <a:latin typeface="Courier New" charset="0"/>
              </a:rPr>
              <a:t>ax,bx</a:t>
            </a:r>
            <a:r>
              <a:rPr lang="en-US" sz="1700" b="1" dirty="0">
                <a:latin typeface="Courier New" charset="0"/>
              </a:rPr>
              <a:t>			; AX = sum</a:t>
            </a:r>
            <a:endParaRPr lang="en-US" sz="1900" dirty="0">
              <a:solidFill>
                <a:schemeClr val="tx2"/>
              </a:solidFill>
              <a:latin typeface="Arial" charset="0"/>
            </a:endParaRPr>
          </a:p>
        </p:txBody>
      </p:sp>
      <p:sp>
        <p:nvSpPr>
          <p:cNvPr id="97287" name="Text Box 7"/>
          <p:cNvSpPr txBox="1">
            <a:spLocks noChangeArrowheads="1"/>
          </p:cNvSpPr>
          <p:nvPr/>
        </p:nvSpPr>
        <p:spPr bwMode="auto">
          <a:xfrm>
            <a:off x="990600" y="4419600"/>
            <a:ext cx="70104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dirty="0">
                <a:solidFill>
                  <a:schemeClr val="tx2"/>
                </a:solidFill>
              </a:rPr>
              <a:t>Yes: Move zero to BX before the MOVZX instruction.</a:t>
            </a:r>
          </a:p>
        </p:txBody>
      </p:sp>
    </p:spTree>
    <p:extLst>
      <p:ext uri="{BB962C8B-B14F-4D97-AF65-F5344CB8AC3E}">
        <p14:creationId xmlns:p14="http://schemas.microsoft.com/office/powerpoint/2010/main" xmlns="" val="4005577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0-#ppt_w/2"/>
                                          </p:val>
                                        </p:tav>
                                        <p:tav tm="100000">
                                          <p:val>
                                            <p:strVal val="#ppt_x"/>
                                          </p:val>
                                        </p:tav>
                                      </p:tavLst>
                                    </p:anim>
                                    <p:anim calcmode="lin" valueType="num">
                                      <p:cBhvr additive="base">
                                        <p:cTn id="8"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08: Review</a:t>
            </a:r>
            <a:endParaRPr lang="en-US" dirty="0"/>
          </a:p>
        </p:txBody>
      </p:sp>
      <p:sp>
        <p:nvSpPr>
          <p:cNvPr id="3" name="Content Placeholder 2"/>
          <p:cNvSpPr>
            <a:spLocks noGrp="1"/>
          </p:cNvSpPr>
          <p:nvPr>
            <p:ph idx="1"/>
          </p:nvPr>
        </p:nvSpPr>
        <p:spPr/>
        <p:txBody>
          <a:bodyPr>
            <a:normAutofit/>
          </a:bodyPr>
          <a:lstStyle/>
          <a:p>
            <a:pPr>
              <a:spcBef>
                <a:spcPts val="1200"/>
              </a:spcBef>
            </a:pPr>
            <a:r>
              <a:rPr lang="en-US" dirty="0"/>
              <a:t>Basic Elements of Assembly Language</a:t>
            </a:r>
          </a:p>
          <a:p>
            <a:pPr lvl="1">
              <a:spcBef>
                <a:spcPts val="1200"/>
              </a:spcBef>
            </a:pPr>
            <a:r>
              <a:rPr lang="en-US" dirty="0"/>
              <a:t>Integer constants</a:t>
            </a:r>
          </a:p>
          <a:p>
            <a:pPr lvl="1">
              <a:spcBef>
                <a:spcPts val="1200"/>
              </a:spcBef>
            </a:pPr>
            <a:r>
              <a:rPr lang="en-US" dirty="0"/>
              <a:t>Integer expressions</a:t>
            </a:r>
          </a:p>
          <a:p>
            <a:pPr lvl="1">
              <a:spcBef>
                <a:spcPts val="1200"/>
              </a:spcBef>
            </a:pPr>
            <a:r>
              <a:rPr lang="en-US" dirty="0"/>
              <a:t>Character and string constants</a:t>
            </a:r>
          </a:p>
          <a:p>
            <a:pPr lvl="1">
              <a:spcBef>
                <a:spcPts val="1200"/>
              </a:spcBef>
            </a:pPr>
            <a:r>
              <a:rPr lang="en-US" dirty="0"/>
              <a:t>Reserved words and identifiers</a:t>
            </a:r>
          </a:p>
          <a:p>
            <a:pPr lvl="1">
              <a:spcBef>
                <a:spcPts val="1200"/>
              </a:spcBef>
            </a:pPr>
            <a:r>
              <a:rPr lang="en-US" dirty="0"/>
              <a:t>Directives and instructions</a:t>
            </a:r>
          </a:p>
          <a:p>
            <a:pPr lvl="1">
              <a:spcBef>
                <a:spcPts val="1200"/>
              </a:spcBef>
            </a:pPr>
            <a:r>
              <a:rPr lang="en-US" dirty="0"/>
              <a:t>Labels</a:t>
            </a:r>
          </a:p>
          <a:p>
            <a:pPr lvl="1">
              <a:spcBef>
                <a:spcPts val="1200"/>
              </a:spcBef>
            </a:pPr>
            <a:r>
              <a:rPr lang="en-US" dirty="0"/>
              <a:t>Mnemonics and Operands</a:t>
            </a:r>
          </a:p>
          <a:p>
            <a:pPr lvl="1">
              <a:spcBef>
                <a:spcPts val="1200"/>
              </a:spcBef>
            </a:pPr>
            <a:r>
              <a:rPr lang="en-US" dirty="0"/>
              <a:t>Comments</a:t>
            </a:r>
          </a:p>
        </p:txBody>
      </p:sp>
    </p:spTree>
    <p:extLst>
      <p:ext uri="{BB962C8B-B14F-4D97-AF65-F5344CB8AC3E}">
        <p14:creationId xmlns:p14="http://schemas.microsoft.com/office/powerpoint/2010/main" xmlns="" val="562901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Addition and Subtraction</a:t>
            </a:r>
          </a:p>
        </p:txBody>
      </p:sp>
      <p:sp>
        <p:nvSpPr>
          <p:cNvPr id="159747" name="Rectangle 3"/>
          <p:cNvSpPr>
            <a:spLocks noGrp="1" noChangeArrowheads="1"/>
          </p:cNvSpPr>
          <p:nvPr>
            <p:ph idx="1"/>
          </p:nvPr>
        </p:nvSpPr>
        <p:spPr/>
        <p:txBody>
          <a:bodyPr/>
          <a:lstStyle/>
          <a:p>
            <a:r>
              <a:rPr lang="en-US"/>
              <a:t>INC and DEC Instructions</a:t>
            </a:r>
          </a:p>
          <a:p>
            <a:r>
              <a:rPr lang="en-US"/>
              <a:t>ADD and SUB Instructions</a:t>
            </a:r>
          </a:p>
          <a:p>
            <a:r>
              <a:rPr lang="en-US"/>
              <a:t>NEG Instruction</a:t>
            </a:r>
          </a:p>
          <a:p>
            <a:r>
              <a:rPr lang="en-US"/>
              <a:t>Implementing Arithmetic Expressions</a:t>
            </a:r>
          </a:p>
          <a:p>
            <a:r>
              <a:rPr lang="en-US"/>
              <a:t>Flags Affected by Arithmetic</a:t>
            </a:r>
          </a:p>
          <a:p>
            <a:pPr lvl="1"/>
            <a:r>
              <a:rPr lang="en-US"/>
              <a:t>Zero</a:t>
            </a:r>
          </a:p>
          <a:p>
            <a:pPr lvl="1"/>
            <a:r>
              <a:rPr lang="en-US"/>
              <a:t>Sign</a:t>
            </a:r>
          </a:p>
          <a:p>
            <a:pPr lvl="1"/>
            <a:r>
              <a:rPr lang="en-US"/>
              <a:t>Carry</a:t>
            </a:r>
          </a:p>
          <a:p>
            <a:pPr lvl="1"/>
            <a:r>
              <a:rPr lang="en-US"/>
              <a:t>Overflow</a:t>
            </a:r>
          </a:p>
        </p:txBody>
      </p:sp>
    </p:spTree>
    <p:extLst>
      <p:ext uri="{BB962C8B-B14F-4D97-AF65-F5344CB8AC3E}">
        <p14:creationId xmlns:p14="http://schemas.microsoft.com/office/powerpoint/2010/main" xmlns="" val="226768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INC and DEC Instructions</a:t>
            </a:r>
            <a:endParaRPr lang="en-US" sz="2400"/>
          </a:p>
        </p:txBody>
      </p:sp>
      <p:sp>
        <p:nvSpPr>
          <p:cNvPr id="102403" name="Rectangle 3"/>
          <p:cNvSpPr>
            <a:spLocks noGrp="1" noChangeArrowheads="1"/>
          </p:cNvSpPr>
          <p:nvPr>
            <p:ph idx="1"/>
          </p:nvPr>
        </p:nvSpPr>
        <p:spPr/>
        <p:txBody>
          <a:bodyPr/>
          <a:lstStyle/>
          <a:p>
            <a:pPr>
              <a:lnSpc>
                <a:spcPct val="90000"/>
              </a:lnSpc>
            </a:pPr>
            <a:r>
              <a:rPr lang="en-US"/>
              <a:t>Add 1, subtract 1 from destination operand</a:t>
            </a:r>
          </a:p>
          <a:p>
            <a:pPr lvl="1">
              <a:lnSpc>
                <a:spcPct val="90000"/>
              </a:lnSpc>
            </a:pPr>
            <a:r>
              <a:rPr lang="en-US" sz="2000"/>
              <a:t>operand may be register or memory</a:t>
            </a:r>
          </a:p>
          <a:p>
            <a:pPr>
              <a:lnSpc>
                <a:spcPct val="90000"/>
              </a:lnSpc>
            </a:pPr>
            <a:r>
              <a:rPr lang="en-US" sz="2200"/>
              <a:t>INC </a:t>
            </a:r>
            <a:r>
              <a:rPr lang="en-US" sz="2000" i="1"/>
              <a:t>destination</a:t>
            </a:r>
          </a:p>
          <a:p>
            <a:pPr lvl="2">
              <a:lnSpc>
                <a:spcPct val="90000"/>
              </a:lnSpc>
            </a:pPr>
            <a:r>
              <a:rPr lang="en-US" sz="1800"/>
              <a:t>Logic: </a:t>
            </a:r>
            <a:r>
              <a:rPr lang="en-US" sz="1800" i="1"/>
              <a:t>destination </a:t>
            </a:r>
            <a:r>
              <a:rPr lang="en-US">
                <a:sym typeface="Symbol" charset="0"/>
              </a:rPr>
              <a:t> </a:t>
            </a:r>
            <a:r>
              <a:rPr lang="en-US" sz="1800" i="1"/>
              <a:t>destination </a:t>
            </a:r>
            <a:r>
              <a:rPr lang="en-US" sz="1800"/>
              <a:t>+ 1</a:t>
            </a:r>
          </a:p>
          <a:p>
            <a:pPr>
              <a:lnSpc>
                <a:spcPct val="90000"/>
              </a:lnSpc>
            </a:pPr>
            <a:r>
              <a:rPr lang="en-US" sz="2200"/>
              <a:t>DEC </a:t>
            </a:r>
            <a:r>
              <a:rPr lang="en-US" sz="2000" i="1"/>
              <a:t>destination</a:t>
            </a:r>
          </a:p>
          <a:p>
            <a:pPr lvl="2">
              <a:lnSpc>
                <a:spcPct val="90000"/>
              </a:lnSpc>
            </a:pPr>
            <a:r>
              <a:rPr lang="en-US" sz="1800"/>
              <a:t>Logic: </a:t>
            </a:r>
            <a:r>
              <a:rPr lang="en-US" sz="1800" i="1"/>
              <a:t>destination </a:t>
            </a:r>
            <a:r>
              <a:rPr lang="en-US">
                <a:sym typeface="Symbol" charset="0"/>
              </a:rPr>
              <a:t> </a:t>
            </a:r>
            <a:r>
              <a:rPr lang="en-US" sz="1800" i="1"/>
              <a:t>destination </a:t>
            </a:r>
            <a:r>
              <a:rPr lang="en-US" sz="1800"/>
              <a:t>– 1</a:t>
            </a:r>
            <a:endParaRPr lang="en-US" sz="1800" i="1"/>
          </a:p>
        </p:txBody>
      </p:sp>
    </p:spTree>
    <p:extLst>
      <p:ext uri="{BB962C8B-B14F-4D97-AF65-F5344CB8AC3E}">
        <p14:creationId xmlns:p14="http://schemas.microsoft.com/office/powerpoint/2010/main" xmlns="" val="292226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INC and DEC Examples</a:t>
            </a:r>
            <a:endParaRPr lang="en-US" sz="2400"/>
          </a:p>
        </p:txBody>
      </p:sp>
      <p:sp>
        <p:nvSpPr>
          <p:cNvPr id="153604" name="Text Box 4"/>
          <p:cNvSpPr txBox="1">
            <a:spLocks noChangeArrowheads="1"/>
          </p:cNvSpPr>
          <p:nvPr/>
        </p:nvSpPr>
        <p:spPr bwMode="auto">
          <a:xfrm>
            <a:off x="1219200" y="1447800"/>
            <a:ext cx="6858000" cy="3581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myWord  WORD 1000h</a:t>
            </a:r>
          </a:p>
          <a:p>
            <a:pPr>
              <a:lnSpc>
                <a:spcPct val="50000"/>
              </a:lnSpc>
              <a:spcBef>
                <a:spcPct val="50000"/>
              </a:spcBef>
            </a:pPr>
            <a:r>
              <a:rPr lang="en-US" sz="1800" b="1">
                <a:latin typeface="Courier New" charset="0"/>
              </a:rPr>
              <a:t>myDword DWORD 10000000h</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inc myWord 	; 1001h</a:t>
            </a:r>
          </a:p>
          <a:p>
            <a:pPr>
              <a:lnSpc>
                <a:spcPct val="50000"/>
              </a:lnSpc>
              <a:spcBef>
                <a:spcPct val="50000"/>
              </a:spcBef>
            </a:pPr>
            <a:r>
              <a:rPr lang="en-US" sz="1800" b="1">
                <a:latin typeface="Courier New" charset="0"/>
              </a:rPr>
              <a:t>	dec myWord	; 1000h</a:t>
            </a:r>
          </a:p>
          <a:p>
            <a:pPr>
              <a:lnSpc>
                <a:spcPct val="50000"/>
              </a:lnSpc>
              <a:spcBef>
                <a:spcPct val="50000"/>
              </a:spcBef>
            </a:pPr>
            <a:r>
              <a:rPr lang="en-US" sz="1800" b="1">
                <a:latin typeface="Courier New" charset="0"/>
              </a:rPr>
              <a:t>	inc myDword	; 10000001h</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	mov ax,00FFh</a:t>
            </a:r>
          </a:p>
          <a:p>
            <a:pPr>
              <a:lnSpc>
                <a:spcPct val="50000"/>
              </a:lnSpc>
              <a:spcBef>
                <a:spcPct val="50000"/>
              </a:spcBef>
            </a:pPr>
            <a:r>
              <a:rPr lang="en-US" sz="1800" b="1">
                <a:latin typeface="Courier New" charset="0"/>
              </a:rPr>
              <a:t>	inc ax	; AX = 0100h</a:t>
            </a:r>
          </a:p>
          <a:p>
            <a:pPr>
              <a:lnSpc>
                <a:spcPct val="50000"/>
              </a:lnSpc>
              <a:spcBef>
                <a:spcPct val="50000"/>
              </a:spcBef>
            </a:pPr>
            <a:r>
              <a:rPr lang="en-US" sz="1800" b="1">
                <a:latin typeface="Courier New" charset="0"/>
              </a:rPr>
              <a:t>	mov ax,00FFh</a:t>
            </a:r>
          </a:p>
          <a:p>
            <a:pPr>
              <a:lnSpc>
                <a:spcPct val="50000"/>
              </a:lnSpc>
              <a:spcBef>
                <a:spcPct val="50000"/>
              </a:spcBef>
            </a:pPr>
            <a:r>
              <a:rPr lang="en-US" sz="1800" b="1">
                <a:latin typeface="Courier New" charset="0"/>
              </a:rPr>
              <a:t>	inc al	; AX = 0000h</a:t>
            </a:r>
          </a:p>
        </p:txBody>
      </p:sp>
    </p:spTree>
    <p:extLst>
      <p:ext uri="{BB962C8B-B14F-4D97-AF65-F5344CB8AC3E}">
        <p14:creationId xmlns:p14="http://schemas.microsoft.com/office/powerpoint/2010/main" xmlns="" val="1910117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Drill .</a:t>
            </a:r>
            <a:r>
              <a:rPr lang="en-US" dirty="0"/>
              <a:t>..</a:t>
            </a:r>
            <a:endParaRPr lang="en-US" sz="2400" dirty="0"/>
          </a:p>
        </p:txBody>
      </p:sp>
      <p:sp>
        <p:nvSpPr>
          <p:cNvPr id="104451" name="Rectangle 3"/>
          <p:cNvSpPr>
            <a:spLocks noGrp="1" noChangeArrowheads="1"/>
          </p:cNvSpPr>
          <p:nvPr>
            <p:ph idx="1"/>
          </p:nvPr>
        </p:nvSpPr>
        <p:spPr/>
        <p:txBody>
          <a:bodyPr/>
          <a:lstStyle/>
          <a:p>
            <a:pPr marL="0" indent="0">
              <a:lnSpc>
                <a:spcPct val="90000"/>
              </a:lnSpc>
              <a:buFontTx/>
              <a:buNone/>
            </a:pPr>
            <a:r>
              <a:rPr lang="en-US" sz="2000"/>
              <a:t>Show the value of the destination operand after each of the following instructions executes:</a:t>
            </a:r>
          </a:p>
        </p:txBody>
      </p:sp>
      <p:sp>
        <p:nvSpPr>
          <p:cNvPr id="104452" name="Text Box 4"/>
          <p:cNvSpPr txBox="1">
            <a:spLocks noChangeArrowheads="1"/>
          </p:cNvSpPr>
          <p:nvPr/>
        </p:nvSpPr>
        <p:spPr bwMode="auto">
          <a:xfrm>
            <a:off x="1219200" y="2209800"/>
            <a:ext cx="6096000" cy="2514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myByte BYTE 0FFh, 0</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al,myByte	; AL =</a:t>
            </a:r>
          </a:p>
          <a:p>
            <a:pPr>
              <a:lnSpc>
                <a:spcPct val="50000"/>
              </a:lnSpc>
              <a:spcBef>
                <a:spcPct val="50000"/>
              </a:spcBef>
            </a:pPr>
            <a:r>
              <a:rPr lang="en-US" sz="1800" b="1">
                <a:latin typeface="Courier New" charset="0"/>
              </a:rPr>
              <a:t>	mov ah,[myByte+1]	; AH =</a:t>
            </a:r>
          </a:p>
          <a:p>
            <a:pPr>
              <a:lnSpc>
                <a:spcPct val="50000"/>
              </a:lnSpc>
              <a:spcBef>
                <a:spcPct val="50000"/>
              </a:spcBef>
            </a:pPr>
            <a:r>
              <a:rPr lang="en-US" sz="1800" b="1">
                <a:latin typeface="Courier New" charset="0"/>
              </a:rPr>
              <a:t>	dec ah	; AH =</a:t>
            </a:r>
          </a:p>
          <a:p>
            <a:pPr>
              <a:lnSpc>
                <a:spcPct val="50000"/>
              </a:lnSpc>
              <a:spcBef>
                <a:spcPct val="50000"/>
              </a:spcBef>
            </a:pPr>
            <a:r>
              <a:rPr lang="en-US" sz="1800" b="1">
                <a:latin typeface="Courier New" charset="0"/>
              </a:rPr>
              <a:t>	inc al	; AL =</a:t>
            </a:r>
          </a:p>
          <a:p>
            <a:pPr>
              <a:lnSpc>
                <a:spcPct val="50000"/>
              </a:lnSpc>
              <a:spcBef>
                <a:spcPct val="50000"/>
              </a:spcBef>
            </a:pPr>
            <a:r>
              <a:rPr lang="en-US" sz="1800" b="1">
                <a:latin typeface="Courier New" charset="0"/>
              </a:rPr>
              <a:t>	dec ax	; AX = </a:t>
            </a:r>
          </a:p>
        </p:txBody>
      </p:sp>
      <p:sp>
        <p:nvSpPr>
          <p:cNvPr id="104453" name="Text Box 5"/>
          <p:cNvSpPr txBox="1">
            <a:spLocks noChangeArrowheads="1"/>
          </p:cNvSpPr>
          <p:nvPr/>
        </p:nvSpPr>
        <p:spPr bwMode="auto">
          <a:xfrm>
            <a:off x="5791200" y="2209800"/>
            <a:ext cx="18288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a:latin typeface="Courier" charset="0"/>
            </a:endParaRPr>
          </a:p>
          <a:p>
            <a:pPr>
              <a:lnSpc>
                <a:spcPct val="50000"/>
              </a:lnSpc>
              <a:spcBef>
                <a:spcPct val="50000"/>
              </a:spcBef>
            </a:pPr>
            <a:endParaRPr lang="en-US" sz="1800" b="1">
              <a:latin typeface="Courier" charset="0"/>
            </a:endParaRPr>
          </a:p>
          <a:p>
            <a:pPr>
              <a:lnSpc>
                <a:spcPct val="50000"/>
              </a:lnSpc>
              <a:spcBef>
                <a:spcPct val="50000"/>
              </a:spcBef>
            </a:pPr>
            <a:endParaRPr lang="en-US" sz="1800" b="1">
              <a:latin typeface="Courier" charset="0"/>
            </a:endParaRPr>
          </a:p>
          <a:p>
            <a:pPr>
              <a:lnSpc>
                <a:spcPct val="50000"/>
              </a:lnSpc>
              <a:spcBef>
                <a:spcPct val="50000"/>
              </a:spcBef>
            </a:pPr>
            <a:r>
              <a:rPr lang="en-US" sz="1800" b="1">
                <a:solidFill>
                  <a:schemeClr val="tx2"/>
                </a:solidFill>
                <a:latin typeface="Courier" charset="0"/>
              </a:rPr>
              <a:t>FFh</a:t>
            </a:r>
          </a:p>
          <a:p>
            <a:pPr>
              <a:lnSpc>
                <a:spcPct val="50000"/>
              </a:lnSpc>
              <a:spcBef>
                <a:spcPct val="50000"/>
              </a:spcBef>
            </a:pPr>
            <a:r>
              <a:rPr lang="en-US" sz="1800" b="1">
                <a:solidFill>
                  <a:schemeClr val="tx2"/>
                </a:solidFill>
                <a:latin typeface="Courier" charset="0"/>
              </a:rPr>
              <a:t>00h</a:t>
            </a:r>
          </a:p>
          <a:p>
            <a:pPr>
              <a:lnSpc>
                <a:spcPct val="50000"/>
              </a:lnSpc>
              <a:spcBef>
                <a:spcPct val="50000"/>
              </a:spcBef>
            </a:pPr>
            <a:r>
              <a:rPr lang="en-US" sz="1800" b="1">
                <a:solidFill>
                  <a:schemeClr val="tx2"/>
                </a:solidFill>
                <a:latin typeface="Courier" charset="0"/>
              </a:rPr>
              <a:t>FFh</a:t>
            </a:r>
          </a:p>
          <a:p>
            <a:pPr>
              <a:lnSpc>
                <a:spcPct val="50000"/>
              </a:lnSpc>
              <a:spcBef>
                <a:spcPct val="50000"/>
              </a:spcBef>
            </a:pPr>
            <a:r>
              <a:rPr lang="en-US" sz="1800" b="1">
                <a:solidFill>
                  <a:schemeClr val="tx2"/>
                </a:solidFill>
                <a:latin typeface="Courier" charset="0"/>
              </a:rPr>
              <a:t>00h</a:t>
            </a:r>
          </a:p>
          <a:p>
            <a:pPr>
              <a:lnSpc>
                <a:spcPct val="50000"/>
              </a:lnSpc>
              <a:spcBef>
                <a:spcPct val="50000"/>
              </a:spcBef>
            </a:pPr>
            <a:r>
              <a:rPr lang="en-US" sz="1800" b="1">
                <a:solidFill>
                  <a:schemeClr val="tx2"/>
                </a:solidFill>
                <a:latin typeface="Courier" charset="0"/>
              </a:rPr>
              <a:t>FEFF </a:t>
            </a:r>
          </a:p>
        </p:txBody>
      </p:sp>
    </p:spTree>
    <p:extLst>
      <p:ext uri="{BB962C8B-B14F-4D97-AF65-F5344CB8AC3E}">
        <p14:creationId xmlns:p14="http://schemas.microsoft.com/office/powerpoint/2010/main" xmlns="" val="3327170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ADD and SUB Instructions</a:t>
            </a:r>
          </a:p>
        </p:txBody>
      </p:sp>
      <p:sp>
        <p:nvSpPr>
          <p:cNvPr id="90116" name="Text Box 4"/>
          <p:cNvSpPr txBox="1">
            <a:spLocks noChangeArrowheads="1"/>
          </p:cNvSpPr>
          <p:nvPr/>
        </p:nvSpPr>
        <p:spPr bwMode="auto">
          <a:xfrm>
            <a:off x="1143000" y="1295400"/>
            <a:ext cx="7467600" cy="3570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60000"/>
              </a:lnSpc>
              <a:spcBef>
                <a:spcPts val="3600"/>
              </a:spcBef>
              <a:buFontTx/>
              <a:buChar char="•"/>
            </a:pPr>
            <a:r>
              <a:rPr lang="en-US" sz="2500" dirty="0">
                <a:latin typeface="Arial" charset="0"/>
              </a:rPr>
              <a:t>ADD destination, source</a:t>
            </a:r>
          </a:p>
          <a:p>
            <a:pPr lvl="1">
              <a:lnSpc>
                <a:spcPct val="90000"/>
              </a:lnSpc>
              <a:spcBef>
                <a:spcPts val="3600"/>
              </a:spcBef>
              <a:buClr>
                <a:schemeClr val="tx1"/>
              </a:buClr>
              <a:buFontTx/>
              <a:buChar char="•"/>
            </a:pPr>
            <a:r>
              <a:rPr lang="en-US" sz="2000" dirty="0">
                <a:latin typeface="Arial" charset="0"/>
              </a:rPr>
              <a:t>Logic: </a:t>
            </a:r>
            <a:r>
              <a:rPr lang="en-US" sz="2000" i="1" dirty="0">
                <a:latin typeface="Arial" charset="0"/>
              </a:rPr>
              <a:t>destination </a:t>
            </a:r>
            <a:r>
              <a:rPr lang="en-US" dirty="0">
                <a:latin typeface="Arial" charset="0"/>
                <a:sym typeface="Symbol" charset="0"/>
              </a:rPr>
              <a:t> </a:t>
            </a:r>
            <a:r>
              <a:rPr lang="en-US" sz="2000" i="1" dirty="0">
                <a:latin typeface="Arial" charset="0"/>
              </a:rPr>
              <a:t>destination </a:t>
            </a:r>
            <a:r>
              <a:rPr lang="en-US" sz="2000" dirty="0">
                <a:latin typeface="Arial" charset="0"/>
              </a:rPr>
              <a:t>+ source</a:t>
            </a:r>
          </a:p>
          <a:p>
            <a:pPr>
              <a:lnSpc>
                <a:spcPct val="60000"/>
              </a:lnSpc>
              <a:spcBef>
                <a:spcPts val="3600"/>
              </a:spcBef>
              <a:buFontTx/>
              <a:buChar char="•"/>
            </a:pPr>
            <a:r>
              <a:rPr lang="en-US" sz="2500" dirty="0">
                <a:latin typeface="Arial" charset="0"/>
              </a:rPr>
              <a:t>SUB destination, source</a:t>
            </a:r>
          </a:p>
          <a:p>
            <a:pPr lvl="1">
              <a:lnSpc>
                <a:spcPct val="90000"/>
              </a:lnSpc>
              <a:spcBef>
                <a:spcPts val="3600"/>
              </a:spcBef>
              <a:buClr>
                <a:schemeClr val="tx1"/>
              </a:buClr>
              <a:buFontTx/>
              <a:buChar char="•"/>
            </a:pPr>
            <a:r>
              <a:rPr lang="en-US" sz="2000" dirty="0">
                <a:latin typeface="Arial" charset="0"/>
              </a:rPr>
              <a:t>Logic: </a:t>
            </a:r>
            <a:r>
              <a:rPr lang="en-US" sz="2000" i="1" dirty="0">
                <a:latin typeface="Arial" charset="0"/>
              </a:rPr>
              <a:t>destination </a:t>
            </a:r>
            <a:r>
              <a:rPr lang="en-US" dirty="0">
                <a:latin typeface="Arial" charset="0"/>
                <a:sym typeface="Symbol" charset="0"/>
              </a:rPr>
              <a:t> </a:t>
            </a:r>
            <a:r>
              <a:rPr lang="en-US" sz="2000" i="1" dirty="0">
                <a:latin typeface="Arial" charset="0"/>
              </a:rPr>
              <a:t>destination </a:t>
            </a:r>
            <a:r>
              <a:rPr lang="en-US" sz="2000" dirty="0">
                <a:latin typeface="Arial" charset="0"/>
              </a:rPr>
              <a:t>– source</a:t>
            </a:r>
          </a:p>
          <a:p>
            <a:pPr>
              <a:lnSpc>
                <a:spcPct val="80000"/>
              </a:lnSpc>
              <a:spcBef>
                <a:spcPts val="3600"/>
              </a:spcBef>
              <a:buFontTx/>
              <a:buChar char="•"/>
            </a:pPr>
            <a:r>
              <a:rPr lang="en-US" sz="2500" dirty="0">
                <a:latin typeface="Arial" charset="0"/>
              </a:rPr>
              <a:t>Same operand rules as for the MOV instruction</a:t>
            </a:r>
          </a:p>
        </p:txBody>
      </p:sp>
    </p:spTree>
    <p:extLst>
      <p:ext uri="{BB962C8B-B14F-4D97-AF65-F5344CB8AC3E}">
        <p14:creationId xmlns:p14="http://schemas.microsoft.com/office/powerpoint/2010/main" xmlns="" val="1624049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ADD and SUB Examples</a:t>
            </a:r>
          </a:p>
        </p:txBody>
      </p:sp>
      <p:sp>
        <p:nvSpPr>
          <p:cNvPr id="154627" name="Text Box 3"/>
          <p:cNvSpPr txBox="1">
            <a:spLocks noChangeArrowheads="1"/>
          </p:cNvSpPr>
          <p:nvPr/>
        </p:nvSpPr>
        <p:spPr bwMode="auto">
          <a:xfrm>
            <a:off x="1143000" y="1752600"/>
            <a:ext cx="66294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var1 DWORD 10000h</a:t>
            </a:r>
          </a:p>
          <a:p>
            <a:pPr>
              <a:lnSpc>
                <a:spcPct val="50000"/>
              </a:lnSpc>
              <a:spcBef>
                <a:spcPct val="50000"/>
              </a:spcBef>
            </a:pPr>
            <a:r>
              <a:rPr lang="en-US" sz="1800" b="1">
                <a:latin typeface="Courier New" charset="0"/>
              </a:rPr>
              <a:t>var2 DWORD 20000h</a:t>
            </a:r>
          </a:p>
          <a:p>
            <a:pPr>
              <a:lnSpc>
                <a:spcPct val="50000"/>
              </a:lnSpc>
              <a:spcBef>
                <a:spcPct val="50000"/>
              </a:spcBef>
            </a:pPr>
            <a:r>
              <a:rPr lang="en-US" sz="1800" b="1">
                <a:latin typeface="Courier New" charset="0"/>
              </a:rPr>
              <a:t>.code	; ---EAX---</a:t>
            </a:r>
          </a:p>
          <a:p>
            <a:pPr>
              <a:lnSpc>
                <a:spcPct val="50000"/>
              </a:lnSpc>
              <a:spcBef>
                <a:spcPct val="50000"/>
              </a:spcBef>
            </a:pPr>
            <a:r>
              <a:rPr lang="en-US" sz="1800" b="1">
                <a:latin typeface="Courier New" charset="0"/>
              </a:rPr>
              <a:t>	mov eax,var1	; 00010000h</a:t>
            </a:r>
          </a:p>
          <a:p>
            <a:pPr>
              <a:lnSpc>
                <a:spcPct val="50000"/>
              </a:lnSpc>
              <a:spcBef>
                <a:spcPct val="50000"/>
              </a:spcBef>
            </a:pPr>
            <a:r>
              <a:rPr lang="en-US" sz="1800" b="1">
                <a:latin typeface="Courier New" charset="0"/>
              </a:rPr>
              <a:t>	add eax,var2 	; 00030000h</a:t>
            </a:r>
          </a:p>
          <a:p>
            <a:pPr>
              <a:lnSpc>
                <a:spcPct val="50000"/>
              </a:lnSpc>
              <a:spcBef>
                <a:spcPct val="50000"/>
              </a:spcBef>
            </a:pPr>
            <a:r>
              <a:rPr lang="en-US" sz="1800" b="1">
                <a:latin typeface="Courier New" charset="0"/>
              </a:rPr>
              <a:t>	add ax,0FFFFh	; 0003FFFFh</a:t>
            </a:r>
          </a:p>
          <a:p>
            <a:pPr>
              <a:lnSpc>
                <a:spcPct val="50000"/>
              </a:lnSpc>
              <a:spcBef>
                <a:spcPct val="50000"/>
              </a:spcBef>
            </a:pPr>
            <a:r>
              <a:rPr lang="en-US" sz="1800" b="1">
                <a:latin typeface="Courier New" charset="0"/>
              </a:rPr>
              <a:t>	add eax,1	; 00040000h</a:t>
            </a:r>
          </a:p>
          <a:p>
            <a:pPr>
              <a:lnSpc>
                <a:spcPct val="50000"/>
              </a:lnSpc>
              <a:spcBef>
                <a:spcPct val="50000"/>
              </a:spcBef>
            </a:pPr>
            <a:r>
              <a:rPr lang="en-US" sz="1800" b="1">
                <a:latin typeface="Courier New" charset="0"/>
              </a:rPr>
              <a:t>	sub ax,1	; 0004FFFFh</a:t>
            </a:r>
          </a:p>
          <a:p>
            <a:pPr>
              <a:lnSpc>
                <a:spcPct val="50000"/>
              </a:lnSpc>
              <a:spcBef>
                <a:spcPct val="50000"/>
              </a:spcBef>
            </a:pPr>
            <a:endParaRPr lang="en-US" sz="1800" b="1">
              <a:latin typeface="Courier New" charset="0"/>
            </a:endParaRPr>
          </a:p>
        </p:txBody>
      </p:sp>
    </p:spTree>
    <p:extLst>
      <p:ext uri="{BB962C8B-B14F-4D97-AF65-F5344CB8AC3E}">
        <p14:creationId xmlns:p14="http://schemas.microsoft.com/office/powerpoint/2010/main" xmlns="" val="53639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NEG (negate) Instruction</a:t>
            </a:r>
          </a:p>
        </p:txBody>
      </p:sp>
      <p:sp>
        <p:nvSpPr>
          <p:cNvPr id="91139" name="Text Box 3"/>
          <p:cNvSpPr txBox="1">
            <a:spLocks noChangeArrowheads="1"/>
          </p:cNvSpPr>
          <p:nvPr/>
        </p:nvSpPr>
        <p:spPr bwMode="auto">
          <a:xfrm>
            <a:off x="1371600" y="2209800"/>
            <a:ext cx="6477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valB BYTE -1</a:t>
            </a:r>
          </a:p>
          <a:p>
            <a:pPr>
              <a:lnSpc>
                <a:spcPct val="50000"/>
              </a:lnSpc>
              <a:spcBef>
                <a:spcPct val="50000"/>
              </a:spcBef>
            </a:pPr>
            <a:r>
              <a:rPr lang="en-US" sz="1800" b="1">
                <a:latin typeface="Courier New" charset="0"/>
              </a:rPr>
              <a:t>valW WORD +32767</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al,valB	; AL = -1</a:t>
            </a:r>
          </a:p>
          <a:p>
            <a:pPr>
              <a:lnSpc>
                <a:spcPct val="50000"/>
              </a:lnSpc>
              <a:spcBef>
                <a:spcPct val="50000"/>
              </a:spcBef>
            </a:pPr>
            <a:r>
              <a:rPr lang="en-US" sz="1800" b="1">
                <a:latin typeface="Courier New" charset="0"/>
              </a:rPr>
              <a:t>	neg al	; AL = +1</a:t>
            </a:r>
          </a:p>
          <a:p>
            <a:pPr>
              <a:lnSpc>
                <a:spcPct val="50000"/>
              </a:lnSpc>
              <a:spcBef>
                <a:spcPct val="50000"/>
              </a:spcBef>
            </a:pPr>
            <a:r>
              <a:rPr lang="en-US" sz="1800" b="1">
                <a:latin typeface="Courier New" charset="0"/>
              </a:rPr>
              <a:t>	neg valW	; valW = -32767</a:t>
            </a:r>
          </a:p>
        </p:txBody>
      </p:sp>
      <p:sp>
        <p:nvSpPr>
          <p:cNvPr id="9114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Reverses the sign of an operand. Operand can be a register or memory operand.</a:t>
            </a:r>
          </a:p>
        </p:txBody>
      </p:sp>
      <p:sp>
        <p:nvSpPr>
          <p:cNvPr id="91141" name="Text Box 5"/>
          <p:cNvSpPr txBox="1">
            <a:spLocks noChangeArrowheads="1"/>
          </p:cNvSpPr>
          <p:nvPr/>
        </p:nvSpPr>
        <p:spPr bwMode="auto">
          <a:xfrm>
            <a:off x="762000" y="4724400"/>
            <a:ext cx="75438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Suppose AX contains –32,768 and we apply NEG to it. Will the result be valid?</a:t>
            </a:r>
          </a:p>
        </p:txBody>
      </p:sp>
    </p:spTree>
    <p:extLst>
      <p:ext uri="{BB962C8B-B14F-4D97-AF65-F5344CB8AC3E}">
        <p14:creationId xmlns:p14="http://schemas.microsoft.com/office/powerpoint/2010/main" xmlns="" val="20458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NEG Instruction and the Flags</a:t>
            </a:r>
          </a:p>
        </p:txBody>
      </p:sp>
      <p:sp>
        <p:nvSpPr>
          <p:cNvPr id="171011" name="Text Box 3"/>
          <p:cNvSpPr txBox="1">
            <a:spLocks noChangeArrowheads="1"/>
          </p:cNvSpPr>
          <p:nvPr/>
        </p:nvSpPr>
        <p:spPr bwMode="auto">
          <a:xfrm>
            <a:off x="990600" y="3352800"/>
            <a:ext cx="71628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valB BYTE 1,0</a:t>
            </a:r>
          </a:p>
          <a:p>
            <a:pPr>
              <a:lnSpc>
                <a:spcPct val="50000"/>
              </a:lnSpc>
              <a:spcBef>
                <a:spcPct val="50000"/>
              </a:spcBef>
            </a:pPr>
            <a:r>
              <a:rPr lang="en-US" sz="1800" b="1">
                <a:latin typeface="Courier New" charset="0"/>
              </a:rPr>
              <a:t>valC SBYTE -128</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neg valB	; CF = 1, OF = 0</a:t>
            </a:r>
          </a:p>
          <a:p>
            <a:pPr>
              <a:lnSpc>
                <a:spcPct val="50000"/>
              </a:lnSpc>
              <a:spcBef>
                <a:spcPct val="50000"/>
              </a:spcBef>
            </a:pPr>
            <a:r>
              <a:rPr lang="en-US" sz="1800" b="1">
                <a:latin typeface="Courier New" charset="0"/>
              </a:rPr>
              <a:t>	neg [valB + 1]	; CF = 0, OF = 0</a:t>
            </a:r>
          </a:p>
          <a:p>
            <a:pPr>
              <a:lnSpc>
                <a:spcPct val="50000"/>
              </a:lnSpc>
              <a:spcBef>
                <a:spcPct val="50000"/>
              </a:spcBef>
            </a:pPr>
            <a:r>
              <a:rPr lang="en-US" sz="1800" b="1">
                <a:latin typeface="Courier New" charset="0"/>
              </a:rPr>
              <a:t>	neg valC	; CF = 1, OF = 1</a:t>
            </a:r>
          </a:p>
        </p:txBody>
      </p:sp>
      <p:sp>
        <p:nvSpPr>
          <p:cNvPr id="171015" name="Text Box 7"/>
          <p:cNvSpPr txBox="1">
            <a:spLocks noChangeArrowheads="1"/>
          </p:cNvSpPr>
          <p:nvPr/>
        </p:nvSpPr>
        <p:spPr bwMode="auto">
          <a:xfrm>
            <a:off x="762000" y="1295400"/>
            <a:ext cx="7620000" cy="1876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processor implements  NEG using the following internal operation:</a:t>
            </a:r>
          </a:p>
          <a:p>
            <a:pPr>
              <a:spcBef>
                <a:spcPct val="50000"/>
              </a:spcBef>
            </a:pPr>
            <a:r>
              <a:rPr lang="en-US"/>
              <a:t>	</a:t>
            </a:r>
            <a:r>
              <a:rPr lang="en-US" sz="1800" b="1">
                <a:latin typeface="Courier New" charset="0"/>
              </a:rPr>
              <a:t>SUB 0,</a:t>
            </a:r>
            <a:r>
              <a:rPr lang="en-US" sz="1800" b="1" i="1">
                <a:latin typeface="Courier New" charset="0"/>
              </a:rPr>
              <a:t>operand</a:t>
            </a:r>
          </a:p>
          <a:p>
            <a:pPr>
              <a:spcBef>
                <a:spcPct val="50000"/>
              </a:spcBef>
            </a:pPr>
            <a:r>
              <a:rPr lang="en-US"/>
              <a:t>Any nonzero operand causes the Carry flag to be set.</a:t>
            </a:r>
          </a:p>
        </p:txBody>
      </p:sp>
    </p:spTree>
    <p:extLst>
      <p:ext uri="{BB962C8B-B14F-4D97-AF65-F5344CB8AC3E}">
        <p14:creationId xmlns:p14="http://schemas.microsoft.com/office/powerpoint/2010/main" xmlns="" val="2820684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Implementing Arithmetic Expressions</a:t>
            </a:r>
          </a:p>
        </p:txBody>
      </p:sp>
      <p:sp>
        <p:nvSpPr>
          <p:cNvPr id="92163" name="Text Box 3"/>
          <p:cNvSpPr txBox="1">
            <a:spLocks noChangeArrowheads="1"/>
          </p:cNvSpPr>
          <p:nvPr/>
        </p:nvSpPr>
        <p:spPr bwMode="auto">
          <a:xfrm>
            <a:off x="1371600" y="2514600"/>
            <a:ext cx="5943600" cy="2895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a:latin typeface="Courier New" charset="0"/>
              </a:rPr>
              <a:t>Rval DWORD ?</a:t>
            </a:r>
          </a:p>
          <a:p>
            <a:pPr>
              <a:lnSpc>
                <a:spcPct val="50000"/>
              </a:lnSpc>
              <a:spcBef>
                <a:spcPct val="50000"/>
              </a:spcBef>
            </a:pPr>
            <a:r>
              <a:rPr lang="en-US" sz="1600" b="1">
                <a:latin typeface="Courier New" charset="0"/>
              </a:rPr>
              <a:t>Xval DWORD 26</a:t>
            </a:r>
          </a:p>
          <a:p>
            <a:pPr>
              <a:lnSpc>
                <a:spcPct val="50000"/>
              </a:lnSpc>
              <a:spcBef>
                <a:spcPct val="50000"/>
              </a:spcBef>
            </a:pPr>
            <a:r>
              <a:rPr lang="en-US" sz="1600" b="1">
                <a:latin typeface="Courier New" charset="0"/>
              </a:rPr>
              <a:t>Yval DWORD 30</a:t>
            </a:r>
          </a:p>
          <a:p>
            <a:pPr>
              <a:lnSpc>
                <a:spcPct val="50000"/>
              </a:lnSpc>
              <a:spcBef>
                <a:spcPct val="50000"/>
              </a:spcBef>
            </a:pPr>
            <a:r>
              <a:rPr lang="en-US" sz="1600" b="1">
                <a:latin typeface="Courier New" charset="0"/>
              </a:rPr>
              <a:t>Zval DWORD 40</a:t>
            </a:r>
          </a:p>
          <a:p>
            <a:pPr>
              <a:lnSpc>
                <a:spcPct val="50000"/>
              </a:lnSpc>
              <a:spcBef>
                <a:spcPct val="50000"/>
              </a:spcBef>
            </a:pPr>
            <a:r>
              <a:rPr lang="en-US" sz="1600" b="1">
                <a:latin typeface="Courier" charset="0"/>
              </a:rPr>
              <a:t>.code</a:t>
            </a:r>
          </a:p>
          <a:p>
            <a:pPr>
              <a:lnSpc>
                <a:spcPct val="50000"/>
              </a:lnSpc>
              <a:spcBef>
                <a:spcPct val="50000"/>
              </a:spcBef>
            </a:pPr>
            <a:r>
              <a:rPr lang="en-US" sz="1600" b="1">
                <a:latin typeface="Courier" charset="0"/>
              </a:rPr>
              <a:t>	mov eax,Xval		</a:t>
            </a:r>
          </a:p>
          <a:p>
            <a:pPr>
              <a:lnSpc>
                <a:spcPct val="50000"/>
              </a:lnSpc>
              <a:spcBef>
                <a:spcPct val="50000"/>
              </a:spcBef>
            </a:pPr>
            <a:r>
              <a:rPr lang="en-US" sz="1600" b="1">
                <a:latin typeface="Courier" charset="0"/>
              </a:rPr>
              <a:t>	neg eax 	; EAX = -26</a:t>
            </a:r>
          </a:p>
          <a:p>
            <a:pPr>
              <a:lnSpc>
                <a:spcPct val="50000"/>
              </a:lnSpc>
              <a:spcBef>
                <a:spcPct val="50000"/>
              </a:spcBef>
            </a:pPr>
            <a:r>
              <a:rPr lang="en-US" sz="1600" b="1">
                <a:latin typeface="Courier" charset="0"/>
              </a:rPr>
              <a:t>	mov ebx,Yval</a:t>
            </a:r>
          </a:p>
          <a:p>
            <a:pPr>
              <a:lnSpc>
                <a:spcPct val="50000"/>
              </a:lnSpc>
              <a:spcBef>
                <a:spcPct val="50000"/>
              </a:spcBef>
            </a:pPr>
            <a:r>
              <a:rPr lang="en-US" sz="1600" b="1">
                <a:latin typeface="Courier" charset="0"/>
              </a:rPr>
              <a:t>	sub ebx,Zval 	; EBX = -10</a:t>
            </a:r>
          </a:p>
          <a:p>
            <a:pPr>
              <a:lnSpc>
                <a:spcPct val="50000"/>
              </a:lnSpc>
              <a:spcBef>
                <a:spcPct val="50000"/>
              </a:spcBef>
            </a:pPr>
            <a:r>
              <a:rPr lang="en-US" sz="1600" b="1">
                <a:latin typeface="Courier" charset="0"/>
              </a:rPr>
              <a:t>	add eax,ebx</a:t>
            </a:r>
          </a:p>
          <a:p>
            <a:pPr>
              <a:lnSpc>
                <a:spcPct val="50000"/>
              </a:lnSpc>
              <a:spcBef>
                <a:spcPct val="50000"/>
              </a:spcBef>
            </a:pPr>
            <a:r>
              <a:rPr lang="en-US" sz="1600" b="1">
                <a:latin typeface="Courier" charset="0"/>
              </a:rPr>
              <a:t>	mov Rval,eax 	; -36</a:t>
            </a:r>
            <a:endParaRPr lang="en-US" sz="1600" b="1">
              <a:latin typeface="Courier New" charset="0"/>
            </a:endParaRPr>
          </a:p>
        </p:txBody>
      </p:sp>
      <p:sp>
        <p:nvSpPr>
          <p:cNvPr id="92164" name="Text Box 4"/>
          <p:cNvSpPr txBox="1">
            <a:spLocks noChangeArrowheads="1"/>
          </p:cNvSpPr>
          <p:nvPr/>
        </p:nvSpPr>
        <p:spPr bwMode="auto">
          <a:xfrm>
            <a:off x="685800" y="1066800"/>
            <a:ext cx="7696200" cy="1331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HLL compilers translate mathematical expressions into assembly language. You can do it also. For example: </a:t>
            </a:r>
          </a:p>
          <a:p>
            <a:pPr>
              <a:lnSpc>
                <a:spcPct val="80000"/>
              </a:lnSpc>
              <a:spcBef>
                <a:spcPct val="50000"/>
              </a:spcBef>
            </a:pPr>
            <a:r>
              <a:rPr lang="en-US"/>
              <a:t>	</a:t>
            </a:r>
            <a:r>
              <a:rPr lang="en-US" sz="1800" b="1">
                <a:latin typeface="Courier New" charset="0"/>
              </a:rPr>
              <a:t>Rval = -Xval + (Yval – Zval)</a:t>
            </a:r>
            <a:endParaRPr lang="en-US"/>
          </a:p>
        </p:txBody>
      </p:sp>
    </p:spTree>
    <p:extLst>
      <p:ext uri="{BB962C8B-B14F-4D97-AF65-F5344CB8AC3E}">
        <p14:creationId xmlns:p14="http://schemas.microsoft.com/office/powerpoint/2010/main" xmlns="" val="454141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Drill .</a:t>
            </a:r>
            <a:r>
              <a:rPr lang="en-US" dirty="0"/>
              <a:t>..</a:t>
            </a:r>
          </a:p>
        </p:txBody>
      </p:sp>
      <p:sp>
        <p:nvSpPr>
          <p:cNvPr id="108547" name="Text Box 3"/>
          <p:cNvSpPr txBox="1">
            <a:spLocks noChangeArrowheads="1"/>
          </p:cNvSpPr>
          <p:nvPr/>
        </p:nvSpPr>
        <p:spPr bwMode="auto">
          <a:xfrm>
            <a:off x="2514600" y="3200400"/>
            <a:ext cx="28956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a:solidFill>
                  <a:schemeClr val="tx2"/>
                </a:solidFill>
                <a:latin typeface="Courier New" charset="0"/>
              </a:rPr>
              <a:t>	</a:t>
            </a:r>
            <a:r>
              <a:rPr lang="en-US" sz="1800" b="1">
                <a:solidFill>
                  <a:schemeClr val="tx2"/>
                </a:solidFill>
                <a:latin typeface="Courier New" charset="0"/>
              </a:rPr>
              <a:t>mov ebx,Yval</a:t>
            </a:r>
          </a:p>
          <a:p>
            <a:pPr>
              <a:lnSpc>
                <a:spcPct val="50000"/>
              </a:lnSpc>
              <a:spcBef>
                <a:spcPct val="50000"/>
              </a:spcBef>
            </a:pPr>
            <a:r>
              <a:rPr lang="en-US" sz="1800" b="1">
                <a:solidFill>
                  <a:schemeClr val="tx2"/>
                </a:solidFill>
                <a:latin typeface="Courier New" charset="0"/>
              </a:rPr>
              <a:t>	neg ebx</a:t>
            </a:r>
          </a:p>
          <a:p>
            <a:pPr>
              <a:lnSpc>
                <a:spcPct val="50000"/>
              </a:lnSpc>
              <a:spcBef>
                <a:spcPct val="50000"/>
              </a:spcBef>
            </a:pPr>
            <a:r>
              <a:rPr lang="en-US" sz="1800" b="1">
                <a:solidFill>
                  <a:schemeClr val="tx2"/>
                </a:solidFill>
                <a:latin typeface="Courier New" charset="0"/>
              </a:rPr>
              <a:t>	add ebx,Zval</a:t>
            </a:r>
          </a:p>
          <a:p>
            <a:pPr>
              <a:lnSpc>
                <a:spcPct val="50000"/>
              </a:lnSpc>
              <a:spcBef>
                <a:spcPct val="50000"/>
              </a:spcBef>
            </a:pPr>
            <a:r>
              <a:rPr lang="en-US" sz="1800" b="1">
                <a:solidFill>
                  <a:schemeClr val="tx2"/>
                </a:solidFill>
                <a:latin typeface="Courier New" charset="0"/>
              </a:rPr>
              <a:t>	mov eax,Xval</a:t>
            </a:r>
          </a:p>
          <a:p>
            <a:pPr>
              <a:lnSpc>
                <a:spcPct val="50000"/>
              </a:lnSpc>
              <a:spcBef>
                <a:spcPct val="50000"/>
              </a:spcBef>
            </a:pPr>
            <a:r>
              <a:rPr lang="en-US" sz="1800" b="1">
                <a:solidFill>
                  <a:schemeClr val="tx2"/>
                </a:solidFill>
                <a:latin typeface="Courier New" charset="0"/>
              </a:rPr>
              <a:t>	sub eax,ebx</a:t>
            </a:r>
          </a:p>
          <a:p>
            <a:pPr>
              <a:lnSpc>
                <a:spcPct val="50000"/>
              </a:lnSpc>
              <a:spcBef>
                <a:spcPct val="50000"/>
              </a:spcBef>
            </a:pPr>
            <a:r>
              <a:rPr lang="en-US" sz="1800" b="1">
                <a:solidFill>
                  <a:schemeClr val="tx2"/>
                </a:solidFill>
                <a:latin typeface="Courier New" charset="0"/>
              </a:rPr>
              <a:t>	mov Rval,eax</a:t>
            </a:r>
          </a:p>
        </p:txBody>
      </p:sp>
      <p:sp>
        <p:nvSpPr>
          <p:cNvPr id="108548" name="Text Box 4"/>
          <p:cNvSpPr txBox="1">
            <a:spLocks noChangeArrowheads="1"/>
          </p:cNvSpPr>
          <p:nvPr/>
        </p:nvSpPr>
        <p:spPr bwMode="auto">
          <a:xfrm>
            <a:off x="685800" y="1066800"/>
            <a:ext cx="76962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Translate the following expression into assembly language. </a:t>
            </a:r>
            <a:r>
              <a:rPr lang="en-US" sz="2800" dirty="0"/>
              <a:t>Do not permit </a:t>
            </a:r>
            <a:r>
              <a:rPr lang="en-US" sz="2800" dirty="0" err="1"/>
              <a:t>Xval</a:t>
            </a:r>
            <a:r>
              <a:rPr lang="en-US" sz="2800" dirty="0"/>
              <a:t>, </a:t>
            </a:r>
            <a:r>
              <a:rPr lang="en-US" sz="2800" dirty="0" err="1"/>
              <a:t>Yval</a:t>
            </a:r>
            <a:r>
              <a:rPr lang="en-US" sz="2800" dirty="0"/>
              <a:t>, or </a:t>
            </a:r>
            <a:r>
              <a:rPr lang="en-US" sz="2800" dirty="0" err="1"/>
              <a:t>Zval</a:t>
            </a:r>
            <a:r>
              <a:rPr lang="en-US" sz="2800" dirty="0"/>
              <a:t> to be modified</a:t>
            </a:r>
            <a:r>
              <a:rPr lang="en-US" sz="2400" dirty="0"/>
              <a:t>: </a:t>
            </a:r>
          </a:p>
          <a:p>
            <a:pPr>
              <a:lnSpc>
                <a:spcPct val="80000"/>
              </a:lnSpc>
              <a:spcBef>
                <a:spcPct val="50000"/>
              </a:spcBef>
            </a:pPr>
            <a:r>
              <a:rPr lang="en-US" sz="2400" dirty="0"/>
              <a:t>	</a:t>
            </a:r>
            <a:r>
              <a:rPr lang="en-US" sz="2400" b="1" dirty="0" err="1">
                <a:latin typeface="Courier New" charset="0"/>
              </a:rPr>
              <a:t>Rval</a:t>
            </a:r>
            <a:r>
              <a:rPr lang="en-US" sz="2400" b="1" dirty="0">
                <a:latin typeface="Courier New" charset="0"/>
              </a:rPr>
              <a:t> = </a:t>
            </a:r>
            <a:r>
              <a:rPr lang="en-US" sz="2400" b="1" dirty="0" err="1">
                <a:latin typeface="Courier New" charset="0"/>
              </a:rPr>
              <a:t>Xval</a:t>
            </a:r>
            <a:r>
              <a:rPr lang="en-US" sz="2400" b="1" dirty="0">
                <a:latin typeface="Courier New" charset="0"/>
              </a:rPr>
              <a:t> - (-</a:t>
            </a:r>
            <a:r>
              <a:rPr lang="en-US" sz="2400" b="1" dirty="0" err="1">
                <a:latin typeface="Courier New" charset="0"/>
              </a:rPr>
              <a:t>Yval</a:t>
            </a:r>
            <a:r>
              <a:rPr lang="en-US" sz="2400" b="1" dirty="0">
                <a:latin typeface="Courier New" charset="0"/>
              </a:rPr>
              <a:t> + </a:t>
            </a:r>
            <a:r>
              <a:rPr lang="en-US" sz="2400" b="1" dirty="0" err="1">
                <a:latin typeface="Courier New" charset="0"/>
              </a:rPr>
              <a:t>Zval</a:t>
            </a:r>
            <a:r>
              <a:rPr lang="en-US" sz="2400" b="1" dirty="0">
                <a:latin typeface="Courier New" charset="0"/>
              </a:rPr>
              <a:t>)</a:t>
            </a:r>
          </a:p>
        </p:txBody>
      </p:sp>
      <p:sp>
        <p:nvSpPr>
          <p:cNvPr id="108549" name="Text Box 5"/>
          <p:cNvSpPr txBox="1">
            <a:spLocks noChangeArrowheads="1"/>
          </p:cNvSpPr>
          <p:nvPr/>
        </p:nvSpPr>
        <p:spPr bwMode="auto">
          <a:xfrm>
            <a:off x="838200" y="2554069"/>
            <a:ext cx="7086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Assume that all values are signed </a:t>
            </a:r>
            <a:r>
              <a:rPr lang="en-US" sz="2400" dirty="0" err="1"/>
              <a:t>doublewords</a:t>
            </a:r>
            <a:r>
              <a:rPr lang="en-US" sz="2400" dirty="0"/>
              <a:t>.</a:t>
            </a:r>
          </a:p>
        </p:txBody>
      </p:sp>
    </p:spTree>
    <p:extLst>
      <p:ext uri="{BB962C8B-B14F-4D97-AF65-F5344CB8AC3E}">
        <p14:creationId xmlns:p14="http://schemas.microsoft.com/office/powerpoint/2010/main" xmlns="" val="155633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08: Review</a:t>
            </a:r>
            <a:endParaRPr lang="en-US" dirty="0"/>
          </a:p>
        </p:txBody>
      </p:sp>
      <p:sp>
        <p:nvSpPr>
          <p:cNvPr id="3" name="Content Placeholder 2"/>
          <p:cNvSpPr>
            <a:spLocks noGrp="1"/>
          </p:cNvSpPr>
          <p:nvPr>
            <p:ph idx="1"/>
          </p:nvPr>
        </p:nvSpPr>
        <p:spPr/>
        <p:txBody>
          <a:bodyPr>
            <a:normAutofit/>
          </a:bodyPr>
          <a:lstStyle/>
          <a:p>
            <a:pPr>
              <a:spcBef>
                <a:spcPts val="1200"/>
              </a:spcBef>
            </a:pPr>
            <a:r>
              <a:rPr lang="en-US" dirty="0"/>
              <a:t>Microsoft Visual C++ Configuration for Assembly </a:t>
            </a:r>
            <a:r>
              <a:rPr lang="en-US" dirty="0" smtClean="0"/>
              <a:t>Programming</a:t>
            </a:r>
          </a:p>
          <a:p>
            <a:pPr>
              <a:spcBef>
                <a:spcPts val="1200"/>
              </a:spcBef>
            </a:pPr>
            <a:r>
              <a:rPr lang="en-US" dirty="0" smtClean="0"/>
              <a:t>Example</a:t>
            </a:r>
            <a:r>
              <a:rPr lang="en-US" dirty="0"/>
              <a:t>: Adding and Subtracting </a:t>
            </a:r>
            <a:r>
              <a:rPr lang="en-US" dirty="0" smtClean="0"/>
              <a:t>Integers</a:t>
            </a:r>
            <a:endParaRPr lang="en-US" dirty="0"/>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9031" b="33690"/>
          <a:stretch/>
        </p:blipFill>
        <p:spPr bwMode="auto">
          <a:xfrm>
            <a:off x="98858" y="3048000"/>
            <a:ext cx="9048750" cy="29631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Flags Affected by Arithmetic</a:t>
            </a:r>
          </a:p>
        </p:txBody>
      </p:sp>
      <p:sp>
        <p:nvSpPr>
          <p:cNvPr id="109571" name="Rectangle 3"/>
          <p:cNvSpPr>
            <a:spLocks noGrp="1" noChangeArrowheads="1"/>
          </p:cNvSpPr>
          <p:nvPr>
            <p:ph idx="1"/>
          </p:nvPr>
        </p:nvSpPr>
        <p:spPr/>
        <p:txBody>
          <a:bodyPr/>
          <a:lstStyle/>
          <a:p>
            <a:r>
              <a:rPr lang="en-US"/>
              <a:t>The ALU has a number of status flags that reflect the outcome of arithmetic (and bitwise) operations</a:t>
            </a:r>
          </a:p>
          <a:p>
            <a:pPr lvl="1"/>
            <a:r>
              <a:rPr lang="en-US"/>
              <a:t>based on the contents of the destination operand</a:t>
            </a:r>
          </a:p>
          <a:p>
            <a:r>
              <a:rPr lang="en-US"/>
              <a:t>Essential flags:</a:t>
            </a:r>
          </a:p>
          <a:p>
            <a:pPr lvl="1"/>
            <a:r>
              <a:rPr lang="en-US"/>
              <a:t>Zero flag – set when destination equals zero</a:t>
            </a:r>
          </a:p>
          <a:p>
            <a:pPr lvl="1"/>
            <a:r>
              <a:rPr lang="en-US"/>
              <a:t>Sign flag – set when destination is negative</a:t>
            </a:r>
          </a:p>
          <a:p>
            <a:pPr lvl="1"/>
            <a:r>
              <a:rPr lang="en-US"/>
              <a:t>Carry flag – set when unsigned value is out of range</a:t>
            </a:r>
          </a:p>
          <a:p>
            <a:pPr lvl="1"/>
            <a:r>
              <a:rPr lang="en-US"/>
              <a:t>Overflow flag – set when signed value is out of range</a:t>
            </a:r>
          </a:p>
          <a:p>
            <a:r>
              <a:rPr lang="en-US"/>
              <a:t>The MOV instruction never affects the flags.</a:t>
            </a:r>
          </a:p>
        </p:txBody>
      </p:sp>
    </p:spTree>
    <p:extLst>
      <p:ext uri="{BB962C8B-B14F-4D97-AF65-F5344CB8AC3E}">
        <p14:creationId xmlns:p14="http://schemas.microsoft.com/office/powerpoint/2010/main" xmlns="" val="427678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Concept Map</a:t>
            </a:r>
          </a:p>
        </p:txBody>
      </p:sp>
      <p:sp>
        <p:nvSpPr>
          <p:cNvPr id="110595" name="Text Box 3"/>
          <p:cNvSpPr txBox="1">
            <a:spLocks noChangeArrowheads="1"/>
          </p:cNvSpPr>
          <p:nvPr/>
        </p:nvSpPr>
        <p:spPr bwMode="auto">
          <a:xfrm>
            <a:off x="3733800" y="4038600"/>
            <a:ext cx="14478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status flags</a:t>
            </a:r>
          </a:p>
        </p:txBody>
      </p:sp>
      <p:sp>
        <p:nvSpPr>
          <p:cNvPr id="110596" name="Text Box 4"/>
          <p:cNvSpPr txBox="1">
            <a:spLocks noChangeArrowheads="1"/>
          </p:cNvSpPr>
          <p:nvPr/>
        </p:nvSpPr>
        <p:spPr bwMode="auto">
          <a:xfrm>
            <a:off x="3962400" y="2428875"/>
            <a:ext cx="9144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ALU</a:t>
            </a:r>
          </a:p>
        </p:txBody>
      </p:sp>
      <p:sp>
        <p:nvSpPr>
          <p:cNvPr id="110597" name="Text Box 5"/>
          <p:cNvSpPr txBox="1">
            <a:spLocks noChangeArrowheads="1"/>
          </p:cNvSpPr>
          <p:nvPr/>
        </p:nvSpPr>
        <p:spPr bwMode="auto">
          <a:xfrm>
            <a:off x="6400800" y="2667000"/>
            <a:ext cx="20574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conditional jumps</a:t>
            </a:r>
          </a:p>
        </p:txBody>
      </p:sp>
      <p:sp>
        <p:nvSpPr>
          <p:cNvPr id="110598" name="Text Box 6"/>
          <p:cNvSpPr txBox="1">
            <a:spLocks noChangeArrowheads="1"/>
          </p:cNvSpPr>
          <p:nvPr/>
        </p:nvSpPr>
        <p:spPr bwMode="auto">
          <a:xfrm>
            <a:off x="6553200" y="4343400"/>
            <a:ext cx="18288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branching logic</a:t>
            </a:r>
          </a:p>
        </p:txBody>
      </p:sp>
      <p:sp>
        <p:nvSpPr>
          <p:cNvPr id="110600" name="Text Box 8"/>
          <p:cNvSpPr txBox="1">
            <a:spLocks noChangeArrowheads="1"/>
          </p:cNvSpPr>
          <p:nvPr/>
        </p:nvSpPr>
        <p:spPr bwMode="auto">
          <a:xfrm>
            <a:off x="533400" y="2978150"/>
            <a:ext cx="2362200" cy="6794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arithmetic &amp; bitwise operations</a:t>
            </a:r>
          </a:p>
        </p:txBody>
      </p:sp>
      <p:sp>
        <p:nvSpPr>
          <p:cNvPr id="110601" name="Line 9"/>
          <p:cNvSpPr>
            <a:spLocks noChangeShapeType="1"/>
          </p:cNvSpPr>
          <p:nvPr/>
        </p:nvSpPr>
        <p:spPr bwMode="auto">
          <a:xfrm flipH="1" flipV="1">
            <a:off x="4419600" y="1524000"/>
            <a:ext cx="0" cy="914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2" name="Line 10"/>
          <p:cNvSpPr>
            <a:spLocks noChangeShapeType="1"/>
          </p:cNvSpPr>
          <p:nvPr/>
        </p:nvSpPr>
        <p:spPr bwMode="auto">
          <a:xfrm>
            <a:off x="2895600" y="3657600"/>
            <a:ext cx="838200" cy="381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3" name="Line 11"/>
          <p:cNvSpPr>
            <a:spLocks noChangeShapeType="1"/>
          </p:cNvSpPr>
          <p:nvPr/>
        </p:nvSpPr>
        <p:spPr bwMode="auto">
          <a:xfrm flipH="1" flipV="1">
            <a:off x="4419600" y="2895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4" name="Line 12"/>
          <p:cNvSpPr>
            <a:spLocks noChangeShapeType="1"/>
          </p:cNvSpPr>
          <p:nvPr/>
        </p:nvSpPr>
        <p:spPr bwMode="auto">
          <a:xfrm flipV="1">
            <a:off x="5257800" y="3048000"/>
            <a:ext cx="1066800" cy="990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6" name="Line 14"/>
          <p:cNvSpPr>
            <a:spLocks noChangeShapeType="1"/>
          </p:cNvSpPr>
          <p:nvPr/>
        </p:nvSpPr>
        <p:spPr bwMode="auto">
          <a:xfrm flipH="1">
            <a:off x="7467600" y="31242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7" name="Text Box 15"/>
          <p:cNvSpPr txBox="1">
            <a:spLocks noChangeArrowheads="1"/>
          </p:cNvSpPr>
          <p:nvPr/>
        </p:nvSpPr>
        <p:spPr bwMode="auto">
          <a:xfrm>
            <a:off x="3962400" y="1676400"/>
            <a:ext cx="9906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 part of</a:t>
            </a:r>
          </a:p>
        </p:txBody>
      </p:sp>
      <p:sp>
        <p:nvSpPr>
          <p:cNvPr id="110608" name="Text Box 16"/>
          <p:cNvSpPr txBox="1">
            <a:spLocks noChangeArrowheads="1"/>
          </p:cNvSpPr>
          <p:nvPr/>
        </p:nvSpPr>
        <p:spPr bwMode="auto">
          <a:xfrm>
            <a:off x="4724400" y="32766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used by</a:t>
            </a:r>
          </a:p>
        </p:txBody>
      </p:sp>
      <p:sp>
        <p:nvSpPr>
          <p:cNvPr id="110609" name="Text Box 17"/>
          <p:cNvSpPr txBox="1">
            <a:spLocks noChangeArrowheads="1"/>
          </p:cNvSpPr>
          <p:nvPr/>
        </p:nvSpPr>
        <p:spPr bwMode="auto">
          <a:xfrm>
            <a:off x="6629400" y="33528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 provide</a:t>
            </a:r>
          </a:p>
        </p:txBody>
      </p:sp>
      <p:sp>
        <p:nvSpPr>
          <p:cNvPr id="110611" name="Text Box 19"/>
          <p:cNvSpPr txBox="1">
            <a:spLocks noChangeArrowheads="1"/>
          </p:cNvSpPr>
          <p:nvPr/>
        </p:nvSpPr>
        <p:spPr bwMode="auto">
          <a:xfrm>
            <a:off x="3505200" y="32004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attached to</a:t>
            </a:r>
          </a:p>
        </p:txBody>
      </p:sp>
      <p:sp>
        <p:nvSpPr>
          <p:cNvPr id="110612" name="Text Box 20"/>
          <p:cNvSpPr txBox="1">
            <a:spLocks noChangeArrowheads="1"/>
          </p:cNvSpPr>
          <p:nvPr/>
        </p:nvSpPr>
        <p:spPr bwMode="auto">
          <a:xfrm>
            <a:off x="2133600" y="38100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affect</a:t>
            </a:r>
          </a:p>
        </p:txBody>
      </p:sp>
      <p:sp>
        <p:nvSpPr>
          <p:cNvPr id="110613" name="Text Box 21"/>
          <p:cNvSpPr txBox="1">
            <a:spLocks noChangeArrowheads="1"/>
          </p:cNvSpPr>
          <p:nvPr/>
        </p:nvSpPr>
        <p:spPr bwMode="auto">
          <a:xfrm>
            <a:off x="3962400" y="1066800"/>
            <a:ext cx="914400" cy="390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CPU</a:t>
            </a:r>
          </a:p>
        </p:txBody>
      </p:sp>
      <p:sp>
        <p:nvSpPr>
          <p:cNvPr id="110614" name="Text Box 22"/>
          <p:cNvSpPr txBox="1">
            <a:spLocks noChangeArrowheads="1"/>
          </p:cNvSpPr>
          <p:nvPr/>
        </p:nvSpPr>
        <p:spPr bwMode="auto">
          <a:xfrm>
            <a:off x="762000" y="5181600"/>
            <a:ext cx="7391400" cy="7397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500"/>
              <a:t>You can use diagrams such as these to express the relationships between assembly language concepts.</a:t>
            </a:r>
          </a:p>
        </p:txBody>
      </p:sp>
      <p:sp>
        <p:nvSpPr>
          <p:cNvPr id="110615" name="Line 23"/>
          <p:cNvSpPr>
            <a:spLocks noChangeShapeType="1"/>
          </p:cNvSpPr>
          <p:nvPr/>
        </p:nvSpPr>
        <p:spPr bwMode="auto">
          <a:xfrm>
            <a:off x="4876800" y="1447800"/>
            <a:ext cx="144780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16" name="Text Box 24"/>
          <p:cNvSpPr txBox="1">
            <a:spLocks noChangeArrowheads="1"/>
          </p:cNvSpPr>
          <p:nvPr/>
        </p:nvSpPr>
        <p:spPr bwMode="auto">
          <a:xfrm>
            <a:off x="5105400" y="1676400"/>
            <a:ext cx="18288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executes</a:t>
            </a:r>
          </a:p>
        </p:txBody>
      </p:sp>
      <p:sp>
        <p:nvSpPr>
          <p:cNvPr id="110617" name="Line 25"/>
          <p:cNvSpPr>
            <a:spLocks noChangeShapeType="1"/>
          </p:cNvSpPr>
          <p:nvPr/>
        </p:nvSpPr>
        <p:spPr bwMode="auto">
          <a:xfrm flipH="1">
            <a:off x="2971800" y="2667000"/>
            <a:ext cx="990600" cy="304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18" name="Text Box 26"/>
          <p:cNvSpPr txBox="1">
            <a:spLocks noChangeArrowheads="1"/>
          </p:cNvSpPr>
          <p:nvPr/>
        </p:nvSpPr>
        <p:spPr bwMode="auto">
          <a:xfrm>
            <a:off x="2895600" y="2286000"/>
            <a:ext cx="1143000" cy="501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executes</a:t>
            </a:r>
          </a:p>
        </p:txBody>
      </p:sp>
    </p:spTree>
    <p:extLst>
      <p:ext uri="{BB962C8B-B14F-4D97-AF65-F5344CB8AC3E}">
        <p14:creationId xmlns:p14="http://schemas.microsoft.com/office/powerpoint/2010/main" xmlns="" val="323399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14"/>
                                        </p:tgtEl>
                                        <p:attrNameLst>
                                          <p:attrName>style.visibility</p:attrName>
                                        </p:attrNameLst>
                                      </p:cBhvr>
                                      <p:to>
                                        <p:strVal val="visible"/>
                                      </p:to>
                                    </p:set>
                                    <p:anim calcmode="lin" valueType="num">
                                      <p:cBhvr additive="base">
                                        <p:cTn id="7" dur="500" fill="hold"/>
                                        <p:tgtEl>
                                          <p:spTgt spid="110614"/>
                                        </p:tgtEl>
                                        <p:attrNameLst>
                                          <p:attrName>ppt_x</p:attrName>
                                        </p:attrNameLst>
                                      </p:cBhvr>
                                      <p:tavLst>
                                        <p:tav tm="0">
                                          <p:val>
                                            <p:strVal val="0-#ppt_w/2"/>
                                          </p:val>
                                        </p:tav>
                                        <p:tav tm="100000">
                                          <p:val>
                                            <p:strVal val="#ppt_x"/>
                                          </p:val>
                                        </p:tav>
                                      </p:tavLst>
                                    </p:anim>
                                    <p:anim calcmode="lin" valueType="num">
                                      <p:cBhvr additive="base">
                                        <p:cTn id="8" dur="500" fill="hold"/>
                                        <p:tgtEl>
                                          <p:spTgt spid="110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Zero Flag (ZF)</a:t>
            </a:r>
          </a:p>
        </p:txBody>
      </p:sp>
      <p:sp>
        <p:nvSpPr>
          <p:cNvPr id="105475" name="Text Box 3"/>
          <p:cNvSpPr txBox="1">
            <a:spLocks noChangeArrowheads="1"/>
          </p:cNvSpPr>
          <p:nvPr/>
        </p:nvSpPr>
        <p:spPr bwMode="auto">
          <a:xfrm>
            <a:off x="1752600" y="2286000"/>
            <a:ext cx="5562600" cy="1600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743200" algn="l"/>
              </a:tabLst>
              <a:defRPr sz="2400">
                <a:solidFill>
                  <a:schemeClr val="tx1"/>
                </a:solidFill>
                <a:latin typeface="Times New Roman" charset="0"/>
                <a:ea typeface="ＭＳ Ｐゴシック" charset="0"/>
              </a:defRPr>
            </a:lvl1pPr>
            <a:lvl2pPr>
              <a:tabLst>
                <a:tab pos="457200" algn="l"/>
                <a:tab pos="2743200" algn="l"/>
              </a:tabLst>
              <a:defRPr sz="2400">
                <a:solidFill>
                  <a:schemeClr val="tx1"/>
                </a:solidFill>
                <a:latin typeface="Times New Roman" charset="0"/>
                <a:ea typeface="ＭＳ Ｐゴシック" charset="0"/>
              </a:defRPr>
            </a:lvl2pPr>
            <a:lvl3pPr>
              <a:tabLst>
                <a:tab pos="457200" algn="l"/>
                <a:tab pos="2743200" algn="l"/>
              </a:tabLst>
              <a:defRPr sz="2400">
                <a:solidFill>
                  <a:schemeClr val="tx1"/>
                </a:solidFill>
                <a:latin typeface="Times New Roman" charset="0"/>
                <a:ea typeface="ＭＳ Ｐゴシック" charset="0"/>
              </a:defRPr>
            </a:lvl3pPr>
            <a:lvl4pPr>
              <a:tabLst>
                <a:tab pos="457200" algn="l"/>
                <a:tab pos="2743200" algn="l"/>
              </a:tabLst>
              <a:defRPr sz="2400">
                <a:solidFill>
                  <a:schemeClr val="tx1"/>
                </a:solidFill>
                <a:latin typeface="Times New Roman" charset="0"/>
                <a:ea typeface="ＭＳ Ｐゴシック" charset="0"/>
              </a:defRPr>
            </a:lvl4pPr>
            <a:lvl5pPr>
              <a:tabLst>
                <a:tab pos="457200" algn="l"/>
                <a:tab pos="27432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cx,1</a:t>
            </a:r>
          </a:p>
          <a:p>
            <a:pPr>
              <a:lnSpc>
                <a:spcPct val="50000"/>
              </a:lnSpc>
              <a:spcBef>
                <a:spcPct val="50000"/>
              </a:spcBef>
            </a:pPr>
            <a:r>
              <a:rPr lang="en-US" sz="1800" b="1">
                <a:latin typeface="Courier New" charset="0"/>
              </a:rPr>
              <a:t>sub cx,1 	; CX = 0, ZF = 1</a:t>
            </a:r>
          </a:p>
          <a:p>
            <a:pPr>
              <a:lnSpc>
                <a:spcPct val="50000"/>
              </a:lnSpc>
              <a:spcBef>
                <a:spcPct val="50000"/>
              </a:spcBef>
            </a:pPr>
            <a:r>
              <a:rPr lang="en-US" sz="1800" b="1">
                <a:latin typeface="Courier New" charset="0"/>
              </a:rPr>
              <a:t>mov ax,0FFFFh</a:t>
            </a:r>
          </a:p>
          <a:p>
            <a:pPr>
              <a:lnSpc>
                <a:spcPct val="50000"/>
              </a:lnSpc>
              <a:spcBef>
                <a:spcPct val="50000"/>
              </a:spcBef>
            </a:pPr>
            <a:r>
              <a:rPr lang="en-US" sz="1800" b="1">
                <a:latin typeface="Courier New" charset="0"/>
              </a:rPr>
              <a:t>inc ax 	; AX = 0, ZF = 1</a:t>
            </a:r>
          </a:p>
          <a:p>
            <a:pPr>
              <a:lnSpc>
                <a:spcPct val="50000"/>
              </a:lnSpc>
              <a:spcBef>
                <a:spcPct val="50000"/>
              </a:spcBef>
            </a:pPr>
            <a:r>
              <a:rPr lang="en-US" sz="1800" b="1">
                <a:latin typeface="Courier New" charset="0"/>
              </a:rPr>
              <a:t>inc ax 	; AX = 1, ZF = 0</a:t>
            </a:r>
          </a:p>
        </p:txBody>
      </p:sp>
      <p:sp>
        <p:nvSpPr>
          <p:cNvPr id="105476" name="Text Box 4"/>
          <p:cNvSpPr txBox="1">
            <a:spLocks noChangeArrowheads="1"/>
          </p:cNvSpPr>
          <p:nvPr/>
        </p:nvSpPr>
        <p:spPr bwMode="auto">
          <a:xfrm>
            <a:off x="685800" y="12192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The Zero flag is set when the result of an operation produces zero in the destination operand.  </a:t>
            </a:r>
          </a:p>
        </p:txBody>
      </p:sp>
      <p:sp>
        <p:nvSpPr>
          <p:cNvPr id="105477" name="Text Box 5"/>
          <p:cNvSpPr txBox="1">
            <a:spLocks noChangeArrowheads="1"/>
          </p:cNvSpPr>
          <p:nvPr/>
        </p:nvSpPr>
        <p:spPr bwMode="auto">
          <a:xfrm>
            <a:off x="1676400" y="4419600"/>
            <a:ext cx="4572000" cy="1308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100">
                <a:latin typeface="Arial" charset="0"/>
              </a:rPr>
              <a:t>Remember...</a:t>
            </a:r>
          </a:p>
          <a:p>
            <a:pPr>
              <a:lnSpc>
                <a:spcPct val="60000"/>
              </a:lnSpc>
              <a:spcBef>
                <a:spcPct val="50000"/>
              </a:spcBef>
              <a:buFontTx/>
              <a:buChar char="•"/>
            </a:pPr>
            <a:r>
              <a:rPr lang="en-US" sz="2100">
                <a:latin typeface="Arial" charset="0"/>
              </a:rPr>
              <a:t>A flag is </a:t>
            </a:r>
            <a:r>
              <a:rPr lang="en-US" sz="2100">
                <a:solidFill>
                  <a:schemeClr val="tx2"/>
                </a:solidFill>
                <a:latin typeface="Arial" charset="0"/>
              </a:rPr>
              <a:t>set</a:t>
            </a:r>
            <a:r>
              <a:rPr lang="en-US" sz="2100">
                <a:latin typeface="Arial" charset="0"/>
              </a:rPr>
              <a:t> when it equals 1. </a:t>
            </a:r>
          </a:p>
          <a:p>
            <a:pPr>
              <a:lnSpc>
                <a:spcPct val="60000"/>
              </a:lnSpc>
              <a:spcBef>
                <a:spcPct val="50000"/>
              </a:spcBef>
              <a:buFontTx/>
              <a:buChar char="•"/>
            </a:pPr>
            <a:r>
              <a:rPr lang="en-US" sz="2100">
                <a:latin typeface="Arial" charset="0"/>
              </a:rPr>
              <a:t>A flag is </a:t>
            </a:r>
            <a:r>
              <a:rPr lang="en-US" sz="2100">
                <a:solidFill>
                  <a:schemeClr val="tx2"/>
                </a:solidFill>
                <a:latin typeface="Arial" charset="0"/>
              </a:rPr>
              <a:t>clear</a:t>
            </a:r>
            <a:r>
              <a:rPr lang="en-US" sz="2100">
                <a:latin typeface="Arial" charset="0"/>
              </a:rPr>
              <a:t> when it equals 0.</a:t>
            </a:r>
          </a:p>
        </p:txBody>
      </p:sp>
    </p:spTree>
    <p:extLst>
      <p:ext uri="{BB962C8B-B14F-4D97-AF65-F5344CB8AC3E}">
        <p14:creationId xmlns:p14="http://schemas.microsoft.com/office/powerpoint/2010/main" xmlns="" val="1406124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p:txBody>
          <a:bodyPr/>
          <a:lstStyle/>
          <a:p>
            <a:r>
              <a:rPr lang="en-US"/>
              <a:t>Sign Flag (SF)</a:t>
            </a:r>
          </a:p>
        </p:txBody>
      </p:sp>
      <p:sp>
        <p:nvSpPr>
          <p:cNvPr id="111619" name="Text Box 1027"/>
          <p:cNvSpPr txBox="1">
            <a:spLocks noChangeArrowheads="1"/>
          </p:cNvSpPr>
          <p:nvPr/>
        </p:nvSpPr>
        <p:spPr bwMode="auto">
          <a:xfrm>
            <a:off x="1219200" y="2057400"/>
            <a:ext cx="6553200" cy="99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cx,0</a:t>
            </a:r>
          </a:p>
          <a:p>
            <a:pPr>
              <a:lnSpc>
                <a:spcPct val="50000"/>
              </a:lnSpc>
              <a:spcBef>
                <a:spcPct val="50000"/>
              </a:spcBef>
            </a:pPr>
            <a:r>
              <a:rPr lang="en-US" sz="1800" b="1">
                <a:latin typeface="Courier New" charset="0"/>
              </a:rPr>
              <a:t>sub cx,1 	; CX = -1, SF = 1</a:t>
            </a:r>
          </a:p>
          <a:p>
            <a:pPr>
              <a:lnSpc>
                <a:spcPct val="50000"/>
              </a:lnSpc>
              <a:spcBef>
                <a:spcPct val="50000"/>
              </a:spcBef>
            </a:pPr>
            <a:r>
              <a:rPr lang="en-US" sz="1800" b="1">
                <a:latin typeface="Courier New" charset="0"/>
              </a:rPr>
              <a:t>add cx,2 	; CX = 1, SF = 0</a:t>
            </a:r>
          </a:p>
        </p:txBody>
      </p:sp>
      <p:sp>
        <p:nvSpPr>
          <p:cNvPr id="111620"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Sign flag is set when the destination operand is negative. The flag is clear when the destination is positive. </a:t>
            </a:r>
          </a:p>
        </p:txBody>
      </p:sp>
      <p:grpSp>
        <p:nvGrpSpPr>
          <p:cNvPr id="111625" name="Group 1033"/>
          <p:cNvGrpSpPr>
            <a:grpSpLocks/>
          </p:cNvGrpSpPr>
          <p:nvPr/>
        </p:nvGrpSpPr>
        <p:grpSpPr bwMode="auto">
          <a:xfrm>
            <a:off x="457200" y="3352800"/>
            <a:ext cx="7315200" cy="1676400"/>
            <a:chOff x="336" y="2016"/>
            <a:chExt cx="4608" cy="1056"/>
          </a:xfrm>
        </p:grpSpPr>
        <p:sp>
          <p:nvSpPr>
            <p:cNvPr id="111623" name="Rectangle 1031"/>
            <p:cNvSpPr>
              <a:spLocks noChangeArrowheads="1"/>
            </p:cNvSpPr>
            <p:nvPr/>
          </p:nvSpPr>
          <p:spPr bwMode="auto">
            <a:xfrm>
              <a:off x="336" y="2016"/>
              <a:ext cx="408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137160" bIns="137160">
              <a:spAutoFit/>
            </a:bodyPr>
            <a:lstStyle/>
            <a:p>
              <a:pPr>
                <a:spcBef>
                  <a:spcPct val="50000"/>
                </a:spcBef>
              </a:pPr>
              <a:r>
                <a:rPr lang="en-US"/>
                <a:t>The sign flag is a copy of the destination's highest bit:</a:t>
              </a:r>
            </a:p>
          </p:txBody>
        </p:sp>
        <p:sp>
          <p:nvSpPr>
            <p:cNvPr id="111624" name="Text Box 1032"/>
            <p:cNvSpPr txBox="1">
              <a:spLocks noChangeArrowheads="1"/>
            </p:cNvSpPr>
            <p:nvPr/>
          </p:nvSpPr>
          <p:spPr bwMode="auto">
            <a:xfrm>
              <a:off x="816" y="2448"/>
              <a:ext cx="4128" cy="62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al,0</a:t>
              </a:r>
            </a:p>
            <a:p>
              <a:pPr>
                <a:lnSpc>
                  <a:spcPct val="50000"/>
                </a:lnSpc>
                <a:spcBef>
                  <a:spcPct val="50000"/>
                </a:spcBef>
              </a:pPr>
              <a:r>
                <a:rPr lang="en-US" sz="1800" b="1">
                  <a:latin typeface="Courier New" charset="0"/>
                </a:rPr>
                <a:t>sub al,1            ; AL = 11111111b, SF = 1</a:t>
              </a:r>
            </a:p>
            <a:p>
              <a:pPr>
                <a:lnSpc>
                  <a:spcPct val="50000"/>
                </a:lnSpc>
                <a:spcBef>
                  <a:spcPct val="50000"/>
                </a:spcBef>
              </a:pPr>
              <a:r>
                <a:rPr lang="en-US" sz="1800" b="1">
                  <a:latin typeface="Courier New" charset="0"/>
                </a:rPr>
                <a:t>add al,2            ; AL = 00000001b, SF = 0</a:t>
              </a:r>
            </a:p>
          </p:txBody>
        </p:sp>
      </p:grpSp>
    </p:spTree>
    <p:extLst>
      <p:ext uri="{BB962C8B-B14F-4D97-AF65-F5344CB8AC3E}">
        <p14:creationId xmlns:p14="http://schemas.microsoft.com/office/powerpoint/2010/main" xmlns="" val="226902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1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Signed and Unsigned Integers</a:t>
            </a:r>
            <a:br>
              <a:rPr lang="en-US"/>
            </a:br>
            <a:r>
              <a:rPr lang="en-US"/>
              <a:t>A Hardware Viewpoint</a:t>
            </a:r>
          </a:p>
        </p:txBody>
      </p:sp>
      <p:sp>
        <p:nvSpPr>
          <p:cNvPr id="168963" name="Rectangle 3"/>
          <p:cNvSpPr>
            <a:spLocks noGrp="1" noChangeArrowheads="1"/>
          </p:cNvSpPr>
          <p:nvPr>
            <p:ph idx="1"/>
          </p:nvPr>
        </p:nvSpPr>
        <p:spPr/>
        <p:txBody>
          <a:bodyPr/>
          <a:lstStyle/>
          <a:p>
            <a:endParaRPr lang="en-US"/>
          </a:p>
          <a:p>
            <a:r>
              <a:rPr lang="en-US"/>
              <a:t>All CPU instructions operate exactly the same on signed and unsigned integers</a:t>
            </a:r>
          </a:p>
          <a:p>
            <a:endParaRPr lang="en-US"/>
          </a:p>
          <a:p>
            <a:r>
              <a:rPr lang="en-US"/>
              <a:t>The CPU cannot distinguish between signed and unsigned integers</a:t>
            </a:r>
          </a:p>
          <a:p>
            <a:endParaRPr lang="en-US"/>
          </a:p>
          <a:p>
            <a:r>
              <a:rPr lang="en-US"/>
              <a:t>YOU, the programmer, are solely responsible for using the correct data type with each instruction</a:t>
            </a:r>
          </a:p>
        </p:txBody>
      </p:sp>
    </p:spTree>
    <p:extLst>
      <p:ext uri="{BB962C8B-B14F-4D97-AF65-F5344CB8AC3E}">
        <p14:creationId xmlns:p14="http://schemas.microsoft.com/office/powerpoint/2010/main" xmlns="" val="399809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t>Overflow and Carry Flags</a:t>
            </a:r>
            <a:br>
              <a:rPr lang="en-US"/>
            </a:br>
            <a:r>
              <a:rPr lang="en-US"/>
              <a:t>A Hardware Viewpoint</a:t>
            </a:r>
          </a:p>
        </p:txBody>
      </p:sp>
      <p:sp>
        <p:nvSpPr>
          <p:cNvPr id="169987" name="Rectangle 3"/>
          <p:cNvSpPr>
            <a:spLocks noGrp="1" noChangeArrowheads="1"/>
          </p:cNvSpPr>
          <p:nvPr>
            <p:ph idx="1"/>
          </p:nvPr>
        </p:nvSpPr>
        <p:spPr/>
        <p:txBody>
          <a:bodyPr/>
          <a:lstStyle/>
          <a:p>
            <a:r>
              <a:rPr lang="en-US"/>
              <a:t>How the </a:t>
            </a:r>
            <a:r>
              <a:rPr lang="en-US">
                <a:solidFill>
                  <a:schemeClr val="tx2"/>
                </a:solidFill>
              </a:rPr>
              <a:t>ADD</a:t>
            </a:r>
            <a:r>
              <a:rPr lang="en-US"/>
              <a:t> instruction modifies OF and CF:</a:t>
            </a:r>
          </a:p>
          <a:p>
            <a:pPr lvl="1"/>
            <a:r>
              <a:rPr lang="en-US"/>
              <a:t>OF  =  (carry out of the MSB) XOR (carry into the MSB)</a:t>
            </a:r>
          </a:p>
          <a:p>
            <a:pPr lvl="1"/>
            <a:r>
              <a:rPr lang="en-US"/>
              <a:t>CF  =  (carry out of the MSB)</a:t>
            </a:r>
          </a:p>
          <a:p>
            <a:pPr>
              <a:spcBef>
                <a:spcPct val="100000"/>
              </a:spcBef>
            </a:pPr>
            <a:r>
              <a:rPr lang="en-US"/>
              <a:t>How the </a:t>
            </a:r>
            <a:r>
              <a:rPr lang="en-US">
                <a:solidFill>
                  <a:schemeClr val="tx2"/>
                </a:solidFill>
              </a:rPr>
              <a:t>SUB</a:t>
            </a:r>
            <a:r>
              <a:rPr lang="en-US"/>
              <a:t> instruction modifies OF and CF:</a:t>
            </a:r>
          </a:p>
          <a:p>
            <a:pPr lvl="1"/>
            <a:r>
              <a:rPr lang="en-US"/>
              <a:t>NEG the source and ADD it to the destination</a:t>
            </a:r>
          </a:p>
          <a:p>
            <a:pPr lvl="1"/>
            <a:r>
              <a:rPr lang="en-US"/>
              <a:t>OF  =  (carry out of the MSB) XOR (carry into the MSB)</a:t>
            </a:r>
          </a:p>
          <a:p>
            <a:pPr lvl="1"/>
            <a:r>
              <a:rPr lang="en-US"/>
              <a:t>CF  = INVERT (carry out of the MSB)</a:t>
            </a:r>
          </a:p>
        </p:txBody>
      </p:sp>
      <p:sp>
        <p:nvSpPr>
          <p:cNvPr id="169989" name="Text Box 5"/>
          <p:cNvSpPr txBox="1">
            <a:spLocks noChangeArrowheads="1"/>
          </p:cNvSpPr>
          <p:nvPr/>
        </p:nvSpPr>
        <p:spPr bwMode="auto">
          <a:xfrm>
            <a:off x="4495800" y="4953000"/>
            <a:ext cx="4114800" cy="1114425"/>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1600"/>
              <a:t> MSB = Most Significant Bit (high-order bit)</a:t>
            </a:r>
          </a:p>
          <a:p>
            <a:pPr>
              <a:spcBef>
                <a:spcPct val="20000"/>
              </a:spcBef>
            </a:pPr>
            <a:r>
              <a:rPr lang="en-US" sz="1600"/>
              <a:t> XOR = eXclusive-OR operation</a:t>
            </a:r>
          </a:p>
          <a:p>
            <a:pPr>
              <a:spcBef>
                <a:spcPct val="20000"/>
              </a:spcBef>
            </a:pPr>
            <a:r>
              <a:rPr lang="en-US" sz="1600"/>
              <a:t> NEG = Negate (same as SUB  0,operand )</a:t>
            </a:r>
          </a:p>
        </p:txBody>
      </p:sp>
    </p:spTree>
    <p:extLst>
      <p:ext uri="{BB962C8B-B14F-4D97-AF65-F5344CB8AC3E}">
        <p14:creationId xmlns:p14="http://schemas.microsoft.com/office/powerpoint/2010/main" xmlns="" val="4156251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Carry Flag (CF)</a:t>
            </a:r>
          </a:p>
        </p:txBody>
      </p:sp>
      <p:sp>
        <p:nvSpPr>
          <p:cNvPr id="112643" name="Rectangle 3"/>
          <p:cNvSpPr>
            <a:spLocks noGrp="1" noChangeArrowheads="1"/>
          </p:cNvSpPr>
          <p:nvPr>
            <p:ph idx="1"/>
          </p:nvPr>
        </p:nvSpPr>
        <p:spPr/>
        <p:txBody>
          <a:bodyPr/>
          <a:lstStyle/>
          <a:p>
            <a:pPr marL="0" indent="0">
              <a:lnSpc>
                <a:spcPct val="110000"/>
              </a:lnSpc>
              <a:buFontTx/>
              <a:buNone/>
            </a:pPr>
            <a:r>
              <a:rPr lang="en-US" sz="2000"/>
              <a:t>The Carry flag is set when the result of an operation generates an </a:t>
            </a:r>
            <a:r>
              <a:rPr lang="en-US" sz="2000">
                <a:solidFill>
                  <a:schemeClr val="tx2"/>
                </a:solidFill>
              </a:rPr>
              <a:t>unsigned</a:t>
            </a:r>
            <a:r>
              <a:rPr lang="en-US" sz="2000"/>
              <a:t> value that is out of range (too big or too small for the destination operand).</a:t>
            </a:r>
          </a:p>
        </p:txBody>
      </p:sp>
      <p:sp>
        <p:nvSpPr>
          <p:cNvPr id="112644" name="Text Box 4"/>
          <p:cNvSpPr txBox="1">
            <a:spLocks noChangeArrowheads="1"/>
          </p:cNvSpPr>
          <p:nvPr/>
        </p:nvSpPr>
        <p:spPr bwMode="auto">
          <a:xfrm>
            <a:off x="1066800" y="2514600"/>
            <a:ext cx="6858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al,0FFh</a:t>
            </a:r>
          </a:p>
          <a:p>
            <a:pPr>
              <a:lnSpc>
                <a:spcPct val="50000"/>
              </a:lnSpc>
              <a:spcBef>
                <a:spcPct val="50000"/>
              </a:spcBef>
            </a:pPr>
            <a:r>
              <a:rPr lang="en-US" sz="1800" b="1">
                <a:latin typeface="Courier New" charset="0"/>
              </a:rPr>
              <a:t>add al,1	; CF = 1, AL = 00</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 Try to go below zero:</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al,0</a:t>
            </a:r>
          </a:p>
          <a:p>
            <a:pPr>
              <a:lnSpc>
                <a:spcPct val="50000"/>
              </a:lnSpc>
              <a:spcBef>
                <a:spcPct val="50000"/>
              </a:spcBef>
            </a:pPr>
            <a:r>
              <a:rPr lang="en-US" sz="1800" b="1">
                <a:latin typeface="Courier New" charset="0"/>
              </a:rPr>
              <a:t>sub al,1	; CF = 1, AL = FF</a:t>
            </a:r>
          </a:p>
        </p:txBody>
      </p:sp>
    </p:spTree>
    <p:extLst>
      <p:ext uri="{BB962C8B-B14F-4D97-AF65-F5344CB8AC3E}">
        <p14:creationId xmlns:p14="http://schemas.microsoft.com/office/powerpoint/2010/main" xmlns="" val="2734919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smtClean="0"/>
              <a:t>Drill . </a:t>
            </a:r>
            <a:r>
              <a:rPr lang="en-US" dirty="0"/>
              <a:t>. .</a:t>
            </a:r>
          </a:p>
        </p:txBody>
      </p:sp>
      <p:sp>
        <p:nvSpPr>
          <p:cNvPr id="106499" name="Text Box 3"/>
          <p:cNvSpPr txBox="1">
            <a:spLocks noChangeArrowheads="1"/>
          </p:cNvSpPr>
          <p:nvPr/>
        </p:nvSpPr>
        <p:spPr bwMode="auto">
          <a:xfrm>
            <a:off x="1066800" y="2209800"/>
            <a:ext cx="69342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mov</a:t>
            </a:r>
            <a:r>
              <a:rPr lang="en-US" sz="1800" b="1" dirty="0">
                <a:latin typeface="Courier New" charset="0"/>
              </a:rPr>
              <a:t> ax,00FFh</a:t>
            </a:r>
          </a:p>
          <a:p>
            <a:pPr>
              <a:lnSpc>
                <a:spcPct val="50000"/>
              </a:lnSpc>
              <a:spcBef>
                <a:spcPct val="50000"/>
              </a:spcBef>
            </a:pPr>
            <a:r>
              <a:rPr lang="en-US" sz="1800" b="1" dirty="0">
                <a:latin typeface="Courier New" charset="0"/>
              </a:rPr>
              <a:t>add ax,1	; AX=       SF=  ZF=  CF=</a:t>
            </a:r>
          </a:p>
          <a:p>
            <a:pPr>
              <a:lnSpc>
                <a:spcPct val="50000"/>
              </a:lnSpc>
              <a:spcBef>
                <a:spcPct val="50000"/>
              </a:spcBef>
            </a:pPr>
            <a:r>
              <a:rPr lang="en-US" sz="1800" b="1" dirty="0">
                <a:latin typeface="Courier New" charset="0"/>
              </a:rPr>
              <a:t>sub ax,1	; AX=       SF=  ZF=  CF=</a:t>
            </a:r>
          </a:p>
          <a:p>
            <a:pPr>
              <a:lnSpc>
                <a:spcPct val="50000"/>
              </a:lnSpc>
              <a:spcBef>
                <a:spcPct val="50000"/>
              </a:spcBef>
            </a:pPr>
            <a:r>
              <a:rPr lang="en-US" sz="1800" b="1" dirty="0">
                <a:latin typeface="Courier New" charset="0"/>
              </a:rPr>
              <a:t>add al,1	; AL=       SF=  ZF=  CF=</a:t>
            </a:r>
          </a:p>
          <a:p>
            <a:pPr>
              <a:lnSpc>
                <a:spcPct val="50000"/>
              </a:lnSpc>
              <a:spcBef>
                <a:spcPct val="50000"/>
              </a:spcBef>
            </a:pPr>
            <a:r>
              <a:rPr lang="en-US" sz="1800" b="1" dirty="0" err="1">
                <a:latin typeface="Courier New" charset="0"/>
              </a:rPr>
              <a:t>mov</a:t>
            </a:r>
            <a:r>
              <a:rPr lang="en-US" sz="1800" b="1" dirty="0">
                <a:latin typeface="Courier New" charset="0"/>
              </a:rPr>
              <a:t> bh,6Ch</a:t>
            </a:r>
          </a:p>
          <a:p>
            <a:pPr>
              <a:lnSpc>
                <a:spcPct val="50000"/>
              </a:lnSpc>
              <a:spcBef>
                <a:spcPct val="50000"/>
              </a:spcBef>
            </a:pPr>
            <a:r>
              <a:rPr lang="en-US" sz="1800" b="1" dirty="0">
                <a:latin typeface="Courier New" charset="0"/>
              </a:rPr>
              <a:t>add bh,95h	; BH=       SF=  ZF=  CF=</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err="1">
                <a:latin typeface="Courier New" charset="0"/>
              </a:rPr>
              <a:t>mov</a:t>
            </a:r>
            <a:r>
              <a:rPr lang="en-US" sz="1800" b="1" dirty="0">
                <a:latin typeface="Courier New" charset="0"/>
              </a:rPr>
              <a:t> al,2</a:t>
            </a:r>
          </a:p>
          <a:p>
            <a:pPr>
              <a:lnSpc>
                <a:spcPct val="50000"/>
              </a:lnSpc>
              <a:spcBef>
                <a:spcPct val="50000"/>
              </a:spcBef>
            </a:pPr>
            <a:r>
              <a:rPr lang="en-US" sz="1800" b="1" dirty="0">
                <a:latin typeface="Courier New" charset="0"/>
              </a:rPr>
              <a:t>sub al,3	; AL=       SF=  ZF=  CF=</a:t>
            </a:r>
          </a:p>
        </p:txBody>
      </p:sp>
      <p:sp>
        <p:nvSpPr>
          <p:cNvPr id="106500"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For each of the following marked entries, show the values of the destination operand and the Sign, Zero, and Carry flags:</a:t>
            </a:r>
          </a:p>
        </p:txBody>
      </p:sp>
      <p:sp>
        <p:nvSpPr>
          <p:cNvPr id="106501" name="Text Box 5"/>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0100h     0    0    0</a:t>
            </a:r>
          </a:p>
          <a:p>
            <a:pPr>
              <a:lnSpc>
                <a:spcPct val="50000"/>
              </a:lnSpc>
              <a:spcBef>
                <a:spcPct val="50000"/>
              </a:spcBef>
            </a:pPr>
            <a:r>
              <a:rPr lang="en-US" sz="1800" b="1">
                <a:solidFill>
                  <a:schemeClr val="tx2"/>
                </a:solidFill>
                <a:latin typeface="Courier New" charset="0"/>
              </a:rPr>
              <a:t>00FFh     0    0    0</a:t>
            </a:r>
          </a:p>
          <a:p>
            <a:pPr>
              <a:lnSpc>
                <a:spcPct val="50000"/>
              </a:lnSpc>
              <a:spcBef>
                <a:spcPct val="50000"/>
              </a:spcBef>
            </a:pPr>
            <a:r>
              <a:rPr lang="en-US" sz="1800" b="1">
                <a:solidFill>
                  <a:schemeClr val="tx2"/>
                </a:solidFill>
                <a:latin typeface="Courier New" charset="0"/>
              </a:rPr>
              <a:t>00h       0    1    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01h       0    0    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FFh       1    0    1</a:t>
            </a:r>
          </a:p>
          <a:p>
            <a:pPr>
              <a:lnSpc>
                <a:spcPct val="50000"/>
              </a:lnSpc>
              <a:spcBef>
                <a:spcPct val="50000"/>
              </a:spcBef>
            </a:pPr>
            <a:endParaRPr lang="en-US" sz="1800" b="1">
              <a:solidFill>
                <a:schemeClr val="tx2"/>
              </a:solidFill>
              <a:latin typeface="Courier New" charset="0"/>
            </a:endParaRPr>
          </a:p>
        </p:txBody>
      </p:sp>
    </p:spTree>
    <p:extLst>
      <p:ext uri="{BB962C8B-B14F-4D97-AF65-F5344CB8AC3E}">
        <p14:creationId xmlns:p14="http://schemas.microsoft.com/office/powerpoint/2010/main" xmlns="" val="3353052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Overflow Flag (OF)</a:t>
            </a:r>
          </a:p>
        </p:txBody>
      </p:sp>
      <p:sp>
        <p:nvSpPr>
          <p:cNvPr id="113667" name="Rectangle 3"/>
          <p:cNvSpPr>
            <a:spLocks noGrp="1" noChangeArrowheads="1"/>
          </p:cNvSpPr>
          <p:nvPr>
            <p:ph idx="1"/>
          </p:nvPr>
        </p:nvSpPr>
        <p:spPr/>
        <p:txBody>
          <a:bodyPr/>
          <a:lstStyle/>
          <a:p>
            <a:pPr marL="0" indent="0">
              <a:buFontTx/>
              <a:buNone/>
            </a:pPr>
            <a:r>
              <a:rPr lang="en-US" sz="2000"/>
              <a:t>The Overflow flag is set when the signed result of an operation is invalid or out of range.</a:t>
            </a:r>
          </a:p>
        </p:txBody>
      </p:sp>
      <p:sp>
        <p:nvSpPr>
          <p:cNvPr id="113668" name="Text Box 4"/>
          <p:cNvSpPr txBox="1">
            <a:spLocks noChangeArrowheads="1"/>
          </p:cNvSpPr>
          <p:nvPr/>
        </p:nvSpPr>
        <p:spPr bwMode="auto">
          <a:xfrm>
            <a:off x="1219200" y="2133600"/>
            <a:ext cx="6553200" cy="2057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200400" algn="l"/>
              </a:tabLst>
              <a:defRPr sz="2400">
                <a:solidFill>
                  <a:schemeClr val="tx1"/>
                </a:solidFill>
                <a:latin typeface="Times New Roman" charset="0"/>
                <a:ea typeface="ＭＳ Ｐゴシック" charset="0"/>
              </a:defRPr>
            </a:lvl1pPr>
            <a:lvl2pPr>
              <a:tabLst>
                <a:tab pos="457200" algn="l"/>
                <a:tab pos="3200400" algn="l"/>
              </a:tabLst>
              <a:defRPr sz="2400">
                <a:solidFill>
                  <a:schemeClr val="tx1"/>
                </a:solidFill>
                <a:latin typeface="Times New Roman" charset="0"/>
                <a:ea typeface="ＭＳ Ｐゴシック" charset="0"/>
              </a:defRPr>
            </a:lvl2pPr>
            <a:lvl3pPr>
              <a:tabLst>
                <a:tab pos="457200" algn="l"/>
                <a:tab pos="3200400" algn="l"/>
              </a:tabLst>
              <a:defRPr sz="2400">
                <a:solidFill>
                  <a:schemeClr val="tx1"/>
                </a:solidFill>
                <a:latin typeface="Times New Roman" charset="0"/>
                <a:ea typeface="ＭＳ Ｐゴシック" charset="0"/>
              </a:defRPr>
            </a:lvl3pPr>
            <a:lvl4pPr>
              <a:tabLst>
                <a:tab pos="457200" algn="l"/>
                <a:tab pos="3200400" algn="l"/>
              </a:tabLst>
              <a:defRPr sz="2400">
                <a:solidFill>
                  <a:schemeClr val="tx1"/>
                </a:solidFill>
                <a:latin typeface="Times New Roman" charset="0"/>
                <a:ea typeface="ＭＳ Ｐゴシック" charset="0"/>
              </a:defRPr>
            </a:lvl4pPr>
            <a:lvl5pPr>
              <a:tabLst>
                <a:tab pos="457200"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 Example 1</a:t>
            </a:r>
          </a:p>
          <a:p>
            <a:pPr>
              <a:lnSpc>
                <a:spcPct val="50000"/>
              </a:lnSpc>
              <a:spcBef>
                <a:spcPct val="50000"/>
              </a:spcBef>
            </a:pPr>
            <a:r>
              <a:rPr lang="en-US" sz="1800" b="1">
                <a:latin typeface="Courier New" charset="0"/>
              </a:rPr>
              <a:t>mov al,+127</a:t>
            </a:r>
          </a:p>
          <a:p>
            <a:pPr>
              <a:lnSpc>
                <a:spcPct val="50000"/>
              </a:lnSpc>
              <a:spcBef>
                <a:spcPct val="50000"/>
              </a:spcBef>
            </a:pPr>
            <a:r>
              <a:rPr lang="en-US" sz="1800" b="1">
                <a:latin typeface="Courier New" charset="0"/>
              </a:rPr>
              <a:t>add al,1	; OF = 1,   AL = ??</a:t>
            </a:r>
          </a:p>
          <a:p>
            <a:pPr>
              <a:lnSpc>
                <a:spcPct val="50000"/>
              </a:lnSpc>
              <a:spcBef>
                <a:spcPct val="50000"/>
              </a:spcBef>
            </a:pPr>
            <a:endParaRPr lang="en-US" sz="1800" b="1">
              <a:latin typeface="Courier New" charset="0"/>
            </a:endParaRPr>
          </a:p>
          <a:p>
            <a:pPr>
              <a:lnSpc>
                <a:spcPct val="50000"/>
              </a:lnSpc>
              <a:spcBef>
                <a:spcPct val="50000"/>
              </a:spcBef>
            </a:pPr>
            <a:r>
              <a:rPr lang="en-US" sz="1800" b="1">
                <a:solidFill>
                  <a:schemeClr val="tx2"/>
                </a:solidFill>
                <a:latin typeface="Courier New" charset="0"/>
              </a:rPr>
              <a:t>; Example 2</a:t>
            </a:r>
          </a:p>
          <a:p>
            <a:pPr>
              <a:lnSpc>
                <a:spcPct val="50000"/>
              </a:lnSpc>
              <a:spcBef>
                <a:spcPct val="50000"/>
              </a:spcBef>
            </a:pPr>
            <a:r>
              <a:rPr lang="en-US" sz="1800" b="1">
                <a:latin typeface="Courier New" charset="0"/>
              </a:rPr>
              <a:t>mov al,7Fh	; OF = 1,   AL = 80h</a:t>
            </a:r>
          </a:p>
          <a:p>
            <a:pPr>
              <a:lnSpc>
                <a:spcPct val="50000"/>
              </a:lnSpc>
              <a:spcBef>
                <a:spcPct val="50000"/>
              </a:spcBef>
            </a:pPr>
            <a:r>
              <a:rPr lang="en-US" sz="1800" b="1">
                <a:latin typeface="Courier New" charset="0"/>
              </a:rPr>
              <a:t>add al,1</a:t>
            </a:r>
          </a:p>
        </p:txBody>
      </p:sp>
      <p:sp>
        <p:nvSpPr>
          <p:cNvPr id="113669" name="Text Box 5"/>
          <p:cNvSpPr txBox="1">
            <a:spLocks noChangeArrowheads="1"/>
          </p:cNvSpPr>
          <p:nvPr/>
        </p:nvSpPr>
        <p:spPr bwMode="auto">
          <a:xfrm>
            <a:off x="762000" y="4419600"/>
            <a:ext cx="7848600"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two examples are identical at the binary level because 7Fh equals +127. To determine the value of the destination operand, it is often easier to calculate in hexadecimal.</a:t>
            </a:r>
          </a:p>
        </p:txBody>
      </p:sp>
    </p:spTree>
    <p:extLst>
      <p:ext uri="{BB962C8B-B14F-4D97-AF65-F5344CB8AC3E}">
        <p14:creationId xmlns:p14="http://schemas.microsoft.com/office/powerpoint/2010/main" xmlns="" val="24929606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A Rule of Thumb</a:t>
            </a:r>
          </a:p>
        </p:txBody>
      </p:sp>
      <p:sp>
        <p:nvSpPr>
          <p:cNvPr id="114691" name="Rectangle 3"/>
          <p:cNvSpPr>
            <a:spLocks noGrp="1" noChangeArrowheads="1"/>
          </p:cNvSpPr>
          <p:nvPr>
            <p:ph idx="1"/>
          </p:nvPr>
        </p:nvSpPr>
        <p:spPr/>
        <p:txBody>
          <a:bodyPr>
            <a:normAutofit/>
          </a:bodyPr>
          <a:lstStyle/>
          <a:p>
            <a:r>
              <a:rPr lang="en-US" dirty="0"/>
              <a:t>When adding two integers, remember that the Overflow flag is only set when . . .</a:t>
            </a:r>
          </a:p>
          <a:p>
            <a:pPr lvl="1"/>
            <a:r>
              <a:rPr lang="en-US" dirty="0"/>
              <a:t>Two positive operands are added and their sum is negative</a:t>
            </a:r>
          </a:p>
          <a:p>
            <a:pPr lvl="1"/>
            <a:r>
              <a:rPr lang="en-US" dirty="0"/>
              <a:t>Two negative operands are added and their sum is positive</a:t>
            </a:r>
          </a:p>
        </p:txBody>
      </p:sp>
      <p:sp>
        <p:nvSpPr>
          <p:cNvPr id="114692" name="Text Box 4"/>
          <p:cNvSpPr txBox="1">
            <a:spLocks noChangeArrowheads="1"/>
          </p:cNvSpPr>
          <p:nvPr/>
        </p:nvSpPr>
        <p:spPr bwMode="auto">
          <a:xfrm>
            <a:off x="1066800" y="3733800"/>
            <a:ext cx="69342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a:latin typeface="Courier New" charset="0"/>
              </a:rPr>
              <a:t>What will be the values of the Overflow flag?</a:t>
            </a:r>
          </a:p>
          <a:p>
            <a:pPr>
              <a:lnSpc>
                <a:spcPct val="50000"/>
              </a:lnSpc>
              <a:spcBef>
                <a:spcPct val="50000"/>
              </a:spcBef>
            </a:pPr>
            <a:r>
              <a:rPr lang="en-US" sz="1800" b="1">
                <a:latin typeface="Courier New" charset="0"/>
              </a:rPr>
              <a:t>	mov al,80h</a:t>
            </a:r>
          </a:p>
          <a:p>
            <a:pPr>
              <a:lnSpc>
                <a:spcPct val="50000"/>
              </a:lnSpc>
              <a:spcBef>
                <a:spcPct val="50000"/>
              </a:spcBef>
            </a:pPr>
            <a:r>
              <a:rPr lang="en-US" sz="1800" b="1">
                <a:latin typeface="Courier New" charset="0"/>
              </a:rPr>
              <a:t>	add al,92h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	mov al,-2</a:t>
            </a:r>
          </a:p>
          <a:p>
            <a:pPr>
              <a:lnSpc>
                <a:spcPct val="50000"/>
              </a:lnSpc>
              <a:spcBef>
                <a:spcPct val="50000"/>
              </a:spcBef>
            </a:pPr>
            <a:r>
              <a:rPr lang="en-US" sz="1800" b="1">
                <a:latin typeface="Courier New" charset="0"/>
              </a:rPr>
              <a:t>	add al,+127	; OF =</a:t>
            </a:r>
          </a:p>
        </p:txBody>
      </p:sp>
      <p:sp>
        <p:nvSpPr>
          <p:cNvPr id="114694" name="Text Box 6"/>
          <p:cNvSpPr txBox="1">
            <a:spLocks noChangeArrowheads="1"/>
          </p:cNvSpPr>
          <p:nvPr/>
        </p:nvSpPr>
        <p:spPr bwMode="auto">
          <a:xfrm>
            <a:off x="5715000" y="4371975"/>
            <a:ext cx="8382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a:t>
            </a:r>
          </a:p>
        </p:txBody>
      </p:sp>
    </p:spTree>
    <p:extLst>
      <p:ext uri="{BB962C8B-B14F-4D97-AF65-F5344CB8AC3E}">
        <p14:creationId xmlns:p14="http://schemas.microsoft.com/office/powerpoint/2010/main" xmlns="" val="933577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autoUpdateAnimBg="0"/>
      <p:bldP spid="11469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08: Review</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endParaRPr lang="en-US" sz="2400" dirty="0" smtClean="0">
              <a:latin typeface="Arial" pitchFamily="34" charset="0"/>
              <a:cs typeface="Arial" pitchFamily="34" charset="0"/>
            </a:endParaRPr>
          </a:p>
          <a:p>
            <a:pPr marL="285750" indent="-285750">
              <a:lnSpc>
                <a:spcPct val="150000"/>
              </a:lnSpc>
              <a:buFont typeface="Arial"/>
              <a:buChar char="•"/>
            </a:pPr>
            <a:endParaRPr lang="en-US" sz="2400" dirty="0" smtClean="0">
              <a:latin typeface="Arial" pitchFamily="34" charset="0"/>
              <a:cs typeface="Arial" pitchFamily="34" charset="0"/>
            </a:endParaRP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5" name="Text Box 3"/>
          <p:cNvSpPr txBox="1">
            <a:spLocks noChangeArrowheads="1"/>
          </p:cNvSpPr>
          <p:nvPr/>
        </p:nvSpPr>
        <p:spPr bwMode="auto">
          <a:xfrm>
            <a:off x="381000" y="1600200"/>
            <a:ext cx="7696200" cy="480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sz="1600" b="1" dirty="0" smtClean="0">
                <a:latin typeface="Courier New" pitchFamily="49" charset="0"/>
                <a:cs typeface="Courier New" pitchFamily="49" charset="0"/>
              </a:rPr>
              <a:t>.386 </a:t>
            </a:r>
          </a:p>
          <a:p>
            <a:pPr>
              <a:lnSpc>
                <a:spcPct val="50000"/>
              </a:lnSpc>
              <a:spcBef>
                <a:spcPct val="50000"/>
              </a:spcBef>
            </a:pPr>
            <a:endParaRPr lang="en-US" sz="1600" b="1" dirty="0" smtClean="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INCLUDE windows.inc</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INCLUDE</a:t>
            </a:r>
            <a:r>
              <a:rPr lang="en-US" sz="1600" b="1" dirty="0" smtClean="0">
                <a:latin typeface="Courier New" pitchFamily="49" charset="0"/>
                <a:cs typeface="Courier New" pitchFamily="49" charset="0"/>
              </a:rPr>
              <a:t> kernel32.inc</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INCLUDELIB kernel32.lib</a:t>
            </a:r>
            <a:endParaRPr lang="en-US" sz="1600" b="1" dirty="0">
              <a:latin typeface="Courier New" pitchFamily="49" charset="0"/>
              <a:cs typeface="Courier New" pitchFamily="49" charset="0"/>
            </a:endParaRPr>
          </a:p>
          <a:p>
            <a:pPr>
              <a:lnSpc>
                <a:spcPct val="50000"/>
              </a:lnSpc>
              <a:spcBef>
                <a:spcPct val="50000"/>
              </a:spcBef>
            </a:pPr>
            <a:r>
              <a:rPr lang="en-US" sz="1600" b="1" dirty="0" smtClean="0">
                <a:latin typeface="Courier New" pitchFamily="49" charset="0"/>
                <a:cs typeface="Courier New" pitchFamily="49" charset="0"/>
              </a:rPr>
              <a:t> INCLUDE XXXXXX</a:t>
            </a:r>
            <a:endParaRPr lang="en-US" sz="1600" b="1" dirty="0">
              <a:latin typeface="Courier New" pitchFamily="49" charset="0"/>
              <a:cs typeface="Courier New" pitchFamily="49" charset="0"/>
            </a:endParaRPr>
          </a:p>
          <a:p>
            <a:pPr>
              <a:lnSpc>
                <a:spcPct val="50000"/>
              </a:lnSpc>
              <a:spcBef>
                <a:spcPct val="50000"/>
              </a:spcBef>
            </a:pPr>
            <a:endParaRPr lang="en-US" sz="1600" b="1" dirty="0" smtClean="0">
              <a:latin typeface="Courier New" pitchFamily="49" charset="0"/>
              <a:cs typeface="Courier New" pitchFamily="49" charset="0"/>
            </a:endParaRPr>
          </a:p>
          <a:p>
            <a:pPr>
              <a:lnSpc>
                <a:spcPct val="50000"/>
              </a:lnSpc>
              <a:spcBef>
                <a:spcPct val="50000"/>
              </a:spcBef>
            </a:pP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data</a:t>
            </a:r>
          </a:p>
          <a:p>
            <a:pPr>
              <a:lnSpc>
                <a:spcPct val="50000"/>
              </a:lnSpc>
              <a:spcBef>
                <a:spcPct val="50000"/>
              </a:spcBef>
            </a:pPr>
            <a:r>
              <a:rPr lang="en-US" sz="1600" b="1" dirty="0">
                <a:latin typeface="Courier New" pitchFamily="49" charset="0"/>
                <a:cs typeface="Courier New" pitchFamily="49" charset="0"/>
              </a:rPr>
              <a:t>	; (insert variables here)</a:t>
            </a:r>
          </a:p>
          <a:p>
            <a:pPr>
              <a:lnSpc>
                <a:spcPct val="50000"/>
              </a:lnSpc>
              <a:spcBef>
                <a:spcPct val="50000"/>
              </a:spcBef>
            </a:pPr>
            <a:r>
              <a:rPr lang="en-US" sz="1600" b="1" dirty="0">
                <a:latin typeface="Courier New" pitchFamily="49" charset="0"/>
                <a:cs typeface="Courier New" pitchFamily="49" charset="0"/>
              </a:rPr>
              <a:t>.</a:t>
            </a:r>
            <a:r>
              <a:rPr lang="en-US" sz="1600" b="1" dirty="0" smtClean="0">
                <a:latin typeface="Courier New" pitchFamily="49" charset="0"/>
                <a:cs typeface="Courier New" pitchFamily="49" charset="0"/>
              </a:rPr>
              <a:t>code</a:t>
            </a:r>
          </a:p>
          <a:p>
            <a:pPr>
              <a:lnSpc>
                <a:spcPct val="50000"/>
              </a:lnSpc>
              <a:spcBef>
                <a:spcPct val="50000"/>
              </a:spcBef>
            </a:pPr>
            <a:endParaRPr lang="en-US" sz="1600" b="1" dirty="0">
              <a:latin typeface="Courier New" pitchFamily="49" charset="0"/>
              <a:cs typeface="Courier New" pitchFamily="49" charset="0"/>
            </a:endParaRPr>
          </a:p>
          <a:p>
            <a:pPr>
              <a:lnSpc>
                <a:spcPct val="50000"/>
              </a:lnSpc>
              <a:spcBef>
                <a:spcPct val="50000"/>
              </a:spcBef>
            </a:pPr>
            <a:endParaRPr lang="en-US" sz="1600" b="1" dirty="0">
              <a:latin typeface="Courier New" pitchFamily="49" charset="0"/>
              <a:cs typeface="Courier New" pitchFamily="49" charset="0"/>
            </a:endParaRPr>
          </a:p>
          <a:p>
            <a:pPr>
              <a:lnSpc>
                <a:spcPct val="50000"/>
              </a:lnSpc>
              <a:spcBef>
                <a:spcPct val="50000"/>
              </a:spcBef>
            </a:pPr>
            <a:r>
              <a:rPr lang="en-US" sz="1600" b="1" dirty="0" smtClean="0">
                <a:latin typeface="Courier New" pitchFamily="49" charset="0"/>
                <a:cs typeface="Courier New" pitchFamily="49" charset="0"/>
              </a:rPr>
              <a:t>XXXYYY: </a:t>
            </a:r>
            <a:endParaRPr lang="en-US" sz="1600" b="1" dirty="0">
              <a:latin typeface="Courier New" pitchFamily="49" charset="0"/>
              <a:cs typeface="Courier New" pitchFamily="49" charset="0"/>
            </a:endParaRPr>
          </a:p>
          <a:p>
            <a:pPr>
              <a:lnSpc>
                <a:spcPct val="50000"/>
              </a:lnSpc>
              <a:spcBef>
                <a:spcPct val="50000"/>
              </a:spcBef>
            </a:pPr>
            <a:r>
              <a:rPr lang="en-US" sz="1600" b="1" dirty="0">
                <a:latin typeface="Courier New" pitchFamily="49" charset="0"/>
                <a:cs typeface="Courier New" pitchFamily="49" charset="0"/>
              </a:rPr>
              <a:t>	; (insert </a:t>
            </a:r>
            <a:r>
              <a:rPr lang="en-US" sz="1600" b="1" dirty="0">
                <a:latin typeface="Courier New" pitchFamily="49" charset="0"/>
              </a:rPr>
              <a:t>executable instructions here)</a:t>
            </a:r>
          </a:p>
          <a:p>
            <a:pPr>
              <a:lnSpc>
                <a:spcPct val="50000"/>
              </a:lnSpc>
              <a:spcBef>
                <a:spcPct val="50000"/>
              </a:spcBef>
            </a:pPr>
            <a:r>
              <a:rPr lang="en-US" sz="1600" b="1" dirty="0" smtClean="0">
                <a:latin typeface="Courier New" pitchFamily="49" charset="0"/>
              </a:rPr>
              <a:t> </a:t>
            </a:r>
          </a:p>
          <a:p>
            <a:pPr>
              <a:lnSpc>
                <a:spcPct val="50000"/>
              </a:lnSpc>
              <a:spcBef>
                <a:spcPct val="50000"/>
              </a:spcBef>
            </a:pPr>
            <a:endParaRPr lang="en-US" sz="1600" b="1" dirty="0">
              <a:latin typeface="Courier New" pitchFamily="49" charset="0"/>
            </a:endParaRPr>
          </a:p>
          <a:p>
            <a:pPr>
              <a:lnSpc>
                <a:spcPct val="50000"/>
              </a:lnSpc>
              <a:spcBef>
                <a:spcPct val="50000"/>
              </a:spcBef>
            </a:pPr>
            <a:r>
              <a:rPr lang="en-US" sz="1600" b="1" dirty="0">
                <a:latin typeface="Courier New" pitchFamily="49" charset="0"/>
              </a:rPr>
              <a:t>	</a:t>
            </a:r>
            <a:r>
              <a:rPr lang="en-US" sz="1600" b="1" dirty="0">
                <a:latin typeface="Courier New" pitchFamily="49" charset="0"/>
                <a:cs typeface="Courier New" pitchFamily="49" charset="0"/>
              </a:rPr>
              <a:t>invoke </a:t>
            </a:r>
            <a:r>
              <a:rPr lang="en-US" sz="1600" b="1" dirty="0" err="1">
                <a:latin typeface="Courier New" pitchFamily="49" charset="0"/>
                <a:cs typeface="Courier New" pitchFamily="49" charset="0"/>
              </a:rPr>
              <a:t>ExitProcess</a:t>
            </a:r>
            <a:r>
              <a:rPr lang="en-US" sz="1600" b="1" dirty="0">
                <a:latin typeface="Courier New" pitchFamily="49" charset="0"/>
                <a:cs typeface="Courier New" pitchFamily="49" charset="0"/>
              </a:rPr>
              <a:t>, NULL</a:t>
            </a:r>
          </a:p>
          <a:p>
            <a:pPr>
              <a:lnSpc>
                <a:spcPct val="50000"/>
              </a:lnSpc>
              <a:spcBef>
                <a:spcPct val="50000"/>
              </a:spcBef>
            </a:pPr>
            <a:endParaRPr lang="en-US" sz="1600" b="1" dirty="0">
              <a:latin typeface="Courier New" pitchFamily="49" charset="0"/>
            </a:endParaRPr>
          </a:p>
          <a:p>
            <a:pPr>
              <a:lnSpc>
                <a:spcPct val="50000"/>
              </a:lnSpc>
              <a:spcBef>
                <a:spcPct val="50000"/>
              </a:spcBef>
            </a:pPr>
            <a:r>
              <a:rPr lang="en-US" sz="1600" b="1" dirty="0" smtClean="0">
                <a:latin typeface="Courier New" pitchFamily="49" charset="0"/>
              </a:rPr>
              <a:t>END XXXYYY</a:t>
            </a:r>
            <a:endParaRPr lang="en-US" sz="1600" b="1" dirty="0">
              <a:latin typeface="Courier New" pitchFamily="49" charset="0"/>
            </a:endParaRPr>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smtClean="0"/>
              <a:t>Drill . </a:t>
            </a:r>
            <a:r>
              <a:rPr lang="en-US" dirty="0"/>
              <a:t>. .</a:t>
            </a:r>
          </a:p>
        </p:txBody>
      </p:sp>
      <p:sp>
        <p:nvSpPr>
          <p:cNvPr id="107523" name="Text Box 3"/>
          <p:cNvSpPr txBox="1">
            <a:spLocks noChangeArrowheads="1"/>
          </p:cNvSpPr>
          <p:nvPr/>
        </p:nvSpPr>
        <p:spPr bwMode="auto">
          <a:xfrm>
            <a:off x="1524000" y="2057400"/>
            <a:ext cx="5791200" cy="3429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743200" algn="l"/>
                <a:tab pos="4229100" algn="l"/>
              </a:tabLst>
              <a:defRPr sz="2400">
                <a:solidFill>
                  <a:schemeClr val="tx1"/>
                </a:solidFill>
                <a:latin typeface="Times New Roman" charset="0"/>
                <a:ea typeface="ＭＳ Ｐゴシック" charset="0"/>
              </a:defRPr>
            </a:lvl1pPr>
            <a:lvl2pPr>
              <a:tabLst>
                <a:tab pos="457200" algn="l"/>
                <a:tab pos="2743200" algn="l"/>
                <a:tab pos="4229100" algn="l"/>
              </a:tabLst>
              <a:defRPr sz="2400">
                <a:solidFill>
                  <a:schemeClr val="tx1"/>
                </a:solidFill>
                <a:latin typeface="Times New Roman" charset="0"/>
                <a:ea typeface="ＭＳ Ｐゴシック" charset="0"/>
              </a:defRPr>
            </a:lvl2pPr>
            <a:lvl3pPr>
              <a:tabLst>
                <a:tab pos="457200" algn="l"/>
                <a:tab pos="2743200" algn="l"/>
                <a:tab pos="4229100" algn="l"/>
              </a:tabLst>
              <a:defRPr sz="2400">
                <a:solidFill>
                  <a:schemeClr val="tx1"/>
                </a:solidFill>
                <a:latin typeface="Times New Roman" charset="0"/>
                <a:ea typeface="ＭＳ Ｐゴシック" charset="0"/>
              </a:defRPr>
            </a:lvl3pPr>
            <a:lvl4pPr>
              <a:tabLst>
                <a:tab pos="457200" algn="l"/>
                <a:tab pos="2743200" algn="l"/>
                <a:tab pos="4229100" algn="l"/>
              </a:tabLst>
              <a:defRPr sz="2400">
                <a:solidFill>
                  <a:schemeClr val="tx1"/>
                </a:solidFill>
                <a:latin typeface="Times New Roman" charset="0"/>
                <a:ea typeface="ＭＳ Ｐゴシック" charset="0"/>
              </a:defRPr>
            </a:lvl4pPr>
            <a:lvl5pPr>
              <a:tabLst>
                <a:tab pos="457200" algn="l"/>
                <a:tab pos="2743200" algn="l"/>
                <a:tab pos="42291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al,-128</a:t>
            </a:r>
          </a:p>
          <a:p>
            <a:pPr>
              <a:lnSpc>
                <a:spcPct val="50000"/>
              </a:lnSpc>
              <a:spcBef>
                <a:spcPct val="50000"/>
              </a:spcBef>
            </a:pPr>
            <a:r>
              <a:rPr lang="en-US" sz="1800" b="1">
                <a:latin typeface="Courier New" charset="0"/>
              </a:rPr>
              <a:t>neg al	; CF =     OF =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ax,8000h</a:t>
            </a:r>
          </a:p>
          <a:p>
            <a:pPr>
              <a:lnSpc>
                <a:spcPct val="50000"/>
              </a:lnSpc>
              <a:spcBef>
                <a:spcPct val="50000"/>
              </a:spcBef>
            </a:pPr>
            <a:r>
              <a:rPr lang="en-US" sz="1800" b="1">
                <a:latin typeface="Courier New" charset="0"/>
              </a:rPr>
              <a:t>add ax,2	; CF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ax,0</a:t>
            </a:r>
          </a:p>
          <a:p>
            <a:pPr>
              <a:lnSpc>
                <a:spcPct val="50000"/>
              </a:lnSpc>
              <a:spcBef>
                <a:spcPct val="50000"/>
              </a:spcBef>
            </a:pPr>
            <a:r>
              <a:rPr lang="en-US" sz="1800" b="1">
                <a:latin typeface="Courier New" charset="0"/>
              </a:rPr>
              <a:t>sub ax,2	; CF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al,-5</a:t>
            </a:r>
          </a:p>
          <a:p>
            <a:pPr>
              <a:lnSpc>
                <a:spcPct val="50000"/>
              </a:lnSpc>
              <a:spcBef>
                <a:spcPct val="50000"/>
              </a:spcBef>
            </a:pPr>
            <a:r>
              <a:rPr lang="en-US" sz="1800" b="1">
                <a:latin typeface="Courier New" charset="0"/>
              </a:rPr>
              <a:t>sub al,+125	; OF =</a:t>
            </a:r>
          </a:p>
          <a:p>
            <a:pPr>
              <a:lnSpc>
                <a:spcPct val="50000"/>
              </a:lnSpc>
              <a:spcBef>
                <a:spcPct val="50000"/>
              </a:spcBef>
            </a:pPr>
            <a:endParaRPr lang="en-US" sz="1800" b="1">
              <a:latin typeface="Courier New" charset="0"/>
            </a:endParaRPr>
          </a:p>
        </p:txBody>
      </p:sp>
      <p:sp>
        <p:nvSpPr>
          <p:cNvPr id="107524"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What will be the values of the given flags after each operation?</a:t>
            </a:r>
          </a:p>
        </p:txBody>
      </p:sp>
      <p:sp>
        <p:nvSpPr>
          <p:cNvPr id="107525" name="Text Box 5"/>
          <p:cNvSpPr txBox="1">
            <a:spLocks noChangeArrowheads="1"/>
          </p:cNvSpPr>
          <p:nvPr/>
        </p:nvSpPr>
        <p:spPr bwMode="auto">
          <a:xfrm>
            <a:off x="5257800" y="2254250"/>
            <a:ext cx="2514600" cy="302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800" b="1">
                <a:solidFill>
                  <a:schemeClr val="tx2"/>
                </a:solidFill>
                <a:latin typeface="Courier New" charset="0"/>
              </a:rPr>
              <a:t>1        1</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0        0</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1        0</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1</a:t>
            </a:r>
          </a:p>
        </p:txBody>
      </p:sp>
    </p:spTree>
    <p:extLst>
      <p:ext uri="{BB962C8B-B14F-4D97-AF65-F5344CB8AC3E}">
        <p14:creationId xmlns:p14="http://schemas.microsoft.com/office/powerpoint/2010/main" xmlns="" val="2189370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nSpc>
                <a:spcPct val="150000"/>
              </a:lnSpc>
              <a:buFont typeface="Arial"/>
              <a:buChar char="•"/>
            </a:pPr>
            <a:r>
              <a:rPr lang="en-US" dirty="0"/>
              <a:t>Data Transfer Instructions</a:t>
            </a:r>
          </a:p>
          <a:p>
            <a:pPr lvl="1"/>
            <a:r>
              <a:rPr lang="en-US" dirty="0"/>
              <a:t>Operand Types</a:t>
            </a:r>
          </a:p>
          <a:p>
            <a:pPr lvl="1"/>
            <a:r>
              <a:rPr lang="en-US" dirty="0"/>
              <a:t>Instruction Operand Notation</a:t>
            </a:r>
          </a:p>
          <a:p>
            <a:pPr lvl="1"/>
            <a:r>
              <a:rPr lang="en-US" dirty="0"/>
              <a:t>Direct Memory Operands</a:t>
            </a:r>
          </a:p>
          <a:p>
            <a:pPr lvl="1"/>
            <a:r>
              <a:rPr lang="en-US" dirty="0"/>
              <a:t>MOV Instruction</a:t>
            </a:r>
          </a:p>
          <a:p>
            <a:pPr lvl="1"/>
            <a:r>
              <a:rPr lang="en-US" dirty="0"/>
              <a:t>Zero &amp; Sign Extension</a:t>
            </a:r>
          </a:p>
          <a:p>
            <a:pPr lvl="1"/>
            <a:r>
              <a:rPr lang="en-US" dirty="0"/>
              <a:t>XCHG Instruction</a:t>
            </a:r>
          </a:p>
          <a:p>
            <a:pPr lvl="1"/>
            <a:r>
              <a:rPr lang="en-US" dirty="0"/>
              <a:t>Direct-Offset Instructions</a:t>
            </a:r>
          </a:p>
          <a:p>
            <a:endParaRPr lang="en-US" dirty="0"/>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xmlns="" val="2875878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Add and Subtract</a:t>
            </a:r>
          </a:p>
          <a:p>
            <a:pPr lvl="1"/>
            <a:r>
              <a:rPr lang="en-US" dirty="0" smtClean="0"/>
              <a:t>Flags affected by the above operations</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2" name="Title 1"/>
          <p:cNvSpPr>
            <a:spLocks noGrp="1"/>
          </p:cNvSpPr>
          <p:nvPr>
            <p:ph type="title"/>
          </p:nvPr>
        </p:nvSpPr>
        <p:spPr/>
        <p:txBody>
          <a:bodyPr/>
          <a:lstStyle/>
          <a:p>
            <a:r>
              <a:rPr lang="en-US" dirty="0" smtClean="0"/>
              <a:t>Summary</a:t>
            </a:r>
            <a:endParaRPr lang="en-US" dirty="0"/>
          </a:p>
        </p:txBody>
      </p:sp>
      <p:sp>
        <p:nvSpPr>
          <p:cNvPr id="5" name="Text Box 3"/>
          <p:cNvSpPr txBox="1">
            <a:spLocks noChangeArrowheads="1"/>
          </p:cNvSpPr>
          <p:nvPr/>
        </p:nvSpPr>
        <p:spPr bwMode="auto">
          <a:xfrm>
            <a:off x="1066800" y="2209800"/>
            <a:ext cx="69342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ax,00FFh</a:t>
            </a:r>
          </a:p>
          <a:p>
            <a:pPr>
              <a:lnSpc>
                <a:spcPct val="50000"/>
              </a:lnSpc>
              <a:spcBef>
                <a:spcPct val="50000"/>
              </a:spcBef>
            </a:pPr>
            <a:r>
              <a:rPr lang="en-US" sz="1800" b="1">
                <a:latin typeface="Courier New" charset="0"/>
              </a:rPr>
              <a:t>add ax,1	; AX=       SF=  ZF=  CF=</a:t>
            </a:r>
          </a:p>
          <a:p>
            <a:pPr>
              <a:lnSpc>
                <a:spcPct val="50000"/>
              </a:lnSpc>
              <a:spcBef>
                <a:spcPct val="50000"/>
              </a:spcBef>
            </a:pPr>
            <a:r>
              <a:rPr lang="en-US" sz="1800" b="1">
                <a:latin typeface="Courier New" charset="0"/>
              </a:rPr>
              <a:t>sub ax,1	; AX=       SF=  ZF=  CF=</a:t>
            </a:r>
          </a:p>
          <a:p>
            <a:pPr>
              <a:lnSpc>
                <a:spcPct val="50000"/>
              </a:lnSpc>
              <a:spcBef>
                <a:spcPct val="50000"/>
              </a:spcBef>
            </a:pPr>
            <a:r>
              <a:rPr lang="en-US" sz="1800" b="1">
                <a:latin typeface="Courier New" charset="0"/>
              </a:rPr>
              <a:t>add al,1	; AL=       SF=  ZF=  CF=</a:t>
            </a:r>
          </a:p>
          <a:p>
            <a:pPr>
              <a:lnSpc>
                <a:spcPct val="50000"/>
              </a:lnSpc>
              <a:spcBef>
                <a:spcPct val="50000"/>
              </a:spcBef>
            </a:pPr>
            <a:r>
              <a:rPr lang="en-US" sz="1800" b="1">
                <a:latin typeface="Courier New" charset="0"/>
              </a:rPr>
              <a:t>mov bh,6Ch</a:t>
            </a:r>
          </a:p>
          <a:p>
            <a:pPr>
              <a:lnSpc>
                <a:spcPct val="50000"/>
              </a:lnSpc>
              <a:spcBef>
                <a:spcPct val="50000"/>
              </a:spcBef>
            </a:pPr>
            <a:r>
              <a:rPr lang="en-US" sz="1800" b="1">
                <a:latin typeface="Courier New" charset="0"/>
              </a:rPr>
              <a:t>add bh,95h	; BH=       SF=  ZF=  CF=</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al,2</a:t>
            </a:r>
          </a:p>
          <a:p>
            <a:pPr>
              <a:lnSpc>
                <a:spcPct val="50000"/>
              </a:lnSpc>
              <a:spcBef>
                <a:spcPct val="50000"/>
              </a:spcBef>
            </a:pPr>
            <a:r>
              <a:rPr lang="en-US" sz="1800" b="1">
                <a:latin typeface="Courier New" charset="0"/>
              </a:rPr>
              <a:t>sub al,3	; AL=       SF=  ZF=  CF=</a:t>
            </a:r>
          </a:p>
        </p:txBody>
      </p:sp>
      <p:sp>
        <p:nvSpPr>
          <p:cNvPr id="6" name="Text Box 5"/>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0100h     0    0    0</a:t>
            </a:r>
          </a:p>
          <a:p>
            <a:pPr>
              <a:lnSpc>
                <a:spcPct val="50000"/>
              </a:lnSpc>
              <a:spcBef>
                <a:spcPct val="50000"/>
              </a:spcBef>
            </a:pPr>
            <a:r>
              <a:rPr lang="en-US" sz="1800" b="1" dirty="0">
                <a:latin typeface="Courier New" charset="0"/>
              </a:rPr>
              <a:t>00FFh     0    0    0</a:t>
            </a:r>
          </a:p>
          <a:p>
            <a:pPr>
              <a:lnSpc>
                <a:spcPct val="50000"/>
              </a:lnSpc>
              <a:spcBef>
                <a:spcPct val="50000"/>
              </a:spcBef>
            </a:pPr>
            <a:r>
              <a:rPr lang="en-US" sz="1800" b="1" dirty="0">
                <a:latin typeface="Courier New" charset="0"/>
              </a:rPr>
              <a:t>00h       0    1    1</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01h       0    0    1</a:t>
            </a:r>
          </a:p>
          <a:p>
            <a:pPr>
              <a:lnSpc>
                <a:spcPct val="50000"/>
              </a:lnSpc>
              <a:spcBef>
                <a:spcPct val="50000"/>
              </a:spcBef>
            </a:pPr>
            <a:endParaRPr lang="en-US" sz="1800" b="1" dirty="0">
              <a:latin typeface="Courier New" charset="0"/>
            </a:endParaRP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err="1">
                <a:latin typeface="Courier New" charset="0"/>
              </a:rPr>
              <a:t>FFh</a:t>
            </a:r>
            <a:r>
              <a:rPr lang="en-US" sz="1800" b="1" dirty="0">
                <a:latin typeface="Courier New" charset="0"/>
              </a:rPr>
              <a:t>       1    0    1</a:t>
            </a:r>
          </a:p>
          <a:p>
            <a:pPr>
              <a:lnSpc>
                <a:spcPct val="50000"/>
              </a:lnSpc>
              <a:spcBef>
                <a:spcPct val="50000"/>
              </a:spcBef>
            </a:pPr>
            <a:endParaRPr lang="en-US" sz="1800" b="1" dirty="0">
              <a:latin typeface="Courier New" charset="0"/>
            </a:endParaRPr>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Arial"/>
              <a:buChar char="•"/>
            </a:pPr>
            <a:r>
              <a:rPr lang="en-US" dirty="0"/>
              <a:t>Data Transfer </a:t>
            </a:r>
            <a:r>
              <a:rPr lang="en-US" dirty="0" smtClean="0"/>
              <a:t>Instructions</a:t>
            </a:r>
          </a:p>
          <a:p>
            <a:pPr lvl="1"/>
            <a:r>
              <a:rPr lang="en-US" dirty="0"/>
              <a:t>Operand Types</a:t>
            </a:r>
          </a:p>
          <a:p>
            <a:pPr lvl="1"/>
            <a:r>
              <a:rPr lang="en-US" dirty="0"/>
              <a:t>Instruction Operand Notation</a:t>
            </a:r>
          </a:p>
          <a:p>
            <a:pPr lvl="1"/>
            <a:r>
              <a:rPr lang="en-US" dirty="0"/>
              <a:t>Direct Memory Operands</a:t>
            </a:r>
          </a:p>
          <a:p>
            <a:pPr lvl="1"/>
            <a:r>
              <a:rPr lang="en-US" dirty="0"/>
              <a:t>MOV Instruction</a:t>
            </a:r>
          </a:p>
          <a:p>
            <a:pPr lvl="1"/>
            <a:r>
              <a:rPr lang="en-US" dirty="0"/>
              <a:t>Zero &amp; Sign Extension</a:t>
            </a:r>
          </a:p>
          <a:p>
            <a:pPr lvl="1"/>
            <a:r>
              <a:rPr lang="en-US" dirty="0"/>
              <a:t>XCHG Instruction</a:t>
            </a:r>
          </a:p>
          <a:p>
            <a:pPr lvl="1"/>
            <a:r>
              <a:rPr lang="en-US" dirty="0"/>
              <a:t>Direct-Offset </a:t>
            </a:r>
            <a:r>
              <a:rPr lang="en-US" dirty="0" smtClean="0"/>
              <a:t>Instructions</a:t>
            </a:r>
          </a:p>
          <a:p>
            <a:r>
              <a:rPr lang="en-US" dirty="0"/>
              <a:t>Addition and Subtraction</a:t>
            </a:r>
          </a:p>
          <a:p>
            <a:pPr lvl="1"/>
            <a:r>
              <a:rPr lang="en-US" dirty="0" smtClean="0"/>
              <a:t>Which Flags are affected?</a:t>
            </a:r>
            <a:endParaRPr lang="en-US" dirty="0"/>
          </a:p>
          <a:p>
            <a:pPr marL="285750" indent="-285750">
              <a:lnSpc>
                <a:spcPct val="150000"/>
              </a:lnSpc>
              <a:buFont typeface="Arial"/>
              <a:buChar char="•"/>
            </a:pPr>
            <a:endParaRPr lang="en-US" sz="2400" dirty="0" smtClean="0">
              <a:latin typeface="Arial"/>
              <a:cs typeface="Arial"/>
            </a:endParaRP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Data Transfer Instructions</a:t>
            </a:r>
          </a:p>
        </p:txBody>
      </p:sp>
      <p:sp>
        <p:nvSpPr>
          <p:cNvPr id="158723" name="Rectangle 3"/>
          <p:cNvSpPr>
            <a:spLocks noGrp="1" noChangeArrowheads="1"/>
          </p:cNvSpPr>
          <p:nvPr>
            <p:ph idx="1"/>
          </p:nvPr>
        </p:nvSpPr>
        <p:spPr/>
        <p:txBody>
          <a:bodyPr/>
          <a:lstStyle/>
          <a:p>
            <a:r>
              <a:rPr lang="en-US" dirty="0"/>
              <a:t>Operand Types</a:t>
            </a:r>
          </a:p>
          <a:p>
            <a:r>
              <a:rPr lang="en-US" dirty="0"/>
              <a:t>Instruction Operand Notation</a:t>
            </a:r>
          </a:p>
          <a:p>
            <a:r>
              <a:rPr lang="en-US" dirty="0"/>
              <a:t>Direct Memory Operands</a:t>
            </a:r>
          </a:p>
          <a:p>
            <a:r>
              <a:rPr lang="en-US" dirty="0"/>
              <a:t>MOV Instruction</a:t>
            </a:r>
          </a:p>
          <a:p>
            <a:r>
              <a:rPr lang="en-US" dirty="0"/>
              <a:t>Zero &amp; Sign Extension</a:t>
            </a:r>
          </a:p>
          <a:p>
            <a:r>
              <a:rPr lang="en-US" dirty="0"/>
              <a:t>XCHG Instruction</a:t>
            </a:r>
          </a:p>
          <a:p>
            <a:r>
              <a:rPr lang="en-US" dirty="0"/>
              <a:t>Direct-Offset Instructions</a:t>
            </a:r>
          </a:p>
        </p:txBody>
      </p:sp>
    </p:spTree>
    <p:extLst>
      <p:ext uri="{BB962C8B-B14F-4D97-AF65-F5344CB8AC3E}">
        <p14:creationId xmlns:p14="http://schemas.microsoft.com/office/powerpoint/2010/main" xmlns="" val="1569276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Operand Types</a:t>
            </a:r>
          </a:p>
        </p:txBody>
      </p:sp>
      <p:sp>
        <p:nvSpPr>
          <p:cNvPr id="164867" name="Rectangle 3"/>
          <p:cNvSpPr>
            <a:spLocks noGrp="1" noChangeArrowheads="1"/>
          </p:cNvSpPr>
          <p:nvPr>
            <p:ph idx="1"/>
          </p:nvPr>
        </p:nvSpPr>
        <p:spPr/>
        <p:txBody>
          <a:bodyPr>
            <a:normAutofit/>
          </a:bodyPr>
          <a:lstStyle/>
          <a:p>
            <a:pPr>
              <a:spcBef>
                <a:spcPts val="1776"/>
              </a:spcBef>
            </a:pPr>
            <a:r>
              <a:rPr lang="en-US" sz="2800" dirty="0"/>
              <a:t>Three basic types of operands:</a:t>
            </a:r>
          </a:p>
          <a:p>
            <a:pPr lvl="1">
              <a:spcBef>
                <a:spcPts val="1776"/>
              </a:spcBef>
            </a:pPr>
            <a:r>
              <a:rPr lang="en-US" sz="2400" dirty="0"/>
              <a:t>Immediate – a constant integer (8, 16, or 32 bits)</a:t>
            </a:r>
          </a:p>
          <a:p>
            <a:pPr lvl="2">
              <a:spcBef>
                <a:spcPts val="1776"/>
              </a:spcBef>
            </a:pPr>
            <a:r>
              <a:rPr lang="en-US" sz="2000" dirty="0"/>
              <a:t>value is encoded within the instruction</a:t>
            </a:r>
          </a:p>
          <a:p>
            <a:pPr lvl="1">
              <a:spcBef>
                <a:spcPts val="1776"/>
              </a:spcBef>
            </a:pPr>
            <a:r>
              <a:rPr lang="en-US" sz="2400" dirty="0"/>
              <a:t>Register – the name of a register</a:t>
            </a:r>
          </a:p>
          <a:p>
            <a:pPr lvl="2">
              <a:spcBef>
                <a:spcPts val="1776"/>
              </a:spcBef>
            </a:pPr>
            <a:r>
              <a:rPr lang="en-US" sz="2000" dirty="0"/>
              <a:t>register name is converted to a number and encoded within the instruction</a:t>
            </a:r>
          </a:p>
          <a:p>
            <a:pPr lvl="1">
              <a:spcBef>
                <a:spcPts val="1776"/>
              </a:spcBef>
            </a:pPr>
            <a:r>
              <a:rPr lang="en-US" sz="2400" dirty="0"/>
              <a:t>Memory – reference to a location in memory</a:t>
            </a:r>
          </a:p>
          <a:p>
            <a:pPr lvl="2">
              <a:spcBef>
                <a:spcPts val="1776"/>
              </a:spcBef>
            </a:pPr>
            <a:r>
              <a:rPr lang="en-US" sz="2000" dirty="0"/>
              <a:t>memory address is encoded within the instruction, or a register holds the address of a memory location</a:t>
            </a:r>
          </a:p>
        </p:txBody>
      </p:sp>
    </p:spTree>
    <p:extLst>
      <p:ext uri="{BB962C8B-B14F-4D97-AF65-F5344CB8AC3E}">
        <p14:creationId xmlns:p14="http://schemas.microsoft.com/office/powerpoint/2010/main" xmlns="" val="2595671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Instruction Operand Notation</a:t>
            </a:r>
          </a:p>
        </p:txBody>
      </p:sp>
      <p:pic>
        <p:nvPicPr>
          <p:cNvPr id="16589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990600"/>
            <a:ext cx="7239000" cy="1493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6589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6800" y="2447925"/>
            <a:ext cx="7239000" cy="3689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1058383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Direct Memory Operands</a:t>
            </a:r>
          </a:p>
        </p:txBody>
      </p:sp>
      <p:sp>
        <p:nvSpPr>
          <p:cNvPr id="78851" name="Rectangle 3"/>
          <p:cNvSpPr>
            <a:spLocks noGrp="1" noChangeArrowheads="1"/>
          </p:cNvSpPr>
          <p:nvPr>
            <p:ph idx="1"/>
          </p:nvPr>
        </p:nvSpPr>
        <p:spPr/>
        <p:txBody>
          <a:bodyPr/>
          <a:lstStyle/>
          <a:p>
            <a:pPr>
              <a:lnSpc>
                <a:spcPct val="90000"/>
              </a:lnSpc>
              <a:spcBef>
                <a:spcPts val="1776"/>
              </a:spcBef>
            </a:pPr>
            <a:r>
              <a:rPr lang="en-US" dirty="0"/>
              <a:t>A direct memory operand is a named reference to storage in memory</a:t>
            </a:r>
          </a:p>
          <a:p>
            <a:pPr>
              <a:lnSpc>
                <a:spcPct val="90000"/>
              </a:lnSpc>
              <a:spcBef>
                <a:spcPts val="1776"/>
              </a:spcBef>
            </a:pPr>
            <a:r>
              <a:rPr lang="en-US" dirty="0"/>
              <a:t>The named reference (label) is automatically dereferenced by the assembler</a:t>
            </a:r>
          </a:p>
        </p:txBody>
      </p:sp>
      <p:sp>
        <p:nvSpPr>
          <p:cNvPr id="78852" name="Text Box 4"/>
          <p:cNvSpPr txBox="1">
            <a:spLocks noChangeArrowheads="1"/>
          </p:cNvSpPr>
          <p:nvPr/>
        </p:nvSpPr>
        <p:spPr bwMode="auto">
          <a:xfrm>
            <a:off x="1143000" y="3481387"/>
            <a:ext cx="68580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70000"/>
              </a:lnSpc>
              <a:spcBef>
                <a:spcPct val="50000"/>
              </a:spcBef>
            </a:pPr>
            <a:r>
              <a:rPr lang="en-US" sz="1800" b="1">
                <a:latin typeface="Courier New" charset="0"/>
              </a:rPr>
              <a:t>.data</a:t>
            </a:r>
          </a:p>
          <a:p>
            <a:pPr>
              <a:lnSpc>
                <a:spcPct val="70000"/>
              </a:lnSpc>
              <a:spcBef>
                <a:spcPct val="50000"/>
              </a:spcBef>
            </a:pPr>
            <a:r>
              <a:rPr lang="en-US" sz="1800" b="1">
                <a:latin typeface="Courier New" charset="0"/>
              </a:rPr>
              <a:t>var1 BYTE 10h</a:t>
            </a:r>
          </a:p>
          <a:p>
            <a:pPr>
              <a:lnSpc>
                <a:spcPct val="70000"/>
              </a:lnSpc>
              <a:spcBef>
                <a:spcPct val="50000"/>
              </a:spcBef>
            </a:pPr>
            <a:r>
              <a:rPr lang="en-US" sz="1800" b="1">
                <a:latin typeface="Courier New" charset="0"/>
              </a:rPr>
              <a:t>.code</a:t>
            </a:r>
          </a:p>
          <a:p>
            <a:pPr>
              <a:lnSpc>
                <a:spcPct val="70000"/>
              </a:lnSpc>
              <a:spcBef>
                <a:spcPct val="50000"/>
              </a:spcBef>
            </a:pPr>
            <a:r>
              <a:rPr lang="en-US" sz="1800" b="1">
                <a:latin typeface="Courier New" charset="0"/>
              </a:rPr>
              <a:t>mov al,var1	; AL = 10h</a:t>
            </a:r>
          </a:p>
          <a:p>
            <a:pPr>
              <a:lnSpc>
                <a:spcPct val="70000"/>
              </a:lnSpc>
              <a:spcBef>
                <a:spcPct val="50000"/>
              </a:spcBef>
            </a:pPr>
            <a:r>
              <a:rPr lang="en-US" sz="1800" b="1">
                <a:latin typeface="Courier New" charset="0"/>
              </a:rPr>
              <a:t>mov al,[var1]	; AL = 10h</a:t>
            </a:r>
          </a:p>
        </p:txBody>
      </p:sp>
      <p:sp>
        <p:nvSpPr>
          <p:cNvPr id="78853" name="Line 5"/>
          <p:cNvSpPr>
            <a:spLocks noChangeShapeType="1"/>
          </p:cNvSpPr>
          <p:nvPr/>
        </p:nvSpPr>
        <p:spPr bwMode="auto">
          <a:xfrm flipV="1">
            <a:off x="2438400" y="5157787"/>
            <a:ext cx="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78854" name="Text Box 6"/>
          <p:cNvSpPr txBox="1">
            <a:spLocks noChangeArrowheads="1"/>
          </p:cNvSpPr>
          <p:nvPr/>
        </p:nvSpPr>
        <p:spPr bwMode="auto">
          <a:xfrm>
            <a:off x="1562100" y="5691187"/>
            <a:ext cx="1752600" cy="481013"/>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300" b="1">
                <a:solidFill>
                  <a:schemeClr val="tx2"/>
                </a:solidFill>
              </a:rPr>
              <a:t>alternate format</a:t>
            </a:r>
          </a:p>
        </p:txBody>
      </p:sp>
    </p:spTree>
    <p:extLst>
      <p:ext uri="{BB962C8B-B14F-4D97-AF65-F5344CB8AC3E}">
        <p14:creationId xmlns:p14="http://schemas.microsoft.com/office/powerpoint/2010/main" xmlns="" val="316817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9090</TotalTime>
  <Words>1788</Words>
  <Application>Microsoft Macintosh PowerPoint</Application>
  <PresentationFormat>On-screen Show (4:3)</PresentationFormat>
  <Paragraphs>470</Paragraphs>
  <Slides>43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VISIO</vt:lpstr>
      <vt:lpstr>CSC 221  Computer Organization and Assembly Language</vt:lpstr>
      <vt:lpstr>Lecture 08: Review</vt:lpstr>
      <vt:lpstr>Lecture 08: Review</vt:lpstr>
      <vt:lpstr>Lecture 08: Review</vt:lpstr>
      <vt:lpstr>Lecture Outline</vt:lpstr>
      <vt:lpstr>Data Transfer Instructions</vt:lpstr>
      <vt:lpstr>Operand Types</vt:lpstr>
      <vt:lpstr>Instruction Operand Notation</vt:lpstr>
      <vt:lpstr>Direct Memory Operands</vt:lpstr>
      <vt:lpstr>MOV Instruction</vt:lpstr>
      <vt:lpstr>Drill . . .</vt:lpstr>
      <vt:lpstr>Zero Extension</vt:lpstr>
      <vt:lpstr>Sign Extension</vt:lpstr>
      <vt:lpstr>XCHG Instruction</vt:lpstr>
      <vt:lpstr>Direct-Offset Operands</vt:lpstr>
      <vt:lpstr>Direct-Offset Operands (cont)</vt:lpstr>
      <vt:lpstr>Drill . . .</vt:lpstr>
      <vt:lpstr>Evaluate this . . . </vt:lpstr>
      <vt:lpstr>Evaluate this . . . (cont)</vt:lpstr>
      <vt:lpstr>Addition and Subtraction</vt:lpstr>
      <vt:lpstr>INC and DEC Instructions</vt:lpstr>
      <vt:lpstr>INC and DEC Examples</vt:lpstr>
      <vt:lpstr>Drill ...</vt:lpstr>
      <vt:lpstr>ADD and SUB Instructions</vt:lpstr>
      <vt:lpstr>ADD and SUB Examples</vt:lpstr>
      <vt:lpstr>NEG (negate) Instruction</vt:lpstr>
      <vt:lpstr>NEG Instruction and the Flags</vt:lpstr>
      <vt:lpstr>Implementing Arithmetic Expressions</vt:lpstr>
      <vt:lpstr>Drill ...</vt:lpstr>
      <vt:lpstr>Flags Affected by Arithmetic</vt:lpstr>
      <vt:lpstr>Concept Map</vt:lpstr>
      <vt:lpstr>Zero Flag (ZF)</vt:lpstr>
      <vt:lpstr>Sign Flag (SF)</vt:lpstr>
      <vt:lpstr>Signed and Unsigned Integers A Hardware Viewpoint</vt:lpstr>
      <vt:lpstr>Overflow and Carry Flags A Hardware Viewpoint</vt:lpstr>
      <vt:lpstr>Carry Flag (CF)</vt:lpstr>
      <vt:lpstr>Drill . . .</vt:lpstr>
      <vt:lpstr>Overflow Flag (OF)</vt:lpstr>
      <vt:lpstr>A Rule of Thumb</vt:lpstr>
      <vt:lpstr>Drill . . .</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313</cp:revision>
  <dcterms:created xsi:type="dcterms:W3CDTF">2012-02-27T05:45:45Z</dcterms:created>
  <dcterms:modified xsi:type="dcterms:W3CDTF">2012-09-11T06:17:25Z</dcterms:modified>
</cp:coreProperties>
</file>