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568" r:id="rId3"/>
    <p:sldId id="569" r:id="rId4"/>
    <p:sldId id="571" r:id="rId5"/>
    <p:sldId id="603" r:id="rId6"/>
    <p:sldId id="495" r:id="rId7"/>
    <p:sldId id="56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811" autoAdjust="0"/>
    <p:restoredTop sz="99630" autoAdjust="0"/>
  </p:normalViewPr>
  <p:slideViewPr>
    <p:cSldViewPr>
      <p:cViewPr>
        <p:scale>
          <a:sx n="99" d="100"/>
          <a:sy n="99" d="100"/>
        </p:scale>
        <p:origin x="-228" y="6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9/11/2012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6</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9/11/2012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9/11/2012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9/11/2012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9/11/2012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495800"/>
            <a:ext cx="7924800" cy="1143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10</a:t>
            </a:r>
            <a:r>
              <a:rPr lang="en-US" sz="3600" b="1" dirty="0" smtClean="0">
                <a:solidFill>
                  <a:srgbClr val="000000"/>
                </a:solidFill>
                <a:latin typeface="Arial" pitchFamily="34" charset="0"/>
                <a:cs typeface="Arial" pitchFamily="34" charset="0"/>
              </a:rPr>
              <a:t>: </a:t>
            </a:r>
          </a:p>
          <a:p>
            <a:r>
              <a:rPr lang="en-US" sz="3600" b="1" dirty="0">
                <a:latin typeface="Arial" pitchFamily="34" charset="0"/>
                <a:cs typeface="Arial" pitchFamily="34" charset="0"/>
              </a:rPr>
              <a:t>Data Transfer, Add &amp; SUB (Flags)</a:t>
            </a:r>
          </a:p>
          <a:p>
            <a:r>
              <a:rPr lang="en-US" sz="3600" b="1" dirty="0" smtClean="0">
                <a:solidFill>
                  <a:srgbClr val="000000"/>
                </a:solidFill>
                <a:latin typeface="Arial" pitchFamily="34" charset="0"/>
                <a:cs typeface="Arial" pitchFamily="34" charset="0"/>
              </a:rPr>
              <a:t>(In Assembly)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09: Review</a:t>
            </a:r>
            <a:endParaRPr lang="en-US" dirty="0"/>
          </a:p>
        </p:txBody>
      </p:sp>
      <p:sp>
        <p:nvSpPr>
          <p:cNvPr id="3" name="Content Placeholder 2"/>
          <p:cNvSpPr>
            <a:spLocks noGrp="1"/>
          </p:cNvSpPr>
          <p:nvPr>
            <p:ph idx="1"/>
          </p:nvPr>
        </p:nvSpPr>
        <p:spPr/>
        <p:txBody>
          <a:bodyPr>
            <a:normAutofit/>
          </a:bodyPr>
          <a:lstStyle/>
          <a:p>
            <a:pPr marL="285750" indent="-285750">
              <a:lnSpc>
                <a:spcPct val="150000"/>
              </a:lnSpc>
              <a:buFont typeface="Arial"/>
              <a:buChar char="•"/>
            </a:pPr>
            <a:r>
              <a:rPr lang="en-US" sz="3200" dirty="0"/>
              <a:t>Data Transfer Instructions</a:t>
            </a:r>
          </a:p>
          <a:p>
            <a:pPr lvl="1"/>
            <a:r>
              <a:rPr lang="en-US" sz="2800" dirty="0"/>
              <a:t>Operand Types</a:t>
            </a:r>
          </a:p>
          <a:p>
            <a:pPr lvl="1"/>
            <a:r>
              <a:rPr lang="en-US" sz="2800" dirty="0"/>
              <a:t>Instruction Operand Notation</a:t>
            </a:r>
          </a:p>
          <a:p>
            <a:pPr lvl="1"/>
            <a:r>
              <a:rPr lang="en-US" sz="2800" dirty="0"/>
              <a:t>Direct Memory Operands</a:t>
            </a:r>
          </a:p>
          <a:p>
            <a:pPr lvl="1"/>
            <a:r>
              <a:rPr lang="en-US" sz="2800" dirty="0"/>
              <a:t>MOV Instruction</a:t>
            </a:r>
          </a:p>
          <a:p>
            <a:pPr lvl="1"/>
            <a:r>
              <a:rPr lang="en-US" sz="2800" dirty="0"/>
              <a:t>Zero &amp; Sign Extension</a:t>
            </a:r>
          </a:p>
          <a:p>
            <a:pPr lvl="1"/>
            <a:r>
              <a:rPr lang="en-US" sz="2800" dirty="0"/>
              <a:t>XCHG Instruction</a:t>
            </a:r>
          </a:p>
          <a:p>
            <a:pPr lvl="1"/>
            <a:r>
              <a:rPr lang="en-US" sz="2800" dirty="0"/>
              <a:t>Direct-Offset Instructions</a:t>
            </a:r>
          </a:p>
          <a:p>
            <a:pPr marL="0" indent="0">
              <a:spcBef>
                <a:spcPts val="1200"/>
              </a:spcBef>
              <a:buNone/>
            </a:pPr>
            <a:endParaRPr lang="en-US" dirty="0"/>
          </a:p>
        </p:txBody>
      </p:sp>
    </p:spTree>
    <p:extLst>
      <p:ext uri="{BB962C8B-B14F-4D97-AF65-F5344CB8AC3E}">
        <p14:creationId xmlns:p14="http://schemas.microsoft.com/office/powerpoint/2010/main" xmlns="" val="1689620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990600" y="1066800"/>
            <a:ext cx="6858000" cy="2362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70000"/>
              </a:lnSpc>
              <a:spcBef>
                <a:spcPct val="50000"/>
              </a:spcBef>
            </a:pPr>
            <a:r>
              <a:rPr lang="en-US" sz="2000" b="1" dirty="0">
                <a:latin typeface="Arial"/>
                <a:cs typeface="Arial"/>
              </a:rPr>
              <a:t>Direct Memory Operands</a:t>
            </a:r>
            <a:endParaRPr lang="en-US" sz="2000" b="1" dirty="0" smtClean="0">
              <a:latin typeface="Arial"/>
              <a:cs typeface="Arial"/>
            </a:endParaRPr>
          </a:p>
          <a:p>
            <a:pPr>
              <a:lnSpc>
                <a:spcPct val="70000"/>
              </a:lnSpc>
              <a:spcBef>
                <a:spcPct val="50000"/>
              </a:spcBef>
            </a:pPr>
            <a:r>
              <a:rPr lang="en-US" sz="1800" b="1" dirty="0" smtClean="0">
                <a:latin typeface="Courier New" charset="0"/>
              </a:rPr>
              <a:t>.</a:t>
            </a:r>
            <a:r>
              <a:rPr lang="en-US" sz="1800" b="1" dirty="0">
                <a:latin typeface="Courier New" charset="0"/>
              </a:rPr>
              <a:t>data</a:t>
            </a:r>
          </a:p>
          <a:p>
            <a:pPr>
              <a:lnSpc>
                <a:spcPct val="70000"/>
              </a:lnSpc>
              <a:spcBef>
                <a:spcPct val="50000"/>
              </a:spcBef>
            </a:pPr>
            <a:r>
              <a:rPr lang="en-US" sz="1800" b="1" dirty="0">
                <a:latin typeface="Courier New" charset="0"/>
              </a:rPr>
              <a:t>var1 BYTE 10h</a:t>
            </a:r>
          </a:p>
          <a:p>
            <a:pPr>
              <a:lnSpc>
                <a:spcPct val="70000"/>
              </a:lnSpc>
              <a:spcBef>
                <a:spcPct val="50000"/>
              </a:spcBef>
            </a:pPr>
            <a:r>
              <a:rPr lang="en-US" sz="1800" b="1" dirty="0">
                <a:latin typeface="Courier New" charset="0"/>
              </a:rPr>
              <a:t>.code</a:t>
            </a:r>
          </a:p>
          <a:p>
            <a:pPr>
              <a:lnSpc>
                <a:spcPct val="70000"/>
              </a:lnSpc>
              <a:spcBef>
                <a:spcPct val="50000"/>
              </a:spcBef>
            </a:pPr>
            <a:r>
              <a:rPr lang="en-US" sz="1800" b="1" dirty="0" err="1">
                <a:latin typeface="Courier New" charset="0"/>
              </a:rPr>
              <a:t>mov</a:t>
            </a:r>
            <a:r>
              <a:rPr lang="en-US" sz="1800" b="1" dirty="0">
                <a:latin typeface="Courier New" charset="0"/>
              </a:rPr>
              <a:t> al,var1	; AL = 10h</a:t>
            </a:r>
          </a:p>
          <a:p>
            <a:pPr>
              <a:lnSpc>
                <a:spcPct val="70000"/>
              </a:lnSpc>
              <a:spcBef>
                <a:spcPct val="50000"/>
              </a:spcBef>
            </a:pPr>
            <a:r>
              <a:rPr lang="en-US" sz="1800" b="1" dirty="0" err="1">
                <a:latin typeface="Courier New" charset="0"/>
              </a:rPr>
              <a:t>mov</a:t>
            </a:r>
            <a:r>
              <a:rPr lang="en-US" sz="1800" b="1" dirty="0">
                <a:latin typeface="Courier New" charset="0"/>
              </a:rPr>
              <a:t> al,[var1]	; AL = 10h</a:t>
            </a:r>
          </a:p>
        </p:txBody>
      </p:sp>
      <p:sp>
        <p:nvSpPr>
          <p:cNvPr id="9" name="Title 1"/>
          <p:cNvSpPr>
            <a:spLocks noGrp="1"/>
          </p:cNvSpPr>
          <p:nvPr>
            <p:ph type="title"/>
          </p:nvPr>
        </p:nvSpPr>
        <p:spPr>
          <a:xfrm>
            <a:off x="457200" y="152400"/>
            <a:ext cx="8229600" cy="868362"/>
          </a:xfrm>
        </p:spPr>
        <p:txBody>
          <a:bodyPr/>
          <a:lstStyle/>
          <a:p>
            <a:r>
              <a:rPr lang="en-US" dirty="0" smtClean="0"/>
              <a:t>Lecture 09: Review</a:t>
            </a:r>
            <a:endParaRPr lang="en-US" dirty="0"/>
          </a:p>
        </p:txBody>
      </p:sp>
      <p:sp>
        <p:nvSpPr>
          <p:cNvPr id="10"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11" name="Text Box 3"/>
          <p:cNvSpPr txBox="1">
            <a:spLocks noChangeArrowheads="1"/>
          </p:cNvSpPr>
          <p:nvPr/>
        </p:nvSpPr>
        <p:spPr bwMode="auto">
          <a:xfrm>
            <a:off x="990600" y="3505200"/>
            <a:ext cx="6934200" cy="3200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40000"/>
              </a:lnSpc>
              <a:spcBef>
                <a:spcPct val="50000"/>
              </a:spcBef>
            </a:pPr>
            <a:r>
              <a:rPr lang="en-US" sz="2000" b="1" dirty="0" smtClean="0">
                <a:latin typeface="Arial"/>
                <a:cs typeface="Arial"/>
              </a:rPr>
              <a:t>MOVE Instruction</a:t>
            </a:r>
          </a:p>
          <a:p>
            <a:pPr>
              <a:lnSpc>
                <a:spcPct val="40000"/>
              </a:lnSpc>
              <a:spcBef>
                <a:spcPct val="50000"/>
              </a:spcBef>
            </a:pPr>
            <a:r>
              <a:rPr lang="en-US" sz="1800" b="1" dirty="0" smtClean="0">
                <a:latin typeface="Courier New" charset="0"/>
              </a:rPr>
              <a:t>.</a:t>
            </a:r>
            <a:r>
              <a:rPr lang="en-US" sz="1800" b="1" dirty="0">
                <a:latin typeface="Courier New" charset="0"/>
              </a:rPr>
              <a:t>data</a:t>
            </a:r>
          </a:p>
          <a:p>
            <a:pPr>
              <a:lnSpc>
                <a:spcPct val="40000"/>
              </a:lnSpc>
              <a:spcBef>
                <a:spcPct val="50000"/>
              </a:spcBef>
            </a:pPr>
            <a:r>
              <a:rPr lang="en-US" sz="1800" b="1" dirty="0">
                <a:latin typeface="Courier New" charset="0"/>
              </a:rPr>
              <a:t>count BYTE 100</a:t>
            </a:r>
          </a:p>
          <a:p>
            <a:pPr>
              <a:lnSpc>
                <a:spcPct val="40000"/>
              </a:lnSpc>
              <a:spcBef>
                <a:spcPct val="50000"/>
              </a:spcBef>
            </a:pPr>
            <a:r>
              <a:rPr lang="en-US" sz="1800" b="1" dirty="0" err="1">
                <a:latin typeface="Courier New" charset="0"/>
              </a:rPr>
              <a:t>wVal</a:t>
            </a:r>
            <a:r>
              <a:rPr lang="en-US" sz="1800" b="1" dirty="0">
                <a:latin typeface="Courier New" charset="0"/>
              </a:rPr>
              <a:t>  WORD 2</a:t>
            </a:r>
          </a:p>
          <a:p>
            <a:pPr>
              <a:lnSpc>
                <a:spcPct val="40000"/>
              </a:lnSpc>
              <a:spcBef>
                <a:spcPct val="50000"/>
              </a:spcBef>
            </a:pPr>
            <a:r>
              <a:rPr lang="en-US" sz="1800" b="1" dirty="0">
                <a:latin typeface="Courier New" charset="0"/>
              </a:rPr>
              <a:t>.code</a:t>
            </a: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bl,count</a:t>
            </a:r>
            <a:endParaRPr lang="en-US" sz="1800" b="1" dirty="0">
              <a:latin typeface="Courier New" charset="0"/>
            </a:endParaRP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ax,wVal</a:t>
            </a:r>
            <a:endParaRPr lang="en-US" sz="1800" b="1" dirty="0">
              <a:latin typeface="Courier New" charset="0"/>
            </a:endParaRP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count,al</a:t>
            </a:r>
            <a:endParaRPr lang="en-US" sz="1800" b="1" dirty="0">
              <a:latin typeface="Courier New" charset="0"/>
            </a:endParaRPr>
          </a:p>
          <a:p>
            <a:pPr>
              <a:lnSpc>
                <a:spcPct val="40000"/>
              </a:lnSpc>
              <a:spcBef>
                <a:spcPct val="50000"/>
              </a:spcBef>
            </a:pPr>
            <a:endParaRPr lang="en-US" sz="1800" b="1" dirty="0">
              <a:latin typeface="Courier New" charset="0"/>
            </a:endParaRP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al,wVal</a:t>
            </a:r>
            <a:r>
              <a:rPr lang="en-US" sz="1800" b="1" dirty="0">
                <a:solidFill>
                  <a:schemeClr val="tx2"/>
                </a:solidFill>
                <a:latin typeface="Courier New" charset="0"/>
              </a:rPr>
              <a:t>		; error</a:t>
            </a: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ax,count</a:t>
            </a:r>
            <a:r>
              <a:rPr lang="en-US" sz="1800" b="1" dirty="0">
                <a:solidFill>
                  <a:schemeClr val="tx2"/>
                </a:solidFill>
                <a:latin typeface="Courier New" charset="0"/>
              </a:rPr>
              <a:t>		; error</a:t>
            </a: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eax,count</a:t>
            </a:r>
            <a:r>
              <a:rPr lang="en-US" sz="1800" b="1" dirty="0">
                <a:solidFill>
                  <a:schemeClr val="tx2"/>
                </a:solidFill>
                <a:latin typeface="Courier New" charset="0"/>
              </a:rPr>
              <a:t>		; error</a:t>
            </a:r>
          </a:p>
        </p:txBody>
      </p:sp>
    </p:spTree>
    <p:extLst>
      <p:ext uri="{BB962C8B-B14F-4D97-AF65-F5344CB8AC3E}">
        <p14:creationId xmlns:p14="http://schemas.microsoft.com/office/powerpoint/2010/main" xmlns="" val="4241269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p:cNvSpPr txBox="1">
            <a:spLocks noChangeArrowheads="1"/>
          </p:cNvSpPr>
          <p:nvPr/>
        </p:nvSpPr>
        <p:spPr bwMode="auto">
          <a:xfrm>
            <a:off x="609600" y="1600200"/>
            <a:ext cx="8077200" cy="3124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40000"/>
              </a:lnSpc>
              <a:spcBef>
                <a:spcPct val="50000"/>
              </a:spcBef>
            </a:pPr>
            <a:r>
              <a:rPr lang="en-US" sz="1800" b="1" dirty="0">
                <a:latin typeface="Courier New" charset="0"/>
              </a:rPr>
              <a:t>.data</a:t>
            </a:r>
          </a:p>
          <a:p>
            <a:pPr>
              <a:lnSpc>
                <a:spcPct val="40000"/>
              </a:lnSpc>
              <a:spcBef>
                <a:spcPct val="50000"/>
              </a:spcBef>
            </a:pPr>
            <a:r>
              <a:rPr lang="en-US" sz="1800" b="1" dirty="0" err="1">
                <a:latin typeface="Courier New" charset="0"/>
              </a:rPr>
              <a:t>bVal</a:t>
            </a:r>
            <a:r>
              <a:rPr lang="en-US" sz="1800" b="1" dirty="0">
                <a:latin typeface="Courier New" charset="0"/>
              </a:rPr>
              <a:t>  BYTE   100</a:t>
            </a:r>
          </a:p>
          <a:p>
            <a:pPr>
              <a:lnSpc>
                <a:spcPct val="40000"/>
              </a:lnSpc>
              <a:spcBef>
                <a:spcPct val="50000"/>
              </a:spcBef>
            </a:pPr>
            <a:r>
              <a:rPr lang="en-US" sz="1800" b="1" dirty="0">
                <a:latin typeface="Courier New" charset="0"/>
              </a:rPr>
              <a:t>bVal2 BYTE   ?</a:t>
            </a:r>
          </a:p>
          <a:p>
            <a:pPr>
              <a:lnSpc>
                <a:spcPct val="40000"/>
              </a:lnSpc>
              <a:spcBef>
                <a:spcPct val="50000"/>
              </a:spcBef>
            </a:pPr>
            <a:r>
              <a:rPr lang="en-US" sz="1800" b="1" dirty="0" err="1">
                <a:latin typeface="Courier New" charset="0"/>
              </a:rPr>
              <a:t>wVal</a:t>
            </a:r>
            <a:r>
              <a:rPr lang="en-US" sz="1800" b="1" dirty="0">
                <a:latin typeface="Courier New" charset="0"/>
              </a:rPr>
              <a:t>  WORD   2</a:t>
            </a:r>
          </a:p>
          <a:p>
            <a:pPr>
              <a:lnSpc>
                <a:spcPct val="40000"/>
              </a:lnSpc>
              <a:spcBef>
                <a:spcPct val="50000"/>
              </a:spcBef>
            </a:pPr>
            <a:r>
              <a:rPr lang="en-US" sz="1800" b="1" dirty="0" err="1">
                <a:latin typeface="Courier New" charset="0"/>
              </a:rPr>
              <a:t>dVal</a:t>
            </a:r>
            <a:r>
              <a:rPr lang="en-US" sz="1800" b="1" dirty="0">
                <a:latin typeface="Courier New" charset="0"/>
              </a:rPr>
              <a:t>  DWORD  5</a:t>
            </a:r>
          </a:p>
          <a:p>
            <a:pPr>
              <a:lnSpc>
                <a:spcPct val="40000"/>
              </a:lnSpc>
              <a:spcBef>
                <a:spcPct val="50000"/>
              </a:spcBef>
            </a:pPr>
            <a:r>
              <a:rPr lang="en-US" sz="1800" b="1" dirty="0">
                <a:latin typeface="Courier New" charset="0"/>
              </a:rPr>
              <a:t>.code</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ds,45</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esi,wVal</a:t>
            </a:r>
            <a:endParaRPr lang="en-US" sz="1800" b="1" dirty="0">
              <a:latin typeface="Courier New" charset="0"/>
            </a:endParaRP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eip,dVal</a:t>
            </a:r>
            <a:endParaRPr lang="en-US" sz="1800" b="1" dirty="0">
              <a:latin typeface="Courier New" charset="0"/>
            </a:endParaRP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25,bVal</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bVal2,bVal</a:t>
            </a:r>
          </a:p>
        </p:txBody>
      </p:sp>
      <p:sp>
        <p:nvSpPr>
          <p:cNvPr id="151559" name="Text Box 7"/>
          <p:cNvSpPr txBox="1">
            <a:spLocks noChangeArrowheads="1"/>
          </p:cNvSpPr>
          <p:nvPr/>
        </p:nvSpPr>
        <p:spPr bwMode="auto">
          <a:xfrm>
            <a:off x="3200400" y="30480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immediate move to DS not permitted</a:t>
            </a:r>
          </a:p>
          <a:p>
            <a:pPr>
              <a:lnSpc>
                <a:spcPct val="50000"/>
              </a:lnSpc>
              <a:spcBef>
                <a:spcPct val="50000"/>
              </a:spcBef>
            </a:pPr>
            <a:endParaRPr lang="en-US" sz="1800" b="1">
              <a:solidFill>
                <a:schemeClr val="tx2"/>
              </a:solidFill>
              <a:latin typeface="Courier New" charset="0"/>
            </a:endParaRPr>
          </a:p>
        </p:txBody>
      </p:sp>
      <p:sp>
        <p:nvSpPr>
          <p:cNvPr id="151560" name="Text Box 8"/>
          <p:cNvSpPr txBox="1">
            <a:spLocks noChangeArrowheads="1"/>
          </p:cNvSpPr>
          <p:nvPr/>
        </p:nvSpPr>
        <p:spPr bwMode="auto">
          <a:xfrm>
            <a:off x="3200400" y="333375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size mismatch</a:t>
            </a:r>
          </a:p>
          <a:p>
            <a:pPr>
              <a:lnSpc>
                <a:spcPct val="50000"/>
              </a:lnSpc>
              <a:spcBef>
                <a:spcPct val="50000"/>
              </a:spcBef>
            </a:pPr>
            <a:endParaRPr lang="en-US" sz="1800" b="1">
              <a:solidFill>
                <a:schemeClr val="tx2"/>
              </a:solidFill>
              <a:latin typeface="Courier New" charset="0"/>
            </a:endParaRPr>
          </a:p>
        </p:txBody>
      </p:sp>
      <p:sp>
        <p:nvSpPr>
          <p:cNvPr id="151561" name="Text Box 9"/>
          <p:cNvSpPr txBox="1">
            <a:spLocks noChangeArrowheads="1"/>
          </p:cNvSpPr>
          <p:nvPr/>
        </p:nvSpPr>
        <p:spPr bwMode="auto">
          <a:xfrm>
            <a:off x="3200400" y="36195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EIP cannot be the destination</a:t>
            </a:r>
          </a:p>
          <a:p>
            <a:pPr>
              <a:lnSpc>
                <a:spcPct val="50000"/>
              </a:lnSpc>
              <a:spcBef>
                <a:spcPct val="50000"/>
              </a:spcBef>
            </a:pPr>
            <a:endParaRPr lang="en-US" sz="1800" b="1">
              <a:solidFill>
                <a:schemeClr val="tx2"/>
              </a:solidFill>
              <a:latin typeface="Courier New" charset="0"/>
            </a:endParaRPr>
          </a:p>
        </p:txBody>
      </p:sp>
      <p:sp>
        <p:nvSpPr>
          <p:cNvPr id="151562" name="Text Box 10"/>
          <p:cNvSpPr txBox="1">
            <a:spLocks noChangeArrowheads="1"/>
          </p:cNvSpPr>
          <p:nvPr/>
        </p:nvSpPr>
        <p:spPr bwMode="auto">
          <a:xfrm>
            <a:off x="3200400" y="38862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immediate value cannot be destination</a:t>
            </a:r>
          </a:p>
          <a:p>
            <a:pPr>
              <a:lnSpc>
                <a:spcPct val="50000"/>
              </a:lnSpc>
              <a:spcBef>
                <a:spcPct val="50000"/>
              </a:spcBef>
            </a:pPr>
            <a:endParaRPr lang="en-US" sz="1800" b="1">
              <a:solidFill>
                <a:schemeClr val="tx2"/>
              </a:solidFill>
              <a:latin typeface="Courier New" charset="0"/>
            </a:endParaRPr>
          </a:p>
        </p:txBody>
      </p:sp>
      <p:sp>
        <p:nvSpPr>
          <p:cNvPr id="151563" name="Text Box 11"/>
          <p:cNvSpPr txBox="1">
            <a:spLocks noChangeArrowheads="1"/>
          </p:cNvSpPr>
          <p:nvPr/>
        </p:nvSpPr>
        <p:spPr bwMode="auto">
          <a:xfrm>
            <a:off x="3200400" y="41910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solidFill>
                  <a:schemeClr val="tx2"/>
                </a:solidFill>
                <a:latin typeface="Courier New" charset="0"/>
              </a:rPr>
              <a:t>memory-to-memory move not permitted</a:t>
            </a:r>
          </a:p>
          <a:p>
            <a:pPr>
              <a:lnSpc>
                <a:spcPct val="50000"/>
              </a:lnSpc>
              <a:spcBef>
                <a:spcPct val="50000"/>
              </a:spcBef>
            </a:pPr>
            <a:endParaRPr lang="en-US" sz="1800" b="1" dirty="0">
              <a:solidFill>
                <a:schemeClr val="tx2"/>
              </a:solidFill>
              <a:latin typeface="Courier New" charset="0"/>
            </a:endParaRPr>
          </a:p>
        </p:txBody>
      </p:sp>
      <p:sp>
        <p:nvSpPr>
          <p:cNvPr id="11" name="Title 1"/>
          <p:cNvSpPr>
            <a:spLocks noGrp="1"/>
          </p:cNvSpPr>
          <p:nvPr>
            <p:ph type="title"/>
          </p:nvPr>
        </p:nvSpPr>
        <p:spPr>
          <a:xfrm>
            <a:off x="457200" y="152400"/>
            <a:ext cx="8229600" cy="868362"/>
          </a:xfrm>
        </p:spPr>
        <p:txBody>
          <a:bodyPr/>
          <a:lstStyle/>
          <a:p>
            <a:r>
              <a:rPr lang="en-US" dirty="0" smtClean="0"/>
              <a:t>Lecture 09: Review</a:t>
            </a:r>
            <a:endParaRPr lang="en-US" dirty="0"/>
          </a:p>
        </p:txBody>
      </p:sp>
      <p:sp>
        <p:nvSpPr>
          <p:cNvPr id="12"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4050764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autoUpdateAnimBg="0"/>
      <p:bldP spid="151560" grpId="0" autoUpdateAnimBg="0"/>
      <p:bldP spid="151561" grpId="0" autoUpdateAnimBg="0"/>
      <p:bldP spid="151562" grpId="0" autoUpdateAnimBg="0"/>
      <p:bldP spid="15156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152400"/>
            <a:ext cx="8229600" cy="868362"/>
          </a:xfrm>
        </p:spPr>
        <p:txBody>
          <a:bodyPr/>
          <a:lstStyle/>
          <a:p>
            <a:r>
              <a:rPr lang="en-US" dirty="0" smtClean="0"/>
              <a:t>Lecture 09: Review</a:t>
            </a:r>
            <a:endParaRPr lang="en-US" dirty="0"/>
          </a:p>
        </p:txBody>
      </p:sp>
      <p:sp>
        <p:nvSpPr>
          <p:cNvPr id="12"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2" name="Rectangle 1"/>
          <p:cNvSpPr/>
          <p:nvPr/>
        </p:nvSpPr>
        <p:spPr>
          <a:xfrm>
            <a:off x="1371600" y="1828800"/>
            <a:ext cx="4572000" cy="1043363"/>
          </a:xfrm>
          <a:prstGeom prst="rect">
            <a:avLst/>
          </a:prstGeom>
        </p:spPr>
        <p:txBody>
          <a:bodyPr>
            <a:spAutoFit/>
          </a:bodyPr>
          <a:lstStyle/>
          <a:p>
            <a:pPr>
              <a:lnSpc>
                <a:spcPct val="80000"/>
              </a:lnSpc>
              <a:spcBef>
                <a:spcPct val="50000"/>
              </a:spcBef>
            </a:pPr>
            <a:r>
              <a:rPr lang="en-US" b="1" dirty="0" smtClean="0">
                <a:latin typeface="Arial"/>
                <a:cs typeface="Arial"/>
              </a:rPr>
              <a:t>Zero Extension</a:t>
            </a:r>
          </a:p>
          <a:p>
            <a:pPr>
              <a:lnSpc>
                <a:spcPct val="80000"/>
              </a:lnSpc>
              <a:spcBef>
                <a:spcPct val="50000"/>
              </a:spcBef>
            </a:pPr>
            <a:r>
              <a:rPr lang="en-US" b="1" dirty="0" err="1" smtClean="0">
                <a:latin typeface="Courier New" charset="0"/>
              </a:rPr>
              <a:t>mov</a:t>
            </a:r>
            <a:r>
              <a:rPr lang="en-US" b="1" dirty="0" smtClean="0">
                <a:latin typeface="Courier New" charset="0"/>
              </a:rPr>
              <a:t> </a:t>
            </a:r>
            <a:r>
              <a:rPr lang="en-US" b="1" dirty="0">
                <a:latin typeface="Courier New" charset="0"/>
              </a:rPr>
              <a:t>bl,10001111b</a:t>
            </a:r>
          </a:p>
          <a:p>
            <a:pPr>
              <a:lnSpc>
                <a:spcPct val="80000"/>
              </a:lnSpc>
              <a:spcBef>
                <a:spcPct val="50000"/>
              </a:spcBef>
            </a:pPr>
            <a:r>
              <a:rPr lang="en-US" b="1" dirty="0" err="1">
                <a:solidFill>
                  <a:schemeClr val="tx2"/>
                </a:solidFill>
                <a:latin typeface="Courier New" charset="0"/>
              </a:rPr>
              <a:t>movzx</a:t>
            </a:r>
            <a:r>
              <a:rPr lang="en-US" b="1" dirty="0">
                <a:latin typeface="Courier New" charset="0"/>
              </a:rPr>
              <a:t> </a:t>
            </a:r>
            <a:r>
              <a:rPr lang="en-US" b="1" dirty="0" err="1">
                <a:latin typeface="Courier New" charset="0"/>
              </a:rPr>
              <a:t>ax,bl</a:t>
            </a:r>
            <a:r>
              <a:rPr lang="en-US" b="1" dirty="0">
                <a:latin typeface="Courier New" charset="0"/>
              </a:rPr>
              <a:t>	; zero-extension</a:t>
            </a:r>
          </a:p>
        </p:txBody>
      </p:sp>
      <p:sp>
        <p:nvSpPr>
          <p:cNvPr id="13" name="Text Box 3"/>
          <p:cNvSpPr txBox="1">
            <a:spLocks noChangeArrowheads="1"/>
          </p:cNvSpPr>
          <p:nvPr/>
        </p:nvSpPr>
        <p:spPr bwMode="auto">
          <a:xfrm>
            <a:off x="1371600" y="3352800"/>
            <a:ext cx="6400800" cy="1143000"/>
          </a:xfrm>
          <a:prstGeom prst="rect">
            <a:avLst/>
          </a:prstGeom>
          <a:noFill/>
          <a:ln w="9525">
            <a:noFill/>
            <a:miter lim="800000"/>
            <a:headEnd/>
            <a:tailEnd/>
          </a:ln>
          <a:effectLs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dirty="0" smtClean="0">
                <a:latin typeface="Arial"/>
                <a:cs typeface="Arial"/>
              </a:rPr>
              <a:t>Sign Extension</a:t>
            </a:r>
          </a:p>
          <a:p>
            <a:pPr>
              <a:lnSpc>
                <a:spcPct val="80000"/>
              </a:lnSpc>
              <a:spcBef>
                <a:spcPct val="50000"/>
              </a:spcBef>
            </a:pPr>
            <a:r>
              <a:rPr lang="en-US" sz="1800" b="1" dirty="0" err="1" smtClean="0">
                <a:latin typeface="Courier New" charset="0"/>
              </a:rPr>
              <a:t>mov</a:t>
            </a:r>
            <a:r>
              <a:rPr lang="en-US" sz="1800" b="1" dirty="0" smtClean="0">
                <a:latin typeface="Courier New" charset="0"/>
              </a:rPr>
              <a:t> </a:t>
            </a:r>
            <a:r>
              <a:rPr lang="en-US" sz="1800" b="1" dirty="0">
                <a:latin typeface="Courier New" charset="0"/>
              </a:rPr>
              <a:t>bl,10001111b</a:t>
            </a:r>
          </a:p>
          <a:p>
            <a:pPr>
              <a:lnSpc>
                <a:spcPct val="80000"/>
              </a:lnSpc>
              <a:spcBef>
                <a:spcPct val="50000"/>
              </a:spcBef>
            </a:pPr>
            <a:r>
              <a:rPr lang="en-US" sz="1800" b="1" dirty="0" err="1">
                <a:solidFill>
                  <a:schemeClr val="tx2"/>
                </a:solidFill>
                <a:latin typeface="Courier New" charset="0"/>
              </a:rPr>
              <a:t>movsx</a:t>
            </a:r>
            <a:r>
              <a:rPr lang="en-US" sz="1800" b="1" dirty="0">
                <a:latin typeface="Courier New" charset="0"/>
              </a:rPr>
              <a:t> </a:t>
            </a:r>
            <a:r>
              <a:rPr lang="en-US" sz="1800" b="1" dirty="0" err="1">
                <a:latin typeface="Courier New" charset="0"/>
              </a:rPr>
              <a:t>ax,bl</a:t>
            </a:r>
            <a:r>
              <a:rPr lang="en-US" sz="1800" b="1" dirty="0">
                <a:latin typeface="Courier New" charset="0"/>
              </a:rPr>
              <a:t>	; sign extension</a:t>
            </a:r>
          </a:p>
        </p:txBody>
      </p:sp>
    </p:spTree>
    <p:extLst>
      <p:ext uri="{BB962C8B-B14F-4D97-AF65-F5344CB8AC3E}">
        <p14:creationId xmlns:p14="http://schemas.microsoft.com/office/powerpoint/2010/main" xmlns="" val="2926059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have analyzed</a:t>
            </a:r>
          </a:p>
          <a:p>
            <a:pPr lvl="1"/>
            <a:r>
              <a:rPr lang="en-US" dirty="0" smtClean="0"/>
              <a:t>Memory operands in Assembly</a:t>
            </a:r>
          </a:p>
          <a:p>
            <a:r>
              <a:rPr lang="en-US" dirty="0" smtClean="0"/>
              <a:t>ADD SUB Instruction</a:t>
            </a:r>
          </a:p>
          <a:p>
            <a:r>
              <a:rPr lang="en-US" dirty="0" smtClean="0"/>
              <a:t>NEG Instruction</a:t>
            </a:r>
          </a:p>
          <a:p>
            <a:r>
              <a:rPr lang="en-US" smtClean="0"/>
              <a:t>Flags</a:t>
            </a:r>
            <a:endParaRPr lang="en-US" dirty="0" smtClean="0"/>
          </a:p>
          <a:p>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4</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9221</TotalTime>
  <Words>230</Words>
  <Application>Microsoft Macintosh PowerPoint</Application>
  <PresentationFormat>On-screen Show (4:3)</PresentationFormat>
  <Paragraphs>76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CSC 221  Computer Organization and Assembly Language</vt:lpstr>
      <vt:lpstr>Lecture 09: Review</vt:lpstr>
      <vt:lpstr>Lecture 09: Review</vt:lpstr>
      <vt:lpstr>Lecture 09: Review</vt:lpstr>
      <vt:lpstr>Lecture 09: Review</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317</cp:revision>
  <dcterms:created xsi:type="dcterms:W3CDTF">2012-02-27T05:45:45Z</dcterms:created>
  <dcterms:modified xsi:type="dcterms:W3CDTF">2012-09-11T08:06:51Z</dcterms:modified>
</cp:coreProperties>
</file>