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568" r:id="rId3"/>
    <p:sldId id="494" r:id="rId4"/>
    <p:sldId id="365" r:id="rId5"/>
    <p:sldId id="533" r:id="rId6"/>
    <p:sldId id="534" r:id="rId7"/>
    <p:sldId id="535" r:id="rId8"/>
    <p:sldId id="536" r:id="rId9"/>
    <p:sldId id="537" r:id="rId10"/>
    <p:sldId id="538" r:id="rId11"/>
    <p:sldId id="539" r:id="rId12"/>
    <p:sldId id="540" r:id="rId13"/>
    <p:sldId id="541" r:id="rId14"/>
    <p:sldId id="542" r:id="rId15"/>
    <p:sldId id="543" r:id="rId16"/>
    <p:sldId id="544" r:id="rId17"/>
    <p:sldId id="545" r:id="rId18"/>
    <p:sldId id="546" r:id="rId19"/>
    <p:sldId id="547" r:id="rId20"/>
    <p:sldId id="548" r:id="rId21"/>
    <p:sldId id="549" r:id="rId22"/>
    <p:sldId id="550" r:id="rId23"/>
    <p:sldId id="551" r:id="rId24"/>
    <p:sldId id="552" r:id="rId25"/>
    <p:sldId id="553" r:id="rId26"/>
    <p:sldId id="554" r:id="rId27"/>
    <p:sldId id="555" r:id="rId28"/>
    <p:sldId id="556" r:id="rId29"/>
    <p:sldId id="557" r:id="rId30"/>
    <p:sldId id="558" r:id="rId31"/>
    <p:sldId id="559" r:id="rId32"/>
    <p:sldId id="560" r:id="rId33"/>
    <p:sldId id="561" r:id="rId34"/>
    <p:sldId id="562" r:id="rId35"/>
    <p:sldId id="492" r:id="rId36"/>
    <p:sldId id="569" r:id="rId37"/>
    <p:sldId id="495" r:id="rId38"/>
    <p:sldId id="56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0137" autoAdjust="0"/>
    <p:restoredTop sz="86296" autoAdjust="0"/>
  </p:normalViewPr>
  <p:slideViewPr>
    <p:cSldViewPr>
      <p:cViewPr>
        <p:scale>
          <a:sx n="75" d="100"/>
          <a:sy n="75" d="100"/>
        </p:scale>
        <p:origin x="-918" y="3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9/17/2012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35</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36</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37</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9/17/2012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C599B4-4737-419C-9E1A-6122BB360733}" type="datetimeFigureOut">
              <a:rPr lang="en-US" smtClean="0"/>
              <a:pPr/>
              <a:t>9/17/2012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C599B4-4737-419C-9E1A-6122BB360733}" type="datetimeFigureOut">
              <a:rPr lang="en-US" smtClean="0"/>
              <a:pPr/>
              <a:t>9/17/2012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C599B4-4737-419C-9E1A-6122BB360733}" type="datetimeFigureOut">
              <a:rPr lang="en-US" smtClean="0"/>
              <a:pPr/>
              <a:t>9/17/2012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99B4-4737-419C-9E1A-6122BB360733}" type="datetimeFigureOut">
              <a:rPr lang="en-US" smtClean="0"/>
              <a:pPr/>
              <a:t>9/17/2012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599B4-4737-419C-9E1A-6122BB360733}" type="datetimeFigureOut">
              <a:rPr lang="en-US" smtClean="0"/>
              <a:pPr/>
              <a:t>9/17/2012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495800"/>
            <a:ext cx="7924800" cy="1143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11</a:t>
            </a:r>
            <a:r>
              <a:rPr lang="en-US" sz="3600" b="1" dirty="0" smtClean="0">
                <a:solidFill>
                  <a:srgbClr val="000000"/>
                </a:solidFill>
                <a:latin typeface="Arial" pitchFamily="34" charset="0"/>
                <a:cs typeface="Arial" pitchFamily="34" charset="0"/>
              </a:rPr>
              <a:t>: </a:t>
            </a:r>
          </a:p>
          <a:p>
            <a:r>
              <a:rPr lang="en-US" sz="3600" b="1" dirty="0" smtClean="0">
                <a:solidFill>
                  <a:srgbClr val="000000"/>
                </a:solidFill>
                <a:latin typeface="Arial" pitchFamily="34" charset="0"/>
                <a:cs typeface="Arial" pitchFamily="34" charset="0"/>
              </a:rPr>
              <a:t>Addressing Modes in Assembly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t>Little Endian Order</a:t>
            </a:r>
          </a:p>
        </p:txBody>
      </p:sp>
      <p:sp>
        <p:nvSpPr>
          <p:cNvPr id="152579" name="Rectangle 3"/>
          <p:cNvSpPr>
            <a:spLocks noGrp="1" noChangeArrowheads="1"/>
          </p:cNvSpPr>
          <p:nvPr>
            <p:ph idx="1"/>
          </p:nvPr>
        </p:nvSpPr>
        <p:spPr/>
        <p:txBody>
          <a:bodyPr/>
          <a:lstStyle/>
          <a:p>
            <a:pPr>
              <a:lnSpc>
                <a:spcPct val="90000"/>
              </a:lnSpc>
              <a:spcBef>
                <a:spcPts val="1776"/>
              </a:spcBef>
            </a:pPr>
            <a:r>
              <a:rPr lang="en-US" dirty="0"/>
              <a:t>Little endian order refers to the way Intel stores integers in memory.</a:t>
            </a:r>
          </a:p>
          <a:p>
            <a:pPr>
              <a:lnSpc>
                <a:spcPct val="90000"/>
              </a:lnSpc>
              <a:spcBef>
                <a:spcPts val="1776"/>
              </a:spcBef>
            </a:pPr>
            <a:r>
              <a:rPr lang="en-US" dirty="0"/>
              <a:t>Multi-byte integers are stored in reverse order, with the least significant byte stored at the lowest address</a:t>
            </a:r>
          </a:p>
          <a:p>
            <a:pPr>
              <a:lnSpc>
                <a:spcPct val="90000"/>
              </a:lnSpc>
              <a:spcBef>
                <a:spcPts val="1776"/>
              </a:spcBef>
            </a:pPr>
            <a:r>
              <a:rPr lang="en-US" dirty="0"/>
              <a:t>For example, the </a:t>
            </a:r>
            <a:r>
              <a:rPr lang="en-US" u="sng" dirty="0" smtClean="0"/>
              <a:t>double word </a:t>
            </a:r>
            <a:r>
              <a:rPr lang="en-US" dirty="0"/>
              <a:t>12345678h would be stored as:</a:t>
            </a:r>
          </a:p>
        </p:txBody>
      </p:sp>
      <p:graphicFrame>
        <p:nvGraphicFramePr>
          <p:cNvPr id="152580" name="Object 4"/>
          <p:cNvGraphicFramePr>
            <a:graphicFrameLocks noChangeAspect="1"/>
          </p:cNvGraphicFramePr>
          <p:nvPr>
            <p:extLst>
              <p:ext uri="{D42A27DB-BD31-4B8C-83A1-F6EECF244321}">
                <p14:modId xmlns:p14="http://schemas.microsoft.com/office/powerpoint/2010/main" xmlns="" val="2537292070"/>
              </p:ext>
            </p:extLst>
          </p:nvPr>
        </p:nvGraphicFramePr>
        <p:xfrm>
          <a:off x="1066800" y="3886200"/>
          <a:ext cx="1691640" cy="2819400"/>
        </p:xfrm>
        <a:graphic>
          <a:graphicData uri="http://schemas.openxmlformats.org/presentationml/2006/ole">
            <p:oleObj spid="_x0000_s44102" name="VISIO" r:id="rId3" imgW="3165348" imgH="1626108" progId="">
              <p:embed/>
            </p:oleObj>
          </a:graphicData>
        </a:graphic>
      </p:graphicFrame>
      <p:sp>
        <p:nvSpPr>
          <p:cNvPr id="152581" name="Text Box 5"/>
          <p:cNvSpPr txBox="1">
            <a:spLocks noChangeArrowheads="1"/>
          </p:cNvSpPr>
          <p:nvPr/>
        </p:nvSpPr>
        <p:spPr bwMode="auto">
          <a:xfrm>
            <a:off x="3352800" y="4343400"/>
            <a:ext cx="5562600" cy="175432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latin typeface="Arial"/>
                <a:cs typeface="Arial"/>
              </a:rPr>
              <a:t>When integers are loaded from memory into registers, the bytes are automatically re-reversed into their correct positions.</a:t>
            </a:r>
          </a:p>
        </p:txBody>
      </p:sp>
    </p:spTree>
    <p:extLst>
      <p:ext uri="{BB962C8B-B14F-4D97-AF65-F5344CB8AC3E}">
        <p14:creationId xmlns:p14="http://schemas.microsoft.com/office/powerpoint/2010/main" xmlns="" val="3385665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PTR Operator Examples</a:t>
            </a:r>
            <a:endParaRPr lang="en-US" sz="2400"/>
          </a:p>
        </p:txBody>
      </p:sp>
      <p:sp>
        <p:nvSpPr>
          <p:cNvPr id="121859" name="Text Box 3"/>
          <p:cNvSpPr txBox="1">
            <a:spLocks noChangeArrowheads="1"/>
          </p:cNvSpPr>
          <p:nvPr/>
        </p:nvSpPr>
        <p:spPr bwMode="auto">
          <a:xfrm>
            <a:off x="1143000" y="1219200"/>
            <a:ext cx="6172200" cy="762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a:latin typeface="Courier New" charset="0"/>
              </a:rPr>
              <a:t>.data</a:t>
            </a:r>
          </a:p>
          <a:p>
            <a:pPr>
              <a:lnSpc>
                <a:spcPct val="50000"/>
              </a:lnSpc>
              <a:spcBef>
                <a:spcPct val="50000"/>
              </a:spcBef>
            </a:pPr>
            <a:r>
              <a:rPr lang="en-US" sz="1800" b="1" dirty="0" err="1">
                <a:latin typeface="Courier New" charset="0"/>
              </a:rPr>
              <a:t>myDouble</a:t>
            </a:r>
            <a:r>
              <a:rPr lang="en-US" sz="1800" b="1" dirty="0">
                <a:latin typeface="Courier New" charset="0"/>
              </a:rPr>
              <a:t> DWORD 12345678h</a:t>
            </a:r>
          </a:p>
        </p:txBody>
      </p:sp>
      <p:graphicFrame>
        <p:nvGraphicFramePr>
          <p:cNvPr id="121862" name="Object 6"/>
          <p:cNvGraphicFramePr>
            <a:graphicFrameLocks noChangeAspect="1"/>
          </p:cNvGraphicFramePr>
          <p:nvPr>
            <p:extLst>
              <p:ext uri="{D42A27DB-BD31-4B8C-83A1-F6EECF244321}">
                <p14:modId xmlns:p14="http://schemas.microsoft.com/office/powerpoint/2010/main" xmlns="" val="3101104914"/>
              </p:ext>
            </p:extLst>
          </p:nvPr>
        </p:nvGraphicFramePr>
        <p:xfrm>
          <a:off x="1371600" y="2209800"/>
          <a:ext cx="5689600" cy="2438400"/>
        </p:xfrm>
        <a:graphic>
          <a:graphicData uri="http://schemas.openxmlformats.org/presentationml/2006/ole">
            <p:oleObj spid="_x0000_s45126" name="VISIO" r:id="rId3" imgW="3165348" imgH="1626108" progId="">
              <p:embed/>
            </p:oleObj>
          </a:graphicData>
        </a:graphic>
      </p:graphicFrame>
      <p:sp>
        <p:nvSpPr>
          <p:cNvPr id="121863" name="Text Box 7"/>
          <p:cNvSpPr txBox="1">
            <a:spLocks noChangeArrowheads="1"/>
          </p:cNvSpPr>
          <p:nvPr/>
        </p:nvSpPr>
        <p:spPr bwMode="auto">
          <a:xfrm>
            <a:off x="838200" y="4724400"/>
            <a:ext cx="7467600" cy="1600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al,BYTE</a:t>
            </a:r>
            <a:r>
              <a:rPr lang="en-US" sz="1800" b="1" dirty="0">
                <a:latin typeface="Courier New" charset="0"/>
              </a:rPr>
              <a:t> PTR  </a:t>
            </a:r>
            <a:r>
              <a:rPr lang="en-US" sz="1800" b="1" dirty="0" err="1">
                <a:latin typeface="Courier New" charset="0"/>
              </a:rPr>
              <a:t>myDouble</a:t>
            </a:r>
            <a:r>
              <a:rPr lang="en-US" sz="1800" b="1" dirty="0">
                <a:latin typeface="Courier New" charset="0"/>
              </a:rPr>
              <a:t>		; AL = 78h</a:t>
            </a: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al,BYTE</a:t>
            </a:r>
            <a:r>
              <a:rPr lang="en-US" sz="1800" b="1" dirty="0">
                <a:latin typeface="Courier New" charset="0"/>
              </a:rPr>
              <a:t> PTR [myDouble+1]		; AL = 56h</a:t>
            </a: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al,BYTE</a:t>
            </a:r>
            <a:r>
              <a:rPr lang="en-US" sz="1800" b="1" dirty="0">
                <a:latin typeface="Courier New" charset="0"/>
              </a:rPr>
              <a:t> PTR [myDouble+2]		; AL = 34h</a:t>
            </a: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ax,WORD</a:t>
            </a:r>
            <a:r>
              <a:rPr lang="en-US" sz="1800" b="1" dirty="0">
                <a:latin typeface="Courier New" charset="0"/>
              </a:rPr>
              <a:t> PTR  </a:t>
            </a:r>
            <a:r>
              <a:rPr lang="en-US" sz="1800" b="1" dirty="0" err="1">
                <a:latin typeface="Courier New" charset="0"/>
              </a:rPr>
              <a:t>myDouble</a:t>
            </a:r>
            <a:r>
              <a:rPr lang="en-US" sz="1800" b="1" dirty="0">
                <a:latin typeface="Courier New" charset="0"/>
              </a:rPr>
              <a:t>		; AX = 5678h</a:t>
            </a: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ax,WORD</a:t>
            </a:r>
            <a:r>
              <a:rPr lang="en-US" sz="1800" b="1" dirty="0">
                <a:latin typeface="Courier New" charset="0"/>
              </a:rPr>
              <a:t> PTR [myDouble+2]		; AX = 1234h</a:t>
            </a:r>
          </a:p>
        </p:txBody>
      </p:sp>
    </p:spTree>
    <p:extLst>
      <p:ext uri="{BB962C8B-B14F-4D97-AF65-F5344CB8AC3E}">
        <p14:creationId xmlns:p14="http://schemas.microsoft.com/office/powerpoint/2010/main" xmlns="" val="1536453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PTR Operator </a:t>
            </a:r>
            <a:r>
              <a:rPr lang="en-US" sz="2400"/>
              <a:t>(cont)</a:t>
            </a:r>
          </a:p>
        </p:txBody>
      </p:sp>
      <p:sp>
        <p:nvSpPr>
          <p:cNvPr id="122885" name="Text Box 5"/>
          <p:cNvSpPr txBox="1">
            <a:spLocks noChangeArrowheads="1"/>
          </p:cNvSpPr>
          <p:nvPr/>
        </p:nvSpPr>
        <p:spPr bwMode="auto">
          <a:xfrm>
            <a:off x="914400" y="2895600"/>
            <a:ext cx="7391400" cy="2133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a:latin typeface="Courier New" charset="0"/>
              </a:rPr>
              <a:t>.data</a:t>
            </a:r>
          </a:p>
          <a:p>
            <a:pPr>
              <a:lnSpc>
                <a:spcPct val="50000"/>
              </a:lnSpc>
              <a:spcBef>
                <a:spcPct val="50000"/>
              </a:spcBef>
            </a:pPr>
            <a:r>
              <a:rPr lang="en-US" sz="1800" b="1" dirty="0" err="1">
                <a:latin typeface="Courier New" charset="0"/>
              </a:rPr>
              <a:t>myBytes</a:t>
            </a:r>
            <a:r>
              <a:rPr lang="en-US" sz="1800" b="1" dirty="0">
                <a:latin typeface="Courier New" charset="0"/>
              </a:rPr>
              <a:t> BYTE 12h,34h,56h,78h</a:t>
            </a:r>
          </a:p>
          <a:p>
            <a:pPr>
              <a:lnSpc>
                <a:spcPct val="50000"/>
              </a:lnSpc>
              <a:spcBef>
                <a:spcPct val="50000"/>
              </a:spcBef>
            </a:pPr>
            <a:endParaRPr lang="en-US" sz="1800" b="1" dirty="0">
              <a:latin typeface="Courier New" charset="0"/>
            </a:endParaRPr>
          </a:p>
          <a:p>
            <a:pPr>
              <a:lnSpc>
                <a:spcPct val="50000"/>
              </a:lnSpc>
              <a:spcBef>
                <a:spcPct val="50000"/>
              </a:spcBef>
            </a:pPr>
            <a:r>
              <a:rPr lang="en-US" sz="1800" b="1" dirty="0">
                <a:latin typeface="Courier New" charset="0"/>
              </a:rPr>
              <a:t>.code</a:t>
            </a: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ax,WORD</a:t>
            </a:r>
            <a:r>
              <a:rPr lang="en-US" sz="1800" b="1" dirty="0">
                <a:latin typeface="Courier New" charset="0"/>
              </a:rPr>
              <a:t> PTR [</a:t>
            </a:r>
            <a:r>
              <a:rPr lang="en-US" sz="1800" b="1" dirty="0" err="1">
                <a:latin typeface="Courier New" charset="0"/>
              </a:rPr>
              <a:t>myBytes</a:t>
            </a:r>
            <a:r>
              <a:rPr lang="en-US" sz="1800" b="1" dirty="0">
                <a:latin typeface="Courier New" charset="0"/>
              </a:rPr>
              <a:t>]		; AX = 3412h</a:t>
            </a: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ax,WORD</a:t>
            </a:r>
            <a:r>
              <a:rPr lang="en-US" sz="1800" b="1" dirty="0">
                <a:latin typeface="Courier New" charset="0"/>
              </a:rPr>
              <a:t> PTR [myBytes+2]		; AX = 7856h</a:t>
            </a:r>
          </a:p>
          <a:p>
            <a:pPr>
              <a:lnSpc>
                <a:spcPct val="5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eax,DWORD</a:t>
            </a:r>
            <a:r>
              <a:rPr lang="en-US" sz="1800" b="1" dirty="0">
                <a:latin typeface="Courier New" charset="0"/>
              </a:rPr>
              <a:t> PTR </a:t>
            </a:r>
            <a:r>
              <a:rPr lang="en-US" sz="1800" b="1" dirty="0" err="1">
                <a:latin typeface="Courier New" charset="0"/>
              </a:rPr>
              <a:t>myBytes</a:t>
            </a:r>
            <a:r>
              <a:rPr lang="en-US" sz="1800" b="1" dirty="0">
                <a:latin typeface="Courier New" charset="0"/>
              </a:rPr>
              <a:t>		; EAX = 78563412h</a:t>
            </a:r>
          </a:p>
        </p:txBody>
      </p:sp>
      <p:sp>
        <p:nvSpPr>
          <p:cNvPr id="122886" name="Text Box 6"/>
          <p:cNvSpPr txBox="1">
            <a:spLocks noChangeArrowheads="1"/>
          </p:cNvSpPr>
          <p:nvPr/>
        </p:nvSpPr>
        <p:spPr bwMode="auto">
          <a:xfrm>
            <a:off x="762000" y="1219200"/>
            <a:ext cx="7391400" cy="13849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PTR can also be used to combine elements of a smaller data type and move them into a larger operand. The CPU will automatically reverse the bytes.</a:t>
            </a:r>
          </a:p>
        </p:txBody>
      </p:sp>
    </p:spTree>
    <p:extLst>
      <p:ext uri="{BB962C8B-B14F-4D97-AF65-F5344CB8AC3E}">
        <p14:creationId xmlns:p14="http://schemas.microsoft.com/office/powerpoint/2010/main" xmlns="" val="3642994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smtClean="0"/>
              <a:t>Drill </a:t>
            </a:r>
            <a:r>
              <a:rPr lang="en-US" dirty="0"/>
              <a:t>. . .</a:t>
            </a:r>
          </a:p>
        </p:txBody>
      </p:sp>
      <p:sp>
        <p:nvSpPr>
          <p:cNvPr id="119811" name="Text Box 3"/>
          <p:cNvSpPr txBox="1">
            <a:spLocks noChangeArrowheads="1"/>
          </p:cNvSpPr>
          <p:nvPr/>
        </p:nvSpPr>
        <p:spPr bwMode="auto">
          <a:xfrm>
            <a:off x="762000" y="1676400"/>
            <a:ext cx="7543800" cy="3962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4572000" algn="l"/>
              </a:tabLst>
              <a:defRPr sz="2400">
                <a:solidFill>
                  <a:schemeClr val="tx1"/>
                </a:solidFill>
                <a:latin typeface="Times New Roman" charset="0"/>
                <a:ea typeface="ＭＳ Ｐゴシック" charset="0"/>
              </a:defRPr>
            </a:lvl1pPr>
            <a:lvl2pPr>
              <a:tabLst>
                <a:tab pos="457200" algn="l"/>
                <a:tab pos="4572000" algn="l"/>
              </a:tabLst>
              <a:defRPr sz="2400">
                <a:solidFill>
                  <a:schemeClr val="tx1"/>
                </a:solidFill>
                <a:latin typeface="Times New Roman" charset="0"/>
                <a:ea typeface="ＭＳ Ｐゴシック" charset="0"/>
              </a:defRPr>
            </a:lvl2pPr>
            <a:lvl3pPr>
              <a:tabLst>
                <a:tab pos="457200" algn="l"/>
                <a:tab pos="4572000" algn="l"/>
              </a:tabLst>
              <a:defRPr sz="2400">
                <a:solidFill>
                  <a:schemeClr val="tx1"/>
                </a:solidFill>
                <a:latin typeface="Times New Roman" charset="0"/>
                <a:ea typeface="ＭＳ Ｐゴシック" charset="0"/>
              </a:defRPr>
            </a:lvl3pPr>
            <a:lvl4pPr>
              <a:tabLst>
                <a:tab pos="457200" algn="l"/>
                <a:tab pos="4572000" algn="l"/>
              </a:tabLst>
              <a:defRPr sz="2400">
                <a:solidFill>
                  <a:schemeClr val="tx1"/>
                </a:solidFill>
                <a:latin typeface="Times New Roman" charset="0"/>
                <a:ea typeface="ＭＳ Ｐゴシック" charset="0"/>
              </a:defRPr>
            </a:lvl4pPr>
            <a:lvl5pPr>
              <a:tabLst>
                <a:tab pos="457200" algn="l"/>
                <a:tab pos="45720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5720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5720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5720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5720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.data</a:t>
            </a:r>
          </a:p>
          <a:p>
            <a:pPr>
              <a:lnSpc>
                <a:spcPct val="50000"/>
              </a:lnSpc>
              <a:spcBef>
                <a:spcPct val="50000"/>
              </a:spcBef>
            </a:pPr>
            <a:r>
              <a:rPr lang="en-US" sz="2000" b="1" dirty="0" err="1">
                <a:latin typeface="Courier New" charset="0"/>
              </a:rPr>
              <a:t>varB</a:t>
            </a:r>
            <a:r>
              <a:rPr lang="en-US" sz="2000" b="1" dirty="0">
                <a:latin typeface="Courier New" charset="0"/>
              </a:rPr>
              <a:t> BYTE 65h,31h,02h,05h</a:t>
            </a:r>
          </a:p>
          <a:p>
            <a:pPr>
              <a:lnSpc>
                <a:spcPct val="50000"/>
              </a:lnSpc>
              <a:spcBef>
                <a:spcPct val="50000"/>
              </a:spcBef>
            </a:pPr>
            <a:r>
              <a:rPr lang="en-US" sz="2000" b="1" dirty="0" err="1">
                <a:latin typeface="Courier New" charset="0"/>
              </a:rPr>
              <a:t>varW</a:t>
            </a:r>
            <a:r>
              <a:rPr lang="en-US" sz="2000" b="1" dirty="0">
                <a:latin typeface="Courier New" charset="0"/>
              </a:rPr>
              <a:t> WORD 6543h,1202h</a:t>
            </a:r>
          </a:p>
          <a:p>
            <a:pPr>
              <a:lnSpc>
                <a:spcPct val="50000"/>
              </a:lnSpc>
              <a:spcBef>
                <a:spcPct val="50000"/>
              </a:spcBef>
            </a:pPr>
            <a:r>
              <a:rPr lang="en-US" sz="2000" b="1" dirty="0" err="1">
                <a:latin typeface="Courier New" charset="0"/>
              </a:rPr>
              <a:t>varD</a:t>
            </a:r>
            <a:r>
              <a:rPr lang="en-US" sz="2000" b="1" dirty="0">
                <a:latin typeface="Courier New" charset="0"/>
              </a:rPr>
              <a:t> DWORD 12345678h</a:t>
            </a: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a:latin typeface="Courier New" charset="0"/>
              </a:rPr>
              <a:t>.code</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ax,WORD</a:t>
            </a:r>
            <a:r>
              <a:rPr lang="en-US" sz="2000" b="1" dirty="0">
                <a:latin typeface="Courier New" charset="0"/>
              </a:rPr>
              <a:t> PTR [varB+2]	; a.</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bl,BYTE</a:t>
            </a:r>
            <a:r>
              <a:rPr lang="en-US" sz="2000" b="1" dirty="0">
                <a:latin typeface="Courier New" charset="0"/>
              </a:rPr>
              <a:t> PTR </a:t>
            </a:r>
            <a:r>
              <a:rPr lang="en-US" sz="2000" b="1" dirty="0" err="1">
                <a:latin typeface="Courier New" charset="0"/>
              </a:rPr>
              <a:t>varD</a:t>
            </a:r>
            <a:r>
              <a:rPr lang="en-US" sz="2000" b="1" dirty="0">
                <a:latin typeface="Courier New" charset="0"/>
              </a:rPr>
              <a:t>	; b.</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bl,BYTE</a:t>
            </a:r>
            <a:r>
              <a:rPr lang="en-US" sz="2000" b="1" dirty="0">
                <a:latin typeface="Courier New" charset="0"/>
              </a:rPr>
              <a:t> PTR [varW+2]	; c.</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ax,WORD</a:t>
            </a:r>
            <a:r>
              <a:rPr lang="en-US" sz="2000" b="1" dirty="0">
                <a:latin typeface="Courier New" charset="0"/>
              </a:rPr>
              <a:t> PTR [varD+2]	; d.</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eax,DWORD</a:t>
            </a:r>
            <a:r>
              <a:rPr lang="en-US" sz="2000" b="1" dirty="0">
                <a:latin typeface="Courier New" charset="0"/>
              </a:rPr>
              <a:t> PTR </a:t>
            </a:r>
            <a:r>
              <a:rPr lang="en-US" sz="2000" b="1" dirty="0" err="1">
                <a:latin typeface="Courier New" charset="0"/>
              </a:rPr>
              <a:t>varW</a:t>
            </a:r>
            <a:r>
              <a:rPr lang="en-US" sz="2000" b="1" dirty="0">
                <a:latin typeface="Courier New" charset="0"/>
              </a:rPr>
              <a:t>	; e.</a:t>
            </a:r>
          </a:p>
        </p:txBody>
      </p:sp>
      <p:sp>
        <p:nvSpPr>
          <p:cNvPr id="119812" name="Text Box 4"/>
          <p:cNvSpPr txBox="1">
            <a:spLocks noChangeArrowheads="1"/>
          </p:cNvSpPr>
          <p:nvPr/>
        </p:nvSpPr>
        <p:spPr bwMode="auto">
          <a:xfrm>
            <a:off x="685800" y="914400"/>
            <a:ext cx="76962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a:t>Write down the value of each destination operand:</a:t>
            </a:r>
          </a:p>
        </p:txBody>
      </p:sp>
      <p:sp>
        <p:nvSpPr>
          <p:cNvPr id="119813" name="Text Box 5"/>
          <p:cNvSpPr txBox="1">
            <a:spLocks noChangeArrowheads="1"/>
          </p:cNvSpPr>
          <p:nvPr/>
        </p:nvSpPr>
        <p:spPr bwMode="auto">
          <a:xfrm>
            <a:off x="6019800" y="1676400"/>
            <a:ext cx="1676400" cy="327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endParaRPr lang="en-US" sz="2000" b="1" dirty="0">
              <a:latin typeface="Courier New" charset="0"/>
            </a:endParaRPr>
          </a:p>
          <a:p>
            <a:pPr>
              <a:lnSpc>
                <a:spcPct val="50000"/>
              </a:lnSpc>
              <a:spcBef>
                <a:spcPct val="50000"/>
              </a:spcBef>
            </a:pPr>
            <a:endParaRPr lang="en-US" sz="2000" b="1" dirty="0">
              <a:latin typeface="Courier New" charset="0"/>
            </a:endParaRPr>
          </a:p>
          <a:p>
            <a:pPr>
              <a:lnSpc>
                <a:spcPct val="50000"/>
              </a:lnSpc>
              <a:spcBef>
                <a:spcPct val="50000"/>
              </a:spcBef>
            </a:pPr>
            <a:endParaRPr lang="en-US" sz="2000" b="1" dirty="0">
              <a:latin typeface="Courier New" charset="0"/>
            </a:endParaRPr>
          </a:p>
          <a:p>
            <a:pPr>
              <a:lnSpc>
                <a:spcPct val="50000"/>
              </a:lnSpc>
              <a:spcBef>
                <a:spcPct val="50000"/>
              </a:spcBef>
            </a:pPr>
            <a:endParaRPr lang="en-US" sz="2000" b="1" dirty="0">
              <a:latin typeface="Courier New" charset="0"/>
            </a:endParaRPr>
          </a:p>
          <a:p>
            <a:pPr>
              <a:lnSpc>
                <a:spcPct val="50000"/>
              </a:lnSpc>
              <a:spcBef>
                <a:spcPct val="50000"/>
              </a:spcBef>
            </a:pPr>
            <a:endParaRPr lang="en-US" sz="2000" b="1" dirty="0">
              <a:latin typeface="Courier New" charset="0"/>
            </a:endParaRP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a:solidFill>
                  <a:schemeClr val="tx2"/>
                </a:solidFill>
                <a:latin typeface="Courier New" charset="0"/>
              </a:rPr>
              <a:t>0502h</a:t>
            </a:r>
          </a:p>
          <a:p>
            <a:pPr>
              <a:lnSpc>
                <a:spcPct val="50000"/>
              </a:lnSpc>
              <a:spcBef>
                <a:spcPct val="50000"/>
              </a:spcBef>
            </a:pPr>
            <a:r>
              <a:rPr lang="en-US" sz="2000" b="1" dirty="0">
                <a:solidFill>
                  <a:schemeClr val="tx2"/>
                </a:solidFill>
                <a:latin typeface="Courier New" charset="0"/>
              </a:rPr>
              <a:t>78h</a:t>
            </a:r>
          </a:p>
          <a:p>
            <a:pPr>
              <a:lnSpc>
                <a:spcPct val="50000"/>
              </a:lnSpc>
              <a:spcBef>
                <a:spcPct val="50000"/>
              </a:spcBef>
            </a:pPr>
            <a:r>
              <a:rPr lang="en-US" sz="2000" b="1" dirty="0">
                <a:solidFill>
                  <a:schemeClr val="tx2"/>
                </a:solidFill>
                <a:latin typeface="Courier New" charset="0"/>
              </a:rPr>
              <a:t>02h</a:t>
            </a:r>
          </a:p>
          <a:p>
            <a:pPr>
              <a:lnSpc>
                <a:spcPct val="50000"/>
              </a:lnSpc>
              <a:spcBef>
                <a:spcPct val="50000"/>
              </a:spcBef>
            </a:pPr>
            <a:r>
              <a:rPr lang="en-US" sz="2000" b="1" dirty="0">
                <a:solidFill>
                  <a:schemeClr val="tx2"/>
                </a:solidFill>
                <a:latin typeface="Courier New" charset="0"/>
              </a:rPr>
              <a:t>1234h</a:t>
            </a:r>
          </a:p>
          <a:p>
            <a:pPr>
              <a:lnSpc>
                <a:spcPct val="50000"/>
              </a:lnSpc>
              <a:spcBef>
                <a:spcPct val="50000"/>
              </a:spcBef>
            </a:pPr>
            <a:r>
              <a:rPr lang="en-US" sz="2000" b="1" dirty="0">
                <a:solidFill>
                  <a:schemeClr val="tx2"/>
                </a:solidFill>
                <a:latin typeface="Courier New" charset="0"/>
              </a:rPr>
              <a:t>12026543h</a:t>
            </a:r>
          </a:p>
        </p:txBody>
      </p:sp>
    </p:spTree>
    <p:extLst>
      <p:ext uri="{BB962C8B-B14F-4D97-AF65-F5344CB8AC3E}">
        <p14:creationId xmlns:p14="http://schemas.microsoft.com/office/powerpoint/2010/main" xmlns="" val="4187864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TYPE Operator</a:t>
            </a:r>
          </a:p>
        </p:txBody>
      </p:sp>
      <p:sp>
        <p:nvSpPr>
          <p:cNvPr id="123907" name="Rectangle 3"/>
          <p:cNvSpPr>
            <a:spLocks noGrp="1" noChangeArrowheads="1"/>
          </p:cNvSpPr>
          <p:nvPr>
            <p:ph idx="1"/>
          </p:nvPr>
        </p:nvSpPr>
        <p:spPr/>
        <p:txBody>
          <a:bodyPr/>
          <a:lstStyle/>
          <a:p>
            <a:pPr marL="0" indent="0">
              <a:buFontTx/>
              <a:buNone/>
            </a:pPr>
            <a:r>
              <a:rPr lang="en-US" dirty="0"/>
              <a:t>The TYPE operator returns the size, in bytes, of a single element of a data declaration.</a:t>
            </a:r>
          </a:p>
        </p:txBody>
      </p:sp>
      <p:sp>
        <p:nvSpPr>
          <p:cNvPr id="123909" name="Text Box 5"/>
          <p:cNvSpPr txBox="1">
            <a:spLocks noChangeArrowheads="1"/>
          </p:cNvSpPr>
          <p:nvPr/>
        </p:nvSpPr>
        <p:spPr bwMode="auto">
          <a:xfrm>
            <a:off x="2133600" y="2286000"/>
            <a:ext cx="5105400" cy="4114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b="1">
                <a:latin typeface="Courier New" charset="0"/>
              </a:rPr>
              <a:t>.data</a:t>
            </a:r>
          </a:p>
          <a:p>
            <a:pPr>
              <a:lnSpc>
                <a:spcPct val="50000"/>
              </a:lnSpc>
              <a:spcBef>
                <a:spcPct val="50000"/>
              </a:spcBef>
            </a:pPr>
            <a:r>
              <a:rPr lang="en-US" b="1">
                <a:latin typeface="Courier New" charset="0"/>
              </a:rPr>
              <a:t>var1 BYTE ?</a:t>
            </a:r>
          </a:p>
          <a:p>
            <a:pPr>
              <a:lnSpc>
                <a:spcPct val="50000"/>
              </a:lnSpc>
              <a:spcBef>
                <a:spcPct val="50000"/>
              </a:spcBef>
            </a:pPr>
            <a:r>
              <a:rPr lang="en-US" b="1">
                <a:latin typeface="Courier New" charset="0"/>
              </a:rPr>
              <a:t>var2 WORD ?</a:t>
            </a:r>
          </a:p>
          <a:p>
            <a:pPr>
              <a:lnSpc>
                <a:spcPct val="50000"/>
              </a:lnSpc>
              <a:spcBef>
                <a:spcPct val="50000"/>
              </a:spcBef>
            </a:pPr>
            <a:r>
              <a:rPr lang="en-US" b="1">
                <a:latin typeface="Courier New" charset="0"/>
              </a:rPr>
              <a:t>var3 DWORD ?</a:t>
            </a:r>
          </a:p>
          <a:p>
            <a:pPr>
              <a:lnSpc>
                <a:spcPct val="50000"/>
              </a:lnSpc>
              <a:spcBef>
                <a:spcPct val="50000"/>
              </a:spcBef>
            </a:pPr>
            <a:r>
              <a:rPr lang="en-US" b="1">
                <a:latin typeface="Courier New" charset="0"/>
              </a:rPr>
              <a:t>var4 QWORD ?</a:t>
            </a:r>
          </a:p>
          <a:p>
            <a:pPr>
              <a:lnSpc>
                <a:spcPct val="50000"/>
              </a:lnSpc>
              <a:spcBef>
                <a:spcPct val="50000"/>
              </a:spcBef>
            </a:pPr>
            <a:endParaRPr lang="en-US" b="1">
              <a:latin typeface="Courier New" charset="0"/>
            </a:endParaRPr>
          </a:p>
          <a:p>
            <a:pPr>
              <a:lnSpc>
                <a:spcPct val="50000"/>
              </a:lnSpc>
              <a:spcBef>
                <a:spcPct val="50000"/>
              </a:spcBef>
            </a:pPr>
            <a:r>
              <a:rPr lang="en-US" b="1">
                <a:latin typeface="Courier New" charset="0"/>
              </a:rPr>
              <a:t>.code</a:t>
            </a:r>
          </a:p>
          <a:p>
            <a:pPr>
              <a:lnSpc>
                <a:spcPct val="50000"/>
              </a:lnSpc>
              <a:spcBef>
                <a:spcPct val="50000"/>
              </a:spcBef>
            </a:pPr>
            <a:r>
              <a:rPr lang="en-US" b="1">
                <a:latin typeface="Courier New" charset="0"/>
              </a:rPr>
              <a:t>mov eax,TYPE var1	; 1</a:t>
            </a:r>
          </a:p>
          <a:p>
            <a:pPr>
              <a:lnSpc>
                <a:spcPct val="50000"/>
              </a:lnSpc>
              <a:spcBef>
                <a:spcPct val="50000"/>
              </a:spcBef>
            </a:pPr>
            <a:r>
              <a:rPr lang="en-US" b="1">
                <a:latin typeface="Courier New" charset="0"/>
              </a:rPr>
              <a:t>mov eax,TYPE var2	; 2</a:t>
            </a:r>
          </a:p>
          <a:p>
            <a:pPr>
              <a:lnSpc>
                <a:spcPct val="50000"/>
              </a:lnSpc>
              <a:spcBef>
                <a:spcPct val="50000"/>
              </a:spcBef>
            </a:pPr>
            <a:r>
              <a:rPr lang="en-US" b="1">
                <a:latin typeface="Courier New" charset="0"/>
              </a:rPr>
              <a:t>mov eax,TYPE var3	; 4</a:t>
            </a:r>
          </a:p>
          <a:p>
            <a:pPr>
              <a:lnSpc>
                <a:spcPct val="50000"/>
              </a:lnSpc>
              <a:spcBef>
                <a:spcPct val="50000"/>
              </a:spcBef>
            </a:pPr>
            <a:r>
              <a:rPr lang="en-US" b="1">
                <a:latin typeface="Courier New" charset="0"/>
              </a:rPr>
              <a:t>mov eax,TYPE var4	; 8</a:t>
            </a:r>
          </a:p>
        </p:txBody>
      </p:sp>
    </p:spTree>
    <p:extLst>
      <p:ext uri="{BB962C8B-B14F-4D97-AF65-F5344CB8AC3E}">
        <p14:creationId xmlns:p14="http://schemas.microsoft.com/office/powerpoint/2010/main" xmlns="" val="1741128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LENGTHOF Operator</a:t>
            </a:r>
          </a:p>
        </p:txBody>
      </p:sp>
      <p:sp>
        <p:nvSpPr>
          <p:cNvPr id="120835" name="Text Box 3"/>
          <p:cNvSpPr txBox="1">
            <a:spLocks noChangeArrowheads="1"/>
          </p:cNvSpPr>
          <p:nvPr/>
        </p:nvSpPr>
        <p:spPr bwMode="auto">
          <a:xfrm>
            <a:off x="990600" y="2286000"/>
            <a:ext cx="7162800" cy="3657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5205413" algn="l"/>
              </a:tabLst>
              <a:defRPr sz="2400">
                <a:solidFill>
                  <a:schemeClr val="tx1"/>
                </a:solidFill>
                <a:latin typeface="Times New Roman" charset="0"/>
                <a:ea typeface="ＭＳ Ｐゴシック" charset="0"/>
              </a:defRPr>
            </a:lvl1pPr>
            <a:lvl2pPr>
              <a:tabLst>
                <a:tab pos="5205413" algn="l"/>
              </a:tabLst>
              <a:defRPr sz="2400">
                <a:solidFill>
                  <a:schemeClr val="tx1"/>
                </a:solidFill>
                <a:latin typeface="Times New Roman" charset="0"/>
                <a:ea typeface="ＭＳ Ｐゴシック" charset="0"/>
              </a:defRPr>
            </a:lvl2pPr>
            <a:lvl3pPr>
              <a:tabLst>
                <a:tab pos="5205413" algn="l"/>
              </a:tabLst>
              <a:defRPr sz="2400">
                <a:solidFill>
                  <a:schemeClr val="tx1"/>
                </a:solidFill>
                <a:latin typeface="Times New Roman" charset="0"/>
                <a:ea typeface="ＭＳ Ｐゴシック" charset="0"/>
              </a:defRPr>
            </a:lvl3pPr>
            <a:lvl4pPr>
              <a:tabLst>
                <a:tab pos="5205413" algn="l"/>
              </a:tabLst>
              <a:defRPr sz="2400">
                <a:solidFill>
                  <a:schemeClr val="tx1"/>
                </a:solidFill>
                <a:latin typeface="Times New Roman" charset="0"/>
                <a:ea typeface="ＭＳ Ｐゴシック" charset="0"/>
              </a:defRPr>
            </a:lvl4pPr>
            <a:lvl5pPr>
              <a:tabLst>
                <a:tab pos="5205413" algn="l"/>
              </a:tabLst>
              <a:defRPr sz="2400">
                <a:solidFill>
                  <a:schemeClr val="tx1"/>
                </a:solidFill>
                <a:latin typeface="Times New Roman" charset="0"/>
                <a:ea typeface="ＭＳ Ｐゴシック" charset="0"/>
              </a:defRPr>
            </a:lvl5pPr>
            <a:lvl6pPr fontAlgn="base">
              <a:spcBef>
                <a:spcPct val="0"/>
              </a:spcBef>
              <a:spcAft>
                <a:spcPct val="0"/>
              </a:spcAft>
              <a:tabLst>
                <a:tab pos="5205413" algn="l"/>
              </a:tabLst>
              <a:defRPr sz="2400">
                <a:solidFill>
                  <a:schemeClr val="tx1"/>
                </a:solidFill>
                <a:latin typeface="Times New Roman" charset="0"/>
                <a:ea typeface="ＭＳ Ｐゴシック" charset="0"/>
              </a:defRPr>
            </a:lvl6pPr>
            <a:lvl7pPr fontAlgn="base">
              <a:spcBef>
                <a:spcPct val="0"/>
              </a:spcBef>
              <a:spcAft>
                <a:spcPct val="0"/>
              </a:spcAft>
              <a:tabLst>
                <a:tab pos="5205413" algn="l"/>
              </a:tabLst>
              <a:defRPr sz="2400">
                <a:solidFill>
                  <a:schemeClr val="tx1"/>
                </a:solidFill>
                <a:latin typeface="Times New Roman" charset="0"/>
                <a:ea typeface="ＭＳ Ｐゴシック" charset="0"/>
              </a:defRPr>
            </a:lvl7pPr>
            <a:lvl8pPr fontAlgn="base">
              <a:spcBef>
                <a:spcPct val="0"/>
              </a:spcBef>
              <a:spcAft>
                <a:spcPct val="0"/>
              </a:spcAft>
              <a:tabLst>
                <a:tab pos="5205413" algn="l"/>
              </a:tabLst>
              <a:defRPr sz="2400">
                <a:solidFill>
                  <a:schemeClr val="tx1"/>
                </a:solidFill>
                <a:latin typeface="Times New Roman" charset="0"/>
                <a:ea typeface="ＭＳ Ｐゴシック" charset="0"/>
              </a:defRPr>
            </a:lvl8pPr>
            <a:lvl9pPr fontAlgn="base">
              <a:spcBef>
                <a:spcPct val="0"/>
              </a:spcBef>
              <a:spcAft>
                <a:spcPct val="0"/>
              </a:spcAft>
              <a:tabLst>
                <a:tab pos="5205413" algn="l"/>
              </a:tabLst>
              <a:defRPr sz="2400">
                <a:solidFill>
                  <a:schemeClr val="tx1"/>
                </a:solidFill>
                <a:latin typeface="Times New Roman" charset="0"/>
                <a:ea typeface="ＭＳ Ｐゴシック" charset="0"/>
              </a:defRPr>
            </a:lvl9pPr>
          </a:lstStyle>
          <a:p>
            <a:pPr>
              <a:lnSpc>
                <a:spcPct val="50000"/>
              </a:lnSpc>
              <a:spcBef>
                <a:spcPct val="50000"/>
              </a:spcBef>
            </a:pPr>
            <a:r>
              <a:rPr lang="en-US" b="1">
                <a:latin typeface="Courier New" charset="0"/>
              </a:rPr>
              <a:t>.data	</a:t>
            </a:r>
            <a:r>
              <a:rPr lang="en-US">
                <a:solidFill>
                  <a:schemeClr val="tx2"/>
                </a:solidFill>
                <a:latin typeface="Arial" charset="0"/>
              </a:rPr>
              <a:t>LENGTHOF</a:t>
            </a:r>
          </a:p>
          <a:p>
            <a:pPr>
              <a:lnSpc>
                <a:spcPct val="50000"/>
              </a:lnSpc>
              <a:spcBef>
                <a:spcPct val="50000"/>
              </a:spcBef>
            </a:pPr>
            <a:r>
              <a:rPr lang="en-US" b="1">
                <a:latin typeface="Courier New" charset="0"/>
              </a:rPr>
              <a:t>byte1  BYTE 10,20,30	; 3</a:t>
            </a:r>
          </a:p>
          <a:p>
            <a:pPr>
              <a:lnSpc>
                <a:spcPct val="50000"/>
              </a:lnSpc>
              <a:spcBef>
                <a:spcPct val="50000"/>
              </a:spcBef>
            </a:pPr>
            <a:r>
              <a:rPr lang="en-US" b="1">
                <a:latin typeface="Courier New" charset="0"/>
              </a:rPr>
              <a:t>array1 WORD 30 DUP(?),0,0	; 32</a:t>
            </a:r>
          </a:p>
          <a:p>
            <a:pPr>
              <a:lnSpc>
                <a:spcPct val="50000"/>
              </a:lnSpc>
              <a:spcBef>
                <a:spcPct val="50000"/>
              </a:spcBef>
            </a:pPr>
            <a:r>
              <a:rPr lang="en-US" b="1">
                <a:latin typeface="Courier New" charset="0"/>
              </a:rPr>
              <a:t>array2 WORD 5 DUP(3 DUP(?))	; 15</a:t>
            </a:r>
          </a:p>
          <a:p>
            <a:pPr>
              <a:lnSpc>
                <a:spcPct val="50000"/>
              </a:lnSpc>
              <a:spcBef>
                <a:spcPct val="50000"/>
              </a:spcBef>
            </a:pPr>
            <a:r>
              <a:rPr lang="en-US" b="1">
                <a:latin typeface="Courier New" charset="0"/>
              </a:rPr>
              <a:t>array3 DWORD 1,2,3,4	; 4</a:t>
            </a:r>
          </a:p>
          <a:p>
            <a:pPr>
              <a:lnSpc>
                <a:spcPct val="50000"/>
              </a:lnSpc>
              <a:spcBef>
                <a:spcPct val="50000"/>
              </a:spcBef>
            </a:pPr>
            <a:r>
              <a:rPr lang="en-US" b="1">
                <a:latin typeface="Courier New" charset="0"/>
              </a:rPr>
              <a:t>digitStr BYTE "12345678",0	; 9</a:t>
            </a:r>
          </a:p>
          <a:p>
            <a:pPr>
              <a:lnSpc>
                <a:spcPct val="50000"/>
              </a:lnSpc>
              <a:spcBef>
                <a:spcPct val="50000"/>
              </a:spcBef>
            </a:pPr>
            <a:endParaRPr lang="en-US" b="1">
              <a:latin typeface="Courier New" charset="0"/>
            </a:endParaRPr>
          </a:p>
          <a:p>
            <a:pPr>
              <a:lnSpc>
                <a:spcPct val="50000"/>
              </a:lnSpc>
              <a:spcBef>
                <a:spcPct val="50000"/>
              </a:spcBef>
            </a:pPr>
            <a:r>
              <a:rPr lang="en-US" b="1">
                <a:latin typeface="Courier New" charset="0"/>
              </a:rPr>
              <a:t>.code</a:t>
            </a:r>
          </a:p>
          <a:p>
            <a:pPr>
              <a:lnSpc>
                <a:spcPct val="50000"/>
              </a:lnSpc>
              <a:spcBef>
                <a:spcPct val="50000"/>
              </a:spcBef>
            </a:pPr>
            <a:r>
              <a:rPr lang="en-US" b="1">
                <a:latin typeface="Courier New" charset="0"/>
              </a:rPr>
              <a:t>mov ecx,LENGTHOF array1	; 32</a:t>
            </a:r>
          </a:p>
        </p:txBody>
      </p:sp>
      <p:sp>
        <p:nvSpPr>
          <p:cNvPr id="120836" name="Text Box 4"/>
          <p:cNvSpPr txBox="1">
            <a:spLocks noChangeArrowheads="1"/>
          </p:cNvSpPr>
          <p:nvPr/>
        </p:nvSpPr>
        <p:spPr bwMode="auto">
          <a:xfrm>
            <a:off x="762000" y="1066800"/>
            <a:ext cx="7848600" cy="11387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800" dirty="0">
                <a:latin typeface="Arial"/>
                <a:cs typeface="Arial"/>
              </a:rPr>
              <a:t>The LENGTHOF operator counts the number of elements in a single data declaration.</a:t>
            </a:r>
          </a:p>
        </p:txBody>
      </p:sp>
    </p:spTree>
    <p:extLst>
      <p:ext uri="{BB962C8B-B14F-4D97-AF65-F5344CB8AC3E}">
        <p14:creationId xmlns:p14="http://schemas.microsoft.com/office/powerpoint/2010/main" xmlns="" val="2030104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SIZEOF Operator</a:t>
            </a:r>
          </a:p>
        </p:txBody>
      </p:sp>
      <p:sp>
        <p:nvSpPr>
          <p:cNvPr id="128003" name="Text Box 3"/>
          <p:cNvSpPr txBox="1">
            <a:spLocks noChangeArrowheads="1"/>
          </p:cNvSpPr>
          <p:nvPr/>
        </p:nvSpPr>
        <p:spPr bwMode="auto">
          <a:xfrm>
            <a:off x="762000" y="3048000"/>
            <a:ext cx="7696200" cy="3429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5146675" algn="l"/>
              </a:tabLst>
              <a:defRPr sz="2400">
                <a:solidFill>
                  <a:schemeClr val="tx1"/>
                </a:solidFill>
                <a:latin typeface="Times New Roman" charset="0"/>
                <a:ea typeface="ＭＳ Ｐゴシック" charset="0"/>
              </a:defRPr>
            </a:lvl1pPr>
            <a:lvl2pPr>
              <a:tabLst>
                <a:tab pos="457200" algn="l"/>
                <a:tab pos="5146675" algn="l"/>
              </a:tabLst>
              <a:defRPr sz="2400">
                <a:solidFill>
                  <a:schemeClr val="tx1"/>
                </a:solidFill>
                <a:latin typeface="Times New Roman" charset="0"/>
                <a:ea typeface="ＭＳ Ｐゴシック" charset="0"/>
              </a:defRPr>
            </a:lvl2pPr>
            <a:lvl3pPr>
              <a:tabLst>
                <a:tab pos="457200" algn="l"/>
                <a:tab pos="5146675" algn="l"/>
              </a:tabLst>
              <a:defRPr sz="2400">
                <a:solidFill>
                  <a:schemeClr val="tx1"/>
                </a:solidFill>
                <a:latin typeface="Times New Roman" charset="0"/>
                <a:ea typeface="ＭＳ Ｐゴシック" charset="0"/>
              </a:defRPr>
            </a:lvl3pPr>
            <a:lvl4pPr>
              <a:tabLst>
                <a:tab pos="457200" algn="l"/>
                <a:tab pos="5146675" algn="l"/>
              </a:tabLst>
              <a:defRPr sz="2400">
                <a:solidFill>
                  <a:schemeClr val="tx1"/>
                </a:solidFill>
                <a:latin typeface="Times New Roman" charset="0"/>
                <a:ea typeface="ＭＳ Ｐゴシック" charset="0"/>
              </a:defRPr>
            </a:lvl4pPr>
            <a:lvl5pPr>
              <a:tabLst>
                <a:tab pos="457200" algn="l"/>
                <a:tab pos="5146675"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5146675"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5146675"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5146675"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5146675" algn="l"/>
              </a:tabLst>
              <a:defRPr sz="2400">
                <a:solidFill>
                  <a:schemeClr val="tx1"/>
                </a:solidFill>
                <a:latin typeface="Times New Roman" charset="0"/>
                <a:ea typeface="ＭＳ Ｐゴシック" charset="0"/>
              </a:defRPr>
            </a:lvl9pPr>
          </a:lstStyle>
          <a:p>
            <a:pPr>
              <a:lnSpc>
                <a:spcPct val="50000"/>
              </a:lnSpc>
              <a:spcBef>
                <a:spcPct val="50000"/>
              </a:spcBef>
            </a:pPr>
            <a:r>
              <a:rPr lang="en-US" b="1">
                <a:latin typeface="Courier New" charset="0"/>
              </a:rPr>
              <a:t>.data	</a:t>
            </a:r>
            <a:r>
              <a:rPr lang="en-US">
                <a:solidFill>
                  <a:schemeClr val="tx2"/>
                </a:solidFill>
                <a:latin typeface="Arial" charset="0"/>
              </a:rPr>
              <a:t>SIZEOF</a:t>
            </a:r>
          </a:p>
          <a:p>
            <a:pPr>
              <a:lnSpc>
                <a:spcPct val="50000"/>
              </a:lnSpc>
              <a:spcBef>
                <a:spcPct val="50000"/>
              </a:spcBef>
            </a:pPr>
            <a:r>
              <a:rPr lang="en-US" b="1">
                <a:latin typeface="Courier New" charset="0"/>
              </a:rPr>
              <a:t>byte1  BYTE 10,20,30	; 3</a:t>
            </a:r>
          </a:p>
          <a:p>
            <a:pPr>
              <a:lnSpc>
                <a:spcPct val="50000"/>
              </a:lnSpc>
              <a:spcBef>
                <a:spcPct val="50000"/>
              </a:spcBef>
            </a:pPr>
            <a:r>
              <a:rPr lang="en-US" b="1">
                <a:latin typeface="Courier New" charset="0"/>
              </a:rPr>
              <a:t>array1 WORD 30 DUP(?),0,0	; 64</a:t>
            </a:r>
          </a:p>
          <a:p>
            <a:pPr>
              <a:lnSpc>
                <a:spcPct val="50000"/>
              </a:lnSpc>
              <a:spcBef>
                <a:spcPct val="50000"/>
              </a:spcBef>
            </a:pPr>
            <a:r>
              <a:rPr lang="en-US" b="1">
                <a:latin typeface="Courier New" charset="0"/>
              </a:rPr>
              <a:t>array2 WORD 5 DUP(3 DUP(?))	; 30</a:t>
            </a:r>
          </a:p>
          <a:p>
            <a:pPr>
              <a:lnSpc>
                <a:spcPct val="50000"/>
              </a:lnSpc>
              <a:spcBef>
                <a:spcPct val="50000"/>
              </a:spcBef>
            </a:pPr>
            <a:r>
              <a:rPr lang="en-US" b="1">
                <a:latin typeface="Courier New" charset="0"/>
              </a:rPr>
              <a:t>array3 DWORD 1,2,3,4	; 16</a:t>
            </a:r>
          </a:p>
          <a:p>
            <a:pPr>
              <a:lnSpc>
                <a:spcPct val="50000"/>
              </a:lnSpc>
              <a:spcBef>
                <a:spcPct val="50000"/>
              </a:spcBef>
            </a:pPr>
            <a:r>
              <a:rPr lang="en-US" b="1">
                <a:latin typeface="Courier New" charset="0"/>
              </a:rPr>
              <a:t>digitStr BYTE "12345678",0	; 9</a:t>
            </a:r>
          </a:p>
          <a:p>
            <a:pPr>
              <a:lnSpc>
                <a:spcPct val="50000"/>
              </a:lnSpc>
              <a:spcBef>
                <a:spcPct val="50000"/>
              </a:spcBef>
            </a:pPr>
            <a:endParaRPr lang="en-US" b="1">
              <a:latin typeface="Courier New" charset="0"/>
            </a:endParaRPr>
          </a:p>
          <a:p>
            <a:pPr>
              <a:lnSpc>
                <a:spcPct val="50000"/>
              </a:lnSpc>
              <a:spcBef>
                <a:spcPct val="50000"/>
              </a:spcBef>
            </a:pPr>
            <a:r>
              <a:rPr lang="en-US" b="1">
                <a:latin typeface="Courier New" charset="0"/>
              </a:rPr>
              <a:t>.code</a:t>
            </a:r>
          </a:p>
          <a:p>
            <a:pPr>
              <a:lnSpc>
                <a:spcPct val="50000"/>
              </a:lnSpc>
              <a:spcBef>
                <a:spcPct val="50000"/>
              </a:spcBef>
            </a:pPr>
            <a:r>
              <a:rPr lang="en-US" b="1">
                <a:latin typeface="Courier New" charset="0"/>
              </a:rPr>
              <a:t>mov ecx,SIZEOF array1	; 64</a:t>
            </a:r>
          </a:p>
        </p:txBody>
      </p:sp>
      <p:sp>
        <p:nvSpPr>
          <p:cNvPr id="128004" name="Text Box 4"/>
          <p:cNvSpPr txBox="1">
            <a:spLocks noChangeArrowheads="1"/>
          </p:cNvSpPr>
          <p:nvPr/>
        </p:nvSpPr>
        <p:spPr bwMode="auto">
          <a:xfrm>
            <a:off x="762000" y="1143000"/>
            <a:ext cx="7696200" cy="11387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800" dirty="0">
                <a:latin typeface="Arial"/>
                <a:cs typeface="Arial"/>
              </a:rPr>
              <a:t>The SIZEOF operator returns a value that is equivalent to multiplying LENGTHOF by TYPE.</a:t>
            </a:r>
          </a:p>
        </p:txBody>
      </p:sp>
    </p:spTree>
    <p:extLst>
      <p:ext uri="{BB962C8B-B14F-4D97-AF65-F5344CB8AC3E}">
        <p14:creationId xmlns:p14="http://schemas.microsoft.com/office/powerpoint/2010/main" xmlns="" val="4074094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Spanning Multiple Lines </a:t>
            </a:r>
            <a:r>
              <a:rPr lang="en-US" sz="2400"/>
              <a:t>(1 of 2)</a:t>
            </a:r>
            <a:endParaRPr lang="en-US"/>
          </a:p>
        </p:txBody>
      </p:sp>
      <p:sp>
        <p:nvSpPr>
          <p:cNvPr id="166915" name="Text Box 3"/>
          <p:cNvSpPr txBox="1">
            <a:spLocks noChangeArrowheads="1"/>
          </p:cNvSpPr>
          <p:nvPr/>
        </p:nvSpPr>
        <p:spPr bwMode="auto">
          <a:xfrm>
            <a:off x="1524000" y="2971800"/>
            <a:ext cx="6172200" cy="3048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2880" tIns="137160" rIns="182880" bIns="228600"/>
          <a:lstStyle>
            <a:lvl1pPr>
              <a:tabLst>
                <a:tab pos="454025" algn="l"/>
                <a:tab pos="4514850" algn="l"/>
              </a:tabLst>
              <a:defRPr sz="2400">
                <a:solidFill>
                  <a:schemeClr val="tx1"/>
                </a:solidFill>
                <a:latin typeface="Times New Roman" charset="0"/>
                <a:ea typeface="ＭＳ Ｐゴシック" charset="0"/>
              </a:defRPr>
            </a:lvl1pPr>
            <a:lvl2pPr>
              <a:tabLst>
                <a:tab pos="454025" algn="l"/>
                <a:tab pos="4514850" algn="l"/>
              </a:tabLst>
              <a:defRPr sz="2400">
                <a:solidFill>
                  <a:schemeClr val="tx1"/>
                </a:solidFill>
                <a:latin typeface="Times New Roman" charset="0"/>
                <a:ea typeface="ＭＳ Ｐゴシック" charset="0"/>
              </a:defRPr>
            </a:lvl2pPr>
            <a:lvl3pPr>
              <a:tabLst>
                <a:tab pos="454025" algn="l"/>
                <a:tab pos="4514850" algn="l"/>
              </a:tabLst>
              <a:defRPr sz="2400">
                <a:solidFill>
                  <a:schemeClr val="tx1"/>
                </a:solidFill>
                <a:latin typeface="Times New Roman" charset="0"/>
                <a:ea typeface="ＭＳ Ｐゴシック" charset="0"/>
              </a:defRPr>
            </a:lvl3pPr>
            <a:lvl4pPr>
              <a:tabLst>
                <a:tab pos="454025" algn="l"/>
                <a:tab pos="4514850" algn="l"/>
              </a:tabLst>
              <a:defRPr sz="2400">
                <a:solidFill>
                  <a:schemeClr val="tx1"/>
                </a:solidFill>
                <a:latin typeface="Times New Roman" charset="0"/>
                <a:ea typeface="ＭＳ Ｐゴシック" charset="0"/>
              </a:defRPr>
            </a:lvl4pPr>
            <a:lvl5pPr>
              <a:tabLst>
                <a:tab pos="454025" algn="l"/>
                <a:tab pos="4514850" algn="l"/>
              </a:tabLst>
              <a:defRPr sz="2400">
                <a:solidFill>
                  <a:schemeClr val="tx1"/>
                </a:solidFill>
                <a:latin typeface="Times New Roman" charset="0"/>
                <a:ea typeface="ＭＳ Ｐゴシック" charset="0"/>
              </a:defRPr>
            </a:lvl5pPr>
            <a:lvl6pPr fontAlgn="base">
              <a:spcBef>
                <a:spcPct val="0"/>
              </a:spcBef>
              <a:spcAft>
                <a:spcPct val="0"/>
              </a:spcAft>
              <a:tabLst>
                <a:tab pos="454025" algn="l"/>
                <a:tab pos="4514850" algn="l"/>
              </a:tabLst>
              <a:defRPr sz="2400">
                <a:solidFill>
                  <a:schemeClr val="tx1"/>
                </a:solidFill>
                <a:latin typeface="Times New Roman" charset="0"/>
                <a:ea typeface="ＭＳ Ｐゴシック" charset="0"/>
              </a:defRPr>
            </a:lvl6pPr>
            <a:lvl7pPr fontAlgn="base">
              <a:spcBef>
                <a:spcPct val="0"/>
              </a:spcBef>
              <a:spcAft>
                <a:spcPct val="0"/>
              </a:spcAft>
              <a:tabLst>
                <a:tab pos="454025" algn="l"/>
                <a:tab pos="4514850" algn="l"/>
              </a:tabLst>
              <a:defRPr sz="2400">
                <a:solidFill>
                  <a:schemeClr val="tx1"/>
                </a:solidFill>
                <a:latin typeface="Times New Roman" charset="0"/>
                <a:ea typeface="ＭＳ Ｐゴシック" charset="0"/>
              </a:defRPr>
            </a:lvl7pPr>
            <a:lvl8pPr fontAlgn="base">
              <a:spcBef>
                <a:spcPct val="0"/>
              </a:spcBef>
              <a:spcAft>
                <a:spcPct val="0"/>
              </a:spcAft>
              <a:tabLst>
                <a:tab pos="454025" algn="l"/>
                <a:tab pos="4514850" algn="l"/>
              </a:tabLst>
              <a:defRPr sz="2400">
                <a:solidFill>
                  <a:schemeClr val="tx1"/>
                </a:solidFill>
                <a:latin typeface="Times New Roman" charset="0"/>
                <a:ea typeface="ＭＳ Ｐゴシック" charset="0"/>
              </a:defRPr>
            </a:lvl8pPr>
            <a:lvl9pPr fontAlgn="base">
              <a:spcBef>
                <a:spcPct val="0"/>
              </a:spcBef>
              <a:spcAft>
                <a:spcPct val="0"/>
              </a:spcAft>
              <a:tabLst>
                <a:tab pos="454025" algn="l"/>
                <a:tab pos="4514850" algn="l"/>
              </a:tabLst>
              <a:defRPr sz="2400">
                <a:solidFill>
                  <a:schemeClr val="tx1"/>
                </a:solidFill>
                <a:latin typeface="Times New Roman" charset="0"/>
                <a:ea typeface="ＭＳ Ｐゴシック" charset="0"/>
              </a:defRPr>
            </a:lvl9pPr>
          </a:lstStyle>
          <a:p>
            <a:pPr>
              <a:lnSpc>
                <a:spcPct val="50000"/>
              </a:lnSpc>
              <a:spcBef>
                <a:spcPct val="50000"/>
              </a:spcBef>
            </a:pPr>
            <a:r>
              <a:rPr lang="en-US" b="1" dirty="0">
                <a:latin typeface="Courier New" charset="0"/>
              </a:rPr>
              <a:t>.data</a:t>
            </a:r>
          </a:p>
          <a:p>
            <a:pPr>
              <a:lnSpc>
                <a:spcPct val="50000"/>
              </a:lnSpc>
              <a:spcBef>
                <a:spcPct val="50000"/>
              </a:spcBef>
            </a:pPr>
            <a:r>
              <a:rPr lang="en-US" b="1" dirty="0">
                <a:latin typeface="Courier New" charset="0"/>
              </a:rPr>
              <a:t>array WORD 10,20,</a:t>
            </a:r>
          </a:p>
          <a:p>
            <a:pPr>
              <a:lnSpc>
                <a:spcPct val="50000"/>
              </a:lnSpc>
              <a:spcBef>
                <a:spcPct val="50000"/>
              </a:spcBef>
            </a:pPr>
            <a:r>
              <a:rPr lang="en-US" b="1" dirty="0">
                <a:latin typeface="Courier New" charset="0"/>
              </a:rPr>
              <a:t>	</a:t>
            </a:r>
            <a:r>
              <a:rPr lang="en-US" b="1" dirty="0" smtClean="0">
                <a:latin typeface="Courier New" charset="0"/>
              </a:rPr>
              <a:t>   30,40</a:t>
            </a:r>
            <a:r>
              <a:rPr lang="en-US" b="1" dirty="0">
                <a:latin typeface="Courier New" charset="0"/>
              </a:rPr>
              <a:t>,</a:t>
            </a:r>
          </a:p>
          <a:p>
            <a:pPr>
              <a:lnSpc>
                <a:spcPct val="50000"/>
              </a:lnSpc>
              <a:spcBef>
                <a:spcPct val="50000"/>
              </a:spcBef>
            </a:pPr>
            <a:r>
              <a:rPr lang="en-US" b="1" dirty="0">
                <a:latin typeface="Courier New" charset="0"/>
              </a:rPr>
              <a:t>	</a:t>
            </a:r>
            <a:r>
              <a:rPr lang="en-US" b="1" dirty="0" smtClean="0">
                <a:latin typeface="Courier New" charset="0"/>
              </a:rPr>
              <a:t>   50,60</a:t>
            </a:r>
            <a:endParaRPr lang="en-US" b="1" dirty="0">
              <a:latin typeface="Courier New" charset="0"/>
            </a:endParaRPr>
          </a:p>
          <a:p>
            <a:pPr>
              <a:lnSpc>
                <a:spcPct val="50000"/>
              </a:lnSpc>
              <a:spcBef>
                <a:spcPct val="50000"/>
              </a:spcBef>
            </a:pPr>
            <a:endParaRPr lang="en-US" b="1" dirty="0">
              <a:latin typeface="Courier New" charset="0"/>
            </a:endParaRPr>
          </a:p>
          <a:p>
            <a:pPr>
              <a:lnSpc>
                <a:spcPct val="50000"/>
              </a:lnSpc>
              <a:spcBef>
                <a:spcPct val="50000"/>
              </a:spcBef>
            </a:pPr>
            <a:r>
              <a:rPr lang="en-US" b="1" dirty="0">
                <a:latin typeface="Courier New" charset="0"/>
              </a:rPr>
              <a:t>.code</a:t>
            </a:r>
          </a:p>
          <a:p>
            <a:pPr>
              <a:lnSpc>
                <a:spcPct val="50000"/>
              </a:lnSpc>
              <a:spcBef>
                <a:spcPct val="50000"/>
              </a:spcBef>
            </a:pPr>
            <a:r>
              <a:rPr lang="en-US" b="1" dirty="0" err="1">
                <a:latin typeface="Courier New" charset="0"/>
              </a:rPr>
              <a:t>mov</a:t>
            </a:r>
            <a:r>
              <a:rPr lang="en-US" b="1" dirty="0">
                <a:latin typeface="Courier New" charset="0"/>
              </a:rPr>
              <a:t> </a:t>
            </a:r>
            <a:r>
              <a:rPr lang="en-US" b="1" dirty="0" err="1">
                <a:latin typeface="Courier New" charset="0"/>
              </a:rPr>
              <a:t>eax,LENGTHOF</a:t>
            </a:r>
            <a:r>
              <a:rPr lang="en-US" b="1" dirty="0">
                <a:latin typeface="Courier New" charset="0"/>
              </a:rPr>
              <a:t> array	; 6</a:t>
            </a:r>
          </a:p>
          <a:p>
            <a:pPr>
              <a:lnSpc>
                <a:spcPct val="50000"/>
              </a:lnSpc>
              <a:spcBef>
                <a:spcPct val="50000"/>
              </a:spcBef>
            </a:pPr>
            <a:r>
              <a:rPr lang="en-US" b="1" dirty="0" err="1">
                <a:latin typeface="Courier New" charset="0"/>
              </a:rPr>
              <a:t>mov</a:t>
            </a:r>
            <a:r>
              <a:rPr lang="en-US" b="1" dirty="0">
                <a:latin typeface="Courier New" charset="0"/>
              </a:rPr>
              <a:t> </a:t>
            </a:r>
            <a:r>
              <a:rPr lang="en-US" b="1" dirty="0" err="1">
                <a:latin typeface="Courier New" charset="0"/>
              </a:rPr>
              <a:t>ebx,SIZEOF</a:t>
            </a:r>
            <a:r>
              <a:rPr lang="en-US" b="1" dirty="0">
                <a:latin typeface="Courier New" charset="0"/>
              </a:rPr>
              <a:t> array	; 12</a:t>
            </a:r>
          </a:p>
        </p:txBody>
      </p:sp>
      <p:sp>
        <p:nvSpPr>
          <p:cNvPr id="166916" name="Text Box 4"/>
          <p:cNvSpPr txBox="1">
            <a:spLocks noChangeArrowheads="1"/>
          </p:cNvSpPr>
          <p:nvPr/>
        </p:nvSpPr>
        <p:spPr bwMode="auto">
          <a:xfrm>
            <a:off x="609600" y="1066800"/>
            <a:ext cx="8077200" cy="20005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800" dirty="0">
                <a:latin typeface="Arial"/>
                <a:cs typeface="Arial"/>
              </a:rPr>
              <a:t>A data declaration spans multiple lines if each line (except the last) ends with a comma. The LENGTHOF and SIZEOF operators include all lines belonging to the declaration:</a:t>
            </a:r>
          </a:p>
        </p:txBody>
      </p:sp>
    </p:spTree>
    <p:extLst>
      <p:ext uri="{BB962C8B-B14F-4D97-AF65-F5344CB8AC3E}">
        <p14:creationId xmlns:p14="http://schemas.microsoft.com/office/powerpoint/2010/main" xmlns="" val="1319986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Spanning Multiple Lines </a:t>
            </a:r>
            <a:r>
              <a:rPr lang="en-US" sz="2400"/>
              <a:t>(2 of 2)</a:t>
            </a:r>
            <a:endParaRPr lang="en-US"/>
          </a:p>
        </p:txBody>
      </p:sp>
      <p:sp>
        <p:nvSpPr>
          <p:cNvPr id="167939" name="Text Box 3"/>
          <p:cNvSpPr txBox="1">
            <a:spLocks noChangeArrowheads="1"/>
          </p:cNvSpPr>
          <p:nvPr/>
        </p:nvSpPr>
        <p:spPr bwMode="auto">
          <a:xfrm>
            <a:off x="1752600" y="2971800"/>
            <a:ext cx="5867400" cy="3200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2880" tIns="137160" rIns="182880" bIns="228600"/>
          <a:lstStyle>
            <a:lvl1pPr>
              <a:tabLst>
                <a:tab pos="915988" algn="l"/>
                <a:tab pos="4514850" algn="l"/>
              </a:tabLst>
              <a:defRPr sz="2400">
                <a:solidFill>
                  <a:schemeClr val="tx1"/>
                </a:solidFill>
                <a:latin typeface="Times New Roman" charset="0"/>
                <a:ea typeface="ＭＳ Ｐゴシック" charset="0"/>
              </a:defRPr>
            </a:lvl1pPr>
            <a:lvl2pPr>
              <a:tabLst>
                <a:tab pos="915988" algn="l"/>
                <a:tab pos="4514850" algn="l"/>
              </a:tabLst>
              <a:defRPr sz="2400">
                <a:solidFill>
                  <a:schemeClr val="tx1"/>
                </a:solidFill>
                <a:latin typeface="Times New Roman" charset="0"/>
                <a:ea typeface="ＭＳ Ｐゴシック" charset="0"/>
              </a:defRPr>
            </a:lvl2pPr>
            <a:lvl3pPr>
              <a:tabLst>
                <a:tab pos="915988" algn="l"/>
                <a:tab pos="4514850" algn="l"/>
              </a:tabLst>
              <a:defRPr sz="2400">
                <a:solidFill>
                  <a:schemeClr val="tx1"/>
                </a:solidFill>
                <a:latin typeface="Times New Roman" charset="0"/>
                <a:ea typeface="ＭＳ Ｐゴシック" charset="0"/>
              </a:defRPr>
            </a:lvl3pPr>
            <a:lvl4pPr>
              <a:tabLst>
                <a:tab pos="915988" algn="l"/>
                <a:tab pos="4514850" algn="l"/>
              </a:tabLst>
              <a:defRPr sz="2400">
                <a:solidFill>
                  <a:schemeClr val="tx1"/>
                </a:solidFill>
                <a:latin typeface="Times New Roman" charset="0"/>
                <a:ea typeface="ＭＳ Ｐゴシック" charset="0"/>
              </a:defRPr>
            </a:lvl4pPr>
            <a:lvl5pPr>
              <a:tabLst>
                <a:tab pos="915988" algn="l"/>
                <a:tab pos="4514850" algn="l"/>
              </a:tabLst>
              <a:defRPr sz="2400">
                <a:solidFill>
                  <a:schemeClr val="tx1"/>
                </a:solidFill>
                <a:latin typeface="Times New Roman" charset="0"/>
                <a:ea typeface="ＭＳ Ｐゴシック" charset="0"/>
              </a:defRPr>
            </a:lvl5pPr>
            <a:lvl6pPr fontAlgn="base">
              <a:spcBef>
                <a:spcPct val="0"/>
              </a:spcBef>
              <a:spcAft>
                <a:spcPct val="0"/>
              </a:spcAft>
              <a:tabLst>
                <a:tab pos="915988" algn="l"/>
                <a:tab pos="4514850" algn="l"/>
              </a:tabLst>
              <a:defRPr sz="2400">
                <a:solidFill>
                  <a:schemeClr val="tx1"/>
                </a:solidFill>
                <a:latin typeface="Times New Roman" charset="0"/>
                <a:ea typeface="ＭＳ Ｐゴシック" charset="0"/>
              </a:defRPr>
            </a:lvl6pPr>
            <a:lvl7pPr fontAlgn="base">
              <a:spcBef>
                <a:spcPct val="0"/>
              </a:spcBef>
              <a:spcAft>
                <a:spcPct val="0"/>
              </a:spcAft>
              <a:tabLst>
                <a:tab pos="915988" algn="l"/>
                <a:tab pos="4514850" algn="l"/>
              </a:tabLst>
              <a:defRPr sz="2400">
                <a:solidFill>
                  <a:schemeClr val="tx1"/>
                </a:solidFill>
                <a:latin typeface="Times New Roman" charset="0"/>
                <a:ea typeface="ＭＳ Ｐゴシック" charset="0"/>
              </a:defRPr>
            </a:lvl7pPr>
            <a:lvl8pPr fontAlgn="base">
              <a:spcBef>
                <a:spcPct val="0"/>
              </a:spcBef>
              <a:spcAft>
                <a:spcPct val="0"/>
              </a:spcAft>
              <a:tabLst>
                <a:tab pos="915988" algn="l"/>
                <a:tab pos="4514850" algn="l"/>
              </a:tabLst>
              <a:defRPr sz="2400">
                <a:solidFill>
                  <a:schemeClr val="tx1"/>
                </a:solidFill>
                <a:latin typeface="Times New Roman" charset="0"/>
                <a:ea typeface="ＭＳ Ｐゴシック" charset="0"/>
              </a:defRPr>
            </a:lvl8pPr>
            <a:lvl9pPr fontAlgn="base">
              <a:spcBef>
                <a:spcPct val="0"/>
              </a:spcBef>
              <a:spcAft>
                <a:spcPct val="0"/>
              </a:spcAft>
              <a:tabLst>
                <a:tab pos="915988" algn="l"/>
                <a:tab pos="4514850" algn="l"/>
              </a:tabLst>
              <a:defRPr sz="2400">
                <a:solidFill>
                  <a:schemeClr val="tx1"/>
                </a:solidFill>
                <a:latin typeface="Times New Roman" charset="0"/>
                <a:ea typeface="ＭＳ Ｐゴシック" charset="0"/>
              </a:defRPr>
            </a:lvl9pPr>
          </a:lstStyle>
          <a:p>
            <a:pPr>
              <a:lnSpc>
                <a:spcPct val="50000"/>
              </a:lnSpc>
              <a:spcBef>
                <a:spcPct val="50000"/>
              </a:spcBef>
            </a:pPr>
            <a:r>
              <a:rPr lang="en-US" b="1">
                <a:latin typeface="Courier New" charset="0"/>
              </a:rPr>
              <a:t>.data</a:t>
            </a:r>
          </a:p>
          <a:p>
            <a:pPr>
              <a:lnSpc>
                <a:spcPct val="50000"/>
              </a:lnSpc>
              <a:spcBef>
                <a:spcPct val="50000"/>
              </a:spcBef>
            </a:pPr>
            <a:r>
              <a:rPr lang="en-US" b="1">
                <a:latin typeface="Courier New" charset="0"/>
              </a:rPr>
              <a:t>array	WORD 10,20</a:t>
            </a:r>
          </a:p>
          <a:p>
            <a:pPr>
              <a:lnSpc>
                <a:spcPct val="50000"/>
              </a:lnSpc>
              <a:spcBef>
                <a:spcPct val="50000"/>
              </a:spcBef>
            </a:pPr>
            <a:r>
              <a:rPr lang="en-US" b="1">
                <a:latin typeface="Courier New" charset="0"/>
              </a:rPr>
              <a:t>	WORD 30,40</a:t>
            </a:r>
          </a:p>
          <a:p>
            <a:pPr>
              <a:lnSpc>
                <a:spcPct val="50000"/>
              </a:lnSpc>
              <a:spcBef>
                <a:spcPct val="50000"/>
              </a:spcBef>
            </a:pPr>
            <a:r>
              <a:rPr lang="en-US" b="1">
                <a:latin typeface="Courier New" charset="0"/>
              </a:rPr>
              <a:t>	WORD 50,60</a:t>
            </a:r>
          </a:p>
          <a:p>
            <a:pPr>
              <a:lnSpc>
                <a:spcPct val="50000"/>
              </a:lnSpc>
              <a:spcBef>
                <a:spcPct val="50000"/>
              </a:spcBef>
            </a:pPr>
            <a:endParaRPr lang="en-US" b="1">
              <a:latin typeface="Courier New" charset="0"/>
            </a:endParaRPr>
          </a:p>
          <a:p>
            <a:pPr>
              <a:lnSpc>
                <a:spcPct val="50000"/>
              </a:lnSpc>
              <a:spcBef>
                <a:spcPct val="50000"/>
              </a:spcBef>
            </a:pPr>
            <a:r>
              <a:rPr lang="en-US" b="1">
                <a:latin typeface="Courier New" charset="0"/>
              </a:rPr>
              <a:t>.code</a:t>
            </a:r>
          </a:p>
          <a:p>
            <a:pPr>
              <a:lnSpc>
                <a:spcPct val="50000"/>
              </a:lnSpc>
              <a:spcBef>
                <a:spcPct val="50000"/>
              </a:spcBef>
            </a:pPr>
            <a:r>
              <a:rPr lang="en-US" b="1">
                <a:latin typeface="Courier New" charset="0"/>
              </a:rPr>
              <a:t>mov eax,LENGTHOF array	; 2</a:t>
            </a:r>
          </a:p>
          <a:p>
            <a:pPr>
              <a:lnSpc>
                <a:spcPct val="50000"/>
              </a:lnSpc>
              <a:spcBef>
                <a:spcPct val="50000"/>
              </a:spcBef>
            </a:pPr>
            <a:r>
              <a:rPr lang="en-US" b="1">
                <a:latin typeface="Courier New" charset="0"/>
              </a:rPr>
              <a:t>mov ebx,SIZEOF array	; 4</a:t>
            </a:r>
          </a:p>
        </p:txBody>
      </p:sp>
      <p:sp>
        <p:nvSpPr>
          <p:cNvPr id="167940" name="Text Box 4"/>
          <p:cNvSpPr txBox="1">
            <a:spLocks noChangeArrowheads="1"/>
          </p:cNvSpPr>
          <p:nvPr/>
        </p:nvSpPr>
        <p:spPr bwMode="auto">
          <a:xfrm>
            <a:off x="381000" y="1066800"/>
            <a:ext cx="8382000" cy="20005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800" dirty="0"/>
              <a:t>In the following example, array identifies only the first WORD declaration. Compare the values returned by LENGTHOF and SIZEOF here to those in the previous slide:</a:t>
            </a:r>
          </a:p>
        </p:txBody>
      </p:sp>
    </p:spTree>
    <p:extLst>
      <p:ext uri="{BB962C8B-B14F-4D97-AF65-F5344CB8AC3E}">
        <p14:creationId xmlns:p14="http://schemas.microsoft.com/office/powerpoint/2010/main" xmlns="" val="276785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t>LABEL Directive</a:t>
            </a:r>
          </a:p>
        </p:txBody>
      </p:sp>
      <p:sp>
        <p:nvSpPr>
          <p:cNvPr id="161795" name="Rectangle 3"/>
          <p:cNvSpPr>
            <a:spLocks noGrp="1" noChangeArrowheads="1"/>
          </p:cNvSpPr>
          <p:nvPr>
            <p:ph idx="1"/>
          </p:nvPr>
        </p:nvSpPr>
        <p:spPr/>
        <p:txBody>
          <a:bodyPr/>
          <a:lstStyle/>
          <a:p>
            <a:r>
              <a:rPr lang="en-US" dirty="0"/>
              <a:t>Assigns an alternate label name and type to an existing storage location</a:t>
            </a:r>
          </a:p>
          <a:p>
            <a:r>
              <a:rPr lang="en-US" dirty="0"/>
              <a:t>LABEL does not allocate any storage of its own</a:t>
            </a:r>
          </a:p>
          <a:p>
            <a:r>
              <a:rPr lang="en-US" dirty="0"/>
              <a:t>Removes the need for the PTR operator</a:t>
            </a:r>
          </a:p>
        </p:txBody>
      </p:sp>
      <p:sp>
        <p:nvSpPr>
          <p:cNvPr id="161796" name="Text Box 4"/>
          <p:cNvSpPr txBox="1">
            <a:spLocks noChangeArrowheads="1"/>
          </p:cNvSpPr>
          <p:nvPr/>
        </p:nvSpPr>
        <p:spPr bwMode="auto">
          <a:xfrm>
            <a:off x="1143000" y="3200400"/>
            <a:ext cx="7239000" cy="3124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2880" tIns="137160" rIns="182880" bIns="228600"/>
          <a:lstStyle>
            <a:lvl1pPr>
              <a:tabLst>
                <a:tab pos="915988" algn="l"/>
                <a:tab pos="3541713" algn="l"/>
              </a:tabLst>
              <a:defRPr sz="2400">
                <a:solidFill>
                  <a:schemeClr val="tx1"/>
                </a:solidFill>
                <a:latin typeface="Times New Roman" charset="0"/>
                <a:ea typeface="ＭＳ Ｐゴシック" charset="0"/>
              </a:defRPr>
            </a:lvl1pPr>
            <a:lvl2pPr>
              <a:tabLst>
                <a:tab pos="915988" algn="l"/>
                <a:tab pos="3541713" algn="l"/>
              </a:tabLst>
              <a:defRPr sz="2400">
                <a:solidFill>
                  <a:schemeClr val="tx1"/>
                </a:solidFill>
                <a:latin typeface="Times New Roman" charset="0"/>
                <a:ea typeface="ＭＳ Ｐゴシック" charset="0"/>
              </a:defRPr>
            </a:lvl2pPr>
            <a:lvl3pPr>
              <a:tabLst>
                <a:tab pos="915988" algn="l"/>
                <a:tab pos="3541713" algn="l"/>
              </a:tabLst>
              <a:defRPr sz="2400">
                <a:solidFill>
                  <a:schemeClr val="tx1"/>
                </a:solidFill>
                <a:latin typeface="Times New Roman" charset="0"/>
                <a:ea typeface="ＭＳ Ｐゴシック" charset="0"/>
              </a:defRPr>
            </a:lvl3pPr>
            <a:lvl4pPr>
              <a:tabLst>
                <a:tab pos="915988" algn="l"/>
                <a:tab pos="3541713" algn="l"/>
              </a:tabLst>
              <a:defRPr sz="2400">
                <a:solidFill>
                  <a:schemeClr val="tx1"/>
                </a:solidFill>
                <a:latin typeface="Times New Roman" charset="0"/>
                <a:ea typeface="ＭＳ Ｐゴシック" charset="0"/>
              </a:defRPr>
            </a:lvl4pPr>
            <a:lvl5pPr>
              <a:tabLst>
                <a:tab pos="915988" algn="l"/>
                <a:tab pos="3541713" algn="l"/>
              </a:tabLst>
              <a:defRPr sz="2400">
                <a:solidFill>
                  <a:schemeClr val="tx1"/>
                </a:solidFill>
                <a:latin typeface="Times New Roman" charset="0"/>
                <a:ea typeface="ＭＳ Ｐゴシック" charset="0"/>
              </a:defRPr>
            </a:lvl5pPr>
            <a:lvl6pPr fontAlgn="base">
              <a:spcBef>
                <a:spcPct val="0"/>
              </a:spcBef>
              <a:spcAft>
                <a:spcPct val="0"/>
              </a:spcAft>
              <a:tabLst>
                <a:tab pos="915988" algn="l"/>
                <a:tab pos="3541713" algn="l"/>
              </a:tabLst>
              <a:defRPr sz="2400">
                <a:solidFill>
                  <a:schemeClr val="tx1"/>
                </a:solidFill>
                <a:latin typeface="Times New Roman" charset="0"/>
                <a:ea typeface="ＭＳ Ｐゴシック" charset="0"/>
              </a:defRPr>
            </a:lvl6pPr>
            <a:lvl7pPr fontAlgn="base">
              <a:spcBef>
                <a:spcPct val="0"/>
              </a:spcBef>
              <a:spcAft>
                <a:spcPct val="0"/>
              </a:spcAft>
              <a:tabLst>
                <a:tab pos="915988" algn="l"/>
                <a:tab pos="3541713" algn="l"/>
              </a:tabLst>
              <a:defRPr sz="2400">
                <a:solidFill>
                  <a:schemeClr val="tx1"/>
                </a:solidFill>
                <a:latin typeface="Times New Roman" charset="0"/>
                <a:ea typeface="ＭＳ Ｐゴシック" charset="0"/>
              </a:defRPr>
            </a:lvl7pPr>
            <a:lvl8pPr fontAlgn="base">
              <a:spcBef>
                <a:spcPct val="0"/>
              </a:spcBef>
              <a:spcAft>
                <a:spcPct val="0"/>
              </a:spcAft>
              <a:tabLst>
                <a:tab pos="915988" algn="l"/>
                <a:tab pos="3541713" algn="l"/>
              </a:tabLst>
              <a:defRPr sz="2400">
                <a:solidFill>
                  <a:schemeClr val="tx1"/>
                </a:solidFill>
                <a:latin typeface="Times New Roman" charset="0"/>
                <a:ea typeface="ＭＳ Ｐゴシック" charset="0"/>
              </a:defRPr>
            </a:lvl8pPr>
            <a:lvl9pPr fontAlgn="base">
              <a:spcBef>
                <a:spcPct val="0"/>
              </a:spcBef>
              <a:spcAft>
                <a:spcPct val="0"/>
              </a:spcAft>
              <a:tabLst>
                <a:tab pos="915988" algn="l"/>
                <a:tab pos="3541713" algn="l"/>
              </a:tabLst>
              <a:defRPr sz="2400">
                <a:solidFill>
                  <a:schemeClr val="tx1"/>
                </a:solidFill>
                <a:latin typeface="Times New Roman" charset="0"/>
                <a:ea typeface="ＭＳ Ｐゴシック" charset="0"/>
              </a:defRPr>
            </a:lvl9pPr>
          </a:lstStyle>
          <a:p>
            <a:pPr>
              <a:lnSpc>
                <a:spcPct val="50000"/>
              </a:lnSpc>
              <a:spcBef>
                <a:spcPct val="50000"/>
              </a:spcBef>
            </a:pPr>
            <a:r>
              <a:rPr lang="en-US" b="1">
                <a:latin typeface="Courier New" charset="0"/>
              </a:rPr>
              <a:t>.data</a:t>
            </a:r>
          </a:p>
          <a:p>
            <a:pPr>
              <a:lnSpc>
                <a:spcPct val="50000"/>
              </a:lnSpc>
              <a:spcBef>
                <a:spcPct val="50000"/>
              </a:spcBef>
            </a:pPr>
            <a:r>
              <a:rPr lang="en-US" b="1">
                <a:latin typeface="Courier New" charset="0"/>
              </a:rPr>
              <a:t>dwList   LABEL DWORD</a:t>
            </a:r>
          </a:p>
          <a:p>
            <a:pPr>
              <a:lnSpc>
                <a:spcPct val="50000"/>
              </a:lnSpc>
              <a:spcBef>
                <a:spcPct val="50000"/>
              </a:spcBef>
            </a:pPr>
            <a:r>
              <a:rPr lang="en-US" b="1">
                <a:latin typeface="Courier New" charset="0"/>
              </a:rPr>
              <a:t>wordList LABEL WORD</a:t>
            </a:r>
          </a:p>
          <a:p>
            <a:pPr>
              <a:lnSpc>
                <a:spcPct val="50000"/>
              </a:lnSpc>
              <a:spcBef>
                <a:spcPct val="50000"/>
              </a:spcBef>
            </a:pPr>
            <a:r>
              <a:rPr lang="en-US" b="1">
                <a:latin typeface="Courier New" charset="0"/>
              </a:rPr>
              <a:t>intList  BYTE 00h,10h,00h,20h</a:t>
            </a:r>
          </a:p>
          <a:p>
            <a:pPr>
              <a:lnSpc>
                <a:spcPct val="50000"/>
              </a:lnSpc>
              <a:spcBef>
                <a:spcPct val="50000"/>
              </a:spcBef>
            </a:pPr>
            <a:r>
              <a:rPr lang="en-US" b="1">
                <a:latin typeface="Courier New" charset="0"/>
              </a:rPr>
              <a:t>.code</a:t>
            </a:r>
          </a:p>
          <a:p>
            <a:pPr>
              <a:lnSpc>
                <a:spcPct val="50000"/>
              </a:lnSpc>
              <a:spcBef>
                <a:spcPct val="50000"/>
              </a:spcBef>
            </a:pPr>
            <a:r>
              <a:rPr lang="en-US" b="1">
                <a:latin typeface="Courier New" charset="0"/>
              </a:rPr>
              <a:t>mov eax,dwList	; 20001000h</a:t>
            </a:r>
          </a:p>
          <a:p>
            <a:pPr>
              <a:lnSpc>
                <a:spcPct val="50000"/>
              </a:lnSpc>
              <a:spcBef>
                <a:spcPct val="50000"/>
              </a:spcBef>
            </a:pPr>
            <a:r>
              <a:rPr lang="en-US" b="1">
                <a:latin typeface="Courier New" charset="0"/>
              </a:rPr>
              <a:t>mov cx,wordList	; 1000h</a:t>
            </a:r>
          </a:p>
          <a:p>
            <a:pPr>
              <a:lnSpc>
                <a:spcPct val="50000"/>
              </a:lnSpc>
              <a:spcBef>
                <a:spcPct val="50000"/>
              </a:spcBef>
            </a:pPr>
            <a:r>
              <a:rPr lang="en-US" b="1">
                <a:latin typeface="Courier New" charset="0"/>
              </a:rPr>
              <a:t>mov dl,intList	; 00h</a:t>
            </a:r>
          </a:p>
        </p:txBody>
      </p:sp>
    </p:spTree>
    <p:extLst>
      <p:ext uri="{BB962C8B-B14F-4D97-AF65-F5344CB8AC3E}">
        <p14:creationId xmlns:p14="http://schemas.microsoft.com/office/powerpoint/2010/main" xmlns="" val="1998098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10: Review</a:t>
            </a:r>
            <a:endParaRPr lang="en-US" dirty="0"/>
          </a:p>
        </p:txBody>
      </p:sp>
      <p:sp>
        <p:nvSpPr>
          <p:cNvPr id="3" name="Content Placeholder 2"/>
          <p:cNvSpPr>
            <a:spLocks noGrp="1"/>
          </p:cNvSpPr>
          <p:nvPr>
            <p:ph idx="1"/>
          </p:nvPr>
        </p:nvSpPr>
        <p:spPr/>
        <p:txBody>
          <a:bodyPr>
            <a:normAutofit/>
          </a:bodyPr>
          <a:lstStyle/>
          <a:p>
            <a:pPr marL="285750" indent="-285750">
              <a:lnSpc>
                <a:spcPct val="150000"/>
              </a:lnSpc>
              <a:buFont typeface="Arial"/>
              <a:buChar char="•"/>
            </a:pPr>
            <a:r>
              <a:rPr lang="en-US" sz="3200" dirty="0"/>
              <a:t>Data Transfer Instructions</a:t>
            </a:r>
          </a:p>
          <a:p>
            <a:pPr lvl="1"/>
            <a:r>
              <a:rPr lang="en-US" sz="2800" dirty="0"/>
              <a:t>Operand Types</a:t>
            </a:r>
          </a:p>
          <a:p>
            <a:pPr lvl="1"/>
            <a:r>
              <a:rPr lang="en-US" sz="2800" dirty="0"/>
              <a:t>Instruction Operand Notation</a:t>
            </a:r>
          </a:p>
          <a:p>
            <a:pPr lvl="1"/>
            <a:r>
              <a:rPr lang="en-US" sz="2800" dirty="0"/>
              <a:t>Direct Memory Operands</a:t>
            </a:r>
          </a:p>
          <a:p>
            <a:pPr lvl="1"/>
            <a:r>
              <a:rPr lang="en-US" sz="2800" dirty="0"/>
              <a:t>MOV Instruction</a:t>
            </a:r>
          </a:p>
          <a:p>
            <a:pPr lvl="1"/>
            <a:r>
              <a:rPr lang="en-US" sz="2800" dirty="0"/>
              <a:t>Zero &amp; Sign Extension</a:t>
            </a:r>
          </a:p>
          <a:p>
            <a:pPr lvl="1"/>
            <a:r>
              <a:rPr lang="en-US" sz="2800" dirty="0"/>
              <a:t>XCHG Instruction</a:t>
            </a:r>
          </a:p>
          <a:p>
            <a:pPr lvl="1"/>
            <a:r>
              <a:rPr lang="en-US" sz="2800" dirty="0"/>
              <a:t>Direct-Offset Instructions</a:t>
            </a:r>
          </a:p>
          <a:p>
            <a:pPr marL="0" indent="0">
              <a:spcBef>
                <a:spcPts val="1200"/>
              </a:spcBef>
              <a:buNone/>
            </a:pPr>
            <a:endParaRPr lang="en-US" sz="3200" dirty="0"/>
          </a:p>
        </p:txBody>
      </p:sp>
    </p:spTree>
    <p:extLst>
      <p:ext uri="{BB962C8B-B14F-4D97-AF65-F5344CB8AC3E}">
        <p14:creationId xmlns:p14="http://schemas.microsoft.com/office/powerpoint/2010/main" xmlns="" val="1689620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dirty="0"/>
              <a:t>Indirect Addressing</a:t>
            </a:r>
          </a:p>
        </p:txBody>
      </p:sp>
      <p:sp>
        <p:nvSpPr>
          <p:cNvPr id="162819" name="Rectangle 3"/>
          <p:cNvSpPr>
            <a:spLocks noGrp="1" noChangeArrowheads="1"/>
          </p:cNvSpPr>
          <p:nvPr>
            <p:ph idx="1"/>
          </p:nvPr>
        </p:nvSpPr>
        <p:spPr>
          <a:xfrm>
            <a:off x="1447800" y="1219200"/>
            <a:ext cx="7239000" cy="4953000"/>
          </a:xfrm>
        </p:spPr>
        <p:txBody>
          <a:bodyPr>
            <a:normAutofit/>
          </a:bodyPr>
          <a:lstStyle/>
          <a:p>
            <a:pPr>
              <a:spcBef>
                <a:spcPts val="1968"/>
              </a:spcBef>
            </a:pPr>
            <a:r>
              <a:rPr lang="en-US" sz="3200" dirty="0"/>
              <a:t>Indirect Operands</a:t>
            </a:r>
          </a:p>
          <a:p>
            <a:pPr>
              <a:spcBef>
                <a:spcPts val="1968"/>
              </a:spcBef>
            </a:pPr>
            <a:r>
              <a:rPr lang="en-US" sz="3200" dirty="0"/>
              <a:t>Array Sum Example</a:t>
            </a:r>
          </a:p>
          <a:p>
            <a:pPr>
              <a:spcBef>
                <a:spcPts val="1968"/>
              </a:spcBef>
            </a:pPr>
            <a:r>
              <a:rPr lang="en-US" sz="3200" dirty="0"/>
              <a:t>Indexed Operands</a:t>
            </a:r>
          </a:p>
          <a:p>
            <a:pPr>
              <a:spcBef>
                <a:spcPts val="1968"/>
              </a:spcBef>
            </a:pPr>
            <a:r>
              <a:rPr lang="en-US" sz="3200" dirty="0"/>
              <a:t>Pointers</a:t>
            </a:r>
          </a:p>
        </p:txBody>
      </p:sp>
    </p:spTree>
    <p:extLst>
      <p:ext uri="{BB962C8B-B14F-4D97-AF65-F5344CB8AC3E}">
        <p14:creationId xmlns:p14="http://schemas.microsoft.com/office/powerpoint/2010/main" xmlns="" val="902808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Indirect Operands </a:t>
            </a:r>
            <a:r>
              <a:rPr lang="en-US" sz="2400"/>
              <a:t>(1 of 2)</a:t>
            </a:r>
          </a:p>
        </p:txBody>
      </p:sp>
      <p:sp>
        <p:nvSpPr>
          <p:cNvPr id="124931" name="Text Box 3"/>
          <p:cNvSpPr txBox="1">
            <a:spLocks noChangeArrowheads="1"/>
          </p:cNvSpPr>
          <p:nvPr/>
        </p:nvSpPr>
        <p:spPr bwMode="auto">
          <a:xfrm>
            <a:off x="685800" y="2438400"/>
            <a:ext cx="8153400" cy="3810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.data</a:t>
            </a:r>
          </a:p>
          <a:p>
            <a:pPr>
              <a:lnSpc>
                <a:spcPct val="50000"/>
              </a:lnSpc>
              <a:spcBef>
                <a:spcPct val="50000"/>
              </a:spcBef>
            </a:pPr>
            <a:r>
              <a:rPr lang="en-US" sz="2000" b="1" dirty="0">
                <a:latin typeface="Courier New" charset="0"/>
              </a:rPr>
              <a:t>val1 BYTE 10h,20h,30h</a:t>
            </a:r>
          </a:p>
          <a:p>
            <a:pPr>
              <a:lnSpc>
                <a:spcPct val="50000"/>
              </a:lnSpc>
              <a:spcBef>
                <a:spcPct val="50000"/>
              </a:spcBef>
            </a:pPr>
            <a:r>
              <a:rPr lang="en-US" sz="2000" b="1" dirty="0">
                <a:latin typeface="Courier New" charset="0"/>
              </a:rPr>
              <a:t>.code</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esi,OFFSET</a:t>
            </a:r>
            <a:r>
              <a:rPr lang="en-US" sz="2000" b="1" dirty="0">
                <a:latin typeface="Courier New" charset="0"/>
              </a:rPr>
              <a:t> val1</a:t>
            </a:r>
          </a:p>
          <a:p>
            <a:pPr>
              <a:lnSpc>
                <a:spcPct val="50000"/>
              </a:lnSpc>
              <a:spcBef>
                <a:spcPct val="50000"/>
              </a:spcBef>
            </a:pPr>
            <a:r>
              <a:rPr lang="en-US" sz="2000" b="1" dirty="0" err="1">
                <a:latin typeface="Courier New" charset="0"/>
              </a:rPr>
              <a:t>mov</a:t>
            </a:r>
            <a:r>
              <a:rPr lang="en-US" sz="2000" b="1" dirty="0">
                <a:latin typeface="Courier New" charset="0"/>
              </a:rPr>
              <a:t> al,[</a:t>
            </a:r>
            <a:r>
              <a:rPr lang="en-US" sz="2000" b="1" dirty="0" err="1">
                <a:latin typeface="Courier New" charset="0"/>
              </a:rPr>
              <a:t>esi</a:t>
            </a:r>
            <a:r>
              <a:rPr lang="en-US" sz="2000" b="1" dirty="0" smtClean="0">
                <a:latin typeface="Courier New" charset="0"/>
              </a:rPr>
              <a:t>]	; </a:t>
            </a:r>
            <a:r>
              <a:rPr lang="en-US" sz="2000" b="1" dirty="0">
                <a:latin typeface="Courier New" charset="0"/>
              </a:rPr>
              <a:t>dereference ESI (AL = 10h)</a:t>
            </a: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err="1">
                <a:latin typeface="Courier New" charset="0"/>
              </a:rPr>
              <a:t>inc</a:t>
            </a:r>
            <a:r>
              <a:rPr lang="en-US" sz="2000" b="1" dirty="0">
                <a:latin typeface="Courier New" charset="0"/>
              </a:rPr>
              <a:t> </a:t>
            </a:r>
            <a:r>
              <a:rPr lang="en-US" sz="2000" b="1" dirty="0" err="1">
                <a:latin typeface="Courier New" charset="0"/>
              </a:rPr>
              <a:t>esi</a:t>
            </a:r>
            <a:endParaRPr lang="en-US" sz="2000" b="1" dirty="0">
              <a:latin typeface="Courier New" charset="0"/>
            </a:endParaRPr>
          </a:p>
          <a:p>
            <a:pPr>
              <a:lnSpc>
                <a:spcPct val="50000"/>
              </a:lnSpc>
              <a:spcBef>
                <a:spcPct val="50000"/>
              </a:spcBef>
            </a:pPr>
            <a:r>
              <a:rPr lang="en-US" sz="2000" b="1" dirty="0" err="1">
                <a:latin typeface="Courier New" charset="0"/>
              </a:rPr>
              <a:t>mov</a:t>
            </a:r>
            <a:r>
              <a:rPr lang="en-US" sz="2000" b="1" dirty="0">
                <a:latin typeface="Courier New" charset="0"/>
              </a:rPr>
              <a:t> al,[</a:t>
            </a:r>
            <a:r>
              <a:rPr lang="en-US" sz="2000" b="1" dirty="0" err="1">
                <a:latin typeface="Courier New" charset="0"/>
              </a:rPr>
              <a:t>esi</a:t>
            </a:r>
            <a:r>
              <a:rPr lang="en-US" sz="2000" b="1" dirty="0">
                <a:latin typeface="Courier New" charset="0"/>
              </a:rPr>
              <a:t>]	; AL = 20h</a:t>
            </a: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err="1">
                <a:latin typeface="Courier New" charset="0"/>
              </a:rPr>
              <a:t>inc</a:t>
            </a:r>
            <a:r>
              <a:rPr lang="en-US" sz="2000" b="1" dirty="0">
                <a:latin typeface="Courier New" charset="0"/>
              </a:rPr>
              <a:t> </a:t>
            </a:r>
            <a:r>
              <a:rPr lang="en-US" sz="2000" b="1" dirty="0" err="1">
                <a:latin typeface="Courier New" charset="0"/>
              </a:rPr>
              <a:t>esi</a:t>
            </a:r>
            <a:endParaRPr lang="en-US" sz="2000" b="1" dirty="0">
              <a:latin typeface="Courier New" charset="0"/>
            </a:endParaRPr>
          </a:p>
          <a:p>
            <a:pPr>
              <a:lnSpc>
                <a:spcPct val="50000"/>
              </a:lnSpc>
              <a:spcBef>
                <a:spcPct val="50000"/>
              </a:spcBef>
            </a:pPr>
            <a:r>
              <a:rPr lang="en-US" sz="2000" b="1" dirty="0" err="1">
                <a:latin typeface="Courier New" charset="0"/>
              </a:rPr>
              <a:t>mov</a:t>
            </a:r>
            <a:r>
              <a:rPr lang="en-US" sz="2000" b="1" dirty="0">
                <a:latin typeface="Courier New" charset="0"/>
              </a:rPr>
              <a:t> al,[</a:t>
            </a:r>
            <a:r>
              <a:rPr lang="en-US" sz="2000" b="1" dirty="0" err="1">
                <a:latin typeface="Courier New" charset="0"/>
              </a:rPr>
              <a:t>esi</a:t>
            </a:r>
            <a:r>
              <a:rPr lang="en-US" sz="2000" b="1" dirty="0">
                <a:latin typeface="Courier New" charset="0"/>
              </a:rPr>
              <a:t>]	; AL = 30h</a:t>
            </a:r>
          </a:p>
        </p:txBody>
      </p:sp>
      <p:sp>
        <p:nvSpPr>
          <p:cNvPr id="124932" name="Text Box 4"/>
          <p:cNvSpPr txBox="1">
            <a:spLocks noChangeArrowheads="1"/>
          </p:cNvSpPr>
          <p:nvPr/>
        </p:nvSpPr>
        <p:spPr bwMode="auto">
          <a:xfrm>
            <a:off x="457200" y="1066800"/>
            <a:ext cx="81534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t>An indirect operand holds the address of a variable, usually an array or string. It can be </a:t>
            </a:r>
            <a:r>
              <a:rPr lang="en-US" sz="2400" dirty="0">
                <a:solidFill>
                  <a:schemeClr val="tx2"/>
                </a:solidFill>
              </a:rPr>
              <a:t>dereferenced</a:t>
            </a:r>
            <a:r>
              <a:rPr lang="en-US" sz="2400" dirty="0"/>
              <a:t> (just like a pointer).</a:t>
            </a:r>
          </a:p>
        </p:txBody>
      </p:sp>
    </p:spTree>
    <p:extLst>
      <p:ext uri="{BB962C8B-B14F-4D97-AF65-F5344CB8AC3E}">
        <p14:creationId xmlns:p14="http://schemas.microsoft.com/office/powerpoint/2010/main" xmlns="" val="4096676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Indirect Operands </a:t>
            </a:r>
            <a:r>
              <a:rPr lang="en-US" sz="2400"/>
              <a:t>(2 of 2)</a:t>
            </a:r>
          </a:p>
        </p:txBody>
      </p:sp>
      <p:sp>
        <p:nvSpPr>
          <p:cNvPr id="125955" name="Text Box 3"/>
          <p:cNvSpPr txBox="1">
            <a:spLocks noChangeArrowheads="1"/>
          </p:cNvSpPr>
          <p:nvPr/>
        </p:nvSpPr>
        <p:spPr bwMode="auto">
          <a:xfrm>
            <a:off x="990600" y="2057400"/>
            <a:ext cx="7467600" cy="2514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a:latin typeface="Courier New" charset="0"/>
              </a:rPr>
              <a:t>.data</a:t>
            </a:r>
          </a:p>
          <a:p>
            <a:pPr>
              <a:lnSpc>
                <a:spcPct val="50000"/>
              </a:lnSpc>
              <a:spcBef>
                <a:spcPct val="50000"/>
              </a:spcBef>
            </a:pPr>
            <a:r>
              <a:rPr lang="en-US" sz="2000" b="1">
                <a:latin typeface="Courier New" charset="0"/>
              </a:rPr>
              <a:t>myCount WORD 0</a:t>
            </a:r>
          </a:p>
          <a:p>
            <a:pPr>
              <a:lnSpc>
                <a:spcPct val="50000"/>
              </a:lnSpc>
              <a:spcBef>
                <a:spcPct val="50000"/>
              </a:spcBef>
            </a:pPr>
            <a:endParaRPr lang="en-US" sz="2000" b="1">
              <a:latin typeface="Courier New" charset="0"/>
            </a:endParaRPr>
          </a:p>
          <a:p>
            <a:pPr>
              <a:lnSpc>
                <a:spcPct val="50000"/>
              </a:lnSpc>
              <a:spcBef>
                <a:spcPct val="50000"/>
              </a:spcBef>
            </a:pPr>
            <a:r>
              <a:rPr lang="en-US" sz="2000" b="1">
                <a:latin typeface="Courier New" charset="0"/>
              </a:rPr>
              <a:t>.code</a:t>
            </a:r>
          </a:p>
          <a:p>
            <a:pPr>
              <a:lnSpc>
                <a:spcPct val="50000"/>
              </a:lnSpc>
              <a:spcBef>
                <a:spcPct val="50000"/>
              </a:spcBef>
            </a:pPr>
            <a:r>
              <a:rPr lang="en-US" sz="2000" b="1">
                <a:latin typeface="Courier New" charset="0"/>
              </a:rPr>
              <a:t>mov esi,OFFSET myCount</a:t>
            </a:r>
          </a:p>
          <a:p>
            <a:pPr>
              <a:lnSpc>
                <a:spcPct val="50000"/>
              </a:lnSpc>
              <a:spcBef>
                <a:spcPct val="50000"/>
              </a:spcBef>
            </a:pPr>
            <a:r>
              <a:rPr lang="en-US" sz="2000" b="1">
                <a:latin typeface="Courier New" charset="0"/>
              </a:rPr>
              <a:t>inc [esi]	; error: ambiguous</a:t>
            </a:r>
          </a:p>
          <a:p>
            <a:pPr>
              <a:lnSpc>
                <a:spcPct val="50000"/>
              </a:lnSpc>
              <a:spcBef>
                <a:spcPct val="50000"/>
              </a:spcBef>
            </a:pPr>
            <a:r>
              <a:rPr lang="en-US" sz="2000" b="1">
                <a:latin typeface="Courier New" charset="0"/>
              </a:rPr>
              <a:t>inc WORD PTR [esi]	; ok</a:t>
            </a:r>
          </a:p>
        </p:txBody>
      </p:sp>
      <p:sp>
        <p:nvSpPr>
          <p:cNvPr id="125956" name="Text Box 4"/>
          <p:cNvSpPr txBox="1">
            <a:spLocks noChangeArrowheads="1"/>
          </p:cNvSpPr>
          <p:nvPr/>
        </p:nvSpPr>
        <p:spPr bwMode="auto">
          <a:xfrm>
            <a:off x="685800" y="1066800"/>
            <a:ext cx="76962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Use PTR to clarify the size attribute of a memory operand.</a:t>
            </a:r>
          </a:p>
        </p:txBody>
      </p:sp>
      <p:sp>
        <p:nvSpPr>
          <p:cNvPr id="125957" name="Text Box 5"/>
          <p:cNvSpPr txBox="1">
            <a:spLocks noChangeArrowheads="1"/>
          </p:cNvSpPr>
          <p:nvPr/>
        </p:nvSpPr>
        <p:spPr bwMode="auto">
          <a:xfrm>
            <a:off x="1219200" y="4648200"/>
            <a:ext cx="52578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Should PTR be used here? </a:t>
            </a:r>
          </a:p>
          <a:p>
            <a:pPr>
              <a:spcBef>
                <a:spcPct val="50000"/>
              </a:spcBef>
            </a:pPr>
            <a:r>
              <a:rPr lang="en-US" sz="2400" dirty="0"/>
              <a:t>	</a:t>
            </a:r>
            <a:r>
              <a:rPr lang="en-US" sz="2400" b="1" dirty="0">
                <a:latin typeface="Courier New" charset="0"/>
              </a:rPr>
              <a:t> add [</a:t>
            </a:r>
            <a:r>
              <a:rPr lang="en-US" sz="2400" b="1" dirty="0" err="1">
                <a:latin typeface="Courier New" charset="0"/>
              </a:rPr>
              <a:t>esi</a:t>
            </a:r>
            <a:r>
              <a:rPr lang="en-US" sz="2400" b="1" dirty="0">
                <a:latin typeface="Courier New" charset="0"/>
              </a:rPr>
              <a:t>],20</a:t>
            </a:r>
          </a:p>
        </p:txBody>
      </p:sp>
      <p:sp>
        <p:nvSpPr>
          <p:cNvPr id="125958" name="Text Box 6"/>
          <p:cNvSpPr txBox="1">
            <a:spLocks noChangeArrowheads="1"/>
          </p:cNvSpPr>
          <p:nvPr/>
        </p:nvSpPr>
        <p:spPr bwMode="auto">
          <a:xfrm>
            <a:off x="5715000" y="4724400"/>
            <a:ext cx="2895600" cy="1058863"/>
          </a:xfrm>
          <a:prstGeom prst="rect">
            <a:avLst/>
          </a:prstGeom>
          <a:noFill/>
          <a:ln w="9525">
            <a:solidFill>
              <a:schemeClr val="tx2"/>
            </a:solidFill>
            <a:miter lim="800000"/>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1700">
                <a:solidFill>
                  <a:schemeClr val="tx2"/>
                </a:solidFill>
              </a:rPr>
              <a:t>yes, because [esi] could point to a byte, word, or doubleword</a:t>
            </a:r>
          </a:p>
        </p:txBody>
      </p:sp>
    </p:spTree>
    <p:extLst>
      <p:ext uri="{BB962C8B-B14F-4D97-AF65-F5344CB8AC3E}">
        <p14:creationId xmlns:p14="http://schemas.microsoft.com/office/powerpoint/2010/main" xmlns="" val="1014995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utoUpdateAnimBg="0"/>
      <p:bldP spid="125958"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Array Sum Example</a:t>
            </a:r>
          </a:p>
        </p:txBody>
      </p:sp>
      <p:sp>
        <p:nvSpPr>
          <p:cNvPr id="126979" name="Text Box 3"/>
          <p:cNvSpPr txBox="1">
            <a:spLocks noChangeArrowheads="1"/>
          </p:cNvSpPr>
          <p:nvPr/>
        </p:nvSpPr>
        <p:spPr bwMode="auto">
          <a:xfrm>
            <a:off x="762000" y="2209800"/>
            <a:ext cx="7696200" cy="2667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.data</a:t>
            </a:r>
          </a:p>
          <a:p>
            <a:pPr>
              <a:lnSpc>
                <a:spcPct val="50000"/>
              </a:lnSpc>
              <a:spcBef>
                <a:spcPct val="50000"/>
              </a:spcBef>
            </a:pPr>
            <a:r>
              <a:rPr lang="en-US" sz="1800" b="1">
                <a:latin typeface="Courier New" charset="0"/>
              </a:rPr>
              <a:t>arrayW WORD 1000h,2000h,3000h</a:t>
            </a:r>
          </a:p>
          <a:p>
            <a:pPr>
              <a:lnSpc>
                <a:spcPct val="50000"/>
              </a:lnSpc>
              <a:spcBef>
                <a:spcPct val="50000"/>
              </a:spcBef>
            </a:pPr>
            <a:r>
              <a:rPr lang="en-US" sz="1800" b="1">
                <a:latin typeface="Courier New" charset="0"/>
              </a:rPr>
              <a:t>.code</a:t>
            </a:r>
          </a:p>
          <a:p>
            <a:pPr lvl="1">
              <a:lnSpc>
                <a:spcPct val="50000"/>
              </a:lnSpc>
              <a:spcBef>
                <a:spcPct val="50000"/>
              </a:spcBef>
            </a:pPr>
            <a:r>
              <a:rPr lang="en-US" sz="1800" b="1">
                <a:latin typeface="Courier New" charset="0"/>
              </a:rPr>
              <a:t>mov esi,OFFSET arrayW</a:t>
            </a:r>
          </a:p>
          <a:p>
            <a:pPr lvl="1">
              <a:lnSpc>
                <a:spcPct val="50000"/>
              </a:lnSpc>
              <a:spcBef>
                <a:spcPct val="50000"/>
              </a:spcBef>
            </a:pPr>
            <a:r>
              <a:rPr lang="en-US" sz="1800" b="1">
                <a:latin typeface="Courier New" charset="0"/>
              </a:rPr>
              <a:t>mov ax,[esi]</a:t>
            </a:r>
          </a:p>
          <a:p>
            <a:pPr lvl="1">
              <a:lnSpc>
                <a:spcPct val="50000"/>
              </a:lnSpc>
              <a:spcBef>
                <a:spcPct val="50000"/>
              </a:spcBef>
            </a:pPr>
            <a:r>
              <a:rPr lang="en-US" sz="1800" b="1">
                <a:latin typeface="Courier New" charset="0"/>
              </a:rPr>
              <a:t>add esi,2	; or: </a:t>
            </a:r>
            <a:r>
              <a:rPr lang="en-US" sz="1800" b="1">
                <a:solidFill>
                  <a:schemeClr val="tx2"/>
                </a:solidFill>
                <a:latin typeface="Courier New" charset="0"/>
              </a:rPr>
              <a:t>add esi,TYPE arrayW</a:t>
            </a:r>
          </a:p>
          <a:p>
            <a:pPr lvl="1">
              <a:lnSpc>
                <a:spcPct val="50000"/>
              </a:lnSpc>
              <a:spcBef>
                <a:spcPct val="50000"/>
              </a:spcBef>
            </a:pPr>
            <a:r>
              <a:rPr lang="en-US" sz="1800" b="1">
                <a:latin typeface="Courier New" charset="0"/>
              </a:rPr>
              <a:t>add ax,[esi]</a:t>
            </a:r>
          </a:p>
          <a:p>
            <a:pPr lvl="1">
              <a:lnSpc>
                <a:spcPct val="50000"/>
              </a:lnSpc>
              <a:spcBef>
                <a:spcPct val="50000"/>
              </a:spcBef>
            </a:pPr>
            <a:r>
              <a:rPr lang="en-US" sz="1800" b="1">
                <a:latin typeface="Courier New" charset="0"/>
              </a:rPr>
              <a:t>add esi,2</a:t>
            </a:r>
          </a:p>
          <a:p>
            <a:pPr lvl="1">
              <a:lnSpc>
                <a:spcPct val="50000"/>
              </a:lnSpc>
              <a:spcBef>
                <a:spcPct val="50000"/>
              </a:spcBef>
            </a:pPr>
            <a:r>
              <a:rPr lang="en-US" sz="1800" b="1">
                <a:latin typeface="Courier New" charset="0"/>
              </a:rPr>
              <a:t>add ax,[esi]	; AX = sum of the array</a:t>
            </a:r>
          </a:p>
        </p:txBody>
      </p:sp>
      <p:sp>
        <p:nvSpPr>
          <p:cNvPr id="126980" name="Text Box 4"/>
          <p:cNvSpPr txBox="1">
            <a:spLocks noChangeArrowheads="1"/>
          </p:cNvSpPr>
          <p:nvPr/>
        </p:nvSpPr>
        <p:spPr bwMode="auto">
          <a:xfrm>
            <a:off x="685800" y="838200"/>
            <a:ext cx="7696200" cy="13849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a:t>Indirect operands are ideal for traversing an array. Note that the register in brackets must be incremented by a value that matches the array type.</a:t>
            </a:r>
          </a:p>
        </p:txBody>
      </p:sp>
      <p:sp>
        <p:nvSpPr>
          <p:cNvPr id="126981" name="Text Box 5"/>
          <p:cNvSpPr txBox="1">
            <a:spLocks noChangeArrowheads="1"/>
          </p:cNvSpPr>
          <p:nvPr/>
        </p:nvSpPr>
        <p:spPr bwMode="auto">
          <a:xfrm>
            <a:off x="762000" y="5181600"/>
            <a:ext cx="7696200" cy="6032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ToDo: Modify this example for an array of doublewords.</a:t>
            </a:r>
          </a:p>
        </p:txBody>
      </p:sp>
    </p:spTree>
    <p:extLst>
      <p:ext uri="{BB962C8B-B14F-4D97-AF65-F5344CB8AC3E}">
        <p14:creationId xmlns:p14="http://schemas.microsoft.com/office/powerpoint/2010/main" xmlns="" val="283250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Indexed Operands</a:t>
            </a:r>
          </a:p>
        </p:txBody>
      </p:sp>
      <p:sp>
        <p:nvSpPr>
          <p:cNvPr id="129027" name="Text Box 3"/>
          <p:cNvSpPr txBox="1">
            <a:spLocks noChangeArrowheads="1"/>
          </p:cNvSpPr>
          <p:nvPr/>
        </p:nvSpPr>
        <p:spPr bwMode="auto">
          <a:xfrm>
            <a:off x="685800" y="2514600"/>
            <a:ext cx="7696200" cy="2667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.data</a:t>
            </a:r>
          </a:p>
          <a:p>
            <a:pPr>
              <a:lnSpc>
                <a:spcPct val="50000"/>
              </a:lnSpc>
              <a:spcBef>
                <a:spcPct val="50000"/>
              </a:spcBef>
            </a:pPr>
            <a:r>
              <a:rPr lang="en-US" sz="1800" b="1">
                <a:latin typeface="Courier New" charset="0"/>
              </a:rPr>
              <a:t>arrayW WORD 1000h,2000h,3000h</a:t>
            </a:r>
          </a:p>
          <a:p>
            <a:pPr>
              <a:lnSpc>
                <a:spcPct val="50000"/>
              </a:lnSpc>
              <a:spcBef>
                <a:spcPct val="50000"/>
              </a:spcBef>
            </a:pPr>
            <a:r>
              <a:rPr lang="en-US" sz="1800" b="1">
                <a:latin typeface="Courier New" charset="0"/>
              </a:rPr>
              <a:t>.code</a:t>
            </a:r>
          </a:p>
          <a:p>
            <a:pPr>
              <a:lnSpc>
                <a:spcPct val="50000"/>
              </a:lnSpc>
              <a:spcBef>
                <a:spcPct val="50000"/>
              </a:spcBef>
            </a:pPr>
            <a:r>
              <a:rPr lang="en-US" sz="1800" b="1">
                <a:latin typeface="Courier New" charset="0"/>
              </a:rPr>
              <a:t>	mov esi,0</a:t>
            </a:r>
          </a:p>
          <a:p>
            <a:pPr>
              <a:lnSpc>
                <a:spcPct val="50000"/>
              </a:lnSpc>
              <a:spcBef>
                <a:spcPct val="50000"/>
              </a:spcBef>
            </a:pPr>
            <a:r>
              <a:rPr lang="en-US" sz="1800" b="1">
                <a:latin typeface="Courier New" charset="0"/>
              </a:rPr>
              <a:t>	mov ax,</a:t>
            </a:r>
            <a:r>
              <a:rPr lang="en-US" sz="1800" b="1">
                <a:solidFill>
                  <a:schemeClr val="tx2"/>
                </a:solidFill>
                <a:latin typeface="Courier New" charset="0"/>
              </a:rPr>
              <a:t>[arrayW + esi]</a:t>
            </a:r>
            <a:r>
              <a:rPr lang="en-US" sz="1800" b="1">
                <a:latin typeface="Courier New" charset="0"/>
              </a:rPr>
              <a:t> 		; AX = 1000h</a:t>
            </a:r>
          </a:p>
          <a:p>
            <a:pPr>
              <a:lnSpc>
                <a:spcPct val="50000"/>
              </a:lnSpc>
              <a:spcBef>
                <a:spcPct val="50000"/>
              </a:spcBef>
            </a:pPr>
            <a:r>
              <a:rPr lang="en-US" sz="1800" b="1">
                <a:latin typeface="Courier New" charset="0"/>
              </a:rPr>
              <a:t>	mov ax,arrayW[esi]		; alternate format</a:t>
            </a:r>
          </a:p>
          <a:p>
            <a:pPr>
              <a:lnSpc>
                <a:spcPct val="50000"/>
              </a:lnSpc>
              <a:spcBef>
                <a:spcPct val="50000"/>
              </a:spcBef>
            </a:pPr>
            <a:r>
              <a:rPr lang="en-US" sz="1800" b="1">
                <a:latin typeface="Courier New" charset="0"/>
              </a:rPr>
              <a:t>	add esi,2</a:t>
            </a:r>
          </a:p>
          <a:p>
            <a:pPr>
              <a:lnSpc>
                <a:spcPct val="50000"/>
              </a:lnSpc>
              <a:spcBef>
                <a:spcPct val="50000"/>
              </a:spcBef>
            </a:pPr>
            <a:r>
              <a:rPr lang="en-US" sz="1800" b="1">
                <a:latin typeface="Courier New" charset="0"/>
              </a:rPr>
              <a:t>	add ax,</a:t>
            </a:r>
            <a:r>
              <a:rPr lang="en-US" sz="1800" b="1">
                <a:solidFill>
                  <a:schemeClr val="tx2"/>
                </a:solidFill>
                <a:latin typeface="Courier New" charset="0"/>
              </a:rPr>
              <a:t>[arrayW + esi]</a:t>
            </a:r>
          </a:p>
          <a:p>
            <a:pPr>
              <a:lnSpc>
                <a:spcPct val="50000"/>
              </a:lnSpc>
              <a:spcBef>
                <a:spcPct val="50000"/>
              </a:spcBef>
            </a:pPr>
            <a:r>
              <a:rPr lang="en-US" sz="1800" b="1">
                <a:latin typeface="Courier New" charset="0"/>
              </a:rPr>
              <a:t>	etc.</a:t>
            </a:r>
          </a:p>
        </p:txBody>
      </p:sp>
      <p:sp>
        <p:nvSpPr>
          <p:cNvPr id="129028" name="Text Box 4"/>
          <p:cNvSpPr txBox="1">
            <a:spLocks noChangeArrowheads="1"/>
          </p:cNvSpPr>
          <p:nvPr/>
        </p:nvSpPr>
        <p:spPr bwMode="auto">
          <a:xfrm>
            <a:off x="685800" y="1066800"/>
            <a:ext cx="7696200" cy="1876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An indexed operand adds a constant to a register to generate an effective address. There are two notational forms:</a:t>
            </a:r>
          </a:p>
          <a:p>
            <a:pPr>
              <a:spcBef>
                <a:spcPct val="50000"/>
              </a:spcBef>
            </a:pPr>
            <a:r>
              <a:rPr lang="en-US"/>
              <a:t>	</a:t>
            </a:r>
            <a:r>
              <a:rPr lang="en-US" sz="1800" b="1">
                <a:latin typeface="Courier New" charset="0"/>
              </a:rPr>
              <a:t>[</a:t>
            </a:r>
            <a:r>
              <a:rPr lang="en-US" sz="1800" b="1" i="1">
                <a:latin typeface="Courier New" charset="0"/>
              </a:rPr>
              <a:t>label</a:t>
            </a:r>
            <a:r>
              <a:rPr lang="en-US" sz="1800" b="1">
                <a:latin typeface="Courier New" charset="0"/>
              </a:rPr>
              <a:t> + </a:t>
            </a:r>
            <a:r>
              <a:rPr lang="en-US" sz="1800" b="1" i="1">
                <a:latin typeface="Courier New" charset="0"/>
              </a:rPr>
              <a:t>reg</a:t>
            </a:r>
            <a:r>
              <a:rPr lang="en-US" sz="1800" b="1">
                <a:latin typeface="Courier New" charset="0"/>
              </a:rPr>
              <a:t>]			</a:t>
            </a:r>
            <a:r>
              <a:rPr lang="en-US" sz="1800" b="1" i="1">
                <a:latin typeface="Courier New" charset="0"/>
              </a:rPr>
              <a:t>label</a:t>
            </a:r>
            <a:r>
              <a:rPr lang="en-US" sz="1800" b="1">
                <a:latin typeface="Courier New" charset="0"/>
              </a:rPr>
              <a:t>[</a:t>
            </a:r>
            <a:r>
              <a:rPr lang="en-US" sz="1800" b="1" i="1">
                <a:latin typeface="Courier New" charset="0"/>
              </a:rPr>
              <a:t>reg</a:t>
            </a:r>
            <a:r>
              <a:rPr lang="en-US" sz="1800" b="1">
                <a:latin typeface="Courier New" charset="0"/>
              </a:rPr>
              <a:t>]</a:t>
            </a:r>
          </a:p>
          <a:p>
            <a:pPr>
              <a:spcBef>
                <a:spcPct val="50000"/>
              </a:spcBef>
            </a:pPr>
            <a:r>
              <a:rPr lang="en-US"/>
              <a:t>	</a:t>
            </a:r>
          </a:p>
        </p:txBody>
      </p:sp>
    </p:spTree>
    <p:extLst>
      <p:ext uri="{BB962C8B-B14F-4D97-AF65-F5344CB8AC3E}">
        <p14:creationId xmlns:p14="http://schemas.microsoft.com/office/powerpoint/2010/main" xmlns="" val="4008746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dirty="0"/>
              <a:t>Index </a:t>
            </a:r>
            <a:r>
              <a:rPr lang="en-US" dirty="0" smtClean="0"/>
              <a:t>Scaling</a:t>
            </a:r>
            <a:endParaRPr lang="en-US" dirty="0"/>
          </a:p>
        </p:txBody>
      </p:sp>
      <p:sp>
        <p:nvSpPr>
          <p:cNvPr id="173059" name="Text Box 3"/>
          <p:cNvSpPr txBox="1">
            <a:spLocks noChangeArrowheads="1"/>
          </p:cNvSpPr>
          <p:nvPr/>
        </p:nvSpPr>
        <p:spPr bwMode="auto">
          <a:xfrm>
            <a:off x="1066800" y="2438400"/>
            <a:ext cx="7620000" cy="3657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70000"/>
              </a:lnSpc>
              <a:spcBef>
                <a:spcPct val="50000"/>
              </a:spcBef>
            </a:pPr>
            <a:r>
              <a:rPr lang="en-US" sz="1800" b="1" dirty="0">
                <a:latin typeface="Courier New" charset="0"/>
              </a:rPr>
              <a:t>.data</a:t>
            </a:r>
          </a:p>
          <a:p>
            <a:pPr>
              <a:lnSpc>
                <a:spcPct val="70000"/>
              </a:lnSpc>
              <a:spcBef>
                <a:spcPct val="50000"/>
              </a:spcBef>
            </a:pPr>
            <a:r>
              <a:rPr lang="en-US" sz="1800" b="1" dirty="0" err="1">
                <a:latin typeface="Courier New" charset="0"/>
              </a:rPr>
              <a:t>arrayB</a:t>
            </a:r>
            <a:r>
              <a:rPr lang="en-US" sz="1800" b="1" dirty="0">
                <a:latin typeface="Courier New" charset="0"/>
              </a:rPr>
              <a:t> BYTE  0,1,2,3,4,5</a:t>
            </a:r>
          </a:p>
          <a:p>
            <a:pPr>
              <a:lnSpc>
                <a:spcPct val="70000"/>
              </a:lnSpc>
              <a:spcBef>
                <a:spcPct val="50000"/>
              </a:spcBef>
            </a:pPr>
            <a:r>
              <a:rPr lang="en-US" sz="1800" b="1" dirty="0" err="1">
                <a:latin typeface="Courier New" charset="0"/>
              </a:rPr>
              <a:t>arrayW</a:t>
            </a:r>
            <a:r>
              <a:rPr lang="en-US" sz="1800" b="1" dirty="0">
                <a:latin typeface="Courier New" charset="0"/>
              </a:rPr>
              <a:t> WORD  0,1,2,3,4,5</a:t>
            </a:r>
          </a:p>
          <a:p>
            <a:pPr>
              <a:lnSpc>
                <a:spcPct val="70000"/>
              </a:lnSpc>
              <a:spcBef>
                <a:spcPct val="50000"/>
              </a:spcBef>
            </a:pPr>
            <a:r>
              <a:rPr lang="en-US" sz="1800" b="1" dirty="0" err="1">
                <a:latin typeface="Courier New" charset="0"/>
              </a:rPr>
              <a:t>arrayD</a:t>
            </a:r>
            <a:r>
              <a:rPr lang="en-US" sz="1800" b="1" dirty="0">
                <a:latin typeface="Courier New" charset="0"/>
              </a:rPr>
              <a:t> DWORD 0,1,2,3,4,5</a:t>
            </a:r>
          </a:p>
          <a:p>
            <a:pPr>
              <a:lnSpc>
                <a:spcPct val="70000"/>
              </a:lnSpc>
              <a:spcBef>
                <a:spcPct val="50000"/>
              </a:spcBef>
            </a:pPr>
            <a:endParaRPr lang="en-US" sz="1800" b="1" dirty="0">
              <a:latin typeface="Courier New" charset="0"/>
            </a:endParaRPr>
          </a:p>
          <a:p>
            <a:pPr>
              <a:lnSpc>
                <a:spcPct val="70000"/>
              </a:lnSpc>
              <a:spcBef>
                <a:spcPct val="50000"/>
              </a:spcBef>
            </a:pPr>
            <a:r>
              <a:rPr lang="en-US" sz="1800" b="1" dirty="0">
                <a:latin typeface="Courier New" charset="0"/>
              </a:rPr>
              <a:t>.code</a:t>
            </a:r>
          </a:p>
          <a:p>
            <a:pPr>
              <a:lnSpc>
                <a:spcPct val="70000"/>
              </a:lnSpc>
              <a:spcBef>
                <a:spcPct val="50000"/>
              </a:spcBef>
            </a:pPr>
            <a:r>
              <a:rPr lang="en-US" sz="1800" b="1" dirty="0" err="1">
                <a:latin typeface="Courier New" charset="0"/>
              </a:rPr>
              <a:t>mov</a:t>
            </a:r>
            <a:r>
              <a:rPr lang="en-US" sz="1800" b="1" dirty="0">
                <a:latin typeface="Courier New" charset="0"/>
              </a:rPr>
              <a:t> esi,4</a:t>
            </a:r>
          </a:p>
          <a:p>
            <a:pPr>
              <a:lnSpc>
                <a:spcPct val="7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al,arrayB</a:t>
            </a:r>
            <a:r>
              <a:rPr lang="en-US" sz="1800" b="1" dirty="0">
                <a:latin typeface="Courier New" charset="0"/>
              </a:rPr>
              <a:t>[</a:t>
            </a:r>
            <a:r>
              <a:rPr lang="en-US" sz="1800" b="1" dirty="0" err="1">
                <a:latin typeface="Courier New" charset="0"/>
              </a:rPr>
              <a:t>esi</a:t>
            </a:r>
            <a:r>
              <a:rPr lang="en-US" sz="1800" b="1" dirty="0">
                <a:latin typeface="Courier New" charset="0"/>
              </a:rPr>
              <a:t>*TYPE </a:t>
            </a:r>
            <a:r>
              <a:rPr lang="en-US" sz="1800" b="1" dirty="0" err="1">
                <a:latin typeface="Courier New" charset="0"/>
              </a:rPr>
              <a:t>arrayB</a:t>
            </a:r>
            <a:r>
              <a:rPr lang="en-US" sz="1800" b="1" dirty="0">
                <a:latin typeface="Courier New" charset="0"/>
              </a:rPr>
              <a:t>]		; 04</a:t>
            </a:r>
          </a:p>
          <a:p>
            <a:pPr>
              <a:lnSpc>
                <a:spcPct val="7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bx,arrayW</a:t>
            </a:r>
            <a:r>
              <a:rPr lang="en-US" sz="1800" b="1" dirty="0">
                <a:latin typeface="Courier New" charset="0"/>
              </a:rPr>
              <a:t>[</a:t>
            </a:r>
            <a:r>
              <a:rPr lang="en-US" sz="1800" b="1" dirty="0" err="1">
                <a:latin typeface="Courier New" charset="0"/>
              </a:rPr>
              <a:t>esi</a:t>
            </a:r>
            <a:r>
              <a:rPr lang="en-US" sz="1800" b="1" dirty="0">
                <a:latin typeface="Courier New" charset="0"/>
              </a:rPr>
              <a:t>*TYPE </a:t>
            </a:r>
            <a:r>
              <a:rPr lang="en-US" sz="1800" b="1" dirty="0" err="1">
                <a:latin typeface="Courier New" charset="0"/>
              </a:rPr>
              <a:t>arrayW</a:t>
            </a:r>
            <a:r>
              <a:rPr lang="en-US" sz="1800" b="1" dirty="0">
                <a:latin typeface="Courier New" charset="0"/>
              </a:rPr>
              <a:t>]		; 0004</a:t>
            </a:r>
          </a:p>
          <a:p>
            <a:pPr>
              <a:lnSpc>
                <a:spcPct val="70000"/>
              </a:lnSpc>
              <a:spcBef>
                <a:spcPct val="50000"/>
              </a:spcBef>
            </a:pPr>
            <a:r>
              <a:rPr lang="en-US" sz="1800" b="1" dirty="0" err="1">
                <a:latin typeface="Courier New" charset="0"/>
              </a:rPr>
              <a:t>mov</a:t>
            </a:r>
            <a:r>
              <a:rPr lang="en-US" sz="1800" b="1" dirty="0">
                <a:latin typeface="Courier New" charset="0"/>
              </a:rPr>
              <a:t> </a:t>
            </a:r>
            <a:r>
              <a:rPr lang="en-US" sz="1800" b="1" dirty="0" err="1">
                <a:latin typeface="Courier New" charset="0"/>
              </a:rPr>
              <a:t>edx,arrayD</a:t>
            </a:r>
            <a:r>
              <a:rPr lang="en-US" sz="1800" b="1" dirty="0">
                <a:latin typeface="Courier New" charset="0"/>
              </a:rPr>
              <a:t>[</a:t>
            </a:r>
            <a:r>
              <a:rPr lang="en-US" sz="1800" b="1" dirty="0" err="1">
                <a:latin typeface="Courier New" charset="0"/>
              </a:rPr>
              <a:t>esi</a:t>
            </a:r>
            <a:r>
              <a:rPr lang="en-US" sz="1800" b="1" dirty="0">
                <a:latin typeface="Courier New" charset="0"/>
              </a:rPr>
              <a:t>*TYPE </a:t>
            </a:r>
            <a:r>
              <a:rPr lang="en-US" sz="1800" b="1" dirty="0" err="1">
                <a:latin typeface="Courier New" charset="0"/>
              </a:rPr>
              <a:t>arrayD</a:t>
            </a:r>
            <a:r>
              <a:rPr lang="en-US" sz="1800" b="1" dirty="0">
                <a:latin typeface="Courier New" charset="0"/>
              </a:rPr>
              <a:t>]	</a:t>
            </a:r>
            <a:r>
              <a:rPr lang="en-US" sz="1800" b="1" dirty="0" smtClean="0">
                <a:latin typeface="Courier New" charset="0"/>
              </a:rPr>
              <a:t>	; </a:t>
            </a:r>
            <a:r>
              <a:rPr lang="en-US" sz="1800" b="1" dirty="0">
                <a:latin typeface="Courier New" charset="0"/>
              </a:rPr>
              <a:t>00000004</a:t>
            </a:r>
          </a:p>
        </p:txBody>
      </p:sp>
      <p:sp>
        <p:nvSpPr>
          <p:cNvPr id="173060" name="Text Box 4"/>
          <p:cNvSpPr txBox="1">
            <a:spLocks noChangeArrowheads="1"/>
          </p:cNvSpPr>
          <p:nvPr/>
        </p:nvSpPr>
        <p:spPr bwMode="auto">
          <a:xfrm>
            <a:off x="685800" y="914400"/>
            <a:ext cx="7696200" cy="13849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You can scale an indirect or indexed operand to the offset of an array element. This is done by multiplying the index by the array's TYPE: </a:t>
            </a:r>
          </a:p>
        </p:txBody>
      </p:sp>
    </p:spTree>
    <p:extLst>
      <p:ext uri="{BB962C8B-B14F-4D97-AF65-F5344CB8AC3E}">
        <p14:creationId xmlns:p14="http://schemas.microsoft.com/office/powerpoint/2010/main" xmlns="" val="73488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Pointers</a:t>
            </a:r>
          </a:p>
        </p:txBody>
      </p:sp>
      <p:sp>
        <p:nvSpPr>
          <p:cNvPr id="130051" name="Text Box 3"/>
          <p:cNvSpPr txBox="1">
            <a:spLocks noChangeArrowheads="1"/>
          </p:cNvSpPr>
          <p:nvPr/>
        </p:nvSpPr>
        <p:spPr bwMode="auto">
          <a:xfrm>
            <a:off x="1447800" y="2133600"/>
            <a:ext cx="6324600" cy="1981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.data</a:t>
            </a:r>
          </a:p>
          <a:p>
            <a:pPr>
              <a:lnSpc>
                <a:spcPct val="50000"/>
              </a:lnSpc>
              <a:spcBef>
                <a:spcPct val="50000"/>
              </a:spcBef>
            </a:pPr>
            <a:r>
              <a:rPr lang="en-US" sz="1800" b="1">
                <a:latin typeface="Courier New" charset="0"/>
              </a:rPr>
              <a:t>arrayW WORD 1000h,2000h,3000h</a:t>
            </a:r>
          </a:p>
          <a:p>
            <a:pPr>
              <a:lnSpc>
                <a:spcPct val="50000"/>
              </a:lnSpc>
              <a:spcBef>
                <a:spcPct val="50000"/>
              </a:spcBef>
            </a:pPr>
            <a:r>
              <a:rPr lang="en-US" sz="1800" b="1">
                <a:latin typeface="Courier New" charset="0"/>
              </a:rPr>
              <a:t>ptrW DWORD arrayW</a:t>
            </a:r>
          </a:p>
          <a:p>
            <a:pPr>
              <a:lnSpc>
                <a:spcPct val="50000"/>
              </a:lnSpc>
              <a:spcBef>
                <a:spcPct val="50000"/>
              </a:spcBef>
            </a:pPr>
            <a:r>
              <a:rPr lang="en-US" sz="1800" b="1">
                <a:latin typeface="Courier New" charset="0"/>
              </a:rPr>
              <a:t>.code</a:t>
            </a:r>
          </a:p>
          <a:p>
            <a:pPr>
              <a:lnSpc>
                <a:spcPct val="50000"/>
              </a:lnSpc>
              <a:spcBef>
                <a:spcPct val="50000"/>
              </a:spcBef>
            </a:pPr>
            <a:r>
              <a:rPr lang="en-US" sz="1800" b="1">
                <a:latin typeface="Courier New" charset="0"/>
              </a:rPr>
              <a:t>	mov esi,ptrW</a:t>
            </a:r>
          </a:p>
          <a:p>
            <a:pPr>
              <a:lnSpc>
                <a:spcPct val="50000"/>
              </a:lnSpc>
              <a:spcBef>
                <a:spcPct val="50000"/>
              </a:spcBef>
            </a:pPr>
            <a:r>
              <a:rPr lang="en-US" sz="1800" b="1">
                <a:latin typeface="Courier New" charset="0"/>
              </a:rPr>
              <a:t>	mov ax,[esi]	; AX = 1000h</a:t>
            </a:r>
          </a:p>
        </p:txBody>
      </p:sp>
      <p:sp>
        <p:nvSpPr>
          <p:cNvPr id="130052" name="Text Box 4"/>
          <p:cNvSpPr txBox="1">
            <a:spLocks noChangeArrowheads="1"/>
          </p:cNvSpPr>
          <p:nvPr/>
        </p:nvSpPr>
        <p:spPr bwMode="auto">
          <a:xfrm>
            <a:off x="685800" y="10668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a:t>You can declare a </a:t>
            </a:r>
            <a:r>
              <a:rPr lang="en-US" sz="2400">
                <a:solidFill>
                  <a:schemeClr val="tx2"/>
                </a:solidFill>
              </a:rPr>
              <a:t>pointer variable</a:t>
            </a:r>
            <a:r>
              <a:rPr lang="en-US" sz="2400"/>
              <a:t> that contains the offset of another variable.</a:t>
            </a:r>
          </a:p>
        </p:txBody>
      </p:sp>
      <p:sp>
        <p:nvSpPr>
          <p:cNvPr id="130053" name="Text Box 5"/>
          <p:cNvSpPr txBox="1">
            <a:spLocks noChangeArrowheads="1"/>
          </p:cNvSpPr>
          <p:nvPr/>
        </p:nvSpPr>
        <p:spPr bwMode="auto">
          <a:xfrm>
            <a:off x="1447800" y="4419600"/>
            <a:ext cx="6324600" cy="1219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100">
                <a:latin typeface="Arial" charset="0"/>
              </a:rPr>
              <a:t>Alternate format:</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ptrW DWORD OFFSET arrayW</a:t>
            </a:r>
          </a:p>
        </p:txBody>
      </p:sp>
    </p:spTree>
    <p:extLst>
      <p:ext uri="{BB962C8B-B14F-4D97-AF65-F5344CB8AC3E}">
        <p14:creationId xmlns:p14="http://schemas.microsoft.com/office/powerpoint/2010/main" xmlns="" val="3255234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dirty="0"/>
              <a:t>JMP and LOOP Instructions</a:t>
            </a:r>
          </a:p>
        </p:txBody>
      </p:sp>
      <p:sp>
        <p:nvSpPr>
          <p:cNvPr id="163843" name="Rectangle 3"/>
          <p:cNvSpPr>
            <a:spLocks noGrp="1" noChangeArrowheads="1"/>
          </p:cNvSpPr>
          <p:nvPr>
            <p:ph idx="1"/>
          </p:nvPr>
        </p:nvSpPr>
        <p:spPr>
          <a:xfrm>
            <a:off x="1828800" y="1219200"/>
            <a:ext cx="6858000" cy="4953000"/>
          </a:xfrm>
        </p:spPr>
        <p:txBody>
          <a:bodyPr/>
          <a:lstStyle/>
          <a:p>
            <a:r>
              <a:rPr lang="en-US" sz="3200" dirty="0"/>
              <a:t>JMP Instruction</a:t>
            </a:r>
          </a:p>
          <a:p>
            <a:r>
              <a:rPr lang="en-US" sz="3200" dirty="0"/>
              <a:t>LOOP Instruction</a:t>
            </a:r>
          </a:p>
          <a:p>
            <a:r>
              <a:rPr lang="en-US" sz="3200" dirty="0"/>
              <a:t>LOOP Example</a:t>
            </a:r>
          </a:p>
          <a:p>
            <a:r>
              <a:rPr lang="en-US" sz="3200" dirty="0"/>
              <a:t>Summing an Integer Array</a:t>
            </a:r>
          </a:p>
          <a:p>
            <a:pPr marL="0" indent="0">
              <a:buNone/>
            </a:pPr>
            <a:endParaRPr lang="en-US" dirty="0"/>
          </a:p>
        </p:txBody>
      </p:sp>
    </p:spTree>
    <p:extLst>
      <p:ext uri="{BB962C8B-B14F-4D97-AF65-F5344CB8AC3E}">
        <p14:creationId xmlns:p14="http://schemas.microsoft.com/office/powerpoint/2010/main" xmlns="" val="2977719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JMP Instruction</a:t>
            </a:r>
          </a:p>
        </p:txBody>
      </p:sp>
      <p:sp>
        <p:nvSpPr>
          <p:cNvPr id="133123" name="Text Box 3"/>
          <p:cNvSpPr txBox="1">
            <a:spLocks noChangeArrowheads="1"/>
          </p:cNvSpPr>
          <p:nvPr/>
        </p:nvSpPr>
        <p:spPr bwMode="auto">
          <a:xfrm>
            <a:off x="2819400" y="3581400"/>
            <a:ext cx="4191000" cy="1828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22860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60000"/>
              </a:lnSpc>
              <a:spcBef>
                <a:spcPct val="50000"/>
              </a:spcBef>
            </a:pPr>
            <a:r>
              <a:rPr lang="en-US" b="1">
                <a:latin typeface="Courier New" charset="0"/>
              </a:rPr>
              <a:t>top:</a:t>
            </a:r>
          </a:p>
          <a:p>
            <a:pPr>
              <a:lnSpc>
                <a:spcPct val="60000"/>
              </a:lnSpc>
              <a:spcBef>
                <a:spcPct val="50000"/>
              </a:spcBef>
            </a:pPr>
            <a:r>
              <a:rPr lang="en-US" b="1">
                <a:latin typeface="Courier New" charset="0"/>
              </a:rPr>
              <a:t>	.</a:t>
            </a:r>
          </a:p>
          <a:p>
            <a:pPr>
              <a:lnSpc>
                <a:spcPct val="60000"/>
              </a:lnSpc>
              <a:spcBef>
                <a:spcPct val="50000"/>
              </a:spcBef>
            </a:pPr>
            <a:r>
              <a:rPr lang="en-US" b="1">
                <a:latin typeface="Courier New" charset="0"/>
              </a:rPr>
              <a:t>	.</a:t>
            </a:r>
          </a:p>
          <a:p>
            <a:pPr>
              <a:lnSpc>
                <a:spcPct val="60000"/>
              </a:lnSpc>
              <a:spcBef>
                <a:spcPct val="50000"/>
              </a:spcBef>
            </a:pPr>
            <a:r>
              <a:rPr lang="en-US" b="1">
                <a:latin typeface="Courier New" charset="0"/>
              </a:rPr>
              <a:t>	jmp top</a:t>
            </a:r>
          </a:p>
        </p:txBody>
      </p:sp>
      <p:sp>
        <p:nvSpPr>
          <p:cNvPr id="133124" name="Text Box 4"/>
          <p:cNvSpPr txBox="1">
            <a:spLocks noChangeArrowheads="1"/>
          </p:cNvSpPr>
          <p:nvPr/>
        </p:nvSpPr>
        <p:spPr bwMode="auto">
          <a:xfrm>
            <a:off x="685800" y="1066800"/>
            <a:ext cx="7696200"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dirty="0">
                <a:latin typeface="Arial" charset="0"/>
              </a:rPr>
              <a:t>JMP is an unconditional jump to a label that is usually within the  same procedure.</a:t>
            </a:r>
          </a:p>
          <a:p>
            <a:pPr>
              <a:spcBef>
                <a:spcPct val="50000"/>
              </a:spcBef>
              <a:buFontTx/>
              <a:buChar char="•"/>
            </a:pPr>
            <a:r>
              <a:rPr lang="en-US" dirty="0">
                <a:latin typeface="Arial" charset="0"/>
              </a:rPr>
              <a:t>Syntax: </a:t>
            </a:r>
            <a:r>
              <a:rPr lang="en-US" dirty="0">
                <a:solidFill>
                  <a:schemeClr val="tx2"/>
                </a:solidFill>
                <a:latin typeface="Arial" charset="0"/>
              </a:rPr>
              <a:t>JMP </a:t>
            </a:r>
            <a:r>
              <a:rPr lang="en-US" i="1" dirty="0">
                <a:solidFill>
                  <a:schemeClr val="tx2"/>
                </a:solidFill>
                <a:latin typeface="Arial" charset="0"/>
              </a:rPr>
              <a:t>target</a:t>
            </a:r>
          </a:p>
          <a:p>
            <a:pPr>
              <a:spcBef>
                <a:spcPct val="50000"/>
              </a:spcBef>
              <a:buFontTx/>
              <a:buChar char="•"/>
            </a:pPr>
            <a:r>
              <a:rPr lang="en-US" dirty="0">
                <a:latin typeface="Arial" charset="0"/>
              </a:rPr>
              <a:t>Logic: EIP </a:t>
            </a:r>
            <a:r>
              <a:rPr lang="en-US" dirty="0">
                <a:latin typeface="Arial" charset="0"/>
                <a:sym typeface="Symbol" charset="0"/>
              </a:rPr>
              <a:t> </a:t>
            </a:r>
            <a:r>
              <a:rPr lang="en-US" i="1" dirty="0">
                <a:latin typeface="Arial" charset="0"/>
                <a:sym typeface="Symbol" charset="0"/>
              </a:rPr>
              <a:t>target</a:t>
            </a:r>
          </a:p>
          <a:p>
            <a:pPr>
              <a:spcBef>
                <a:spcPct val="50000"/>
              </a:spcBef>
              <a:buFontTx/>
              <a:buChar char="•"/>
            </a:pPr>
            <a:r>
              <a:rPr lang="en-US" dirty="0">
                <a:latin typeface="Arial" charset="0"/>
                <a:sym typeface="Symbol" charset="0"/>
              </a:rPr>
              <a:t>Example:</a:t>
            </a:r>
          </a:p>
        </p:txBody>
      </p:sp>
    </p:spTree>
    <p:extLst>
      <p:ext uri="{BB962C8B-B14F-4D97-AF65-F5344CB8AC3E}">
        <p14:creationId xmlns:p14="http://schemas.microsoft.com/office/powerpoint/2010/main" xmlns="" val="3744291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LOOP Instruction</a:t>
            </a:r>
          </a:p>
        </p:txBody>
      </p:sp>
      <p:sp>
        <p:nvSpPr>
          <p:cNvPr id="134148" name="Text Box 4"/>
          <p:cNvSpPr txBox="1">
            <a:spLocks noChangeArrowheads="1"/>
          </p:cNvSpPr>
          <p:nvPr/>
        </p:nvSpPr>
        <p:spPr bwMode="auto">
          <a:xfrm>
            <a:off x="685800" y="1066800"/>
            <a:ext cx="7696200" cy="518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97155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80000"/>
              </a:lnSpc>
              <a:spcBef>
                <a:spcPct val="50000"/>
              </a:spcBef>
              <a:buFontTx/>
              <a:buChar char="•"/>
            </a:pPr>
            <a:r>
              <a:rPr lang="en-US" dirty="0">
                <a:latin typeface="Arial" charset="0"/>
              </a:rPr>
              <a:t>The LOOP instruction creates a counting loop</a:t>
            </a:r>
          </a:p>
          <a:p>
            <a:pPr>
              <a:lnSpc>
                <a:spcPct val="80000"/>
              </a:lnSpc>
              <a:spcBef>
                <a:spcPct val="50000"/>
              </a:spcBef>
              <a:buFontTx/>
              <a:buChar char="•"/>
            </a:pPr>
            <a:r>
              <a:rPr lang="en-US" dirty="0">
                <a:latin typeface="Arial" charset="0"/>
              </a:rPr>
              <a:t>Syntax: </a:t>
            </a:r>
            <a:r>
              <a:rPr lang="en-US" dirty="0">
                <a:solidFill>
                  <a:schemeClr val="tx2"/>
                </a:solidFill>
                <a:latin typeface="Arial" charset="0"/>
              </a:rPr>
              <a:t>LOOP </a:t>
            </a:r>
            <a:r>
              <a:rPr lang="en-US" i="1" dirty="0">
                <a:solidFill>
                  <a:schemeClr val="tx2"/>
                </a:solidFill>
                <a:latin typeface="Arial" charset="0"/>
              </a:rPr>
              <a:t>target</a:t>
            </a:r>
          </a:p>
          <a:p>
            <a:pPr>
              <a:lnSpc>
                <a:spcPct val="80000"/>
              </a:lnSpc>
              <a:spcBef>
                <a:spcPct val="50000"/>
              </a:spcBef>
              <a:buFontTx/>
              <a:buChar char="•"/>
            </a:pPr>
            <a:r>
              <a:rPr lang="en-US" dirty="0">
                <a:latin typeface="Arial" charset="0"/>
              </a:rPr>
              <a:t>Logic:</a:t>
            </a:r>
          </a:p>
          <a:p>
            <a:pPr lvl="1">
              <a:lnSpc>
                <a:spcPct val="80000"/>
              </a:lnSpc>
              <a:spcBef>
                <a:spcPct val="50000"/>
              </a:spcBef>
              <a:buFontTx/>
              <a:buChar char="•"/>
            </a:pPr>
            <a:r>
              <a:rPr lang="en-US" dirty="0">
                <a:latin typeface="Arial" charset="0"/>
              </a:rPr>
              <a:t>ECX </a:t>
            </a:r>
            <a:r>
              <a:rPr lang="en-US" dirty="0">
                <a:latin typeface="Arial" charset="0"/>
                <a:sym typeface="Symbol" charset="0"/>
              </a:rPr>
              <a:t> ECX – 1</a:t>
            </a:r>
            <a:endParaRPr lang="en-US" dirty="0">
              <a:latin typeface="Arial" charset="0"/>
            </a:endParaRPr>
          </a:p>
          <a:p>
            <a:pPr lvl="1">
              <a:lnSpc>
                <a:spcPct val="80000"/>
              </a:lnSpc>
              <a:spcBef>
                <a:spcPct val="50000"/>
              </a:spcBef>
              <a:buFontTx/>
              <a:buChar char="•"/>
            </a:pPr>
            <a:r>
              <a:rPr lang="en-US" dirty="0">
                <a:latin typeface="Arial" charset="0"/>
              </a:rPr>
              <a:t>if ECX != 0, jump to </a:t>
            </a:r>
            <a:r>
              <a:rPr lang="en-US" i="1" dirty="0">
                <a:latin typeface="Arial" charset="0"/>
                <a:sym typeface="Symbol" charset="0"/>
              </a:rPr>
              <a:t>target</a:t>
            </a:r>
          </a:p>
          <a:p>
            <a:pPr>
              <a:lnSpc>
                <a:spcPct val="80000"/>
              </a:lnSpc>
              <a:spcBef>
                <a:spcPct val="50000"/>
              </a:spcBef>
              <a:buFontTx/>
              <a:buChar char="•"/>
            </a:pPr>
            <a:r>
              <a:rPr lang="en-US" dirty="0">
                <a:latin typeface="Arial" charset="0"/>
                <a:sym typeface="Symbol" charset="0"/>
              </a:rPr>
              <a:t>Implementation: </a:t>
            </a:r>
          </a:p>
          <a:p>
            <a:pPr lvl="1">
              <a:spcBef>
                <a:spcPct val="50000"/>
              </a:spcBef>
              <a:buFontTx/>
              <a:buChar char="•"/>
            </a:pPr>
            <a:r>
              <a:rPr lang="en-US" dirty="0">
                <a:latin typeface="Arial" charset="0"/>
                <a:sym typeface="Symbol" charset="0"/>
              </a:rPr>
              <a:t>The assembler calculates the distance, in bytes, between the offset of the following instruction and the offset of the target label. It is called the </a:t>
            </a:r>
            <a:r>
              <a:rPr lang="en-US" dirty="0">
                <a:solidFill>
                  <a:schemeClr val="tx2"/>
                </a:solidFill>
                <a:latin typeface="Arial" charset="0"/>
                <a:sym typeface="Symbol" charset="0"/>
              </a:rPr>
              <a:t>relative offset</a:t>
            </a:r>
            <a:r>
              <a:rPr lang="en-US" dirty="0">
                <a:latin typeface="Arial" charset="0"/>
                <a:sym typeface="Symbol" charset="0"/>
              </a:rPr>
              <a:t>.</a:t>
            </a:r>
          </a:p>
          <a:p>
            <a:pPr lvl="1">
              <a:spcBef>
                <a:spcPct val="50000"/>
              </a:spcBef>
              <a:buFontTx/>
              <a:buChar char="•"/>
            </a:pPr>
            <a:r>
              <a:rPr lang="en-US" dirty="0">
                <a:latin typeface="Arial" charset="0"/>
                <a:sym typeface="Symbol" charset="0"/>
              </a:rPr>
              <a:t>The relative offset is added to EIP.</a:t>
            </a:r>
          </a:p>
        </p:txBody>
      </p:sp>
    </p:spTree>
    <p:extLst>
      <p:ext uri="{BB962C8B-B14F-4D97-AF65-F5344CB8AC3E}">
        <p14:creationId xmlns:p14="http://schemas.microsoft.com/office/powerpoint/2010/main" xmlns="" val="3980827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10: Review</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2400" dirty="0" smtClean="0">
                <a:latin typeface="Arial" pitchFamily="34" charset="0"/>
                <a:cs typeface="Arial" pitchFamily="34" charset="0"/>
              </a:rPr>
              <a:t>    ADD and SUB Instructions and how they affect FLAGS</a:t>
            </a:r>
          </a:p>
          <a:p>
            <a:pPr marL="285750" indent="-285750">
              <a:lnSpc>
                <a:spcPct val="150000"/>
              </a:lnSpc>
              <a:buFont typeface="Arial"/>
              <a:buChar char="•"/>
            </a:pPr>
            <a:endParaRPr lang="en-US" sz="2400" dirty="0" smtClean="0">
              <a:latin typeface="Arial" pitchFamily="34" charset="0"/>
              <a:cs typeface="Arial" pitchFamily="34" charset="0"/>
            </a:endParaRPr>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6" name="Text Box 3"/>
          <p:cNvSpPr txBox="1">
            <a:spLocks noChangeArrowheads="1"/>
          </p:cNvSpPr>
          <p:nvPr/>
        </p:nvSpPr>
        <p:spPr bwMode="auto">
          <a:xfrm>
            <a:off x="1066800" y="2209800"/>
            <a:ext cx="6934200" cy="2743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mov ax,00FFh</a:t>
            </a:r>
          </a:p>
          <a:p>
            <a:pPr>
              <a:lnSpc>
                <a:spcPct val="50000"/>
              </a:lnSpc>
              <a:spcBef>
                <a:spcPct val="50000"/>
              </a:spcBef>
            </a:pPr>
            <a:r>
              <a:rPr lang="en-US" sz="1800" b="1">
                <a:latin typeface="Courier New" charset="0"/>
              </a:rPr>
              <a:t>add ax,1	; AX=       SF=  ZF=  CF=</a:t>
            </a:r>
          </a:p>
          <a:p>
            <a:pPr>
              <a:lnSpc>
                <a:spcPct val="50000"/>
              </a:lnSpc>
              <a:spcBef>
                <a:spcPct val="50000"/>
              </a:spcBef>
            </a:pPr>
            <a:r>
              <a:rPr lang="en-US" sz="1800" b="1">
                <a:latin typeface="Courier New" charset="0"/>
              </a:rPr>
              <a:t>sub ax,1	; AX=       SF=  ZF=  CF=</a:t>
            </a:r>
          </a:p>
          <a:p>
            <a:pPr>
              <a:lnSpc>
                <a:spcPct val="50000"/>
              </a:lnSpc>
              <a:spcBef>
                <a:spcPct val="50000"/>
              </a:spcBef>
            </a:pPr>
            <a:r>
              <a:rPr lang="en-US" sz="1800" b="1">
                <a:latin typeface="Courier New" charset="0"/>
              </a:rPr>
              <a:t>add al,1	; AL=       SF=  ZF=  CF=</a:t>
            </a:r>
          </a:p>
          <a:p>
            <a:pPr>
              <a:lnSpc>
                <a:spcPct val="50000"/>
              </a:lnSpc>
              <a:spcBef>
                <a:spcPct val="50000"/>
              </a:spcBef>
            </a:pPr>
            <a:r>
              <a:rPr lang="en-US" sz="1800" b="1">
                <a:latin typeface="Courier New" charset="0"/>
              </a:rPr>
              <a:t>mov bh,6Ch</a:t>
            </a:r>
          </a:p>
          <a:p>
            <a:pPr>
              <a:lnSpc>
                <a:spcPct val="50000"/>
              </a:lnSpc>
              <a:spcBef>
                <a:spcPct val="50000"/>
              </a:spcBef>
            </a:pPr>
            <a:r>
              <a:rPr lang="en-US" sz="1800" b="1">
                <a:latin typeface="Courier New" charset="0"/>
              </a:rPr>
              <a:t>add bh,95h	; BH=       SF=  ZF=  CF=</a:t>
            </a:r>
          </a:p>
          <a:p>
            <a:pPr>
              <a:lnSpc>
                <a:spcPct val="50000"/>
              </a:lnSpc>
              <a:spcBef>
                <a:spcPct val="50000"/>
              </a:spcBef>
            </a:pPr>
            <a:endParaRPr lang="en-US" sz="1800" b="1">
              <a:latin typeface="Courier New" charset="0"/>
            </a:endParaRPr>
          </a:p>
          <a:p>
            <a:pPr>
              <a:lnSpc>
                <a:spcPct val="50000"/>
              </a:lnSpc>
              <a:spcBef>
                <a:spcPct val="50000"/>
              </a:spcBef>
            </a:pPr>
            <a:r>
              <a:rPr lang="en-US" sz="1800" b="1">
                <a:latin typeface="Courier New" charset="0"/>
              </a:rPr>
              <a:t>mov al,2</a:t>
            </a:r>
          </a:p>
          <a:p>
            <a:pPr>
              <a:lnSpc>
                <a:spcPct val="50000"/>
              </a:lnSpc>
              <a:spcBef>
                <a:spcPct val="50000"/>
              </a:spcBef>
            </a:pPr>
            <a:r>
              <a:rPr lang="en-US" sz="1800" b="1">
                <a:latin typeface="Courier New" charset="0"/>
              </a:rPr>
              <a:t>sub al,3	; AL=       SF=  ZF=  CF=</a:t>
            </a:r>
          </a:p>
        </p:txBody>
      </p:sp>
      <p:sp>
        <p:nvSpPr>
          <p:cNvPr id="7" name="Text Box 5"/>
          <p:cNvSpPr txBox="1">
            <a:spLocks noChangeArrowheads="1"/>
          </p:cNvSpPr>
          <p:nvPr/>
        </p:nvSpPr>
        <p:spPr bwMode="auto">
          <a:xfrm>
            <a:off x="4648200" y="2209800"/>
            <a:ext cx="3657600"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2857500" algn="l"/>
                <a:tab pos="4114800" algn="l"/>
              </a:tabLst>
              <a:defRPr sz="2400">
                <a:solidFill>
                  <a:schemeClr val="tx1"/>
                </a:solidFill>
                <a:latin typeface="Times New Roman" charset="0"/>
                <a:ea typeface="ＭＳ Ｐゴシック" charset="0"/>
              </a:defRPr>
            </a:lvl1pPr>
            <a:lvl2pPr>
              <a:tabLst>
                <a:tab pos="457200" algn="l"/>
                <a:tab pos="2857500" algn="l"/>
                <a:tab pos="4114800" algn="l"/>
              </a:tabLst>
              <a:defRPr sz="2400">
                <a:solidFill>
                  <a:schemeClr val="tx1"/>
                </a:solidFill>
                <a:latin typeface="Times New Roman" charset="0"/>
                <a:ea typeface="ＭＳ Ｐゴシック" charset="0"/>
              </a:defRPr>
            </a:lvl2pPr>
            <a:lvl3pPr>
              <a:tabLst>
                <a:tab pos="457200" algn="l"/>
                <a:tab pos="2857500" algn="l"/>
                <a:tab pos="4114800" algn="l"/>
              </a:tabLst>
              <a:defRPr sz="2400">
                <a:solidFill>
                  <a:schemeClr val="tx1"/>
                </a:solidFill>
                <a:latin typeface="Times New Roman" charset="0"/>
                <a:ea typeface="ＭＳ Ｐゴシック" charset="0"/>
              </a:defRPr>
            </a:lvl3pPr>
            <a:lvl4pPr>
              <a:tabLst>
                <a:tab pos="457200" algn="l"/>
                <a:tab pos="2857500" algn="l"/>
                <a:tab pos="4114800" algn="l"/>
              </a:tabLst>
              <a:defRPr sz="2400">
                <a:solidFill>
                  <a:schemeClr val="tx1"/>
                </a:solidFill>
                <a:latin typeface="Times New Roman" charset="0"/>
                <a:ea typeface="ＭＳ Ｐゴシック" charset="0"/>
              </a:defRPr>
            </a:lvl4pPr>
            <a:lvl5pPr>
              <a:tabLst>
                <a:tab pos="457200" algn="l"/>
                <a:tab pos="28575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8575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endParaRPr lang="en-US" sz="1800" b="1" dirty="0">
              <a:solidFill>
                <a:schemeClr val="tx2"/>
              </a:solidFill>
              <a:latin typeface="Courier New" charset="0"/>
            </a:endParaRPr>
          </a:p>
          <a:p>
            <a:pPr>
              <a:lnSpc>
                <a:spcPct val="50000"/>
              </a:lnSpc>
              <a:spcBef>
                <a:spcPct val="50000"/>
              </a:spcBef>
            </a:pPr>
            <a:r>
              <a:rPr lang="en-US" sz="1800" b="1" dirty="0">
                <a:solidFill>
                  <a:schemeClr val="tx2"/>
                </a:solidFill>
                <a:latin typeface="Courier New" charset="0"/>
              </a:rPr>
              <a:t>0100h     0    0    0</a:t>
            </a:r>
          </a:p>
          <a:p>
            <a:pPr>
              <a:lnSpc>
                <a:spcPct val="50000"/>
              </a:lnSpc>
              <a:spcBef>
                <a:spcPct val="50000"/>
              </a:spcBef>
            </a:pPr>
            <a:r>
              <a:rPr lang="en-US" sz="1800" b="1" dirty="0">
                <a:solidFill>
                  <a:schemeClr val="tx2"/>
                </a:solidFill>
                <a:latin typeface="Courier New" charset="0"/>
              </a:rPr>
              <a:t>00FFh     0    0    0</a:t>
            </a:r>
          </a:p>
          <a:p>
            <a:pPr>
              <a:lnSpc>
                <a:spcPct val="50000"/>
              </a:lnSpc>
              <a:spcBef>
                <a:spcPct val="50000"/>
              </a:spcBef>
            </a:pPr>
            <a:r>
              <a:rPr lang="en-US" sz="1800" b="1" dirty="0">
                <a:solidFill>
                  <a:schemeClr val="tx2"/>
                </a:solidFill>
                <a:latin typeface="Courier New" charset="0"/>
              </a:rPr>
              <a:t>00h       0    1    1</a:t>
            </a:r>
          </a:p>
          <a:p>
            <a:pPr>
              <a:lnSpc>
                <a:spcPct val="50000"/>
              </a:lnSpc>
              <a:spcBef>
                <a:spcPct val="50000"/>
              </a:spcBef>
            </a:pPr>
            <a:endParaRPr lang="en-US" sz="1800" b="1" dirty="0">
              <a:solidFill>
                <a:schemeClr val="tx2"/>
              </a:solidFill>
              <a:latin typeface="Courier New" charset="0"/>
            </a:endParaRPr>
          </a:p>
          <a:p>
            <a:pPr>
              <a:lnSpc>
                <a:spcPct val="50000"/>
              </a:lnSpc>
              <a:spcBef>
                <a:spcPct val="50000"/>
              </a:spcBef>
            </a:pPr>
            <a:r>
              <a:rPr lang="en-US" sz="1800" b="1" dirty="0">
                <a:solidFill>
                  <a:schemeClr val="tx2"/>
                </a:solidFill>
                <a:latin typeface="Courier New" charset="0"/>
              </a:rPr>
              <a:t>01h       0    0    1</a:t>
            </a:r>
          </a:p>
          <a:p>
            <a:pPr>
              <a:lnSpc>
                <a:spcPct val="50000"/>
              </a:lnSpc>
              <a:spcBef>
                <a:spcPct val="50000"/>
              </a:spcBef>
            </a:pPr>
            <a:endParaRPr lang="en-US" sz="1800" b="1" dirty="0">
              <a:solidFill>
                <a:schemeClr val="tx2"/>
              </a:solidFill>
              <a:latin typeface="Courier New" charset="0"/>
            </a:endParaRPr>
          </a:p>
          <a:p>
            <a:pPr>
              <a:lnSpc>
                <a:spcPct val="50000"/>
              </a:lnSpc>
              <a:spcBef>
                <a:spcPct val="50000"/>
              </a:spcBef>
            </a:pPr>
            <a:endParaRPr lang="en-US" sz="1800" b="1" dirty="0">
              <a:solidFill>
                <a:schemeClr val="tx2"/>
              </a:solidFill>
              <a:latin typeface="Courier New" charset="0"/>
            </a:endParaRPr>
          </a:p>
          <a:p>
            <a:pPr>
              <a:lnSpc>
                <a:spcPct val="50000"/>
              </a:lnSpc>
              <a:spcBef>
                <a:spcPct val="50000"/>
              </a:spcBef>
            </a:pPr>
            <a:r>
              <a:rPr lang="en-US" sz="1800" b="1" dirty="0" err="1">
                <a:solidFill>
                  <a:schemeClr val="tx2"/>
                </a:solidFill>
                <a:latin typeface="Courier New" charset="0"/>
              </a:rPr>
              <a:t>FFh</a:t>
            </a:r>
            <a:r>
              <a:rPr lang="en-US" sz="1800" b="1" dirty="0">
                <a:solidFill>
                  <a:schemeClr val="tx2"/>
                </a:solidFill>
                <a:latin typeface="Courier New" charset="0"/>
              </a:rPr>
              <a:t>       1    0    1</a:t>
            </a:r>
          </a:p>
          <a:p>
            <a:pPr>
              <a:lnSpc>
                <a:spcPct val="50000"/>
              </a:lnSpc>
              <a:spcBef>
                <a:spcPct val="50000"/>
              </a:spcBef>
            </a:pPr>
            <a:endParaRPr lang="en-US" sz="1800" b="1" dirty="0">
              <a:solidFill>
                <a:schemeClr val="tx2"/>
              </a:solidFill>
              <a:latin typeface="Courier New" charset="0"/>
            </a:endParaRPr>
          </a:p>
        </p:txBody>
      </p:sp>
    </p:spTree>
    <p:extLst>
      <p:ext uri="{BB962C8B-B14F-4D97-AF65-F5344CB8AC3E}">
        <p14:creationId xmlns:p14="http://schemas.microsoft.com/office/powerpoint/2010/main" xmlns="" val="332725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LOOP Example</a:t>
            </a:r>
          </a:p>
        </p:txBody>
      </p:sp>
      <p:sp>
        <p:nvSpPr>
          <p:cNvPr id="155651" name="Text Box 3"/>
          <p:cNvSpPr txBox="1">
            <a:spLocks noChangeArrowheads="1"/>
          </p:cNvSpPr>
          <p:nvPr/>
        </p:nvSpPr>
        <p:spPr bwMode="auto">
          <a:xfrm>
            <a:off x="1295400" y="2209800"/>
            <a:ext cx="6629400" cy="1828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a:latin typeface="Courier New" charset="0"/>
              </a:rPr>
              <a:t>00000000  66 B8 0000		mov  ax,0  </a:t>
            </a:r>
          </a:p>
          <a:p>
            <a:pPr>
              <a:lnSpc>
                <a:spcPct val="50000"/>
              </a:lnSpc>
              <a:spcBef>
                <a:spcPct val="50000"/>
              </a:spcBef>
            </a:pPr>
            <a:r>
              <a:rPr lang="en-US" sz="1800" b="1">
                <a:latin typeface="Courier New" charset="0"/>
              </a:rPr>
              <a:t>00000004  B9 00000005		mov  ecx,5</a:t>
            </a:r>
          </a:p>
          <a:p>
            <a:pPr>
              <a:lnSpc>
                <a:spcPct val="50000"/>
              </a:lnSpc>
              <a:spcBef>
                <a:spcPct val="50000"/>
              </a:spcBef>
            </a:pPr>
            <a:endParaRPr lang="en-US" sz="1800" b="1">
              <a:latin typeface="Courier New" charset="0"/>
            </a:endParaRPr>
          </a:p>
          <a:p>
            <a:pPr>
              <a:lnSpc>
                <a:spcPct val="50000"/>
              </a:lnSpc>
              <a:spcBef>
                <a:spcPct val="50000"/>
              </a:spcBef>
            </a:pPr>
            <a:r>
              <a:rPr lang="en-US" sz="1800" b="1">
                <a:solidFill>
                  <a:schemeClr val="tx2"/>
                </a:solidFill>
                <a:latin typeface="Courier New" charset="0"/>
              </a:rPr>
              <a:t>00000009</a:t>
            </a:r>
            <a:r>
              <a:rPr lang="en-US" sz="1800" b="1">
                <a:latin typeface="Courier New" charset="0"/>
              </a:rPr>
              <a:t>  66 03 C1	L1:	add  ax,cx</a:t>
            </a:r>
          </a:p>
          <a:p>
            <a:pPr>
              <a:lnSpc>
                <a:spcPct val="50000"/>
              </a:lnSpc>
              <a:spcBef>
                <a:spcPct val="50000"/>
              </a:spcBef>
            </a:pPr>
            <a:r>
              <a:rPr lang="en-US" sz="1800" b="1">
                <a:latin typeface="Courier New" charset="0"/>
              </a:rPr>
              <a:t>0000000C  E2 </a:t>
            </a:r>
            <a:r>
              <a:rPr lang="en-US" sz="1800" b="1">
                <a:solidFill>
                  <a:schemeClr val="tx2"/>
                </a:solidFill>
                <a:latin typeface="Courier New" charset="0"/>
              </a:rPr>
              <a:t>FB</a:t>
            </a:r>
            <a:r>
              <a:rPr lang="en-US" sz="1800" b="1">
                <a:latin typeface="Courier New" charset="0"/>
              </a:rPr>
              <a:t>		loop L1</a:t>
            </a:r>
          </a:p>
          <a:p>
            <a:pPr>
              <a:lnSpc>
                <a:spcPct val="50000"/>
              </a:lnSpc>
              <a:spcBef>
                <a:spcPct val="50000"/>
              </a:spcBef>
            </a:pPr>
            <a:r>
              <a:rPr lang="en-US" sz="1800" b="1">
                <a:solidFill>
                  <a:schemeClr val="tx2"/>
                </a:solidFill>
                <a:latin typeface="Courier New" charset="0"/>
              </a:rPr>
              <a:t>0000000E</a:t>
            </a:r>
          </a:p>
        </p:txBody>
      </p:sp>
      <p:sp>
        <p:nvSpPr>
          <p:cNvPr id="155652" name="Text Box 4"/>
          <p:cNvSpPr txBox="1">
            <a:spLocks noChangeArrowheads="1"/>
          </p:cNvSpPr>
          <p:nvPr/>
        </p:nvSpPr>
        <p:spPr bwMode="auto">
          <a:xfrm>
            <a:off x="1219200" y="914400"/>
            <a:ext cx="65532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a:defRPr sz="2400">
                <a:solidFill>
                  <a:schemeClr val="tx1"/>
                </a:solidFill>
                <a:latin typeface="Times New Roman" charset="0"/>
                <a:ea typeface="ＭＳ Ｐゴシック" charset="0"/>
              </a:defRPr>
            </a:lvl1pPr>
            <a:lvl2pPr marL="685800" indent="-228600">
              <a:defRPr sz="2400">
                <a:solidFill>
                  <a:schemeClr val="tx1"/>
                </a:solidFill>
                <a:latin typeface="Times New Roman" charset="0"/>
                <a:ea typeface="ＭＳ Ｐゴシック" charset="0"/>
              </a:defRPr>
            </a:lvl2pPr>
            <a:lvl3pPr marL="97155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2100">
                <a:latin typeface="Arial" charset="0"/>
              </a:rPr>
              <a:t>The following loop calculates the sum of the integers 5 + 4 + 3 +2 + 1:</a:t>
            </a:r>
            <a:endParaRPr lang="en-US" sz="2100" i="1">
              <a:latin typeface="Arial" charset="0"/>
              <a:sym typeface="Symbol" charset="0"/>
            </a:endParaRPr>
          </a:p>
        </p:txBody>
      </p:sp>
      <p:sp>
        <p:nvSpPr>
          <p:cNvPr id="155653" name="Text Box 5"/>
          <p:cNvSpPr txBox="1">
            <a:spLocks noChangeArrowheads="1"/>
          </p:cNvSpPr>
          <p:nvPr/>
        </p:nvSpPr>
        <p:spPr bwMode="auto">
          <a:xfrm>
            <a:off x="533400" y="4343400"/>
            <a:ext cx="7924800" cy="166199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000" dirty="0">
                <a:latin typeface="Arial"/>
                <a:cs typeface="Arial"/>
              </a:rPr>
              <a:t>When LOOP is assembled, the current location = 0000000E (offset of the next instruction).  –5 (</a:t>
            </a:r>
            <a:r>
              <a:rPr lang="en-US" sz="2000" dirty="0" err="1">
                <a:latin typeface="Arial"/>
                <a:cs typeface="Arial"/>
              </a:rPr>
              <a:t>FBh</a:t>
            </a:r>
            <a:r>
              <a:rPr lang="en-US" sz="2000" dirty="0">
                <a:latin typeface="Arial"/>
                <a:cs typeface="Arial"/>
              </a:rPr>
              <a:t>) is added to the </a:t>
            </a:r>
            <a:r>
              <a:rPr lang="en-US" sz="2000" dirty="0">
                <a:latin typeface="Arial"/>
                <a:cs typeface="Arial"/>
                <a:sym typeface="Symbol" charset="0"/>
              </a:rPr>
              <a:t>the current location</a:t>
            </a:r>
            <a:r>
              <a:rPr lang="en-US" sz="2000" dirty="0">
                <a:latin typeface="Arial"/>
                <a:cs typeface="Arial"/>
              </a:rPr>
              <a:t>, causing a jump to location 00000009:</a:t>
            </a:r>
          </a:p>
          <a:p>
            <a:pPr>
              <a:spcBef>
                <a:spcPct val="50000"/>
              </a:spcBef>
            </a:pPr>
            <a:r>
              <a:rPr lang="en-US" sz="2000" dirty="0">
                <a:latin typeface="Arial"/>
                <a:cs typeface="Arial"/>
              </a:rPr>
              <a:t>	00000009 </a:t>
            </a:r>
            <a:r>
              <a:rPr lang="en-US" sz="2000" dirty="0">
                <a:latin typeface="Arial"/>
                <a:cs typeface="Arial"/>
                <a:sym typeface="Symbol" charset="0"/>
              </a:rPr>
              <a:t></a:t>
            </a:r>
            <a:r>
              <a:rPr lang="en-US" sz="2000" dirty="0">
                <a:latin typeface="Arial"/>
                <a:cs typeface="Arial"/>
              </a:rPr>
              <a:t> 0000000E + FB</a:t>
            </a:r>
          </a:p>
        </p:txBody>
      </p:sp>
      <p:sp>
        <p:nvSpPr>
          <p:cNvPr id="155654" name="Text Box 6"/>
          <p:cNvSpPr txBox="1">
            <a:spLocks noChangeArrowheads="1"/>
          </p:cNvSpPr>
          <p:nvPr/>
        </p:nvSpPr>
        <p:spPr bwMode="auto">
          <a:xfrm>
            <a:off x="1295400" y="1752600"/>
            <a:ext cx="6477000"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a:tabLst>
                <a:tab pos="1371600" algn="l"/>
                <a:tab pos="4114800" algn="l"/>
              </a:tabLst>
              <a:defRPr sz="2400">
                <a:solidFill>
                  <a:schemeClr val="tx1"/>
                </a:solidFill>
                <a:latin typeface="Times New Roman" charset="0"/>
                <a:ea typeface="ＭＳ Ｐゴシック" charset="0"/>
              </a:defRPr>
            </a:lvl1pPr>
            <a:lvl2pPr>
              <a:tabLst>
                <a:tab pos="1371600" algn="l"/>
                <a:tab pos="4114800" algn="l"/>
              </a:tabLst>
              <a:defRPr sz="2400">
                <a:solidFill>
                  <a:schemeClr val="tx1"/>
                </a:solidFill>
                <a:latin typeface="Times New Roman" charset="0"/>
                <a:ea typeface="ＭＳ Ｐゴシック" charset="0"/>
              </a:defRPr>
            </a:lvl2pPr>
            <a:lvl3pPr>
              <a:tabLst>
                <a:tab pos="1371600" algn="l"/>
                <a:tab pos="4114800" algn="l"/>
              </a:tabLst>
              <a:defRPr sz="2400">
                <a:solidFill>
                  <a:schemeClr val="tx1"/>
                </a:solidFill>
                <a:latin typeface="Times New Roman" charset="0"/>
                <a:ea typeface="ＭＳ Ｐゴシック" charset="0"/>
              </a:defRPr>
            </a:lvl3pPr>
            <a:lvl4pPr>
              <a:tabLst>
                <a:tab pos="1371600" algn="l"/>
                <a:tab pos="4114800" algn="l"/>
              </a:tabLst>
              <a:defRPr sz="2400">
                <a:solidFill>
                  <a:schemeClr val="tx1"/>
                </a:solidFill>
                <a:latin typeface="Times New Roman" charset="0"/>
                <a:ea typeface="ＭＳ Ｐゴシック" charset="0"/>
              </a:defRPr>
            </a:lvl4pPr>
            <a:lvl5pPr>
              <a:tabLst>
                <a:tab pos="1371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1371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1371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1371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1371600" algn="l"/>
                <a:tab pos="4114800" algn="l"/>
              </a:tabLst>
              <a:defRPr sz="2400">
                <a:solidFill>
                  <a:schemeClr val="tx1"/>
                </a:solidFill>
                <a:latin typeface="Times New Roman" charset="0"/>
                <a:ea typeface="ＭＳ Ｐゴシック" charset="0"/>
              </a:defRPr>
            </a:lvl9pPr>
          </a:lstStyle>
          <a:p>
            <a:pPr>
              <a:spcBef>
                <a:spcPct val="50000"/>
              </a:spcBef>
            </a:pPr>
            <a:r>
              <a:rPr lang="en-US" sz="1900">
                <a:solidFill>
                  <a:schemeClr val="tx2"/>
                </a:solidFill>
                <a:latin typeface="Arial" charset="0"/>
              </a:rPr>
              <a:t>offset	machine code	source code</a:t>
            </a:r>
          </a:p>
        </p:txBody>
      </p:sp>
    </p:spTree>
    <p:extLst>
      <p:ext uri="{BB962C8B-B14F-4D97-AF65-F5344CB8AC3E}">
        <p14:creationId xmlns:p14="http://schemas.microsoft.com/office/powerpoint/2010/main" xmlns="" val="1103642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dirty="0" smtClean="0"/>
              <a:t>Drill ….</a:t>
            </a:r>
            <a:endParaRPr lang="en-US" dirty="0"/>
          </a:p>
        </p:txBody>
      </p:sp>
      <p:sp>
        <p:nvSpPr>
          <p:cNvPr id="156676" name="Text Box 4"/>
          <p:cNvSpPr txBox="1">
            <a:spLocks noChangeArrowheads="1"/>
          </p:cNvSpPr>
          <p:nvPr/>
        </p:nvSpPr>
        <p:spPr bwMode="auto">
          <a:xfrm>
            <a:off x="685800" y="1219200"/>
            <a:ext cx="7772400" cy="19943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a:tabLst>
                <a:tab pos="685800" algn="l"/>
              </a:tabLst>
              <a:defRPr sz="2400">
                <a:solidFill>
                  <a:schemeClr val="tx1"/>
                </a:solidFill>
                <a:latin typeface="Times New Roman" charset="0"/>
                <a:ea typeface="ＭＳ Ｐゴシック" charset="0"/>
              </a:defRPr>
            </a:lvl1pPr>
            <a:lvl2pPr marL="685800" indent="-228600">
              <a:tabLst>
                <a:tab pos="685800" algn="l"/>
              </a:tabLst>
              <a:defRPr sz="2400">
                <a:solidFill>
                  <a:schemeClr val="tx1"/>
                </a:solidFill>
                <a:latin typeface="Times New Roman" charset="0"/>
                <a:ea typeface="ＭＳ Ｐゴシック" charset="0"/>
              </a:defRPr>
            </a:lvl2pPr>
            <a:lvl3pPr marL="971550">
              <a:tabLst>
                <a:tab pos="685800" algn="l"/>
              </a:tabLst>
              <a:defRPr sz="2400">
                <a:solidFill>
                  <a:schemeClr val="tx1"/>
                </a:solidFill>
                <a:latin typeface="Times New Roman" charset="0"/>
                <a:ea typeface="ＭＳ Ｐゴシック" charset="0"/>
              </a:defRPr>
            </a:lvl3pPr>
            <a:lvl4pPr>
              <a:tabLst>
                <a:tab pos="685800" algn="l"/>
              </a:tabLst>
              <a:defRPr sz="2400">
                <a:solidFill>
                  <a:schemeClr val="tx1"/>
                </a:solidFill>
                <a:latin typeface="Times New Roman" charset="0"/>
                <a:ea typeface="ＭＳ Ｐゴシック" charset="0"/>
              </a:defRPr>
            </a:lvl4pPr>
            <a:lvl5pPr>
              <a:tabLst>
                <a:tab pos="685800" algn="l"/>
              </a:tabLst>
              <a:defRPr sz="2400">
                <a:solidFill>
                  <a:schemeClr val="tx1"/>
                </a:solidFill>
                <a:latin typeface="Times New Roman" charset="0"/>
                <a:ea typeface="ＭＳ Ｐゴシック" charset="0"/>
              </a:defRPr>
            </a:lvl5pPr>
            <a:lvl6pPr fontAlgn="base">
              <a:spcBef>
                <a:spcPct val="0"/>
              </a:spcBef>
              <a:spcAft>
                <a:spcPct val="0"/>
              </a:spcAft>
              <a:tabLst>
                <a:tab pos="685800" algn="l"/>
              </a:tabLst>
              <a:defRPr sz="2400">
                <a:solidFill>
                  <a:schemeClr val="tx1"/>
                </a:solidFill>
                <a:latin typeface="Times New Roman" charset="0"/>
                <a:ea typeface="ＭＳ Ｐゴシック" charset="0"/>
              </a:defRPr>
            </a:lvl6pPr>
            <a:lvl7pPr fontAlgn="base">
              <a:spcBef>
                <a:spcPct val="0"/>
              </a:spcBef>
              <a:spcAft>
                <a:spcPct val="0"/>
              </a:spcAft>
              <a:tabLst>
                <a:tab pos="685800" algn="l"/>
              </a:tabLst>
              <a:defRPr sz="2400">
                <a:solidFill>
                  <a:schemeClr val="tx1"/>
                </a:solidFill>
                <a:latin typeface="Times New Roman" charset="0"/>
                <a:ea typeface="ＭＳ Ｐゴシック" charset="0"/>
              </a:defRPr>
            </a:lvl7pPr>
            <a:lvl8pPr fontAlgn="base">
              <a:spcBef>
                <a:spcPct val="0"/>
              </a:spcBef>
              <a:spcAft>
                <a:spcPct val="0"/>
              </a:spcAft>
              <a:tabLst>
                <a:tab pos="685800" algn="l"/>
              </a:tabLst>
              <a:defRPr sz="2400">
                <a:solidFill>
                  <a:schemeClr val="tx1"/>
                </a:solidFill>
                <a:latin typeface="Times New Roman" charset="0"/>
                <a:ea typeface="ＭＳ Ｐゴシック" charset="0"/>
              </a:defRPr>
            </a:lvl8pPr>
            <a:lvl9pPr fontAlgn="base">
              <a:spcBef>
                <a:spcPct val="0"/>
              </a:spcBef>
              <a:spcAft>
                <a:spcPct val="0"/>
              </a:spcAft>
              <a:tabLst>
                <a:tab pos="685800" algn="l"/>
              </a:tabLst>
              <a:defRPr sz="2400">
                <a:solidFill>
                  <a:schemeClr val="tx1"/>
                </a:solidFill>
                <a:latin typeface="Times New Roman" charset="0"/>
                <a:ea typeface="ＭＳ Ｐゴシック" charset="0"/>
              </a:defRPr>
            </a:lvl9pPr>
          </a:lstStyle>
          <a:p>
            <a:pPr>
              <a:spcBef>
                <a:spcPct val="50000"/>
              </a:spcBef>
            </a:pPr>
            <a:r>
              <a:rPr lang="en-US" dirty="0">
                <a:latin typeface="Arial" charset="0"/>
              </a:rPr>
              <a:t>If the relative offset is encoded in a single signed byte,</a:t>
            </a:r>
          </a:p>
          <a:p>
            <a:pPr>
              <a:lnSpc>
                <a:spcPct val="70000"/>
              </a:lnSpc>
              <a:spcBef>
                <a:spcPct val="50000"/>
              </a:spcBef>
            </a:pPr>
            <a:r>
              <a:rPr lang="en-US" dirty="0">
                <a:latin typeface="Arial" charset="0"/>
              </a:rPr>
              <a:t>	</a:t>
            </a:r>
            <a:endParaRPr lang="en-US" dirty="0" smtClean="0">
              <a:latin typeface="Arial" charset="0"/>
            </a:endParaRPr>
          </a:p>
          <a:p>
            <a:pPr>
              <a:lnSpc>
                <a:spcPct val="70000"/>
              </a:lnSpc>
              <a:spcBef>
                <a:spcPct val="50000"/>
              </a:spcBef>
            </a:pPr>
            <a:r>
              <a:rPr lang="en-US" dirty="0" smtClean="0">
                <a:latin typeface="Arial" charset="0"/>
              </a:rPr>
              <a:t>(</a:t>
            </a:r>
            <a:r>
              <a:rPr lang="en-US" dirty="0">
                <a:latin typeface="Arial" charset="0"/>
              </a:rPr>
              <a:t>a) what is the largest possible backward jump?</a:t>
            </a:r>
          </a:p>
          <a:p>
            <a:pPr>
              <a:lnSpc>
                <a:spcPct val="70000"/>
              </a:lnSpc>
              <a:spcBef>
                <a:spcPct val="50000"/>
              </a:spcBef>
            </a:pPr>
            <a:r>
              <a:rPr lang="en-US" dirty="0">
                <a:latin typeface="Arial" charset="0"/>
              </a:rPr>
              <a:t>	(b) what is the largest possible forward jump?</a:t>
            </a:r>
            <a:endParaRPr lang="en-US" i="1" dirty="0">
              <a:latin typeface="Arial" charset="0"/>
              <a:sym typeface="Symbol" charset="0"/>
            </a:endParaRPr>
          </a:p>
        </p:txBody>
      </p:sp>
      <p:sp>
        <p:nvSpPr>
          <p:cNvPr id="156677" name="Text Box 5"/>
          <p:cNvSpPr txBox="1">
            <a:spLocks noChangeArrowheads="1"/>
          </p:cNvSpPr>
          <p:nvPr/>
        </p:nvSpPr>
        <p:spPr bwMode="auto">
          <a:xfrm>
            <a:off x="2514600" y="3581400"/>
            <a:ext cx="3429000" cy="120032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AutoNum type="alphaLcParenBoth"/>
            </a:pPr>
            <a:r>
              <a:rPr lang="en-US">
                <a:latin typeface="Arial" charset="0"/>
              </a:rPr>
              <a:t> </a:t>
            </a:r>
            <a:r>
              <a:rPr lang="en-US">
                <a:latin typeface="Symbol" charset="0"/>
              </a:rPr>
              <a:t>-</a:t>
            </a:r>
            <a:r>
              <a:rPr lang="en-US">
                <a:latin typeface="Arial" charset="0"/>
              </a:rPr>
              <a:t>128</a:t>
            </a:r>
          </a:p>
          <a:p>
            <a:pPr>
              <a:spcBef>
                <a:spcPct val="50000"/>
              </a:spcBef>
              <a:buFontTx/>
              <a:buAutoNum type="alphaLcParenBoth"/>
            </a:pPr>
            <a:r>
              <a:rPr lang="en-US">
                <a:latin typeface="Arial" charset="0"/>
              </a:rPr>
              <a:t> +127</a:t>
            </a:r>
          </a:p>
        </p:txBody>
      </p:sp>
    </p:spTree>
    <p:extLst>
      <p:ext uri="{BB962C8B-B14F-4D97-AF65-F5344CB8AC3E}">
        <p14:creationId xmlns:p14="http://schemas.microsoft.com/office/powerpoint/2010/main" xmlns="" val="4079815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6677"/>
                                        </p:tgtEl>
                                        <p:attrNameLst>
                                          <p:attrName>style.visibility</p:attrName>
                                        </p:attrNameLst>
                                      </p:cBhvr>
                                      <p:to>
                                        <p:strVal val="visible"/>
                                      </p:to>
                                    </p:set>
                                    <p:animEffect transition="in" filter="dissolve">
                                      <p:cBhvr>
                                        <p:cTn id="7" dur="500"/>
                                        <p:tgtEl>
                                          <p:spTgt spid="156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smtClean="0"/>
              <a:t>Drill …..</a:t>
            </a:r>
            <a:endParaRPr lang="en-US" dirty="0"/>
          </a:p>
        </p:txBody>
      </p:sp>
      <p:sp>
        <p:nvSpPr>
          <p:cNvPr id="139268" name="Text Box 4"/>
          <p:cNvSpPr txBox="1">
            <a:spLocks noChangeArrowheads="1"/>
          </p:cNvSpPr>
          <p:nvPr/>
        </p:nvSpPr>
        <p:spPr bwMode="auto">
          <a:xfrm>
            <a:off x="228600" y="1600200"/>
            <a:ext cx="52578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b="1" dirty="0">
                <a:latin typeface="Arial"/>
                <a:cs typeface="Arial"/>
              </a:rPr>
              <a:t>What will be the final value of AX?</a:t>
            </a:r>
          </a:p>
        </p:txBody>
      </p:sp>
      <p:sp>
        <p:nvSpPr>
          <p:cNvPr id="139269" name="Text Box 5"/>
          <p:cNvSpPr txBox="1">
            <a:spLocks noChangeArrowheads="1"/>
          </p:cNvSpPr>
          <p:nvPr/>
        </p:nvSpPr>
        <p:spPr bwMode="auto">
          <a:xfrm>
            <a:off x="5715000" y="1295400"/>
            <a:ext cx="2895600" cy="1981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137160" bIns="13716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b="1">
                <a:latin typeface="Courier New" charset="0"/>
              </a:rPr>
              <a:t>	mov ax,6</a:t>
            </a:r>
          </a:p>
          <a:p>
            <a:pPr>
              <a:lnSpc>
                <a:spcPct val="50000"/>
              </a:lnSpc>
              <a:spcBef>
                <a:spcPct val="50000"/>
              </a:spcBef>
            </a:pPr>
            <a:r>
              <a:rPr lang="en-US" b="1">
                <a:latin typeface="Courier New" charset="0"/>
              </a:rPr>
              <a:t>	mov ecx,4</a:t>
            </a:r>
          </a:p>
          <a:p>
            <a:pPr>
              <a:lnSpc>
                <a:spcPct val="50000"/>
              </a:lnSpc>
              <a:spcBef>
                <a:spcPct val="50000"/>
              </a:spcBef>
            </a:pPr>
            <a:r>
              <a:rPr lang="en-US" b="1">
                <a:latin typeface="Courier New" charset="0"/>
              </a:rPr>
              <a:t>L1:</a:t>
            </a:r>
          </a:p>
          <a:p>
            <a:pPr>
              <a:lnSpc>
                <a:spcPct val="50000"/>
              </a:lnSpc>
              <a:spcBef>
                <a:spcPct val="50000"/>
              </a:spcBef>
            </a:pPr>
            <a:r>
              <a:rPr lang="en-US" b="1">
                <a:latin typeface="Courier New" charset="0"/>
              </a:rPr>
              <a:t>	inc ax</a:t>
            </a:r>
          </a:p>
          <a:p>
            <a:pPr>
              <a:lnSpc>
                <a:spcPct val="50000"/>
              </a:lnSpc>
              <a:spcBef>
                <a:spcPct val="50000"/>
              </a:spcBef>
            </a:pPr>
            <a:r>
              <a:rPr lang="en-US" b="1">
                <a:latin typeface="Courier New" charset="0"/>
              </a:rPr>
              <a:t>	loop L1</a:t>
            </a:r>
          </a:p>
        </p:txBody>
      </p:sp>
      <p:sp>
        <p:nvSpPr>
          <p:cNvPr id="139270" name="Text Box 6"/>
          <p:cNvSpPr txBox="1">
            <a:spLocks noChangeArrowheads="1"/>
          </p:cNvSpPr>
          <p:nvPr/>
        </p:nvSpPr>
        <p:spPr bwMode="auto">
          <a:xfrm>
            <a:off x="457200" y="3581400"/>
            <a:ext cx="4267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1" dirty="0"/>
              <a:t>How many times will the loop execute?</a:t>
            </a:r>
          </a:p>
        </p:txBody>
      </p:sp>
      <p:sp>
        <p:nvSpPr>
          <p:cNvPr id="139271" name="Text Box 7"/>
          <p:cNvSpPr txBox="1">
            <a:spLocks noChangeArrowheads="1"/>
          </p:cNvSpPr>
          <p:nvPr/>
        </p:nvSpPr>
        <p:spPr bwMode="auto">
          <a:xfrm>
            <a:off x="5715000" y="3657600"/>
            <a:ext cx="2895600" cy="1752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137160" bIns="13716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b="1">
                <a:latin typeface="Courier New" charset="0"/>
              </a:rPr>
              <a:t>	mov ecx,0</a:t>
            </a:r>
          </a:p>
          <a:p>
            <a:pPr>
              <a:lnSpc>
                <a:spcPct val="50000"/>
              </a:lnSpc>
              <a:spcBef>
                <a:spcPct val="50000"/>
              </a:spcBef>
            </a:pPr>
            <a:r>
              <a:rPr lang="en-US" b="1">
                <a:latin typeface="Courier New" charset="0"/>
              </a:rPr>
              <a:t>X2:</a:t>
            </a:r>
          </a:p>
          <a:p>
            <a:pPr>
              <a:lnSpc>
                <a:spcPct val="50000"/>
              </a:lnSpc>
              <a:spcBef>
                <a:spcPct val="50000"/>
              </a:spcBef>
            </a:pPr>
            <a:r>
              <a:rPr lang="en-US" b="1">
                <a:latin typeface="Courier New" charset="0"/>
              </a:rPr>
              <a:t>	inc ax</a:t>
            </a:r>
          </a:p>
          <a:p>
            <a:pPr>
              <a:lnSpc>
                <a:spcPct val="50000"/>
              </a:lnSpc>
              <a:spcBef>
                <a:spcPct val="50000"/>
              </a:spcBef>
            </a:pPr>
            <a:r>
              <a:rPr lang="en-US" b="1">
                <a:latin typeface="Courier New" charset="0"/>
              </a:rPr>
              <a:t>	loop X2</a:t>
            </a:r>
          </a:p>
        </p:txBody>
      </p:sp>
      <p:sp>
        <p:nvSpPr>
          <p:cNvPr id="139272" name="Text Box 8"/>
          <p:cNvSpPr txBox="1">
            <a:spLocks noChangeArrowheads="1"/>
          </p:cNvSpPr>
          <p:nvPr/>
        </p:nvSpPr>
        <p:spPr bwMode="auto">
          <a:xfrm>
            <a:off x="2133600" y="2133600"/>
            <a:ext cx="6096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1" dirty="0">
                <a:solidFill>
                  <a:srgbClr val="FF0000"/>
                </a:solidFill>
              </a:rPr>
              <a:t>10</a:t>
            </a:r>
          </a:p>
        </p:txBody>
      </p:sp>
      <p:sp>
        <p:nvSpPr>
          <p:cNvPr id="139273" name="Text Box 9"/>
          <p:cNvSpPr txBox="1">
            <a:spLocks noChangeArrowheads="1"/>
          </p:cNvSpPr>
          <p:nvPr/>
        </p:nvSpPr>
        <p:spPr bwMode="auto">
          <a:xfrm>
            <a:off x="1828800" y="4191000"/>
            <a:ext cx="21336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b="1" dirty="0">
                <a:solidFill>
                  <a:srgbClr val="FF0000"/>
                </a:solidFill>
              </a:rPr>
              <a:t>4,294,967,296</a:t>
            </a:r>
          </a:p>
        </p:txBody>
      </p:sp>
    </p:spTree>
    <p:extLst>
      <p:ext uri="{BB962C8B-B14F-4D97-AF65-F5344CB8AC3E}">
        <p14:creationId xmlns:p14="http://schemas.microsoft.com/office/powerpoint/2010/main" xmlns="" val="2735094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72"/>
                                        </p:tgtEl>
                                        <p:attrNameLst>
                                          <p:attrName>style.visibility</p:attrName>
                                        </p:attrNameLst>
                                      </p:cBhvr>
                                      <p:to>
                                        <p:strVal val="visible"/>
                                      </p:to>
                                    </p:set>
                                    <p:animEffect transition="in" filter="dissolve">
                                      <p:cBhvr>
                                        <p:cTn id="7" dur="500"/>
                                        <p:tgtEl>
                                          <p:spTgt spid="139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9273"/>
                                        </p:tgtEl>
                                        <p:attrNameLst>
                                          <p:attrName>style.visibility</p:attrName>
                                        </p:attrNameLst>
                                      </p:cBhvr>
                                      <p:to>
                                        <p:strVal val="visible"/>
                                      </p:to>
                                    </p:set>
                                    <p:animEffect transition="in" filter="dissolve">
                                      <p:cBhvr>
                                        <p:cTn id="12" dur="500"/>
                                        <p:tgtEl>
                                          <p:spTgt spid="139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2" grpId="0" autoUpdateAnimBg="0"/>
      <p:bldP spid="13927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Nested Loop</a:t>
            </a:r>
          </a:p>
        </p:txBody>
      </p:sp>
      <p:sp>
        <p:nvSpPr>
          <p:cNvPr id="145411" name="Text Box 3"/>
          <p:cNvSpPr txBox="1">
            <a:spLocks noChangeArrowheads="1"/>
          </p:cNvSpPr>
          <p:nvPr/>
        </p:nvSpPr>
        <p:spPr bwMode="auto">
          <a:xfrm>
            <a:off x="381000" y="685800"/>
            <a:ext cx="8382000"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latin typeface="Arial"/>
                <a:cs typeface="Arial"/>
              </a:rPr>
              <a:t>If you need to code a loop within a loop, you must save the outer loop counter's ECX value. In the following example, the outer loop executes 100 times, and the inner loop 20 times.</a:t>
            </a:r>
          </a:p>
        </p:txBody>
      </p:sp>
      <p:sp>
        <p:nvSpPr>
          <p:cNvPr id="145412" name="Text Box 4"/>
          <p:cNvSpPr txBox="1">
            <a:spLocks noChangeArrowheads="1"/>
          </p:cNvSpPr>
          <p:nvPr/>
        </p:nvSpPr>
        <p:spPr bwMode="auto">
          <a:xfrm>
            <a:off x="990600" y="2362200"/>
            <a:ext cx="7543800" cy="4038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lstStyle>
            <a:lvl1pPr>
              <a:tabLst>
                <a:tab pos="457200" algn="l"/>
                <a:tab pos="3201988" algn="l"/>
              </a:tabLst>
              <a:defRPr sz="2400">
                <a:solidFill>
                  <a:schemeClr val="tx1"/>
                </a:solidFill>
                <a:latin typeface="Times New Roman" charset="0"/>
                <a:ea typeface="ＭＳ Ｐゴシック" charset="0"/>
              </a:defRPr>
            </a:lvl1pPr>
            <a:lvl2pPr>
              <a:tabLst>
                <a:tab pos="457200" algn="l"/>
                <a:tab pos="3201988" algn="l"/>
              </a:tabLst>
              <a:defRPr sz="2400">
                <a:solidFill>
                  <a:schemeClr val="tx1"/>
                </a:solidFill>
                <a:latin typeface="Times New Roman" charset="0"/>
                <a:ea typeface="ＭＳ Ｐゴシック" charset="0"/>
              </a:defRPr>
            </a:lvl2pPr>
            <a:lvl3pPr>
              <a:tabLst>
                <a:tab pos="457200" algn="l"/>
                <a:tab pos="3201988" algn="l"/>
              </a:tabLst>
              <a:defRPr sz="2400">
                <a:solidFill>
                  <a:schemeClr val="tx1"/>
                </a:solidFill>
                <a:latin typeface="Times New Roman" charset="0"/>
                <a:ea typeface="ＭＳ Ｐゴシック" charset="0"/>
              </a:defRPr>
            </a:lvl3pPr>
            <a:lvl4pPr>
              <a:tabLst>
                <a:tab pos="457200" algn="l"/>
                <a:tab pos="3201988" algn="l"/>
              </a:tabLst>
              <a:defRPr sz="2400">
                <a:solidFill>
                  <a:schemeClr val="tx1"/>
                </a:solidFill>
                <a:latin typeface="Times New Roman" charset="0"/>
                <a:ea typeface="ＭＳ Ｐゴシック" charset="0"/>
              </a:defRPr>
            </a:lvl4pPr>
            <a:lvl5pPr>
              <a:tabLst>
                <a:tab pos="457200" algn="l"/>
                <a:tab pos="320198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198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198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198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1988"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a:latin typeface="Courier New" charset="0"/>
              </a:rPr>
              <a:t>.data</a:t>
            </a:r>
          </a:p>
          <a:p>
            <a:pPr>
              <a:lnSpc>
                <a:spcPct val="50000"/>
              </a:lnSpc>
              <a:spcBef>
                <a:spcPct val="50000"/>
              </a:spcBef>
            </a:pPr>
            <a:r>
              <a:rPr lang="en-US" sz="2000" b="1">
                <a:latin typeface="Courier New" charset="0"/>
              </a:rPr>
              <a:t>count DWORD ?</a:t>
            </a:r>
          </a:p>
          <a:p>
            <a:pPr>
              <a:lnSpc>
                <a:spcPct val="50000"/>
              </a:lnSpc>
              <a:spcBef>
                <a:spcPct val="50000"/>
              </a:spcBef>
            </a:pPr>
            <a:r>
              <a:rPr lang="en-US" sz="2000" b="1">
                <a:latin typeface="Courier New" charset="0"/>
              </a:rPr>
              <a:t>.code</a:t>
            </a:r>
          </a:p>
          <a:p>
            <a:pPr>
              <a:lnSpc>
                <a:spcPct val="50000"/>
              </a:lnSpc>
              <a:spcBef>
                <a:spcPct val="50000"/>
              </a:spcBef>
            </a:pPr>
            <a:r>
              <a:rPr lang="en-US" sz="2000" b="1">
                <a:latin typeface="Courier New" charset="0"/>
              </a:rPr>
              <a:t>	mov ecx,100	; set outer loop count</a:t>
            </a:r>
          </a:p>
          <a:p>
            <a:pPr>
              <a:lnSpc>
                <a:spcPct val="50000"/>
              </a:lnSpc>
              <a:spcBef>
                <a:spcPct val="50000"/>
              </a:spcBef>
            </a:pPr>
            <a:r>
              <a:rPr lang="en-US" sz="2000" b="1">
                <a:solidFill>
                  <a:schemeClr val="hlink"/>
                </a:solidFill>
                <a:latin typeface="Courier New" charset="0"/>
              </a:rPr>
              <a:t>L1:</a:t>
            </a:r>
          </a:p>
          <a:p>
            <a:pPr>
              <a:lnSpc>
                <a:spcPct val="50000"/>
              </a:lnSpc>
              <a:spcBef>
                <a:spcPct val="50000"/>
              </a:spcBef>
            </a:pPr>
            <a:r>
              <a:rPr lang="en-US" sz="2000" b="1">
                <a:solidFill>
                  <a:schemeClr val="hlink"/>
                </a:solidFill>
                <a:latin typeface="Courier New" charset="0"/>
              </a:rPr>
              <a:t>	mov count,ecx	; save outer loop count</a:t>
            </a:r>
          </a:p>
          <a:p>
            <a:pPr>
              <a:lnSpc>
                <a:spcPct val="50000"/>
              </a:lnSpc>
              <a:spcBef>
                <a:spcPct val="50000"/>
              </a:spcBef>
            </a:pPr>
            <a:r>
              <a:rPr lang="en-US" sz="2000" b="1">
                <a:solidFill>
                  <a:schemeClr val="hlink"/>
                </a:solidFill>
                <a:latin typeface="Courier New" charset="0"/>
              </a:rPr>
              <a:t>	</a:t>
            </a:r>
            <a:r>
              <a:rPr lang="en-US" sz="2000" b="1">
                <a:solidFill>
                  <a:schemeClr val="tx2"/>
                </a:solidFill>
                <a:latin typeface="Courier New" charset="0"/>
              </a:rPr>
              <a:t>mov ecx,20	; set inner loop count</a:t>
            </a:r>
          </a:p>
          <a:p>
            <a:pPr>
              <a:lnSpc>
                <a:spcPct val="50000"/>
              </a:lnSpc>
              <a:spcBef>
                <a:spcPct val="50000"/>
              </a:spcBef>
            </a:pPr>
            <a:r>
              <a:rPr lang="en-US" sz="2000" b="1">
                <a:solidFill>
                  <a:schemeClr val="tx2"/>
                </a:solidFill>
                <a:latin typeface="Courier New" charset="0"/>
              </a:rPr>
              <a:t>L2:	.</a:t>
            </a:r>
          </a:p>
          <a:p>
            <a:pPr lvl="1">
              <a:lnSpc>
                <a:spcPct val="50000"/>
              </a:lnSpc>
              <a:spcBef>
                <a:spcPct val="50000"/>
              </a:spcBef>
            </a:pPr>
            <a:r>
              <a:rPr lang="en-US" sz="2000" b="1">
                <a:solidFill>
                  <a:schemeClr val="tx2"/>
                </a:solidFill>
                <a:latin typeface="Courier New" charset="0"/>
              </a:rPr>
              <a:t>.</a:t>
            </a:r>
          </a:p>
          <a:p>
            <a:pPr lvl="1">
              <a:lnSpc>
                <a:spcPct val="50000"/>
              </a:lnSpc>
              <a:spcBef>
                <a:spcPct val="50000"/>
              </a:spcBef>
            </a:pPr>
            <a:r>
              <a:rPr lang="en-US" sz="2000" b="1">
                <a:solidFill>
                  <a:schemeClr val="tx2"/>
                </a:solidFill>
                <a:latin typeface="Courier New" charset="0"/>
              </a:rPr>
              <a:t>loop L2	; repeat the inner loop</a:t>
            </a:r>
          </a:p>
          <a:p>
            <a:pPr>
              <a:lnSpc>
                <a:spcPct val="50000"/>
              </a:lnSpc>
              <a:spcBef>
                <a:spcPct val="50000"/>
              </a:spcBef>
            </a:pPr>
            <a:r>
              <a:rPr lang="en-US" sz="2000" b="1">
                <a:latin typeface="Courier New" charset="0"/>
              </a:rPr>
              <a:t>	</a:t>
            </a:r>
            <a:r>
              <a:rPr lang="en-US" sz="2000" b="1">
                <a:solidFill>
                  <a:schemeClr val="hlink"/>
                </a:solidFill>
                <a:latin typeface="Courier New" charset="0"/>
              </a:rPr>
              <a:t>mov ecx,count	; restore outer loop count</a:t>
            </a:r>
          </a:p>
          <a:p>
            <a:pPr>
              <a:lnSpc>
                <a:spcPct val="50000"/>
              </a:lnSpc>
              <a:spcBef>
                <a:spcPct val="50000"/>
              </a:spcBef>
            </a:pPr>
            <a:r>
              <a:rPr lang="en-US" sz="2000" b="1">
                <a:solidFill>
                  <a:schemeClr val="hlink"/>
                </a:solidFill>
                <a:latin typeface="Courier New" charset="0"/>
              </a:rPr>
              <a:t>	loop L1	; repeat the outer loop</a:t>
            </a:r>
          </a:p>
        </p:txBody>
      </p:sp>
    </p:spTree>
    <p:extLst>
      <p:ext uri="{BB962C8B-B14F-4D97-AF65-F5344CB8AC3E}">
        <p14:creationId xmlns:p14="http://schemas.microsoft.com/office/powerpoint/2010/main" xmlns="" val="810644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Summing an Integer Array</a:t>
            </a:r>
          </a:p>
        </p:txBody>
      </p:sp>
      <p:sp>
        <p:nvSpPr>
          <p:cNvPr id="146436" name="Text Box 4"/>
          <p:cNvSpPr txBox="1">
            <a:spLocks noChangeArrowheads="1"/>
          </p:cNvSpPr>
          <p:nvPr/>
        </p:nvSpPr>
        <p:spPr bwMode="auto">
          <a:xfrm>
            <a:off x="381000" y="2362200"/>
            <a:ext cx="8458200" cy="3886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70000"/>
              </a:lnSpc>
              <a:spcBef>
                <a:spcPct val="50000"/>
              </a:spcBef>
            </a:pPr>
            <a:r>
              <a:rPr lang="en-US" sz="2000" b="1">
                <a:latin typeface="Courier New" charset="0"/>
              </a:rPr>
              <a:t>.data</a:t>
            </a:r>
          </a:p>
          <a:p>
            <a:pPr>
              <a:lnSpc>
                <a:spcPct val="70000"/>
              </a:lnSpc>
              <a:spcBef>
                <a:spcPct val="50000"/>
              </a:spcBef>
            </a:pPr>
            <a:r>
              <a:rPr lang="en-US" sz="2000" b="1">
                <a:latin typeface="Courier New" charset="0"/>
              </a:rPr>
              <a:t>intarray WORD 100h,200h,300h,400h</a:t>
            </a:r>
          </a:p>
          <a:p>
            <a:pPr>
              <a:lnSpc>
                <a:spcPct val="70000"/>
              </a:lnSpc>
              <a:spcBef>
                <a:spcPct val="50000"/>
              </a:spcBef>
            </a:pPr>
            <a:r>
              <a:rPr lang="en-US" sz="2000" b="1">
                <a:latin typeface="Courier New" charset="0"/>
              </a:rPr>
              <a:t>.code</a:t>
            </a:r>
          </a:p>
          <a:p>
            <a:pPr lvl="1">
              <a:lnSpc>
                <a:spcPct val="70000"/>
              </a:lnSpc>
              <a:spcBef>
                <a:spcPct val="50000"/>
              </a:spcBef>
            </a:pPr>
            <a:r>
              <a:rPr lang="en-US" sz="2000" b="1">
                <a:latin typeface="Courier New" charset="0"/>
              </a:rPr>
              <a:t>mov edi,OFFSET intarray	; address of intarray</a:t>
            </a:r>
          </a:p>
          <a:p>
            <a:pPr lvl="1">
              <a:lnSpc>
                <a:spcPct val="70000"/>
              </a:lnSpc>
              <a:spcBef>
                <a:spcPct val="50000"/>
              </a:spcBef>
            </a:pPr>
            <a:r>
              <a:rPr lang="en-US" sz="2000" b="1">
                <a:latin typeface="Courier New" charset="0"/>
              </a:rPr>
              <a:t>mov ecx,LENGTHOF intarray	; loop counter</a:t>
            </a:r>
          </a:p>
          <a:p>
            <a:pPr lvl="1">
              <a:lnSpc>
                <a:spcPct val="70000"/>
              </a:lnSpc>
              <a:spcBef>
                <a:spcPct val="50000"/>
              </a:spcBef>
            </a:pPr>
            <a:r>
              <a:rPr lang="en-US" sz="2000" b="1">
                <a:latin typeface="Courier New" charset="0"/>
              </a:rPr>
              <a:t>mov ax,0	; zero the accumulator</a:t>
            </a:r>
          </a:p>
          <a:p>
            <a:pPr>
              <a:lnSpc>
                <a:spcPct val="70000"/>
              </a:lnSpc>
              <a:spcBef>
                <a:spcPct val="50000"/>
              </a:spcBef>
            </a:pPr>
            <a:r>
              <a:rPr lang="en-US" sz="2000" b="1">
                <a:latin typeface="Courier New" charset="0"/>
              </a:rPr>
              <a:t>L1:</a:t>
            </a:r>
          </a:p>
          <a:p>
            <a:pPr lvl="1">
              <a:lnSpc>
                <a:spcPct val="70000"/>
              </a:lnSpc>
              <a:spcBef>
                <a:spcPct val="50000"/>
              </a:spcBef>
            </a:pPr>
            <a:r>
              <a:rPr lang="en-US" sz="2000" b="1">
                <a:latin typeface="Courier New" charset="0"/>
              </a:rPr>
              <a:t>add ax,[edi]	; add an integer</a:t>
            </a:r>
          </a:p>
          <a:p>
            <a:pPr lvl="1">
              <a:lnSpc>
                <a:spcPct val="70000"/>
              </a:lnSpc>
              <a:spcBef>
                <a:spcPct val="50000"/>
              </a:spcBef>
            </a:pPr>
            <a:r>
              <a:rPr lang="en-US" sz="2000" b="1">
                <a:latin typeface="Courier New" charset="0"/>
              </a:rPr>
              <a:t>add edi,TYPE intarray	; point to next integer</a:t>
            </a:r>
          </a:p>
          <a:p>
            <a:pPr>
              <a:lnSpc>
                <a:spcPct val="70000"/>
              </a:lnSpc>
              <a:spcBef>
                <a:spcPct val="50000"/>
              </a:spcBef>
            </a:pPr>
            <a:r>
              <a:rPr lang="en-US" sz="2000" b="1">
                <a:latin typeface="Courier New" charset="0"/>
              </a:rPr>
              <a:t>	loop L1	; repeat until ECX = 0</a:t>
            </a:r>
          </a:p>
        </p:txBody>
      </p:sp>
      <p:sp>
        <p:nvSpPr>
          <p:cNvPr id="146437" name="Text Box 5"/>
          <p:cNvSpPr txBox="1">
            <a:spLocks noChangeArrowheads="1"/>
          </p:cNvSpPr>
          <p:nvPr/>
        </p:nvSpPr>
        <p:spPr bwMode="auto">
          <a:xfrm>
            <a:off x="838200" y="1066800"/>
            <a:ext cx="74676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a:t>The following code calculates the sum of an array of 16-bit integers.</a:t>
            </a:r>
          </a:p>
        </p:txBody>
      </p:sp>
    </p:spTree>
    <p:extLst>
      <p:ext uri="{BB962C8B-B14F-4D97-AF65-F5344CB8AC3E}">
        <p14:creationId xmlns:p14="http://schemas.microsoft.com/office/powerpoint/2010/main" xmlns="" val="2053335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spcBef>
                <a:spcPts val="2376"/>
              </a:spcBef>
              <a:buNone/>
            </a:pPr>
            <a:r>
              <a:rPr lang="en-US" sz="2800" b="1" dirty="0" smtClean="0"/>
              <a:t>Data-Related Operators and Directives</a:t>
            </a:r>
          </a:p>
          <a:p>
            <a:pPr>
              <a:spcBef>
                <a:spcPts val="1176"/>
              </a:spcBef>
            </a:pPr>
            <a:r>
              <a:rPr lang="en-US" dirty="0" smtClean="0"/>
              <a:t>OFFSET Operator: </a:t>
            </a:r>
          </a:p>
          <a:p>
            <a:pPr lvl="1">
              <a:spcBef>
                <a:spcPts val="1176"/>
              </a:spcBef>
            </a:pPr>
            <a:r>
              <a:rPr lang="en-US" dirty="0" smtClean="0"/>
              <a:t>It returns </a:t>
            </a:r>
            <a:r>
              <a:rPr lang="en-US" dirty="0"/>
              <a:t>the distance in bytes, of a label from the beginning of its enclosing </a:t>
            </a:r>
            <a:r>
              <a:rPr lang="en-US" dirty="0" smtClean="0"/>
              <a:t>segment</a:t>
            </a:r>
            <a:endParaRPr lang="en-US" dirty="0"/>
          </a:p>
          <a:p>
            <a:pPr>
              <a:spcBef>
                <a:spcPts val="1176"/>
              </a:spcBef>
            </a:pPr>
            <a:r>
              <a:rPr lang="en-US" dirty="0"/>
              <a:t>PTR </a:t>
            </a:r>
            <a:r>
              <a:rPr lang="en-US" dirty="0" smtClean="0"/>
              <a:t>Operator:</a:t>
            </a:r>
          </a:p>
          <a:p>
            <a:pPr lvl="1">
              <a:spcBef>
                <a:spcPts val="1176"/>
              </a:spcBef>
            </a:pPr>
            <a:r>
              <a:rPr lang="en-US" dirty="0" smtClean="0"/>
              <a:t>It overrides </a:t>
            </a:r>
            <a:r>
              <a:rPr lang="en-US" dirty="0"/>
              <a:t>the default type of a label (variable). Provides the flexibility to access part of a variable</a:t>
            </a:r>
            <a:r>
              <a:rPr lang="en-US" dirty="0" smtClean="0"/>
              <a:t>.</a:t>
            </a:r>
            <a:endParaRPr lang="en-US" dirty="0"/>
          </a:p>
          <a:p>
            <a:pPr>
              <a:spcBef>
                <a:spcPts val="1176"/>
              </a:spcBef>
            </a:pPr>
            <a:r>
              <a:rPr lang="en-US" dirty="0"/>
              <a:t>TYPE </a:t>
            </a:r>
            <a:r>
              <a:rPr lang="en-US" dirty="0" smtClean="0"/>
              <a:t>Operator:</a:t>
            </a:r>
          </a:p>
          <a:p>
            <a:pPr lvl="1">
              <a:spcBef>
                <a:spcPts val="1176"/>
              </a:spcBef>
            </a:pPr>
            <a:r>
              <a:rPr lang="en-US" dirty="0"/>
              <a:t>returns the size, in bytes, of a single element of a data declaration</a:t>
            </a:r>
            <a:r>
              <a:rPr lang="en-US" dirty="0" smtClean="0"/>
              <a:t>.</a:t>
            </a:r>
            <a:endParaRPr lang="en-US" dirty="0"/>
          </a:p>
        </p:txBody>
      </p:sp>
      <p:sp>
        <p:nvSpPr>
          <p:cNvPr id="2" name="Title 1"/>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xmlns="" val="28758783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spcBef>
                <a:spcPts val="2376"/>
              </a:spcBef>
              <a:buNone/>
            </a:pPr>
            <a:r>
              <a:rPr lang="en-US" sz="2800" b="1" dirty="0" smtClean="0"/>
              <a:t>Data-Related Operators and Directives</a:t>
            </a:r>
          </a:p>
          <a:p>
            <a:pPr>
              <a:spcBef>
                <a:spcPts val="1176"/>
              </a:spcBef>
            </a:pPr>
            <a:r>
              <a:rPr lang="en-US" dirty="0" smtClean="0"/>
              <a:t>LENGTHOF Operator:</a:t>
            </a:r>
          </a:p>
          <a:p>
            <a:pPr lvl="1">
              <a:spcBef>
                <a:spcPts val="1176"/>
              </a:spcBef>
            </a:pPr>
            <a:r>
              <a:rPr lang="en-US" dirty="0" smtClean="0"/>
              <a:t>It counts </a:t>
            </a:r>
            <a:r>
              <a:rPr lang="en-US" dirty="0"/>
              <a:t>the number of elements in a single data declaration</a:t>
            </a:r>
            <a:r>
              <a:rPr lang="en-US" dirty="0" smtClean="0"/>
              <a:t>.</a:t>
            </a:r>
            <a:endParaRPr lang="en-US" dirty="0"/>
          </a:p>
          <a:p>
            <a:pPr>
              <a:spcBef>
                <a:spcPts val="1176"/>
              </a:spcBef>
            </a:pPr>
            <a:r>
              <a:rPr lang="en-US" dirty="0"/>
              <a:t>SIZEOF </a:t>
            </a:r>
            <a:r>
              <a:rPr lang="en-US" dirty="0" smtClean="0"/>
              <a:t>Operator:</a:t>
            </a:r>
          </a:p>
          <a:p>
            <a:pPr lvl="1">
              <a:spcBef>
                <a:spcPts val="1176"/>
              </a:spcBef>
            </a:pPr>
            <a:r>
              <a:rPr lang="en-US" dirty="0" smtClean="0"/>
              <a:t>It returns </a:t>
            </a:r>
            <a:r>
              <a:rPr lang="en-US" dirty="0"/>
              <a:t>a value that is equivalent to multiplying LENGTHOF by TYPE</a:t>
            </a:r>
            <a:r>
              <a:rPr lang="en-US" dirty="0" smtClean="0"/>
              <a:t>.</a:t>
            </a:r>
            <a:endParaRPr lang="en-US" dirty="0"/>
          </a:p>
          <a:p>
            <a:pPr>
              <a:spcBef>
                <a:spcPts val="1176"/>
              </a:spcBef>
            </a:pPr>
            <a:r>
              <a:rPr lang="en-US" dirty="0"/>
              <a:t>LABEL </a:t>
            </a:r>
            <a:r>
              <a:rPr lang="en-US" dirty="0" smtClean="0"/>
              <a:t>Directive:</a:t>
            </a:r>
          </a:p>
          <a:p>
            <a:pPr lvl="1"/>
            <a:r>
              <a:rPr lang="en-US" dirty="0"/>
              <a:t>Assigns an alternate </a:t>
            </a:r>
            <a:r>
              <a:rPr lang="en-US" i="1" dirty="0"/>
              <a:t>label name</a:t>
            </a:r>
            <a:r>
              <a:rPr lang="en-US" dirty="0"/>
              <a:t> and </a:t>
            </a:r>
            <a:r>
              <a:rPr lang="en-US" i="1" dirty="0"/>
              <a:t>type</a:t>
            </a:r>
            <a:r>
              <a:rPr lang="en-US" dirty="0"/>
              <a:t> to an existing storage </a:t>
            </a:r>
            <a:r>
              <a:rPr lang="en-US" dirty="0" smtClean="0"/>
              <a:t>location and does </a:t>
            </a:r>
            <a:r>
              <a:rPr lang="en-US" dirty="0"/>
              <a:t>not allocate any storage of its own</a:t>
            </a:r>
          </a:p>
          <a:p>
            <a:pPr lvl="1"/>
            <a:r>
              <a:rPr lang="en-US" dirty="0"/>
              <a:t>Removes the need for the PTR operator</a:t>
            </a:r>
          </a:p>
          <a:p>
            <a:pPr>
              <a:spcBef>
                <a:spcPts val="1176"/>
              </a:spcBef>
            </a:pPr>
            <a:endParaRPr lang="en-US" dirty="0"/>
          </a:p>
          <a:p>
            <a:endParaRPr lang="en-US" dirty="0"/>
          </a:p>
        </p:txBody>
      </p:sp>
      <p:sp>
        <p:nvSpPr>
          <p:cNvPr id="2" name="Title 1"/>
          <p:cNvSpPr>
            <a:spLocks noGrp="1"/>
          </p:cNvSpPr>
          <p:nvPr>
            <p:ph type="title"/>
          </p:nvPr>
        </p:nvSpPr>
        <p:spPr/>
        <p:txBody>
          <a:bodyPr/>
          <a:lstStyle/>
          <a:p>
            <a:r>
              <a:rPr lang="en-US" dirty="0"/>
              <a:t>Summary</a:t>
            </a:r>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22008201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1968"/>
              </a:spcBef>
              <a:buNone/>
            </a:pPr>
            <a:r>
              <a:rPr lang="en-US" sz="2800" b="1" dirty="0" smtClean="0"/>
              <a:t>Indirect Addressing</a:t>
            </a:r>
            <a:endParaRPr lang="en-US" b="1" dirty="0" smtClean="0"/>
          </a:p>
          <a:p>
            <a:pPr>
              <a:spcBef>
                <a:spcPts val="1968"/>
              </a:spcBef>
            </a:pPr>
            <a:r>
              <a:rPr lang="en-US" dirty="0" smtClean="0"/>
              <a:t>Indirect </a:t>
            </a:r>
            <a:r>
              <a:rPr lang="en-US" dirty="0"/>
              <a:t>Operands</a:t>
            </a:r>
          </a:p>
          <a:p>
            <a:pPr>
              <a:spcBef>
                <a:spcPts val="1968"/>
              </a:spcBef>
            </a:pPr>
            <a:r>
              <a:rPr lang="en-US" dirty="0"/>
              <a:t>Array Sum Example</a:t>
            </a:r>
          </a:p>
          <a:p>
            <a:pPr>
              <a:spcBef>
                <a:spcPts val="1968"/>
              </a:spcBef>
            </a:pPr>
            <a:r>
              <a:rPr lang="en-US" dirty="0"/>
              <a:t>Indexed Operands</a:t>
            </a:r>
          </a:p>
          <a:p>
            <a:pPr>
              <a:spcBef>
                <a:spcPts val="1968"/>
              </a:spcBef>
            </a:pPr>
            <a:r>
              <a:rPr lang="en-US" dirty="0" smtClean="0"/>
              <a:t>Pointers</a:t>
            </a:r>
          </a:p>
          <a:p>
            <a:pPr marL="0" indent="0">
              <a:spcBef>
                <a:spcPts val="1968"/>
              </a:spcBef>
              <a:buNone/>
            </a:pPr>
            <a:r>
              <a:rPr lang="en-US" sz="2800" b="1" dirty="0"/>
              <a:t>JMP and LOOP Instructions</a:t>
            </a:r>
          </a:p>
          <a:p>
            <a:endParaRPr lang="en-US"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4</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1219200"/>
            <a:ext cx="8229600" cy="4953000"/>
          </a:xfrm>
        </p:spPr>
        <p:txBody>
          <a:bodyPr>
            <a:normAutofit/>
          </a:bodyPr>
          <a:lstStyle/>
          <a:p>
            <a:pPr marL="285750" indent="-285750">
              <a:lnSpc>
                <a:spcPct val="150000"/>
              </a:lnSpc>
              <a:buFont typeface="Arial"/>
              <a:buChar char="•"/>
            </a:pPr>
            <a:r>
              <a:rPr lang="en-US" sz="2800" dirty="0"/>
              <a:t>Data-Related Operators and </a:t>
            </a:r>
            <a:r>
              <a:rPr lang="en-US" sz="2800" dirty="0" smtClean="0"/>
              <a:t>Directives</a:t>
            </a:r>
          </a:p>
          <a:p>
            <a:pPr lvl="1"/>
            <a:r>
              <a:rPr lang="en-US" sz="2400" dirty="0" smtClean="0"/>
              <a:t>OFFSET, PTR, TYPE, etc. Operators</a:t>
            </a:r>
            <a:endParaRPr lang="en-US" sz="2400" dirty="0"/>
          </a:p>
          <a:p>
            <a:pPr marL="285750" indent="-285750">
              <a:lnSpc>
                <a:spcPct val="150000"/>
              </a:lnSpc>
              <a:buFont typeface="Arial"/>
              <a:buChar char="•"/>
            </a:pPr>
            <a:r>
              <a:rPr lang="en-US" sz="2800" dirty="0"/>
              <a:t>Indirect </a:t>
            </a:r>
            <a:r>
              <a:rPr lang="en-US" sz="2800" dirty="0" smtClean="0"/>
              <a:t>Addressing in Assembly</a:t>
            </a:r>
          </a:p>
          <a:p>
            <a:pPr lvl="1"/>
            <a:r>
              <a:rPr lang="en-US" sz="2400" dirty="0"/>
              <a:t>Indirect Operands</a:t>
            </a:r>
          </a:p>
          <a:p>
            <a:pPr lvl="1"/>
            <a:r>
              <a:rPr lang="en-US" sz="2400" dirty="0"/>
              <a:t>Array Sum Example</a:t>
            </a:r>
          </a:p>
          <a:p>
            <a:pPr lvl="1"/>
            <a:r>
              <a:rPr lang="en-US" sz="2400" dirty="0"/>
              <a:t>Indexed Operands</a:t>
            </a:r>
          </a:p>
          <a:p>
            <a:pPr lvl="1"/>
            <a:r>
              <a:rPr lang="en-US" sz="2400" dirty="0" smtClean="0"/>
              <a:t>Pointers</a:t>
            </a:r>
          </a:p>
          <a:p>
            <a:r>
              <a:rPr lang="en-US" sz="2800" dirty="0"/>
              <a:t>Index </a:t>
            </a:r>
            <a:r>
              <a:rPr lang="en-US" sz="2800" dirty="0" smtClean="0"/>
              <a:t>Scaling	</a:t>
            </a:r>
          </a:p>
          <a:p>
            <a:r>
              <a:rPr lang="en-US" sz="2800" dirty="0"/>
              <a:t>JMP and LOOP Instructions</a:t>
            </a:r>
          </a:p>
          <a:p>
            <a:pPr marL="285750" indent="-285750">
              <a:lnSpc>
                <a:spcPct val="150000"/>
              </a:lnSpc>
              <a:buFont typeface="Arial"/>
              <a:buChar char="•"/>
            </a:pPr>
            <a:endParaRPr lang="en-US" sz="2800" dirty="0" smtClean="0">
              <a:latin typeface="Arial"/>
              <a:cs typeface="Arial"/>
            </a:endParaRPr>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dirty="0"/>
              <a:t>Data-Related Operators and Directives</a:t>
            </a:r>
          </a:p>
        </p:txBody>
      </p:sp>
      <p:sp>
        <p:nvSpPr>
          <p:cNvPr id="160771" name="Rectangle 3"/>
          <p:cNvSpPr>
            <a:spLocks noGrp="1" noChangeArrowheads="1"/>
          </p:cNvSpPr>
          <p:nvPr>
            <p:ph idx="1"/>
          </p:nvPr>
        </p:nvSpPr>
        <p:spPr>
          <a:xfrm>
            <a:off x="1371600" y="1219200"/>
            <a:ext cx="7315200" cy="4953000"/>
          </a:xfrm>
        </p:spPr>
        <p:txBody>
          <a:bodyPr/>
          <a:lstStyle/>
          <a:p>
            <a:pPr>
              <a:spcBef>
                <a:spcPts val="2376"/>
              </a:spcBef>
            </a:pPr>
            <a:r>
              <a:rPr lang="en-US" dirty="0"/>
              <a:t>OFFSET Operator</a:t>
            </a:r>
          </a:p>
          <a:p>
            <a:pPr>
              <a:spcBef>
                <a:spcPts val="2376"/>
              </a:spcBef>
            </a:pPr>
            <a:r>
              <a:rPr lang="en-US" dirty="0"/>
              <a:t>PTR Operator</a:t>
            </a:r>
          </a:p>
          <a:p>
            <a:pPr>
              <a:spcBef>
                <a:spcPts val="2376"/>
              </a:spcBef>
            </a:pPr>
            <a:r>
              <a:rPr lang="en-US" dirty="0"/>
              <a:t>TYPE Operator</a:t>
            </a:r>
          </a:p>
          <a:p>
            <a:pPr>
              <a:spcBef>
                <a:spcPts val="2376"/>
              </a:spcBef>
            </a:pPr>
            <a:r>
              <a:rPr lang="en-US" dirty="0"/>
              <a:t>LENGTHOF Operator</a:t>
            </a:r>
          </a:p>
          <a:p>
            <a:pPr>
              <a:spcBef>
                <a:spcPts val="2376"/>
              </a:spcBef>
            </a:pPr>
            <a:r>
              <a:rPr lang="en-US" dirty="0"/>
              <a:t>SIZEOF Operator</a:t>
            </a:r>
          </a:p>
          <a:p>
            <a:pPr>
              <a:spcBef>
                <a:spcPts val="2376"/>
              </a:spcBef>
            </a:pPr>
            <a:r>
              <a:rPr lang="en-US" dirty="0"/>
              <a:t>LABEL Directive</a:t>
            </a:r>
          </a:p>
        </p:txBody>
      </p:sp>
    </p:spTree>
    <p:extLst>
      <p:ext uri="{BB962C8B-B14F-4D97-AF65-F5344CB8AC3E}">
        <p14:creationId xmlns:p14="http://schemas.microsoft.com/office/powerpoint/2010/main" xmlns="" val="720428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OFFSET Operator</a:t>
            </a:r>
          </a:p>
        </p:txBody>
      </p:sp>
      <p:sp>
        <p:nvSpPr>
          <p:cNvPr id="117763" name="Rectangle 3"/>
          <p:cNvSpPr>
            <a:spLocks noGrp="1" noChangeArrowheads="1"/>
          </p:cNvSpPr>
          <p:nvPr>
            <p:ph idx="1"/>
          </p:nvPr>
        </p:nvSpPr>
        <p:spPr/>
        <p:txBody>
          <a:bodyPr/>
          <a:lstStyle/>
          <a:p>
            <a:pPr>
              <a:lnSpc>
                <a:spcPct val="110000"/>
              </a:lnSpc>
            </a:pPr>
            <a:r>
              <a:rPr lang="en-US" sz="2000" dirty="0"/>
              <a:t>OFFSET returns </a:t>
            </a:r>
            <a:r>
              <a:rPr lang="en-US" sz="2200" dirty="0"/>
              <a:t>the distance in bytes, of a label from the beginning of its enclosing segment</a:t>
            </a:r>
          </a:p>
          <a:p>
            <a:pPr lvl="1">
              <a:lnSpc>
                <a:spcPct val="110000"/>
              </a:lnSpc>
            </a:pPr>
            <a:r>
              <a:rPr lang="en-US" sz="2400" dirty="0"/>
              <a:t>Protected mode: 32 bits</a:t>
            </a:r>
          </a:p>
          <a:p>
            <a:pPr lvl="1">
              <a:lnSpc>
                <a:spcPct val="110000"/>
              </a:lnSpc>
            </a:pPr>
            <a:r>
              <a:rPr lang="en-US" sz="2400" dirty="0"/>
              <a:t>Real mode: 16 bits</a:t>
            </a:r>
          </a:p>
        </p:txBody>
      </p:sp>
      <p:graphicFrame>
        <p:nvGraphicFramePr>
          <p:cNvPr id="117764" name="Object 4"/>
          <p:cNvGraphicFramePr>
            <a:graphicFrameLocks noChangeAspect="1"/>
          </p:cNvGraphicFramePr>
          <p:nvPr>
            <p:extLst>
              <p:ext uri="{D42A27DB-BD31-4B8C-83A1-F6EECF244321}">
                <p14:modId xmlns:p14="http://schemas.microsoft.com/office/powerpoint/2010/main" xmlns="" val="3287278258"/>
              </p:ext>
            </p:extLst>
          </p:nvPr>
        </p:nvGraphicFramePr>
        <p:xfrm>
          <a:off x="1447800" y="3048000"/>
          <a:ext cx="6063916" cy="1828800"/>
        </p:xfrm>
        <a:graphic>
          <a:graphicData uri="http://schemas.openxmlformats.org/presentationml/2006/ole">
            <p:oleObj spid="_x0000_s40006" name="VISIO" r:id="rId3" imgW="2901696" imgH="772668" progId="">
              <p:embed/>
            </p:oleObj>
          </a:graphicData>
        </a:graphic>
      </p:graphicFrame>
      <p:sp>
        <p:nvSpPr>
          <p:cNvPr id="117765" name="Text Box 5"/>
          <p:cNvSpPr txBox="1">
            <a:spLocks noChangeArrowheads="1"/>
          </p:cNvSpPr>
          <p:nvPr/>
        </p:nvSpPr>
        <p:spPr bwMode="auto">
          <a:xfrm>
            <a:off x="914400" y="4876800"/>
            <a:ext cx="7239000" cy="9239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a:t>The Protected-mode programs we write only have a single segment (we use the </a:t>
            </a:r>
            <a:r>
              <a:rPr lang="en-US">
                <a:solidFill>
                  <a:schemeClr val="tx2"/>
                </a:solidFill>
              </a:rPr>
              <a:t>flat memory model</a:t>
            </a:r>
            <a:r>
              <a:rPr lang="en-US"/>
              <a:t>).</a:t>
            </a:r>
          </a:p>
        </p:txBody>
      </p:sp>
    </p:spTree>
    <p:extLst>
      <p:ext uri="{BB962C8B-B14F-4D97-AF65-F5344CB8AC3E}">
        <p14:creationId xmlns:p14="http://schemas.microsoft.com/office/powerpoint/2010/main" xmlns="" val="2050198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5"/>
                                        </p:tgtEl>
                                        <p:attrNameLst>
                                          <p:attrName>style.visibility</p:attrName>
                                        </p:attrNameLst>
                                      </p:cBhvr>
                                      <p:to>
                                        <p:strVal val="visible"/>
                                      </p:to>
                                    </p:set>
                                    <p:anim calcmode="lin" valueType="num">
                                      <p:cBhvr additive="base">
                                        <p:cTn id="7" dur="500" fill="hold"/>
                                        <p:tgtEl>
                                          <p:spTgt spid="117765"/>
                                        </p:tgtEl>
                                        <p:attrNameLst>
                                          <p:attrName>ppt_x</p:attrName>
                                        </p:attrNameLst>
                                      </p:cBhvr>
                                      <p:tavLst>
                                        <p:tav tm="0">
                                          <p:val>
                                            <p:strVal val="0-#ppt_w/2"/>
                                          </p:val>
                                        </p:tav>
                                        <p:tav tm="100000">
                                          <p:val>
                                            <p:strVal val="#ppt_x"/>
                                          </p:val>
                                        </p:tav>
                                      </p:tavLst>
                                    </p:anim>
                                    <p:anim calcmode="lin" valueType="num">
                                      <p:cBhvr additive="base">
                                        <p:cTn id="8" dur="500" fill="hold"/>
                                        <p:tgtEl>
                                          <p:spTgt spid="1177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OFFSET Examples</a:t>
            </a:r>
          </a:p>
        </p:txBody>
      </p:sp>
      <p:sp>
        <p:nvSpPr>
          <p:cNvPr id="115715" name="Text Box 3"/>
          <p:cNvSpPr txBox="1">
            <a:spLocks noChangeArrowheads="1"/>
          </p:cNvSpPr>
          <p:nvPr/>
        </p:nvSpPr>
        <p:spPr bwMode="auto">
          <a:xfrm>
            <a:off x="914400" y="2133600"/>
            <a:ext cx="7010400" cy="3581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.data</a:t>
            </a:r>
          </a:p>
          <a:p>
            <a:pPr>
              <a:lnSpc>
                <a:spcPct val="50000"/>
              </a:lnSpc>
              <a:spcBef>
                <a:spcPct val="50000"/>
              </a:spcBef>
            </a:pPr>
            <a:r>
              <a:rPr lang="en-US" sz="2000" b="1" dirty="0" err="1">
                <a:latin typeface="Courier New" charset="0"/>
              </a:rPr>
              <a:t>bVal</a:t>
            </a:r>
            <a:r>
              <a:rPr lang="en-US" sz="2000" b="1" dirty="0">
                <a:latin typeface="Courier New" charset="0"/>
              </a:rPr>
              <a:t> BYTE ?</a:t>
            </a:r>
          </a:p>
          <a:p>
            <a:pPr>
              <a:lnSpc>
                <a:spcPct val="50000"/>
              </a:lnSpc>
              <a:spcBef>
                <a:spcPct val="50000"/>
              </a:spcBef>
            </a:pPr>
            <a:r>
              <a:rPr lang="en-US" sz="2000" b="1" dirty="0" err="1">
                <a:latin typeface="Courier New" charset="0"/>
              </a:rPr>
              <a:t>wVal</a:t>
            </a:r>
            <a:r>
              <a:rPr lang="en-US" sz="2000" b="1" dirty="0">
                <a:latin typeface="Courier New" charset="0"/>
              </a:rPr>
              <a:t> WORD ?</a:t>
            </a:r>
          </a:p>
          <a:p>
            <a:pPr>
              <a:lnSpc>
                <a:spcPct val="50000"/>
              </a:lnSpc>
              <a:spcBef>
                <a:spcPct val="50000"/>
              </a:spcBef>
            </a:pPr>
            <a:r>
              <a:rPr lang="en-US" sz="2000" b="1" dirty="0" err="1">
                <a:latin typeface="Courier New" charset="0"/>
              </a:rPr>
              <a:t>dVal</a:t>
            </a:r>
            <a:r>
              <a:rPr lang="en-US" sz="2000" b="1" dirty="0">
                <a:latin typeface="Courier New" charset="0"/>
              </a:rPr>
              <a:t> DWORD ?</a:t>
            </a:r>
          </a:p>
          <a:p>
            <a:pPr>
              <a:lnSpc>
                <a:spcPct val="50000"/>
              </a:lnSpc>
              <a:spcBef>
                <a:spcPct val="50000"/>
              </a:spcBef>
            </a:pPr>
            <a:r>
              <a:rPr lang="en-US" sz="2000" b="1" dirty="0">
                <a:latin typeface="Courier New" charset="0"/>
              </a:rPr>
              <a:t>dVal2 DWORD ?</a:t>
            </a: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a:latin typeface="Courier New" charset="0"/>
              </a:rPr>
              <a:t>.code</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esi,OFFSET</a:t>
            </a:r>
            <a:r>
              <a:rPr lang="en-US" sz="2000" b="1" dirty="0">
                <a:latin typeface="Courier New" charset="0"/>
              </a:rPr>
              <a:t> </a:t>
            </a:r>
            <a:r>
              <a:rPr lang="en-US" sz="2000" b="1" dirty="0" err="1">
                <a:latin typeface="Courier New" charset="0"/>
              </a:rPr>
              <a:t>bVal</a:t>
            </a:r>
            <a:r>
              <a:rPr lang="en-US" sz="2000" b="1" dirty="0">
                <a:latin typeface="Courier New" charset="0"/>
              </a:rPr>
              <a:t> 	; ESI = 00404000</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esi,OFFSET</a:t>
            </a:r>
            <a:r>
              <a:rPr lang="en-US" sz="2000" b="1" dirty="0">
                <a:latin typeface="Courier New" charset="0"/>
              </a:rPr>
              <a:t> </a:t>
            </a:r>
            <a:r>
              <a:rPr lang="en-US" sz="2000" b="1" dirty="0" err="1">
                <a:latin typeface="Courier New" charset="0"/>
              </a:rPr>
              <a:t>wVal</a:t>
            </a:r>
            <a:r>
              <a:rPr lang="en-US" sz="2000" b="1" dirty="0">
                <a:latin typeface="Courier New" charset="0"/>
              </a:rPr>
              <a:t> 	; ESI = 00404001</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esi,OFFSET</a:t>
            </a:r>
            <a:r>
              <a:rPr lang="en-US" sz="2000" b="1" dirty="0">
                <a:latin typeface="Courier New" charset="0"/>
              </a:rPr>
              <a:t> </a:t>
            </a:r>
            <a:r>
              <a:rPr lang="en-US" sz="2000" b="1" dirty="0" err="1">
                <a:latin typeface="Courier New" charset="0"/>
              </a:rPr>
              <a:t>dVal</a:t>
            </a:r>
            <a:r>
              <a:rPr lang="en-US" sz="2000" b="1" dirty="0">
                <a:latin typeface="Courier New" charset="0"/>
              </a:rPr>
              <a:t> 	; ESI = 00404003</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esi,OFFSET</a:t>
            </a:r>
            <a:r>
              <a:rPr lang="en-US" sz="2000" b="1" dirty="0">
                <a:latin typeface="Courier New" charset="0"/>
              </a:rPr>
              <a:t> dVal2	; ESI = 00404007</a:t>
            </a:r>
          </a:p>
        </p:txBody>
      </p:sp>
      <p:sp>
        <p:nvSpPr>
          <p:cNvPr id="115716" name="Text Box 4"/>
          <p:cNvSpPr txBox="1">
            <a:spLocks noChangeArrowheads="1"/>
          </p:cNvSpPr>
          <p:nvPr/>
        </p:nvSpPr>
        <p:spPr bwMode="auto">
          <a:xfrm>
            <a:off x="457200" y="1143000"/>
            <a:ext cx="80772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latin typeface="Arial"/>
                <a:cs typeface="Arial"/>
              </a:rPr>
              <a:t>Let's assume that the data segment begins at </a:t>
            </a:r>
            <a:r>
              <a:rPr lang="en-US" sz="2400" b="1" u="sng" dirty="0">
                <a:latin typeface="Arial"/>
                <a:cs typeface="Arial"/>
              </a:rPr>
              <a:t>00404000</a:t>
            </a:r>
            <a:r>
              <a:rPr lang="en-US" sz="2400" dirty="0">
                <a:latin typeface="Arial"/>
                <a:cs typeface="Arial"/>
              </a:rPr>
              <a:t>h:</a:t>
            </a:r>
          </a:p>
        </p:txBody>
      </p:sp>
    </p:spTree>
    <p:extLst>
      <p:ext uri="{BB962C8B-B14F-4D97-AF65-F5344CB8AC3E}">
        <p14:creationId xmlns:p14="http://schemas.microsoft.com/office/powerpoint/2010/main" xmlns="" val="750845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Relating to C/C++</a:t>
            </a:r>
          </a:p>
        </p:txBody>
      </p:sp>
      <p:sp>
        <p:nvSpPr>
          <p:cNvPr id="116739" name="Text Box 3"/>
          <p:cNvSpPr txBox="1">
            <a:spLocks noChangeArrowheads="1"/>
          </p:cNvSpPr>
          <p:nvPr/>
        </p:nvSpPr>
        <p:spPr bwMode="auto">
          <a:xfrm>
            <a:off x="1219200" y="2743200"/>
            <a:ext cx="7010400" cy="1143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 C++ version:</a:t>
            </a:r>
          </a:p>
          <a:p>
            <a:pPr>
              <a:lnSpc>
                <a:spcPct val="50000"/>
              </a:lnSpc>
              <a:spcBef>
                <a:spcPct val="50000"/>
              </a:spcBef>
            </a:pPr>
            <a:r>
              <a:rPr lang="en-US" sz="2000" b="1" dirty="0">
                <a:latin typeface="Courier New" charset="0"/>
              </a:rPr>
              <a:t>char array[</a:t>
            </a:r>
            <a:r>
              <a:rPr lang="en-US" sz="2000" b="1" dirty="0" smtClean="0">
                <a:latin typeface="Courier New" charset="0"/>
              </a:rPr>
              <a:t>100]</a:t>
            </a:r>
            <a:r>
              <a:rPr lang="en-US" sz="2000" b="1" dirty="0">
                <a:latin typeface="Courier New" charset="0"/>
              </a:rPr>
              <a:t>;</a:t>
            </a:r>
          </a:p>
          <a:p>
            <a:pPr>
              <a:lnSpc>
                <a:spcPct val="50000"/>
              </a:lnSpc>
              <a:spcBef>
                <a:spcPct val="50000"/>
              </a:spcBef>
            </a:pPr>
            <a:r>
              <a:rPr lang="en-US" sz="2000" b="1" dirty="0">
                <a:latin typeface="Courier New" charset="0"/>
              </a:rPr>
              <a:t>char * p = array;</a:t>
            </a:r>
          </a:p>
          <a:p>
            <a:pPr>
              <a:lnSpc>
                <a:spcPct val="50000"/>
              </a:lnSpc>
              <a:spcBef>
                <a:spcPct val="50000"/>
              </a:spcBef>
            </a:pPr>
            <a:endParaRPr lang="en-US" sz="2000" b="1" dirty="0">
              <a:latin typeface="Courier New" charset="0"/>
            </a:endParaRPr>
          </a:p>
        </p:txBody>
      </p:sp>
      <p:sp>
        <p:nvSpPr>
          <p:cNvPr id="116740" name="Text Box 4"/>
          <p:cNvSpPr txBox="1">
            <a:spLocks noChangeArrowheads="1"/>
          </p:cNvSpPr>
          <p:nvPr/>
        </p:nvSpPr>
        <p:spPr bwMode="auto">
          <a:xfrm>
            <a:off x="685800" y="10668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The value returned by OFFSET is a pointer. Compare the following code written for both C++ and assembly language:</a:t>
            </a:r>
          </a:p>
        </p:txBody>
      </p:sp>
      <p:sp>
        <p:nvSpPr>
          <p:cNvPr id="116741" name="Text Box 5"/>
          <p:cNvSpPr txBox="1">
            <a:spLocks noChangeArrowheads="1"/>
          </p:cNvSpPr>
          <p:nvPr/>
        </p:nvSpPr>
        <p:spPr bwMode="auto">
          <a:xfrm>
            <a:off x="1219200" y="4191000"/>
            <a:ext cx="7010400" cy="1371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.data</a:t>
            </a:r>
          </a:p>
          <a:p>
            <a:pPr>
              <a:lnSpc>
                <a:spcPct val="50000"/>
              </a:lnSpc>
              <a:spcBef>
                <a:spcPct val="50000"/>
              </a:spcBef>
            </a:pPr>
            <a:r>
              <a:rPr lang="en-US" sz="2000" b="1" dirty="0">
                <a:latin typeface="Courier New" charset="0"/>
              </a:rPr>
              <a:t>array BYTE </a:t>
            </a:r>
            <a:r>
              <a:rPr lang="en-US" sz="2000" b="1" dirty="0" smtClean="0">
                <a:latin typeface="Courier New" charset="0"/>
              </a:rPr>
              <a:t>100 </a:t>
            </a:r>
            <a:r>
              <a:rPr lang="en-US" sz="2000" b="1" dirty="0">
                <a:latin typeface="Courier New" charset="0"/>
              </a:rPr>
              <a:t>DUP(?)</a:t>
            </a:r>
          </a:p>
          <a:p>
            <a:pPr>
              <a:lnSpc>
                <a:spcPct val="50000"/>
              </a:lnSpc>
              <a:spcBef>
                <a:spcPct val="50000"/>
              </a:spcBef>
            </a:pPr>
            <a:r>
              <a:rPr lang="en-US" sz="2000" b="1" dirty="0">
                <a:latin typeface="Courier New" charset="0"/>
              </a:rPr>
              <a:t>.code</a:t>
            </a:r>
          </a:p>
          <a:p>
            <a:pPr>
              <a:lnSpc>
                <a:spcPct val="50000"/>
              </a:lnSpc>
              <a:spcBef>
                <a:spcPct val="50000"/>
              </a:spcBef>
            </a:pPr>
            <a:r>
              <a:rPr lang="en-US" sz="2000" b="1" dirty="0" err="1" smtClean="0">
                <a:latin typeface="Courier New" charset="0"/>
              </a:rPr>
              <a:t>mov</a:t>
            </a:r>
            <a:r>
              <a:rPr lang="en-US" sz="2000" b="1" dirty="0" smtClean="0">
                <a:latin typeface="Courier New" charset="0"/>
              </a:rPr>
              <a:t> </a:t>
            </a:r>
            <a:r>
              <a:rPr lang="en-US" sz="2000" b="1" dirty="0" err="1">
                <a:latin typeface="Courier New" charset="0"/>
              </a:rPr>
              <a:t>esi,OFFSET</a:t>
            </a:r>
            <a:r>
              <a:rPr lang="en-US" sz="2000" b="1" dirty="0">
                <a:latin typeface="Courier New" charset="0"/>
              </a:rPr>
              <a:t> array		; ESI is p</a:t>
            </a:r>
          </a:p>
          <a:p>
            <a:pPr>
              <a:lnSpc>
                <a:spcPct val="50000"/>
              </a:lnSpc>
              <a:spcBef>
                <a:spcPct val="50000"/>
              </a:spcBef>
            </a:pPr>
            <a:endParaRPr lang="en-US" sz="2000" b="1" dirty="0">
              <a:latin typeface="Courier New" charset="0"/>
            </a:endParaRPr>
          </a:p>
        </p:txBody>
      </p:sp>
    </p:spTree>
    <p:extLst>
      <p:ext uri="{BB962C8B-B14F-4D97-AF65-F5344CB8AC3E}">
        <p14:creationId xmlns:p14="http://schemas.microsoft.com/office/powerpoint/2010/main" xmlns="" val="486619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26"/>
          <p:cNvSpPr>
            <a:spLocks noGrp="1" noChangeArrowheads="1"/>
          </p:cNvSpPr>
          <p:nvPr>
            <p:ph type="title"/>
          </p:nvPr>
        </p:nvSpPr>
        <p:spPr/>
        <p:txBody>
          <a:bodyPr/>
          <a:lstStyle/>
          <a:p>
            <a:r>
              <a:rPr lang="en-US"/>
              <a:t>PTR Operator</a:t>
            </a:r>
          </a:p>
        </p:txBody>
      </p:sp>
      <p:sp>
        <p:nvSpPr>
          <p:cNvPr id="118787" name="Text Box 1027"/>
          <p:cNvSpPr txBox="1">
            <a:spLocks noChangeArrowheads="1"/>
          </p:cNvSpPr>
          <p:nvPr/>
        </p:nvSpPr>
        <p:spPr bwMode="auto">
          <a:xfrm>
            <a:off x="685800" y="2362200"/>
            <a:ext cx="8001000" cy="2590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.data</a:t>
            </a:r>
          </a:p>
          <a:p>
            <a:pPr>
              <a:lnSpc>
                <a:spcPct val="50000"/>
              </a:lnSpc>
              <a:spcBef>
                <a:spcPct val="50000"/>
              </a:spcBef>
            </a:pPr>
            <a:r>
              <a:rPr lang="en-US" sz="2000" b="1" dirty="0" err="1">
                <a:latin typeface="Courier New" charset="0"/>
              </a:rPr>
              <a:t>myDouble</a:t>
            </a:r>
            <a:r>
              <a:rPr lang="en-US" sz="2000" b="1" dirty="0">
                <a:latin typeface="Courier New" charset="0"/>
              </a:rPr>
              <a:t> DWORD 12345678h</a:t>
            </a:r>
          </a:p>
          <a:p>
            <a:pPr>
              <a:lnSpc>
                <a:spcPct val="50000"/>
              </a:lnSpc>
              <a:spcBef>
                <a:spcPct val="50000"/>
              </a:spcBef>
            </a:pPr>
            <a:r>
              <a:rPr lang="en-US" sz="2000" b="1" dirty="0">
                <a:latin typeface="Courier New" charset="0"/>
              </a:rPr>
              <a:t>.code</a:t>
            </a: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ax,myDouble</a:t>
            </a:r>
            <a:r>
              <a:rPr lang="en-US" sz="2000" b="1" dirty="0">
                <a:latin typeface="Courier New" charset="0"/>
              </a:rPr>
              <a:t> 			; </a:t>
            </a:r>
            <a:r>
              <a:rPr lang="en-US" sz="2000" b="1" dirty="0">
                <a:solidFill>
                  <a:schemeClr val="tx2"/>
                </a:solidFill>
                <a:latin typeface="Courier New" charset="0"/>
              </a:rPr>
              <a:t>error – why?</a:t>
            </a: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ax,WORD</a:t>
            </a:r>
            <a:r>
              <a:rPr lang="en-US" sz="2000" b="1" dirty="0">
                <a:latin typeface="Courier New" charset="0"/>
              </a:rPr>
              <a:t> PTR </a:t>
            </a:r>
            <a:r>
              <a:rPr lang="en-US" sz="2000" b="1" dirty="0" err="1">
                <a:latin typeface="Courier New" charset="0"/>
              </a:rPr>
              <a:t>myDouble</a:t>
            </a:r>
            <a:r>
              <a:rPr lang="en-US" sz="2000" b="1" dirty="0">
                <a:latin typeface="Courier New" charset="0"/>
              </a:rPr>
              <a:t>			; loads 5678h</a:t>
            </a:r>
          </a:p>
          <a:p>
            <a:pPr>
              <a:lnSpc>
                <a:spcPct val="50000"/>
              </a:lnSpc>
              <a:spcBef>
                <a:spcPct val="50000"/>
              </a:spcBef>
            </a:pPr>
            <a:endParaRPr lang="en-US" sz="2000" b="1" dirty="0">
              <a:latin typeface="Courier New" charset="0"/>
            </a:endParaRPr>
          </a:p>
          <a:p>
            <a:pPr>
              <a:lnSpc>
                <a:spcPct val="50000"/>
              </a:lnSpc>
              <a:spcBef>
                <a:spcPct val="50000"/>
              </a:spcBef>
            </a:pPr>
            <a:r>
              <a:rPr lang="en-US" sz="2000" b="1" dirty="0" err="1">
                <a:latin typeface="Courier New" charset="0"/>
              </a:rPr>
              <a:t>mov</a:t>
            </a:r>
            <a:r>
              <a:rPr lang="en-US" sz="2000" b="1" dirty="0">
                <a:latin typeface="Courier New" charset="0"/>
              </a:rPr>
              <a:t> WORD PTR myDouble,4321h		; saves 4321h</a:t>
            </a:r>
          </a:p>
        </p:txBody>
      </p:sp>
      <p:sp>
        <p:nvSpPr>
          <p:cNvPr id="118788" name="Text Box 1028"/>
          <p:cNvSpPr txBox="1">
            <a:spLocks noChangeArrowheads="1"/>
          </p:cNvSpPr>
          <p:nvPr/>
        </p:nvSpPr>
        <p:spPr bwMode="auto">
          <a:xfrm>
            <a:off x="685800" y="1066800"/>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Overrides the default type of a label (variable). Provides the flexibility to access part of a variable.</a:t>
            </a:r>
          </a:p>
        </p:txBody>
      </p:sp>
      <p:sp>
        <p:nvSpPr>
          <p:cNvPr id="118789" name="Text Box 1029"/>
          <p:cNvSpPr txBox="1">
            <a:spLocks noChangeArrowheads="1"/>
          </p:cNvSpPr>
          <p:nvPr/>
        </p:nvSpPr>
        <p:spPr bwMode="auto">
          <a:xfrm>
            <a:off x="838200" y="5156537"/>
            <a:ext cx="76962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400" dirty="0"/>
              <a:t>Recall that </a:t>
            </a:r>
            <a:r>
              <a:rPr lang="en-US" sz="2400" dirty="0">
                <a:solidFill>
                  <a:schemeClr val="tx2"/>
                </a:solidFill>
              </a:rPr>
              <a:t>little endian</a:t>
            </a:r>
            <a:r>
              <a:rPr lang="en-US" sz="2400" dirty="0"/>
              <a:t> order is used when storing data in </a:t>
            </a:r>
            <a:r>
              <a:rPr lang="en-US" sz="2400" dirty="0" smtClean="0"/>
              <a:t>memory…</a:t>
            </a:r>
            <a:endParaRPr lang="en-US" sz="2400" dirty="0"/>
          </a:p>
        </p:txBody>
      </p:sp>
    </p:spTree>
    <p:extLst>
      <p:ext uri="{BB962C8B-B14F-4D97-AF65-F5344CB8AC3E}">
        <p14:creationId xmlns:p14="http://schemas.microsoft.com/office/powerpoint/2010/main" xmlns="" val="1527530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10540</TotalTime>
  <Words>1472</Words>
  <Application>Microsoft Macintosh PowerPoint</Application>
  <PresentationFormat>On-screen Show (4:3)</PresentationFormat>
  <Paragraphs>398</Paragraphs>
  <Slides>38</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Office Theme</vt:lpstr>
      <vt:lpstr>VISIO</vt:lpstr>
      <vt:lpstr>CSC 221  Computer Organization and Assembly Language</vt:lpstr>
      <vt:lpstr>Lecture 10: Review</vt:lpstr>
      <vt:lpstr>Lecture 10: Review</vt:lpstr>
      <vt:lpstr>Lecture Outline</vt:lpstr>
      <vt:lpstr>Data-Related Operators and Directives</vt:lpstr>
      <vt:lpstr>OFFSET Operator</vt:lpstr>
      <vt:lpstr>OFFSET Examples</vt:lpstr>
      <vt:lpstr>Relating to C/C++</vt:lpstr>
      <vt:lpstr>PTR Operator</vt:lpstr>
      <vt:lpstr>Little Endian Order</vt:lpstr>
      <vt:lpstr>PTR Operator Examples</vt:lpstr>
      <vt:lpstr>PTR Operator (cont)</vt:lpstr>
      <vt:lpstr>Drill . . .</vt:lpstr>
      <vt:lpstr>TYPE Operator</vt:lpstr>
      <vt:lpstr>LENGTHOF Operator</vt:lpstr>
      <vt:lpstr>SIZEOF Operator</vt:lpstr>
      <vt:lpstr>Spanning Multiple Lines (1 of 2)</vt:lpstr>
      <vt:lpstr>Spanning Multiple Lines (2 of 2)</vt:lpstr>
      <vt:lpstr>LABEL Directive</vt:lpstr>
      <vt:lpstr>Indirect Addressing</vt:lpstr>
      <vt:lpstr>Indirect Operands (1 of 2)</vt:lpstr>
      <vt:lpstr>Indirect Operands (2 of 2)</vt:lpstr>
      <vt:lpstr>Array Sum Example</vt:lpstr>
      <vt:lpstr>Indexed Operands</vt:lpstr>
      <vt:lpstr>Index Scaling</vt:lpstr>
      <vt:lpstr>Pointers</vt:lpstr>
      <vt:lpstr>JMP and LOOP Instructions</vt:lpstr>
      <vt:lpstr>JMP Instruction</vt:lpstr>
      <vt:lpstr>LOOP Instruction</vt:lpstr>
      <vt:lpstr>LOOP Example</vt:lpstr>
      <vt:lpstr>Drill ….</vt:lpstr>
      <vt:lpstr>Drill …..</vt:lpstr>
      <vt:lpstr>Nested Loop</vt:lpstr>
      <vt:lpstr>Summing an Integer Array</vt:lpstr>
      <vt:lpstr>Summary</vt:lpstr>
      <vt:lpstr>Summary</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337</cp:revision>
  <dcterms:created xsi:type="dcterms:W3CDTF">2012-02-27T05:45:45Z</dcterms:created>
  <dcterms:modified xsi:type="dcterms:W3CDTF">2012-09-17T09:09:59Z</dcterms:modified>
</cp:coreProperties>
</file>