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568" r:id="rId3"/>
    <p:sldId id="572" r:id="rId4"/>
    <p:sldId id="573" r:id="rId5"/>
    <p:sldId id="574" r:id="rId6"/>
    <p:sldId id="575" r:id="rId7"/>
    <p:sldId id="576" r:id="rId8"/>
    <p:sldId id="570" r:id="rId9"/>
    <p:sldId id="553" r:id="rId10"/>
    <p:sldId id="492" r:id="rId11"/>
    <p:sldId id="495" r:id="rId12"/>
    <p:sldId id="5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40" autoAdjust="0"/>
    <p:restoredTop sz="97963" autoAdjust="0"/>
  </p:normalViewPr>
  <p:slideViewPr>
    <p:cSldViewPr>
      <p:cViewPr>
        <p:scale>
          <a:sx n="75" d="100"/>
          <a:sy n="75" d="100"/>
        </p:scale>
        <p:origin x="-536"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t>9/19/12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t>‹#›</a:t>
            </a:fld>
            <a:endParaRPr lang="en-US"/>
          </a:p>
        </p:txBody>
      </p:sp>
    </p:spTree>
    <p:extLst>
      <p:ext uri="{BB962C8B-B14F-4D97-AF65-F5344CB8AC3E}">
        <p14:creationId xmlns:p14="http://schemas.microsoft.com/office/powerpoint/2010/main"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10</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11</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9/19/12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9/19/12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9/19/12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9/19/12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9/19/12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9/19/12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9/19/12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9/19/12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79248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12</a:t>
            </a:r>
            <a:r>
              <a:rPr lang="en-US" sz="3600" b="1" dirty="0" smtClean="0">
                <a:solidFill>
                  <a:srgbClr val="000000"/>
                </a:solidFill>
                <a:latin typeface="Arial" pitchFamily="34" charset="0"/>
                <a:cs typeface="Arial" pitchFamily="34" charset="0"/>
              </a:rPr>
              <a:t>: </a:t>
            </a:r>
            <a:endParaRPr lang="en-US" sz="3600" b="1" dirty="0" smtClean="0">
              <a:solidFill>
                <a:srgbClr val="000000"/>
              </a:solidFill>
              <a:latin typeface="Arial" pitchFamily="34" charset="0"/>
              <a:cs typeface="Arial" pitchFamily="34" charset="0"/>
            </a:endParaRPr>
          </a:p>
          <a:p>
            <a:r>
              <a:rPr lang="en-US" sz="3600" b="1" dirty="0" smtClean="0">
                <a:solidFill>
                  <a:srgbClr val="000000"/>
                </a:solidFill>
                <a:latin typeface="Arial" pitchFamily="34" charset="0"/>
                <a:cs typeface="Arial" pitchFamily="34" charset="0"/>
              </a:rPr>
              <a:t>Addressing Modes in Assembly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2376"/>
              </a:spcBef>
              <a:buNone/>
            </a:pPr>
            <a:r>
              <a:rPr lang="en-US" sz="2800" b="1" dirty="0" smtClean="0"/>
              <a:t>Programming Examples:</a:t>
            </a:r>
            <a:endParaRPr lang="en-US" sz="2800" b="1" dirty="0" smtClean="0"/>
          </a:p>
          <a:p>
            <a:pPr marL="0" indent="0">
              <a:spcBef>
                <a:spcPts val="2376"/>
              </a:spcBef>
              <a:buNone/>
            </a:pPr>
            <a:r>
              <a:rPr lang="en-US" sz="2800" b="1" dirty="0" smtClean="0"/>
              <a:t>Data</a:t>
            </a:r>
            <a:r>
              <a:rPr lang="en-US" sz="2800" b="1" dirty="0" smtClean="0"/>
              <a:t>-Related Operators and Directives</a:t>
            </a:r>
          </a:p>
          <a:p>
            <a:pPr>
              <a:spcBef>
                <a:spcPts val="1176"/>
              </a:spcBef>
            </a:pPr>
            <a:r>
              <a:rPr lang="en-US" dirty="0" smtClean="0"/>
              <a:t>OFFSET </a:t>
            </a:r>
            <a:r>
              <a:rPr lang="en-US" dirty="0" smtClean="0"/>
              <a:t>Operator</a:t>
            </a:r>
            <a:endParaRPr lang="en-US" dirty="0" smtClean="0"/>
          </a:p>
          <a:p>
            <a:pPr>
              <a:spcBef>
                <a:spcPts val="1176"/>
              </a:spcBef>
            </a:pPr>
            <a:r>
              <a:rPr lang="en-US" dirty="0" smtClean="0"/>
              <a:t>PTR Operator</a:t>
            </a:r>
            <a:endParaRPr lang="en-US" dirty="0"/>
          </a:p>
          <a:p>
            <a:pPr>
              <a:spcBef>
                <a:spcPts val="1176"/>
              </a:spcBef>
            </a:pPr>
            <a:r>
              <a:rPr lang="en-US" dirty="0"/>
              <a:t>TYPE </a:t>
            </a:r>
            <a:r>
              <a:rPr lang="en-US" dirty="0" smtClean="0"/>
              <a:t>Operator</a:t>
            </a:r>
          </a:p>
          <a:p>
            <a:pPr>
              <a:spcBef>
                <a:spcPts val="1176"/>
              </a:spcBef>
            </a:pPr>
            <a:r>
              <a:rPr lang="en-US" dirty="0"/>
              <a:t>LENGTHOF </a:t>
            </a:r>
            <a:r>
              <a:rPr lang="en-US" dirty="0" smtClean="0"/>
              <a:t>Operator</a:t>
            </a:r>
            <a:endParaRPr lang="en-US" dirty="0"/>
          </a:p>
          <a:p>
            <a:pPr>
              <a:spcBef>
                <a:spcPts val="1176"/>
              </a:spcBef>
            </a:pPr>
            <a:r>
              <a:rPr lang="en-US" dirty="0"/>
              <a:t>SIZEOF </a:t>
            </a:r>
            <a:r>
              <a:rPr lang="en-US" dirty="0" smtClean="0"/>
              <a:t>Operator</a:t>
            </a:r>
            <a:endParaRPr lang="en-US" dirty="0"/>
          </a:p>
          <a:p>
            <a:pPr>
              <a:spcBef>
                <a:spcPts val="1176"/>
              </a:spcBef>
            </a:pPr>
            <a:r>
              <a:rPr lang="en-US" dirty="0"/>
              <a:t>LABEL </a:t>
            </a:r>
            <a:r>
              <a:rPr lang="en-US" dirty="0" smtClean="0"/>
              <a:t>Directive</a:t>
            </a:r>
            <a:endParaRPr lang="en-US" dirty="0"/>
          </a:p>
          <a:p>
            <a:pPr>
              <a:spcBef>
                <a:spcPts val="1176"/>
              </a:spcBef>
            </a:pPr>
            <a:endParaRPr lang="en-US" dirty="0" smtClean="0"/>
          </a:p>
        </p:txBody>
      </p:sp>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87587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1968"/>
              </a:spcBef>
              <a:buNone/>
            </a:pPr>
            <a:r>
              <a:rPr lang="en-US" sz="2800" b="1" dirty="0"/>
              <a:t>Programming Examples</a:t>
            </a:r>
            <a:r>
              <a:rPr lang="en-US" sz="2800" b="1" dirty="0" smtClean="0"/>
              <a:t>:</a:t>
            </a:r>
            <a:endParaRPr lang="en-US" sz="2800" b="1" dirty="0" smtClean="0"/>
          </a:p>
          <a:p>
            <a:pPr marL="0" indent="0">
              <a:spcBef>
                <a:spcPts val="1968"/>
              </a:spcBef>
              <a:buNone/>
            </a:pPr>
            <a:r>
              <a:rPr lang="en-US" sz="2800" b="1" dirty="0" smtClean="0"/>
              <a:t>Indirect </a:t>
            </a:r>
            <a:r>
              <a:rPr lang="en-US" sz="2800" b="1" dirty="0" smtClean="0"/>
              <a:t>Addressing</a:t>
            </a:r>
            <a:endParaRPr lang="en-US" b="1" dirty="0" smtClean="0"/>
          </a:p>
          <a:p>
            <a:pPr>
              <a:spcBef>
                <a:spcPts val="1968"/>
              </a:spcBef>
            </a:pPr>
            <a:r>
              <a:rPr lang="en-US" dirty="0" smtClean="0"/>
              <a:t>Indirect </a:t>
            </a:r>
            <a:r>
              <a:rPr lang="en-US" dirty="0"/>
              <a:t>Operands</a:t>
            </a:r>
          </a:p>
          <a:p>
            <a:pPr>
              <a:spcBef>
                <a:spcPts val="1968"/>
              </a:spcBef>
            </a:pPr>
            <a:r>
              <a:rPr lang="en-US" dirty="0"/>
              <a:t>Array Sum Example</a:t>
            </a:r>
          </a:p>
          <a:p>
            <a:pPr>
              <a:spcBef>
                <a:spcPts val="1968"/>
              </a:spcBef>
            </a:pPr>
            <a:r>
              <a:rPr lang="en-US" dirty="0"/>
              <a:t>Indexed Operands</a:t>
            </a:r>
          </a:p>
          <a:p>
            <a:pPr>
              <a:spcBef>
                <a:spcPts val="1968"/>
              </a:spcBef>
            </a:pPr>
            <a:r>
              <a:rPr lang="en-US" dirty="0" smtClean="0"/>
              <a:t>Pointers</a:t>
            </a:r>
          </a:p>
          <a:p>
            <a:pPr marL="0" indent="0">
              <a:buNone/>
            </a:pP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17051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4</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rgbClr val="800000"/>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val="67911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11: </a:t>
            </a:r>
            <a:r>
              <a:rPr lang="en-US" dirty="0" smtClean="0"/>
              <a:t>Review</a:t>
            </a:r>
            <a:endParaRPr lang="en-US" dirty="0"/>
          </a:p>
        </p:txBody>
      </p:sp>
      <p:sp>
        <p:nvSpPr>
          <p:cNvPr id="3" name="Content Placeholder 2"/>
          <p:cNvSpPr>
            <a:spLocks noGrp="1"/>
          </p:cNvSpPr>
          <p:nvPr>
            <p:ph idx="1"/>
          </p:nvPr>
        </p:nvSpPr>
        <p:spPr>
          <a:xfrm>
            <a:off x="228600" y="1828800"/>
            <a:ext cx="4419600" cy="4495800"/>
          </a:xfrm>
        </p:spPr>
        <p:txBody>
          <a:bodyPr>
            <a:normAutofit/>
          </a:bodyPr>
          <a:lstStyle/>
          <a:p>
            <a:pPr>
              <a:spcBef>
                <a:spcPts val="2376"/>
              </a:spcBef>
            </a:pPr>
            <a:r>
              <a:rPr lang="en-US" dirty="0" smtClean="0"/>
              <a:t>OFFSET Operator</a:t>
            </a:r>
          </a:p>
          <a:p>
            <a:pPr lvl="1">
              <a:spcBef>
                <a:spcPts val="2376"/>
              </a:spcBef>
            </a:pPr>
            <a:r>
              <a:rPr lang="en-US" dirty="0"/>
              <a:t>OFFSET returns the distance in bytes, of a label from the beginning of its enclosing segment</a:t>
            </a:r>
          </a:p>
          <a:p>
            <a:pPr>
              <a:spcBef>
                <a:spcPts val="2376"/>
              </a:spcBef>
            </a:pPr>
            <a:r>
              <a:rPr lang="en-US" dirty="0" smtClean="0"/>
              <a:t>PTR Operator</a:t>
            </a:r>
          </a:p>
          <a:p>
            <a:pPr lvl="1">
              <a:spcBef>
                <a:spcPts val="2376"/>
              </a:spcBef>
            </a:pPr>
            <a:r>
              <a:rPr lang="en-US" dirty="0"/>
              <a:t>Overrides the default type of a label (variable). Provides the flexibility to access part of a variable</a:t>
            </a:r>
            <a:r>
              <a:rPr lang="en-US" dirty="0" smtClean="0"/>
              <a:t>.</a:t>
            </a:r>
            <a:endParaRPr lang="en-US" dirty="0"/>
          </a:p>
        </p:txBody>
      </p:sp>
      <p:sp>
        <p:nvSpPr>
          <p:cNvPr id="4" name="TextBox 3"/>
          <p:cNvSpPr txBox="1"/>
          <p:nvPr/>
        </p:nvSpPr>
        <p:spPr>
          <a:xfrm>
            <a:off x="4648200" y="1828800"/>
            <a:ext cx="4343400" cy="1981200"/>
          </a:xfrm>
          <a:prstGeom prst="rect">
            <a:avLst/>
          </a:prstGeom>
          <a:noFill/>
          <a:ln>
            <a:solidFill>
              <a:schemeClr val="tx1"/>
            </a:solidFill>
          </a:ln>
        </p:spPr>
        <p:txBody>
          <a:bodyPr wrap="square" rtlCol="0">
            <a:spAutoFit/>
          </a:bodyPr>
          <a:lstStyle/>
          <a:p>
            <a:pPr marL="0" lvl="1"/>
            <a:r>
              <a:rPr lang="en-US" sz="1700" b="1" dirty="0">
                <a:latin typeface="Courier New" charset="0"/>
              </a:rPr>
              <a:t>mov </a:t>
            </a:r>
            <a:r>
              <a:rPr lang="en-US" sz="1700" b="1" dirty="0" err="1">
                <a:latin typeface="Courier New" charset="0"/>
              </a:rPr>
              <a:t>esi,OFFSET</a:t>
            </a:r>
            <a:r>
              <a:rPr lang="en-US" sz="1700" b="1" dirty="0">
                <a:latin typeface="Courier New" charset="0"/>
              </a:rPr>
              <a:t> </a:t>
            </a:r>
            <a:r>
              <a:rPr lang="en-US" sz="1700" b="1" dirty="0" err="1">
                <a:latin typeface="Courier New" charset="0"/>
              </a:rPr>
              <a:t>bVal</a:t>
            </a:r>
            <a:r>
              <a:rPr lang="en-US" sz="1700" b="1" dirty="0">
                <a:latin typeface="Courier New" charset="0"/>
              </a:rPr>
              <a:t> </a:t>
            </a:r>
            <a:r>
              <a:rPr lang="en-US" sz="1700" b="1" dirty="0" smtClean="0">
                <a:latin typeface="Courier New" charset="0"/>
              </a:rPr>
              <a:t>;ESI </a:t>
            </a:r>
            <a:r>
              <a:rPr lang="en-US" sz="1700" b="1" dirty="0">
                <a:latin typeface="Courier New" charset="0"/>
              </a:rPr>
              <a:t>= 00404000</a:t>
            </a:r>
          </a:p>
          <a:p>
            <a:pPr marL="0" lvl="1" indent="0">
              <a:buNone/>
            </a:pPr>
            <a:r>
              <a:rPr lang="en-US" sz="1700" b="1" dirty="0" smtClean="0">
                <a:latin typeface="Courier New" charset="0"/>
              </a:rPr>
              <a:t>--------------------------------</a:t>
            </a:r>
            <a:endParaRPr lang="en-US" sz="1700" b="1" dirty="0">
              <a:latin typeface="Courier New" charset="0"/>
            </a:endParaRPr>
          </a:p>
          <a:p>
            <a:pPr marL="0" lvl="1" indent="0">
              <a:buNone/>
            </a:pPr>
            <a:r>
              <a:rPr lang="en-US" sz="1700" b="1" dirty="0">
                <a:latin typeface="Courier New" charset="0"/>
              </a:rPr>
              <a:t>.data</a:t>
            </a:r>
          </a:p>
          <a:p>
            <a:pPr marL="0" lvl="1" indent="0">
              <a:buNone/>
            </a:pPr>
            <a:r>
              <a:rPr lang="en-US" sz="1700" b="1" dirty="0">
                <a:latin typeface="Courier New" charset="0"/>
              </a:rPr>
              <a:t>array BYTE 100 DUP(?)</a:t>
            </a:r>
          </a:p>
          <a:p>
            <a:pPr marL="0" lvl="1" indent="0">
              <a:buNone/>
            </a:pPr>
            <a:r>
              <a:rPr lang="en-US" sz="1700" b="1" dirty="0">
                <a:latin typeface="Courier New" charset="0"/>
              </a:rPr>
              <a:t>.code</a:t>
            </a:r>
          </a:p>
          <a:p>
            <a:pPr marL="0" lvl="1" indent="0">
              <a:buNone/>
            </a:pPr>
            <a:r>
              <a:rPr lang="en-US" sz="1700" b="1" dirty="0">
                <a:latin typeface="Courier New" charset="0"/>
              </a:rPr>
              <a:t>mov </a:t>
            </a:r>
            <a:r>
              <a:rPr lang="en-US" sz="1700" b="1" dirty="0" err="1">
                <a:latin typeface="Courier New" charset="0"/>
              </a:rPr>
              <a:t>esi,OFFSET</a:t>
            </a:r>
            <a:r>
              <a:rPr lang="en-US" sz="1700" b="1" dirty="0">
                <a:latin typeface="Courier New" charset="0"/>
              </a:rPr>
              <a:t> </a:t>
            </a:r>
            <a:r>
              <a:rPr lang="en-US" sz="1700" b="1" dirty="0" smtClean="0">
                <a:latin typeface="Courier New" charset="0"/>
              </a:rPr>
              <a:t>array ; </a:t>
            </a:r>
            <a:r>
              <a:rPr lang="en-US" sz="1700" b="1" dirty="0">
                <a:latin typeface="Courier New" charset="0"/>
              </a:rPr>
              <a:t>ESI is </a:t>
            </a:r>
            <a:r>
              <a:rPr lang="en-US" sz="1700" b="1" dirty="0" smtClean="0">
                <a:latin typeface="Courier New" charset="0"/>
              </a:rPr>
              <a:t>p</a:t>
            </a:r>
            <a:endParaRPr lang="en-US" sz="1700" dirty="0"/>
          </a:p>
        </p:txBody>
      </p:sp>
      <p:sp>
        <p:nvSpPr>
          <p:cNvPr id="5" name="Rectangle 4"/>
          <p:cNvSpPr/>
          <p:nvPr/>
        </p:nvSpPr>
        <p:spPr>
          <a:xfrm>
            <a:off x="1315699" y="1015424"/>
            <a:ext cx="6609101" cy="584776"/>
          </a:xfrm>
          <a:prstGeom prst="rect">
            <a:avLst/>
          </a:prstGeom>
        </p:spPr>
        <p:txBody>
          <a:bodyPr wrap="none">
            <a:spAutoFit/>
          </a:bodyPr>
          <a:lstStyle/>
          <a:p>
            <a:r>
              <a:rPr lang="en-US" sz="3200" dirty="0"/>
              <a:t>Data-Related Operators and Directives</a:t>
            </a:r>
            <a:endParaRPr lang="en-US" sz="3200" dirty="0"/>
          </a:p>
        </p:txBody>
      </p:sp>
      <p:sp>
        <p:nvSpPr>
          <p:cNvPr id="6" name="Text Box 5"/>
          <p:cNvSpPr txBox="1">
            <a:spLocks noChangeArrowheads="1"/>
          </p:cNvSpPr>
          <p:nvPr/>
        </p:nvSpPr>
        <p:spPr bwMode="auto">
          <a:xfrm>
            <a:off x="4648200" y="4191000"/>
            <a:ext cx="4343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700" b="1" dirty="0">
                <a:latin typeface="Courier New" charset="0"/>
              </a:rPr>
              <a:t>.data</a:t>
            </a:r>
          </a:p>
          <a:p>
            <a:pPr>
              <a:lnSpc>
                <a:spcPct val="50000"/>
              </a:lnSpc>
              <a:spcBef>
                <a:spcPct val="50000"/>
              </a:spcBef>
            </a:pPr>
            <a:r>
              <a:rPr lang="en-US" sz="1700" b="1" dirty="0" err="1">
                <a:latin typeface="Courier New" charset="0"/>
              </a:rPr>
              <a:t>myBytes</a:t>
            </a:r>
            <a:r>
              <a:rPr lang="en-US" sz="1700" b="1" dirty="0">
                <a:latin typeface="Courier New" charset="0"/>
              </a:rPr>
              <a:t> BYTE 12h,34h,56h,78h</a:t>
            </a:r>
          </a:p>
          <a:p>
            <a:pPr>
              <a:lnSpc>
                <a:spcPct val="50000"/>
              </a:lnSpc>
              <a:spcBef>
                <a:spcPct val="50000"/>
              </a:spcBef>
            </a:pPr>
            <a:endParaRPr lang="en-US" sz="1700" b="1" dirty="0">
              <a:latin typeface="Courier New" charset="0"/>
            </a:endParaRPr>
          </a:p>
          <a:p>
            <a:pPr>
              <a:lnSpc>
                <a:spcPct val="50000"/>
              </a:lnSpc>
              <a:spcBef>
                <a:spcPct val="50000"/>
              </a:spcBef>
            </a:pPr>
            <a:r>
              <a:rPr lang="en-US" sz="1700" b="1" dirty="0">
                <a:latin typeface="Courier New" charset="0"/>
              </a:rPr>
              <a:t>.code</a:t>
            </a:r>
          </a:p>
          <a:p>
            <a:pPr>
              <a:lnSpc>
                <a:spcPct val="50000"/>
              </a:lnSpc>
              <a:spcBef>
                <a:spcPct val="50000"/>
              </a:spcBef>
            </a:pPr>
            <a:r>
              <a:rPr lang="en-US" sz="1700" b="1" dirty="0">
                <a:latin typeface="Courier New" charset="0"/>
              </a:rPr>
              <a:t>mov </a:t>
            </a:r>
            <a:r>
              <a:rPr lang="en-US" sz="1700" b="1" dirty="0" err="1">
                <a:latin typeface="Courier New" charset="0"/>
              </a:rPr>
              <a:t>ax,WORD</a:t>
            </a:r>
            <a:r>
              <a:rPr lang="en-US" sz="1700" b="1" dirty="0">
                <a:latin typeface="Courier New" charset="0"/>
              </a:rPr>
              <a:t> PTR [</a:t>
            </a:r>
            <a:r>
              <a:rPr lang="en-US" sz="1700" b="1" dirty="0" err="1">
                <a:latin typeface="Courier New" charset="0"/>
              </a:rPr>
              <a:t>myBytes</a:t>
            </a:r>
            <a:r>
              <a:rPr lang="en-US" sz="1700" b="1" dirty="0" smtClean="0">
                <a:latin typeface="Courier New" charset="0"/>
              </a:rPr>
              <a:t>] </a:t>
            </a:r>
          </a:p>
          <a:p>
            <a:pPr>
              <a:lnSpc>
                <a:spcPct val="50000"/>
              </a:lnSpc>
              <a:spcBef>
                <a:spcPct val="50000"/>
              </a:spcBef>
            </a:pPr>
            <a:r>
              <a:rPr lang="en-US" sz="1700" b="1" dirty="0" smtClean="0">
                <a:latin typeface="Courier New" charset="0"/>
              </a:rPr>
              <a:t>mov </a:t>
            </a:r>
            <a:r>
              <a:rPr lang="en-US" sz="1700" b="1" dirty="0" err="1">
                <a:latin typeface="Courier New" charset="0"/>
              </a:rPr>
              <a:t>ax,WORD</a:t>
            </a:r>
            <a:r>
              <a:rPr lang="en-US" sz="1700" b="1" dirty="0">
                <a:latin typeface="Courier New" charset="0"/>
              </a:rPr>
              <a:t> PTR [myBytes+2</a:t>
            </a:r>
            <a:r>
              <a:rPr lang="en-US" sz="1700" b="1" dirty="0" smtClean="0">
                <a:latin typeface="Courier New" charset="0"/>
              </a:rPr>
              <a:t>]</a:t>
            </a:r>
          </a:p>
          <a:p>
            <a:pPr>
              <a:lnSpc>
                <a:spcPct val="50000"/>
              </a:lnSpc>
              <a:spcBef>
                <a:spcPct val="50000"/>
              </a:spcBef>
            </a:pPr>
            <a:r>
              <a:rPr lang="en-US" sz="1700" b="1" dirty="0" smtClean="0">
                <a:latin typeface="Courier New" charset="0"/>
              </a:rPr>
              <a:t>mov </a:t>
            </a:r>
            <a:r>
              <a:rPr lang="en-US" sz="1700" b="1" dirty="0" err="1">
                <a:latin typeface="Courier New" charset="0"/>
              </a:rPr>
              <a:t>eax,DWORD</a:t>
            </a:r>
            <a:r>
              <a:rPr lang="en-US" sz="1700" b="1" dirty="0">
                <a:latin typeface="Courier New" charset="0"/>
              </a:rPr>
              <a:t> PTR </a:t>
            </a:r>
            <a:r>
              <a:rPr lang="en-US" sz="1700" b="1" dirty="0" err="1" smtClean="0">
                <a:latin typeface="Courier New" charset="0"/>
              </a:rPr>
              <a:t>myBytes</a:t>
            </a:r>
            <a:endParaRPr lang="en-US" sz="1700" b="1" dirty="0">
              <a:latin typeface="Courier New" charset="0"/>
            </a:endParaRPr>
          </a:p>
        </p:txBody>
      </p:sp>
    </p:spTree>
    <p:extLst>
      <p:ext uri="{BB962C8B-B14F-4D97-AF65-F5344CB8AC3E}">
        <p14:creationId xmlns:p14="http://schemas.microsoft.com/office/powerpoint/2010/main" val="16896208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11: </a:t>
            </a:r>
            <a:r>
              <a:rPr lang="en-US" dirty="0" smtClean="0"/>
              <a:t>Review</a:t>
            </a:r>
            <a:endParaRPr lang="en-US" dirty="0"/>
          </a:p>
        </p:txBody>
      </p:sp>
      <p:sp>
        <p:nvSpPr>
          <p:cNvPr id="3" name="Content Placeholder 2"/>
          <p:cNvSpPr>
            <a:spLocks noGrp="1"/>
          </p:cNvSpPr>
          <p:nvPr>
            <p:ph idx="1"/>
          </p:nvPr>
        </p:nvSpPr>
        <p:spPr>
          <a:xfrm>
            <a:off x="228600" y="1828800"/>
            <a:ext cx="4419600" cy="4495800"/>
          </a:xfrm>
        </p:spPr>
        <p:txBody>
          <a:bodyPr>
            <a:normAutofit/>
          </a:bodyPr>
          <a:lstStyle/>
          <a:p>
            <a:pPr>
              <a:spcBef>
                <a:spcPts val="2376"/>
              </a:spcBef>
            </a:pPr>
            <a:r>
              <a:rPr lang="en-US" dirty="0"/>
              <a:t>TYPE </a:t>
            </a:r>
            <a:r>
              <a:rPr lang="en-US" dirty="0" smtClean="0"/>
              <a:t>Operator</a:t>
            </a:r>
          </a:p>
          <a:p>
            <a:pPr lvl="1">
              <a:spcBef>
                <a:spcPts val="2376"/>
              </a:spcBef>
            </a:pPr>
            <a:r>
              <a:rPr lang="en-US" dirty="0"/>
              <a:t>The TYPE operator returns the size, in bytes, of a single element of a data declaration</a:t>
            </a:r>
            <a:r>
              <a:rPr lang="en-US" dirty="0" smtClean="0"/>
              <a:t>.</a:t>
            </a:r>
            <a:endParaRPr lang="en-US" dirty="0"/>
          </a:p>
          <a:p>
            <a:pPr>
              <a:spcBef>
                <a:spcPts val="2376"/>
              </a:spcBef>
            </a:pPr>
            <a:r>
              <a:rPr lang="en-US" dirty="0"/>
              <a:t>LENGTHOF </a:t>
            </a:r>
            <a:r>
              <a:rPr lang="en-US" dirty="0" smtClean="0"/>
              <a:t>Operator</a:t>
            </a:r>
          </a:p>
          <a:p>
            <a:pPr lvl="1">
              <a:spcBef>
                <a:spcPts val="2376"/>
              </a:spcBef>
            </a:pPr>
            <a:r>
              <a:rPr lang="en-US" dirty="0"/>
              <a:t>The LENGTHOF operator counts the number of elements in a single data declaration</a:t>
            </a:r>
            <a:r>
              <a:rPr lang="en-US" dirty="0" smtClean="0"/>
              <a:t>.</a:t>
            </a:r>
            <a:endParaRPr lang="en-US" dirty="0"/>
          </a:p>
        </p:txBody>
      </p:sp>
      <p:sp>
        <p:nvSpPr>
          <p:cNvPr id="5" name="Rectangle 4"/>
          <p:cNvSpPr/>
          <p:nvPr/>
        </p:nvSpPr>
        <p:spPr>
          <a:xfrm>
            <a:off x="1315699" y="1015424"/>
            <a:ext cx="6609101" cy="584776"/>
          </a:xfrm>
          <a:prstGeom prst="rect">
            <a:avLst/>
          </a:prstGeom>
        </p:spPr>
        <p:txBody>
          <a:bodyPr wrap="none">
            <a:spAutoFit/>
          </a:bodyPr>
          <a:lstStyle/>
          <a:p>
            <a:r>
              <a:rPr lang="en-US" sz="3200" dirty="0"/>
              <a:t>Data-Related Operators and Directives</a:t>
            </a:r>
            <a:endParaRPr lang="en-US" sz="3200" dirty="0"/>
          </a:p>
        </p:txBody>
      </p:sp>
      <p:sp>
        <p:nvSpPr>
          <p:cNvPr id="6" name="Text Box 5"/>
          <p:cNvSpPr txBox="1">
            <a:spLocks noChangeArrowheads="1"/>
          </p:cNvSpPr>
          <p:nvPr/>
        </p:nvSpPr>
        <p:spPr bwMode="auto">
          <a:xfrm>
            <a:off x="5029200" y="1905000"/>
            <a:ext cx="38100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22860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700" b="1" dirty="0">
                <a:latin typeface="Courier New" charset="0"/>
              </a:rPr>
              <a:t>.data</a:t>
            </a:r>
          </a:p>
          <a:p>
            <a:pPr>
              <a:lnSpc>
                <a:spcPct val="50000"/>
              </a:lnSpc>
              <a:spcBef>
                <a:spcPct val="50000"/>
              </a:spcBef>
            </a:pPr>
            <a:r>
              <a:rPr lang="en-US" sz="1700" b="1" dirty="0">
                <a:latin typeface="Courier New" charset="0"/>
              </a:rPr>
              <a:t>var1 BYTE ?</a:t>
            </a:r>
          </a:p>
          <a:p>
            <a:pPr>
              <a:lnSpc>
                <a:spcPct val="50000"/>
              </a:lnSpc>
              <a:spcBef>
                <a:spcPct val="50000"/>
              </a:spcBef>
            </a:pPr>
            <a:r>
              <a:rPr lang="en-US" sz="1700" b="1" dirty="0" smtClean="0">
                <a:latin typeface="Courier New" charset="0"/>
              </a:rPr>
              <a:t>var4 </a:t>
            </a:r>
            <a:r>
              <a:rPr lang="en-US" sz="1700" b="1" dirty="0">
                <a:latin typeface="Courier New" charset="0"/>
              </a:rPr>
              <a:t>QWORD ?</a:t>
            </a:r>
          </a:p>
          <a:p>
            <a:pPr>
              <a:lnSpc>
                <a:spcPct val="50000"/>
              </a:lnSpc>
              <a:spcBef>
                <a:spcPct val="50000"/>
              </a:spcBef>
            </a:pPr>
            <a:endParaRPr lang="en-US" sz="1700" b="1" dirty="0">
              <a:latin typeface="Courier New" charset="0"/>
            </a:endParaRPr>
          </a:p>
          <a:p>
            <a:pPr>
              <a:lnSpc>
                <a:spcPct val="50000"/>
              </a:lnSpc>
              <a:spcBef>
                <a:spcPct val="50000"/>
              </a:spcBef>
            </a:pPr>
            <a:r>
              <a:rPr lang="en-US" sz="1700" b="1" dirty="0">
                <a:latin typeface="Courier New" charset="0"/>
              </a:rPr>
              <a:t>.code</a:t>
            </a:r>
          </a:p>
          <a:p>
            <a:pPr>
              <a:lnSpc>
                <a:spcPct val="50000"/>
              </a:lnSpc>
              <a:spcBef>
                <a:spcPct val="50000"/>
              </a:spcBef>
            </a:pPr>
            <a:r>
              <a:rPr lang="en-US" sz="1700" b="1" dirty="0">
                <a:latin typeface="Courier New" charset="0"/>
              </a:rPr>
              <a:t>mov </a:t>
            </a:r>
            <a:r>
              <a:rPr lang="en-US" sz="1700" b="1" dirty="0" err="1">
                <a:latin typeface="Courier New" charset="0"/>
              </a:rPr>
              <a:t>eax,TYPE</a:t>
            </a:r>
            <a:r>
              <a:rPr lang="en-US" sz="1700" b="1" dirty="0">
                <a:latin typeface="Courier New" charset="0"/>
              </a:rPr>
              <a:t> </a:t>
            </a:r>
            <a:r>
              <a:rPr lang="en-US" sz="1700" b="1" dirty="0" smtClean="0">
                <a:latin typeface="Courier New" charset="0"/>
              </a:rPr>
              <a:t>var1   ; </a:t>
            </a:r>
            <a:r>
              <a:rPr lang="en-US" sz="1700" b="1" dirty="0">
                <a:latin typeface="Courier New" charset="0"/>
              </a:rPr>
              <a:t>1</a:t>
            </a:r>
          </a:p>
          <a:p>
            <a:pPr>
              <a:lnSpc>
                <a:spcPct val="50000"/>
              </a:lnSpc>
              <a:spcBef>
                <a:spcPct val="50000"/>
              </a:spcBef>
            </a:pPr>
            <a:r>
              <a:rPr lang="en-US" sz="1700" b="1" dirty="0" smtClean="0">
                <a:latin typeface="Courier New" charset="0"/>
              </a:rPr>
              <a:t>mov </a:t>
            </a:r>
            <a:r>
              <a:rPr lang="en-US" sz="1700" b="1" dirty="0" err="1">
                <a:latin typeface="Courier New" charset="0"/>
              </a:rPr>
              <a:t>eax,TYPE</a:t>
            </a:r>
            <a:r>
              <a:rPr lang="en-US" sz="1700" b="1" dirty="0">
                <a:latin typeface="Courier New" charset="0"/>
              </a:rPr>
              <a:t> </a:t>
            </a:r>
            <a:r>
              <a:rPr lang="en-US" sz="1700" b="1" dirty="0" smtClean="0">
                <a:latin typeface="Courier New" charset="0"/>
              </a:rPr>
              <a:t>var4</a:t>
            </a:r>
            <a:r>
              <a:rPr lang="en-US" sz="1700" b="1" dirty="0">
                <a:latin typeface="Courier New" charset="0"/>
              </a:rPr>
              <a:t> </a:t>
            </a:r>
            <a:r>
              <a:rPr lang="en-US" sz="1700" b="1" dirty="0" smtClean="0">
                <a:latin typeface="Courier New" charset="0"/>
              </a:rPr>
              <a:t>  </a:t>
            </a:r>
            <a:r>
              <a:rPr lang="en-US" sz="1700" b="1" dirty="0" smtClean="0">
                <a:latin typeface="Courier New" charset="0"/>
              </a:rPr>
              <a:t>; </a:t>
            </a:r>
            <a:r>
              <a:rPr lang="en-US" sz="1700" b="1" dirty="0">
                <a:latin typeface="Courier New" charset="0"/>
              </a:rPr>
              <a:t>8</a:t>
            </a:r>
          </a:p>
        </p:txBody>
      </p:sp>
      <p:sp>
        <p:nvSpPr>
          <p:cNvPr id="7" name="Rectangle 6"/>
          <p:cNvSpPr/>
          <p:nvPr/>
        </p:nvSpPr>
        <p:spPr>
          <a:xfrm>
            <a:off x="5029200" y="4114800"/>
            <a:ext cx="3810000" cy="1422184"/>
          </a:xfrm>
          <a:prstGeom prst="rect">
            <a:avLst/>
          </a:prstGeom>
          <a:ln>
            <a:solidFill>
              <a:srgbClr val="000000"/>
            </a:solidFill>
          </a:ln>
        </p:spPr>
        <p:txBody>
          <a:bodyPr wrap="square">
            <a:spAutoFit/>
          </a:bodyPr>
          <a:lstStyle/>
          <a:p>
            <a:pPr>
              <a:lnSpc>
                <a:spcPct val="50000"/>
              </a:lnSpc>
              <a:spcBef>
                <a:spcPct val="50000"/>
              </a:spcBef>
            </a:pPr>
            <a:r>
              <a:rPr lang="en-US" sz="1700" b="1" dirty="0" smtClean="0">
                <a:latin typeface="Courier New" charset="0"/>
              </a:rPr>
              <a:t>.data</a:t>
            </a:r>
          </a:p>
          <a:p>
            <a:pPr>
              <a:lnSpc>
                <a:spcPct val="50000"/>
              </a:lnSpc>
              <a:spcBef>
                <a:spcPct val="50000"/>
              </a:spcBef>
            </a:pPr>
            <a:r>
              <a:rPr lang="en-US" sz="1700" b="1" dirty="0" smtClean="0">
                <a:latin typeface="Courier New" charset="0"/>
              </a:rPr>
              <a:t>array1 </a:t>
            </a:r>
            <a:r>
              <a:rPr lang="en-US" sz="1700" b="1" dirty="0">
                <a:latin typeface="Courier New" charset="0"/>
              </a:rPr>
              <a:t>WORD 30 DUP(?),0,0	</a:t>
            </a:r>
            <a:endParaRPr lang="en-US" sz="1700" b="1" dirty="0" smtClean="0">
              <a:latin typeface="Courier New" charset="0"/>
            </a:endParaRPr>
          </a:p>
          <a:p>
            <a:pPr>
              <a:lnSpc>
                <a:spcPct val="50000"/>
              </a:lnSpc>
              <a:spcBef>
                <a:spcPct val="50000"/>
              </a:spcBef>
            </a:pPr>
            <a:endParaRPr lang="en-US" sz="1700" b="1" dirty="0">
              <a:latin typeface="Courier New" charset="0"/>
            </a:endParaRPr>
          </a:p>
          <a:p>
            <a:pPr>
              <a:lnSpc>
                <a:spcPct val="50000"/>
              </a:lnSpc>
              <a:spcBef>
                <a:spcPct val="50000"/>
              </a:spcBef>
            </a:pPr>
            <a:r>
              <a:rPr lang="en-US" sz="1700" b="1" dirty="0">
                <a:latin typeface="Courier New" charset="0"/>
              </a:rPr>
              <a:t>.code</a:t>
            </a:r>
          </a:p>
          <a:p>
            <a:pPr>
              <a:lnSpc>
                <a:spcPct val="50000"/>
              </a:lnSpc>
              <a:spcBef>
                <a:spcPct val="50000"/>
              </a:spcBef>
            </a:pPr>
            <a:r>
              <a:rPr lang="en-US" sz="1700" b="1" dirty="0">
                <a:latin typeface="Courier New" charset="0"/>
              </a:rPr>
              <a:t>mov </a:t>
            </a:r>
            <a:r>
              <a:rPr lang="en-US" sz="1700" b="1" dirty="0" err="1">
                <a:latin typeface="Courier New" charset="0"/>
              </a:rPr>
              <a:t>ecx,LENGTHOF</a:t>
            </a:r>
            <a:r>
              <a:rPr lang="en-US" sz="1700" b="1" dirty="0">
                <a:latin typeface="Courier New" charset="0"/>
              </a:rPr>
              <a:t> </a:t>
            </a:r>
            <a:r>
              <a:rPr lang="en-US" sz="1700" b="1" dirty="0" smtClean="0">
                <a:latin typeface="Courier New" charset="0"/>
              </a:rPr>
              <a:t>array1 ;32</a:t>
            </a:r>
            <a:endParaRPr lang="en-US" sz="1700" b="1" dirty="0">
              <a:latin typeface="Courier New" charset="0"/>
            </a:endParaRPr>
          </a:p>
        </p:txBody>
      </p:sp>
      <p:sp>
        <p:nvSpPr>
          <p:cNvPr id="8"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val="28116170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11: </a:t>
            </a:r>
            <a:r>
              <a:rPr lang="en-US" dirty="0" smtClean="0"/>
              <a:t>Review</a:t>
            </a:r>
            <a:endParaRPr lang="en-US" dirty="0"/>
          </a:p>
        </p:txBody>
      </p:sp>
      <p:sp>
        <p:nvSpPr>
          <p:cNvPr id="3" name="Content Placeholder 2"/>
          <p:cNvSpPr>
            <a:spLocks noGrp="1"/>
          </p:cNvSpPr>
          <p:nvPr>
            <p:ph idx="1"/>
          </p:nvPr>
        </p:nvSpPr>
        <p:spPr>
          <a:xfrm>
            <a:off x="228600" y="1828800"/>
            <a:ext cx="4419600" cy="4876800"/>
          </a:xfrm>
        </p:spPr>
        <p:txBody>
          <a:bodyPr>
            <a:normAutofit lnSpcReduction="10000"/>
          </a:bodyPr>
          <a:lstStyle/>
          <a:p>
            <a:pPr>
              <a:spcBef>
                <a:spcPts val="2376"/>
              </a:spcBef>
            </a:pPr>
            <a:r>
              <a:rPr lang="en-US" dirty="0"/>
              <a:t>SIZEOF </a:t>
            </a:r>
            <a:r>
              <a:rPr lang="en-US" dirty="0" smtClean="0"/>
              <a:t>Operator</a:t>
            </a:r>
          </a:p>
          <a:p>
            <a:pPr lvl="1">
              <a:spcBef>
                <a:spcPts val="2376"/>
              </a:spcBef>
            </a:pPr>
            <a:r>
              <a:rPr lang="en-US" dirty="0"/>
              <a:t>The SIZEOF operator returns a value that is equivalent to multiplying LENGTHOF by TYPE</a:t>
            </a:r>
            <a:r>
              <a:rPr lang="en-US" dirty="0" smtClean="0"/>
              <a:t>.</a:t>
            </a:r>
            <a:endParaRPr lang="en-US" dirty="0"/>
          </a:p>
          <a:p>
            <a:pPr>
              <a:spcBef>
                <a:spcPts val="2376"/>
              </a:spcBef>
            </a:pPr>
            <a:r>
              <a:rPr lang="en-US" dirty="0"/>
              <a:t>LABEL </a:t>
            </a:r>
            <a:r>
              <a:rPr lang="en-US" dirty="0" smtClean="0"/>
              <a:t>Directive</a:t>
            </a:r>
          </a:p>
          <a:p>
            <a:pPr lvl="1"/>
            <a:r>
              <a:rPr lang="en-US" dirty="0"/>
              <a:t>Assigns an alternate label name and type to an existing storage location</a:t>
            </a:r>
          </a:p>
          <a:p>
            <a:pPr lvl="1"/>
            <a:r>
              <a:rPr lang="en-US" dirty="0"/>
              <a:t>LABEL does not allocate any storage of its own</a:t>
            </a:r>
          </a:p>
          <a:p>
            <a:pPr lvl="1"/>
            <a:r>
              <a:rPr lang="en-US" dirty="0"/>
              <a:t>Removes the need for the PTR operator</a:t>
            </a:r>
          </a:p>
          <a:p>
            <a:pPr>
              <a:spcBef>
                <a:spcPts val="2376"/>
              </a:spcBef>
            </a:pPr>
            <a:endParaRPr lang="en-US" dirty="0"/>
          </a:p>
        </p:txBody>
      </p:sp>
      <p:sp>
        <p:nvSpPr>
          <p:cNvPr id="5" name="Rectangle 4"/>
          <p:cNvSpPr/>
          <p:nvPr/>
        </p:nvSpPr>
        <p:spPr>
          <a:xfrm>
            <a:off x="1315699" y="1015424"/>
            <a:ext cx="6609101" cy="584776"/>
          </a:xfrm>
          <a:prstGeom prst="rect">
            <a:avLst/>
          </a:prstGeom>
        </p:spPr>
        <p:txBody>
          <a:bodyPr wrap="none">
            <a:spAutoFit/>
          </a:bodyPr>
          <a:lstStyle/>
          <a:p>
            <a:r>
              <a:rPr lang="en-US" sz="3200" dirty="0"/>
              <a:t>Data-Related Operators and Directives</a:t>
            </a:r>
            <a:endParaRPr lang="en-US" sz="3200" dirty="0"/>
          </a:p>
        </p:txBody>
      </p:sp>
      <p:sp>
        <p:nvSpPr>
          <p:cNvPr id="7" name="Rectangle 6"/>
          <p:cNvSpPr/>
          <p:nvPr/>
        </p:nvSpPr>
        <p:spPr>
          <a:xfrm>
            <a:off x="4572000" y="2362200"/>
            <a:ext cx="4343400" cy="1291379"/>
          </a:xfrm>
          <a:prstGeom prst="rect">
            <a:avLst/>
          </a:prstGeom>
          <a:ln>
            <a:solidFill>
              <a:srgbClr val="000000"/>
            </a:solidFill>
          </a:ln>
        </p:spPr>
        <p:txBody>
          <a:bodyPr wrap="square">
            <a:spAutoFit/>
          </a:bodyPr>
          <a:lstStyle/>
          <a:p>
            <a:pPr>
              <a:lnSpc>
                <a:spcPct val="50000"/>
              </a:lnSpc>
              <a:spcBef>
                <a:spcPct val="50000"/>
              </a:spcBef>
            </a:pPr>
            <a:r>
              <a:rPr lang="en-US" sz="1700" b="1" dirty="0" smtClean="0">
                <a:latin typeface="Courier New" charset="0"/>
              </a:rPr>
              <a:t>.data</a:t>
            </a:r>
          </a:p>
          <a:p>
            <a:pPr>
              <a:lnSpc>
                <a:spcPct val="50000"/>
              </a:lnSpc>
              <a:spcBef>
                <a:spcPct val="50000"/>
              </a:spcBef>
            </a:pPr>
            <a:r>
              <a:rPr lang="en-US" sz="1700" b="1" dirty="0" smtClean="0">
                <a:latin typeface="Courier New" charset="0"/>
              </a:rPr>
              <a:t>array1 </a:t>
            </a:r>
            <a:r>
              <a:rPr lang="en-US" sz="1700" b="1" dirty="0">
                <a:latin typeface="Courier New" charset="0"/>
              </a:rPr>
              <a:t>WORD 30 DUP(?),0,0	</a:t>
            </a:r>
            <a:endParaRPr lang="en-US" sz="1700" b="1" dirty="0" smtClean="0">
              <a:latin typeface="Courier New" charset="0"/>
            </a:endParaRPr>
          </a:p>
          <a:p>
            <a:pPr>
              <a:lnSpc>
                <a:spcPct val="50000"/>
              </a:lnSpc>
              <a:spcBef>
                <a:spcPct val="50000"/>
              </a:spcBef>
            </a:pPr>
            <a:endParaRPr lang="en-US" sz="1700" b="1" dirty="0">
              <a:latin typeface="Courier New" charset="0"/>
            </a:endParaRPr>
          </a:p>
          <a:p>
            <a:pPr>
              <a:lnSpc>
                <a:spcPct val="50000"/>
              </a:lnSpc>
              <a:spcBef>
                <a:spcPct val="50000"/>
              </a:spcBef>
            </a:pPr>
            <a:r>
              <a:rPr lang="en-US" sz="1700" b="1" dirty="0">
                <a:latin typeface="Courier New" charset="0"/>
              </a:rPr>
              <a:t>.code</a:t>
            </a:r>
          </a:p>
          <a:p>
            <a:pPr>
              <a:lnSpc>
                <a:spcPct val="50000"/>
              </a:lnSpc>
              <a:spcBef>
                <a:spcPct val="50000"/>
              </a:spcBef>
            </a:pPr>
            <a:r>
              <a:rPr lang="en-US" sz="1700" b="1" dirty="0">
                <a:latin typeface="Courier New" charset="0"/>
              </a:rPr>
              <a:t>mov </a:t>
            </a:r>
            <a:r>
              <a:rPr lang="en-US" sz="1700" b="1" dirty="0" err="1">
                <a:latin typeface="Courier New" charset="0"/>
              </a:rPr>
              <a:t>ecx</a:t>
            </a:r>
            <a:r>
              <a:rPr lang="en-US" sz="1700" b="1" dirty="0" err="1" smtClean="0">
                <a:latin typeface="Courier New" charset="0"/>
              </a:rPr>
              <a:t>,SIZEOF</a:t>
            </a:r>
            <a:r>
              <a:rPr lang="en-US" sz="1700" b="1" dirty="0" smtClean="0">
                <a:latin typeface="Courier New" charset="0"/>
              </a:rPr>
              <a:t> array1 ;64</a:t>
            </a:r>
            <a:endParaRPr lang="en-US" sz="1700" b="1" dirty="0">
              <a:latin typeface="Courier New" charset="0"/>
            </a:endParaRPr>
          </a:p>
        </p:txBody>
      </p:sp>
      <p:sp>
        <p:nvSpPr>
          <p:cNvPr id="4" name="Rectangle 3"/>
          <p:cNvSpPr/>
          <p:nvPr/>
        </p:nvSpPr>
        <p:spPr>
          <a:xfrm>
            <a:off x="4572000" y="4267200"/>
            <a:ext cx="4343400" cy="2076209"/>
          </a:xfrm>
          <a:prstGeom prst="rect">
            <a:avLst/>
          </a:prstGeom>
          <a:ln>
            <a:solidFill>
              <a:srgbClr val="000000"/>
            </a:solidFill>
          </a:ln>
        </p:spPr>
        <p:txBody>
          <a:bodyPr wrap="square">
            <a:spAutoFit/>
          </a:bodyPr>
          <a:lstStyle/>
          <a:p>
            <a:pPr>
              <a:lnSpc>
                <a:spcPct val="50000"/>
              </a:lnSpc>
              <a:spcBef>
                <a:spcPct val="50000"/>
              </a:spcBef>
            </a:pPr>
            <a:r>
              <a:rPr lang="en-US" sz="1700" b="1" dirty="0">
                <a:latin typeface="Courier New" charset="0"/>
              </a:rPr>
              <a:t>.data</a:t>
            </a:r>
          </a:p>
          <a:p>
            <a:pPr>
              <a:lnSpc>
                <a:spcPct val="50000"/>
              </a:lnSpc>
              <a:spcBef>
                <a:spcPct val="50000"/>
              </a:spcBef>
            </a:pPr>
            <a:r>
              <a:rPr lang="en-US" sz="1700" b="1" dirty="0" err="1">
                <a:latin typeface="Courier New" charset="0"/>
              </a:rPr>
              <a:t>dwList</a:t>
            </a:r>
            <a:r>
              <a:rPr lang="en-US" sz="1700" b="1" dirty="0">
                <a:latin typeface="Courier New" charset="0"/>
              </a:rPr>
              <a:t>   LABEL DWORD</a:t>
            </a:r>
          </a:p>
          <a:p>
            <a:pPr>
              <a:lnSpc>
                <a:spcPct val="50000"/>
              </a:lnSpc>
              <a:spcBef>
                <a:spcPct val="50000"/>
              </a:spcBef>
            </a:pPr>
            <a:r>
              <a:rPr lang="en-US" sz="1700" b="1" dirty="0" err="1">
                <a:latin typeface="Courier New" charset="0"/>
              </a:rPr>
              <a:t>wordList</a:t>
            </a:r>
            <a:r>
              <a:rPr lang="en-US" sz="1700" b="1" dirty="0">
                <a:latin typeface="Courier New" charset="0"/>
              </a:rPr>
              <a:t> LABEL WORD</a:t>
            </a:r>
          </a:p>
          <a:p>
            <a:pPr>
              <a:lnSpc>
                <a:spcPct val="50000"/>
              </a:lnSpc>
              <a:spcBef>
                <a:spcPct val="50000"/>
              </a:spcBef>
            </a:pPr>
            <a:r>
              <a:rPr lang="en-US" sz="1700" b="1" dirty="0" err="1">
                <a:latin typeface="Courier New" charset="0"/>
              </a:rPr>
              <a:t>intList</a:t>
            </a:r>
            <a:r>
              <a:rPr lang="en-US" sz="1700" b="1" dirty="0">
                <a:latin typeface="Courier New" charset="0"/>
              </a:rPr>
              <a:t>  BYTE 00h,10h,00h,20h</a:t>
            </a:r>
          </a:p>
          <a:p>
            <a:pPr>
              <a:lnSpc>
                <a:spcPct val="50000"/>
              </a:lnSpc>
              <a:spcBef>
                <a:spcPct val="50000"/>
              </a:spcBef>
            </a:pPr>
            <a:r>
              <a:rPr lang="en-US" sz="1700" b="1" dirty="0">
                <a:latin typeface="Courier New" charset="0"/>
              </a:rPr>
              <a:t>.code</a:t>
            </a:r>
          </a:p>
          <a:p>
            <a:pPr>
              <a:lnSpc>
                <a:spcPct val="50000"/>
              </a:lnSpc>
              <a:spcBef>
                <a:spcPct val="50000"/>
              </a:spcBef>
            </a:pPr>
            <a:r>
              <a:rPr lang="en-US" sz="1700" b="1" dirty="0">
                <a:latin typeface="Courier New" charset="0"/>
              </a:rPr>
              <a:t>mov </a:t>
            </a:r>
            <a:r>
              <a:rPr lang="en-US" sz="1700" b="1" dirty="0" err="1">
                <a:latin typeface="Courier New" charset="0"/>
              </a:rPr>
              <a:t>eax,dwList</a:t>
            </a:r>
            <a:r>
              <a:rPr lang="en-US" sz="1700" b="1" dirty="0">
                <a:latin typeface="Courier New" charset="0"/>
              </a:rPr>
              <a:t>	</a:t>
            </a:r>
            <a:r>
              <a:rPr lang="en-US" sz="1700" b="1" dirty="0" smtClean="0">
                <a:latin typeface="Courier New" charset="0"/>
              </a:rPr>
              <a:t>  ; </a:t>
            </a:r>
            <a:r>
              <a:rPr lang="en-US" sz="1700" b="1" dirty="0">
                <a:latin typeface="Courier New" charset="0"/>
              </a:rPr>
              <a:t>20001000h</a:t>
            </a:r>
          </a:p>
          <a:p>
            <a:pPr>
              <a:lnSpc>
                <a:spcPct val="50000"/>
              </a:lnSpc>
              <a:spcBef>
                <a:spcPct val="50000"/>
              </a:spcBef>
            </a:pPr>
            <a:r>
              <a:rPr lang="en-US" sz="1700" b="1" dirty="0">
                <a:latin typeface="Courier New" charset="0"/>
              </a:rPr>
              <a:t>mov </a:t>
            </a:r>
            <a:r>
              <a:rPr lang="en-US" sz="1700" b="1" dirty="0" err="1">
                <a:latin typeface="Courier New" charset="0"/>
              </a:rPr>
              <a:t>cx,</a:t>
            </a:r>
            <a:r>
              <a:rPr lang="en-US" sz="1700" b="1" dirty="0" err="1" smtClean="0">
                <a:latin typeface="Courier New" charset="0"/>
              </a:rPr>
              <a:t>wordList</a:t>
            </a:r>
            <a:r>
              <a:rPr lang="en-US" sz="1700" b="1" dirty="0" smtClean="0">
                <a:latin typeface="Courier New" charset="0"/>
              </a:rPr>
              <a:t> ; </a:t>
            </a:r>
            <a:r>
              <a:rPr lang="en-US" sz="1700" b="1" dirty="0">
                <a:latin typeface="Courier New" charset="0"/>
              </a:rPr>
              <a:t>1000h</a:t>
            </a:r>
          </a:p>
          <a:p>
            <a:pPr>
              <a:lnSpc>
                <a:spcPct val="50000"/>
              </a:lnSpc>
              <a:spcBef>
                <a:spcPct val="50000"/>
              </a:spcBef>
            </a:pPr>
            <a:r>
              <a:rPr lang="en-US" sz="1700" b="1" dirty="0">
                <a:latin typeface="Courier New" charset="0"/>
              </a:rPr>
              <a:t>mov </a:t>
            </a:r>
            <a:r>
              <a:rPr lang="en-US" sz="1700" b="1" dirty="0" err="1">
                <a:latin typeface="Courier New" charset="0"/>
              </a:rPr>
              <a:t>dl,intList</a:t>
            </a:r>
            <a:r>
              <a:rPr lang="en-US" sz="1700" b="1" dirty="0">
                <a:latin typeface="Courier New" charset="0"/>
              </a:rPr>
              <a:t>	</a:t>
            </a:r>
            <a:r>
              <a:rPr lang="en-US" sz="1700" b="1" dirty="0" smtClean="0">
                <a:latin typeface="Courier New" charset="0"/>
              </a:rPr>
              <a:t>  ; </a:t>
            </a:r>
            <a:r>
              <a:rPr lang="en-US" sz="1700" b="1" dirty="0">
                <a:latin typeface="Courier New" charset="0"/>
              </a:rPr>
              <a:t>00h</a:t>
            </a:r>
            <a:endParaRPr lang="en-US" sz="1700" b="1" dirty="0">
              <a:latin typeface="Courier New" charset="0"/>
            </a:endParaRPr>
          </a:p>
        </p:txBody>
      </p:sp>
      <p:sp>
        <p:nvSpPr>
          <p:cNvPr id="8"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val="20794295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11: </a:t>
            </a:r>
            <a:r>
              <a:rPr lang="en-US" dirty="0" smtClean="0"/>
              <a:t>Review</a:t>
            </a:r>
            <a:endParaRPr lang="en-US" dirty="0"/>
          </a:p>
        </p:txBody>
      </p:sp>
      <p:sp>
        <p:nvSpPr>
          <p:cNvPr id="3" name="Content Placeholder 2"/>
          <p:cNvSpPr>
            <a:spLocks noGrp="1"/>
          </p:cNvSpPr>
          <p:nvPr>
            <p:ph idx="1"/>
          </p:nvPr>
        </p:nvSpPr>
        <p:spPr>
          <a:xfrm>
            <a:off x="228600" y="1828800"/>
            <a:ext cx="4419600" cy="4876800"/>
          </a:xfrm>
        </p:spPr>
        <p:txBody>
          <a:bodyPr>
            <a:normAutofit/>
          </a:bodyPr>
          <a:lstStyle/>
          <a:p>
            <a:pPr marL="342900" lvl="1" indent="-342900">
              <a:spcBef>
                <a:spcPts val="2376"/>
              </a:spcBef>
              <a:buFont typeface="Arial" pitchFamily="34" charset="0"/>
              <a:buChar char="•"/>
            </a:pPr>
            <a:r>
              <a:rPr lang="en-US" sz="2400" dirty="0"/>
              <a:t>Indirect </a:t>
            </a:r>
            <a:r>
              <a:rPr lang="en-US" sz="2400" dirty="0" smtClean="0"/>
              <a:t>Operands</a:t>
            </a:r>
            <a:endParaRPr lang="en-US" dirty="0" smtClean="0"/>
          </a:p>
          <a:p>
            <a:pPr>
              <a:spcBef>
                <a:spcPts val="2376"/>
              </a:spcBef>
            </a:pPr>
            <a:endParaRPr lang="en-US" dirty="0" smtClean="0"/>
          </a:p>
          <a:p>
            <a:pPr>
              <a:spcBef>
                <a:spcPts val="2376"/>
              </a:spcBef>
            </a:pPr>
            <a:endParaRPr lang="en-US" dirty="0"/>
          </a:p>
          <a:p>
            <a:pPr marL="0" indent="0">
              <a:spcBef>
                <a:spcPts val="2376"/>
              </a:spcBef>
              <a:buNone/>
            </a:pPr>
            <a:endParaRPr lang="en-US" dirty="0"/>
          </a:p>
        </p:txBody>
      </p:sp>
      <p:sp>
        <p:nvSpPr>
          <p:cNvPr id="5" name="Rectangle 4"/>
          <p:cNvSpPr/>
          <p:nvPr/>
        </p:nvSpPr>
        <p:spPr>
          <a:xfrm>
            <a:off x="1315699" y="1015424"/>
            <a:ext cx="5485596" cy="584776"/>
          </a:xfrm>
          <a:prstGeom prst="rect">
            <a:avLst/>
          </a:prstGeom>
        </p:spPr>
        <p:txBody>
          <a:bodyPr wrap="none">
            <a:spAutoFit/>
          </a:bodyPr>
          <a:lstStyle/>
          <a:p>
            <a:r>
              <a:rPr lang="en-US" sz="3200" dirty="0"/>
              <a:t>Indirect Addressing in Assembly</a:t>
            </a:r>
            <a:endParaRPr lang="en-US" sz="3200" dirty="0"/>
          </a:p>
        </p:txBody>
      </p:sp>
      <p:sp>
        <p:nvSpPr>
          <p:cNvPr id="7" name="Rectangle 6"/>
          <p:cNvSpPr/>
          <p:nvPr/>
        </p:nvSpPr>
        <p:spPr>
          <a:xfrm>
            <a:off x="3124200" y="2401511"/>
            <a:ext cx="5334000" cy="2205732"/>
          </a:xfrm>
          <a:prstGeom prst="rect">
            <a:avLst/>
          </a:prstGeom>
          <a:ln>
            <a:solidFill>
              <a:srgbClr val="000000"/>
            </a:solidFill>
          </a:ln>
        </p:spPr>
        <p:txBody>
          <a:bodyPr wrap="square">
            <a:spAutoFit/>
          </a:bodyPr>
          <a:lstStyle/>
          <a:p>
            <a:pPr>
              <a:lnSpc>
                <a:spcPct val="50000"/>
              </a:lnSpc>
              <a:spcBef>
                <a:spcPct val="50000"/>
              </a:spcBef>
            </a:pPr>
            <a:r>
              <a:rPr lang="en-US" sz="1600" b="1" dirty="0">
                <a:latin typeface="Courier New" charset="0"/>
              </a:rPr>
              <a:t>.data</a:t>
            </a:r>
          </a:p>
          <a:p>
            <a:pPr>
              <a:lnSpc>
                <a:spcPct val="50000"/>
              </a:lnSpc>
              <a:spcBef>
                <a:spcPct val="50000"/>
              </a:spcBef>
            </a:pPr>
            <a:r>
              <a:rPr lang="en-US" sz="1600" b="1" dirty="0">
                <a:latin typeface="Courier New" charset="0"/>
              </a:rPr>
              <a:t>val1 BYTE 10h,20h,30h</a:t>
            </a:r>
          </a:p>
          <a:p>
            <a:pPr>
              <a:lnSpc>
                <a:spcPct val="50000"/>
              </a:lnSpc>
              <a:spcBef>
                <a:spcPct val="50000"/>
              </a:spcBef>
            </a:pPr>
            <a:r>
              <a:rPr lang="en-US" sz="1600" b="1" dirty="0">
                <a:latin typeface="Courier New" charset="0"/>
              </a:rPr>
              <a:t>.code</a:t>
            </a:r>
          </a:p>
          <a:p>
            <a:pPr>
              <a:lnSpc>
                <a:spcPct val="50000"/>
              </a:lnSpc>
              <a:spcBef>
                <a:spcPct val="50000"/>
              </a:spcBef>
            </a:pPr>
            <a:r>
              <a:rPr lang="en-US" sz="1600" b="1" dirty="0">
                <a:latin typeface="Courier New" charset="0"/>
              </a:rPr>
              <a:t>mov </a:t>
            </a:r>
            <a:r>
              <a:rPr lang="en-US" sz="1600" b="1" dirty="0" err="1">
                <a:latin typeface="Courier New" charset="0"/>
              </a:rPr>
              <a:t>esi,OFFSET</a:t>
            </a:r>
            <a:r>
              <a:rPr lang="en-US" sz="1600" b="1" dirty="0">
                <a:latin typeface="Courier New" charset="0"/>
              </a:rPr>
              <a:t> val1</a:t>
            </a:r>
          </a:p>
          <a:p>
            <a:pPr>
              <a:lnSpc>
                <a:spcPct val="50000"/>
              </a:lnSpc>
              <a:spcBef>
                <a:spcPct val="50000"/>
              </a:spcBef>
            </a:pPr>
            <a:r>
              <a:rPr lang="en-US" sz="1600" b="1" dirty="0">
                <a:latin typeface="Courier New" charset="0"/>
              </a:rPr>
              <a:t>mov al,[</a:t>
            </a:r>
            <a:r>
              <a:rPr lang="en-US" sz="1600" b="1" dirty="0" err="1">
                <a:latin typeface="Courier New" charset="0"/>
              </a:rPr>
              <a:t>esi</a:t>
            </a:r>
            <a:r>
              <a:rPr lang="en-US" sz="1600" b="1" dirty="0">
                <a:latin typeface="Courier New" charset="0"/>
              </a:rPr>
              <a:t>]	</a:t>
            </a:r>
            <a:r>
              <a:rPr lang="en-US" sz="1600" b="1" dirty="0" smtClean="0">
                <a:latin typeface="Courier New" charset="0"/>
              </a:rPr>
              <a:t>	; </a:t>
            </a:r>
            <a:r>
              <a:rPr lang="en-US" sz="1600" b="1" dirty="0" err="1" smtClean="0">
                <a:latin typeface="Courier New" charset="0"/>
              </a:rPr>
              <a:t>deref</a:t>
            </a:r>
            <a:r>
              <a:rPr lang="en-US" sz="1600" b="1" dirty="0" smtClean="0">
                <a:latin typeface="Courier New" charset="0"/>
              </a:rPr>
              <a:t>. ESI</a:t>
            </a:r>
            <a:endParaRPr lang="en-US" sz="1600" b="1" dirty="0">
              <a:latin typeface="Courier New" charset="0"/>
            </a:endParaRPr>
          </a:p>
          <a:p>
            <a:pPr>
              <a:lnSpc>
                <a:spcPct val="50000"/>
              </a:lnSpc>
              <a:spcBef>
                <a:spcPct val="50000"/>
              </a:spcBef>
            </a:pPr>
            <a:r>
              <a:rPr lang="en-US" sz="1600" b="1" dirty="0" err="1">
                <a:latin typeface="Courier New" charset="0"/>
              </a:rPr>
              <a:t>inc</a:t>
            </a:r>
            <a:r>
              <a:rPr lang="en-US" sz="1600" b="1" dirty="0">
                <a:latin typeface="Courier New" charset="0"/>
              </a:rPr>
              <a:t> </a:t>
            </a:r>
            <a:r>
              <a:rPr lang="en-US" sz="1600" b="1" dirty="0" err="1">
                <a:latin typeface="Courier New" charset="0"/>
              </a:rPr>
              <a:t>esi</a:t>
            </a:r>
            <a:endParaRPr lang="en-US" sz="1600" b="1" dirty="0">
              <a:latin typeface="Courier New" charset="0"/>
            </a:endParaRPr>
          </a:p>
          <a:p>
            <a:pPr>
              <a:lnSpc>
                <a:spcPct val="50000"/>
              </a:lnSpc>
              <a:spcBef>
                <a:spcPct val="50000"/>
              </a:spcBef>
            </a:pPr>
            <a:r>
              <a:rPr lang="en-US" sz="1600" b="1" dirty="0">
                <a:latin typeface="Courier New" charset="0"/>
              </a:rPr>
              <a:t>mov al,[</a:t>
            </a:r>
            <a:r>
              <a:rPr lang="en-US" sz="1600" b="1" dirty="0" err="1">
                <a:latin typeface="Courier New" charset="0"/>
              </a:rPr>
              <a:t>esi</a:t>
            </a:r>
            <a:r>
              <a:rPr lang="en-US" sz="1600" b="1" dirty="0">
                <a:latin typeface="Courier New" charset="0"/>
              </a:rPr>
              <a:t>]	</a:t>
            </a:r>
            <a:r>
              <a:rPr lang="en-US" sz="1600" b="1" dirty="0" smtClean="0">
                <a:latin typeface="Courier New" charset="0"/>
              </a:rPr>
              <a:t>	; </a:t>
            </a:r>
            <a:r>
              <a:rPr lang="en-US" sz="1600" b="1" dirty="0">
                <a:latin typeface="Courier New" charset="0"/>
              </a:rPr>
              <a:t>AL = </a:t>
            </a:r>
            <a:r>
              <a:rPr lang="en-US" sz="1600" b="1" dirty="0" smtClean="0">
                <a:latin typeface="Courier New" charset="0"/>
              </a:rPr>
              <a:t>20h</a:t>
            </a:r>
            <a:endParaRPr lang="en-US" sz="1600" b="1" dirty="0">
              <a:latin typeface="Courier New" charset="0"/>
            </a:endParaRPr>
          </a:p>
          <a:p>
            <a:pPr>
              <a:lnSpc>
                <a:spcPct val="50000"/>
              </a:lnSpc>
              <a:spcBef>
                <a:spcPct val="50000"/>
              </a:spcBef>
            </a:pPr>
            <a:r>
              <a:rPr lang="en-US" sz="1600" b="1" dirty="0" err="1">
                <a:latin typeface="Courier New" charset="0"/>
              </a:rPr>
              <a:t>inc</a:t>
            </a:r>
            <a:r>
              <a:rPr lang="en-US" sz="1600" b="1" dirty="0">
                <a:latin typeface="Courier New" charset="0"/>
              </a:rPr>
              <a:t> </a:t>
            </a:r>
            <a:r>
              <a:rPr lang="en-US" sz="1600" b="1" dirty="0" err="1">
                <a:latin typeface="Courier New" charset="0"/>
              </a:rPr>
              <a:t>esi</a:t>
            </a:r>
            <a:endParaRPr lang="en-US" sz="1600" b="1" dirty="0">
              <a:latin typeface="Courier New" charset="0"/>
            </a:endParaRPr>
          </a:p>
          <a:p>
            <a:pPr>
              <a:lnSpc>
                <a:spcPct val="50000"/>
              </a:lnSpc>
              <a:spcBef>
                <a:spcPct val="50000"/>
              </a:spcBef>
            </a:pPr>
            <a:r>
              <a:rPr lang="en-US" sz="1600" b="1" dirty="0">
                <a:latin typeface="Courier New" charset="0"/>
              </a:rPr>
              <a:t>mov al,[</a:t>
            </a:r>
            <a:r>
              <a:rPr lang="en-US" sz="1600" b="1" dirty="0" err="1">
                <a:latin typeface="Courier New" charset="0"/>
              </a:rPr>
              <a:t>esi</a:t>
            </a:r>
            <a:r>
              <a:rPr lang="en-US" sz="1600" b="1" dirty="0">
                <a:latin typeface="Courier New" charset="0"/>
              </a:rPr>
              <a:t>]	</a:t>
            </a:r>
            <a:r>
              <a:rPr lang="en-US" sz="1600" b="1" dirty="0" smtClean="0">
                <a:latin typeface="Courier New" charset="0"/>
              </a:rPr>
              <a:t>	; </a:t>
            </a:r>
            <a:r>
              <a:rPr lang="en-US" sz="1600" b="1" dirty="0">
                <a:latin typeface="Courier New" charset="0"/>
              </a:rPr>
              <a:t>AL = 30h</a:t>
            </a:r>
            <a:endParaRPr lang="en-US" sz="1600" b="1" dirty="0">
              <a:latin typeface="Courier New" charset="0"/>
            </a:endParaRPr>
          </a:p>
        </p:txBody>
      </p:sp>
      <p:sp>
        <p:nvSpPr>
          <p:cNvPr id="4" name="Rectangle 3"/>
          <p:cNvSpPr/>
          <p:nvPr/>
        </p:nvSpPr>
        <p:spPr>
          <a:xfrm>
            <a:off x="3124200" y="4763711"/>
            <a:ext cx="5334000" cy="1713289"/>
          </a:xfrm>
          <a:prstGeom prst="rect">
            <a:avLst/>
          </a:prstGeom>
          <a:ln>
            <a:solidFill>
              <a:srgbClr val="000000"/>
            </a:solidFill>
          </a:ln>
        </p:spPr>
        <p:txBody>
          <a:bodyPr wrap="square">
            <a:spAutoFit/>
          </a:bodyPr>
          <a:lstStyle/>
          <a:p>
            <a:pPr>
              <a:lnSpc>
                <a:spcPct val="50000"/>
              </a:lnSpc>
              <a:spcBef>
                <a:spcPct val="50000"/>
              </a:spcBef>
            </a:pPr>
            <a:r>
              <a:rPr lang="en-US" sz="1600" b="1" dirty="0">
                <a:latin typeface="Courier New" charset="0"/>
              </a:rPr>
              <a:t>.data</a:t>
            </a:r>
          </a:p>
          <a:p>
            <a:pPr>
              <a:lnSpc>
                <a:spcPct val="50000"/>
              </a:lnSpc>
              <a:spcBef>
                <a:spcPct val="50000"/>
              </a:spcBef>
            </a:pPr>
            <a:r>
              <a:rPr lang="en-US" sz="1600" b="1" dirty="0" err="1">
                <a:latin typeface="Courier New" charset="0"/>
              </a:rPr>
              <a:t>myCount</a:t>
            </a:r>
            <a:r>
              <a:rPr lang="en-US" sz="1600" b="1" dirty="0">
                <a:latin typeface="Courier New" charset="0"/>
              </a:rPr>
              <a:t> WORD 0</a:t>
            </a:r>
          </a:p>
          <a:p>
            <a:pPr>
              <a:lnSpc>
                <a:spcPct val="50000"/>
              </a:lnSpc>
              <a:spcBef>
                <a:spcPct val="50000"/>
              </a:spcBef>
            </a:pPr>
            <a:endParaRPr lang="en-US" sz="1600" b="1" dirty="0">
              <a:latin typeface="Courier New" charset="0"/>
            </a:endParaRPr>
          </a:p>
          <a:p>
            <a:pPr>
              <a:lnSpc>
                <a:spcPct val="50000"/>
              </a:lnSpc>
              <a:spcBef>
                <a:spcPct val="50000"/>
              </a:spcBef>
            </a:pPr>
            <a:r>
              <a:rPr lang="en-US" sz="1600" b="1" dirty="0">
                <a:latin typeface="Courier New" charset="0"/>
              </a:rPr>
              <a:t>.code</a:t>
            </a:r>
          </a:p>
          <a:p>
            <a:pPr>
              <a:lnSpc>
                <a:spcPct val="50000"/>
              </a:lnSpc>
              <a:spcBef>
                <a:spcPct val="50000"/>
              </a:spcBef>
            </a:pPr>
            <a:r>
              <a:rPr lang="en-US" sz="1600" b="1" dirty="0">
                <a:latin typeface="Courier New" charset="0"/>
              </a:rPr>
              <a:t>mov </a:t>
            </a:r>
            <a:r>
              <a:rPr lang="en-US" sz="1600" b="1" dirty="0" err="1">
                <a:latin typeface="Courier New" charset="0"/>
              </a:rPr>
              <a:t>esi,OFFSET</a:t>
            </a:r>
            <a:r>
              <a:rPr lang="en-US" sz="1600" b="1" dirty="0">
                <a:latin typeface="Courier New" charset="0"/>
              </a:rPr>
              <a:t> </a:t>
            </a:r>
            <a:r>
              <a:rPr lang="en-US" sz="1600" b="1" dirty="0" err="1">
                <a:latin typeface="Courier New" charset="0"/>
              </a:rPr>
              <a:t>myCount</a:t>
            </a:r>
            <a:endParaRPr lang="en-US" sz="1600" b="1" dirty="0">
              <a:latin typeface="Courier New" charset="0"/>
            </a:endParaRPr>
          </a:p>
          <a:p>
            <a:pPr>
              <a:lnSpc>
                <a:spcPct val="50000"/>
              </a:lnSpc>
              <a:spcBef>
                <a:spcPct val="50000"/>
              </a:spcBef>
            </a:pPr>
            <a:r>
              <a:rPr lang="en-US" sz="1600" b="1" dirty="0" err="1">
                <a:latin typeface="Courier New" charset="0"/>
              </a:rPr>
              <a:t>inc</a:t>
            </a:r>
            <a:r>
              <a:rPr lang="en-US" sz="1600" b="1" dirty="0">
                <a:latin typeface="Courier New" charset="0"/>
              </a:rPr>
              <a:t> [</a:t>
            </a:r>
            <a:r>
              <a:rPr lang="en-US" sz="1600" b="1" dirty="0" err="1">
                <a:latin typeface="Courier New" charset="0"/>
              </a:rPr>
              <a:t>esi</a:t>
            </a:r>
            <a:r>
              <a:rPr lang="en-US" sz="1600" b="1" dirty="0">
                <a:latin typeface="Courier New" charset="0"/>
              </a:rPr>
              <a:t>]	</a:t>
            </a:r>
            <a:r>
              <a:rPr lang="en-US" sz="1600" b="1" dirty="0" smtClean="0">
                <a:latin typeface="Courier New" charset="0"/>
              </a:rPr>
              <a:t>	; </a:t>
            </a:r>
            <a:r>
              <a:rPr lang="en-US" sz="1600" b="1" dirty="0">
                <a:latin typeface="Courier New" charset="0"/>
              </a:rPr>
              <a:t>error: ambiguous</a:t>
            </a:r>
          </a:p>
          <a:p>
            <a:pPr>
              <a:lnSpc>
                <a:spcPct val="50000"/>
              </a:lnSpc>
              <a:spcBef>
                <a:spcPct val="50000"/>
              </a:spcBef>
            </a:pPr>
            <a:r>
              <a:rPr lang="en-US" sz="1600" b="1" dirty="0" err="1">
                <a:latin typeface="Courier New" charset="0"/>
              </a:rPr>
              <a:t>inc</a:t>
            </a:r>
            <a:r>
              <a:rPr lang="en-US" sz="1600" b="1" dirty="0">
                <a:latin typeface="Courier New" charset="0"/>
              </a:rPr>
              <a:t> WORD PTR [</a:t>
            </a:r>
            <a:r>
              <a:rPr lang="en-US" sz="1600" b="1" dirty="0" err="1">
                <a:latin typeface="Courier New" charset="0"/>
              </a:rPr>
              <a:t>esi</a:t>
            </a:r>
            <a:r>
              <a:rPr lang="en-US" sz="1600" b="1" dirty="0">
                <a:latin typeface="Courier New" charset="0"/>
              </a:rPr>
              <a:t>]	; ok</a:t>
            </a:r>
            <a:endParaRPr lang="en-US" sz="1600" b="1" dirty="0">
              <a:latin typeface="Courier New" charset="0"/>
            </a:endParaRPr>
          </a:p>
        </p:txBody>
      </p:sp>
      <p:sp>
        <p:nvSpPr>
          <p:cNvPr id="8"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val="16459841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11: </a:t>
            </a:r>
            <a:r>
              <a:rPr lang="en-US" dirty="0" smtClean="0"/>
              <a:t>Review</a:t>
            </a:r>
            <a:endParaRPr lang="en-US" dirty="0"/>
          </a:p>
        </p:txBody>
      </p:sp>
      <p:sp>
        <p:nvSpPr>
          <p:cNvPr id="3" name="Content Placeholder 2"/>
          <p:cNvSpPr>
            <a:spLocks noGrp="1"/>
          </p:cNvSpPr>
          <p:nvPr>
            <p:ph idx="1"/>
          </p:nvPr>
        </p:nvSpPr>
        <p:spPr>
          <a:xfrm>
            <a:off x="228600" y="1828800"/>
            <a:ext cx="8686800" cy="1828800"/>
          </a:xfrm>
        </p:spPr>
        <p:txBody>
          <a:bodyPr>
            <a:normAutofit/>
          </a:bodyPr>
          <a:lstStyle/>
          <a:p>
            <a:pPr marL="342900" lvl="1" indent="-342900">
              <a:spcBef>
                <a:spcPts val="2376"/>
              </a:spcBef>
              <a:buFont typeface="Arial" pitchFamily="34" charset="0"/>
              <a:buChar char="•"/>
            </a:pPr>
            <a:r>
              <a:rPr lang="en-US" sz="2400" dirty="0" smtClean="0"/>
              <a:t>Index Operands</a:t>
            </a:r>
            <a:endParaRPr lang="en-US" dirty="0" smtClean="0"/>
          </a:p>
          <a:p>
            <a:pPr lvl="1">
              <a:spcBef>
                <a:spcPct val="50000"/>
              </a:spcBef>
            </a:pPr>
            <a:r>
              <a:rPr lang="en-US" dirty="0"/>
              <a:t>An indexed operand adds a constant to a register to generate an effective address. There are two notational forms:</a:t>
            </a:r>
          </a:p>
          <a:p>
            <a:pPr marL="0" indent="0" algn="ctr">
              <a:spcBef>
                <a:spcPct val="50000"/>
              </a:spcBef>
              <a:buNone/>
            </a:pPr>
            <a:r>
              <a:rPr lang="en-US" sz="1800" b="1" dirty="0" smtClean="0">
                <a:latin typeface="Courier New" charset="0"/>
              </a:rPr>
              <a:t>[</a:t>
            </a:r>
            <a:r>
              <a:rPr lang="en-US" sz="1800" b="1" i="1" dirty="0">
                <a:latin typeface="Courier New" charset="0"/>
              </a:rPr>
              <a:t>label</a:t>
            </a:r>
            <a:r>
              <a:rPr lang="en-US" sz="1800" b="1" dirty="0">
                <a:latin typeface="Courier New" charset="0"/>
              </a:rPr>
              <a:t> + </a:t>
            </a:r>
            <a:r>
              <a:rPr lang="en-US" sz="1800" b="1" i="1" dirty="0" err="1">
                <a:latin typeface="Courier New" charset="0"/>
              </a:rPr>
              <a:t>reg</a:t>
            </a:r>
            <a:r>
              <a:rPr lang="en-US" sz="1800" b="1" dirty="0">
                <a:latin typeface="Courier New" charset="0"/>
              </a:rPr>
              <a:t>]			</a:t>
            </a:r>
            <a:r>
              <a:rPr lang="en-US" sz="1800" b="1" i="1" dirty="0">
                <a:latin typeface="Courier New" charset="0"/>
              </a:rPr>
              <a:t>label</a:t>
            </a:r>
            <a:r>
              <a:rPr lang="en-US" sz="1800" b="1" dirty="0">
                <a:latin typeface="Courier New" charset="0"/>
              </a:rPr>
              <a:t>[</a:t>
            </a:r>
            <a:r>
              <a:rPr lang="en-US" sz="1800" b="1" i="1" dirty="0" err="1">
                <a:latin typeface="Courier New" charset="0"/>
              </a:rPr>
              <a:t>reg</a:t>
            </a:r>
            <a:r>
              <a:rPr lang="en-US" sz="1800" b="1" dirty="0">
                <a:latin typeface="Courier New" charset="0"/>
              </a:rPr>
              <a:t>]</a:t>
            </a:r>
          </a:p>
          <a:p>
            <a:pPr>
              <a:spcBef>
                <a:spcPts val="2376"/>
              </a:spcBef>
            </a:pPr>
            <a:endParaRPr lang="en-US" dirty="0" smtClean="0"/>
          </a:p>
          <a:p>
            <a:pPr>
              <a:spcBef>
                <a:spcPts val="2376"/>
              </a:spcBef>
            </a:pPr>
            <a:endParaRPr lang="en-US" dirty="0"/>
          </a:p>
          <a:p>
            <a:pPr marL="0" indent="0">
              <a:spcBef>
                <a:spcPts val="2376"/>
              </a:spcBef>
              <a:buNone/>
            </a:pPr>
            <a:endParaRPr lang="en-US" dirty="0"/>
          </a:p>
        </p:txBody>
      </p:sp>
      <p:sp>
        <p:nvSpPr>
          <p:cNvPr id="5" name="Rectangle 4"/>
          <p:cNvSpPr/>
          <p:nvPr/>
        </p:nvSpPr>
        <p:spPr>
          <a:xfrm>
            <a:off x="1315699" y="1015424"/>
            <a:ext cx="5485596" cy="584776"/>
          </a:xfrm>
          <a:prstGeom prst="rect">
            <a:avLst/>
          </a:prstGeom>
        </p:spPr>
        <p:txBody>
          <a:bodyPr wrap="none">
            <a:spAutoFit/>
          </a:bodyPr>
          <a:lstStyle/>
          <a:p>
            <a:r>
              <a:rPr lang="en-US" sz="3200" dirty="0"/>
              <a:t>Indirect Addressing in Assembly</a:t>
            </a:r>
            <a:endParaRPr lang="en-US" sz="3200" dirty="0"/>
          </a:p>
        </p:txBody>
      </p:sp>
      <p:sp>
        <p:nvSpPr>
          <p:cNvPr id="7" name="Rectangle 6"/>
          <p:cNvSpPr/>
          <p:nvPr/>
        </p:nvSpPr>
        <p:spPr>
          <a:xfrm>
            <a:off x="1219200" y="3814068"/>
            <a:ext cx="6934200" cy="2205732"/>
          </a:xfrm>
          <a:prstGeom prst="rect">
            <a:avLst/>
          </a:prstGeom>
          <a:ln>
            <a:solidFill>
              <a:srgbClr val="000000"/>
            </a:solidFill>
          </a:ln>
        </p:spPr>
        <p:txBody>
          <a:bodyPr wrap="square">
            <a:spAutoFit/>
          </a:bodyPr>
          <a:lstStyle/>
          <a:p>
            <a:pPr>
              <a:lnSpc>
                <a:spcPct val="50000"/>
              </a:lnSpc>
              <a:spcBef>
                <a:spcPct val="50000"/>
              </a:spcBef>
            </a:pPr>
            <a:r>
              <a:rPr lang="en-US" sz="1600" b="1" dirty="0">
                <a:latin typeface="Courier New" charset="0"/>
              </a:rPr>
              <a:t>.data</a:t>
            </a:r>
          </a:p>
          <a:p>
            <a:pPr>
              <a:lnSpc>
                <a:spcPct val="50000"/>
              </a:lnSpc>
              <a:spcBef>
                <a:spcPct val="50000"/>
              </a:spcBef>
            </a:pPr>
            <a:r>
              <a:rPr lang="en-US" sz="1600" b="1" dirty="0" err="1">
                <a:latin typeface="Courier New" charset="0"/>
              </a:rPr>
              <a:t>arrayW</a:t>
            </a:r>
            <a:r>
              <a:rPr lang="en-US" sz="1600" b="1" dirty="0">
                <a:latin typeface="Courier New" charset="0"/>
              </a:rPr>
              <a:t> WORD 1000h,2000h,3000h</a:t>
            </a:r>
          </a:p>
          <a:p>
            <a:pPr>
              <a:lnSpc>
                <a:spcPct val="50000"/>
              </a:lnSpc>
              <a:spcBef>
                <a:spcPct val="50000"/>
              </a:spcBef>
            </a:pPr>
            <a:r>
              <a:rPr lang="en-US" sz="1600" b="1" dirty="0">
                <a:latin typeface="Courier New" charset="0"/>
              </a:rPr>
              <a:t>.code</a:t>
            </a:r>
          </a:p>
          <a:p>
            <a:pPr>
              <a:lnSpc>
                <a:spcPct val="50000"/>
              </a:lnSpc>
              <a:spcBef>
                <a:spcPct val="50000"/>
              </a:spcBef>
            </a:pPr>
            <a:r>
              <a:rPr lang="en-US" sz="1600" b="1" dirty="0">
                <a:latin typeface="Courier New" charset="0"/>
              </a:rPr>
              <a:t>	mov esi,0</a:t>
            </a:r>
          </a:p>
          <a:p>
            <a:pPr>
              <a:lnSpc>
                <a:spcPct val="50000"/>
              </a:lnSpc>
              <a:spcBef>
                <a:spcPct val="50000"/>
              </a:spcBef>
            </a:pPr>
            <a:r>
              <a:rPr lang="en-US" sz="1600" b="1" dirty="0">
                <a:latin typeface="Courier New" charset="0"/>
              </a:rPr>
              <a:t>	mov ax,[</a:t>
            </a:r>
            <a:r>
              <a:rPr lang="en-US" sz="1600" b="1" dirty="0" err="1">
                <a:latin typeface="Courier New" charset="0"/>
              </a:rPr>
              <a:t>arrayW</a:t>
            </a:r>
            <a:r>
              <a:rPr lang="en-US" sz="1600" b="1" dirty="0">
                <a:latin typeface="Courier New" charset="0"/>
              </a:rPr>
              <a:t> + </a:t>
            </a:r>
            <a:r>
              <a:rPr lang="en-US" sz="1600" b="1" dirty="0" err="1">
                <a:latin typeface="Courier New" charset="0"/>
              </a:rPr>
              <a:t>esi</a:t>
            </a:r>
            <a:r>
              <a:rPr lang="en-US" sz="1600" b="1" dirty="0">
                <a:latin typeface="Courier New" charset="0"/>
              </a:rPr>
              <a:t>] 	</a:t>
            </a:r>
            <a:r>
              <a:rPr lang="en-US" sz="1600" b="1" dirty="0" smtClean="0">
                <a:latin typeface="Courier New" charset="0"/>
              </a:rPr>
              <a:t>; </a:t>
            </a:r>
            <a:r>
              <a:rPr lang="en-US" sz="1600" b="1" dirty="0">
                <a:latin typeface="Courier New" charset="0"/>
              </a:rPr>
              <a:t>AX = 1000h</a:t>
            </a:r>
          </a:p>
          <a:p>
            <a:pPr>
              <a:lnSpc>
                <a:spcPct val="50000"/>
              </a:lnSpc>
              <a:spcBef>
                <a:spcPct val="50000"/>
              </a:spcBef>
            </a:pPr>
            <a:r>
              <a:rPr lang="en-US" sz="1600" b="1" dirty="0">
                <a:latin typeface="Courier New" charset="0"/>
              </a:rPr>
              <a:t>	mov </a:t>
            </a:r>
            <a:r>
              <a:rPr lang="en-US" sz="1600" b="1" dirty="0" err="1">
                <a:latin typeface="Courier New" charset="0"/>
              </a:rPr>
              <a:t>ax,arrayW</a:t>
            </a:r>
            <a:r>
              <a:rPr lang="en-US" sz="1600" b="1" dirty="0">
                <a:latin typeface="Courier New" charset="0"/>
              </a:rPr>
              <a:t>[</a:t>
            </a:r>
            <a:r>
              <a:rPr lang="en-US" sz="1600" b="1" dirty="0" err="1">
                <a:latin typeface="Courier New" charset="0"/>
              </a:rPr>
              <a:t>esi</a:t>
            </a:r>
            <a:r>
              <a:rPr lang="en-US" sz="1600" b="1" dirty="0">
                <a:latin typeface="Courier New" charset="0"/>
              </a:rPr>
              <a:t>]	</a:t>
            </a:r>
            <a:r>
              <a:rPr lang="en-US" sz="1600" b="1" dirty="0" smtClean="0">
                <a:latin typeface="Courier New" charset="0"/>
              </a:rPr>
              <a:t>; </a:t>
            </a:r>
            <a:r>
              <a:rPr lang="en-US" sz="1600" b="1" dirty="0">
                <a:latin typeface="Courier New" charset="0"/>
              </a:rPr>
              <a:t>alternate format</a:t>
            </a:r>
          </a:p>
          <a:p>
            <a:pPr>
              <a:lnSpc>
                <a:spcPct val="50000"/>
              </a:lnSpc>
              <a:spcBef>
                <a:spcPct val="50000"/>
              </a:spcBef>
            </a:pPr>
            <a:r>
              <a:rPr lang="en-US" sz="1600" b="1" dirty="0">
                <a:latin typeface="Courier New" charset="0"/>
              </a:rPr>
              <a:t>	add esi,2</a:t>
            </a:r>
          </a:p>
          <a:p>
            <a:pPr>
              <a:lnSpc>
                <a:spcPct val="50000"/>
              </a:lnSpc>
              <a:spcBef>
                <a:spcPct val="50000"/>
              </a:spcBef>
            </a:pPr>
            <a:r>
              <a:rPr lang="en-US" sz="1600" b="1" dirty="0">
                <a:latin typeface="Courier New" charset="0"/>
              </a:rPr>
              <a:t>	add ax,[</a:t>
            </a:r>
            <a:r>
              <a:rPr lang="en-US" sz="1600" b="1" dirty="0" err="1">
                <a:latin typeface="Courier New" charset="0"/>
              </a:rPr>
              <a:t>arrayW</a:t>
            </a:r>
            <a:r>
              <a:rPr lang="en-US" sz="1600" b="1" dirty="0">
                <a:latin typeface="Courier New" charset="0"/>
              </a:rPr>
              <a:t> + </a:t>
            </a:r>
            <a:r>
              <a:rPr lang="en-US" sz="1600" b="1" dirty="0" err="1">
                <a:latin typeface="Courier New" charset="0"/>
              </a:rPr>
              <a:t>esi</a:t>
            </a:r>
            <a:r>
              <a:rPr lang="en-US" sz="1600" b="1" dirty="0">
                <a:latin typeface="Courier New" charset="0"/>
              </a:rPr>
              <a:t>]</a:t>
            </a:r>
          </a:p>
          <a:p>
            <a:pPr>
              <a:lnSpc>
                <a:spcPct val="50000"/>
              </a:lnSpc>
              <a:spcBef>
                <a:spcPct val="50000"/>
              </a:spcBef>
            </a:pPr>
            <a:r>
              <a:rPr lang="en-US" sz="1600" b="1" dirty="0">
                <a:latin typeface="Courier New" charset="0"/>
              </a:rPr>
              <a:t>	</a:t>
            </a:r>
            <a:r>
              <a:rPr lang="en-US" sz="1600" b="1" dirty="0" smtClean="0">
                <a:latin typeface="Courier New" charset="0"/>
              </a:rPr>
              <a:t>………</a:t>
            </a:r>
            <a:endParaRPr lang="en-US" sz="1600" b="1" dirty="0">
              <a:latin typeface="Courier New" charset="0"/>
            </a:endParaRPr>
          </a:p>
        </p:txBody>
      </p:sp>
      <p:sp>
        <p:nvSpPr>
          <p:cNvPr id="8"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val="5908608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11: </a:t>
            </a:r>
            <a:r>
              <a:rPr lang="en-US" dirty="0" smtClean="0"/>
              <a:t>Review</a:t>
            </a:r>
            <a:endParaRPr lang="en-US" dirty="0"/>
          </a:p>
        </p:txBody>
      </p:sp>
      <p:sp>
        <p:nvSpPr>
          <p:cNvPr id="3" name="Content Placeholder 2"/>
          <p:cNvSpPr>
            <a:spLocks noGrp="1"/>
          </p:cNvSpPr>
          <p:nvPr>
            <p:ph idx="1"/>
          </p:nvPr>
        </p:nvSpPr>
        <p:spPr>
          <a:xfrm>
            <a:off x="228600" y="1828800"/>
            <a:ext cx="8686800" cy="1828800"/>
          </a:xfrm>
        </p:spPr>
        <p:txBody>
          <a:bodyPr>
            <a:normAutofit/>
          </a:bodyPr>
          <a:lstStyle/>
          <a:p>
            <a:pPr marL="342900" lvl="1" indent="-342900">
              <a:spcBef>
                <a:spcPts val="2376"/>
              </a:spcBef>
              <a:buFont typeface="Arial" pitchFamily="34" charset="0"/>
              <a:buChar char="•"/>
            </a:pPr>
            <a:r>
              <a:rPr lang="en-US" sz="2400" dirty="0" smtClean="0"/>
              <a:t>Index Scaling</a:t>
            </a:r>
            <a:endParaRPr lang="en-US" dirty="0" smtClean="0"/>
          </a:p>
          <a:p>
            <a:pPr lvl="1">
              <a:spcBef>
                <a:spcPct val="50000"/>
              </a:spcBef>
            </a:pPr>
            <a:r>
              <a:rPr lang="en-US" dirty="0"/>
              <a:t>You can scale an indirect or indexed operand to the offset of an array element. This is done by multiplying the index by the array's TYPE: </a:t>
            </a:r>
            <a:endParaRPr lang="en-US" dirty="0" smtClean="0"/>
          </a:p>
          <a:p>
            <a:pPr>
              <a:spcBef>
                <a:spcPts val="2376"/>
              </a:spcBef>
            </a:pPr>
            <a:endParaRPr lang="en-US" dirty="0"/>
          </a:p>
          <a:p>
            <a:pPr marL="0" indent="0">
              <a:spcBef>
                <a:spcPts val="2376"/>
              </a:spcBef>
              <a:buNone/>
            </a:pPr>
            <a:endParaRPr lang="en-US" dirty="0"/>
          </a:p>
        </p:txBody>
      </p:sp>
      <p:sp>
        <p:nvSpPr>
          <p:cNvPr id="5" name="Rectangle 4"/>
          <p:cNvSpPr/>
          <p:nvPr/>
        </p:nvSpPr>
        <p:spPr>
          <a:xfrm>
            <a:off x="1315699" y="1015424"/>
            <a:ext cx="5485596" cy="584776"/>
          </a:xfrm>
          <a:prstGeom prst="rect">
            <a:avLst/>
          </a:prstGeom>
        </p:spPr>
        <p:txBody>
          <a:bodyPr wrap="none">
            <a:spAutoFit/>
          </a:bodyPr>
          <a:lstStyle/>
          <a:p>
            <a:r>
              <a:rPr lang="en-US" sz="3200" dirty="0"/>
              <a:t>Indirect Addressing in Assembly</a:t>
            </a:r>
            <a:endParaRPr lang="en-US" sz="3200" dirty="0"/>
          </a:p>
        </p:txBody>
      </p:sp>
      <p:sp>
        <p:nvSpPr>
          <p:cNvPr id="8"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4" name="Rectangle 3"/>
          <p:cNvSpPr/>
          <p:nvPr/>
        </p:nvSpPr>
        <p:spPr>
          <a:xfrm>
            <a:off x="1143000" y="3505200"/>
            <a:ext cx="7239000" cy="2959272"/>
          </a:xfrm>
          <a:prstGeom prst="rect">
            <a:avLst/>
          </a:prstGeom>
          <a:ln>
            <a:solidFill>
              <a:srgbClr val="000000"/>
            </a:solidFill>
          </a:ln>
        </p:spPr>
        <p:txBody>
          <a:bodyPr wrap="square">
            <a:spAutoFit/>
          </a:bodyPr>
          <a:lstStyle/>
          <a:p>
            <a:pPr>
              <a:lnSpc>
                <a:spcPct val="70000"/>
              </a:lnSpc>
              <a:spcBef>
                <a:spcPct val="50000"/>
              </a:spcBef>
            </a:pPr>
            <a:r>
              <a:rPr lang="en-US" b="1" dirty="0">
                <a:latin typeface="Courier New" charset="0"/>
              </a:rPr>
              <a:t>.data</a:t>
            </a:r>
          </a:p>
          <a:p>
            <a:pPr>
              <a:lnSpc>
                <a:spcPct val="70000"/>
              </a:lnSpc>
              <a:spcBef>
                <a:spcPct val="50000"/>
              </a:spcBef>
            </a:pPr>
            <a:r>
              <a:rPr lang="en-US" b="1" dirty="0" err="1">
                <a:latin typeface="Courier New" charset="0"/>
              </a:rPr>
              <a:t>arrayB</a:t>
            </a:r>
            <a:r>
              <a:rPr lang="en-US" b="1" dirty="0">
                <a:latin typeface="Courier New" charset="0"/>
              </a:rPr>
              <a:t> BYTE  0,1,2,3,4,5</a:t>
            </a:r>
          </a:p>
          <a:p>
            <a:pPr>
              <a:lnSpc>
                <a:spcPct val="70000"/>
              </a:lnSpc>
              <a:spcBef>
                <a:spcPct val="50000"/>
              </a:spcBef>
            </a:pPr>
            <a:r>
              <a:rPr lang="en-US" b="1" dirty="0" err="1">
                <a:latin typeface="Courier New" charset="0"/>
              </a:rPr>
              <a:t>arrayW</a:t>
            </a:r>
            <a:r>
              <a:rPr lang="en-US" b="1" dirty="0">
                <a:latin typeface="Courier New" charset="0"/>
              </a:rPr>
              <a:t> WORD  0,1,2,3,4,5</a:t>
            </a:r>
          </a:p>
          <a:p>
            <a:pPr>
              <a:lnSpc>
                <a:spcPct val="70000"/>
              </a:lnSpc>
              <a:spcBef>
                <a:spcPct val="50000"/>
              </a:spcBef>
            </a:pPr>
            <a:endParaRPr lang="en-US" b="1" dirty="0">
              <a:latin typeface="Courier New" charset="0"/>
            </a:endParaRPr>
          </a:p>
          <a:p>
            <a:pPr>
              <a:lnSpc>
                <a:spcPct val="70000"/>
              </a:lnSpc>
              <a:spcBef>
                <a:spcPct val="50000"/>
              </a:spcBef>
            </a:pPr>
            <a:r>
              <a:rPr lang="en-US" b="1" dirty="0">
                <a:latin typeface="Courier New" charset="0"/>
              </a:rPr>
              <a:t>.code</a:t>
            </a:r>
          </a:p>
          <a:p>
            <a:pPr>
              <a:lnSpc>
                <a:spcPct val="70000"/>
              </a:lnSpc>
              <a:spcBef>
                <a:spcPct val="50000"/>
              </a:spcBef>
            </a:pPr>
            <a:r>
              <a:rPr lang="en-US" b="1" dirty="0">
                <a:latin typeface="Courier New" charset="0"/>
              </a:rPr>
              <a:t>mov esi,4</a:t>
            </a:r>
          </a:p>
          <a:p>
            <a:pPr>
              <a:lnSpc>
                <a:spcPct val="70000"/>
              </a:lnSpc>
              <a:spcBef>
                <a:spcPct val="50000"/>
              </a:spcBef>
            </a:pPr>
            <a:r>
              <a:rPr lang="en-US" b="1" dirty="0">
                <a:latin typeface="Courier New" charset="0"/>
              </a:rPr>
              <a:t>mov </a:t>
            </a:r>
            <a:r>
              <a:rPr lang="en-US" b="1" dirty="0" err="1">
                <a:latin typeface="Courier New" charset="0"/>
              </a:rPr>
              <a:t>al,arrayB</a:t>
            </a:r>
            <a:r>
              <a:rPr lang="en-US" b="1" dirty="0">
                <a:latin typeface="Courier New" charset="0"/>
              </a:rPr>
              <a:t>[</a:t>
            </a:r>
            <a:r>
              <a:rPr lang="en-US" b="1" dirty="0" err="1">
                <a:latin typeface="Courier New" charset="0"/>
              </a:rPr>
              <a:t>esi</a:t>
            </a:r>
            <a:r>
              <a:rPr lang="en-US" b="1" dirty="0">
                <a:latin typeface="Courier New" charset="0"/>
              </a:rPr>
              <a:t>*TYPE </a:t>
            </a:r>
            <a:r>
              <a:rPr lang="en-US" b="1" dirty="0" err="1">
                <a:latin typeface="Courier New" charset="0"/>
              </a:rPr>
              <a:t>arrayB</a:t>
            </a:r>
            <a:r>
              <a:rPr lang="en-US" b="1" dirty="0">
                <a:latin typeface="Courier New" charset="0"/>
              </a:rPr>
              <a:t>]		; 04</a:t>
            </a:r>
          </a:p>
          <a:p>
            <a:pPr>
              <a:lnSpc>
                <a:spcPct val="70000"/>
              </a:lnSpc>
              <a:spcBef>
                <a:spcPct val="50000"/>
              </a:spcBef>
            </a:pPr>
            <a:r>
              <a:rPr lang="en-US" b="1" dirty="0">
                <a:latin typeface="Courier New" charset="0"/>
              </a:rPr>
              <a:t>mov </a:t>
            </a:r>
            <a:r>
              <a:rPr lang="en-US" b="1" dirty="0" err="1">
                <a:latin typeface="Courier New" charset="0"/>
              </a:rPr>
              <a:t>bx,arrayW</a:t>
            </a:r>
            <a:r>
              <a:rPr lang="en-US" b="1" dirty="0">
                <a:latin typeface="Courier New" charset="0"/>
              </a:rPr>
              <a:t>[</a:t>
            </a:r>
            <a:r>
              <a:rPr lang="en-US" b="1" dirty="0" err="1">
                <a:latin typeface="Courier New" charset="0"/>
              </a:rPr>
              <a:t>esi</a:t>
            </a:r>
            <a:r>
              <a:rPr lang="en-US" b="1" dirty="0">
                <a:latin typeface="Courier New" charset="0"/>
              </a:rPr>
              <a:t>*TYPE </a:t>
            </a:r>
            <a:r>
              <a:rPr lang="en-US" b="1" dirty="0" err="1">
                <a:latin typeface="Courier New" charset="0"/>
              </a:rPr>
              <a:t>arrayW</a:t>
            </a:r>
            <a:r>
              <a:rPr lang="en-US" b="1" dirty="0">
                <a:latin typeface="Courier New" charset="0"/>
              </a:rPr>
              <a:t>]		; </a:t>
            </a:r>
            <a:r>
              <a:rPr lang="en-US" b="1" dirty="0" smtClean="0">
                <a:latin typeface="Courier New" charset="0"/>
              </a:rPr>
              <a:t>0004</a:t>
            </a:r>
          </a:p>
          <a:p>
            <a:pPr>
              <a:lnSpc>
                <a:spcPct val="70000"/>
              </a:lnSpc>
              <a:spcBef>
                <a:spcPct val="50000"/>
              </a:spcBef>
            </a:pPr>
            <a:r>
              <a:rPr lang="en-US" b="1" dirty="0" smtClean="0">
                <a:latin typeface="Courier New" charset="0"/>
              </a:rPr>
              <a:t>………</a:t>
            </a:r>
            <a:endParaRPr lang="en-US" b="1" dirty="0">
              <a:latin typeface="Courier New" charset="0"/>
            </a:endParaRPr>
          </a:p>
        </p:txBody>
      </p:sp>
    </p:spTree>
    <p:extLst>
      <p:ext uri="{BB962C8B-B14F-4D97-AF65-F5344CB8AC3E}">
        <p14:creationId xmlns:p14="http://schemas.microsoft.com/office/powerpoint/2010/main" val="2260880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11: </a:t>
            </a:r>
            <a:r>
              <a:rPr lang="en-US" dirty="0" smtClean="0"/>
              <a:t>Review</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Arial"/>
              <a:buChar char="•"/>
            </a:pPr>
            <a:r>
              <a:rPr lang="en-US" sz="2800" dirty="0"/>
              <a:t>Indirect Addressing in Assembly</a:t>
            </a:r>
          </a:p>
          <a:p>
            <a:pPr lvl="1"/>
            <a:r>
              <a:rPr lang="en-US" sz="2400" dirty="0"/>
              <a:t>Indirect Operands</a:t>
            </a:r>
          </a:p>
          <a:p>
            <a:pPr lvl="1"/>
            <a:r>
              <a:rPr lang="en-US" sz="2400" dirty="0"/>
              <a:t>Array Sum Example</a:t>
            </a:r>
          </a:p>
          <a:p>
            <a:pPr lvl="1"/>
            <a:r>
              <a:rPr lang="en-US" sz="2400" dirty="0"/>
              <a:t>Indexed Operands</a:t>
            </a:r>
          </a:p>
          <a:p>
            <a:pPr lvl="1"/>
            <a:r>
              <a:rPr lang="en-US" sz="2400" dirty="0"/>
              <a:t>Pointers</a:t>
            </a:r>
          </a:p>
          <a:p>
            <a:r>
              <a:rPr lang="en-US" sz="2800" dirty="0"/>
              <a:t>Index Scaling</a:t>
            </a:r>
            <a:endParaRPr lang="en-US" sz="3200"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val="30634280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smtClean="0"/>
              <a:t>Assembly Examples</a:t>
            </a:r>
            <a:endParaRPr lang="en-US" dirty="0"/>
          </a:p>
        </p:txBody>
      </p:sp>
      <p:sp>
        <p:nvSpPr>
          <p:cNvPr id="173060" name="Text Box 4"/>
          <p:cNvSpPr txBox="1">
            <a:spLocks noChangeArrowheads="1"/>
          </p:cNvSpPr>
          <p:nvPr/>
        </p:nvSpPr>
        <p:spPr bwMode="auto">
          <a:xfrm>
            <a:off x="990600" y="3283803"/>
            <a:ext cx="7391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lgn="ctr">
              <a:spcBef>
                <a:spcPct val="50000"/>
              </a:spcBef>
            </a:pPr>
            <a:r>
              <a:rPr lang="en-US" sz="4400" dirty="0" smtClean="0"/>
              <a:t>Let’s Enjoy Assembly</a:t>
            </a:r>
            <a:endParaRPr lang="en-US" sz="4400" dirty="0"/>
          </a:p>
        </p:txBody>
      </p:sp>
    </p:spTree>
    <p:extLst>
      <p:ext uri="{BB962C8B-B14F-4D97-AF65-F5344CB8AC3E}">
        <p14:creationId xmlns:p14="http://schemas.microsoft.com/office/powerpoint/2010/main" val="73488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11521</TotalTime>
  <Words>654</Words>
  <Application>Microsoft Macintosh PowerPoint</Application>
  <PresentationFormat>On-screen Show (4:3)</PresentationFormat>
  <Paragraphs>152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CSC 221  Computer Organization and Assembly Language</vt:lpstr>
      <vt:lpstr>Lecture 11: Review</vt:lpstr>
      <vt:lpstr>Lecture 11: Review</vt:lpstr>
      <vt:lpstr>Lecture 11: Review</vt:lpstr>
      <vt:lpstr>Lecture 11: Review</vt:lpstr>
      <vt:lpstr>Lecture 11: Review</vt:lpstr>
      <vt:lpstr>Lecture 11: Review</vt:lpstr>
      <vt:lpstr>Lecture 11: Review</vt:lpstr>
      <vt:lpstr>Assembly Examples</vt:lpstr>
      <vt:lpstr>Summary</vt:lpstr>
      <vt:lpstr>Summary</vt:lpstr>
      <vt:lpstr>Reference</vt:lpstr>
    </vt:vector>
  </TitlesOfParts>
  <Company>GHAZALA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Safdar Hussain Bouk</cp:lastModifiedBy>
  <cp:revision>363</cp:revision>
  <dcterms:created xsi:type="dcterms:W3CDTF">2012-02-27T05:45:45Z</dcterms:created>
  <dcterms:modified xsi:type="dcterms:W3CDTF">2012-09-19T05:33:43Z</dcterms:modified>
</cp:coreProperties>
</file>