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568" r:id="rId3"/>
    <p:sldId id="494" r:id="rId4"/>
    <p:sldId id="365" r:id="rId5"/>
    <p:sldId id="575" r:id="rId6"/>
    <p:sldId id="578" r:id="rId7"/>
    <p:sldId id="576" r:id="rId8"/>
    <p:sldId id="572" r:id="rId9"/>
    <p:sldId id="573" r:id="rId10"/>
    <p:sldId id="579" r:id="rId11"/>
    <p:sldId id="574" r:id="rId12"/>
    <p:sldId id="570" r:id="rId13"/>
    <p:sldId id="571" r:id="rId14"/>
    <p:sldId id="556" r:id="rId15"/>
    <p:sldId id="557" r:id="rId16"/>
    <p:sldId id="558" r:id="rId17"/>
    <p:sldId id="559" r:id="rId18"/>
    <p:sldId id="560" r:id="rId19"/>
    <p:sldId id="577" r:id="rId20"/>
    <p:sldId id="561" r:id="rId21"/>
    <p:sldId id="562" r:id="rId22"/>
    <p:sldId id="580" r:id="rId23"/>
    <p:sldId id="581" r:id="rId24"/>
    <p:sldId id="582" r:id="rId25"/>
    <p:sldId id="583" r:id="rId26"/>
    <p:sldId id="584" r:id="rId27"/>
    <p:sldId id="585" r:id="rId28"/>
    <p:sldId id="586" r:id="rId29"/>
    <p:sldId id="587" r:id="rId30"/>
    <p:sldId id="588" r:id="rId31"/>
    <p:sldId id="589" r:id="rId32"/>
    <p:sldId id="495" r:id="rId33"/>
    <p:sldId id="5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91" autoAdjust="0"/>
    <p:restoredTop sz="99074" autoAdjust="0"/>
  </p:normalViewPr>
  <p:slideViewPr>
    <p:cSldViewPr>
      <p:cViewPr>
        <p:scale>
          <a:sx n="80" d="100"/>
          <a:sy n="80" d="100"/>
        </p:scale>
        <p:origin x="-130" y="73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32</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13</a:t>
            </a:r>
            <a:r>
              <a:rPr lang="en-US" sz="3600" b="1" dirty="0" smtClean="0">
                <a:solidFill>
                  <a:srgbClr val="000000"/>
                </a:solidFill>
                <a:latin typeface="Arial" pitchFamily="34" charset="0"/>
                <a:cs typeface="Arial" pitchFamily="34" charset="0"/>
              </a:rPr>
              <a:t>: </a:t>
            </a:r>
          </a:p>
          <a:p>
            <a:endParaRPr lang="en-US" sz="1800" b="1" dirty="0" smtClean="0">
              <a:solidFill>
                <a:srgbClr val="000000"/>
              </a:solidFill>
              <a:latin typeface="Arial" pitchFamily="34" charset="0"/>
              <a:cs typeface="Arial" pitchFamily="34" charset="0"/>
            </a:endParaRPr>
          </a:p>
          <a:p>
            <a:r>
              <a:rPr lang="en-US" sz="3600" b="1" dirty="0" smtClean="0">
                <a:solidFill>
                  <a:srgbClr val="000000"/>
                </a:solidFill>
                <a:latin typeface="Arial" pitchFamily="34" charset="0"/>
                <a:cs typeface="Arial" pitchFamily="34" charset="0"/>
              </a:rPr>
              <a:t>Instruction Execution, Flow Control and Stack Related Instructions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2" name="Rectangle 8"/>
          <p:cNvSpPr>
            <a:spLocks noGrp="1" noChangeArrowheads="1"/>
          </p:cNvSpPr>
          <p:nvPr>
            <p:ph type="title"/>
          </p:nvPr>
        </p:nvSpPr>
        <p:spPr/>
        <p:txBody>
          <a:bodyPr/>
          <a:lstStyle/>
          <a:p>
            <a:r>
              <a:rPr lang="en-US" dirty="0" smtClean="0"/>
              <a:t>Timing Diagram</a:t>
            </a:r>
            <a:endParaRPr lang="en-US" dirty="0"/>
          </a:p>
        </p:txBody>
      </p:sp>
      <p:pic>
        <p:nvPicPr>
          <p:cNvPr id="25" name="Picture 24" descr="Screen Shot 2012-09-20 at 2.32.03 A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669761"/>
            <a:ext cx="9144000" cy="5117185"/>
          </a:xfrm>
          <a:prstGeom prst="rect">
            <a:avLst/>
          </a:prstGeom>
        </p:spPr>
      </p:pic>
      <p:sp>
        <p:nvSpPr>
          <p:cNvPr id="2" name="Rectangle 1"/>
          <p:cNvSpPr/>
          <p:nvPr/>
        </p:nvSpPr>
        <p:spPr>
          <a:xfrm>
            <a:off x="381000" y="1143000"/>
            <a:ext cx="2972538" cy="461665"/>
          </a:xfrm>
          <a:prstGeom prst="rect">
            <a:avLst/>
          </a:prstGeom>
        </p:spPr>
        <p:txBody>
          <a:bodyPr wrap="none">
            <a:spAutoFit/>
          </a:bodyPr>
          <a:lstStyle/>
          <a:p>
            <a:r>
              <a:rPr lang="en-US" sz="3600" baseline="30000" dirty="0">
                <a:latin typeface="Arial"/>
                <a:cs typeface="Arial"/>
              </a:rPr>
              <a:t>Memory Read </a:t>
            </a:r>
            <a:r>
              <a:rPr lang="en-US" sz="3600" baseline="30000" dirty="0" smtClean="0">
                <a:latin typeface="Arial"/>
                <a:cs typeface="Arial"/>
              </a:rPr>
              <a:t>Cycle</a:t>
            </a:r>
            <a:endParaRPr lang="en-US" sz="3600" dirty="0">
              <a:latin typeface="Arial"/>
              <a:cs typeface="Arial"/>
            </a:endParaRPr>
          </a:p>
        </p:txBody>
      </p:sp>
    </p:spTree>
    <p:extLst>
      <p:ext uri="{BB962C8B-B14F-4D97-AF65-F5344CB8AC3E}">
        <p14:creationId xmlns:p14="http://schemas.microsoft.com/office/powerpoint/2010/main" xmlns="" val="4413550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dirty="0"/>
              <a:t>Instruction Execution </a:t>
            </a:r>
            <a:r>
              <a:rPr lang="en-US" dirty="0" smtClean="0"/>
              <a:t>Cycle</a:t>
            </a:r>
            <a:endParaRPr lang="en-US" dirty="0"/>
          </a:p>
        </p:txBody>
      </p:sp>
      <p:sp>
        <p:nvSpPr>
          <p:cNvPr id="214021" name="Rectangle 5"/>
          <p:cNvSpPr>
            <a:spLocks noChangeArrowheads="1"/>
          </p:cNvSpPr>
          <p:nvPr/>
        </p:nvSpPr>
        <p:spPr bwMode="auto">
          <a:xfrm>
            <a:off x="946723" y="914400"/>
            <a:ext cx="7694951" cy="1657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chemeClr val="tx1"/>
              </a:buClr>
              <a:buFontTx/>
              <a:buChar char="•"/>
            </a:pPr>
            <a:endParaRPr lang="en-US" sz="3600">
              <a:latin typeface="Arial"/>
              <a:cs typeface="Arial"/>
            </a:endParaRPr>
          </a:p>
        </p:txBody>
      </p:sp>
      <p:sp>
        <p:nvSpPr>
          <p:cNvPr id="214023" name="AutoShape 7"/>
          <p:cNvSpPr>
            <a:spLocks noChangeAspect="1" noChangeArrowheads="1" noTextEdit="1"/>
          </p:cNvSpPr>
          <p:nvPr/>
        </p:nvSpPr>
        <p:spPr bwMode="auto">
          <a:xfrm>
            <a:off x="457200" y="1108326"/>
            <a:ext cx="8382000" cy="559727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3200">
              <a:latin typeface="Arial"/>
              <a:cs typeface="Arial"/>
            </a:endParaRPr>
          </a:p>
        </p:txBody>
      </p:sp>
      <p:sp>
        <p:nvSpPr>
          <p:cNvPr id="214027" name="Rectangle 11"/>
          <p:cNvSpPr>
            <a:spLocks noChangeArrowheads="1"/>
          </p:cNvSpPr>
          <p:nvPr/>
        </p:nvSpPr>
        <p:spPr bwMode="auto">
          <a:xfrm>
            <a:off x="3660567" y="1688983"/>
            <a:ext cx="595443" cy="289560"/>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28" name="Rectangle 12"/>
          <p:cNvSpPr>
            <a:spLocks noChangeArrowheads="1"/>
          </p:cNvSpPr>
          <p:nvPr/>
        </p:nvSpPr>
        <p:spPr bwMode="auto">
          <a:xfrm>
            <a:off x="3809427" y="1673044"/>
            <a:ext cx="21470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I2</a:t>
            </a:r>
            <a:endParaRPr lang="en-US" sz="2000">
              <a:latin typeface="Arial"/>
              <a:cs typeface="Arial"/>
            </a:endParaRPr>
          </a:p>
        </p:txBody>
      </p:sp>
      <p:sp>
        <p:nvSpPr>
          <p:cNvPr id="214029" name="Rectangle 13"/>
          <p:cNvSpPr>
            <a:spLocks noChangeArrowheads="1"/>
          </p:cNvSpPr>
          <p:nvPr/>
        </p:nvSpPr>
        <p:spPr bwMode="auto">
          <a:xfrm>
            <a:off x="4256009" y="1688983"/>
            <a:ext cx="595443" cy="289560"/>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30" name="Rectangle 14"/>
          <p:cNvSpPr>
            <a:spLocks noChangeArrowheads="1"/>
          </p:cNvSpPr>
          <p:nvPr/>
        </p:nvSpPr>
        <p:spPr bwMode="auto">
          <a:xfrm>
            <a:off x="4402007" y="1673044"/>
            <a:ext cx="21470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I3</a:t>
            </a:r>
            <a:endParaRPr lang="en-US" sz="2000">
              <a:latin typeface="Arial"/>
              <a:cs typeface="Arial"/>
            </a:endParaRPr>
          </a:p>
        </p:txBody>
      </p:sp>
      <p:sp>
        <p:nvSpPr>
          <p:cNvPr id="214031" name="Rectangle 15"/>
          <p:cNvSpPr>
            <a:spLocks noChangeArrowheads="1"/>
          </p:cNvSpPr>
          <p:nvPr/>
        </p:nvSpPr>
        <p:spPr bwMode="auto">
          <a:xfrm>
            <a:off x="4851452" y="1688983"/>
            <a:ext cx="592580" cy="289560"/>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32" name="Rectangle 16"/>
          <p:cNvSpPr>
            <a:spLocks noChangeArrowheads="1"/>
          </p:cNvSpPr>
          <p:nvPr/>
        </p:nvSpPr>
        <p:spPr bwMode="auto">
          <a:xfrm>
            <a:off x="4997450" y="1673044"/>
            <a:ext cx="21470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I4</a:t>
            </a:r>
            <a:endParaRPr lang="en-US" sz="2000">
              <a:latin typeface="Arial"/>
              <a:cs typeface="Arial"/>
            </a:endParaRPr>
          </a:p>
        </p:txBody>
      </p:sp>
      <p:sp>
        <p:nvSpPr>
          <p:cNvPr id="214033" name="Rectangle 17"/>
          <p:cNvSpPr>
            <a:spLocks noChangeArrowheads="1"/>
          </p:cNvSpPr>
          <p:nvPr/>
        </p:nvSpPr>
        <p:spPr bwMode="auto">
          <a:xfrm>
            <a:off x="2277880" y="1363351"/>
            <a:ext cx="592580"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34" name="Rectangle 18"/>
          <p:cNvSpPr>
            <a:spLocks noChangeArrowheads="1"/>
          </p:cNvSpPr>
          <p:nvPr/>
        </p:nvSpPr>
        <p:spPr bwMode="auto">
          <a:xfrm>
            <a:off x="2412427" y="1355381"/>
            <a:ext cx="354975"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PC</a:t>
            </a:r>
            <a:endParaRPr lang="en-US" sz="2000">
              <a:latin typeface="Arial"/>
              <a:cs typeface="Arial"/>
            </a:endParaRPr>
          </a:p>
        </p:txBody>
      </p:sp>
      <p:sp>
        <p:nvSpPr>
          <p:cNvPr id="214035" name="Freeform 19"/>
          <p:cNvSpPr>
            <a:spLocks/>
          </p:cNvSpPr>
          <p:nvPr/>
        </p:nvSpPr>
        <p:spPr bwMode="auto">
          <a:xfrm>
            <a:off x="2870460" y="1519666"/>
            <a:ext cx="495248" cy="156734"/>
          </a:xfrm>
          <a:custGeom>
            <a:avLst/>
            <a:gdLst>
              <a:gd name="T0" fmla="*/ 157 w 157"/>
              <a:gd name="T1" fmla="*/ 56 h 56"/>
              <a:gd name="T2" fmla="*/ 157 w 157"/>
              <a:gd name="T3" fmla="*/ 0 h 56"/>
              <a:gd name="T4" fmla="*/ 0 w 157"/>
              <a:gd name="T5" fmla="*/ 0 h 56"/>
            </a:gdLst>
            <a:ahLst/>
            <a:cxnLst>
              <a:cxn ang="0">
                <a:pos x="T0" y="T1"/>
              </a:cxn>
              <a:cxn ang="0">
                <a:pos x="T2" y="T3"/>
              </a:cxn>
              <a:cxn ang="0">
                <a:pos x="T4" y="T5"/>
              </a:cxn>
            </a:cxnLst>
            <a:rect l="0" t="0" r="r" b="b"/>
            <a:pathLst>
              <a:path w="157" h="56">
                <a:moveTo>
                  <a:pt x="157" y="56"/>
                </a:moveTo>
                <a:lnTo>
                  <a:pt x="157" y="0"/>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36" name="Freeform 20"/>
          <p:cNvSpPr>
            <a:spLocks/>
          </p:cNvSpPr>
          <p:nvPr/>
        </p:nvSpPr>
        <p:spPr bwMode="auto">
          <a:xfrm>
            <a:off x="3274102" y="1516310"/>
            <a:ext cx="180350" cy="167360"/>
          </a:xfrm>
          <a:custGeom>
            <a:avLst/>
            <a:gdLst>
              <a:gd name="T0" fmla="*/ 32 w 63"/>
              <a:gd name="T1" fmla="*/ 63 h 63"/>
              <a:gd name="T2" fmla="*/ 0 w 63"/>
              <a:gd name="T3" fmla="*/ 0 h 63"/>
              <a:gd name="T4" fmla="*/ 3 w 63"/>
              <a:gd name="T5" fmla="*/ 1 h 63"/>
              <a:gd name="T6" fmla="*/ 7 w 63"/>
              <a:gd name="T7" fmla="*/ 2 h 63"/>
              <a:gd name="T8" fmla="*/ 11 w 63"/>
              <a:gd name="T9" fmla="*/ 4 h 63"/>
              <a:gd name="T10" fmla="*/ 14 w 63"/>
              <a:gd name="T11" fmla="*/ 5 h 63"/>
              <a:gd name="T12" fmla="*/ 18 w 63"/>
              <a:gd name="T13" fmla="*/ 5 h 63"/>
              <a:gd name="T14" fmla="*/ 22 w 63"/>
              <a:gd name="T15" fmla="*/ 7 h 63"/>
              <a:gd name="T16" fmla="*/ 26 w 63"/>
              <a:gd name="T17" fmla="*/ 7 h 63"/>
              <a:gd name="T18" fmla="*/ 29 w 63"/>
              <a:gd name="T19" fmla="*/ 7 h 63"/>
              <a:gd name="T20" fmla="*/ 33 w 63"/>
              <a:gd name="T21" fmla="*/ 7 h 63"/>
              <a:gd name="T22" fmla="*/ 37 w 63"/>
              <a:gd name="T23" fmla="*/ 7 h 63"/>
              <a:gd name="T24" fmla="*/ 41 w 63"/>
              <a:gd name="T25" fmla="*/ 7 h 63"/>
              <a:gd name="T26" fmla="*/ 45 w 63"/>
              <a:gd name="T27" fmla="*/ 5 h 63"/>
              <a:gd name="T28" fmla="*/ 48 w 63"/>
              <a:gd name="T29" fmla="*/ 5 h 63"/>
              <a:gd name="T30" fmla="*/ 52 w 63"/>
              <a:gd name="T31" fmla="*/ 4 h 63"/>
              <a:gd name="T32" fmla="*/ 57 w 63"/>
              <a:gd name="T33" fmla="*/ 2 h 63"/>
              <a:gd name="T34" fmla="*/ 59 w 63"/>
              <a:gd name="T35" fmla="*/ 1 h 63"/>
              <a:gd name="T36" fmla="*/ 63 w 63"/>
              <a:gd name="T37" fmla="*/ 0 h 63"/>
              <a:gd name="T38" fmla="*/ 32 w 63"/>
              <a:gd name="T3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3">
                <a:moveTo>
                  <a:pt x="32" y="63"/>
                </a:moveTo>
                <a:lnTo>
                  <a:pt x="0" y="0"/>
                </a:lnTo>
                <a:lnTo>
                  <a:pt x="3" y="1"/>
                </a:lnTo>
                <a:lnTo>
                  <a:pt x="7" y="2"/>
                </a:lnTo>
                <a:lnTo>
                  <a:pt x="11" y="4"/>
                </a:lnTo>
                <a:lnTo>
                  <a:pt x="14" y="5"/>
                </a:lnTo>
                <a:lnTo>
                  <a:pt x="18" y="5"/>
                </a:lnTo>
                <a:lnTo>
                  <a:pt x="22" y="7"/>
                </a:lnTo>
                <a:lnTo>
                  <a:pt x="26" y="7"/>
                </a:lnTo>
                <a:lnTo>
                  <a:pt x="29" y="7"/>
                </a:lnTo>
                <a:lnTo>
                  <a:pt x="33" y="7"/>
                </a:lnTo>
                <a:lnTo>
                  <a:pt x="37" y="7"/>
                </a:lnTo>
                <a:lnTo>
                  <a:pt x="41" y="7"/>
                </a:lnTo>
                <a:lnTo>
                  <a:pt x="45" y="5"/>
                </a:lnTo>
                <a:lnTo>
                  <a:pt x="48" y="5"/>
                </a:lnTo>
                <a:lnTo>
                  <a:pt x="52" y="4"/>
                </a:lnTo>
                <a:lnTo>
                  <a:pt x="57" y="2"/>
                </a:lnTo>
                <a:lnTo>
                  <a:pt x="59" y="1"/>
                </a:lnTo>
                <a:lnTo>
                  <a:pt x="63" y="0"/>
                </a:lnTo>
                <a:lnTo>
                  <a:pt x="32" y="63"/>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37" name="Rectangle 21"/>
          <p:cNvSpPr>
            <a:spLocks noChangeArrowheads="1"/>
          </p:cNvSpPr>
          <p:nvPr/>
        </p:nvSpPr>
        <p:spPr bwMode="auto">
          <a:xfrm>
            <a:off x="3746448" y="1371600"/>
            <a:ext cx="1027711"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dirty="0">
                <a:solidFill>
                  <a:srgbClr val="000000"/>
                </a:solidFill>
                <a:latin typeface="Arial"/>
                <a:cs typeface="Arial"/>
              </a:rPr>
              <a:t> program</a:t>
            </a:r>
            <a:endParaRPr lang="en-US" sz="3200" dirty="0">
              <a:latin typeface="Arial"/>
              <a:cs typeface="Arial"/>
            </a:endParaRPr>
          </a:p>
        </p:txBody>
      </p:sp>
      <p:sp>
        <p:nvSpPr>
          <p:cNvPr id="214038" name="Rectangle 22"/>
          <p:cNvSpPr>
            <a:spLocks noChangeArrowheads="1"/>
          </p:cNvSpPr>
          <p:nvPr/>
        </p:nvSpPr>
        <p:spPr bwMode="auto">
          <a:xfrm>
            <a:off x="6589114" y="3592026"/>
            <a:ext cx="592580"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39" name="Rectangle 23"/>
          <p:cNvSpPr>
            <a:spLocks noChangeArrowheads="1"/>
          </p:cNvSpPr>
          <p:nvPr/>
        </p:nvSpPr>
        <p:spPr bwMode="auto">
          <a:xfrm>
            <a:off x="6772327" y="3581400"/>
            <a:ext cx="21470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dirty="0">
                <a:solidFill>
                  <a:srgbClr val="000000"/>
                </a:solidFill>
                <a:latin typeface="Arial"/>
                <a:cs typeface="Arial"/>
              </a:rPr>
              <a:t>I1</a:t>
            </a:r>
            <a:endParaRPr lang="en-US" sz="2000" dirty="0">
              <a:latin typeface="Arial"/>
              <a:cs typeface="Arial"/>
            </a:endParaRPr>
          </a:p>
        </p:txBody>
      </p:sp>
      <p:sp>
        <p:nvSpPr>
          <p:cNvPr id="214040" name="Freeform 24"/>
          <p:cNvSpPr>
            <a:spLocks/>
          </p:cNvSpPr>
          <p:nvPr/>
        </p:nvSpPr>
        <p:spPr bwMode="auto">
          <a:xfrm>
            <a:off x="3319905" y="1998258"/>
            <a:ext cx="3564068" cy="1530152"/>
          </a:xfrm>
          <a:custGeom>
            <a:avLst/>
            <a:gdLst>
              <a:gd name="T0" fmla="*/ 0 w 1245"/>
              <a:gd name="T1" fmla="*/ 0 h 576"/>
              <a:gd name="T2" fmla="*/ 0 w 1245"/>
              <a:gd name="T3" fmla="*/ 156 h 576"/>
              <a:gd name="T4" fmla="*/ 1245 w 1245"/>
              <a:gd name="T5" fmla="*/ 156 h 576"/>
              <a:gd name="T6" fmla="*/ 1245 w 1245"/>
              <a:gd name="T7" fmla="*/ 576 h 576"/>
            </a:gdLst>
            <a:ahLst/>
            <a:cxnLst>
              <a:cxn ang="0">
                <a:pos x="T0" y="T1"/>
              </a:cxn>
              <a:cxn ang="0">
                <a:pos x="T2" y="T3"/>
              </a:cxn>
              <a:cxn ang="0">
                <a:pos x="T4" y="T5"/>
              </a:cxn>
              <a:cxn ang="0">
                <a:pos x="T6" y="T7"/>
              </a:cxn>
            </a:cxnLst>
            <a:rect l="0" t="0" r="r" b="b"/>
            <a:pathLst>
              <a:path w="1245" h="576">
                <a:moveTo>
                  <a:pt x="0" y="0"/>
                </a:moveTo>
                <a:lnTo>
                  <a:pt x="0" y="156"/>
                </a:lnTo>
                <a:lnTo>
                  <a:pt x="1245" y="156"/>
                </a:lnTo>
                <a:lnTo>
                  <a:pt x="1245" y="576"/>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41" name="Freeform 25"/>
          <p:cNvSpPr>
            <a:spLocks/>
          </p:cNvSpPr>
          <p:nvPr/>
        </p:nvSpPr>
        <p:spPr bwMode="auto">
          <a:xfrm>
            <a:off x="6795229" y="3485905"/>
            <a:ext cx="180350" cy="170017"/>
          </a:xfrm>
          <a:custGeom>
            <a:avLst/>
            <a:gdLst>
              <a:gd name="T0" fmla="*/ 31 w 63"/>
              <a:gd name="T1" fmla="*/ 64 h 64"/>
              <a:gd name="T2" fmla="*/ 0 w 63"/>
              <a:gd name="T3" fmla="*/ 0 h 64"/>
              <a:gd name="T4" fmla="*/ 2 w 63"/>
              <a:gd name="T5" fmla="*/ 2 h 64"/>
              <a:gd name="T6" fmla="*/ 6 w 63"/>
              <a:gd name="T7" fmla="*/ 3 h 64"/>
              <a:gd name="T8" fmla="*/ 11 w 63"/>
              <a:gd name="T9" fmla="*/ 4 h 64"/>
              <a:gd name="T10" fmla="*/ 13 w 63"/>
              <a:gd name="T11" fmla="*/ 6 h 64"/>
              <a:gd name="T12" fmla="*/ 18 w 63"/>
              <a:gd name="T13" fmla="*/ 6 h 64"/>
              <a:gd name="T14" fmla="*/ 22 w 63"/>
              <a:gd name="T15" fmla="*/ 7 h 64"/>
              <a:gd name="T16" fmla="*/ 26 w 63"/>
              <a:gd name="T17" fmla="*/ 7 h 64"/>
              <a:gd name="T18" fmla="*/ 29 w 63"/>
              <a:gd name="T19" fmla="*/ 7 h 64"/>
              <a:gd name="T20" fmla="*/ 33 w 63"/>
              <a:gd name="T21" fmla="*/ 7 h 64"/>
              <a:gd name="T22" fmla="*/ 37 w 63"/>
              <a:gd name="T23" fmla="*/ 7 h 64"/>
              <a:gd name="T24" fmla="*/ 41 w 63"/>
              <a:gd name="T25" fmla="*/ 7 h 64"/>
              <a:gd name="T26" fmla="*/ 45 w 63"/>
              <a:gd name="T27" fmla="*/ 6 h 64"/>
              <a:gd name="T28" fmla="*/ 48 w 63"/>
              <a:gd name="T29" fmla="*/ 6 h 64"/>
              <a:gd name="T30" fmla="*/ 52 w 63"/>
              <a:gd name="T31" fmla="*/ 4 h 64"/>
              <a:gd name="T32" fmla="*/ 56 w 63"/>
              <a:gd name="T33" fmla="*/ 3 h 64"/>
              <a:gd name="T34" fmla="*/ 59 w 63"/>
              <a:gd name="T35" fmla="*/ 2 h 64"/>
              <a:gd name="T36" fmla="*/ 63 w 63"/>
              <a:gd name="T37" fmla="*/ 0 h 64"/>
              <a:gd name="T38" fmla="*/ 31 w 63"/>
              <a:gd name="T3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4">
                <a:moveTo>
                  <a:pt x="31" y="64"/>
                </a:moveTo>
                <a:lnTo>
                  <a:pt x="0" y="0"/>
                </a:lnTo>
                <a:lnTo>
                  <a:pt x="2" y="2"/>
                </a:lnTo>
                <a:lnTo>
                  <a:pt x="6" y="3"/>
                </a:lnTo>
                <a:lnTo>
                  <a:pt x="11" y="4"/>
                </a:lnTo>
                <a:lnTo>
                  <a:pt x="13" y="6"/>
                </a:lnTo>
                <a:lnTo>
                  <a:pt x="18" y="6"/>
                </a:lnTo>
                <a:lnTo>
                  <a:pt x="22" y="7"/>
                </a:lnTo>
                <a:lnTo>
                  <a:pt x="26" y="7"/>
                </a:lnTo>
                <a:lnTo>
                  <a:pt x="29" y="7"/>
                </a:lnTo>
                <a:lnTo>
                  <a:pt x="33" y="7"/>
                </a:lnTo>
                <a:lnTo>
                  <a:pt x="37" y="7"/>
                </a:lnTo>
                <a:lnTo>
                  <a:pt x="41" y="7"/>
                </a:lnTo>
                <a:lnTo>
                  <a:pt x="45" y="6"/>
                </a:lnTo>
                <a:lnTo>
                  <a:pt x="48" y="6"/>
                </a:lnTo>
                <a:lnTo>
                  <a:pt x="52" y="4"/>
                </a:lnTo>
                <a:lnTo>
                  <a:pt x="56" y="3"/>
                </a:lnTo>
                <a:lnTo>
                  <a:pt x="59" y="2"/>
                </a:lnTo>
                <a:lnTo>
                  <a:pt x="63" y="0"/>
                </a:lnTo>
                <a:lnTo>
                  <a:pt x="31" y="64"/>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42" name="Rectangle 26"/>
          <p:cNvSpPr>
            <a:spLocks noChangeArrowheads="1"/>
          </p:cNvSpPr>
          <p:nvPr/>
        </p:nvSpPr>
        <p:spPr bwMode="auto">
          <a:xfrm>
            <a:off x="7313378" y="3464653"/>
            <a:ext cx="1167984"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instruction</a:t>
            </a:r>
            <a:endParaRPr lang="en-US" sz="3200">
              <a:latin typeface="Arial"/>
              <a:cs typeface="Arial"/>
            </a:endParaRPr>
          </a:p>
        </p:txBody>
      </p:sp>
      <p:sp>
        <p:nvSpPr>
          <p:cNvPr id="214043" name="Rectangle 27"/>
          <p:cNvSpPr>
            <a:spLocks noChangeArrowheads="1"/>
          </p:cNvSpPr>
          <p:nvPr/>
        </p:nvSpPr>
        <p:spPr bwMode="auto">
          <a:xfrm>
            <a:off x="7313378" y="3695630"/>
            <a:ext cx="858811"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register</a:t>
            </a:r>
            <a:endParaRPr lang="en-US" sz="3200">
              <a:latin typeface="Arial"/>
              <a:cs typeface="Arial"/>
            </a:endParaRPr>
          </a:p>
        </p:txBody>
      </p:sp>
      <p:sp>
        <p:nvSpPr>
          <p:cNvPr id="214044" name="Rectangle 28"/>
          <p:cNvSpPr>
            <a:spLocks noChangeArrowheads="1"/>
          </p:cNvSpPr>
          <p:nvPr/>
        </p:nvSpPr>
        <p:spPr bwMode="auto">
          <a:xfrm>
            <a:off x="1012565" y="2517955"/>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45" name="Rectangle 29"/>
          <p:cNvSpPr>
            <a:spLocks noChangeArrowheads="1"/>
          </p:cNvSpPr>
          <p:nvPr/>
        </p:nvSpPr>
        <p:spPr bwMode="auto">
          <a:xfrm>
            <a:off x="1167151" y="2507329"/>
            <a:ext cx="42654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op1</a:t>
            </a:r>
            <a:endParaRPr lang="en-US" sz="3200">
              <a:latin typeface="Arial"/>
              <a:cs typeface="Arial"/>
            </a:endParaRPr>
          </a:p>
        </p:txBody>
      </p:sp>
      <p:sp>
        <p:nvSpPr>
          <p:cNvPr id="214046" name="Rectangle 30"/>
          <p:cNvSpPr>
            <a:spLocks noChangeArrowheads="1"/>
          </p:cNvSpPr>
          <p:nvPr/>
        </p:nvSpPr>
        <p:spPr bwMode="auto">
          <a:xfrm>
            <a:off x="1012565" y="2794233"/>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47" name="Rectangle 31"/>
          <p:cNvSpPr>
            <a:spLocks noChangeArrowheads="1"/>
          </p:cNvSpPr>
          <p:nvPr/>
        </p:nvSpPr>
        <p:spPr bwMode="auto">
          <a:xfrm>
            <a:off x="1167151" y="2783607"/>
            <a:ext cx="42654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dirty="0">
                <a:solidFill>
                  <a:srgbClr val="000000"/>
                </a:solidFill>
                <a:latin typeface="Arial"/>
                <a:cs typeface="Arial"/>
              </a:rPr>
              <a:t>op2</a:t>
            </a:r>
            <a:endParaRPr lang="en-US" sz="3200" dirty="0">
              <a:latin typeface="Arial"/>
              <a:cs typeface="Arial"/>
            </a:endParaRPr>
          </a:p>
        </p:txBody>
      </p:sp>
      <p:sp>
        <p:nvSpPr>
          <p:cNvPr id="214048" name="Rectangle 32"/>
          <p:cNvSpPr>
            <a:spLocks noChangeArrowheads="1"/>
          </p:cNvSpPr>
          <p:nvPr/>
        </p:nvSpPr>
        <p:spPr bwMode="auto">
          <a:xfrm>
            <a:off x="1012565" y="3070510"/>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49" name="Rectangle 33"/>
          <p:cNvSpPr>
            <a:spLocks noChangeArrowheads="1"/>
          </p:cNvSpPr>
          <p:nvPr/>
        </p:nvSpPr>
        <p:spPr bwMode="auto">
          <a:xfrm>
            <a:off x="1012565" y="3346788"/>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50" name="Rectangle 34"/>
          <p:cNvSpPr>
            <a:spLocks noChangeArrowheads="1"/>
          </p:cNvSpPr>
          <p:nvPr/>
        </p:nvSpPr>
        <p:spPr bwMode="auto">
          <a:xfrm>
            <a:off x="1012565" y="3623065"/>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51" name="Rectangle 35"/>
          <p:cNvSpPr>
            <a:spLocks noChangeArrowheads="1"/>
          </p:cNvSpPr>
          <p:nvPr/>
        </p:nvSpPr>
        <p:spPr bwMode="auto">
          <a:xfrm>
            <a:off x="929546" y="2209800"/>
            <a:ext cx="927516"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memory</a:t>
            </a:r>
            <a:endParaRPr lang="en-US" sz="3200">
              <a:latin typeface="Arial"/>
              <a:cs typeface="Arial"/>
            </a:endParaRPr>
          </a:p>
        </p:txBody>
      </p:sp>
      <p:sp>
        <p:nvSpPr>
          <p:cNvPr id="214052" name="Rectangle 36"/>
          <p:cNvSpPr>
            <a:spLocks noChangeArrowheads="1"/>
          </p:cNvSpPr>
          <p:nvPr/>
        </p:nvSpPr>
        <p:spPr bwMode="auto">
          <a:xfrm>
            <a:off x="4811374" y="2128427"/>
            <a:ext cx="555365"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fetch</a:t>
            </a:r>
            <a:endParaRPr lang="en-US" sz="3200">
              <a:latin typeface="Arial"/>
              <a:cs typeface="Arial"/>
            </a:endParaRPr>
          </a:p>
        </p:txBody>
      </p:sp>
      <p:sp>
        <p:nvSpPr>
          <p:cNvPr id="214053" name="Rectangle 37"/>
          <p:cNvSpPr>
            <a:spLocks noChangeArrowheads="1"/>
          </p:cNvSpPr>
          <p:nvPr/>
        </p:nvSpPr>
        <p:spPr bwMode="auto">
          <a:xfrm>
            <a:off x="4951647" y="5037309"/>
            <a:ext cx="1188023" cy="781015"/>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54" name="Rectangle 38"/>
          <p:cNvSpPr>
            <a:spLocks noChangeArrowheads="1"/>
          </p:cNvSpPr>
          <p:nvPr/>
        </p:nvSpPr>
        <p:spPr bwMode="auto">
          <a:xfrm>
            <a:off x="5289446" y="5281709"/>
            <a:ext cx="512424"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ALU</a:t>
            </a:r>
            <a:endParaRPr lang="en-US" sz="3200">
              <a:latin typeface="Arial"/>
              <a:cs typeface="Arial"/>
            </a:endParaRPr>
          </a:p>
        </p:txBody>
      </p:sp>
      <p:sp>
        <p:nvSpPr>
          <p:cNvPr id="214055" name="Freeform 39"/>
          <p:cNvSpPr>
            <a:spLocks/>
          </p:cNvSpPr>
          <p:nvPr/>
        </p:nvSpPr>
        <p:spPr bwMode="auto">
          <a:xfrm>
            <a:off x="6172200" y="3932201"/>
            <a:ext cx="711773" cy="1478000"/>
          </a:xfrm>
          <a:custGeom>
            <a:avLst/>
            <a:gdLst>
              <a:gd name="T0" fmla="*/ 211 w 211"/>
              <a:gd name="T1" fmla="*/ 0 h 563"/>
              <a:gd name="T2" fmla="*/ 211 w 211"/>
              <a:gd name="T3" fmla="*/ 563 h 563"/>
              <a:gd name="T4" fmla="*/ 0 w 211"/>
              <a:gd name="T5" fmla="*/ 563 h 563"/>
            </a:gdLst>
            <a:ahLst/>
            <a:cxnLst>
              <a:cxn ang="0">
                <a:pos x="T0" y="T1"/>
              </a:cxn>
              <a:cxn ang="0">
                <a:pos x="T2" y="T3"/>
              </a:cxn>
              <a:cxn ang="0">
                <a:pos x="T4" y="T5"/>
              </a:cxn>
            </a:cxnLst>
            <a:rect l="0" t="0" r="r" b="b"/>
            <a:pathLst>
              <a:path w="211" h="563">
                <a:moveTo>
                  <a:pt x="211" y="0"/>
                </a:moveTo>
                <a:lnTo>
                  <a:pt x="211" y="563"/>
                </a:lnTo>
                <a:lnTo>
                  <a:pt x="0" y="563"/>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56" name="Freeform 40"/>
          <p:cNvSpPr>
            <a:spLocks/>
          </p:cNvSpPr>
          <p:nvPr/>
        </p:nvSpPr>
        <p:spPr bwMode="auto">
          <a:xfrm>
            <a:off x="6139669" y="5342808"/>
            <a:ext cx="183213" cy="170017"/>
          </a:xfrm>
          <a:custGeom>
            <a:avLst/>
            <a:gdLst>
              <a:gd name="T0" fmla="*/ 0 w 64"/>
              <a:gd name="T1" fmla="*/ 32 h 64"/>
              <a:gd name="T2" fmla="*/ 64 w 64"/>
              <a:gd name="T3" fmla="*/ 0 h 64"/>
              <a:gd name="T4" fmla="*/ 62 w 64"/>
              <a:gd name="T5" fmla="*/ 4 h 64"/>
              <a:gd name="T6" fmla="*/ 61 w 64"/>
              <a:gd name="T7" fmla="*/ 7 h 64"/>
              <a:gd name="T8" fmla="*/ 60 w 64"/>
              <a:gd name="T9" fmla="*/ 11 h 64"/>
              <a:gd name="T10" fmla="*/ 58 w 64"/>
              <a:gd name="T11" fmla="*/ 15 h 64"/>
              <a:gd name="T12" fmla="*/ 58 w 64"/>
              <a:gd name="T13" fmla="*/ 18 h 64"/>
              <a:gd name="T14" fmla="*/ 57 w 64"/>
              <a:gd name="T15" fmla="*/ 22 h 64"/>
              <a:gd name="T16" fmla="*/ 57 w 64"/>
              <a:gd name="T17" fmla="*/ 26 h 64"/>
              <a:gd name="T18" fmla="*/ 57 w 64"/>
              <a:gd name="T19" fmla="*/ 30 h 64"/>
              <a:gd name="T20" fmla="*/ 57 w 64"/>
              <a:gd name="T21" fmla="*/ 35 h 64"/>
              <a:gd name="T22" fmla="*/ 57 w 64"/>
              <a:gd name="T23" fmla="*/ 37 h 64"/>
              <a:gd name="T24" fmla="*/ 57 w 64"/>
              <a:gd name="T25" fmla="*/ 42 h 64"/>
              <a:gd name="T26" fmla="*/ 58 w 64"/>
              <a:gd name="T27" fmla="*/ 46 h 64"/>
              <a:gd name="T28" fmla="*/ 58 w 64"/>
              <a:gd name="T29" fmla="*/ 50 h 64"/>
              <a:gd name="T30" fmla="*/ 60 w 64"/>
              <a:gd name="T31" fmla="*/ 53 h 64"/>
              <a:gd name="T32" fmla="*/ 61 w 64"/>
              <a:gd name="T33" fmla="*/ 57 h 64"/>
              <a:gd name="T34" fmla="*/ 62 w 64"/>
              <a:gd name="T35" fmla="*/ 61 h 64"/>
              <a:gd name="T36" fmla="*/ 64 w 64"/>
              <a:gd name="T37" fmla="*/ 64 h 64"/>
              <a:gd name="T38" fmla="*/ 0 w 64"/>
              <a:gd name="T3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0" y="32"/>
                </a:moveTo>
                <a:lnTo>
                  <a:pt x="64" y="0"/>
                </a:lnTo>
                <a:lnTo>
                  <a:pt x="62" y="4"/>
                </a:lnTo>
                <a:lnTo>
                  <a:pt x="61" y="7"/>
                </a:lnTo>
                <a:lnTo>
                  <a:pt x="60" y="11"/>
                </a:lnTo>
                <a:lnTo>
                  <a:pt x="58" y="15"/>
                </a:lnTo>
                <a:lnTo>
                  <a:pt x="58" y="18"/>
                </a:lnTo>
                <a:lnTo>
                  <a:pt x="57" y="22"/>
                </a:lnTo>
                <a:lnTo>
                  <a:pt x="57" y="26"/>
                </a:lnTo>
                <a:lnTo>
                  <a:pt x="57" y="30"/>
                </a:lnTo>
                <a:lnTo>
                  <a:pt x="57" y="35"/>
                </a:lnTo>
                <a:lnTo>
                  <a:pt x="57" y="37"/>
                </a:lnTo>
                <a:lnTo>
                  <a:pt x="57" y="42"/>
                </a:lnTo>
                <a:lnTo>
                  <a:pt x="58" y="46"/>
                </a:lnTo>
                <a:lnTo>
                  <a:pt x="58" y="50"/>
                </a:lnTo>
                <a:lnTo>
                  <a:pt x="60" y="53"/>
                </a:lnTo>
                <a:lnTo>
                  <a:pt x="61" y="57"/>
                </a:lnTo>
                <a:lnTo>
                  <a:pt x="62" y="61"/>
                </a:lnTo>
                <a:lnTo>
                  <a:pt x="64" y="64"/>
                </a:lnTo>
                <a:lnTo>
                  <a:pt x="0" y="32"/>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57" name="Rectangle 41"/>
          <p:cNvSpPr>
            <a:spLocks noChangeArrowheads="1"/>
          </p:cNvSpPr>
          <p:nvPr/>
        </p:nvSpPr>
        <p:spPr bwMode="auto">
          <a:xfrm>
            <a:off x="3322354" y="3379645"/>
            <a:ext cx="953697" cy="287323"/>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58" name="Rectangle 42"/>
          <p:cNvSpPr>
            <a:spLocks noChangeArrowheads="1"/>
          </p:cNvSpPr>
          <p:nvPr/>
        </p:nvSpPr>
        <p:spPr bwMode="auto">
          <a:xfrm>
            <a:off x="3322354" y="3655922"/>
            <a:ext cx="953697" cy="287323"/>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59" name="Rectangle 43"/>
          <p:cNvSpPr>
            <a:spLocks noChangeArrowheads="1"/>
          </p:cNvSpPr>
          <p:nvPr/>
        </p:nvSpPr>
        <p:spPr bwMode="auto">
          <a:xfrm>
            <a:off x="3322354" y="3932200"/>
            <a:ext cx="953697" cy="287323"/>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60" name="Rectangle 44"/>
          <p:cNvSpPr>
            <a:spLocks noChangeArrowheads="1"/>
          </p:cNvSpPr>
          <p:nvPr/>
        </p:nvSpPr>
        <p:spPr bwMode="auto">
          <a:xfrm>
            <a:off x="3322354" y="4208477"/>
            <a:ext cx="953697" cy="287323"/>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61" name="Rectangle 45"/>
          <p:cNvSpPr>
            <a:spLocks noChangeArrowheads="1"/>
          </p:cNvSpPr>
          <p:nvPr/>
        </p:nvSpPr>
        <p:spPr bwMode="auto">
          <a:xfrm>
            <a:off x="3325630" y="3036954"/>
            <a:ext cx="984770"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registers</a:t>
            </a:r>
            <a:endParaRPr lang="en-US" sz="3200">
              <a:latin typeface="Arial"/>
              <a:cs typeface="Arial"/>
            </a:endParaRPr>
          </a:p>
        </p:txBody>
      </p:sp>
      <p:sp>
        <p:nvSpPr>
          <p:cNvPr id="214062" name="Freeform 46"/>
          <p:cNvSpPr>
            <a:spLocks/>
          </p:cNvSpPr>
          <p:nvPr/>
        </p:nvSpPr>
        <p:spPr bwMode="auto">
          <a:xfrm>
            <a:off x="1756868" y="2688951"/>
            <a:ext cx="4262932" cy="511449"/>
          </a:xfrm>
          <a:custGeom>
            <a:avLst/>
            <a:gdLst>
              <a:gd name="T0" fmla="*/ 0 w 1480"/>
              <a:gd name="T1" fmla="*/ 0 h 108"/>
              <a:gd name="T2" fmla="*/ 1480 w 1480"/>
              <a:gd name="T3" fmla="*/ 0 h 108"/>
              <a:gd name="T4" fmla="*/ 1480 w 1480"/>
              <a:gd name="T5" fmla="*/ 108 h 108"/>
            </a:gdLst>
            <a:ahLst/>
            <a:cxnLst>
              <a:cxn ang="0">
                <a:pos x="T0" y="T1"/>
              </a:cxn>
              <a:cxn ang="0">
                <a:pos x="T2" y="T3"/>
              </a:cxn>
              <a:cxn ang="0">
                <a:pos x="T4" y="T5"/>
              </a:cxn>
            </a:cxnLst>
            <a:rect l="0" t="0" r="r" b="b"/>
            <a:pathLst>
              <a:path w="1480" h="108">
                <a:moveTo>
                  <a:pt x="0" y="0"/>
                </a:moveTo>
                <a:lnTo>
                  <a:pt x="1480" y="0"/>
                </a:lnTo>
                <a:lnTo>
                  <a:pt x="1480" y="108"/>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63" name="Freeform 47"/>
          <p:cNvSpPr>
            <a:spLocks/>
          </p:cNvSpPr>
          <p:nvPr/>
        </p:nvSpPr>
        <p:spPr bwMode="auto">
          <a:xfrm>
            <a:off x="5902065" y="2933350"/>
            <a:ext cx="183213" cy="170017"/>
          </a:xfrm>
          <a:custGeom>
            <a:avLst/>
            <a:gdLst>
              <a:gd name="T0" fmla="*/ 32 w 64"/>
              <a:gd name="T1" fmla="*/ 64 h 64"/>
              <a:gd name="T2" fmla="*/ 0 w 64"/>
              <a:gd name="T3" fmla="*/ 0 h 64"/>
              <a:gd name="T4" fmla="*/ 3 w 64"/>
              <a:gd name="T5" fmla="*/ 2 h 64"/>
              <a:gd name="T6" fmla="*/ 7 w 64"/>
              <a:gd name="T7" fmla="*/ 3 h 64"/>
              <a:gd name="T8" fmla="*/ 11 w 64"/>
              <a:gd name="T9" fmla="*/ 5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5 h 64"/>
              <a:gd name="T32" fmla="*/ 57 w 64"/>
              <a:gd name="T33" fmla="*/ 3 h 64"/>
              <a:gd name="T34" fmla="*/ 60 w 64"/>
              <a:gd name="T35" fmla="*/ 2 h 64"/>
              <a:gd name="T36" fmla="*/ 64 w 64"/>
              <a:gd name="T37" fmla="*/ 0 h 64"/>
              <a:gd name="T38" fmla="*/ 32 w 64"/>
              <a:gd name="T3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32" y="64"/>
                </a:moveTo>
                <a:lnTo>
                  <a:pt x="0" y="0"/>
                </a:lnTo>
                <a:lnTo>
                  <a:pt x="3" y="2"/>
                </a:lnTo>
                <a:lnTo>
                  <a:pt x="7" y="3"/>
                </a:lnTo>
                <a:lnTo>
                  <a:pt x="11" y="5"/>
                </a:lnTo>
                <a:lnTo>
                  <a:pt x="14" y="6"/>
                </a:lnTo>
                <a:lnTo>
                  <a:pt x="18" y="6"/>
                </a:lnTo>
                <a:lnTo>
                  <a:pt x="22" y="7"/>
                </a:lnTo>
                <a:lnTo>
                  <a:pt x="26" y="7"/>
                </a:lnTo>
                <a:lnTo>
                  <a:pt x="29" y="7"/>
                </a:lnTo>
                <a:lnTo>
                  <a:pt x="33" y="7"/>
                </a:lnTo>
                <a:lnTo>
                  <a:pt x="38" y="7"/>
                </a:lnTo>
                <a:lnTo>
                  <a:pt x="42" y="7"/>
                </a:lnTo>
                <a:lnTo>
                  <a:pt x="46" y="6"/>
                </a:lnTo>
                <a:lnTo>
                  <a:pt x="49" y="6"/>
                </a:lnTo>
                <a:lnTo>
                  <a:pt x="53" y="5"/>
                </a:lnTo>
                <a:lnTo>
                  <a:pt x="57" y="3"/>
                </a:lnTo>
                <a:lnTo>
                  <a:pt x="60" y="2"/>
                </a:lnTo>
                <a:lnTo>
                  <a:pt x="64" y="0"/>
                </a:lnTo>
                <a:lnTo>
                  <a:pt x="32" y="64"/>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64" name="Freeform 48"/>
          <p:cNvSpPr>
            <a:spLocks/>
          </p:cNvSpPr>
          <p:nvPr/>
        </p:nvSpPr>
        <p:spPr bwMode="auto">
          <a:xfrm>
            <a:off x="5323798" y="5818324"/>
            <a:ext cx="446582" cy="414416"/>
          </a:xfrm>
          <a:custGeom>
            <a:avLst/>
            <a:gdLst>
              <a:gd name="T0" fmla="*/ 78 w 156"/>
              <a:gd name="T1" fmla="*/ 156 h 156"/>
              <a:gd name="T2" fmla="*/ 156 w 156"/>
              <a:gd name="T3" fmla="*/ 111 h 156"/>
              <a:gd name="T4" fmla="*/ 104 w 156"/>
              <a:gd name="T5" fmla="*/ 111 h 156"/>
              <a:gd name="T6" fmla="*/ 104 w 156"/>
              <a:gd name="T7" fmla="*/ 0 h 156"/>
              <a:gd name="T8" fmla="*/ 51 w 156"/>
              <a:gd name="T9" fmla="*/ 0 h 156"/>
              <a:gd name="T10" fmla="*/ 51 w 156"/>
              <a:gd name="T11" fmla="*/ 111 h 156"/>
              <a:gd name="T12" fmla="*/ 0 w 156"/>
              <a:gd name="T13" fmla="*/ 111 h 156"/>
              <a:gd name="T14" fmla="*/ 78 w 156"/>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56">
                <a:moveTo>
                  <a:pt x="78" y="156"/>
                </a:moveTo>
                <a:lnTo>
                  <a:pt x="156" y="111"/>
                </a:lnTo>
                <a:lnTo>
                  <a:pt x="104" y="111"/>
                </a:lnTo>
                <a:lnTo>
                  <a:pt x="104" y="0"/>
                </a:lnTo>
                <a:lnTo>
                  <a:pt x="51" y="0"/>
                </a:lnTo>
                <a:lnTo>
                  <a:pt x="51" y="111"/>
                </a:lnTo>
                <a:lnTo>
                  <a:pt x="0" y="111"/>
                </a:lnTo>
                <a:lnTo>
                  <a:pt x="78" y="156"/>
                </a:lnTo>
                <a:close/>
              </a:path>
            </a:pathLst>
          </a:custGeom>
          <a:noFill/>
          <a:ln w="4763">
            <a:solidFill>
              <a:srgbClr val="000000"/>
            </a:solidFill>
            <a:prstDash val="solid"/>
            <a:round/>
            <a:headEnd/>
            <a:tailEnd/>
          </a:ln>
        </p:spPr>
        <p:txBody>
          <a:bodyPr/>
          <a:lstStyle/>
          <a:p>
            <a:endParaRPr lang="en-US" sz="3200">
              <a:latin typeface="Arial"/>
              <a:cs typeface="Arial"/>
            </a:endParaRPr>
          </a:p>
        </p:txBody>
      </p:sp>
      <p:sp>
        <p:nvSpPr>
          <p:cNvPr id="214065" name="Rectangle 49"/>
          <p:cNvSpPr>
            <a:spLocks noChangeArrowheads="1"/>
          </p:cNvSpPr>
          <p:nvPr/>
        </p:nvSpPr>
        <p:spPr bwMode="auto">
          <a:xfrm rot="16200000">
            <a:off x="962544" y="4930541"/>
            <a:ext cx="555211" cy="309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write</a:t>
            </a:r>
            <a:endParaRPr lang="en-US" sz="3200">
              <a:latin typeface="Arial"/>
              <a:cs typeface="Arial"/>
            </a:endParaRPr>
          </a:p>
        </p:txBody>
      </p:sp>
      <p:sp>
        <p:nvSpPr>
          <p:cNvPr id="214066" name="Freeform 50"/>
          <p:cNvSpPr>
            <a:spLocks/>
          </p:cNvSpPr>
          <p:nvPr/>
        </p:nvSpPr>
        <p:spPr bwMode="auto">
          <a:xfrm>
            <a:off x="1371600" y="3886200"/>
            <a:ext cx="4175489" cy="2532497"/>
          </a:xfrm>
          <a:custGeom>
            <a:avLst/>
            <a:gdLst>
              <a:gd name="T0" fmla="*/ 1454 w 1454"/>
              <a:gd name="T1" fmla="*/ 887 h 887"/>
              <a:gd name="T2" fmla="*/ 0 w 1454"/>
              <a:gd name="T3" fmla="*/ 887 h 887"/>
              <a:gd name="T4" fmla="*/ 0 w 1454"/>
              <a:gd name="T5" fmla="*/ 0 h 887"/>
            </a:gdLst>
            <a:ahLst/>
            <a:cxnLst>
              <a:cxn ang="0">
                <a:pos x="T0" y="T1"/>
              </a:cxn>
              <a:cxn ang="0">
                <a:pos x="T2" y="T3"/>
              </a:cxn>
              <a:cxn ang="0">
                <a:pos x="T4" y="T5"/>
              </a:cxn>
            </a:cxnLst>
            <a:rect l="0" t="0" r="r" b="b"/>
            <a:pathLst>
              <a:path w="1454" h="887">
                <a:moveTo>
                  <a:pt x="1454" y="887"/>
                </a:moveTo>
                <a:lnTo>
                  <a:pt x="0" y="887"/>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67" name="Freeform 51"/>
          <p:cNvSpPr>
            <a:spLocks/>
          </p:cNvSpPr>
          <p:nvPr/>
        </p:nvSpPr>
        <p:spPr bwMode="auto">
          <a:xfrm>
            <a:off x="1293110" y="3899343"/>
            <a:ext cx="183213" cy="170017"/>
          </a:xfrm>
          <a:custGeom>
            <a:avLst/>
            <a:gdLst>
              <a:gd name="T0" fmla="*/ 32 w 64"/>
              <a:gd name="T1" fmla="*/ 0 h 64"/>
              <a:gd name="T2" fmla="*/ 64 w 64"/>
              <a:gd name="T3" fmla="*/ 64 h 64"/>
              <a:gd name="T4" fmla="*/ 61 w 64"/>
              <a:gd name="T5" fmla="*/ 62 h 64"/>
              <a:gd name="T6" fmla="*/ 57 w 64"/>
              <a:gd name="T7" fmla="*/ 61 h 64"/>
              <a:gd name="T8" fmla="*/ 53 w 64"/>
              <a:gd name="T9" fmla="*/ 60 h 64"/>
              <a:gd name="T10" fmla="*/ 50 w 64"/>
              <a:gd name="T11" fmla="*/ 58 h 64"/>
              <a:gd name="T12" fmla="*/ 46 w 64"/>
              <a:gd name="T13" fmla="*/ 57 h 64"/>
              <a:gd name="T14" fmla="*/ 42 w 64"/>
              <a:gd name="T15" fmla="*/ 57 h 64"/>
              <a:gd name="T16" fmla="*/ 38 w 64"/>
              <a:gd name="T17" fmla="*/ 57 h 64"/>
              <a:gd name="T18" fmla="*/ 35 w 64"/>
              <a:gd name="T19" fmla="*/ 55 h 64"/>
              <a:gd name="T20" fmla="*/ 31 w 64"/>
              <a:gd name="T21" fmla="*/ 55 h 64"/>
              <a:gd name="T22" fmla="*/ 27 w 64"/>
              <a:gd name="T23" fmla="*/ 57 h 64"/>
              <a:gd name="T24" fmla="*/ 22 w 64"/>
              <a:gd name="T25" fmla="*/ 57 h 64"/>
              <a:gd name="T26" fmla="*/ 18 w 64"/>
              <a:gd name="T27" fmla="*/ 57 h 64"/>
              <a:gd name="T28" fmla="*/ 16 w 64"/>
              <a:gd name="T29" fmla="*/ 58 h 64"/>
              <a:gd name="T30" fmla="*/ 11 w 64"/>
              <a:gd name="T31" fmla="*/ 60 h 64"/>
              <a:gd name="T32" fmla="*/ 7 w 64"/>
              <a:gd name="T33" fmla="*/ 61 h 64"/>
              <a:gd name="T34" fmla="*/ 4 w 64"/>
              <a:gd name="T35" fmla="*/ 62 h 64"/>
              <a:gd name="T36" fmla="*/ 0 w 64"/>
              <a:gd name="T37" fmla="*/ 64 h 64"/>
              <a:gd name="T38" fmla="*/ 32 w 64"/>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32" y="0"/>
                </a:moveTo>
                <a:lnTo>
                  <a:pt x="64" y="64"/>
                </a:lnTo>
                <a:lnTo>
                  <a:pt x="61" y="62"/>
                </a:lnTo>
                <a:lnTo>
                  <a:pt x="57" y="61"/>
                </a:lnTo>
                <a:lnTo>
                  <a:pt x="53" y="60"/>
                </a:lnTo>
                <a:lnTo>
                  <a:pt x="50" y="58"/>
                </a:lnTo>
                <a:lnTo>
                  <a:pt x="46" y="57"/>
                </a:lnTo>
                <a:lnTo>
                  <a:pt x="42" y="57"/>
                </a:lnTo>
                <a:lnTo>
                  <a:pt x="38" y="57"/>
                </a:lnTo>
                <a:lnTo>
                  <a:pt x="35" y="55"/>
                </a:lnTo>
                <a:lnTo>
                  <a:pt x="31" y="55"/>
                </a:lnTo>
                <a:lnTo>
                  <a:pt x="27" y="57"/>
                </a:lnTo>
                <a:lnTo>
                  <a:pt x="22" y="57"/>
                </a:lnTo>
                <a:lnTo>
                  <a:pt x="18" y="57"/>
                </a:lnTo>
                <a:lnTo>
                  <a:pt x="16" y="58"/>
                </a:lnTo>
                <a:lnTo>
                  <a:pt x="11" y="60"/>
                </a:lnTo>
                <a:lnTo>
                  <a:pt x="7" y="61"/>
                </a:lnTo>
                <a:lnTo>
                  <a:pt x="4" y="62"/>
                </a:lnTo>
                <a:lnTo>
                  <a:pt x="0" y="64"/>
                </a:lnTo>
                <a:lnTo>
                  <a:pt x="32" y="0"/>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68" name="Rectangle 52"/>
          <p:cNvSpPr>
            <a:spLocks noChangeArrowheads="1"/>
          </p:cNvSpPr>
          <p:nvPr/>
        </p:nvSpPr>
        <p:spPr bwMode="auto">
          <a:xfrm rot="5400000">
            <a:off x="6613207" y="4587850"/>
            <a:ext cx="842115" cy="309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decode</a:t>
            </a:r>
            <a:endParaRPr lang="en-US" sz="3200">
              <a:latin typeface="Arial"/>
              <a:cs typeface="Arial"/>
            </a:endParaRPr>
          </a:p>
        </p:txBody>
      </p:sp>
      <p:sp>
        <p:nvSpPr>
          <p:cNvPr id="214069" name="Rectangle 53"/>
          <p:cNvSpPr>
            <a:spLocks noChangeArrowheads="1"/>
          </p:cNvSpPr>
          <p:nvPr/>
        </p:nvSpPr>
        <p:spPr bwMode="auto">
          <a:xfrm>
            <a:off x="5681636" y="5820981"/>
            <a:ext cx="898889"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execute</a:t>
            </a:r>
            <a:endParaRPr lang="en-US" sz="3200">
              <a:latin typeface="Arial"/>
              <a:cs typeface="Arial"/>
            </a:endParaRPr>
          </a:p>
        </p:txBody>
      </p:sp>
      <p:sp>
        <p:nvSpPr>
          <p:cNvPr id="214070" name="Freeform 54"/>
          <p:cNvSpPr>
            <a:spLocks/>
          </p:cNvSpPr>
          <p:nvPr/>
        </p:nvSpPr>
        <p:spPr bwMode="auto">
          <a:xfrm>
            <a:off x="3838054" y="4484754"/>
            <a:ext cx="1419745" cy="544446"/>
          </a:xfrm>
          <a:custGeom>
            <a:avLst/>
            <a:gdLst>
              <a:gd name="T0" fmla="*/ 0 w 493"/>
              <a:gd name="T1" fmla="*/ 0 h 159"/>
              <a:gd name="T2" fmla="*/ 0 w 493"/>
              <a:gd name="T3" fmla="*/ 51 h 159"/>
              <a:gd name="T4" fmla="*/ 493 w 493"/>
              <a:gd name="T5" fmla="*/ 51 h 159"/>
              <a:gd name="T6" fmla="*/ 493 w 493"/>
              <a:gd name="T7" fmla="*/ 159 h 159"/>
            </a:gdLst>
            <a:ahLst/>
            <a:cxnLst>
              <a:cxn ang="0">
                <a:pos x="T0" y="T1"/>
              </a:cxn>
              <a:cxn ang="0">
                <a:pos x="T2" y="T3"/>
              </a:cxn>
              <a:cxn ang="0">
                <a:pos x="T4" y="T5"/>
              </a:cxn>
              <a:cxn ang="0">
                <a:pos x="T6" y="T7"/>
              </a:cxn>
            </a:cxnLst>
            <a:rect l="0" t="0" r="r" b="b"/>
            <a:pathLst>
              <a:path w="493" h="159">
                <a:moveTo>
                  <a:pt x="0" y="0"/>
                </a:moveTo>
                <a:lnTo>
                  <a:pt x="0" y="51"/>
                </a:lnTo>
                <a:lnTo>
                  <a:pt x="493" y="51"/>
                </a:lnTo>
                <a:lnTo>
                  <a:pt x="493" y="159"/>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71" name="Freeform 55"/>
          <p:cNvSpPr>
            <a:spLocks/>
          </p:cNvSpPr>
          <p:nvPr/>
        </p:nvSpPr>
        <p:spPr bwMode="auto">
          <a:xfrm>
            <a:off x="5157761" y="4867292"/>
            <a:ext cx="183213" cy="170017"/>
          </a:xfrm>
          <a:custGeom>
            <a:avLst/>
            <a:gdLst>
              <a:gd name="T0" fmla="*/ 32 w 64"/>
              <a:gd name="T1" fmla="*/ 64 h 64"/>
              <a:gd name="T2" fmla="*/ 0 w 64"/>
              <a:gd name="T3" fmla="*/ 0 h 64"/>
              <a:gd name="T4" fmla="*/ 4 w 64"/>
              <a:gd name="T5" fmla="*/ 2 h 64"/>
              <a:gd name="T6" fmla="*/ 7 w 64"/>
              <a:gd name="T7" fmla="*/ 3 h 64"/>
              <a:gd name="T8" fmla="*/ 11 w 64"/>
              <a:gd name="T9" fmla="*/ 4 h 64"/>
              <a:gd name="T10" fmla="*/ 15 w 64"/>
              <a:gd name="T11" fmla="*/ 6 h 64"/>
              <a:gd name="T12" fmla="*/ 18 w 64"/>
              <a:gd name="T13" fmla="*/ 6 h 64"/>
              <a:gd name="T14" fmla="*/ 22 w 64"/>
              <a:gd name="T15" fmla="*/ 7 h 64"/>
              <a:gd name="T16" fmla="*/ 26 w 64"/>
              <a:gd name="T17" fmla="*/ 7 h 64"/>
              <a:gd name="T18" fmla="*/ 30 w 64"/>
              <a:gd name="T19" fmla="*/ 7 h 64"/>
              <a:gd name="T20" fmla="*/ 35 w 64"/>
              <a:gd name="T21" fmla="*/ 7 h 64"/>
              <a:gd name="T22" fmla="*/ 37 w 64"/>
              <a:gd name="T23" fmla="*/ 7 h 64"/>
              <a:gd name="T24" fmla="*/ 41 w 64"/>
              <a:gd name="T25" fmla="*/ 7 h 64"/>
              <a:gd name="T26" fmla="*/ 46 w 64"/>
              <a:gd name="T27" fmla="*/ 6 h 64"/>
              <a:gd name="T28" fmla="*/ 50 w 64"/>
              <a:gd name="T29" fmla="*/ 6 h 64"/>
              <a:gd name="T30" fmla="*/ 52 w 64"/>
              <a:gd name="T31" fmla="*/ 4 h 64"/>
              <a:gd name="T32" fmla="*/ 57 w 64"/>
              <a:gd name="T33" fmla="*/ 3 h 64"/>
              <a:gd name="T34" fmla="*/ 61 w 64"/>
              <a:gd name="T35" fmla="*/ 2 h 64"/>
              <a:gd name="T36" fmla="*/ 64 w 64"/>
              <a:gd name="T37" fmla="*/ 0 h 64"/>
              <a:gd name="T38" fmla="*/ 32 w 64"/>
              <a:gd name="T3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32" y="64"/>
                </a:moveTo>
                <a:lnTo>
                  <a:pt x="0" y="0"/>
                </a:lnTo>
                <a:lnTo>
                  <a:pt x="4" y="2"/>
                </a:lnTo>
                <a:lnTo>
                  <a:pt x="7" y="3"/>
                </a:lnTo>
                <a:lnTo>
                  <a:pt x="11" y="4"/>
                </a:lnTo>
                <a:lnTo>
                  <a:pt x="15" y="6"/>
                </a:lnTo>
                <a:lnTo>
                  <a:pt x="18" y="6"/>
                </a:lnTo>
                <a:lnTo>
                  <a:pt x="22" y="7"/>
                </a:lnTo>
                <a:lnTo>
                  <a:pt x="26" y="7"/>
                </a:lnTo>
                <a:lnTo>
                  <a:pt x="30" y="7"/>
                </a:lnTo>
                <a:lnTo>
                  <a:pt x="35" y="7"/>
                </a:lnTo>
                <a:lnTo>
                  <a:pt x="37" y="7"/>
                </a:lnTo>
                <a:lnTo>
                  <a:pt x="41" y="7"/>
                </a:lnTo>
                <a:lnTo>
                  <a:pt x="46" y="6"/>
                </a:lnTo>
                <a:lnTo>
                  <a:pt x="50" y="6"/>
                </a:lnTo>
                <a:lnTo>
                  <a:pt x="52" y="4"/>
                </a:lnTo>
                <a:lnTo>
                  <a:pt x="57" y="3"/>
                </a:lnTo>
                <a:lnTo>
                  <a:pt x="61" y="2"/>
                </a:lnTo>
                <a:lnTo>
                  <a:pt x="64" y="0"/>
                </a:lnTo>
                <a:lnTo>
                  <a:pt x="32" y="64"/>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72" name="Freeform 56"/>
          <p:cNvSpPr>
            <a:spLocks/>
          </p:cNvSpPr>
          <p:nvPr/>
        </p:nvSpPr>
        <p:spPr bwMode="auto">
          <a:xfrm>
            <a:off x="1608007" y="3791404"/>
            <a:ext cx="1717623" cy="2627292"/>
          </a:xfrm>
          <a:custGeom>
            <a:avLst/>
            <a:gdLst>
              <a:gd name="T0" fmla="*/ 600 w 600"/>
              <a:gd name="T1" fmla="*/ 0 h 989"/>
              <a:gd name="T2" fmla="*/ 494 w 600"/>
              <a:gd name="T3" fmla="*/ 0 h 989"/>
              <a:gd name="T4" fmla="*/ 494 w 600"/>
              <a:gd name="T5" fmla="*/ 989 h 989"/>
              <a:gd name="T6" fmla="*/ 0 w 600"/>
              <a:gd name="T7" fmla="*/ 989 h 989"/>
            </a:gdLst>
            <a:ahLst/>
            <a:cxnLst>
              <a:cxn ang="0">
                <a:pos x="T0" y="T1"/>
              </a:cxn>
              <a:cxn ang="0">
                <a:pos x="T2" y="T3"/>
              </a:cxn>
              <a:cxn ang="0">
                <a:pos x="T4" y="T5"/>
              </a:cxn>
              <a:cxn ang="0">
                <a:pos x="T6" y="T7"/>
              </a:cxn>
            </a:cxnLst>
            <a:rect l="0" t="0" r="r" b="b"/>
            <a:pathLst>
              <a:path w="600" h="989">
                <a:moveTo>
                  <a:pt x="600" y="0"/>
                </a:moveTo>
                <a:lnTo>
                  <a:pt x="494" y="0"/>
                </a:lnTo>
                <a:lnTo>
                  <a:pt x="494" y="989"/>
                </a:lnTo>
                <a:lnTo>
                  <a:pt x="0" y="989"/>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3200">
              <a:latin typeface="Arial"/>
              <a:cs typeface="Arial"/>
            </a:endParaRPr>
          </a:p>
        </p:txBody>
      </p:sp>
      <p:sp>
        <p:nvSpPr>
          <p:cNvPr id="214073" name="Freeform 57"/>
          <p:cNvSpPr>
            <a:spLocks/>
          </p:cNvSpPr>
          <p:nvPr/>
        </p:nvSpPr>
        <p:spPr bwMode="auto">
          <a:xfrm>
            <a:off x="3139141" y="3706396"/>
            <a:ext cx="234756" cy="176815"/>
          </a:xfrm>
          <a:custGeom>
            <a:avLst/>
            <a:gdLst>
              <a:gd name="T0" fmla="*/ 64 w 64"/>
              <a:gd name="T1" fmla="*/ 32 h 64"/>
              <a:gd name="T2" fmla="*/ 0 w 64"/>
              <a:gd name="T3" fmla="*/ 64 h 64"/>
              <a:gd name="T4" fmla="*/ 2 w 64"/>
              <a:gd name="T5" fmla="*/ 61 h 64"/>
              <a:gd name="T6" fmla="*/ 3 w 64"/>
              <a:gd name="T7" fmla="*/ 57 h 64"/>
              <a:gd name="T8" fmla="*/ 4 w 64"/>
              <a:gd name="T9" fmla="*/ 55 h 64"/>
              <a:gd name="T10" fmla="*/ 6 w 64"/>
              <a:gd name="T11" fmla="*/ 50 h 64"/>
              <a:gd name="T12" fmla="*/ 7 w 64"/>
              <a:gd name="T13" fmla="*/ 46 h 64"/>
              <a:gd name="T14" fmla="*/ 7 w 64"/>
              <a:gd name="T15" fmla="*/ 42 h 64"/>
              <a:gd name="T16" fmla="*/ 8 w 64"/>
              <a:gd name="T17" fmla="*/ 39 h 64"/>
              <a:gd name="T18" fmla="*/ 8 w 64"/>
              <a:gd name="T19" fmla="*/ 35 h 64"/>
              <a:gd name="T20" fmla="*/ 8 w 64"/>
              <a:gd name="T21" fmla="*/ 31 h 64"/>
              <a:gd name="T22" fmla="*/ 8 w 64"/>
              <a:gd name="T23" fmla="*/ 27 h 64"/>
              <a:gd name="T24" fmla="*/ 7 w 64"/>
              <a:gd name="T25" fmla="*/ 23 h 64"/>
              <a:gd name="T26" fmla="*/ 7 w 64"/>
              <a:gd name="T27" fmla="*/ 20 h 64"/>
              <a:gd name="T28" fmla="*/ 6 w 64"/>
              <a:gd name="T29" fmla="*/ 16 h 64"/>
              <a:gd name="T30" fmla="*/ 4 w 64"/>
              <a:gd name="T31" fmla="*/ 12 h 64"/>
              <a:gd name="T32" fmla="*/ 3 w 64"/>
              <a:gd name="T33" fmla="*/ 9 h 64"/>
              <a:gd name="T34" fmla="*/ 2 w 64"/>
              <a:gd name="T35" fmla="*/ 5 h 64"/>
              <a:gd name="T36" fmla="*/ 0 w 64"/>
              <a:gd name="T37" fmla="*/ 0 h 64"/>
              <a:gd name="T38" fmla="*/ 64 w 64"/>
              <a:gd name="T3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64" y="32"/>
                </a:moveTo>
                <a:lnTo>
                  <a:pt x="0" y="64"/>
                </a:lnTo>
                <a:lnTo>
                  <a:pt x="2" y="61"/>
                </a:lnTo>
                <a:lnTo>
                  <a:pt x="3" y="57"/>
                </a:lnTo>
                <a:lnTo>
                  <a:pt x="4" y="55"/>
                </a:lnTo>
                <a:lnTo>
                  <a:pt x="6" y="50"/>
                </a:lnTo>
                <a:lnTo>
                  <a:pt x="7" y="46"/>
                </a:lnTo>
                <a:lnTo>
                  <a:pt x="7" y="42"/>
                </a:lnTo>
                <a:lnTo>
                  <a:pt x="8" y="39"/>
                </a:lnTo>
                <a:lnTo>
                  <a:pt x="8" y="35"/>
                </a:lnTo>
                <a:lnTo>
                  <a:pt x="8" y="31"/>
                </a:lnTo>
                <a:lnTo>
                  <a:pt x="8" y="27"/>
                </a:lnTo>
                <a:lnTo>
                  <a:pt x="7" y="23"/>
                </a:lnTo>
                <a:lnTo>
                  <a:pt x="7" y="20"/>
                </a:lnTo>
                <a:lnTo>
                  <a:pt x="6" y="16"/>
                </a:lnTo>
                <a:lnTo>
                  <a:pt x="4" y="12"/>
                </a:lnTo>
                <a:lnTo>
                  <a:pt x="3" y="9"/>
                </a:lnTo>
                <a:lnTo>
                  <a:pt x="2" y="5"/>
                </a:lnTo>
                <a:lnTo>
                  <a:pt x="0" y="0"/>
                </a:lnTo>
                <a:lnTo>
                  <a:pt x="64" y="32"/>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74" name="Line 58"/>
          <p:cNvSpPr>
            <a:spLocks noChangeShapeType="1"/>
          </p:cNvSpPr>
          <p:nvPr/>
        </p:nvSpPr>
        <p:spPr bwMode="auto">
          <a:xfrm>
            <a:off x="5547089" y="6232741"/>
            <a:ext cx="2863" cy="185956"/>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3200">
              <a:latin typeface="Arial"/>
              <a:cs typeface="Arial"/>
            </a:endParaRPr>
          </a:p>
        </p:txBody>
      </p:sp>
      <p:sp>
        <p:nvSpPr>
          <p:cNvPr id="214075" name="Rectangle 59"/>
          <p:cNvSpPr>
            <a:spLocks noChangeArrowheads="1"/>
          </p:cNvSpPr>
          <p:nvPr/>
        </p:nvSpPr>
        <p:spPr bwMode="auto">
          <a:xfrm>
            <a:off x="2326546" y="2362200"/>
            <a:ext cx="512424"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read</a:t>
            </a:r>
            <a:endParaRPr lang="en-US" sz="3200">
              <a:latin typeface="Arial"/>
              <a:cs typeface="Arial"/>
            </a:endParaRPr>
          </a:p>
        </p:txBody>
      </p:sp>
      <p:sp>
        <p:nvSpPr>
          <p:cNvPr id="214076" name="Rectangle 60"/>
          <p:cNvSpPr>
            <a:spLocks noChangeArrowheads="1"/>
          </p:cNvSpPr>
          <p:nvPr/>
        </p:nvSpPr>
        <p:spPr bwMode="auto">
          <a:xfrm rot="16200000">
            <a:off x="2594286" y="4930541"/>
            <a:ext cx="555211" cy="309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write</a:t>
            </a:r>
            <a:endParaRPr lang="en-US" sz="3200">
              <a:latin typeface="Arial"/>
              <a:cs typeface="Arial"/>
            </a:endParaRPr>
          </a:p>
        </p:txBody>
      </p:sp>
      <p:sp>
        <p:nvSpPr>
          <p:cNvPr id="214077" name="Rectangle 61"/>
          <p:cNvSpPr>
            <a:spLocks noChangeArrowheads="1"/>
          </p:cNvSpPr>
          <p:nvPr/>
        </p:nvSpPr>
        <p:spPr bwMode="auto">
          <a:xfrm>
            <a:off x="3603313" y="6131793"/>
            <a:ext cx="884576"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(output)</a:t>
            </a:r>
            <a:endParaRPr lang="en-US" sz="3200">
              <a:latin typeface="Arial"/>
              <a:cs typeface="Arial"/>
            </a:endParaRPr>
          </a:p>
        </p:txBody>
      </p:sp>
      <p:sp>
        <p:nvSpPr>
          <p:cNvPr id="214078" name="Rectangle 62"/>
          <p:cNvSpPr>
            <a:spLocks noChangeArrowheads="1"/>
          </p:cNvSpPr>
          <p:nvPr/>
        </p:nvSpPr>
        <p:spPr bwMode="auto">
          <a:xfrm>
            <a:off x="5621520" y="3379645"/>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79" name="Rectangle 63"/>
          <p:cNvSpPr>
            <a:spLocks noChangeArrowheads="1"/>
          </p:cNvSpPr>
          <p:nvPr/>
        </p:nvSpPr>
        <p:spPr bwMode="auto">
          <a:xfrm>
            <a:off x="5621520" y="3655922"/>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80" name="Rectangle 64"/>
          <p:cNvSpPr>
            <a:spLocks noChangeArrowheads="1"/>
          </p:cNvSpPr>
          <p:nvPr/>
        </p:nvSpPr>
        <p:spPr bwMode="auto">
          <a:xfrm>
            <a:off x="5621520" y="3932200"/>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81" name="Rectangle 65"/>
          <p:cNvSpPr>
            <a:spLocks noChangeArrowheads="1"/>
          </p:cNvSpPr>
          <p:nvPr/>
        </p:nvSpPr>
        <p:spPr bwMode="auto">
          <a:xfrm>
            <a:off x="5621520" y="4208477"/>
            <a:ext cx="744303" cy="276277"/>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82" name="Rectangle 66"/>
          <p:cNvSpPr>
            <a:spLocks noChangeArrowheads="1"/>
          </p:cNvSpPr>
          <p:nvPr/>
        </p:nvSpPr>
        <p:spPr bwMode="auto">
          <a:xfrm>
            <a:off x="5481247" y="3092741"/>
            <a:ext cx="984770"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Arial"/>
                <a:cs typeface="Arial"/>
              </a:rPr>
              <a:t>registers</a:t>
            </a:r>
            <a:endParaRPr lang="en-US" sz="3200">
              <a:latin typeface="Arial"/>
              <a:cs typeface="Arial"/>
            </a:endParaRPr>
          </a:p>
        </p:txBody>
      </p:sp>
      <p:sp>
        <p:nvSpPr>
          <p:cNvPr id="214083" name="Line 67"/>
          <p:cNvSpPr>
            <a:spLocks noChangeShapeType="1"/>
          </p:cNvSpPr>
          <p:nvPr/>
        </p:nvSpPr>
        <p:spPr bwMode="auto">
          <a:xfrm flipH="1">
            <a:off x="4645337" y="5449069"/>
            <a:ext cx="306309" cy="265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3200">
              <a:latin typeface="Arial"/>
              <a:cs typeface="Arial"/>
            </a:endParaRPr>
          </a:p>
        </p:txBody>
      </p:sp>
      <p:sp>
        <p:nvSpPr>
          <p:cNvPr id="214084" name="Freeform 68"/>
          <p:cNvSpPr>
            <a:spLocks/>
          </p:cNvSpPr>
          <p:nvPr/>
        </p:nvSpPr>
        <p:spPr bwMode="auto">
          <a:xfrm>
            <a:off x="4507927" y="5364061"/>
            <a:ext cx="183213" cy="170017"/>
          </a:xfrm>
          <a:custGeom>
            <a:avLst/>
            <a:gdLst>
              <a:gd name="T0" fmla="*/ 0 w 64"/>
              <a:gd name="T1" fmla="*/ 32 h 64"/>
              <a:gd name="T2" fmla="*/ 64 w 64"/>
              <a:gd name="T3" fmla="*/ 0 h 64"/>
              <a:gd name="T4" fmla="*/ 62 w 64"/>
              <a:gd name="T5" fmla="*/ 4 h 64"/>
              <a:gd name="T6" fmla="*/ 61 w 64"/>
              <a:gd name="T7" fmla="*/ 9 h 64"/>
              <a:gd name="T8" fmla="*/ 59 w 64"/>
              <a:gd name="T9" fmla="*/ 11 h 64"/>
              <a:gd name="T10" fmla="*/ 58 w 64"/>
              <a:gd name="T11" fmla="*/ 16 h 64"/>
              <a:gd name="T12" fmla="*/ 57 w 64"/>
              <a:gd name="T13" fmla="*/ 20 h 64"/>
              <a:gd name="T14" fmla="*/ 57 w 64"/>
              <a:gd name="T15" fmla="*/ 22 h 64"/>
              <a:gd name="T16" fmla="*/ 55 w 64"/>
              <a:gd name="T17" fmla="*/ 27 h 64"/>
              <a:gd name="T18" fmla="*/ 55 w 64"/>
              <a:gd name="T19" fmla="*/ 31 h 64"/>
              <a:gd name="T20" fmla="*/ 55 w 64"/>
              <a:gd name="T21" fmla="*/ 35 h 64"/>
              <a:gd name="T22" fmla="*/ 55 w 64"/>
              <a:gd name="T23" fmla="*/ 39 h 64"/>
              <a:gd name="T24" fmla="*/ 57 w 64"/>
              <a:gd name="T25" fmla="*/ 42 h 64"/>
              <a:gd name="T26" fmla="*/ 57 w 64"/>
              <a:gd name="T27" fmla="*/ 46 h 64"/>
              <a:gd name="T28" fmla="*/ 58 w 64"/>
              <a:gd name="T29" fmla="*/ 50 h 64"/>
              <a:gd name="T30" fmla="*/ 59 w 64"/>
              <a:gd name="T31" fmla="*/ 54 h 64"/>
              <a:gd name="T32" fmla="*/ 61 w 64"/>
              <a:gd name="T33" fmla="*/ 57 h 64"/>
              <a:gd name="T34" fmla="*/ 62 w 64"/>
              <a:gd name="T35" fmla="*/ 61 h 64"/>
              <a:gd name="T36" fmla="*/ 64 w 64"/>
              <a:gd name="T37" fmla="*/ 64 h 64"/>
              <a:gd name="T38" fmla="*/ 0 w 64"/>
              <a:gd name="T3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0" y="32"/>
                </a:moveTo>
                <a:lnTo>
                  <a:pt x="64" y="0"/>
                </a:lnTo>
                <a:lnTo>
                  <a:pt x="62" y="4"/>
                </a:lnTo>
                <a:lnTo>
                  <a:pt x="61" y="9"/>
                </a:lnTo>
                <a:lnTo>
                  <a:pt x="59" y="11"/>
                </a:lnTo>
                <a:lnTo>
                  <a:pt x="58" y="16"/>
                </a:lnTo>
                <a:lnTo>
                  <a:pt x="57" y="20"/>
                </a:lnTo>
                <a:lnTo>
                  <a:pt x="57" y="22"/>
                </a:lnTo>
                <a:lnTo>
                  <a:pt x="55" y="27"/>
                </a:lnTo>
                <a:lnTo>
                  <a:pt x="55" y="31"/>
                </a:lnTo>
                <a:lnTo>
                  <a:pt x="55" y="35"/>
                </a:lnTo>
                <a:lnTo>
                  <a:pt x="55" y="39"/>
                </a:lnTo>
                <a:lnTo>
                  <a:pt x="57" y="42"/>
                </a:lnTo>
                <a:lnTo>
                  <a:pt x="57" y="46"/>
                </a:lnTo>
                <a:lnTo>
                  <a:pt x="58" y="50"/>
                </a:lnTo>
                <a:lnTo>
                  <a:pt x="59" y="54"/>
                </a:lnTo>
                <a:lnTo>
                  <a:pt x="61" y="57"/>
                </a:lnTo>
                <a:lnTo>
                  <a:pt x="62" y="61"/>
                </a:lnTo>
                <a:lnTo>
                  <a:pt x="64" y="64"/>
                </a:lnTo>
                <a:lnTo>
                  <a:pt x="0" y="32"/>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85" name="Rectangle 69"/>
          <p:cNvSpPr>
            <a:spLocks noChangeArrowheads="1"/>
          </p:cNvSpPr>
          <p:nvPr/>
        </p:nvSpPr>
        <p:spPr bwMode="auto">
          <a:xfrm>
            <a:off x="3849505" y="5302960"/>
            <a:ext cx="798695" cy="30777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p>
            <a:pPr algn="ctr"/>
            <a:r>
              <a:rPr lang="en-US" sz="2000" dirty="0">
                <a:solidFill>
                  <a:srgbClr val="000000"/>
                </a:solidFill>
                <a:latin typeface="Arial"/>
                <a:cs typeface="Arial"/>
              </a:rPr>
              <a:t>flags</a:t>
            </a:r>
            <a:endParaRPr lang="en-US" sz="3200" dirty="0">
              <a:latin typeface="Arial"/>
              <a:cs typeface="Arial"/>
            </a:endParaRPr>
          </a:p>
        </p:txBody>
      </p:sp>
      <p:sp>
        <p:nvSpPr>
          <p:cNvPr id="214086" name="Line 70"/>
          <p:cNvSpPr>
            <a:spLocks noChangeShapeType="1"/>
          </p:cNvSpPr>
          <p:nvPr/>
        </p:nvSpPr>
        <p:spPr bwMode="auto">
          <a:xfrm>
            <a:off x="5993670" y="4484754"/>
            <a:ext cx="0" cy="544446"/>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3200">
              <a:latin typeface="Arial"/>
              <a:cs typeface="Arial"/>
            </a:endParaRPr>
          </a:p>
        </p:txBody>
      </p:sp>
      <p:sp>
        <p:nvSpPr>
          <p:cNvPr id="214087" name="Freeform 71"/>
          <p:cNvSpPr>
            <a:spLocks/>
          </p:cNvSpPr>
          <p:nvPr/>
        </p:nvSpPr>
        <p:spPr bwMode="auto">
          <a:xfrm>
            <a:off x="5902065" y="4867292"/>
            <a:ext cx="183213" cy="170017"/>
          </a:xfrm>
          <a:custGeom>
            <a:avLst/>
            <a:gdLst>
              <a:gd name="T0" fmla="*/ 32 w 64"/>
              <a:gd name="T1" fmla="*/ 64 h 64"/>
              <a:gd name="T2" fmla="*/ 0 w 64"/>
              <a:gd name="T3" fmla="*/ 0 h 64"/>
              <a:gd name="T4" fmla="*/ 3 w 64"/>
              <a:gd name="T5" fmla="*/ 2 h 64"/>
              <a:gd name="T6" fmla="*/ 7 w 64"/>
              <a:gd name="T7" fmla="*/ 3 h 64"/>
              <a:gd name="T8" fmla="*/ 11 w 64"/>
              <a:gd name="T9" fmla="*/ 4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4 h 64"/>
              <a:gd name="T32" fmla="*/ 57 w 64"/>
              <a:gd name="T33" fmla="*/ 3 h 64"/>
              <a:gd name="T34" fmla="*/ 60 w 64"/>
              <a:gd name="T35" fmla="*/ 2 h 64"/>
              <a:gd name="T36" fmla="*/ 64 w 64"/>
              <a:gd name="T37" fmla="*/ 0 h 64"/>
              <a:gd name="T38" fmla="*/ 32 w 64"/>
              <a:gd name="T3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32" y="64"/>
                </a:moveTo>
                <a:lnTo>
                  <a:pt x="0" y="0"/>
                </a:lnTo>
                <a:lnTo>
                  <a:pt x="3" y="2"/>
                </a:lnTo>
                <a:lnTo>
                  <a:pt x="7" y="3"/>
                </a:lnTo>
                <a:lnTo>
                  <a:pt x="11" y="4"/>
                </a:lnTo>
                <a:lnTo>
                  <a:pt x="14" y="6"/>
                </a:lnTo>
                <a:lnTo>
                  <a:pt x="18" y="6"/>
                </a:lnTo>
                <a:lnTo>
                  <a:pt x="22" y="7"/>
                </a:lnTo>
                <a:lnTo>
                  <a:pt x="26" y="7"/>
                </a:lnTo>
                <a:lnTo>
                  <a:pt x="29" y="7"/>
                </a:lnTo>
                <a:lnTo>
                  <a:pt x="33" y="7"/>
                </a:lnTo>
                <a:lnTo>
                  <a:pt x="38" y="7"/>
                </a:lnTo>
                <a:lnTo>
                  <a:pt x="42" y="7"/>
                </a:lnTo>
                <a:lnTo>
                  <a:pt x="46" y="6"/>
                </a:lnTo>
                <a:lnTo>
                  <a:pt x="49" y="6"/>
                </a:lnTo>
                <a:lnTo>
                  <a:pt x="53" y="4"/>
                </a:lnTo>
                <a:lnTo>
                  <a:pt x="57" y="3"/>
                </a:lnTo>
                <a:lnTo>
                  <a:pt x="60" y="2"/>
                </a:lnTo>
                <a:lnTo>
                  <a:pt x="64" y="0"/>
                </a:lnTo>
                <a:lnTo>
                  <a:pt x="32" y="64"/>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3200">
              <a:latin typeface="Arial"/>
              <a:cs typeface="Arial"/>
            </a:endParaRPr>
          </a:p>
        </p:txBody>
      </p:sp>
      <p:sp>
        <p:nvSpPr>
          <p:cNvPr id="214089" name="Rectangle 73"/>
          <p:cNvSpPr>
            <a:spLocks noChangeArrowheads="1"/>
          </p:cNvSpPr>
          <p:nvPr/>
        </p:nvSpPr>
        <p:spPr bwMode="auto">
          <a:xfrm>
            <a:off x="5444032" y="1688983"/>
            <a:ext cx="2181381" cy="289560"/>
          </a:xfrm>
          <a:prstGeom prst="rect">
            <a:avLst/>
          </a:prstGeom>
          <a:noFill/>
          <a:ln w="6350">
            <a:solidFill>
              <a:schemeClr val="tx1"/>
            </a:solidFill>
            <a:miter lim="800000"/>
            <a:headEnd/>
            <a:tailEnd/>
          </a:ln>
        </p:spPr>
        <p:txBody>
          <a:bodyPr lIns="0" tIns="0" rIns="0" bIns="0" anchor="ctr"/>
          <a:lstStyle/>
          <a:p>
            <a:pPr algn="ctr"/>
            <a:r>
              <a:rPr lang="en-US" sz="3600" baseline="20000">
                <a:latin typeface="Arial"/>
                <a:cs typeface="Arial"/>
              </a:rPr>
              <a:t> </a:t>
            </a:r>
            <a:r>
              <a:rPr lang="en-US" sz="3600" b="1" baseline="20000">
                <a:latin typeface="Arial"/>
                <a:cs typeface="Arial"/>
              </a:rPr>
              <a:t>. . .</a:t>
            </a:r>
          </a:p>
        </p:txBody>
      </p:sp>
      <p:sp>
        <p:nvSpPr>
          <p:cNvPr id="214025" name="Rectangle 9"/>
          <p:cNvSpPr>
            <a:spLocks noChangeArrowheads="1"/>
          </p:cNvSpPr>
          <p:nvPr/>
        </p:nvSpPr>
        <p:spPr bwMode="auto">
          <a:xfrm>
            <a:off x="3067987" y="1688983"/>
            <a:ext cx="592580" cy="289560"/>
          </a:xfrm>
          <a:prstGeom prst="rect">
            <a:avLst/>
          </a:prstGeom>
          <a:noFill/>
          <a:ln w="4763">
            <a:solidFill>
              <a:srgbClr val="000000"/>
            </a:solidFill>
            <a:miter lim="800000"/>
            <a:headEnd/>
            <a:tailEnd/>
          </a:ln>
        </p:spPr>
        <p:txBody>
          <a:bodyPr/>
          <a:lstStyle/>
          <a:p>
            <a:endParaRPr lang="en-US" sz="3200">
              <a:latin typeface="Arial"/>
              <a:cs typeface="Arial"/>
            </a:endParaRPr>
          </a:p>
        </p:txBody>
      </p:sp>
      <p:sp>
        <p:nvSpPr>
          <p:cNvPr id="214026" name="Rectangle 10"/>
          <p:cNvSpPr>
            <a:spLocks noChangeArrowheads="1"/>
          </p:cNvSpPr>
          <p:nvPr/>
        </p:nvSpPr>
        <p:spPr bwMode="auto">
          <a:xfrm>
            <a:off x="3222573" y="1673044"/>
            <a:ext cx="214703" cy="3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2000">
                <a:solidFill>
                  <a:srgbClr val="000000"/>
                </a:solidFill>
                <a:latin typeface="Arial"/>
                <a:cs typeface="Arial"/>
              </a:rPr>
              <a:t>I1</a:t>
            </a:r>
            <a:endParaRPr lang="en-US" sz="2000">
              <a:latin typeface="Arial"/>
              <a:cs typeface="Arial"/>
            </a:endParaRPr>
          </a:p>
        </p:txBody>
      </p:sp>
      <p:sp>
        <p:nvSpPr>
          <p:cNvPr id="7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2203671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Execution</a:t>
            </a:r>
            <a:endParaRPr lang="en-US" dirty="0"/>
          </a:p>
        </p:txBody>
      </p:sp>
      <p:sp>
        <p:nvSpPr>
          <p:cNvPr id="3" name="Content Placeholder 2"/>
          <p:cNvSpPr>
            <a:spLocks noGrp="1"/>
          </p:cNvSpPr>
          <p:nvPr>
            <p:ph idx="1"/>
          </p:nvPr>
        </p:nvSpPr>
        <p:spPr>
          <a:xfrm>
            <a:off x="457200" y="1219200"/>
            <a:ext cx="8229600" cy="5029200"/>
          </a:xfrm>
        </p:spPr>
        <p:txBody>
          <a:bodyPr>
            <a:normAutofit/>
          </a:bodyPr>
          <a:lstStyle/>
          <a:p>
            <a:pPr>
              <a:spcBef>
                <a:spcPts val="1776"/>
              </a:spcBef>
            </a:pPr>
            <a:r>
              <a:rPr lang="en-US" dirty="0"/>
              <a:t>CPU loads and executes programs </a:t>
            </a:r>
            <a:r>
              <a:rPr lang="en-US" dirty="0" smtClean="0"/>
              <a:t>sequentially. </a:t>
            </a:r>
          </a:p>
          <a:p>
            <a:pPr>
              <a:spcBef>
                <a:spcPts val="1776"/>
              </a:spcBef>
            </a:pPr>
            <a:endParaRPr lang="en-US" dirty="0" smtClean="0"/>
          </a:p>
          <a:p>
            <a:pPr>
              <a:spcBef>
                <a:spcPts val="1776"/>
              </a:spcBef>
            </a:pPr>
            <a:endParaRPr lang="en-US" dirty="0" smtClean="0"/>
          </a:p>
          <a:p>
            <a:pPr>
              <a:spcBef>
                <a:spcPts val="1776"/>
              </a:spcBef>
            </a:pPr>
            <a:endParaRPr lang="en-US" dirty="0" smtClean="0"/>
          </a:p>
          <a:p>
            <a:pPr>
              <a:spcBef>
                <a:spcPts val="1776"/>
              </a:spcBef>
            </a:pPr>
            <a:endParaRPr lang="en-US" dirty="0"/>
          </a:p>
          <a:p>
            <a:pPr>
              <a:spcBef>
                <a:spcPts val="1776"/>
              </a:spcBef>
            </a:pPr>
            <a:endParaRPr lang="en-US" dirty="0"/>
          </a:p>
          <a:p>
            <a:pPr>
              <a:spcBef>
                <a:spcPts val="1776"/>
              </a:spcBef>
            </a:pPr>
            <a:r>
              <a:rPr lang="en-US" dirty="0" smtClean="0"/>
              <a:t>The instruction </a:t>
            </a:r>
            <a:r>
              <a:rPr lang="en-US" dirty="0"/>
              <a:t>might be </a:t>
            </a:r>
            <a:r>
              <a:rPr lang="en-US" i="1" dirty="0" smtClean="0"/>
              <a:t>conditional</a:t>
            </a:r>
            <a:r>
              <a:rPr lang="en-US" dirty="0" smtClean="0"/>
              <a:t>:</a:t>
            </a:r>
            <a:r>
              <a:rPr lang="en-US" i="1" dirty="0" smtClean="0"/>
              <a:t> </a:t>
            </a:r>
            <a:endParaRPr lang="en-US" dirty="0" smtClean="0"/>
          </a:p>
          <a:p>
            <a:pPr lvl="1">
              <a:spcBef>
                <a:spcPts val="1776"/>
              </a:spcBef>
            </a:pPr>
            <a:r>
              <a:rPr lang="en-US" dirty="0"/>
              <a:t>I</a:t>
            </a:r>
            <a:r>
              <a:rPr lang="en-US" dirty="0" smtClean="0"/>
              <a:t>t </a:t>
            </a:r>
            <a:r>
              <a:rPr lang="en-US" dirty="0"/>
              <a:t>transfers control to a new location in the program based on the values of CPU status flags (Zero, Sign, Carry, etc.). </a:t>
            </a:r>
          </a:p>
        </p:txBody>
      </p:sp>
      <p:grpSp>
        <p:nvGrpSpPr>
          <p:cNvPr id="39" name="Group 38"/>
          <p:cNvGrpSpPr/>
          <p:nvPr/>
        </p:nvGrpSpPr>
        <p:grpSpPr>
          <a:xfrm>
            <a:off x="3733800" y="1858682"/>
            <a:ext cx="2514600" cy="2541377"/>
            <a:chOff x="3733800" y="1858682"/>
            <a:chExt cx="2514600" cy="2541377"/>
          </a:xfrm>
        </p:grpSpPr>
        <p:grpSp>
          <p:nvGrpSpPr>
            <p:cNvPr id="26" name="Group 25"/>
            <p:cNvGrpSpPr/>
            <p:nvPr/>
          </p:nvGrpSpPr>
          <p:grpSpPr>
            <a:xfrm>
              <a:off x="3733800" y="2362200"/>
              <a:ext cx="2514600" cy="528800"/>
              <a:chOff x="3733800" y="3352799"/>
              <a:chExt cx="2514600" cy="528800"/>
            </a:xfrm>
          </p:grpSpPr>
          <p:sp>
            <p:nvSpPr>
              <p:cNvPr id="24" name="Rectangle 13"/>
              <p:cNvSpPr>
                <a:spLocks noChangeArrowheads="1"/>
              </p:cNvSpPr>
              <p:nvPr/>
            </p:nvSpPr>
            <p:spPr bwMode="auto">
              <a:xfrm>
                <a:off x="3733800" y="3380388"/>
                <a:ext cx="2514600" cy="501211"/>
              </a:xfrm>
              <a:prstGeom prst="rect">
                <a:avLst/>
              </a:prstGeom>
              <a:noFill/>
              <a:ln w="4763">
                <a:solidFill>
                  <a:srgbClr val="000000"/>
                </a:solidFill>
                <a:miter lim="800000"/>
                <a:headEnd/>
                <a:tailEnd/>
              </a:ln>
            </p:spPr>
            <p:txBody>
              <a:bodyPr/>
              <a:lstStyle/>
              <a:p>
                <a:endParaRPr lang="en-US" sz="2800">
                  <a:latin typeface="Arial"/>
                  <a:cs typeface="Arial"/>
                </a:endParaRPr>
              </a:p>
            </p:txBody>
          </p:sp>
          <p:sp>
            <p:nvSpPr>
              <p:cNvPr id="25" name="Rectangle 14"/>
              <p:cNvSpPr>
                <a:spLocks noChangeArrowheads="1"/>
              </p:cNvSpPr>
              <p:nvPr/>
            </p:nvSpPr>
            <p:spPr bwMode="auto">
              <a:xfrm>
                <a:off x="4817968" y="3352799"/>
                <a:ext cx="34224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3200" dirty="0" smtClean="0">
                    <a:solidFill>
                      <a:srgbClr val="000000"/>
                    </a:solidFill>
                    <a:latin typeface="Arial"/>
                    <a:cs typeface="Arial"/>
                  </a:rPr>
                  <a:t>I1</a:t>
                </a:r>
                <a:endParaRPr lang="en-US" sz="3200" dirty="0">
                  <a:latin typeface="Arial"/>
                  <a:cs typeface="Arial"/>
                </a:endParaRPr>
              </a:p>
            </p:txBody>
          </p:sp>
        </p:grpSp>
        <p:grpSp>
          <p:nvGrpSpPr>
            <p:cNvPr id="27" name="Group 26"/>
            <p:cNvGrpSpPr/>
            <p:nvPr/>
          </p:nvGrpSpPr>
          <p:grpSpPr>
            <a:xfrm>
              <a:off x="3733800" y="2864224"/>
              <a:ext cx="2514600" cy="528800"/>
              <a:chOff x="3733800" y="3352799"/>
              <a:chExt cx="2514600" cy="528800"/>
            </a:xfrm>
          </p:grpSpPr>
          <p:sp>
            <p:nvSpPr>
              <p:cNvPr id="28" name="Rectangle 13"/>
              <p:cNvSpPr>
                <a:spLocks noChangeArrowheads="1"/>
              </p:cNvSpPr>
              <p:nvPr/>
            </p:nvSpPr>
            <p:spPr bwMode="auto">
              <a:xfrm>
                <a:off x="3733800" y="3380388"/>
                <a:ext cx="2514600" cy="501211"/>
              </a:xfrm>
              <a:prstGeom prst="rect">
                <a:avLst/>
              </a:prstGeom>
              <a:noFill/>
              <a:ln w="4763">
                <a:solidFill>
                  <a:srgbClr val="000000"/>
                </a:solidFill>
                <a:miter lim="800000"/>
                <a:headEnd/>
                <a:tailEnd/>
              </a:ln>
            </p:spPr>
            <p:txBody>
              <a:bodyPr/>
              <a:lstStyle/>
              <a:p>
                <a:endParaRPr lang="en-US" sz="2800">
                  <a:latin typeface="Arial"/>
                  <a:cs typeface="Arial"/>
                </a:endParaRPr>
              </a:p>
            </p:txBody>
          </p:sp>
          <p:sp>
            <p:nvSpPr>
              <p:cNvPr id="29" name="Rectangle 14"/>
              <p:cNvSpPr>
                <a:spLocks noChangeArrowheads="1"/>
              </p:cNvSpPr>
              <p:nvPr/>
            </p:nvSpPr>
            <p:spPr bwMode="auto">
              <a:xfrm>
                <a:off x="4817968" y="3352799"/>
                <a:ext cx="34224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3200" dirty="0" smtClean="0">
                    <a:solidFill>
                      <a:srgbClr val="000000"/>
                    </a:solidFill>
                    <a:latin typeface="Arial"/>
                    <a:cs typeface="Arial"/>
                  </a:rPr>
                  <a:t>I2</a:t>
                </a:r>
                <a:endParaRPr lang="en-US" sz="3200" dirty="0">
                  <a:latin typeface="Arial"/>
                  <a:cs typeface="Arial"/>
                </a:endParaRPr>
              </a:p>
            </p:txBody>
          </p:sp>
        </p:grpSp>
        <p:grpSp>
          <p:nvGrpSpPr>
            <p:cNvPr id="30" name="Group 29"/>
            <p:cNvGrpSpPr/>
            <p:nvPr/>
          </p:nvGrpSpPr>
          <p:grpSpPr>
            <a:xfrm>
              <a:off x="3733800" y="3367741"/>
              <a:ext cx="2514600" cy="528800"/>
              <a:chOff x="3733800" y="3352799"/>
              <a:chExt cx="2514600" cy="528800"/>
            </a:xfrm>
          </p:grpSpPr>
          <p:sp>
            <p:nvSpPr>
              <p:cNvPr id="31" name="Rectangle 13"/>
              <p:cNvSpPr>
                <a:spLocks noChangeArrowheads="1"/>
              </p:cNvSpPr>
              <p:nvPr/>
            </p:nvSpPr>
            <p:spPr bwMode="auto">
              <a:xfrm>
                <a:off x="3733800" y="3380388"/>
                <a:ext cx="2514600" cy="501211"/>
              </a:xfrm>
              <a:prstGeom prst="rect">
                <a:avLst/>
              </a:prstGeom>
              <a:noFill/>
              <a:ln w="4763">
                <a:solidFill>
                  <a:srgbClr val="000000"/>
                </a:solidFill>
                <a:miter lim="800000"/>
                <a:headEnd/>
                <a:tailEnd/>
              </a:ln>
            </p:spPr>
            <p:txBody>
              <a:bodyPr/>
              <a:lstStyle/>
              <a:p>
                <a:endParaRPr lang="en-US" sz="2800">
                  <a:latin typeface="Arial"/>
                  <a:cs typeface="Arial"/>
                </a:endParaRPr>
              </a:p>
            </p:txBody>
          </p:sp>
          <p:sp>
            <p:nvSpPr>
              <p:cNvPr id="32" name="Rectangle 14"/>
              <p:cNvSpPr>
                <a:spLocks noChangeArrowheads="1"/>
              </p:cNvSpPr>
              <p:nvPr/>
            </p:nvSpPr>
            <p:spPr bwMode="auto">
              <a:xfrm>
                <a:off x="4817968" y="3352799"/>
                <a:ext cx="34224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3200" dirty="0">
                    <a:solidFill>
                      <a:srgbClr val="000000"/>
                    </a:solidFill>
                    <a:latin typeface="Arial"/>
                    <a:cs typeface="Arial"/>
                  </a:rPr>
                  <a:t>I3</a:t>
                </a:r>
                <a:endParaRPr lang="en-US" sz="3200" dirty="0">
                  <a:latin typeface="Arial"/>
                  <a:cs typeface="Arial"/>
                </a:endParaRPr>
              </a:p>
            </p:txBody>
          </p:sp>
        </p:grpSp>
        <p:grpSp>
          <p:nvGrpSpPr>
            <p:cNvPr id="33" name="Group 32"/>
            <p:cNvGrpSpPr/>
            <p:nvPr/>
          </p:nvGrpSpPr>
          <p:grpSpPr>
            <a:xfrm>
              <a:off x="3733800" y="1858682"/>
              <a:ext cx="2514600" cy="528800"/>
              <a:chOff x="3733800" y="3352799"/>
              <a:chExt cx="2514600" cy="528800"/>
            </a:xfrm>
          </p:grpSpPr>
          <p:sp>
            <p:nvSpPr>
              <p:cNvPr id="34" name="Rectangle 13"/>
              <p:cNvSpPr>
                <a:spLocks noChangeArrowheads="1"/>
              </p:cNvSpPr>
              <p:nvPr/>
            </p:nvSpPr>
            <p:spPr bwMode="auto">
              <a:xfrm>
                <a:off x="3733800" y="3380388"/>
                <a:ext cx="2514600" cy="501211"/>
              </a:xfrm>
              <a:prstGeom prst="rect">
                <a:avLst/>
              </a:prstGeom>
              <a:noFill/>
              <a:ln w="4763">
                <a:solidFill>
                  <a:srgbClr val="000000"/>
                </a:solidFill>
                <a:miter lim="800000"/>
                <a:headEnd/>
                <a:tailEnd/>
              </a:ln>
            </p:spPr>
            <p:txBody>
              <a:bodyPr/>
              <a:lstStyle/>
              <a:p>
                <a:endParaRPr lang="en-US" sz="2800">
                  <a:latin typeface="Arial"/>
                  <a:cs typeface="Arial"/>
                </a:endParaRPr>
              </a:p>
            </p:txBody>
          </p:sp>
          <p:sp>
            <p:nvSpPr>
              <p:cNvPr id="35" name="Rectangle 14"/>
              <p:cNvSpPr>
                <a:spLocks noChangeArrowheads="1"/>
              </p:cNvSpPr>
              <p:nvPr/>
            </p:nvSpPr>
            <p:spPr bwMode="auto">
              <a:xfrm>
                <a:off x="4726898" y="3352799"/>
                <a:ext cx="52438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3200" dirty="0" smtClean="0">
                    <a:solidFill>
                      <a:srgbClr val="000000"/>
                    </a:solidFill>
                    <a:latin typeface="Arial"/>
                    <a:cs typeface="Arial"/>
                  </a:rPr>
                  <a:t>….</a:t>
                </a:r>
                <a:endParaRPr lang="en-US" sz="3200" dirty="0">
                  <a:latin typeface="Arial"/>
                  <a:cs typeface="Arial"/>
                </a:endParaRPr>
              </a:p>
            </p:txBody>
          </p:sp>
        </p:grpSp>
        <p:grpSp>
          <p:nvGrpSpPr>
            <p:cNvPr id="36" name="Group 35"/>
            <p:cNvGrpSpPr/>
            <p:nvPr/>
          </p:nvGrpSpPr>
          <p:grpSpPr>
            <a:xfrm>
              <a:off x="3733800" y="3871259"/>
              <a:ext cx="2514600" cy="528800"/>
              <a:chOff x="3733800" y="3352799"/>
              <a:chExt cx="2514600" cy="528800"/>
            </a:xfrm>
          </p:grpSpPr>
          <p:sp>
            <p:nvSpPr>
              <p:cNvPr id="37" name="Rectangle 13"/>
              <p:cNvSpPr>
                <a:spLocks noChangeArrowheads="1"/>
              </p:cNvSpPr>
              <p:nvPr/>
            </p:nvSpPr>
            <p:spPr bwMode="auto">
              <a:xfrm>
                <a:off x="3733800" y="3380388"/>
                <a:ext cx="2514600" cy="501211"/>
              </a:xfrm>
              <a:prstGeom prst="rect">
                <a:avLst/>
              </a:prstGeom>
              <a:noFill/>
              <a:ln w="4763">
                <a:solidFill>
                  <a:srgbClr val="000000"/>
                </a:solidFill>
                <a:miter lim="800000"/>
                <a:headEnd/>
                <a:tailEnd/>
              </a:ln>
            </p:spPr>
            <p:txBody>
              <a:bodyPr/>
              <a:lstStyle/>
              <a:p>
                <a:endParaRPr lang="en-US" sz="2800">
                  <a:latin typeface="Arial"/>
                  <a:cs typeface="Arial"/>
                </a:endParaRPr>
              </a:p>
            </p:txBody>
          </p:sp>
          <p:sp>
            <p:nvSpPr>
              <p:cNvPr id="38" name="Rectangle 14"/>
              <p:cNvSpPr>
                <a:spLocks noChangeArrowheads="1"/>
              </p:cNvSpPr>
              <p:nvPr/>
            </p:nvSpPr>
            <p:spPr bwMode="auto">
              <a:xfrm>
                <a:off x="4726898" y="3352799"/>
                <a:ext cx="52438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3200" dirty="0" smtClean="0">
                    <a:solidFill>
                      <a:srgbClr val="000000"/>
                    </a:solidFill>
                    <a:latin typeface="Arial"/>
                    <a:cs typeface="Arial"/>
                  </a:rPr>
                  <a:t>….</a:t>
                </a:r>
                <a:endParaRPr lang="en-US" sz="3200" dirty="0">
                  <a:latin typeface="Arial"/>
                  <a:cs typeface="Arial"/>
                </a:endParaRPr>
              </a:p>
            </p:txBody>
          </p:sp>
        </p:grpSp>
      </p:grpSp>
      <p:cxnSp>
        <p:nvCxnSpPr>
          <p:cNvPr id="43" name="Straight Arrow Connector 42"/>
          <p:cNvCxnSpPr/>
          <p:nvPr/>
        </p:nvCxnSpPr>
        <p:spPr>
          <a:xfrm>
            <a:off x="3505200" y="2438400"/>
            <a:ext cx="0" cy="1676400"/>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3955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Execution</a:t>
            </a:r>
            <a:endParaRPr lang="en-US" dirty="0"/>
          </a:p>
        </p:txBody>
      </p:sp>
      <p:sp>
        <p:nvSpPr>
          <p:cNvPr id="3" name="Content Placeholder 2"/>
          <p:cNvSpPr>
            <a:spLocks noGrp="1"/>
          </p:cNvSpPr>
          <p:nvPr>
            <p:ph idx="1"/>
          </p:nvPr>
        </p:nvSpPr>
        <p:spPr>
          <a:xfrm>
            <a:off x="457200" y="1219200"/>
            <a:ext cx="8229600" cy="3048000"/>
          </a:xfrm>
        </p:spPr>
        <p:txBody>
          <a:bodyPr/>
          <a:lstStyle/>
          <a:p>
            <a:pPr>
              <a:spcBef>
                <a:spcPts val="1776"/>
              </a:spcBef>
            </a:pPr>
            <a:r>
              <a:rPr lang="en-US" dirty="0" smtClean="0"/>
              <a:t>A </a:t>
            </a:r>
            <a:r>
              <a:rPr lang="en-US" b="1" i="1" u="sng" dirty="0"/>
              <a:t>transfer of control</a:t>
            </a:r>
            <a:r>
              <a:rPr lang="en-US" i="1" dirty="0"/>
              <a:t>, </a:t>
            </a:r>
            <a:r>
              <a:rPr lang="en-US" dirty="0"/>
              <a:t>or </a:t>
            </a:r>
            <a:r>
              <a:rPr lang="en-US" b="1" i="1" u="sng" dirty="0"/>
              <a:t>branch</a:t>
            </a:r>
            <a:r>
              <a:rPr lang="en-US" i="1" dirty="0"/>
              <a:t>, </a:t>
            </a:r>
            <a:r>
              <a:rPr lang="en-US" dirty="0"/>
              <a:t>is a way of altering the order in which statements are executed. </a:t>
            </a:r>
          </a:p>
          <a:p>
            <a:pPr>
              <a:spcBef>
                <a:spcPts val="1776"/>
              </a:spcBef>
            </a:pPr>
            <a:endParaRPr lang="en-US" dirty="0" smtClean="0"/>
          </a:p>
        </p:txBody>
      </p:sp>
      <p:sp>
        <p:nvSpPr>
          <p:cNvPr id="4" name="Rounded Rectangle 3"/>
          <p:cNvSpPr/>
          <p:nvPr/>
        </p:nvSpPr>
        <p:spPr>
          <a:xfrm>
            <a:off x="3200400" y="2667000"/>
            <a:ext cx="3276600" cy="9144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Arial"/>
                <a:cs typeface="Arial"/>
              </a:rPr>
              <a:t>Transfer of Control</a:t>
            </a:r>
          </a:p>
          <a:p>
            <a:pPr algn="ctr"/>
            <a:r>
              <a:rPr lang="en-US" sz="2800" dirty="0" smtClean="0">
                <a:solidFill>
                  <a:schemeClr val="tx1"/>
                </a:solidFill>
                <a:latin typeface="Arial"/>
                <a:cs typeface="Arial"/>
              </a:rPr>
              <a:t>/ Branch</a:t>
            </a:r>
            <a:endParaRPr lang="en-US" sz="2800" dirty="0">
              <a:solidFill>
                <a:schemeClr val="tx1"/>
              </a:solidFill>
              <a:latin typeface="Arial"/>
              <a:cs typeface="Arial"/>
            </a:endParaRPr>
          </a:p>
        </p:txBody>
      </p:sp>
      <p:sp>
        <p:nvSpPr>
          <p:cNvPr id="5" name="Rounded Rectangle 4"/>
          <p:cNvSpPr/>
          <p:nvPr/>
        </p:nvSpPr>
        <p:spPr>
          <a:xfrm>
            <a:off x="1066800" y="4191000"/>
            <a:ext cx="3276600" cy="9144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Arial"/>
                <a:cs typeface="Arial"/>
              </a:rPr>
              <a:t>Unconditional</a:t>
            </a:r>
            <a:endParaRPr lang="en-US" sz="2800" dirty="0">
              <a:solidFill>
                <a:schemeClr val="tx1"/>
              </a:solidFill>
              <a:latin typeface="Arial"/>
              <a:cs typeface="Arial"/>
            </a:endParaRPr>
          </a:p>
        </p:txBody>
      </p:sp>
      <p:sp>
        <p:nvSpPr>
          <p:cNvPr id="6" name="Rounded Rectangle 5"/>
          <p:cNvSpPr/>
          <p:nvPr/>
        </p:nvSpPr>
        <p:spPr>
          <a:xfrm>
            <a:off x="5334000" y="4191000"/>
            <a:ext cx="3276600" cy="9144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Arial"/>
                <a:cs typeface="Arial"/>
              </a:rPr>
              <a:t>Conditional</a:t>
            </a:r>
            <a:endParaRPr lang="en-US" sz="2800" dirty="0">
              <a:solidFill>
                <a:schemeClr val="tx1"/>
              </a:solidFill>
              <a:latin typeface="Arial"/>
              <a:cs typeface="Arial"/>
            </a:endParaRPr>
          </a:p>
        </p:txBody>
      </p:sp>
      <p:cxnSp>
        <p:nvCxnSpPr>
          <p:cNvPr id="8" name="Elbow Connector 7"/>
          <p:cNvCxnSpPr>
            <a:stCxn id="4" idx="2"/>
            <a:endCxn id="6" idx="0"/>
          </p:cNvCxnSpPr>
          <p:nvPr/>
        </p:nvCxnSpPr>
        <p:spPr>
          <a:xfrm rot="16200000" flipH="1">
            <a:off x="5600700" y="2819400"/>
            <a:ext cx="609600" cy="2133600"/>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4" idx="2"/>
            <a:endCxn id="5" idx="0"/>
          </p:cNvCxnSpPr>
          <p:nvPr/>
        </p:nvCxnSpPr>
        <p:spPr>
          <a:xfrm rot="5400000">
            <a:off x="3467100" y="2819400"/>
            <a:ext cx="609600" cy="2133600"/>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3291699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JMP Instruction</a:t>
            </a:r>
          </a:p>
        </p:txBody>
      </p:sp>
      <p:sp>
        <p:nvSpPr>
          <p:cNvPr id="133123" name="Text Box 3"/>
          <p:cNvSpPr txBox="1">
            <a:spLocks noChangeArrowheads="1"/>
          </p:cNvSpPr>
          <p:nvPr/>
        </p:nvSpPr>
        <p:spPr bwMode="auto">
          <a:xfrm>
            <a:off x="2819400" y="3581400"/>
            <a:ext cx="41910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b="1" dirty="0">
                <a:latin typeface="Courier New" charset="0"/>
              </a:rPr>
              <a:t>top:</a:t>
            </a:r>
          </a:p>
          <a:p>
            <a:pPr>
              <a:lnSpc>
                <a:spcPct val="60000"/>
              </a:lnSpc>
              <a:spcBef>
                <a:spcPct val="50000"/>
              </a:spcBef>
            </a:pPr>
            <a:r>
              <a:rPr lang="en-US" b="1" dirty="0">
                <a:latin typeface="Courier New" charset="0"/>
              </a:rPr>
              <a:t>	.</a:t>
            </a:r>
          </a:p>
          <a:p>
            <a:pPr>
              <a:lnSpc>
                <a:spcPct val="60000"/>
              </a:lnSpc>
              <a:spcBef>
                <a:spcPct val="50000"/>
              </a:spcBef>
            </a:pPr>
            <a:r>
              <a:rPr lang="en-US" b="1" dirty="0">
                <a:latin typeface="Courier New" charset="0"/>
              </a:rPr>
              <a:t>	.</a:t>
            </a:r>
          </a:p>
          <a:p>
            <a:pPr>
              <a:lnSpc>
                <a:spcPct val="60000"/>
              </a:lnSpc>
              <a:spcBef>
                <a:spcPct val="50000"/>
              </a:spcBef>
            </a:pPr>
            <a:r>
              <a:rPr lang="en-US" b="1" dirty="0">
                <a:latin typeface="Courier New" charset="0"/>
              </a:rPr>
              <a:t>	</a:t>
            </a:r>
            <a:r>
              <a:rPr lang="en-US" b="1" dirty="0" err="1">
                <a:latin typeface="Courier New" charset="0"/>
              </a:rPr>
              <a:t>jmp</a:t>
            </a:r>
            <a:r>
              <a:rPr lang="en-US" b="1" dirty="0">
                <a:latin typeface="Courier New" charset="0"/>
              </a:rPr>
              <a:t> top</a:t>
            </a:r>
          </a:p>
        </p:txBody>
      </p:sp>
      <p:sp>
        <p:nvSpPr>
          <p:cNvPr id="133124" name="Text Box 4"/>
          <p:cNvSpPr txBox="1">
            <a:spLocks noChangeArrowheads="1"/>
          </p:cNvSpPr>
          <p:nvPr/>
        </p:nvSpPr>
        <p:spPr bwMode="auto">
          <a:xfrm>
            <a:off x="685800" y="1066800"/>
            <a:ext cx="76962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dirty="0">
                <a:latin typeface="Arial" charset="0"/>
              </a:rPr>
              <a:t>JMP is an unconditional jump to a label that is usually within the  same procedure.</a:t>
            </a:r>
          </a:p>
          <a:p>
            <a:pPr>
              <a:spcBef>
                <a:spcPct val="50000"/>
              </a:spcBef>
              <a:buFontTx/>
              <a:buChar char="•"/>
            </a:pPr>
            <a:r>
              <a:rPr lang="en-US" dirty="0">
                <a:latin typeface="Arial" charset="0"/>
              </a:rPr>
              <a:t>Syntax: </a:t>
            </a:r>
            <a:r>
              <a:rPr lang="en-US" b="1" dirty="0">
                <a:solidFill>
                  <a:srgbClr val="0000FF"/>
                </a:solidFill>
                <a:latin typeface="Arial" charset="0"/>
              </a:rPr>
              <a:t>JMP </a:t>
            </a:r>
            <a:r>
              <a:rPr lang="en-US" b="1" i="1" dirty="0">
                <a:solidFill>
                  <a:srgbClr val="0000FF"/>
                </a:solidFill>
                <a:latin typeface="Arial" charset="0"/>
              </a:rPr>
              <a:t>target</a:t>
            </a:r>
          </a:p>
          <a:p>
            <a:pPr>
              <a:spcBef>
                <a:spcPct val="50000"/>
              </a:spcBef>
              <a:buFontTx/>
              <a:buChar char="•"/>
            </a:pPr>
            <a:r>
              <a:rPr lang="en-US" dirty="0">
                <a:latin typeface="Arial" charset="0"/>
              </a:rPr>
              <a:t>Logic: EIP </a:t>
            </a:r>
            <a:r>
              <a:rPr lang="en-US" dirty="0">
                <a:latin typeface="Arial" charset="0"/>
                <a:sym typeface="Symbol" charset="0"/>
              </a:rPr>
              <a:t> </a:t>
            </a:r>
            <a:r>
              <a:rPr lang="en-US" i="1" dirty="0">
                <a:latin typeface="Arial" charset="0"/>
                <a:sym typeface="Symbol" charset="0"/>
              </a:rPr>
              <a:t>target</a:t>
            </a:r>
          </a:p>
          <a:p>
            <a:pPr>
              <a:spcBef>
                <a:spcPct val="50000"/>
              </a:spcBef>
              <a:buFontTx/>
              <a:buChar char="•"/>
            </a:pPr>
            <a:r>
              <a:rPr lang="en-US" dirty="0">
                <a:latin typeface="Arial" charset="0"/>
                <a:sym typeface="Symbol" charset="0"/>
              </a:rPr>
              <a:t>Example:</a:t>
            </a:r>
          </a:p>
        </p:txBody>
      </p:sp>
    </p:spTree>
    <p:extLst>
      <p:ext uri="{BB962C8B-B14F-4D97-AF65-F5344CB8AC3E}">
        <p14:creationId xmlns:p14="http://schemas.microsoft.com/office/powerpoint/2010/main" xmlns="" val="374429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LOOP Instruction</a:t>
            </a:r>
          </a:p>
        </p:txBody>
      </p:sp>
      <p:sp>
        <p:nvSpPr>
          <p:cNvPr id="134148" name="Text Box 4"/>
          <p:cNvSpPr txBox="1">
            <a:spLocks noChangeArrowheads="1"/>
          </p:cNvSpPr>
          <p:nvPr/>
        </p:nvSpPr>
        <p:spPr bwMode="auto">
          <a:xfrm>
            <a:off x="609600" y="1066800"/>
            <a:ext cx="7924800" cy="518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97155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80000"/>
              </a:lnSpc>
              <a:spcBef>
                <a:spcPct val="50000"/>
              </a:spcBef>
              <a:buFontTx/>
              <a:buChar char="•"/>
            </a:pPr>
            <a:r>
              <a:rPr lang="en-US" dirty="0">
                <a:latin typeface="Arial" charset="0"/>
              </a:rPr>
              <a:t>The LOOP instruction creates a counting loop</a:t>
            </a:r>
          </a:p>
          <a:p>
            <a:pPr>
              <a:lnSpc>
                <a:spcPct val="80000"/>
              </a:lnSpc>
              <a:spcBef>
                <a:spcPct val="50000"/>
              </a:spcBef>
              <a:buFontTx/>
              <a:buChar char="•"/>
            </a:pPr>
            <a:r>
              <a:rPr lang="en-US" dirty="0">
                <a:latin typeface="Arial" charset="0"/>
              </a:rPr>
              <a:t>Syntax: </a:t>
            </a:r>
            <a:r>
              <a:rPr lang="en-US" b="1" dirty="0">
                <a:solidFill>
                  <a:srgbClr val="0000FF"/>
                </a:solidFill>
                <a:latin typeface="Arial" charset="0"/>
              </a:rPr>
              <a:t>LOOP </a:t>
            </a:r>
            <a:r>
              <a:rPr lang="en-US" b="1" i="1" dirty="0">
                <a:solidFill>
                  <a:srgbClr val="0000FF"/>
                </a:solidFill>
                <a:latin typeface="Arial" charset="0"/>
              </a:rPr>
              <a:t>target</a:t>
            </a:r>
          </a:p>
          <a:p>
            <a:pPr>
              <a:lnSpc>
                <a:spcPct val="80000"/>
              </a:lnSpc>
              <a:spcBef>
                <a:spcPct val="50000"/>
              </a:spcBef>
              <a:buFontTx/>
              <a:buChar char="•"/>
            </a:pPr>
            <a:r>
              <a:rPr lang="en-US" dirty="0">
                <a:latin typeface="Arial" charset="0"/>
              </a:rPr>
              <a:t>Logic:</a:t>
            </a:r>
          </a:p>
          <a:p>
            <a:pPr lvl="1">
              <a:lnSpc>
                <a:spcPct val="80000"/>
              </a:lnSpc>
              <a:spcBef>
                <a:spcPct val="50000"/>
              </a:spcBef>
              <a:buFontTx/>
              <a:buChar char="•"/>
            </a:pPr>
            <a:r>
              <a:rPr lang="en-US" dirty="0">
                <a:latin typeface="Arial" charset="0"/>
              </a:rPr>
              <a:t>ECX </a:t>
            </a:r>
            <a:r>
              <a:rPr lang="en-US" dirty="0">
                <a:latin typeface="Arial" charset="0"/>
                <a:sym typeface="Symbol" charset="0"/>
              </a:rPr>
              <a:t> ECX – 1</a:t>
            </a:r>
            <a:endParaRPr lang="en-US" dirty="0">
              <a:latin typeface="Arial" charset="0"/>
            </a:endParaRPr>
          </a:p>
          <a:p>
            <a:pPr lvl="1">
              <a:lnSpc>
                <a:spcPct val="80000"/>
              </a:lnSpc>
              <a:spcBef>
                <a:spcPct val="50000"/>
              </a:spcBef>
              <a:buFontTx/>
              <a:buChar char="•"/>
            </a:pPr>
            <a:r>
              <a:rPr lang="en-US" dirty="0">
                <a:latin typeface="Arial" charset="0"/>
              </a:rPr>
              <a:t>if ECX != 0, jump to </a:t>
            </a:r>
            <a:r>
              <a:rPr lang="en-US" i="1" dirty="0">
                <a:latin typeface="Arial" charset="0"/>
                <a:sym typeface="Symbol" charset="0"/>
              </a:rPr>
              <a:t>target</a:t>
            </a:r>
          </a:p>
          <a:p>
            <a:pPr>
              <a:lnSpc>
                <a:spcPct val="80000"/>
              </a:lnSpc>
              <a:spcBef>
                <a:spcPct val="50000"/>
              </a:spcBef>
              <a:buFontTx/>
              <a:buChar char="•"/>
            </a:pPr>
            <a:r>
              <a:rPr lang="en-US" dirty="0">
                <a:latin typeface="Arial" charset="0"/>
                <a:sym typeface="Symbol" charset="0"/>
              </a:rPr>
              <a:t>Implementation: </a:t>
            </a:r>
          </a:p>
          <a:p>
            <a:pPr lvl="1">
              <a:spcBef>
                <a:spcPct val="50000"/>
              </a:spcBef>
              <a:buFontTx/>
              <a:buChar char="•"/>
            </a:pPr>
            <a:r>
              <a:rPr lang="en-US" dirty="0">
                <a:latin typeface="Arial" charset="0"/>
                <a:sym typeface="Symbol" charset="0"/>
              </a:rPr>
              <a:t>The assembler calculates the distance, in bytes, between the offset of the following instruction and the offset of the target label. It is called the </a:t>
            </a:r>
            <a:r>
              <a:rPr lang="en-US" b="1" u="sng" dirty="0">
                <a:solidFill>
                  <a:srgbClr val="FF0000"/>
                </a:solidFill>
                <a:latin typeface="Arial" charset="0"/>
                <a:sym typeface="Symbol" charset="0"/>
              </a:rPr>
              <a:t>relative offset.</a:t>
            </a:r>
          </a:p>
          <a:p>
            <a:pPr lvl="1">
              <a:spcBef>
                <a:spcPct val="50000"/>
              </a:spcBef>
              <a:buFontTx/>
              <a:buChar char="•"/>
            </a:pPr>
            <a:r>
              <a:rPr lang="en-US" dirty="0">
                <a:latin typeface="Arial" charset="0"/>
                <a:sym typeface="Symbol" charset="0"/>
              </a:rPr>
              <a:t>The relative offset is added to EIP.</a:t>
            </a:r>
          </a:p>
        </p:txBody>
      </p:sp>
    </p:spTree>
    <p:extLst>
      <p:ext uri="{BB962C8B-B14F-4D97-AF65-F5344CB8AC3E}">
        <p14:creationId xmlns:p14="http://schemas.microsoft.com/office/powerpoint/2010/main" xmlns="" val="398082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LOOP Example</a:t>
            </a:r>
          </a:p>
        </p:txBody>
      </p:sp>
      <p:sp>
        <p:nvSpPr>
          <p:cNvPr id="155651" name="Text Box 3"/>
          <p:cNvSpPr txBox="1">
            <a:spLocks noChangeArrowheads="1"/>
          </p:cNvSpPr>
          <p:nvPr/>
        </p:nvSpPr>
        <p:spPr bwMode="auto">
          <a:xfrm>
            <a:off x="1219200" y="2133600"/>
            <a:ext cx="6629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00000000  66 B8 0000		</a:t>
            </a:r>
            <a:r>
              <a:rPr lang="en-US" sz="2000" b="1" dirty="0" smtClean="0">
                <a:latin typeface="Courier New" charset="0"/>
              </a:rPr>
              <a:t> </a:t>
            </a:r>
            <a:r>
              <a:rPr lang="en-US" sz="2000" b="1" dirty="0" err="1" smtClean="0">
                <a:latin typeface="Courier New" charset="0"/>
              </a:rPr>
              <a:t>mov</a:t>
            </a:r>
            <a:r>
              <a:rPr lang="en-US" sz="2000" b="1" dirty="0" smtClean="0">
                <a:latin typeface="Courier New" charset="0"/>
              </a:rPr>
              <a:t>  </a:t>
            </a:r>
            <a:r>
              <a:rPr lang="en-US" sz="2000" b="1" dirty="0">
                <a:latin typeface="Courier New" charset="0"/>
              </a:rPr>
              <a:t>ax,0  </a:t>
            </a:r>
          </a:p>
          <a:p>
            <a:pPr>
              <a:lnSpc>
                <a:spcPct val="50000"/>
              </a:lnSpc>
              <a:spcBef>
                <a:spcPct val="50000"/>
              </a:spcBef>
            </a:pPr>
            <a:r>
              <a:rPr lang="en-US" sz="2000" b="1" dirty="0">
                <a:latin typeface="Courier New" charset="0"/>
              </a:rPr>
              <a:t>00000004  B9 00000005		</a:t>
            </a:r>
            <a:r>
              <a:rPr lang="en-US" sz="2000" b="1" dirty="0" smtClean="0">
                <a:latin typeface="Courier New" charset="0"/>
              </a:rPr>
              <a:t> </a:t>
            </a:r>
            <a:r>
              <a:rPr lang="en-US" sz="2000" b="1" dirty="0" err="1" smtClean="0">
                <a:latin typeface="Courier New" charset="0"/>
              </a:rPr>
              <a:t>mov</a:t>
            </a:r>
            <a:r>
              <a:rPr lang="en-US" sz="2000" b="1" dirty="0" smtClean="0">
                <a:latin typeface="Courier New" charset="0"/>
              </a:rPr>
              <a:t>  </a:t>
            </a:r>
            <a:r>
              <a:rPr lang="en-US" sz="2000" b="1" dirty="0">
                <a:latin typeface="Courier New" charset="0"/>
              </a:rPr>
              <a:t>ecx,5</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solidFill>
                  <a:schemeClr val="tx2"/>
                </a:solidFill>
                <a:latin typeface="Courier New" charset="0"/>
              </a:rPr>
              <a:t>00000009</a:t>
            </a:r>
            <a:r>
              <a:rPr lang="en-US" sz="2000" b="1" dirty="0">
                <a:latin typeface="Courier New" charset="0"/>
              </a:rPr>
              <a:t>  66 03 C1	L1</a:t>
            </a:r>
            <a:r>
              <a:rPr lang="en-US" sz="2000" b="1" dirty="0" smtClean="0">
                <a:latin typeface="Courier New" charset="0"/>
              </a:rPr>
              <a:t>: add  </a:t>
            </a:r>
            <a:r>
              <a:rPr lang="en-US" sz="2000" b="1" dirty="0" err="1">
                <a:latin typeface="Courier New" charset="0"/>
              </a:rPr>
              <a:t>ax,cx</a:t>
            </a:r>
            <a:endParaRPr lang="en-US" sz="2000" b="1" dirty="0">
              <a:latin typeface="Courier New" charset="0"/>
            </a:endParaRPr>
          </a:p>
          <a:p>
            <a:pPr>
              <a:lnSpc>
                <a:spcPct val="50000"/>
              </a:lnSpc>
              <a:spcBef>
                <a:spcPct val="50000"/>
              </a:spcBef>
            </a:pPr>
            <a:r>
              <a:rPr lang="en-US" sz="2000" b="1" dirty="0">
                <a:latin typeface="Courier New" charset="0"/>
              </a:rPr>
              <a:t>0000000C  E2 </a:t>
            </a:r>
            <a:r>
              <a:rPr lang="en-US" sz="2000" b="1" dirty="0">
                <a:solidFill>
                  <a:schemeClr val="tx2"/>
                </a:solidFill>
                <a:latin typeface="Courier New" charset="0"/>
              </a:rPr>
              <a:t>FB</a:t>
            </a:r>
            <a:r>
              <a:rPr lang="en-US" sz="2000" b="1" dirty="0">
                <a:latin typeface="Courier New" charset="0"/>
              </a:rPr>
              <a:t>		</a:t>
            </a:r>
            <a:r>
              <a:rPr lang="en-US" sz="2000" b="1" dirty="0" smtClean="0">
                <a:latin typeface="Courier New" charset="0"/>
              </a:rPr>
              <a:t> loop </a:t>
            </a:r>
            <a:r>
              <a:rPr lang="en-US" sz="2000" b="1" dirty="0">
                <a:latin typeface="Courier New" charset="0"/>
              </a:rPr>
              <a:t>L1</a:t>
            </a:r>
          </a:p>
          <a:p>
            <a:pPr>
              <a:lnSpc>
                <a:spcPct val="50000"/>
              </a:lnSpc>
              <a:spcBef>
                <a:spcPct val="50000"/>
              </a:spcBef>
            </a:pPr>
            <a:r>
              <a:rPr lang="en-US" sz="2000" b="1" dirty="0">
                <a:solidFill>
                  <a:schemeClr val="tx2"/>
                </a:solidFill>
                <a:latin typeface="Courier New" charset="0"/>
              </a:rPr>
              <a:t>0000000E</a:t>
            </a:r>
          </a:p>
        </p:txBody>
      </p:sp>
      <p:sp>
        <p:nvSpPr>
          <p:cNvPr id="155652" name="Text Box 4"/>
          <p:cNvSpPr txBox="1">
            <a:spLocks noChangeArrowheads="1"/>
          </p:cNvSpPr>
          <p:nvPr/>
        </p:nvSpPr>
        <p:spPr bwMode="auto">
          <a:xfrm>
            <a:off x="1295400" y="914400"/>
            <a:ext cx="6553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97155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dirty="0">
                <a:latin typeface="Arial" charset="0"/>
              </a:rPr>
              <a:t>The following loop calculates the sum of the integers 5 + 4 + 3 +2 + 1:</a:t>
            </a:r>
            <a:endParaRPr lang="en-US" sz="2100" i="1" dirty="0">
              <a:latin typeface="Arial" charset="0"/>
              <a:sym typeface="Symbol" charset="0"/>
            </a:endParaRPr>
          </a:p>
        </p:txBody>
      </p:sp>
      <p:sp>
        <p:nvSpPr>
          <p:cNvPr id="155653" name="Text Box 5"/>
          <p:cNvSpPr txBox="1">
            <a:spLocks noChangeArrowheads="1"/>
          </p:cNvSpPr>
          <p:nvPr/>
        </p:nvSpPr>
        <p:spPr bwMode="auto">
          <a:xfrm>
            <a:off x="228600" y="4114800"/>
            <a:ext cx="8686800" cy="267765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When LOOP is </a:t>
            </a:r>
            <a:r>
              <a:rPr lang="en-US" sz="2400" dirty="0" smtClean="0">
                <a:latin typeface="Arial"/>
                <a:cs typeface="Arial"/>
              </a:rPr>
              <a:t>assembled</a:t>
            </a:r>
            <a:r>
              <a:rPr lang="en-US" sz="2400" dirty="0">
                <a:latin typeface="Arial"/>
                <a:cs typeface="Arial"/>
              </a:rPr>
              <a:t>:</a:t>
            </a:r>
            <a:endParaRPr lang="en-US" sz="2400" dirty="0" smtClean="0">
              <a:latin typeface="Arial"/>
              <a:cs typeface="Arial"/>
            </a:endParaRPr>
          </a:p>
          <a:p>
            <a:pPr>
              <a:spcBef>
                <a:spcPct val="50000"/>
              </a:spcBef>
            </a:pPr>
            <a:r>
              <a:rPr lang="en-US" sz="2400" dirty="0" smtClean="0">
                <a:latin typeface="Arial"/>
                <a:cs typeface="Arial"/>
              </a:rPr>
              <a:t>Current Location </a:t>
            </a:r>
            <a:r>
              <a:rPr lang="en-US" sz="2400" dirty="0">
                <a:latin typeface="Arial"/>
                <a:cs typeface="Arial"/>
              </a:rPr>
              <a:t>= 0000000E (offset of the next instruction).  </a:t>
            </a:r>
            <a:endParaRPr lang="en-US" sz="2400" dirty="0" smtClean="0">
              <a:latin typeface="Arial"/>
              <a:cs typeface="Arial"/>
            </a:endParaRPr>
          </a:p>
          <a:p>
            <a:pPr>
              <a:spcBef>
                <a:spcPct val="50000"/>
              </a:spcBef>
            </a:pPr>
            <a:r>
              <a:rPr lang="en-US" sz="2400" dirty="0" smtClean="0">
                <a:latin typeface="Arial"/>
                <a:cs typeface="Arial"/>
              </a:rPr>
              <a:t>–</a:t>
            </a:r>
            <a:r>
              <a:rPr lang="en-US" sz="2400" dirty="0">
                <a:latin typeface="Arial"/>
                <a:cs typeface="Arial"/>
              </a:rPr>
              <a:t>5 (</a:t>
            </a:r>
            <a:r>
              <a:rPr lang="en-US" sz="2400" dirty="0" err="1">
                <a:latin typeface="Arial"/>
                <a:cs typeface="Arial"/>
              </a:rPr>
              <a:t>FBh</a:t>
            </a:r>
            <a:r>
              <a:rPr lang="en-US" sz="2400" dirty="0">
                <a:latin typeface="Arial"/>
                <a:cs typeface="Arial"/>
              </a:rPr>
              <a:t>) is added to the </a:t>
            </a:r>
            <a:r>
              <a:rPr lang="en-US" sz="2400" dirty="0">
                <a:latin typeface="Arial"/>
                <a:cs typeface="Arial"/>
                <a:sym typeface="Symbol" charset="0"/>
              </a:rPr>
              <a:t>the current location</a:t>
            </a:r>
            <a:r>
              <a:rPr lang="en-US" sz="2400" dirty="0">
                <a:latin typeface="Arial"/>
                <a:cs typeface="Arial"/>
              </a:rPr>
              <a:t>, causing a jump to location 00000009:</a:t>
            </a:r>
          </a:p>
          <a:p>
            <a:pPr>
              <a:spcBef>
                <a:spcPct val="50000"/>
              </a:spcBef>
            </a:pPr>
            <a:r>
              <a:rPr lang="en-US" sz="2400" dirty="0">
                <a:latin typeface="Arial"/>
                <a:cs typeface="Arial"/>
              </a:rPr>
              <a:t>	00000009 </a:t>
            </a:r>
            <a:r>
              <a:rPr lang="en-US" sz="2400" dirty="0">
                <a:latin typeface="Arial"/>
                <a:cs typeface="Arial"/>
                <a:sym typeface="Symbol" charset="0"/>
              </a:rPr>
              <a:t></a:t>
            </a:r>
            <a:r>
              <a:rPr lang="en-US" sz="2400" dirty="0">
                <a:latin typeface="Arial"/>
                <a:cs typeface="Arial"/>
              </a:rPr>
              <a:t> 0000000E + FB</a:t>
            </a:r>
          </a:p>
        </p:txBody>
      </p:sp>
      <p:sp>
        <p:nvSpPr>
          <p:cNvPr id="155654" name="Text Box 6"/>
          <p:cNvSpPr txBox="1">
            <a:spLocks noChangeArrowheads="1"/>
          </p:cNvSpPr>
          <p:nvPr/>
        </p:nvSpPr>
        <p:spPr bwMode="auto">
          <a:xfrm>
            <a:off x="1295400" y="1676400"/>
            <a:ext cx="6477000"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tabLst>
                <a:tab pos="1371600" algn="l"/>
                <a:tab pos="4114800" algn="l"/>
              </a:tabLst>
              <a:defRPr sz="2400">
                <a:solidFill>
                  <a:schemeClr val="tx1"/>
                </a:solidFill>
                <a:latin typeface="Times New Roman" charset="0"/>
                <a:ea typeface="ＭＳ Ｐゴシック" charset="0"/>
              </a:defRPr>
            </a:lvl1pPr>
            <a:lvl2pPr>
              <a:tabLst>
                <a:tab pos="1371600" algn="l"/>
                <a:tab pos="4114800" algn="l"/>
              </a:tabLst>
              <a:defRPr sz="2400">
                <a:solidFill>
                  <a:schemeClr val="tx1"/>
                </a:solidFill>
                <a:latin typeface="Times New Roman" charset="0"/>
                <a:ea typeface="ＭＳ Ｐゴシック" charset="0"/>
              </a:defRPr>
            </a:lvl2pPr>
            <a:lvl3pPr>
              <a:tabLst>
                <a:tab pos="1371600" algn="l"/>
                <a:tab pos="4114800" algn="l"/>
              </a:tabLst>
              <a:defRPr sz="2400">
                <a:solidFill>
                  <a:schemeClr val="tx1"/>
                </a:solidFill>
                <a:latin typeface="Times New Roman" charset="0"/>
                <a:ea typeface="ＭＳ Ｐゴシック" charset="0"/>
              </a:defRPr>
            </a:lvl3pPr>
            <a:lvl4pPr>
              <a:tabLst>
                <a:tab pos="1371600" algn="l"/>
                <a:tab pos="4114800" algn="l"/>
              </a:tabLst>
              <a:defRPr sz="2400">
                <a:solidFill>
                  <a:schemeClr val="tx1"/>
                </a:solidFill>
                <a:latin typeface="Times New Roman" charset="0"/>
                <a:ea typeface="ＭＳ Ｐゴシック" charset="0"/>
              </a:defRPr>
            </a:lvl4pPr>
            <a:lvl5pPr>
              <a:tabLst>
                <a:tab pos="1371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9pPr>
          </a:lstStyle>
          <a:p>
            <a:pPr>
              <a:spcBef>
                <a:spcPct val="50000"/>
              </a:spcBef>
            </a:pPr>
            <a:r>
              <a:rPr lang="en-US" sz="1900">
                <a:solidFill>
                  <a:schemeClr val="tx2"/>
                </a:solidFill>
                <a:latin typeface="Arial" charset="0"/>
              </a:rPr>
              <a:t>offset	machine code	source code</a:t>
            </a:r>
          </a:p>
        </p:txBody>
      </p:sp>
    </p:spTree>
    <p:extLst>
      <p:ext uri="{BB962C8B-B14F-4D97-AF65-F5344CB8AC3E}">
        <p14:creationId xmlns:p14="http://schemas.microsoft.com/office/powerpoint/2010/main" xmlns="" val="1103642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Drill ….</a:t>
            </a:r>
            <a:endParaRPr lang="en-US" dirty="0"/>
          </a:p>
        </p:txBody>
      </p:sp>
      <p:sp>
        <p:nvSpPr>
          <p:cNvPr id="156676" name="Text Box 4"/>
          <p:cNvSpPr txBox="1">
            <a:spLocks noChangeArrowheads="1"/>
          </p:cNvSpPr>
          <p:nvPr/>
        </p:nvSpPr>
        <p:spPr bwMode="auto">
          <a:xfrm>
            <a:off x="533400" y="1219200"/>
            <a:ext cx="8382000" cy="2711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685800" algn="l"/>
              </a:tabLst>
              <a:defRPr sz="2400">
                <a:solidFill>
                  <a:schemeClr val="tx1"/>
                </a:solidFill>
                <a:latin typeface="Times New Roman" charset="0"/>
                <a:ea typeface="ＭＳ Ｐゴシック" charset="0"/>
              </a:defRPr>
            </a:lvl1pPr>
            <a:lvl2pPr marL="685800" indent="-228600">
              <a:tabLst>
                <a:tab pos="685800" algn="l"/>
              </a:tabLst>
              <a:defRPr sz="2400">
                <a:solidFill>
                  <a:schemeClr val="tx1"/>
                </a:solidFill>
                <a:latin typeface="Times New Roman" charset="0"/>
                <a:ea typeface="ＭＳ Ｐゴシック" charset="0"/>
              </a:defRPr>
            </a:lvl2pPr>
            <a:lvl3pPr marL="971550">
              <a:tabLst>
                <a:tab pos="685800" algn="l"/>
              </a:tabLst>
              <a:defRPr sz="2400">
                <a:solidFill>
                  <a:schemeClr val="tx1"/>
                </a:solidFill>
                <a:latin typeface="Times New Roman" charset="0"/>
                <a:ea typeface="ＭＳ Ｐゴシック" charset="0"/>
              </a:defRPr>
            </a:lvl3pPr>
            <a:lvl4pPr>
              <a:tabLst>
                <a:tab pos="685800" algn="l"/>
              </a:tabLst>
              <a:defRPr sz="2400">
                <a:solidFill>
                  <a:schemeClr val="tx1"/>
                </a:solidFill>
                <a:latin typeface="Times New Roman" charset="0"/>
                <a:ea typeface="ＭＳ Ｐゴシック" charset="0"/>
              </a:defRPr>
            </a:lvl4pPr>
            <a:lvl5pPr>
              <a:tabLst>
                <a:tab pos="685800" algn="l"/>
              </a:tabLst>
              <a:defRPr sz="2400">
                <a:solidFill>
                  <a:schemeClr val="tx1"/>
                </a:solidFill>
                <a:latin typeface="Times New Roman" charset="0"/>
                <a:ea typeface="ＭＳ Ｐゴシック" charset="0"/>
              </a:defRPr>
            </a:lvl5pPr>
            <a:lvl6pPr fontAlgn="base">
              <a:spcBef>
                <a:spcPct val="0"/>
              </a:spcBef>
              <a:spcAft>
                <a:spcPct val="0"/>
              </a:spcAft>
              <a:tabLst>
                <a:tab pos="685800" algn="l"/>
              </a:tabLst>
              <a:defRPr sz="2400">
                <a:solidFill>
                  <a:schemeClr val="tx1"/>
                </a:solidFill>
                <a:latin typeface="Times New Roman" charset="0"/>
                <a:ea typeface="ＭＳ Ｐゴシック" charset="0"/>
              </a:defRPr>
            </a:lvl6pPr>
            <a:lvl7pPr fontAlgn="base">
              <a:spcBef>
                <a:spcPct val="0"/>
              </a:spcBef>
              <a:spcAft>
                <a:spcPct val="0"/>
              </a:spcAft>
              <a:tabLst>
                <a:tab pos="685800" algn="l"/>
              </a:tabLst>
              <a:defRPr sz="2400">
                <a:solidFill>
                  <a:schemeClr val="tx1"/>
                </a:solidFill>
                <a:latin typeface="Times New Roman" charset="0"/>
                <a:ea typeface="ＭＳ Ｐゴシック" charset="0"/>
              </a:defRPr>
            </a:lvl7pPr>
            <a:lvl8pPr fontAlgn="base">
              <a:spcBef>
                <a:spcPct val="0"/>
              </a:spcBef>
              <a:spcAft>
                <a:spcPct val="0"/>
              </a:spcAft>
              <a:tabLst>
                <a:tab pos="685800" algn="l"/>
              </a:tabLst>
              <a:defRPr sz="2400">
                <a:solidFill>
                  <a:schemeClr val="tx1"/>
                </a:solidFill>
                <a:latin typeface="Times New Roman" charset="0"/>
                <a:ea typeface="ＭＳ Ｐゴシック" charset="0"/>
              </a:defRPr>
            </a:lvl8pPr>
            <a:lvl9pPr fontAlgn="base">
              <a:spcBef>
                <a:spcPct val="0"/>
              </a:spcBef>
              <a:spcAft>
                <a:spcPct val="0"/>
              </a:spcAft>
              <a:tabLst>
                <a:tab pos="685800" algn="l"/>
              </a:tabLst>
              <a:defRPr sz="2400">
                <a:solidFill>
                  <a:schemeClr val="tx1"/>
                </a:solidFill>
                <a:latin typeface="Times New Roman" charset="0"/>
                <a:ea typeface="ＭＳ Ｐゴシック" charset="0"/>
              </a:defRPr>
            </a:lvl9pPr>
          </a:lstStyle>
          <a:p>
            <a:pPr>
              <a:spcBef>
                <a:spcPct val="50000"/>
              </a:spcBef>
            </a:pPr>
            <a:r>
              <a:rPr lang="en-US" sz="2800" dirty="0">
                <a:latin typeface="Arial" charset="0"/>
              </a:rPr>
              <a:t>If the relative offset is encoded in a single signed </a:t>
            </a:r>
            <a:r>
              <a:rPr lang="en-US" sz="2800" dirty="0" smtClean="0">
                <a:latin typeface="Arial" charset="0"/>
              </a:rPr>
              <a:t>byte:</a:t>
            </a:r>
            <a:endParaRPr lang="en-US" sz="2800" dirty="0">
              <a:latin typeface="Arial" charset="0"/>
            </a:endParaRPr>
          </a:p>
          <a:p>
            <a:pPr>
              <a:lnSpc>
                <a:spcPct val="70000"/>
              </a:lnSpc>
              <a:spcBef>
                <a:spcPct val="50000"/>
              </a:spcBef>
            </a:pPr>
            <a:r>
              <a:rPr lang="en-US" sz="2800" dirty="0">
                <a:latin typeface="Arial" charset="0"/>
              </a:rPr>
              <a:t>	</a:t>
            </a:r>
            <a:endParaRPr lang="en-US" sz="2800" dirty="0" smtClean="0">
              <a:latin typeface="Arial" charset="0"/>
            </a:endParaRPr>
          </a:p>
          <a:p>
            <a:pPr marL="514350" indent="-514350">
              <a:lnSpc>
                <a:spcPct val="70000"/>
              </a:lnSpc>
              <a:spcBef>
                <a:spcPct val="50000"/>
              </a:spcBef>
              <a:buAutoNum type="alphaLcParenBoth"/>
            </a:pPr>
            <a:r>
              <a:rPr lang="en-US" sz="2800" dirty="0" smtClean="0">
                <a:latin typeface="Arial" charset="0"/>
              </a:rPr>
              <a:t>what </a:t>
            </a:r>
            <a:r>
              <a:rPr lang="en-US" sz="2800" dirty="0">
                <a:latin typeface="Arial" charset="0"/>
              </a:rPr>
              <a:t>is the largest possible backward jump?</a:t>
            </a:r>
          </a:p>
          <a:p>
            <a:pPr>
              <a:lnSpc>
                <a:spcPct val="70000"/>
              </a:lnSpc>
              <a:spcBef>
                <a:spcPct val="50000"/>
              </a:spcBef>
            </a:pPr>
            <a:r>
              <a:rPr lang="en-US" sz="2800" dirty="0" smtClean="0">
                <a:latin typeface="Arial" charset="0"/>
              </a:rPr>
              <a:t>(</a:t>
            </a:r>
            <a:r>
              <a:rPr lang="en-US" sz="2800" dirty="0">
                <a:latin typeface="Arial" charset="0"/>
              </a:rPr>
              <a:t>b) what is the largest possible forward jump?</a:t>
            </a:r>
            <a:endParaRPr lang="en-US" sz="2800" i="1" dirty="0">
              <a:latin typeface="Arial" charset="0"/>
              <a:sym typeface="Symbol" charset="0"/>
            </a:endParaRPr>
          </a:p>
        </p:txBody>
      </p:sp>
      <p:sp>
        <p:nvSpPr>
          <p:cNvPr id="156677" name="Text Box 5"/>
          <p:cNvSpPr txBox="1">
            <a:spLocks noChangeArrowheads="1"/>
          </p:cNvSpPr>
          <p:nvPr/>
        </p:nvSpPr>
        <p:spPr bwMode="auto">
          <a:xfrm>
            <a:off x="2514600" y="4572000"/>
            <a:ext cx="3429000" cy="120032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AutoNum type="alphaLcParenBoth"/>
            </a:pPr>
            <a:r>
              <a:rPr lang="en-US">
                <a:latin typeface="Arial" charset="0"/>
              </a:rPr>
              <a:t> </a:t>
            </a:r>
            <a:r>
              <a:rPr lang="en-US">
                <a:latin typeface="Symbol" charset="0"/>
              </a:rPr>
              <a:t>-</a:t>
            </a:r>
            <a:r>
              <a:rPr lang="en-US">
                <a:latin typeface="Arial" charset="0"/>
              </a:rPr>
              <a:t>128</a:t>
            </a:r>
          </a:p>
          <a:p>
            <a:pPr>
              <a:spcBef>
                <a:spcPct val="50000"/>
              </a:spcBef>
              <a:buFontTx/>
              <a:buAutoNum type="alphaLcParenBoth"/>
            </a:pPr>
            <a:r>
              <a:rPr lang="en-US">
                <a:latin typeface="Arial" charset="0"/>
              </a:rPr>
              <a:t> +127</a:t>
            </a:r>
          </a:p>
        </p:txBody>
      </p:sp>
    </p:spTree>
    <p:extLst>
      <p:ext uri="{BB962C8B-B14F-4D97-AF65-F5344CB8AC3E}">
        <p14:creationId xmlns:p14="http://schemas.microsoft.com/office/powerpoint/2010/main" xmlns="" val="4079815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dissolve">
                                      <p:cBhvr>
                                        <p:cTn id="7"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Drill …..</a:t>
            </a:r>
            <a:endParaRPr lang="en-US" dirty="0"/>
          </a:p>
        </p:txBody>
      </p:sp>
      <p:sp>
        <p:nvSpPr>
          <p:cNvPr id="139268" name="Text Box 4"/>
          <p:cNvSpPr txBox="1">
            <a:spLocks noChangeArrowheads="1"/>
          </p:cNvSpPr>
          <p:nvPr/>
        </p:nvSpPr>
        <p:spPr bwMode="auto">
          <a:xfrm>
            <a:off x="228600" y="1600200"/>
            <a:ext cx="5257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1" dirty="0">
                <a:latin typeface="Arial"/>
                <a:cs typeface="Arial"/>
              </a:rPr>
              <a:t>What will be the final value of AX?</a:t>
            </a:r>
          </a:p>
        </p:txBody>
      </p:sp>
      <p:sp>
        <p:nvSpPr>
          <p:cNvPr id="139269" name="Text Box 5"/>
          <p:cNvSpPr txBox="1">
            <a:spLocks noChangeArrowheads="1"/>
          </p:cNvSpPr>
          <p:nvPr/>
        </p:nvSpPr>
        <p:spPr bwMode="auto">
          <a:xfrm>
            <a:off x="5715000" y="1295400"/>
            <a:ext cx="28956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	mov ax,6</a:t>
            </a:r>
          </a:p>
          <a:p>
            <a:pPr>
              <a:lnSpc>
                <a:spcPct val="50000"/>
              </a:lnSpc>
              <a:spcBef>
                <a:spcPct val="50000"/>
              </a:spcBef>
            </a:pPr>
            <a:r>
              <a:rPr lang="en-US" b="1">
                <a:latin typeface="Courier New" charset="0"/>
              </a:rPr>
              <a:t>	mov ecx,4</a:t>
            </a:r>
          </a:p>
          <a:p>
            <a:pPr>
              <a:lnSpc>
                <a:spcPct val="50000"/>
              </a:lnSpc>
              <a:spcBef>
                <a:spcPct val="50000"/>
              </a:spcBef>
            </a:pPr>
            <a:r>
              <a:rPr lang="en-US" b="1">
                <a:latin typeface="Courier New" charset="0"/>
              </a:rPr>
              <a:t>L1:</a:t>
            </a:r>
          </a:p>
          <a:p>
            <a:pPr>
              <a:lnSpc>
                <a:spcPct val="50000"/>
              </a:lnSpc>
              <a:spcBef>
                <a:spcPct val="50000"/>
              </a:spcBef>
            </a:pPr>
            <a:r>
              <a:rPr lang="en-US" b="1">
                <a:latin typeface="Courier New" charset="0"/>
              </a:rPr>
              <a:t>	inc ax</a:t>
            </a:r>
          </a:p>
          <a:p>
            <a:pPr>
              <a:lnSpc>
                <a:spcPct val="50000"/>
              </a:lnSpc>
              <a:spcBef>
                <a:spcPct val="50000"/>
              </a:spcBef>
            </a:pPr>
            <a:r>
              <a:rPr lang="en-US" b="1">
                <a:latin typeface="Courier New" charset="0"/>
              </a:rPr>
              <a:t>	loop L1</a:t>
            </a:r>
          </a:p>
        </p:txBody>
      </p:sp>
      <p:sp>
        <p:nvSpPr>
          <p:cNvPr id="139270" name="Text Box 6"/>
          <p:cNvSpPr txBox="1">
            <a:spLocks noChangeArrowheads="1"/>
          </p:cNvSpPr>
          <p:nvPr/>
        </p:nvSpPr>
        <p:spPr bwMode="auto">
          <a:xfrm>
            <a:off x="457200" y="3581400"/>
            <a:ext cx="4267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t>How many times will the loop execute?</a:t>
            </a:r>
          </a:p>
        </p:txBody>
      </p:sp>
      <p:sp>
        <p:nvSpPr>
          <p:cNvPr id="139271" name="Text Box 7"/>
          <p:cNvSpPr txBox="1">
            <a:spLocks noChangeArrowheads="1"/>
          </p:cNvSpPr>
          <p:nvPr/>
        </p:nvSpPr>
        <p:spPr bwMode="auto">
          <a:xfrm>
            <a:off x="5715000" y="3657600"/>
            <a:ext cx="2895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	mov ecx,0</a:t>
            </a:r>
          </a:p>
          <a:p>
            <a:pPr>
              <a:lnSpc>
                <a:spcPct val="50000"/>
              </a:lnSpc>
              <a:spcBef>
                <a:spcPct val="50000"/>
              </a:spcBef>
            </a:pPr>
            <a:r>
              <a:rPr lang="en-US" b="1">
                <a:latin typeface="Courier New" charset="0"/>
              </a:rPr>
              <a:t>X2:</a:t>
            </a:r>
          </a:p>
          <a:p>
            <a:pPr>
              <a:lnSpc>
                <a:spcPct val="50000"/>
              </a:lnSpc>
              <a:spcBef>
                <a:spcPct val="50000"/>
              </a:spcBef>
            </a:pPr>
            <a:r>
              <a:rPr lang="en-US" b="1">
                <a:latin typeface="Courier New" charset="0"/>
              </a:rPr>
              <a:t>	inc ax</a:t>
            </a:r>
          </a:p>
          <a:p>
            <a:pPr>
              <a:lnSpc>
                <a:spcPct val="50000"/>
              </a:lnSpc>
              <a:spcBef>
                <a:spcPct val="50000"/>
              </a:spcBef>
            </a:pPr>
            <a:r>
              <a:rPr lang="en-US" b="1">
                <a:latin typeface="Courier New" charset="0"/>
              </a:rPr>
              <a:t>	loop X2</a:t>
            </a:r>
          </a:p>
        </p:txBody>
      </p:sp>
      <p:sp>
        <p:nvSpPr>
          <p:cNvPr id="139272" name="Text Box 8"/>
          <p:cNvSpPr txBox="1">
            <a:spLocks noChangeArrowheads="1"/>
          </p:cNvSpPr>
          <p:nvPr/>
        </p:nvSpPr>
        <p:spPr bwMode="auto">
          <a:xfrm>
            <a:off x="2133600" y="2133600"/>
            <a:ext cx="609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solidFill>
                  <a:srgbClr val="FF0000"/>
                </a:solidFill>
              </a:rPr>
              <a:t>10</a:t>
            </a:r>
          </a:p>
        </p:txBody>
      </p:sp>
      <p:sp>
        <p:nvSpPr>
          <p:cNvPr id="139273" name="Text Box 9"/>
          <p:cNvSpPr txBox="1">
            <a:spLocks noChangeArrowheads="1"/>
          </p:cNvSpPr>
          <p:nvPr/>
        </p:nvSpPr>
        <p:spPr bwMode="auto">
          <a:xfrm>
            <a:off x="1828800" y="4191000"/>
            <a:ext cx="2133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solidFill>
                  <a:srgbClr val="FF0000"/>
                </a:solidFill>
              </a:rPr>
              <a:t>4,294,967,296</a:t>
            </a:r>
          </a:p>
        </p:txBody>
      </p:sp>
    </p:spTree>
    <p:extLst>
      <p:ext uri="{BB962C8B-B14F-4D97-AF65-F5344CB8AC3E}">
        <p14:creationId xmlns:p14="http://schemas.microsoft.com/office/powerpoint/2010/main" xmlns="" val="2735094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Drill …..</a:t>
            </a:r>
            <a:endParaRPr lang="en-US" dirty="0"/>
          </a:p>
        </p:txBody>
      </p:sp>
      <p:sp>
        <p:nvSpPr>
          <p:cNvPr id="2" name="Rectangle 1"/>
          <p:cNvSpPr/>
          <p:nvPr/>
        </p:nvSpPr>
        <p:spPr>
          <a:xfrm>
            <a:off x="2590800" y="2209800"/>
            <a:ext cx="3886200" cy="1569660"/>
          </a:xfrm>
          <a:prstGeom prst="rect">
            <a:avLst/>
          </a:prstGeom>
        </p:spPr>
        <p:txBody>
          <a:bodyPr wrap="square">
            <a:spAutoFit/>
          </a:bodyPr>
          <a:lstStyle/>
          <a:p>
            <a:r>
              <a:rPr lang="en-US" sz="3200" b="1" baseline="30000" dirty="0">
                <a:latin typeface="Courier New"/>
                <a:cs typeface="Courier New"/>
              </a:rPr>
              <a:t>top: .</a:t>
            </a:r>
          </a:p>
          <a:p>
            <a:r>
              <a:rPr lang="en-US" sz="3200" b="1" baseline="30000" dirty="0">
                <a:latin typeface="Courier New"/>
                <a:cs typeface="Courier New"/>
              </a:rPr>
              <a:t>     </a:t>
            </a:r>
            <a:r>
              <a:rPr lang="en-US" sz="3200" b="1" baseline="30000" dirty="0" smtClean="0">
                <a:latin typeface="Courier New"/>
                <a:cs typeface="Courier New"/>
              </a:rPr>
              <a:t>.</a:t>
            </a:r>
            <a:endParaRPr lang="en-US" sz="3200" b="1" baseline="30000" dirty="0">
              <a:latin typeface="Courier New"/>
              <a:cs typeface="Courier New"/>
            </a:endParaRPr>
          </a:p>
          <a:p>
            <a:r>
              <a:rPr lang="fr-FR" sz="3200" b="1" baseline="30000" dirty="0">
                <a:latin typeface="Courier New"/>
                <a:cs typeface="Courier New"/>
              </a:rPr>
              <a:t>     </a:t>
            </a:r>
            <a:r>
              <a:rPr lang="fr-FR" sz="3200" b="1" baseline="30000" dirty="0" err="1" smtClean="0">
                <a:latin typeface="Courier New"/>
                <a:cs typeface="Courier New"/>
              </a:rPr>
              <a:t>inc</a:t>
            </a:r>
            <a:r>
              <a:rPr lang="fr-FR" sz="3200" b="1" baseline="30000" dirty="0" smtClean="0">
                <a:latin typeface="Courier New"/>
                <a:cs typeface="Courier New"/>
              </a:rPr>
              <a:t>  </a:t>
            </a:r>
            <a:r>
              <a:rPr lang="fr-FR" sz="3200" b="1" baseline="30000" dirty="0" err="1" smtClean="0">
                <a:latin typeface="Courier New"/>
                <a:cs typeface="Courier New"/>
              </a:rPr>
              <a:t>ecx</a:t>
            </a:r>
            <a:endParaRPr lang="fr-FR" sz="3200" b="1" baseline="30000" dirty="0">
              <a:latin typeface="Courier New"/>
              <a:cs typeface="Courier New"/>
            </a:endParaRPr>
          </a:p>
          <a:p>
            <a:r>
              <a:rPr lang="fr-FR" sz="3200" b="1" baseline="30000" dirty="0">
                <a:latin typeface="Courier New"/>
                <a:cs typeface="Courier New"/>
              </a:rPr>
              <a:t> </a:t>
            </a:r>
            <a:r>
              <a:rPr lang="fr-FR" sz="3200" b="1" dirty="0" smtClean="0">
                <a:latin typeface="Courier New"/>
                <a:cs typeface="Courier New"/>
              </a:rPr>
              <a:t>   </a:t>
            </a:r>
            <a:r>
              <a:rPr lang="nl-NL" sz="3200" b="1" baseline="30000" dirty="0" smtClean="0">
                <a:latin typeface="Courier New"/>
                <a:cs typeface="Courier New"/>
              </a:rPr>
              <a:t>loop </a:t>
            </a:r>
            <a:r>
              <a:rPr lang="nl-NL" sz="3200" b="1" baseline="30000" dirty="0">
                <a:latin typeface="Courier New"/>
                <a:cs typeface="Courier New"/>
              </a:rPr>
              <a:t>top</a:t>
            </a:r>
            <a:endParaRPr lang="en-US" sz="3200" b="1" dirty="0">
              <a:latin typeface="Courier New"/>
              <a:cs typeface="Courier New"/>
            </a:endParaRPr>
          </a:p>
        </p:txBody>
      </p:sp>
      <p:sp>
        <p:nvSpPr>
          <p:cNvPr id="10" name="Text Box 6"/>
          <p:cNvSpPr txBox="1">
            <a:spLocks noChangeArrowheads="1"/>
          </p:cNvSpPr>
          <p:nvPr/>
        </p:nvSpPr>
        <p:spPr bwMode="auto">
          <a:xfrm>
            <a:off x="838200" y="1066800"/>
            <a:ext cx="6781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1" dirty="0">
                <a:latin typeface="Arial"/>
                <a:cs typeface="Arial"/>
              </a:rPr>
              <a:t>How many times will the loop execute?</a:t>
            </a:r>
          </a:p>
        </p:txBody>
      </p:sp>
      <p:sp>
        <p:nvSpPr>
          <p:cNvPr id="11" name="Text Box 9"/>
          <p:cNvSpPr txBox="1">
            <a:spLocks noChangeArrowheads="1"/>
          </p:cNvSpPr>
          <p:nvPr/>
        </p:nvSpPr>
        <p:spPr bwMode="auto">
          <a:xfrm>
            <a:off x="3962400" y="4343400"/>
            <a:ext cx="2133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smtClean="0">
                <a:solidFill>
                  <a:srgbClr val="FF0000"/>
                </a:solidFill>
              </a:rPr>
              <a:t>INFINITE !!!!!</a:t>
            </a:r>
            <a:endParaRPr lang="en-US" sz="2400" b="1" dirty="0">
              <a:solidFill>
                <a:srgbClr val="FF0000"/>
              </a:solidFill>
            </a:endParaRPr>
          </a:p>
        </p:txBody>
      </p:sp>
    </p:spTree>
    <p:extLst>
      <p:ext uri="{BB962C8B-B14F-4D97-AF65-F5344CB8AC3E}">
        <p14:creationId xmlns:p14="http://schemas.microsoft.com/office/powerpoint/2010/main" xmlns="" val="331961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12: Review</a:t>
            </a:r>
            <a:endParaRPr lang="en-US" dirty="0"/>
          </a:p>
        </p:txBody>
      </p:sp>
      <p:sp>
        <p:nvSpPr>
          <p:cNvPr id="4" name="Content Placeholder 2"/>
          <p:cNvSpPr>
            <a:spLocks noGrp="1"/>
          </p:cNvSpPr>
          <p:nvPr>
            <p:ph idx="1"/>
          </p:nvPr>
        </p:nvSpPr>
        <p:spPr>
          <a:xfrm>
            <a:off x="457200" y="1219200"/>
            <a:ext cx="8229600" cy="4953000"/>
          </a:xfrm>
        </p:spPr>
        <p:txBody>
          <a:bodyPr/>
          <a:lstStyle/>
          <a:p>
            <a:pPr marL="0" indent="0">
              <a:spcBef>
                <a:spcPts val="1968"/>
              </a:spcBef>
              <a:buNone/>
            </a:pPr>
            <a:r>
              <a:rPr lang="en-US" sz="2800" b="1" dirty="0"/>
              <a:t>Programming Examples</a:t>
            </a:r>
            <a:r>
              <a:rPr lang="en-US" sz="2800" b="1" dirty="0" smtClean="0"/>
              <a:t>:</a:t>
            </a:r>
          </a:p>
          <a:p>
            <a:pPr marL="0" indent="0">
              <a:spcBef>
                <a:spcPts val="2376"/>
              </a:spcBef>
              <a:buNone/>
            </a:pPr>
            <a:r>
              <a:rPr lang="en-US" sz="3200" b="1" dirty="0"/>
              <a:t>Data-Related Operators and Directives</a:t>
            </a:r>
          </a:p>
          <a:p>
            <a:pPr>
              <a:spcBef>
                <a:spcPts val="1176"/>
              </a:spcBef>
            </a:pPr>
            <a:r>
              <a:rPr lang="en-US" sz="2800" dirty="0"/>
              <a:t>OFFSET Operator</a:t>
            </a:r>
          </a:p>
          <a:p>
            <a:pPr>
              <a:spcBef>
                <a:spcPts val="1176"/>
              </a:spcBef>
            </a:pPr>
            <a:r>
              <a:rPr lang="en-US" sz="2800" dirty="0"/>
              <a:t>PTR Operator</a:t>
            </a:r>
          </a:p>
          <a:p>
            <a:pPr>
              <a:spcBef>
                <a:spcPts val="1176"/>
              </a:spcBef>
            </a:pPr>
            <a:r>
              <a:rPr lang="en-US" sz="2800" dirty="0"/>
              <a:t>TYPE Operator</a:t>
            </a:r>
          </a:p>
          <a:p>
            <a:pPr>
              <a:spcBef>
                <a:spcPts val="1176"/>
              </a:spcBef>
            </a:pPr>
            <a:r>
              <a:rPr lang="en-US" sz="2800" dirty="0"/>
              <a:t>LENGTHOF Operator</a:t>
            </a:r>
          </a:p>
          <a:p>
            <a:pPr>
              <a:spcBef>
                <a:spcPts val="1176"/>
              </a:spcBef>
            </a:pPr>
            <a:r>
              <a:rPr lang="en-US" sz="2800" dirty="0"/>
              <a:t>SIZEOF Operator</a:t>
            </a:r>
          </a:p>
          <a:p>
            <a:pPr>
              <a:spcBef>
                <a:spcPts val="1176"/>
              </a:spcBef>
            </a:pPr>
            <a:r>
              <a:rPr lang="en-US" sz="2800" dirty="0"/>
              <a:t>LABEL Directive</a:t>
            </a:r>
          </a:p>
          <a:p>
            <a:pPr marL="0" indent="0">
              <a:buNone/>
            </a:pPr>
            <a:endParaRPr lang="en-US"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Nested Loop</a:t>
            </a:r>
          </a:p>
        </p:txBody>
      </p:sp>
      <p:sp>
        <p:nvSpPr>
          <p:cNvPr id="145411" name="Text Box 3"/>
          <p:cNvSpPr txBox="1">
            <a:spLocks noChangeArrowheads="1"/>
          </p:cNvSpPr>
          <p:nvPr/>
        </p:nvSpPr>
        <p:spPr bwMode="auto">
          <a:xfrm>
            <a:off x="381000" y="685800"/>
            <a:ext cx="83820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90600" y="2362200"/>
            <a:ext cx="7543800" cy="403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201988" algn="l"/>
              </a:tabLst>
              <a:defRPr sz="2400">
                <a:solidFill>
                  <a:schemeClr val="tx1"/>
                </a:solidFill>
                <a:latin typeface="Times New Roman" charset="0"/>
                <a:ea typeface="ＭＳ Ｐゴシック" charset="0"/>
              </a:defRPr>
            </a:lvl1pPr>
            <a:lvl2pPr>
              <a:tabLst>
                <a:tab pos="457200" algn="l"/>
                <a:tab pos="3201988" algn="l"/>
              </a:tabLst>
              <a:defRPr sz="2400">
                <a:solidFill>
                  <a:schemeClr val="tx1"/>
                </a:solidFill>
                <a:latin typeface="Times New Roman" charset="0"/>
                <a:ea typeface="ＭＳ Ｐゴシック" charset="0"/>
              </a:defRPr>
            </a:lvl2pPr>
            <a:lvl3pPr>
              <a:tabLst>
                <a:tab pos="457200" algn="l"/>
                <a:tab pos="3201988" algn="l"/>
              </a:tabLst>
              <a:defRPr sz="2400">
                <a:solidFill>
                  <a:schemeClr val="tx1"/>
                </a:solidFill>
                <a:latin typeface="Times New Roman" charset="0"/>
                <a:ea typeface="ＭＳ Ｐゴシック" charset="0"/>
              </a:defRPr>
            </a:lvl3pPr>
            <a:lvl4pPr>
              <a:tabLst>
                <a:tab pos="457200" algn="l"/>
                <a:tab pos="3201988" algn="l"/>
              </a:tabLst>
              <a:defRPr sz="2400">
                <a:solidFill>
                  <a:schemeClr val="tx1"/>
                </a:solidFill>
                <a:latin typeface="Times New Roman" charset="0"/>
                <a:ea typeface="ＭＳ Ｐゴシック" charset="0"/>
              </a:defRPr>
            </a:lvl4pPr>
            <a:lvl5pPr>
              <a:tabLst>
                <a:tab pos="457200" algn="l"/>
                <a:tab pos="32019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a:latin typeface="Courier New" charset="0"/>
              </a:rPr>
              <a:t>count DWORD ?</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ecx,100	; set outer loop count</a:t>
            </a:r>
          </a:p>
          <a:p>
            <a:pPr>
              <a:lnSpc>
                <a:spcPct val="50000"/>
              </a:lnSpc>
              <a:spcBef>
                <a:spcPct val="50000"/>
              </a:spcBef>
            </a:pPr>
            <a:r>
              <a:rPr lang="en-US" sz="2000" b="1" dirty="0">
                <a:solidFill>
                  <a:schemeClr val="hlink"/>
                </a:solidFill>
                <a:latin typeface="Courier New" charset="0"/>
              </a:rPr>
              <a:t>L1:</a:t>
            </a:r>
          </a:p>
          <a:p>
            <a:pPr>
              <a:lnSpc>
                <a:spcPct val="50000"/>
              </a:lnSpc>
              <a:spcBef>
                <a:spcPct val="50000"/>
              </a:spcBef>
            </a:pPr>
            <a:r>
              <a:rPr lang="en-US" sz="2000" b="1" dirty="0">
                <a:solidFill>
                  <a:schemeClr val="hlink"/>
                </a:solidFill>
                <a:latin typeface="Courier New" charset="0"/>
              </a:rPr>
              <a:t>	</a:t>
            </a:r>
            <a:r>
              <a:rPr lang="en-US" sz="2000" b="1" dirty="0" err="1">
                <a:solidFill>
                  <a:schemeClr val="hlink"/>
                </a:solidFill>
                <a:latin typeface="Courier New" charset="0"/>
              </a:rPr>
              <a:t>mov</a:t>
            </a:r>
            <a:r>
              <a:rPr lang="en-US" sz="2000" b="1" dirty="0">
                <a:solidFill>
                  <a:schemeClr val="hlink"/>
                </a:solidFill>
                <a:latin typeface="Courier New" charset="0"/>
              </a:rPr>
              <a:t> </a:t>
            </a:r>
            <a:r>
              <a:rPr lang="en-US" sz="2000" b="1" dirty="0" err="1">
                <a:solidFill>
                  <a:schemeClr val="hlink"/>
                </a:solidFill>
                <a:latin typeface="Courier New" charset="0"/>
              </a:rPr>
              <a:t>count,ecx</a:t>
            </a:r>
            <a:r>
              <a:rPr lang="en-US" sz="2000" b="1" dirty="0">
                <a:solidFill>
                  <a:schemeClr val="hlink"/>
                </a:solidFill>
                <a:latin typeface="Courier New" charset="0"/>
              </a:rPr>
              <a:t>	; save outer loop count</a:t>
            </a:r>
          </a:p>
          <a:p>
            <a:pPr>
              <a:lnSpc>
                <a:spcPct val="50000"/>
              </a:lnSpc>
              <a:spcBef>
                <a:spcPct val="50000"/>
              </a:spcBef>
            </a:pPr>
            <a:r>
              <a:rPr lang="en-US" sz="2000" b="1" dirty="0">
                <a:solidFill>
                  <a:schemeClr val="hlink"/>
                </a:solidFill>
                <a:latin typeface="Courier New" charset="0"/>
              </a:rPr>
              <a:t>	</a:t>
            </a:r>
            <a:r>
              <a:rPr lang="en-US" sz="2000" b="1" dirty="0" err="1">
                <a:solidFill>
                  <a:schemeClr val="tx2"/>
                </a:solidFill>
                <a:latin typeface="Courier New" charset="0"/>
              </a:rPr>
              <a:t>mov</a:t>
            </a:r>
            <a:r>
              <a:rPr lang="en-US" sz="2000" b="1" dirty="0">
                <a:solidFill>
                  <a:schemeClr val="tx2"/>
                </a:solidFill>
                <a:latin typeface="Courier New" charset="0"/>
              </a:rPr>
              <a:t> ecx,20	; set inner loop count</a:t>
            </a:r>
          </a:p>
          <a:p>
            <a:pPr>
              <a:lnSpc>
                <a:spcPct val="50000"/>
              </a:lnSpc>
              <a:spcBef>
                <a:spcPct val="50000"/>
              </a:spcBef>
            </a:pPr>
            <a:r>
              <a:rPr lang="en-US" sz="2000" b="1" dirty="0">
                <a:solidFill>
                  <a:schemeClr val="tx2"/>
                </a:solidFill>
                <a:latin typeface="Courier New" charset="0"/>
              </a:rPr>
              <a:t>L2:	.</a:t>
            </a:r>
          </a:p>
          <a:p>
            <a:pPr lvl="1">
              <a:lnSpc>
                <a:spcPct val="50000"/>
              </a:lnSpc>
              <a:spcBef>
                <a:spcPct val="50000"/>
              </a:spcBef>
            </a:pPr>
            <a:r>
              <a:rPr lang="en-US" sz="2000" b="1" dirty="0">
                <a:solidFill>
                  <a:schemeClr val="tx2"/>
                </a:solidFill>
                <a:latin typeface="Courier New" charset="0"/>
              </a:rPr>
              <a:t>.</a:t>
            </a:r>
          </a:p>
          <a:p>
            <a:pPr lvl="1">
              <a:lnSpc>
                <a:spcPct val="50000"/>
              </a:lnSpc>
              <a:spcBef>
                <a:spcPct val="50000"/>
              </a:spcBef>
            </a:pPr>
            <a:r>
              <a:rPr lang="en-US" sz="2000" b="1" dirty="0">
                <a:solidFill>
                  <a:schemeClr val="tx2"/>
                </a:solidFill>
                <a:latin typeface="Courier New" charset="0"/>
              </a:rPr>
              <a:t>loop L2	; repeat the inner loop</a:t>
            </a:r>
          </a:p>
          <a:p>
            <a:pPr>
              <a:lnSpc>
                <a:spcPct val="50000"/>
              </a:lnSpc>
              <a:spcBef>
                <a:spcPct val="50000"/>
              </a:spcBef>
            </a:pPr>
            <a:r>
              <a:rPr lang="en-US" sz="2000" b="1" dirty="0">
                <a:latin typeface="Courier New" charset="0"/>
              </a:rPr>
              <a:t>	</a:t>
            </a:r>
            <a:r>
              <a:rPr lang="en-US" sz="2000" b="1" dirty="0" err="1">
                <a:solidFill>
                  <a:schemeClr val="hlink"/>
                </a:solidFill>
                <a:latin typeface="Courier New" charset="0"/>
              </a:rPr>
              <a:t>mov</a:t>
            </a:r>
            <a:r>
              <a:rPr lang="en-US" sz="2000" b="1" dirty="0">
                <a:solidFill>
                  <a:schemeClr val="hlink"/>
                </a:solidFill>
                <a:latin typeface="Courier New" charset="0"/>
              </a:rPr>
              <a:t> </a:t>
            </a:r>
            <a:r>
              <a:rPr lang="en-US" sz="2000" b="1" dirty="0" err="1">
                <a:solidFill>
                  <a:schemeClr val="hlink"/>
                </a:solidFill>
                <a:latin typeface="Courier New" charset="0"/>
              </a:rPr>
              <a:t>ecx,count</a:t>
            </a:r>
            <a:r>
              <a:rPr lang="en-US" sz="2000" b="1" dirty="0">
                <a:solidFill>
                  <a:schemeClr val="hlink"/>
                </a:solidFill>
                <a:latin typeface="Courier New" charset="0"/>
              </a:rPr>
              <a:t>	; restore outer loop count</a:t>
            </a:r>
          </a:p>
          <a:p>
            <a:pPr>
              <a:lnSpc>
                <a:spcPct val="50000"/>
              </a:lnSpc>
              <a:spcBef>
                <a:spcPct val="50000"/>
              </a:spcBef>
            </a:pPr>
            <a:r>
              <a:rPr lang="en-US" sz="2000" b="1" dirty="0">
                <a:solidFill>
                  <a:schemeClr val="hlink"/>
                </a:solidFill>
                <a:latin typeface="Courier New" charset="0"/>
              </a:rPr>
              <a:t>	loop L1	; repeat the outer loop</a:t>
            </a:r>
          </a:p>
        </p:txBody>
      </p:sp>
    </p:spTree>
    <p:extLst>
      <p:ext uri="{BB962C8B-B14F-4D97-AF65-F5344CB8AC3E}">
        <p14:creationId xmlns:p14="http://schemas.microsoft.com/office/powerpoint/2010/main" xmlns="" val="810644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Summing an Integer Array</a:t>
            </a:r>
          </a:p>
        </p:txBody>
      </p:sp>
      <p:sp>
        <p:nvSpPr>
          <p:cNvPr id="146436" name="Text Box 4"/>
          <p:cNvSpPr txBox="1">
            <a:spLocks noChangeArrowheads="1"/>
          </p:cNvSpPr>
          <p:nvPr/>
        </p:nvSpPr>
        <p:spPr bwMode="auto">
          <a:xfrm>
            <a:off x="381000" y="2362200"/>
            <a:ext cx="8458200" cy="3886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2000" b="1" dirty="0">
                <a:latin typeface="Courier New" charset="0"/>
              </a:rPr>
              <a:t>.data</a:t>
            </a:r>
          </a:p>
          <a:p>
            <a:pPr>
              <a:lnSpc>
                <a:spcPct val="70000"/>
              </a:lnSpc>
              <a:spcBef>
                <a:spcPct val="50000"/>
              </a:spcBef>
            </a:pPr>
            <a:r>
              <a:rPr lang="en-US" sz="2000" b="1" dirty="0" err="1">
                <a:latin typeface="Courier New" charset="0"/>
              </a:rPr>
              <a:t>intarray</a:t>
            </a:r>
            <a:r>
              <a:rPr lang="en-US" sz="2000" b="1" dirty="0">
                <a:latin typeface="Courier New" charset="0"/>
              </a:rPr>
              <a:t> WORD 100h,200h,300h,400h</a:t>
            </a:r>
          </a:p>
          <a:p>
            <a:pPr>
              <a:lnSpc>
                <a:spcPct val="70000"/>
              </a:lnSpc>
              <a:spcBef>
                <a:spcPct val="50000"/>
              </a:spcBef>
            </a:pPr>
            <a:r>
              <a:rPr lang="en-US" sz="2000" b="1" dirty="0">
                <a:latin typeface="Courier New" charset="0"/>
              </a:rPr>
              <a:t>.code</a:t>
            </a:r>
          </a:p>
          <a:p>
            <a:pPr lvl="1">
              <a:lnSpc>
                <a:spcPct val="7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a:t>
            </a:r>
            <a:r>
              <a:rPr lang="en-US" sz="2000" b="1" dirty="0" err="1">
                <a:latin typeface="Courier New" charset="0"/>
              </a:rPr>
              <a:t>intarray</a:t>
            </a:r>
            <a:r>
              <a:rPr lang="en-US" sz="2000" b="1" dirty="0">
                <a:latin typeface="Courier New" charset="0"/>
              </a:rPr>
              <a:t>	; address of </a:t>
            </a:r>
            <a:r>
              <a:rPr lang="en-US" sz="2000" b="1" dirty="0" err="1">
                <a:latin typeface="Courier New" charset="0"/>
              </a:rPr>
              <a:t>intarray</a:t>
            </a:r>
            <a:endParaRPr lang="en-US" sz="2000" b="1" dirty="0">
              <a:latin typeface="Courier New" charset="0"/>
            </a:endParaRPr>
          </a:p>
          <a:p>
            <a:pPr lvl="1">
              <a:lnSpc>
                <a:spcPct val="7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t>
            </a:r>
            <a:r>
              <a:rPr lang="en-US" sz="2000" b="1" dirty="0" err="1">
                <a:latin typeface="Courier New" charset="0"/>
              </a:rPr>
              <a:t>intarray</a:t>
            </a:r>
            <a:r>
              <a:rPr lang="en-US" sz="2000" b="1" dirty="0">
                <a:latin typeface="Courier New" charset="0"/>
              </a:rPr>
              <a:t>	; loop counter</a:t>
            </a:r>
          </a:p>
          <a:p>
            <a:pPr lvl="1">
              <a:lnSpc>
                <a:spcPct val="70000"/>
              </a:lnSpc>
              <a:spcBef>
                <a:spcPct val="50000"/>
              </a:spcBef>
            </a:pPr>
            <a:r>
              <a:rPr lang="en-US" sz="2000" b="1" dirty="0" err="1">
                <a:latin typeface="Courier New" charset="0"/>
              </a:rPr>
              <a:t>mov</a:t>
            </a:r>
            <a:r>
              <a:rPr lang="en-US" sz="2000" b="1" dirty="0">
                <a:latin typeface="Courier New" charset="0"/>
              </a:rPr>
              <a:t> ax,0	; zero the accumulator</a:t>
            </a:r>
          </a:p>
          <a:p>
            <a:pPr>
              <a:lnSpc>
                <a:spcPct val="70000"/>
              </a:lnSpc>
              <a:spcBef>
                <a:spcPct val="50000"/>
              </a:spcBef>
            </a:pPr>
            <a:r>
              <a:rPr lang="en-US" sz="2000" b="1" dirty="0">
                <a:latin typeface="Courier New" charset="0"/>
              </a:rPr>
              <a:t>L1:</a:t>
            </a:r>
          </a:p>
          <a:p>
            <a:pPr lvl="1">
              <a:lnSpc>
                <a:spcPct val="70000"/>
              </a:lnSpc>
              <a:spcBef>
                <a:spcPct val="50000"/>
              </a:spcBef>
            </a:pPr>
            <a:r>
              <a:rPr lang="en-US" sz="2000" b="1" dirty="0">
                <a:latin typeface="Courier New" charset="0"/>
              </a:rPr>
              <a:t>add ax,[</a:t>
            </a:r>
            <a:r>
              <a:rPr lang="en-US" sz="2000" b="1" dirty="0" err="1">
                <a:latin typeface="Courier New" charset="0"/>
              </a:rPr>
              <a:t>edi</a:t>
            </a:r>
            <a:r>
              <a:rPr lang="en-US" sz="2000" b="1" dirty="0">
                <a:latin typeface="Courier New" charset="0"/>
              </a:rPr>
              <a:t>]	; add an integer</a:t>
            </a:r>
          </a:p>
          <a:p>
            <a:pPr lvl="1">
              <a:lnSpc>
                <a:spcPct val="70000"/>
              </a:lnSpc>
              <a:spcBef>
                <a:spcPct val="50000"/>
              </a:spcBef>
            </a:pPr>
            <a:r>
              <a:rPr lang="en-US" sz="2000" b="1" dirty="0">
                <a:latin typeface="Courier New" charset="0"/>
              </a:rPr>
              <a:t>add </a:t>
            </a:r>
            <a:r>
              <a:rPr lang="en-US" sz="2000" b="1" dirty="0" err="1">
                <a:latin typeface="Courier New" charset="0"/>
              </a:rPr>
              <a:t>edi,TYPE</a:t>
            </a:r>
            <a:r>
              <a:rPr lang="en-US" sz="2000" b="1" dirty="0">
                <a:latin typeface="Courier New" charset="0"/>
              </a:rPr>
              <a:t> </a:t>
            </a:r>
            <a:r>
              <a:rPr lang="en-US" sz="2000" b="1" dirty="0" err="1">
                <a:latin typeface="Courier New" charset="0"/>
              </a:rPr>
              <a:t>intarray</a:t>
            </a:r>
            <a:r>
              <a:rPr lang="en-US" sz="2000" b="1" dirty="0">
                <a:latin typeface="Courier New" charset="0"/>
              </a:rPr>
              <a:t>	; point to next integer</a:t>
            </a:r>
          </a:p>
          <a:p>
            <a:pPr>
              <a:lnSpc>
                <a:spcPct val="70000"/>
              </a:lnSpc>
              <a:spcBef>
                <a:spcPct val="50000"/>
              </a:spcBef>
            </a:pPr>
            <a:r>
              <a:rPr lang="en-US" sz="2000" b="1" dirty="0">
                <a:latin typeface="Courier New" charset="0"/>
              </a:rPr>
              <a:t>	loop L1	; repeat until ECX = 0</a:t>
            </a:r>
          </a:p>
        </p:txBody>
      </p:sp>
      <p:sp>
        <p:nvSpPr>
          <p:cNvPr id="146437" name="Text Box 5"/>
          <p:cNvSpPr txBox="1">
            <a:spLocks noChangeArrowheads="1"/>
          </p:cNvSpPr>
          <p:nvPr/>
        </p:nvSpPr>
        <p:spPr bwMode="auto">
          <a:xfrm>
            <a:off x="838200" y="1066800"/>
            <a:ext cx="74676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following code calculates the sum of an array of 16-bit integers.</a:t>
            </a:r>
          </a:p>
        </p:txBody>
      </p:sp>
    </p:spTree>
    <p:extLst>
      <p:ext uri="{BB962C8B-B14F-4D97-AF65-F5344CB8AC3E}">
        <p14:creationId xmlns:p14="http://schemas.microsoft.com/office/powerpoint/2010/main" xmlns="" val="2053335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t>Stack Operations</a:t>
            </a:r>
          </a:p>
        </p:txBody>
      </p:sp>
      <p:sp>
        <p:nvSpPr>
          <p:cNvPr id="137219" name="Rectangle 1027"/>
          <p:cNvSpPr>
            <a:spLocks noGrp="1" noChangeArrowheads="1"/>
          </p:cNvSpPr>
          <p:nvPr>
            <p:ph type="body" idx="1"/>
          </p:nvPr>
        </p:nvSpPr>
        <p:spPr>
          <a:xfrm>
            <a:off x="1828800" y="1600200"/>
            <a:ext cx="5638800" cy="3505200"/>
          </a:xfrm>
        </p:spPr>
        <p:txBody>
          <a:bodyPr/>
          <a:lstStyle/>
          <a:p>
            <a:r>
              <a:rPr lang="en-US" dirty="0"/>
              <a:t>Runtime Stack</a:t>
            </a:r>
          </a:p>
          <a:p>
            <a:r>
              <a:rPr lang="en-US" dirty="0"/>
              <a:t>PUSH Operation</a:t>
            </a:r>
          </a:p>
          <a:p>
            <a:r>
              <a:rPr lang="en-US" dirty="0"/>
              <a:t>POP Operation</a:t>
            </a:r>
          </a:p>
          <a:p>
            <a:r>
              <a:rPr lang="en-US" dirty="0"/>
              <a:t>PUSH and POP Instructions</a:t>
            </a:r>
          </a:p>
          <a:p>
            <a:r>
              <a:rPr lang="en-US" dirty="0"/>
              <a:t>Using PUSH and POP</a:t>
            </a:r>
          </a:p>
          <a:p>
            <a:r>
              <a:rPr lang="en-US" dirty="0"/>
              <a:t>Example: Reversing a String</a:t>
            </a:r>
          </a:p>
          <a:p>
            <a:r>
              <a:rPr lang="en-US" dirty="0"/>
              <a:t>Related Instructions</a:t>
            </a:r>
          </a:p>
        </p:txBody>
      </p:sp>
    </p:spTree>
    <p:extLst>
      <p:ext uri="{BB962C8B-B14F-4D97-AF65-F5344CB8AC3E}">
        <p14:creationId xmlns:p14="http://schemas.microsoft.com/office/powerpoint/2010/main" xmlns="" val="1000488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Grp="1" noChangeArrowheads="1"/>
          </p:cNvSpPr>
          <p:nvPr>
            <p:ph type="title"/>
          </p:nvPr>
        </p:nvSpPr>
        <p:spPr/>
        <p:txBody>
          <a:bodyPr/>
          <a:lstStyle/>
          <a:p>
            <a:r>
              <a:rPr lang="en-US"/>
              <a:t>Runtime Stack</a:t>
            </a:r>
          </a:p>
        </p:txBody>
      </p:sp>
      <p:sp>
        <p:nvSpPr>
          <p:cNvPr id="102403" name="Rectangle 1027"/>
          <p:cNvSpPr>
            <a:spLocks noGrp="1" noChangeArrowheads="1"/>
          </p:cNvSpPr>
          <p:nvPr>
            <p:ph type="body" idx="1"/>
          </p:nvPr>
        </p:nvSpPr>
        <p:spPr>
          <a:xfrm>
            <a:off x="685800" y="1143000"/>
            <a:ext cx="7772400" cy="1828800"/>
          </a:xfrm>
        </p:spPr>
        <p:txBody>
          <a:bodyPr/>
          <a:lstStyle/>
          <a:p>
            <a:r>
              <a:rPr lang="en-US"/>
              <a:t>Imagine a stack of plates . . .</a:t>
            </a:r>
          </a:p>
          <a:p>
            <a:pPr lvl="1"/>
            <a:r>
              <a:rPr lang="en-US"/>
              <a:t>plates are only added to the top</a:t>
            </a:r>
          </a:p>
          <a:p>
            <a:pPr lvl="1"/>
            <a:r>
              <a:rPr lang="en-US"/>
              <a:t>plates are only removed from the top</a:t>
            </a:r>
          </a:p>
          <a:p>
            <a:pPr lvl="1"/>
            <a:r>
              <a:rPr lang="en-US"/>
              <a:t>LIFO structure</a:t>
            </a:r>
          </a:p>
        </p:txBody>
      </p:sp>
      <p:graphicFrame>
        <p:nvGraphicFramePr>
          <p:cNvPr id="102406" name="Object 1030"/>
          <p:cNvGraphicFramePr>
            <a:graphicFrameLocks noChangeAspect="1"/>
          </p:cNvGraphicFramePr>
          <p:nvPr>
            <p:extLst>
              <p:ext uri="{D42A27DB-BD31-4B8C-83A1-F6EECF244321}">
                <p14:modId xmlns:p14="http://schemas.microsoft.com/office/powerpoint/2010/main" xmlns="" val="1850602929"/>
              </p:ext>
            </p:extLst>
          </p:nvPr>
        </p:nvGraphicFramePr>
        <p:xfrm>
          <a:off x="482600" y="3048000"/>
          <a:ext cx="6604000" cy="3048000"/>
        </p:xfrm>
        <a:graphic>
          <a:graphicData uri="http://schemas.openxmlformats.org/presentationml/2006/ole">
            <p:oleObj spid="_x0000_s6150" name="VISIO" r:id="rId3" imgW="2214372" imgH="984504" progId="">
              <p:embed/>
            </p:oleObj>
          </a:graphicData>
        </a:graphic>
      </p:graphicFrame>
    </p:spTree>
    <p:extLst>
      <p:ext uri="{BB962C8B-B14F-4D97-AF65-F5344CB8AC3E}">
        <p14:creationId xmlns:p14="http://schemas.microsoft.com/office/powerpoint/2010/main" xmlns="" val="3855220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Runtime Stack</a:t>
            </a:r>
          </a:p>
        </p:txBody>
      </p:sp>
      <p:sp>
        <p:nvSpPr>
          <p:cNvPr id="141315" name="Rectangle 3"/>
          <p:cNvSpPr>
            <a:spLocks noGrp="1" noChangeArrowheads="1"/>
          </p:cNvSpPr>
          <p:nvPr>
            <p:ph type="body" idx="1"/>
          </p:nvPr>
        </p:nvSpPr>
        <p:spPr>
          <a:xfrm>
            <a:off x="685800" y="1143000"/>
            <a:ext cx="7772400" cy="1371600"/>
          </a:xfrm>
        </p:spPr>
        <p:txBody>
          <a:bodyPr/>
          <a:lstStyle/>
          <a:p>
            <a:r>
              <a:rPr lang="en-US"/>
              <a:t>Managed by the CPU, using two registers</a:t>
            </a:r>
          </a:p>
          <a:p>
            <a:pPr lvl="1"/>
            <a:r>
              <a:rPr lang="en-US"/>
              <a:t>SS (stack segment)</a:t>
            </a:r>
          </a:p>
          <a:p>
            <a:pPr lvl="1"/>
            <a:r>
              <a:rPr lang="en-US"/>
              <a:t>ESP (stack pointer) *</a:t>
            </a:r>
          </a:p>
        </p:txBody>
      </p:sp>
      <p:sp>
        <p:nvSpPr>
          <p:cNvPr id="141316" name="Text Box 4"/>
          <p:cNvSpPr txBox="1">
            <a:spLocks noChangeArrowheads="1"/>
          </p:cNvSpPr>
          <p:nvPr/>
        </p:nvSpPr>
        <p:spPr bwMode="auto">
          <a:xfrm>
            <a:off x="533400" y="6172200"/>
            <a:ext cx="7772400" cy="53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700"/>
              <a:t>* SP in Real-address mode</a:t>
            </a:r>
          </a:p>
        </p:txBody>
      </p:sp>
      <p:graphicFrame>
        <p:nvGraphicFramePr>
          <p:cNvPr id="141317" name="Object 5"/>
          <p:cNvGraphicFramePr>
            <a:graphicFrameLocks noChangeAspect="1"/>
          </p:cNvGraphicFramePr>
          <p:nvPr>
            <p:extLst>
              <p:ext uri="{D42A27DB-BD31-4B8C-83A1-F6EECF244321}">
                <p14:modId xmlns:p14="http://schemas.microsoft.com/office/powerpoint/2010/main" xmlns="" val="1124719786"/>
              </p:ext>
            </p:extLst>
          </p:nvPr>
        </p:nvGraphicFramePr>
        <p:xfrm>
          <a:off x="1635369" y="2590800"/>
          <a:ext cx="4689231" cy="3657600"/>
        </p:xfrm>
        <a:graphic>
          <a:graphicData uri="http://schemas.openxmlformats.org/presentationml/2006/ole">
            <p:oleObj spid="_x0000_s7174" name="VISIO" r:id="rId3" imgW="2313432" imgH="1504188" progId="">
              <p:embed/>
            </p:oleObj>
          </a:graphicData>
        </a:graphic>
      </p:graphicFrame>
    </p:spTree>
    <p:extLst>
      <p:ext uri="{BB962C8B-B14F-4D97-AF65-F5344CB8AC3E}">
        <p14:creationId xmlns:p14="http://schemas.microsoft.com/office/powerpoint/2010/main" xmlns="" val="888794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PUSH Operation</a:t>
            </a:r>
            <a:r>
              <a:rPr lang="en-US" sz="2400"/>
              <a:t> (1 of 2)</a:t>
            </a:r>
            <a:endParaRPr lang="en-US"/>
          </a:p>
        </p:txBody>
      </p:sp>
      <p:sp>
        <p:nvSpPr>
          <p:cNvPr id="103427" name="Rectangle 3"/>
          <p:cNvSpPr>
            <a:spLocks noGrp="1" noChangeArrowheads="1"/>
          </p:cNvSpPr>
          <p:nvPr>
            <p:ph type="body" idx="1"/>
          </p:nvPr>
        </p:nvSpPr>
        <p:spPr>
          <a:xfrm>
            <a:off x="685800" y="1143000"/>
            <a:ext cx="7772400" cy="1295400"/>
          </a:xfrm>
        </p:spPr>
        <p:txBody>
          <a:bodyPr/>
          <a:lstStyle/>
          <a:p>
            <a:r>
              <a:rPr lang="en-US"/>
              <a:t>A 32-bit push operation decrements the stack pointer by 4 and copies a value into the location pointed to by the stack pointer.</a:t>
            </a:r>
          </a:p>
        </p:txBody>
      </p:sp>
      <p:graphicFrame>
        <p:nvGraphicFramePr>
          <p:cNvPr id="103430" name="Object 6"/>
          <p:cNvGraphicFramePr>
            <a:graphicFrameLocks noChangeAspect="1"/>
          </p:cNvGraphicFramePr>
          <p:nvPr>
            <p:extLst>
              <p:ext uri="{D42A27DB-BD31-4B8C-83A1-F6EECF244321}">
                <p14:modId xmlns:p14="http://schemas.microsoft.com/office/powerpoint/2010/main" xmlns="" val="173359769"/>
              </p:ext>
            </p:extLst>
          </p:nvPr>
        </p:nvGraphicFramePr>
        <p:xfrm>
          <a:off x="0" y="2751221"/>
          <a:ext cx="9144000" cy="3497179"/>
        </p:xfrm>
        <a:graphic>
          <a:graphicData uri="http://schemas.openxmlformats.org/presentationml/2006/ole">
            <p:oleObj spid="_x0000_s8198" name="VISIO" r:id="rId3" imgW="4451604" imgH="1546860" progId="">
              <p:embed/>
            </p:oleObj>
          </a:graphicData>
        </a:graphic>
      </p:graphicFrame>
    </p:spTree>
    <p:extLst>
      <p:ext uri="{BB962C8B-B14F-4D97-AF65-F5344CB8AC3E}">
        <p14:creationId xmlns:p14="http://schemas.microsoft.com/office/powerpoint/2010/main" xmlns="" val="2067450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lstStyle/>
          <a:p>
            <a:r>
              <a:rPr lang="en-US"/>
              <a:t>PUSH Operation</a:t>
            </a:r>
            <a:r>
              <a:rPr lang="en-US" sz="2400"/>
              <a:t> (2 of 2)</a:t>
            </a:r>
            <a:endParaRPr lang="en-US"/>
          </a:p>
        </p:txBody>
      </p:sp>
      <p:sp>
        <p:nvSpPr>
          <p:cNvPr id="104451" name="Rectangle 1027"/>
          <p:cNvSpPr>
            <a:spLocks noGrp="1" noChangeArrowheads="1"/>
          </p:cNvSpPr>
          <p:nvPr>
            <p:ph type="body" idx="1"/>
          </p:nvPr>
        </p:nvSpPr>
        <p:spPr>
          <a:xfrm>
            <a:off x="685800" y="1143000"/>
            <a:ext cx="7772400" cy="609600"/>
          </a:xfrm>
        </p:spPr>
        <p:txBody>
          <a:bodyPr/>
          <a:lstStyle/>
          <a:p>
            <a:r>
              <a:rPr lang="en-US"/>
              <a:t>Same stack after pushing two more integers:</a:t>
            </a:r>
          </a:p>
        </p:txBody>
      </p:sp>
      <p:graphicFrame>
        <p:nvGraphicFramePr>
          <p:cNvPr id="104453" name="Object 1029"/>
          <p:cNvGraphicFramePr>
            <a:graphicFrameLocks noChangeAspect="1"/>
          </p:cNvGraphicFramePr>
          <p:nvPr>
            <p:extLst>
              <p:ext uri="{D42A27DB-BD31-4B8C-83A1-F6EECF244321}">
                <p14:modId xmlns:p14="http://schemas.microsoft.com/office/powerpoint/2010/main" xmlns="" val="2028120998"/>
              </p:ext>
            </p:extLst>
          </p:nvPr>
        </p:nvGraphicFramePr>
        <p:xfrm>
          <a:off x="1676400" y="1752600"/>
          <a:ext cx="5250052" cy="3886200"/>
        </p:xfrm>
        <a:graphic>
          <a:graphicData uri="http://schemas.openxmlformats.org/presentationml/2006/ole">
            <p:oleObj spid="_x0000_s9222" name="VISIO" r:id="rId3" imgW="2392680" imgH="1490472" progId="">
              <p:embed/>
            </p:oleObj>
          </a:graphicData>
        </a:graphic>
      </p:graphicFrame>
      <p:sp>
        <p:nvSpPr>
          <p:cNvPr id="104454" name="Text Box 1030"/>
          <p:cNvSpPr txBox="1">
            <a:spLocks noChangeArrowheads="1"/>
          </p:cNvSpPr>
          <p:nvPr/>
        </p:nvSpPr>
        <p:spPr bwMode="auto">
          <a:xfrm>
            <a:off x="685800" y="5715000"/>
            <a:ext cx="7315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The stack grows downward. The area below ESP is always available (unless the stack has overflowed).</a:t>
            </a:r>
          </a:p>
        </p:txBody>
      </p:sp>
    </p:spTree>
    <p:extLst>
      <p:ext uri="{BB962C8B-B14F-4D97-AF65-F5344CB8AC3E}">
        <p14:creationId xmlns:p14="http://schemas.microsoft.com/office/powerpoint/2010/main" xmlns="" val="3272428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POP Operation</a:t>
            </a:r>
          </a:p>
        </p:txBody>
      </p:sp>
      <p:sp>
        <p:nvSpPr>
          <p:cNvPr id="105475" name="Rectangle 3"/>
          <p:cNvSpPr>
            <a:spLocks noGrp="1" noChangeArrowheads="1"/>
          </p:cNvSpPr>
          <p:nvPr>
            <p:ph type="body" idx="1"/>
          </p:nvPr>
        </p:nvSpPr>
        <p:spPr>
          <a:xfrm>
            <a:off x="609600" y="1143000"/>
            <a:ext cx="8001000" cy="1524000"/>
          </a:xfrm>
        </p:spPr>
        <p:txBody>
          <a:bodyPr>
            <a:noAutofit/>
          </a:bodyPr>
          <a:lstStyle/>
          <a:p>
            <a:r>
              <a:rPr lang="en-US" dirty="0"/>
              <a:t>Copies value at stack[ESP] into a register or variable.</a:t>
            </a:r>
          </a:p>
          <a:p>
            <a:r>
              <a:rPr lang="en-US" dirty="0"/>
              <a:t>Adds </a:t>
            </a:r>
            <a:r>
              <a:rPr lang="en-US" i="1" dirty="0"/>
              <a:t>n</a:t>
            </a:r>
            <a:r>
              <a:rPr lang="en-US" dirty="0"/>
              <a:t> to ESP, where </a:t>
            </a:r>
            <a:r>
              <a:rPr lang="en-US" i="1" dirty="0"/>
              <a:t>n</a:t>
            </a:r>
            <a:r>
              <a:rPr lang="en-US" dirty="0"/>
              <a:t> is either 2 or 4.</a:t>
            </a:r>
          </a:p>
          <a:p>
            <a:pPr lvl="1"/>
            <a:r>
              <a:rPr lang="en-US" dirty="0"/>
              <a:t>value of </a:t>
            </a:r>
            <a:r>
              <a:rPr lang="en-US" i="1" dirty="0"/>
              <a:t>n</a:t>
            </a:r>
            <a:r>
              <a:rPr lang="en-US" dirty="0"/>
              <a:t> depends on the attribute of the operand receiving the data</a:t>
            </a:r>
          </a:p>
        </p:txBody>
      </p:sp>
      <p:graphicFrame>
        <p:nvGraphicFramePr>
          <p:cNvPr id="105476" name="Object 4"/>
          <p:cNvGraphicFramePr>
            <a:graphicFrameLocks noChangeAspect="1"/>
          </p:cNvGraphicFramePr>
          <p:nvPr>
            <p:extLst>
              <p:ext uri="{D42A27DB-BD31-4B8C-83A1-F6EECF244321}">
                <p14:modId xmlns:p14="http://schemas.microsoft.com/office/powerpoint/2010/main" xmlns="" val="996100357"/>
              </p:ext>
            </p:extLst>
          </p:nvPr>
        </p:nvGraphicFramePr>
        <p:xfrm>
          <a:off x="226424" y="2819400"/>
          <a:ext cx="8813074" cy="3505200"/>
        </p:xfrm>
        <a:graphic>
          <a:graphicData uri="http://schemas.openxmlformats.org/presentationml/2006/ole">
            <p:oleObj spid="_x0000_s10246" name="VISIO" r:id="rId3" imgW="4509516" imgH="1589532" progId="">
              <p:embed/>
            </p:oleObj>
          </a:graphicData>
        </a:graphic>
      </p:graphicFrame>
    </p:spTree>
    <p:extLst>
      <p:ext uri="{BB962C8B-B14F-4D97-AF65-F5344CB8AC3E}">
        <p14:creationId xmlns:p14="http://schemas.microsoft.com/office/powerpoint/2010/main" xmlns="" val="1435154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PUSH and POP Instructions</a:t>
            </a:r>
          </a:p>
        </p:txBody>
      </p:sp>
      <p:sp>
        <p:nvSpPr>
          <p:cNvPr id="106499" name="Rectangle 3"/>
          <p:cNvSpPr>
            <a:spLocks noGrp="1" noChangeArrowheads="1"/>
          </p:cNvSpPr>
          <p:nvPr>
            <p:ph type="body" idx="1"/>
          </p:nvPr>
        </p:nvSpPr>
        <p:spPr>
          <a:xfrm>
            <a:off x="2362200" y="1371600"/>
            <a:ext cx="4572000" cy="5105400"/>
          </a:xfrm>
        </p:spPr>
        <p:txBody>
          <a:bodyPr>
            <a:noAutofit/>
          </a:bodyPr>
          <a:lstStyle/>
          <a:p>
            <a:pPr>
              <a:spcBef>
                <a:spcPts val="1968"/>
              </a:spcBef>
            </a:pPr>
            <a:r>
              <a:rPr lang="en-US" sz="3200" dirty="0"/>
              <a:t>PUSH syntax:</a:t>
            </a:r>
          </a:p>
          <a:p>
            <a:pPr lvl="1">
              <a:spcBef>
                <a:spcPts val="1968"/>
              </a:spcBef>
            </a:pPr>
            <a:r>
              <a:rPr lang="en-US" sz="2800" dirty="0"/>
              <a:t>PUSH </a:t>
            </a:r>
            <a:r>
              <a:rPr lang="en-US" sz="2800" i="1" dirty="0"/>
              <a:t>r/m16</a:t>
            </a:r>
            <a:r>
              <a:rPr lang="en-US" sz="2800" dirty="0"/>
              <a:t>		</a:t>
            </a:r>
          </a:p>
          <a:p>
            <a:pPr lvl="1">
              <a:spcBef>
                <a:spcPts val="1968"/>
              </a:spcBef>
            </a:pPr>
            <a:r>
              <a:rPr lang="en-US" sz="2800" dirty="0"/>
              <a:t>PUSH </a:t>
            </a:r>
            <a:r>
              <a:rPr lang="en-US" sz="2800" i="1" dirty="0"/>
              <a:t>r/m32</a:t>
            </a:r>
          </a:p>
          <a:p>
            <a:pPr lvl="1">
              <a:spcBef>
                <a:spcPts val="1968"/>
              </a:spcBef>
            </a:pPr>
            <a:r>
              <a:rPr lang="en-US" sz="2800" dirty="0"/>
              <a:t>PUSH </a:t>
            </a:r>
            <a:r>
              <a:rPr lang="en-US" sz="2800" i="1" dirty="0"/>
              <a:t>imm32</a:t>
            </a:r>
          </a:p>
          <a:p>
            <a:pPr>
              <a:spcBef>
                <a:spcPts val="1968"/>
              </a:spcBef>
            </a:pPr>
            <a:r>
              <a:rPr lang="en-US" sz="3200" dirty="0"/>
              <a:t>POP syntax:</a:t>
            </a:r>
          </a:p>
          <a:p>
            <a:pPr lvl="1">
              <a:spcBef>
                <a:spcPts val="1968"/>
              </a:spcBef>
            </a:pPr>
            <a:r>
              <a:rPr lang="en-US" sz="2800" dirty="0"/>
              <a:t>POP </a:t>
            </a:r>
            <a:r>
              <a:rPr lang="en-US" sz="2800" i="1" dirty="0"/>
              <a:t>r/m16</a:t>
            </a:r>
            <a:r>
              <a:rPr lang="en-US" sz="2800" dirty="0"/>
              <a:t>		</a:t>
            </a:r>
          </a:p>
          <a:p>
            <a:pPr lvl="1">
              <a:spcBef>
                <a:spcPts val="1968"/>
              </a:spcBef>
            </a:pPr>
            <a:r>
              <a:rPr lang="en-US" sz="2800" dirty="0"/>
              <a:t>POP </a:t>
            </a:r>
            <a:r>
              <a:rPr lang="en-US" sz="2800" i="1" dirty="0"/>
              <a:t>r/m32</a:t>
            </a:r>
            <a:endParaRPr lang="en-US" sz="2800" dirty="0"/>
          </a:p>
        </p:txBody>
      </p:sp>
    </p:spTree>
    <p:extLst>
      <p:ext uri="{BB962C8B-B14F-4D97-AF65-F5344CB8AC3E}">
        <p14:creationId xmlns:p14="http://schemas.microsoft.com/office/powerpoint/2010/main" xmlns="" val="2457208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Using PUSH and POP</a:t>
            </a:r>
          </a:p>
        </p:txBody>
      </p:sp>
      <p:sp>
        <p:nvSpPr>
          <p:cNvPr id="86019" name="Text Box 3"/>
          <p:cNvSpPr txBox="1">
            <a:spLocks noChangeArrowheads="1"/>
          </p:cNvSpPr>
          <p:nvPr/>
        </p:nvSpPr>
        <p:spPr bwMode="auto">
          <a:xfrm>
            <a:off x="685800" y="2362200"/>
            <a:ext cx="8305800" cy="4267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push </a:t>
            </a:r>
            <a:r>
              <a:rPr lang="en-US" sz="2000" b="1" dirty="0" err="1">
                <a:latin typeface="Courier New" charset="0"/>
              </a:rPr>
              <a:t>esi</a:t>
            </a:r>
            <a:r>
              <a:rPr lang="en-US" sz="2000" b="1" dirty="0">
                <a:latin typeface="Courier New" charset="0"/>
              </a:rPr>
              <a:t>		; push registers</a:t>
            </a:r>
          </a:p>
          <a:p>
            <a:pPr>
              <a:lnSpc>
                <a:spcPct val="50000"/>
              </a:lnSpc>
              <a:spcBef>
                <a:spcPct val="50000"/>
              </a:spcBef>
            </a:pPr>
            <a:r>
              <a:rPr lang="en-US" sz="2000" b="1" dirty="0">
                <a:latin typeface="Courier New" charset="0"/>
              </a:rPr>
              <a:t>push </a:t>
            </a:r>
            <a:r>
              <a:rPr lang="en-US" sz="2000" b="1" dirty="0" err="1">
                <a:latin typeface="Courier New" charset="0"/>
              </a:rPr>
              <a:t>ecx</a:t>
            </a:r>
            <a:endParaRPr lang="en-US" sz="2000" b="1" dirty="0">
              <a:latin typeface="Courier New" charset="0"/>
            </a:endParaRPr>
          </a:p>
          <a:p>
            <a:pPr>
              <a:lnSpc>
                <a:spcPct val="50000"/>
              </a:lnSpc>
              <a:spcBef>
                <a:spcPct val="50000"/>
              </a:spcBef>
            </a:pPr>
            <a:r>
              <a:rPr lang="en-US" sz="2000" b="1" dirty="0">
                <a:latin typeface="Courier New" charset="0"/>
              </a:rPr>
              <a:t>push </a:t>
            </a:r>
            <a:r>
              <a:rPr lang="en-US" sz="2000" b="1" dirty="0" err="1">
                <a:latin typeface="Courier New" charset="0"/>
              </a:rPr>
              <a:t>ebx</a:t>
            </a: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t>
            </a:r>
            <a:r>
              <a:rPr lang="en-US" sz="2000" b="1" dirty="0" err="1">
                <a:latin typeface="Courier New" charset="0"/>
              </a:rPr>
              <a:t>dwordVal</a:t>
            </a:r>
            <a:r>
              <a:rPr lang="en-US" sz="2000" b="1" dirty="0">
                <a:latin typeface="Courier New" charset="0"/>
              </a:rPr>
              <a:t> 		; display some memory</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t>
            </a:r>
            <a:r>
              <a:rPr lang="en-US" sz="2000" b="1" dirty="0" err="1">
                <a:latin typeface="Courier New" charset="0"/>
              </a:rPr>
              <a:t>dwordVal</a:t>
            </a: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ebx,TYPE</a:t>
            </a:r>
            <a:r>
              <a:rPr lang="en-US" sz="2000" b="1" dirty="0">
                <a:latin typeface="Courier New" charset="0"/>
              </a:rPr>
              <a:t> </a:t>
            </a:r>
            <a:r>
              <a:rPr lang="en-US" sz="2000" b="1" dirty="0" err="1">
                <a:latin typeface="Courier New" charset="0"/>
              </a:rPr>
              <a:t>dwordVal</a:t>
            </a:r>
            <a:endParaRPr lang="en-US" sz="2000" b="1" dirty="0">
              <a:latin typeface="Courier New" charset="0"/>
            </a:endParaRPr>
          </a:p>
          <a:p>
            <a:pPr>
              <a:lnSpc>
                <a:spcPct val="50000"/>
              </a:lnSpc>
              <a:spcBef>
                <a:spcPct val="50000"/>
              </a:spcBef>
            </a:pPr>
            <a:r>
              <a:rPr lang="en-US" sz="2000" b="1" dirty="0" smtClean="0">
                <a:latin typeface="Courier New" charset="0"/>
              </a:rPr>
              <a:t>………</a:t>
            </a: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pop </a:t>
            </a:r>
            <a:r>
              <a:rPr lang="en-US" sz="2000" b="1" dirty="0" err="1">
                <a:latin typeface="Courier New" charset="0"/>
              </a:rPr>
              <a:t>ebx</a:t>
            </a:r>
            <a:r>
              <a:rPr lang="en-US" sz="2000" b="1" dirty="0">
                <a:latin typeface="Courier New" charset="0"/>
              </a:rPr>
              <a:t>		; restore registers</a:t>
            </a:r>
          </a:p>
          <a:p>
            <a:pPr>
              <a:lnSpc>
                <a:spcPct val="50000"/>
              </a:lnSpc>
              <a:spcBef>
                <a:spcPct val="50000"/>
              </a:spcBef>
            </a:pPr>
            <a:r>
              <a:rPr lang="en-US" sz="2000" b="1" dirty="0">
                <a:latin typeface="Courier New" charset="0"/>
              </a:rPr>
              <a:t>pop </a:t>
            </a:r>
            <a:r>
              <a:rPr lang="en-US" sz="2000" b="1" dirty="0" err="1">
                <a:latin typeface="Courier New" charset="0"/>
              </a:rPr>
              <a:t>ecx</a:t>
            </a:r>
            <a:endParaRPr lang="en-US" sz="2000" b="1" dirty="0">
              <a:latin typeface="Courier New" charset="0"/>
            </a:endParaRPr>
          </a:p>
          <a:p>
            <a:pPr>
              <a:lnSpc>
                <a:spcPct val="50000"/>
              </a:lnSpc>
              <a:spcBef>
                <a:spcPct val="50000"/>
              </a:spcBef>
            </a:pPr>
            <a:r>
              <a:rPr lang="en-US" sz="2000" b="1" dirty="0">
                <a:latin typeface="Courier New" charset="0"/>
              </a:rPr>
              <a:t>pop </a:t>
            </a:r>
            <a:r>
              <a:rPr lang="en-US" sz="2000" b="1" dirty="0" err="1">
                <a:latin typeface="Courier New" charset="0"/>
              </a:rPr>
              <a:t>esi</a:t>
            </a:r>
            <a:endParaRPr lang="en-US" sz="2000" b="1" dirty="0">
              <a:latin typeface="Courier New" charset="0"/>
            </a:endParaRPr>
          </a:p>
        </p:txBody>
      </p:sp>
      <p:sp>
        <p:nvSpPr>
          <p:cNvPr id="86020" name="Text Box 4"/>
          <p:cNvSpPr txBox="1">
            <a:spLocks noChangeArrowheads="1"/>
          </p:cNvSpPr>
          <p:nvPr/>
        </p:nvSpPr>
        <p:spPr bwMode="auto">
          <a:xfrm>
            <a:off x="533400" y="1066800"/>
            <a:ext cx="8305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Save and restore registers when they contain important values. PUSH and POP instructions occur in the opposite order.</a:t>
            </a:r>
          </a:p>
        </p:txBody>
      </p:sp>
    </p:spTree>
    <p:extLst>
      <p:ext uri="{BB962C8B-B14F-4D97-AF65-F5344CB8AC3E}">
        <p14:creationId xmlns:p14="http://schemas.microsoft.com/office/powerpoint/2010/main" xmlns="" val="3696932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12: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Content Placeholder 2"/>
          <p:cNvSpPr>
            <a:spLocks noGrp="1"/>
          </p:cNvSpPr>
          <p:nvPr>
            <p:ph idx="1"/>
          </p:nvPr>
        </p:nvSpPr>
        <p:spPr>
          <a:xfrm>
            <a:off x="457200" y="1219200"/>
            <a:ext cx="8229600" cy="4953000"/>
          </a:xfrm>
        </p:spPr>
        <p:txBody>
          <a:bodyPr/>
          <a:lstStyle/>
          <a:p>
            <a:pPr marL="0" indent="0">
              <a:spcBef>
                <a:spcPts val="1968"/>
              </a:spcBef>
              <a:buNone/>
            </a:pPr>
            <a:r>
              <a:rPr lang="en-US" sz="2800" b="1" dirty="0"/>
              <a:t>Programming Examples</a:t>
            </a:r>
            <a:r>
              <a:rPr lang="en-US" sz="2800" b="1" dirty="0" smtClean="0"/>
              <a:t>:</a:t>
            </a:r>
          </a:p>
          <a:p>
            <a:pPr marL="0" indent="0">
              <a:spcBef>
                <a:spcPts val="1968"/>
              </a:spcBef>
              <a:buNone/>
            </a:pPr>
            <a:r>
              <a:rPr lang="en-US" sz="3200" b="1" dirty="0" smtClean="0"/>
              <a:t>Indirect Addressing</a:t>
            </a:r>
            <a:endParaRPr lang="en-US" sz="2800" b="1" dirty="0" smtClean="0"/>
          </a:p>
          <a:p>
            <a:pPr>
              <a:spcBef>
                <a:spcPts val="1968"/>
              </a:spcBef>
            </a:pPr>
            <a:r>
              <a:rPr lang="en-US" sz="2800" dirty="0" smtClean="0"/>
              <a:t>Indirect </a:t>
            </a:r>
            <a:r>
              <a:rPr lang="en-US" sz="2800" dirty="0"/>
              <a:t>Operands</a:t>
            </a:r>
          </a:p>
          <a:p>
            <a:pPr>
              <a:spcBef>
                <a:spcPts val="1968"/>
              </a:spcBef>
            </a:pPr>
            <a:r>
              <a:rPr lang="en-US" sz="2800" dirty="0"/>
              <a:t>Array Sum Example</a:t>
            </a:r>
          </a:p>
          <a:p>
            <a:pPr>
              <a:spcBef>
                <a:spcPts val="1968"/>
              </a:spcBef>
            </a:pPr>
            <a:r>
              <a:rPr lang="en-US" sz="2800" dirty="0"/>
              <a:t>Indexed Operands</a:t>
            </a:r>
          </a:p>
          <a:p>
            <a:pPr>
              <a:spcBef>
                <a:spcPts val="1968"/>
              </a:spcBef>
            </a:pPr>
            <a:r>
              <a:rPr lang="en-US" sz="2800" dirty="0" smtClean="0"/>
              <a:t>Pointers</a:t>
            </a:r>
          </a:p>
          <a:p>
            <a:pPr marL="0" indent="0">
              <a:buNone/>
            </a:pPr>
            <a:endParaRPr lang="en-US" dirty="0"/>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r>
              <a:rPr lang="en-US"/>
              <a:t>Example: Nested Loop</a:t>
            </a:r>
          </a:p>
        </p:txBody>
      </p:sp>
      <p:sp>
        <p:nvSpPr>
          <p:cNvPr id="139267" name="Text Box 1027"/>
          <p:cNvSpPr txBox="1">
            <a:spLocks noChangeArrowheads="1"/>
          </p:cNvSpPr>
          <p:nvPr/>
        </p:nvSpPr>
        <p:spPr bwMode="auto">
          <a:xfrm>
            <a:off x="533400" y="2209800"/>
            <a:ext cx="8229600" cy="434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143250" algn="l"/>
              </a:tabLst>
              <a:defRPr sz="2400">
                <a:solidFill>
                  <a:schemeClr val="tx1"/>
                </a:solidFill>
                <a:latin typeface="Times New Roman" charset="0"/>
                <a:ea typeface="ＭＳ Ｐゴシック" charset="0"/>
              </a:defRPr>
            </a:lvl1pPr>
            <a:lvl2pPr>
              <a:tabLst>
                <a:tab pos="457200" algn="l"/>
                <a:tab pos="3143250" algn="l"/>
              </a:tabLst>
              <a:defRPr sz="2400">
                <a:solidFill>
                  <a:schemeClr val="tx1"/>
                </a:solidFill>
                <a:latin typeface="Times New Roman" charset="0"/>
                <a:ea typeface="ＭＳ Ｐゴシック" charset="0"/>
              </a:defRPr>
            </a:lvl2pPr>
            <a:lvl3pPr>
              <a:tabLst>
                <a:tab pos="457200" algn="l"/>
                <a:tab pos="3143250" algn="l"/>
              </a:tabLst>
              <a:defRPr sz="2400">
                <a:solidFill>
                  <a:schemeClr val="tx1"/>
                </a:solidFill>
                <a:latin typeface="Times New Roman" charset="0"/>
                <a:ea typeface="ＭＳ Ｐゴシック" charset="0"/>
              </a:defRPr>
            </a:lvl3pPr>
            <a:lvl4pPr>
              <a:tabLst>
                <a:tab pos="457200" algn="l"/>
                <a:tab pos="3143250" algn="l"/>
              </a:tabLst>
              <a:defRPr sz="2400">
                <a:solidFill>
                  <a:schemeClr val="tx1"/>
                </a:solidFill>
                <a:latin typeface="Times New Roman" charset="0"/>
                <a:ea typeface="ＭＳ Ｐゴシック" charset="0"/>
              </a:defRPr>
            </a:lvl4pPr>
            <a:lvl5pPr>
              <a:tabLst>
                <a:tab pos="457200" algn="l"/>
                <a:tab pos="31432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ecx,100	; set outer loop count</a:t>
            </a:r>
          </a:p>
          <a:p>
            <a:pPr>
              <a:lnSpc>
                <a:spcPct val="50000"/>
              </a:lnSpc>
              <a:spcBef>
                <a:spcPct val="50000"/>
              </a:spcBef>
            </a:pPr>
            <a:r>
              <a:rPr lang="en-US" sz="2000" b="1" dirty="0">
                <a:latin typeface="Courier New" charset="0"/>
              </a:rPr>
              <a:t>L1:		; begin the outer loop</a:t>
            </a:r>
          </a:p>
          <a:p>
            <a:pPr>
              <a:lnSpc>
                <a:spcPct val="50000"/>
              </a:lnSpc>
              <a:spcBef>
                <a:spcPct val="50000"/>
              </a:spcBef>
            </a:pPr>
            <a:r>
              <a:rPr lang="en-US" sz="2000" b="1" dirty="0">
                <a:latin typeface="Courier New" charset="0"/>
              </a:rPr>
              <a:t>	</a:t>
            </a:r>
            <a:r>
              <a:rPr lang="en-US" sz="2000" b="1" dirty="0">
                <a:solidFill>
                  <a:schemeClr val="tx2"/>
                </a:solidFill>
                <a:latin typeface="Courier New" charset="0"/>
              </a:rPr>
              <a:t>push </a:t>
            </a:r>
            <a:r>
              <a:rPr lang="en-US" sz="2000" b="1" dirty="0" err="1">
                <a:solidFill>
                  <a:schemeClr val="tx2"/>
                </a:solidFill>
                <a:latin typeface="Courier New" charset="0"/>
              </a:rPr>
              <a:t>ecx</a:t>
            </a:r>
            <a:r>
              <a:rPr lang="en-US" sz="2000" b="1" dirty="0">
                <a:solidFill>
                  <a:schemeClr val="tx2"/>
                </a:solidFill>
                <a:latin typeface="Courier New" charset="0"/>
              </a:rPr>
              <a:t>	; save outer loop count</a:t>
            </a:r>
          </a:p>
          <a:p>
            <a:pPr>
              <a:lnSpc>
                <a:spcPct val="50000"/>
              </a:lnSpc>
              <a:spcBef>
                <a:spcPct val="50000"/>
              </a:spcBef>
            </a:pPr>
            <a:endParaRPr lang="en-US" sz="2000" b="1" dirty="0">
              <a:solidFill>
                <a:schemeClr val="tx2"/>
              </a:solidFill>
              <a:latin typeface="Courier New" charset="0"/>
            </a:endParaRP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ecx,20	; set inner loop count</a:t>
            </a:r>
          </a:p>
          <a:p>
            <a:pPr>
              <a:lnSpc>
                <a:spcPct val="50000"/>
              </a:lnSpc>
              <a:spcBef>
                <a:spcPct val="50000"/>
              </a:spcBef>
            </a:pPr>
            <a:r>
              <a:rPr lang="en-US" sz="2000" b="1" dirty="0">
                <a:latin typeface="Courier New" charset="0"/>
              </a:rPr>
              <a:t>L2:		; begin the inner loop</a:t>
            </a:r>
          </a:p>
          <a:p>
            <a:pPr>
              <a:lnSpc>
                <a:spcPct val="50000"/>
              </a:lnSpc>
              <a:spcBef>
                <a:spcPct val="50000"/>
              </a:spcBef>
            </a:pPr>
            <a:r>
              <a:rPr lang="en-US" sz="2000" b="1" dirty="0">
                <a:latin typeface="Courier New" charset="0"/>
              </a:rPr>
              <a:t>	;</a:t>
            </a:r>
          </a:p>
          <a:p>
            <a:pPr>
              <a:lnSpc>
                <a:spcPct val="50000"/>
              </a:lnSpc>
              <a:spcBef>
                <a:spcPct val="50000"/>
              </a:spcBef>
            </a:pPr>
            <a:r>
              <a:rPr lang="en-US" sz="2000" b="1" dirty="0">
                <a:latin typeface="Courier New" charset="0"/>
              </a:rPr>
              <a:t>	;</a:t>
            </a:r>
          </a:p>
          <a:p>
            <a:pPr>
              <a:lnSpc>
                <a:spcPct val="50000"/>
              </a:lnSpc>
              <a:spcBef>
                <a:spcPct val="50000"/>
              </a:spcBef>
            </a:pPr>
            <a:r>
              <a:rPr lang="en-US" sz="2000" b="1" dirty="0">
                <a:latin typeface="Courier New" charset="0"/>
              </a:rPr>
              <a:t>	loop L2	; repeat the inner loop</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	</a:t>
            </a:r>
            <a:r>
              <a:rPr lang="en-US" sz="2000" b="1" dirty="0">
                <a:solidFill>
                  <a:schemeClr val="tx2"/>
                </a:solidFill>
                <a:latin typeface="Courier New" charset="0"/>
              </a:rPr>
              <a:t>pop </a:t>
            </a:r>
            <a:r>
              <a:rPr lang="en-US" sz="2000" b="1" dirty="0" err="1">
                <a:solidFill>
                  <a:schemeClr val="tx2"/>
                </a:solidFill>
                <a:latin typeface="Courier New" charset="0"/>
              </a:rPr>
              <a:t>ecx</a:t>
            </a:r>
            <a:r>
              <a:rPr lang="en-US" sz="2000" b="1" dirty="0">
                <a:solidFill>
                  <a:schemeClr val="tx2"/>
                </a:solidFill>
                <a:latin typeface="Courier New" charset="0"/>
              </a:rPr>
              <a:t>	; restore outer loop count</a:t>
            </a:r>
          </a:p>
          <a:p>
            <a:pPr>
              <a:lnSpc>
                <a:spcPct val="50000"/>
              </a:lnSpc>
              <a:spcBef>
                <a:spcPct val="50000"/>
              </a:spcBef>
            </a:pPr>
            <a:r>
              <a:rPr lang="en-US" sz="2000" b="1" dirty="0">
                <a:latin typeface="Courier New" charset="0"/>
              </a:rPr>
              <a:t>	loop L1	; repeat the outer loop</a:t>
            </a:r>
          </a:p>
        </p:txBody>
      </p:sp>
      <p:sp>
        <p:nvSpPr>
          <p:cNvPr id="139268" name="Text Box 1028"/>
          <p:cNvSpPr txBox="1">
            <a:spLocks noChangeArrowheads="1"/>
          </p:cNvSpPr>
          <p:nvPr/>
        </p:nvSpPr>
        <p:spPr bwMode="auto">
          <a:xfrm>
            <a:off x="533400" y="965537"/>
            <a:ext cx="8153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Remember the nested loop we created on page 129? It's easy to push the outer loop counter before entering the inner loop:</a:t>
            </a:r>
          </a:p>
        </p:txBody>
      </p:sp>
      <p:sp>
        <p:nvSpPr>
          <p:cNvPr id="139269" name="Rectangle 1029"/>
          <p:cNvSpPr>
            <a:spLocks noChangeArrowheads="1"/>
          </p:cNvSpPr>
          <p:nvPr/>
        </p:nvSpPr>
        <p:spPr bwMode="auto">
          <a:xfrm>
            <a:off x="609600" y="3429000"/>
            <a:ext cx="7772400" cy="1676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nchor="ctr">
            <a:spAutoFit/>
          </a:bodyPr>
          <a:lstStyle/>
          <a:p>
            <a:endParaRPr lang="en-US"/>
          </a:p>
        </p:txBody>
      </p:sp>
    </p:spTree>
    <p:extLst>
      <p:ext uri="{BB962C8B-B14F-4D97-AF65-F5344CB8AC3E}">
        <p14:creationId xmlns:p14="http://schemas.microsoft.com/office/powerpoint/2010/main" xmlns="" val="3371036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Related Instructions</a:t>
            </a:r>
          </a:p>
        </p:txBody>
      </p:sp>
      <p:sp>
        <p:nvSpPr>
          <p:cNvPr id="107523" name="Rectangle 3"/>
          <p:cNvSpPr>
            <a:spLocks noGrp="1" noChangeArrowheads="1"/>
          </p:cNvSpPr>
          <p:nvPr>
            <p:ph type="body" idx="1"/>
          </p:nvPr>
        </p:nvSpPr>
        <p:spPr>
          <a:xfrm>
            <a:off x="685800" y="1371600"/>
            <a:ext cx="8001000" cy="5029200"/>
          </a:xfrm>
        </p:spPr>
        <p:txBody>
          <a:bodyPr>
            <a:normAutofit/>
          </a:bodyPr>
          <a:lstStyle/>
          <a:p>
            <a:pPr>
              <a:spcBef>
                <a:spcPts val="1872"/>
              </a:spcBef>
            </a:pPr>
            <a:r>
              <a:rPr lang="en-US" sz="2800" dirty="0"/>
              <a:t>PUSHFD and POPFD</a:t>
            </a:r>
          </a:p>
          <a:p>
            <a:pPr lvl="1">
              <a:spcBef>
                <a:spcPts val="1872"/>
              </a:spcBef>
            </a:pPr>
            <a:r>
              <a:rPr lang="en-US" sz="2400" dirty="0"/>
              <a:t>push and pop the EFLAGS register</a:t>
            </a:r>
          </a:p>
          <a:p>
            <a:pPr>
              <a:spcBef>
                <a:spcPts val="1872"/>
              </a:spcBef>
            </a:pPr>
            <a:r>
              <a:rPr lang="en-US" sz="2800" dirty="0"/>
              <a:t>PUSHAD pushes the 32-bit general-purpose registers on the stack </a:t>
            </a:r>
          </a:p>
          <a:p>
            <a:pPr lvl="1">
              <a:spcBef>
                <a:spcPts val="1872"/>
              </a:spcBef>
            </a:pPr>
            <a:r>
              <a:rPr lang="en-US" sz="2400" dirty="0"/>
              <a:t>order: EAX, ECX, EDX, EBX, ESP, EBP, ESI, EDI</a:t>
            </a:r>
          </a:p>
          <a:p>
            <a:pPr>
              <a:spcBef>
                <a:spcPts val="1872"/>
              </a:spcBef>
            </a:pPr>
            <a:r>
              <a:rPr lang="en-US" sz="2800" dirty="0"/>
              <a:t>POPAD pops the same registers off the stack in reverse order</a:t>
            </a:r>
          </a:p>
          <a:p>
            <a:pPr lvl="1">
              <a:spcBef>
                <a:spcPts val="1872"/>
              </a:spcBef>
            </a:pPr>
            <a:r>
              <a:rPr lang="en-US" sz="2400" dirty="0"/>
              <a:t>PUSHA and POPA do the same for 16-bit registers</a:t>
            </a:r>
          </a:p>
        </p:txBody>
      </p:sp>
    </p:spTree>
    <p:extLst>
      <p:ext uri="{BB962C8B-B14F-4D97-AF65-F5344CB8AC3E}">
        <p14:creationId xmlns:p14="http://schemas.microsoft.com/office/powerpoint/2010/main" xmlns="" val="3847733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4953000"/>
          </a:xfrm>
        </p:spPr>
        <p:txBody>
          <a:bodyPr>
            <a:noAutofit/>
          </a:bodyPr>
          <a:lstStyle/>
          <a:p>
            <a:pPr>
              <a:spcBef>
                <a:spcPts val="1800"/>
              </a:spcBef>
            </a:pPr>
            <a:r>
              <a:rPr lang="en-US" dirty="0" smtClean="0"/>
              <a:t>Instruction Execution Cycle</a:t>
            </a:r>
          </a:p>
          <a:p>
            <a:pPr>
              <a:spcBef>
                <a:spcPts val="1800"/>
              </a:spcBef>
            </a:pPr>
            <a:r>
              <a:rPr lang="en-US" dirty="0" smtClean="0"/>
              <a:t>Program Execution</a:t>
            </a:r>
          </a:p>
          <a:p>
            <a:pPr>
              <a:spcBef>
                <a:spcPts val="1800"/>
              </a:spcBef>
            </a:pPr>
            <a:r>
              <a:rPr lang="en-US" dirty="0" smtClean="0"/>
              <a:t>JMP Instruction</a:t>
            </a:r>
          </a:p>
          <a:p>
            <a:pPr>
              <a:spcBef>
                <a:spcPts val="1800"/>
              </a:spcBef>
            </a:pPr>
            <a:r>
              <a:rPr lang="en-US" dirty="0" smtClean="0"/>
              <a:t>LOOP Instruction</a:t>
            </a:r>
            <a:endParaRPr lang="en-US" dirty="0"/>
          </a:p>
          <a:p>
            <a:pPr>
              <a:spcBef>
                <a:spcPts val="1800"/>
              </a:spcBef>
            </a:pPr>
            <a:r>
              <a:rPr lang="en-US" dirty="0" smtClean="0"/>
              <a:t>PUSH and POP</a:t>
            </a:r>
          </a:p>
          <a:p>
            <a:pPr>
              <a:spcBef>
                <a:spcPts val="1800"/>
              </a:spcBef>
            </a:pPr>
            <a:r>
              <a:rPr lang="en-US" dirty="0" smtClean="0"/>
              <a:t>PUSHFD </a:t>
            </a:r>
            <a:r>
              <a:rPr lang="en-US" dirty="0"/>
              <a:t>and </a:t>
            </a:r>
            <a:r>
              <a:rPr lang="en-US" dirty="0" smtClean="0"/>
              <a:t>POPFD: Flags</a:t>
            </a:r>
            <a:endParaRPr lang="en-US" dirty="0"/>
          </a:p>
          <a:p>
            <a:pPr>
              <a:spcBef>
                <a:spcPts val="1800"/>
              </a:spcBef>
            </a:pPr>
            <a:r>
              <a:rPr lang="en-US" dirty="0" smtClean="0"/>
              <a:t>PUSHAD: order</a:t>
            </a:r>
            <a:r>
              <a:rPr lang="en-US" dirty="0"/>
              <a:t>: EAX, ECX, EDX, EBX, ESP, EBP, ESI, EDI</a:t>
            </a:r>
          </a:p>
          <a:p>
            <a:pPr>
              <a:spcBef>
                <a:spcPts val="1800"/>
              </a:spcBef>
            </a:pPr>
            <a:r>
              <a:rPr lang="en-US" dirty="0"/>
              <a:t>POPAD pops the same registers off the stack in reverse </a:t>
            </a:r>
            <a:r>
              <a:rPr lang="en-US" dirty="0" smtClean="0"/>
              <a:t>order</a:t>
            </a:r>
            <a:r>
              <a:rPr lang="en-US" dirty="0"/>
              <a:t>.</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 and 5</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fontScale="92500" lnSpcReduction="20000"/>
          </a:bodyPr>
          <a:lstStyle/>
          <a:p>
            <a:pPr>
              <a:spcBef>
                <a:spcPts val="1872"/>
              </a:spcBef>
            </a:pPr>
            <a:r>
              <a:rPr lang="en-US" sz="2800" dirty="0" smtClean="0"/>
              <a:t>Instruction Cycle</a:t>
            </a:r>
          </a:p>
          <a:p>
            <a:pPr>
              <a:spcBef>
                <a:spcPts val="1872"/>
              </a:spcBef>
            </a:pPr>
            <a:r>
              <a:rPr lang="en-US" sz="2800" dirty="0" smtClean="0"/>
              <a:t>Program Execution</a:t>
            </a:r>
          </a:p>
          <a:p>
            <a:pPr>
              <a:spcBef>
                <a:spcPts val="1872"/>
              </a:spcBef>
            </a:pPr>
            <a:r>
              <a:rPr lang="en-US" sz="2800" dirty="0" smtClean="0"/>
              <a:t>Control Flow</a:t>
            </a:r>
          </a:p>
          <a:p>
            <a:pPr lvl="1">
              <a:spcBef>
                <a:spcPts val="1872"/>
              </a:spcBef>
            </a:pPr>
            <a:r>
              <a:rPr lang="en-US" sz="2400" dirty="0" smtClean="0"/>
              <a:t>JMP </a:t>
            </a:r>
            <a:r>
              <a:rPr lang="en-US" sz="2400" dirty="0"/>
              <a:t>and LOOP </a:t>
            </a:r>
            <a:r>
              <a:rPr lang="en-US" sz="2400" dirty="0" smtClean="0"/>
              <a:t>Instructions</a:t>
            </a:r>
          </a:p>
          <a:p>
            <a:pPr lvl="1">
              <a:spcBef>
                <a:spcPts val="1872"/>
              </a:spcBef>
            </a:pPr>
            <a:r>
              <a:rPr lang="en-US" sz="2400" dirty="0"/>
              <a:t>JMP Instruction</a:t>
            </a:r>
          </a:p>
          <a:p>
            <a:pPr lvl="1">
              <a:spcBef>
                <a:spcPts val="1872"/>
              </a:spcBef>
            </a:pPr>
            <a:r>
              <a:rPr lang="en-US" sz="2400" dirty="0"/>
              <a:t>LOOP Instruction</a:t>
            </a:r>
          </a:p>
          <a:p>
            <a:pPr lvl="1">
              <a:spcBef>
                <a:spcPts val="1872"/>
              </a:spcBef>
            </a:pPr>
            <a:r>
              <a:rPr lang="en-US" sz="2400" dirty="0"/>
              <a:t>LOOP Example</a:t>
            </a:r>
          </a:p>
          <a:p>
            <a:pPr lvl="1">
              <a:spcBef>
                <a:spcPts val="1872"/>
              </a:spcBef>
            </a:pPr>
            <a:r>
              <a:rPr lang="en-US" sz="2400" dirty="0"/>
              <a:t>Summing an Integer </a:t>
            </a:r>
            <a:r>
              <a:rPr lang="en-US" sz="2400" dirty="0" smtClean="0"/>
              <a:t>Array</a:t>
            </a:r>
          </a:p>
          <a:p>
            <a:pPr>
              <a:spcBef>
                <a:spcPts val="1872"/>
              </a:spcBef>
            </a:pPr>
            <a:r>
              <a:rPr lang="en-US" sz="2800" dirty="0" smtClean="0"/>
              <a:t>Stack Operations	</a:t>
            </a:r>
            <a:endParaRPr lang="en-US" sz="28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Basic Microcomputer Design</a:t>
            </a:r>
          </a:p>
        </p:txBody>
      </p:sp>
      <p:sp>
        <p:nvSpPr>
          <p:cNvPr id="76803" name="Rectangle 3"/>
          <p:cNvSpPr>
            <a:spLocks noGrp="1" noChangeArrowheads="1"/>
          </p:cNvSpPr>
          <p:nvPr>
            <p:ph type="body" idx="1"/>
          </p:nvPr>
        </p:nvSpPr>
        <p:spPr>
          <a:xfrm>
            <a:off x="228600" y="990600"/>
            <a:ext cx="8686800" cy="1676400"/>
          </a:xfrm>
        </p:spPr>
        <p:txBody>
          <a:bodyPr>
            <a:noAutofit/>
          </a:bodyPr>
          <a:lstStyle/>
          <a:p>
            <a:r>
              <a:rPr lang="en-US" dirty="0" smtClean="0"/>
              <a:t>Clock </a:t>
            </a:r>
            <a:r>
              <a:rPr lang="en-US" dirty="0"/>
              <a:t>synchronizes CPU </a:t>
            </a:r>
            <a:r>
              <a:rPr lang="en-US" dirty="0" smtClean="0"/>
              <a:t>operations.</a:t>
            </a:r>
            <a:endParaRPr lang="en-US" dirty="0"/>
          </a:p>
          <a:p>
            <a:r>
              <a:rPr lang="en-US" dirty="0" smtClean="0"/>
              <a:t>Control </a:t>
            </a:r>
            <a:r>
              <a:rPr lang="en-US" dirty="0"/>
              <a:t>unit (CU) coordinates </a:t>
            </a:r>
            <a:r>
              <a:rPr lang="en-US" i="1" u="sng" dirty="0" smtClean="0">
                <a:solidFill>
                  <a:srgbClr val="FF0000"/>
                </a:solidFill>
              </a:rPr>
              <a:t>Sequence </a:t>
            </a:r>
            <a:r>
              <a:rPr lang="en-US" i="1" u="sng" dirty="0">
                <a:solidFill>
                  <a:srgbClr val="FF0000"/>
                </a:solidFill>
              </a:rPr>
              <a:t>of </a:t>
            </a:r>
            <a:r>
              <a:rPr lang="en-US" i="1" u="sng" dirty="0" smtClean="0">
                <a:solidFill>
                  <a:srgbClr val="FF0000"/>
                </a:solidFill>
              </a:rPr>
              <a:t>Execution Steps.</a:t>
            </a:r>
            <a:endParaRPr lang="en-US" i="1" u="sng" dirty="0">
              <a:solidFill>
                <a:srgbClr val="FF0000"/>
              </a:solidFill>
            </a:endParaRPr>
          </a:p>
          <a:p>
            <a:r>
              <a:rPr lang="en-US" dirty="0"/>
              <a:t>ALU performs arithmetic and bitwise processing</a:t>
            </a:r>
          </a:p>
        </p:txBody>
      </p:sp>
      <p:graphicFrame>
        <p:nvGraphicFramePr>
          <p:cNvPr id="76804" name="Object 4"/>
          <p:cNvGraphicFramePr>
            <a:graphicFrameLocks noChangeAspect="1"/>
          </p:cNvGraphicFramePr>
          <p:nvPr>
            <p:extLst>
              <p:ext uri="{D42A27DB-BD31-4B8C-83A1-F6EECF244321}">
                <p14:modId xmlns:p14="http://schemas.microsoft.com/office/powerpoint/2010/main" xmlns="" val="2739303482"/>
              </p:ext>
            </p:extLst>
          </p:nvPr>
        </p:nvGraphicFramePr>
        <p:xfrm>
          <a:off x="50801" y="2362200"/>
          <a:ext cx="9397999" cy="4572000"/>
        </p:xfrm>
        <a:graphic>
          <a:graphicData uri="http://schemas.openxmlformats.org/presentationml/2006/ole">
            <p:oleObj spid="_x0000_s4143" name="VISIO" r:id="rId3" imgW="4395216" imgH="2031492" progId="">
              <p:embed/>
            </p:oleObj>
          </a:graphicData>
        </a:graphic>
      </p:graphicFrame>
    </p:spTree>
    <p:extLst>
      <p:ext uri="{BB962C8B-B14F-4D97-AF65-F5344CB8AC3E}">
        <p14:creationId xmlns:p14="http://schemas.microsoft.com/office/powerpoint/2010/main" xmlns="" val="315632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Simplified CPU Block Diagram</a:t>
            </a:r>
            <a:endParaRPr lang="en-US" dirty="0"/>
          </a:p>
        </p:txBody>
      </p:sp>
      <p:pic>
        <p:nvPicPr>
          <p:cNvPr id="5" name="Picture 4" descr="Screen Shot 2012-09-20 at 2.30.44 A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6800" y="1219200"/>
            <a:ext cx="6691381" cy="5538977"/>
          </a:xfrm>
          <a:prstGeom prst="rect">
            <a:avLst/>
          </a:prstGeom>
        </p:spPr>
      </p:pic>
    </p:spTree>
    <p:extLst>
      <p:ext uri="{BB962C8B-B14F-4D97-AF65-F5344CB8AC3E}">
        <p14:creationId xmlns:p14="http://schemas.microsoft.com/office/powerpoint/2010/main" xmlns="" val="37293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55E9F79-3952-1649-908C-20ADA1619F54}" type="slidenum">
              <a:rPr lang="en-US"/>
              <a:pPr/>
              <a:t>7</a:t>
            </a:fld>
            <a:endParaRPr lang="en-US"/>
          </a:p>
        </p:txBody>
      </p:sp>
      <p:sp>
        <p:nvSpPr>
          <p:cNvPr id="101378" name="Rectangle 2050"/>
          <p:cNvSpPr>
            <a:spLocks noGrp="1" noChangeArrowheads="1"/>
          </p:cNvSpPr>
          <p:nvPr>
            <p:ph type="title"/>
          </p:nvPr>
        </p:nvSpPr>
        <p:spPr/>
        <p:txBody>
          <a:bodyPr/>
          <a:lstStyle/>
          <a:p>
            <a:r>
              <a:rPr lang="en-US"/>
              <a:t>Clock</a:t>
            </a:r>
          </a:p>
        </p:txBody>
      </p:sp>
      <p:sp>
        <p:nvSpPr>
          <p:cNvPr id="101379" name="Rectangle 2051"/>
          <p:cNvSpPr>
            <a:spLocks noGrp="1" noChangeArrowheads="1"/>
          </p:cNvSpPr>
          <p:nvPr>
            <p:ph type="body" idx="1"/>
          </p:nvPr>
        </p:nvSpPr>
        <p:spPr>
          <a:xfrm>
            <a:off x="457200" y="1219200"/>
            <a:ext cx="8458200" cy="2057400"/>
          </a:xfrm>
        </p:spPr>
        <p:txBody>
          <a:bodyPr>
            <a:normAutofit/>
          </a:bodyPr>
          <a:lstStyle/>
          <a:p>
            <a:r>
              <a:rPr lang="en-US" sz="2800" dirty="0" smtClean="0"/>
              <a:t>Synchronizes </a:t>
            </a:r>
            <a:r>
              <a:rPr lang="en-US" sz="2800" dirty="0"/>
              <a:t>all CPU and BUS </a:t>
            </a:r>
            <a:r>
              <a:rPr lang="en-US" sz="2800" dirty="0" smtClean="0"/>
              <a:t>operations.</a:t>
            </a:r>
            <a:endParaRPr lang="en-US" sz="2800" dirty="0"/>
          </a:p>
          <a:p>
            <a:r>
              <a:rPr lang="en-US" sz="2800" dirty="0" smtClean="0"/>
              <a:t>Machine </a:t>
            </a:r>
            <a:r>
              <a:rPr lang="en-US" sz="2800" dirty="0"/>
              <a:t>(clock) cycle measures time of a single </a:t>
            </a:r>
            <a:r>
              <a:rPr lang="en-US" sz="2800" dirty="0" smtClean="0"/>
              <a:t>operation.</a:t>
            </a:r>
            <a:endParaRPr lang="en-US" sz="2800" dirty="0"/>
          </a:p>
          <a:p>
            <a:r>
              <a:rPr lang="en-US" sz="2800" dirty="0" smtClean="0"/>
              <a:t>Clock </a:t>
            </a:r>
            <a:r>
              <a:rPr lang="en-US" sz="2800" dirty="0"/>
              <a:t>is used to trigger </a:t>
            </a:r>
            <a:r>
              <a:rPr lang="en-US" sz="2800" dirty="0" smtClean="0"/>
              <a:t>events.</a:t>
            </a:r>
            <a:endParaRPr lang="en-US" sz="2800" dirty="0"/>
          </a:p>
        </p:txBody>
      </p:sp>
      <p:graphicFrame>
        <p:nvGraphicFramePr>
          <p:cNvPr id="101380" name="Object 2052"/>
          <p:cNvGraphicFramePr>
            <a:graphicFrameLocks noChangeAspect="1"/>
          </p:cNvGraphicFramePr>
          <p:nvPr>
            <p:extLst>
              <p:ext uri="{D42A27DB-BD31-4B8C-83A1-F6EECF244321}">
                <p14:modId xmlns:p14="http://schemas.microsoft.com/office/powerpoint/2010/main" xmlns="" val="4115206141"/>
              </p:ext>
            </p:extLst>
          </p:nvPr>
        </p:nvGraphicFramePr>
        <p:xfrm>
          <a:off x="990600" y="3733800"/>
          <a:ext cx="7175157" cy="1981200"/>
        </p:xfrm>
        <a:graphic>
          <a:graphicData uri="http://schemas.openxmlformats.org/presentationml/2006/ole">
            <p:oleObj spid="_x0000_s5167" name="VISIO" r:id="rId3" imgW="2072640" imgH="569976" progId="">
              <p:embed/>
            </p:oleObj>
          </a:graphicData>
        </a:graphic>
      </p:graphicFrame>
    </p:spTree>
    <p:extLst>
      <p:ext uri="{BB962C8B-B14F-4D97-AF65-F5344CB8AC3E}">
        <p14:creationId xmlns:p14="http://schemas.microsoft.com/office/powerpoint/2010/main" xmlns="" val="3088187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smtClean="0"/>
              <a:t>Instruction Cycle</a:t>
            </a:r>
            <a:endParaRPr lang="en-US" dirty="0"/>
          </a:p>
        </p:txBody>
      </p:sp>
      <p:sp>
        <p:nvSpPr>
          <p:cNvPr id="464899" name="Rectangle 3"/>
          <p:cNvSpPr>
            <a:spLocks noGrp="1" noChangeArrowheads="1"/>
          </p:cNvSpPr>
          <p:nvPr>
            <p:ph type="body" idx="1"/>
          </p:nvPr>
        </p:nvSpPr>
        <p:spPr>
          <a:xfrm>
            <a:off x="457200" y="1219200"/>
            <a:ext cx="8229600" cy="5410200"/>
          </a:xfrm>
        </p:spPr>
        <p:txBody>
          <a:bodyPr>
            <a:normAutofit/>
          </a:bodyPr>
          <a:lstStyle/>
          <a:p>
            <a:pPr>
              <a:spcBef>
                <a:spcPts val="1776"/>
              </a:spcBef>
            </a:pPr>
            <a:r>
              <a:rPr lang="en-US" dirty="0"/>
              <a:t>Each machine language instruction is first fetched from the memory and stored in an </a:t>
            </a:r>
            <a:r>
              <a:rPr lang="en-US" b="1" dirty="0">
                <a:solidFill>
                  <a:srgbClr val="FF0000"/>
                </a:solidFill>
              </a:rPr>
              <a:t>Instruction Register</a:t>
            </a:r>
            <a:r>
              <a:rPr lang="en-US" dirty="0"/>
              <a:t>  (</a:t>
            </a:r>
            <a:r>
              <a:rPr lang="en-US" dirty="0">
                <a:solidFill>
                  <a:srgbClr val="FF0000"/>
                </a:solidFill>
              </a:rPr>
              <a:t>IR</a:t>
            </a:r>
            <a:r>
              <a:rPr lang="en-US" dirty="0"/>
              <a:t>). </a:t>
            </a:r>
          </a:p>
          <a:p>
            <a:pPr>
              <a:spcBef>
                <a:spcPts val="1776"/>
              </a:spcBef>
            </a:pPr>
            <a:r>
              <a:rPr lang="en-US" dirty="0"/>
              <a:t>The address of the instruction to be fetched is stored in a register called </a:t>
            </a:r>
            <a:r>
              <a:rPr lang="en-US" b="1" dirty="0">
                <a:solidFill>
                  <a:srgbClr val="FF0000"/>
                </a:solidFill>
              </a:rPr>
              <a:t>Program Counter</a:t>
            </a:r>
            <a:r>
              <a:rPr lang="en-US" dirty="0"/>
              <a:t>  or simply </a:t>
            </a:r>
            <a:r>
              <a:rPr lang="en-US" dirty="0">
                <a:solidFill>
                  <a:srgbClr val="FF0000"/>
                </a:solidFill>
              </a:rPr>
              <a:t>PC</a:t>
            </a:r>
            <a:r>
              <a:rPr lang="en-US" dirty="0"/>
              <a:t>. In some computers this register is called the </a:t>
            </a:r>
            <a:r>
              <a:rPr lang="en-US" b="1" dirty="0">
                <a:solidFill>
                  <a:srgbClr val="FF0000"/>
                </a:solidFill>
              </a:rPr>
              <a:t>Instruction Pointer</a:t>
            </a:r>
            <a:r>
              <a:rPr lang="en-US" dirty="0"/>
              <a:t>  or </a:t>
            </a:r>
            <a:r>
              <a:rPr lang="en-US" dirty="0">
                <a:solidFill>
                  <a:srgbClr val="FF0000"/>
                </a:solidFill>
              </a:rPr>
              <a:t>IP</a:t>
            </a:r>
            <a:r>
              <a:rPr lang="en-US" dirty="0"/>
              <a:t>. </a:t>
            </a:r>
          </a:p>
          <a:p>
            <a:pPr>
              <a:spcBef>
                <a:spcPts val="1776"/>
              </a:spcBef>
            </a:pPr>
            <a:r>
              <a:rPr lang="en-US" dirty="0"/>
              <a:t>After the instruction is fetched, the </a:t>
            </a:r>
            <a:r>
              <a:rPr lang="en-US" dirty="0">
                <a:solidFill>
                  <a:srgbClr val="FF0000"/>
                </a:solidFill>
              </a:rPr>
              <a:t>PC</a:t>
            </a:r>
            <a:r>
              <a:rPr lang="en-US" dirty="0"/>
              <a:t> (or </a:t>
            </a:r>
            <a:r>
              <a:rPr lang="en-US" dirty="0">
                <a:solidFill>
                  <a:srgbClr val="FF0000"/>
                </a:solidFill>
              </a:rPr>
              <a:t>IP</a:t>
            </a:r>
            <a:r>
              <a:rPr lang="en-US" dirty="0"/>
              <a:t>) is incremented to point to the address of the next instruction. </a:t>
            </a:r>
          </a:p>
          <a:p>
            <a:pPr>
              <a:spcBef>
                <a:spcPts val="1776"/>
              </a:spcBef>
            </a:pPr>
            <a:r>
              <a:rPr lang="en-US" dirty="0"/>
              <a:t>The fetched instruction is </a:t>
            </a:r>
            <a:r>
              <a:rPr lang="en-US" b="1" i="1" u="sng" dirty="0">
                <a:solidFill>
                  <a:srgbClr val="FF0000"/>
                </a:solidFill>
              </a:rPr>
              <a:t>decoded</a:t>
            </a:r>
            <a:r>
              <a:rPr lang="en-US" dirty="0"/>
              <a:t> (to determine what needs to be done) and executed by the CPU. </a:t>
            </a:r>
          </a:p>
        </p:txBody>
      </p:sp>
    </p:spTree>
    <p:extLst>
      <p:ext uri="{BB962C8B-B14F-4D97-AF65-F5344CB8AC3E}">
        <p14:creationId xmlns:p14="http://schemas.microsoft.com/office/powerpoint/2010/main" xmlns="" val="224794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2" name="Rectangle 8"/>
          <p:cNvSpPr>
            <a:spLocks noGrp="1" noChangeArrowheads="1"/>
          </p:cNvSpPr>
          <p:nvPr>
            <p:ph type="title"/>
          </p:nvPr>
        </p:nvSpPr>
        <p:spPr/>
        <p:txBody>
          <a:bodyPr/>
          <a:lstStyle/>
          <a:p>
            <a:r>
              <a:rPr lang="en-US" dirty="0"/>
              <a:t>Instruction </a:t>
            </a:r>
            <a:r>
              <a:rPr lang="en-US" dirty="0" smtClean="0"/>
              <a:t>Execution </a:t>
            </a:r>
            <a:r>
              <a:rPr lang="en-US" dirty="0"/>
              <a:t>Cycle</a:t>
            </a:r>
          </a:p>
        </p:txBody>
      </p:sp>
      <p:grpSp>
        <p:nvGrpSpPr>
          <p:cNvPr id="338971" name="Group 27"/>
          <p:cNvGrpSpPr>
            <a:grpSpLocks/>
          </p:cNvGrpSpPr>
          <p:nvPr/>
        </p:nvGrpSpPr>
        <p:grpSpPr bwMode="auto">
          <a:xfrm>
            <a:off x="199873" y="457200"/>
            <a:ext cx="8486927" cy="5197475"/>
            <a:chOff x="514" y="672"/>
            <a:chExt cx="4705" cy="2834"/>
          </a:xfrm>
        </p:grpSpPr>
        <p:sp>
          <p:nvSpPr>
            <p:cNvPr id="338946" name="Rectangle 2"/>
            <p:cNvSpPr>
              <a:spLocks noChangeArrowheads="1"/>
            </p:cNvSpPr>
            <p:nvPr/>
          </p:nvSpPr>
          <p:spPr bwMode="auto">
            <a:xfrm>
              <a:off x="2109" y="1038"/>
              <a:ext cx="3110"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gn="just" eaLnBrk="0" hangingPunct="0">
                <a:lnSpc>
                  <a:spcPct val="97000"/>
                </a:lnSpc>
                <a:spcBef>
                  <a:spcPct val="49000"/>
                </a:spcBef>
              </a:pPr>
              <a:r>
                <a:rPr lang="en-US" sz="2400" dirty="0">
                  <a:latin typeface="Arial"/>
                  <a:cs typeface="Arial"/>
                </a:rPr>
                <a:t>Obtain instruction from program storage</a:t>
              </a:r>
            </a:p>
          </p:txBody>
        </p:sp>
        <p:sp>
          <p:nvSpPr>
            <p:cNvPr id="338947" name="Rectangle 3"/>
            <p:cNvSpPr>
              <a:spLocks noChangeArrowheads="1"/>
            </p:cNvSpPr>
            <p:nvPr/>
          </p:nvSpPr>
          <p:spPr bwMode="auto">
            <a:xfrm>
              <a:off x="2109" y="1526"/>
              <a:ext cx="3110" cy="4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indent="-342900" algn="just" eaLnBrk="0" hangingPunct="0">
                <a:lnSpc>
                  <a:spcPct val="97000"/>
                </a:lnSpc>
                <a:spcBef>
                  <a:spcPct val="49000"/>
                </a:spcBef>
              </a:pPr>
              <a:r>
                <a:rPr lang="en-US" sz="2400" dirty="0">
                  <a:latin typeface="Arial"/>
                  <a:cs typeface="Arial"/>
                </a:rPr>
                <a:t>Determine required actions and instruction size</a:t>
              </a:r>
            </a:p>
          </p:txBody>
        </p:sp>
        <p:sp>
          <p:nvSpPr>
            <p:cNvPr id="338948" name="Rectangle 4"/>
            <p:cNvSpPr>
              <a:spLocks noChangeArrowheads="1"/>
            </p:cNvSpPr>
            <p:nvPr/>
          </p:nvSpPr>
          <p:spPr bwMode="auto">
            <a:xfrm>
              <a:off x="2109" y="2018"/>
              <a:ext cx="3110"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gn="just" eaLnBrk="0" hangingPunct="0">
                <a:lnSpc>
                  <a:spcPct val="97000"/>
                </a:lnSpc>
                <a:spcBef>
                  <a:spcPct val="49000"/>
                </a:spcBef>
              </a:pPr>
              <a:r>
                <a:rPr lang="en-US" sz="2400" dirty="0">
                  <a:latin typeface="Arial"/>
                  <a:cs typeface="Arial"/>
                </a:rPr>
                <a:t>Locate and obtain operand data</a:t>
              </a:r>
            </a:p>
          </p:txBody>
        </p:sp>
        <p:sp>
          <p:nvSpPr>
            <p:cNvPr id="338949" name="Rectangle 5"/>
            <p:cNvSpPr>
              <a:spLocks noChangeArrowheads="1"/>
            </p:cNvSpPr>
            <p:nvPr/>
          </p:nvSpPr>
          <p:spPr bwMode="auto">
            <a:xfrm>
              <a:off x="2109" y="2507"/>
              <a:ext cx="3110"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gn="just" eaLnBrk="0" hangingPunct="0">
                <a:lnSpc>
                  <a:spcPct val="97000"/>
                </a:lnSpc>
                <a:spcBef>
                  <a:spcPct val="49000"/>
                </a:spcBef>
              </a:pPr>
              <a:r>
                <a:rPr lang="en-US" sz="2400" dirty="0">
                  <a:latin typeface="Arial"/>
                  <a:cs typeface="Arial"/>
                </a:rPr>
                <a:t>Compute result value and status</a:t>
              </a:r>
            </a:p>
          </p:txBody>
        </p:sp>
        <p:sp>
          <p:nvSpPr>
            <p:cNvPr id="338950" name="Rectangle 6"/>
            <p:cNvSpPr>
              <a:spLocks noChangeArrowheads="1"/>
            </p:cNvSpPr>
            <p:nvPr/>
          </p:nvSpPr>
          <p:spPr bwMode="auto">
            <a:xfrm>
              <a:off x="2109" y="2997"/>
              <a:ext cx="3110"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gn="just" eaLnBrk="0" hangingPunct="0">
                <a:lnSpc>
                  <a:spcPct val="97000"/>
                </a:lnSpc>
                <a:spcBef>
                  <a:spcPct val="49000"/>
                </a:spcBef>
              </a:pPr>
              <a:r>
                <a:rPr lang="en-US" sz="2400">
                  <a:latin typeface="Arial"/>
                  <a:cs typeface="Arial"/>
                </a:rPr>
                <a:t>Deposit results in storage for later use</a:t>
              </a:r>
            </a:p>
          </p:txBody>
        </p:sp>
        <p:sp>
          <p:nvSpPr>
            <p:cNvPr id="338954" name="Rectangle 10"/>
            <p:cNvSpPr>
              <a:spLocks noChangeArrowheads="1"/>
            </p:cNvSpPr>
            <p:nvPr/>
          </p:nvSpPr>
          <p:spPr bwMode="auto">
            <a:xfrm>
              <a:off x="939" y="1440"/>
              <a:ext cx="957" cy="37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nchor="ctr"/>
            <a:lstStyle/>
            <a:p>
              <a:pPr marL="342900" indent="-342900" algn="ctr" eaLnBrk="0" hangingPunct="0"/>
              <a:r>
                <a:rPr lang="en-US" sz="2000" b="1" i="1">
                  <a:latin typeface="Arial"/>
                  <a:cs typeface="Arial"/>
                </a:rPr>
                <a:t>Instruction</a:t>
              </a:r>
            </a:p>
            <a:p>
              <a:pPr marL="342900" indent="-342900" algn="ctr" eaLnBrk="0" hangingPunct="0"/>
              <a:r>
                <a:rPr lang="en-US" sz="2000" b="1" i="1">
                  <a:latin typeface="Arial"/>
                  <a:cs typeface="Arial"/>
                </a:rPr>
                <a:t>Decode</a:t>
              </a:r>
            </a:p>
          </p:txBody>
        </p:sp>
        <p:sp>
          <p:nvSpPr>
            <p:cNvPr id="338955" name="Line 11"/>
            <p:cNvSpPr>
              <a:spLocks noChangeShapeType="1"/>
            </p:cNvSpPr>
            <p:nvPr/>
          </p:nvSpPr>
          <p:spPr bwMode="auto">
            <a:xfrm flipH="1">
              <a:off x="1418" y="1325"/>
              <a:ext cx="0" cy="1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56" name="Line 12"/>
            <p:cNvSpPr>
              <a:spLocks noChangeShapeType="1"/>
            </p:cNvSpPr>
            <p:nvPr/>
          </p:nvSpPr>
          <p:spPr bwMode="auto">
            <a:xfrm>
              <a:off x="1428" y="3285"/>
              <a:ext cx="0" cy="109"/>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57" name="Line 13"/>
            <p:cNvSpPr>
              <a:spLocks noChangeShapeType="1"/>
            </p:cNvSpPr>
            <p:nvPr/>
          </p:nvSpPr>
          <p:spPr bwMode="auto">
            <a:xfrm flipH="1">
              <a:off x="812" y="3394"/>
              <a:ext cx="61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58" name="Line 14"/>
            <p:cNvSpPr>
              <a:spLocks noChangeShapeType="1"/>
            </p:cNvSpPr>
            <p:nvPr/>
          </p:nvSpPr>
          <p:spPr bwMode="auto">
            <a:xfrm flipH="1" flipV="1">
              <a:off x="806" y="835"/>
              <a:ext cx="6" cy="2559"/>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59" name="Line 15"/>
            <p:cNvSpPr>
              <a:spLocks noChangeShapeType="1"/>
            </p:cNvSpPr>
            <p:nvPr/>
          </p:nvSpPr>
          <p:spPr bwMode="auto">
            <a:xfrm>
              <a:off x="806" y="835"/>
              <a:ext cx="61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60" name="Rectangle 16"/>
            <p:cNvSpPr>
              <a:spLocks noChangeArrowheads="1"/>
            </p:cNvSpPr>
            <p:nvPr/>
          </p:nvSpPr>
          <p:spPr bwMode="auto">
            <a:xfrm>
              <a:off x="939" y="951"/>
              <a:ext cx="957" cy="37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nchor="ctr"/>
            <a:lstStyle/>
            <a:p>
              <a:pPr marL="342900" indent="-342900" algn="ctr" eaLnBrk="0" hangingPunct="0"/>
              <a:r>
                <a:rPr lang="en-US" sz="2000" b="1" i="1">
                  <a:latin typeface="Arial"/>
                  <a:cs typeface="Arial"/>
                </a:rPr>
                <a:t>Instruction</a:t>
              </a:r>
            </a:p>
            <a:p>
              <a:pPr marL="342900" indent="-342900" algn="ctr" eaLnBrk="0" hangingPunct="0"/>
              <a:r>
                <a:rPr lang="en-US" sz="2000" b="1" i="1">
                  <a:latin typeface="Arial"/>
                  <a:cs typeface="Arial"/>
                </a:rPr>
                <a:t>Fetch</a:t>
              </a:r>
            </a:p>
          </p:txBody>
        </p:sp>
        <p:sp>
          <p:nvSpPr>
            <p:cNvPr id="338961" name="Line 17"/>
            <p:cNvSpPr>
              <a:spLocks noChangeShapeType="1"/>
            </p:cNvSpPr>
            <p:nvPr/>
          </p:nvSpPr>
          <p:spPr bwMode="auto">
            <a:xfrm flipH="1">
              <a:off x="1418" y="1815"/>
              <a:ext cx="0" cy="1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62" name="Rectangle 18"/>
            <p:cNvSpPr>
              <a:spLocks noChangeArrowheads="1"/>
            </p:cNvSpPr>
            <p:nvPr/>
          </p:nvSpPr>
          <p:spPr bwMode="auto">
            <a:xfrm>
              <a:off x="939" y="1930"/>
              <a:ext cx="957" cy="37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nchor="ctr"/>
            <a:lstStyle/>
            <a:p>
              <a:pPr marL="342900" indent="-342900" algn="ctr" eaLnBrk="0" hangingPunct="0"/>
              <a:r>
                <a:rPr lang="en-US" sz="2000" b="1" i="1">
                  <a:latin typeface="Arial"/>
                  <a:cs typeface="Arial"/>
                </a:rPr>
                <a:t>Operand</a:t>
              </a:r>
            </a:p>
            <a:p>
              <a:pPr marL="342900" indent="-342900" algn="ctr" eaLnBrk="0" hangingPunct="0"/>
              <a:r>
                <a:rPr lang="en-US" sz="2000" b="1" i="1">
                  <a:latin typeface="Arial"/>
                  <a:cs typeface="Arial"/>
                </a:rPr>
                <a:t>Fetch</a:t>
              </a:r>
            </a:p>
          </p:txBody>
        </p:sp>
        <p:sp>
          <p:nvSpPr>
            <p:cNvPr id="338963" name="Line 19"/>
            <p:cNvSpPr>
              <a:spLocks noChangeShapeType="1"/>
            </p:cNvSpPr>
            <p:nvPr/>
          </p:nvSpPr>
          <p:spPr bwMode="auto">
            <a:xfrm flipH="1">
              <a:off x="1418" y="2305"/>
              <a:ext cx="0" cy="1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64" name="Rectangle 20"/>
            <p:cNvSpPr>
              <a:spLocks noChangeArrowheads="1"/>
            </p:cNvSpPr>
            <p:nvPr/>
          </p:nvSpPr>
          <p:spPr bwMode="auto">
            <a:xfrm>
              <a:off x="939" y="2419"/>
              <a:ext cx="957" cy="37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nchor="ctr"/>
            <a:lstStyle/>
            <a:p>
              <a:pPr marL="342900" indent="-342900" algn="ctr" eaLnBrk="0" hangingPunct="0"/>
              <a:r>
                <a:rPr lang="en-US" sz="2000" b="1" i="1">
                  <a:latin typeface="Arial"/>
                  <a:cs typeface="Arial"/>
                </a:rPr>
                <a:t>Execute</a:t>
              </a:r>
            </a:p>
          </p:txBody>
        </p:sp>
        <p:sp>
          <p:nvSpPr>
            <p:cNvPr id="338965" name="Line 21"/>
            <p:cNvSpPr>
              <a:spLocks noChangeShapeType="1"/>
            </p:cNvSpPr>
            <p:nvPr/>
          </p:nvSpPr>
          <p:spPr bwMode="auto">
            <a:xfrm flipH="1">
              <a:off x="1418" y="2794"/>
              <a:ext cx="0" cy="1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66" name="Rectangle 22"/>
            <p:cNvSpPr>
              <a:spLocks noChangeArrowheads="1"/>
            </p:cNvSpPr>
            <p:nvPr/>
          </p:nvSpPr>
          <p:spPr bwMode="auto">
            <a:xfrm>
              <a:off x="939" y="2909"/>
              <a:ext cx="957" cy="37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nchor="ctr"/>
            <a:lstStyle/>
            <a:p>
              <a:pPr marL="342900" indent="-342900" algn="ctr" eaLnBrk="0" hangingPunct="0"/>
              <a:r>
                <a:rPr lang="en-US" sz="2000" b="1" i="1">
                  <a:latin typeface="Arial"/>
                  <a:cs typeface="Arial"/>
                </a:rPr>
                <a:t>Writeback</a:t>
              </a:r>
            </a:p>
            <a:p>
              <a:pPr marL="342900" indent="-342900" algn="ctr" eaLnBrk="0" hangingPunct="0"/>
              <a:r>
                <a:rPr lang="en-US" sz="2000" b="1" i="1">
                  <a:latin typeface="Arial"/>
                  <a:cs typeface="Arial"/>
                </a:rPr>
                <a:t>Result</a:t>
              </a:r>
            </a:p>
          </p:txBody>
        </p:sp>
        <p:sp>
          <p:nvSpPr>
            <p:cNvPr id="338969" name="Line 25"/>
            <p:cNvSpPr>
              <a:spLocks noChangeShapeType="1"/>
            </p:cNvSpPr>
            <p:nvPr/>
          </p:nvSpPr>
          <p:spPr bwMode="auto">
            <a:xfrm flipH="1">
              <a:off x="1418" y="835"/>
              <a:ext cx="0" cy="1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2000">
                <a:latin typeface="Arial"/>
                <a:cs typeface="Arial"/>
              </a:endParaRPr>
            </a:p>
          </p:txBody>
        </p:sp>
        <p:sp>
          <p:nvSpPr>
            <p:cNvPr id="338970" name="Rectangle 26"/>
            <p:cNvSpPr>
              <a:spLocks noChangeArrowheads="1"/>
            </p:cNvSpPr>
            <p:nvPr/>
          </p:nvSpPr>
          <p:spPr bwMode="auto">
            <a:xfrm rot="16200000">
              <a:off x="-802" y="1988"/>
              <a:ext cx="2834" cy="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gn="ctr" eaLnBrk="0" hangingPunct="0">
                <a:lnSpc>
                  <a:spcPct val="97000"/>
                </a:lnSpc>
                <a:spcBef>
                  <a:spcPct val="49000"/>
                </a:spcBef>
              </a:pPr>
              <a:r>
                <a:rPr lang="en-US" sz="2000" b="1" dirty="0">
                  <a:solidFill>
                    <a:srgbClr val="FF0000"/>
                  </a:solidFill>
                  <a:latin typeface="Arial"/>
                  <a:cs typeface="Arial"/>
                </a:rPr>
                <a:t>Infinite Cycle</a:t>
              </a:r>
            </a:p>
          </p:txBody>
        </p:sp>
      </p:grpSp>
      <p:pic>
        <p:nvPicPr>
          <p:cNvPr id="24" name="Picture 23"/>
          <p:cNvPicPr>
            <a:picLocks noChangeAspect="1"/>
          </p:cNvPicPr>
          <p:nvPr/>
        </p:nvPicPr>
        <p:blipFill>
          <a:blip r:embed="rId3" cstate="print"/>
          <a:stretch>
            <a:fillRect/>
          </a:stretch>
        </p:blipFill>
        <p:spPr>
          <a:xfrm>
            <a:off x="2209800" y="5276193"/>
            <a:ext cx="6578600" cy="1581807"/>
          </a:xfrm>
          <a:prstGeom prst="rect">
            <a:avLst/>
          </a:prstGeom>
          <a:ln>
            <a:solidFill>
              <a:schemeClr val="tx1"/>
            </a:solidFill>
          </a:ln>
        </p:spPr>
      </p:pic>
    </p:spTree>
    <p:extLst>
      <p:ext uri="{BB962C8B-B14F-4D97-AF65-F5344CB8AC3E}">
        <p14:creationId xmlns:p14="http://schemas.microsoft.com/office/powerpoint/2010/main" xmlns="" val="8695695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10773</TotalTime>
  <Words>1126</Words>
  <Application>Microsoft Office PowerPoint</Application>
  <PresentationFormat>On-screen Show (4:3)</PresentationFormat>
  <Paragraphs>285</Paragraphs>
  <Slides>33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VISIO</vt:lpstr>
      <vt:lpstr>CSC 221  Computer Organization and Assembly Language</vt:lpstr>
      <vt:lpstr>Lecture 12: Review</vt:lpstr>
      <vt:lpstr>Lecture 12: Review</vt:lpstr>
      <vt:lpstr>Lecture Outline</vt:lpstr>
      <vt:lpstr>Basic Microcomputer Design</vt:lpstr>
      <vt:lpstr>Simplified CPU Block Diagram</vt:lpstr>
      <vt:lpstr>Clock</vt:lpstr>
      <vt:lpstr>Instruction Cycle</vt:lpstr>
      <vt:lpstr>Instruction Execution Cycle</vt:lpstr>
      <vt:lpstr>Timing Diagram</vt:lpstr>
      <vt:lpstr>Instruction Execution Cycle</vt:lpstr>
      <vt:lpstr>Program Execution</vt:lpstr>
      <vt:lpstr>Program Execution</vt:lpstr>
      <vt:lpstr>JMP Instruction</vt:lpstr>
      <vt:lpstr>LOOP Instruction</vt:lpstr>
      <vt:lpstr>LOOP Example</vt:lpstr>
      <vt:lpstr>Drill ….</vt:lpstr>
      <vt:lpstr>Drill …..</vt:lpstr>
      <vt:lpstr>Drill …..</vt:lpstr>
      <vt:lpstr>Nested Loop</vt:lpstr>
      <vt:lpstr>Summing an Integer Array</vt:lpstr>
      <vt:lpstr>Stack Operations</vt:lpstr>
      <vt:lpstr>Runtime Stack</vt:lpstr>
      <vt:lpstr>Runtime Stack</vt:lpstr>
      <vt:lpstr>PUSH Operation (1 of 2)</vt:lpstr>
      <vt:lpstr>PUSH Operation (2 of 2)</vt:lpstr>
      <vt:lpstr>POP Operation</vt:lpstr>
      <vt:lpstr>PUSH and POP Instructions</vt:lpstr>
      <vt:lpstr>Using PUSH and POP</vt:lpstr>
      <vt:lpstr>Example: Nested Loop</vt:lpstr>
      <vt:lpstr>Related Instructions</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389</cp:revision>
  <dcterms:created xsi:type="dcterms:W3CDTF">2012-02-27T05:45:45Z</dcterms:created>
  <dcterms:modified xsi:type="dcterms:W3CDTF">2012-09-20T05:56:46Z</dcterms:modified>
</cp:coreProperties>
</file>