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568" r:id="rId3"/>
    <p:sldId id="494" r:id="rId4"/>
    <p:sldId id="590" r:id="rId5"/>
    <p:sldId id="365" r:id="rId6"/>
    <p:sldId id="561" r:id="rId7"/>
    <p:sldId id="495" r:id="rId8"/>
    <p:sldId id="5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3991" autoAdjust="0"/>
    <p:restoredTop sz="99074" autoAdjust="0"/>
  </p:normalViewPr>
  <p:slideViewPr>
    <p:cSldViewPr>
      <p:cViewPr>
        <p:scale>
          <a:sx n="85" d="100"/>
          <a:sy n="85" d="100"/>
        </p:scale>
        <p:origin x="-618"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7</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14</a:t>
            </a:r>
            <a:r>
              <a:rPr lang="en-US" sz="3600" b="1" dirty="0" smtClean="0">
                <a:solidFill>
                  <a:srgbClr val="000000"/>
                </a:solidFill>
                <a:latin typeface="Arial" pitchFamily="34" charset="0"/>
                <a:cs typeface="Arial" pitchFamily="34" charset="0"/>
              </a:rPr>
              <a:t>: </a:t>
            </a:r>
          </a:p>
          <a:p>
            <a:endParaRPr lang="en-US" sz="1800" b="1" dirty="0" smtClean="0">
              <a:solidFill>
                <a:srgbClr val="000000"/>
              </a:solidFill>
              <a:latin typeface="Arial" pitchFamily="34" charset="0"/>
              <a:cs typeface="Arial" pitchFamily="34" charset="0"/>
            </a:endParaRPr>
          </a:p>
          <a:p>
            <a:r>
              <a:rPr lang="en-US" sz="3600" b="1" dirty="0" smtClean="0">
                <a:solidFill>
                  <a:srgbClr val="000000"/>
                </a:solidFill>
                <a:latin typeface="Arial" pitchFamily="34" charset="0"/>
                <a:cs typeface="Arial" pitchFamily="34" charset="0"/>
              </a:rPr>
              <a:t>Flow Control Instructions in Assembly Language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13: Review</a:t>
            </a:r>
            <a:endParaRPr lang="en-US" dirty="0"/>
          </a:p>
        </p:txBody>
      </p:sp>
      <p:sp>
        <p:nvSpPr>
          <p:cNvPr id="5" name="Text Box 3"/>
          <p:cNvSpPr txBox="1">
            <a:spLocks noChangeArrowheads="1"/>
          </p:cNvSpPr>
          <p:nvPr/>
        </p:nvSpPr>
        <p:spPr bwMode="auto">
          <a:xfrm>
            <a:off x="5410200" y="4419600"/>
            <a:ext cx="2743200" cy="1905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b="1" dirty="0">
                <a:latin typeface="Courier New" charset="0"/>
              </a:rPr>
              <a:t>top:</a:t>
            </a:r>
          </a:p>
          <a:p>
            <a:pPr>
              <a:lnSpc>
                <a:spcPct val="60000"/>
              </a:lnSpc>
              <a:spcBef>
                <a:spcPct val="50000"/>
              </a:spcBef>
            </a:pPr>
            <a:r>
              <a:rPr lang="en-US" b="1" dirty="0">
                <a:latin typeface="Courier New" charset="0"/>
              </a:rPr>
              <a:t>	.</a:t>
            </a:r>
          </a:p>
          <a:p>
            <a:pPr>
              <a:lnSpc>
                <a:spcPct val="60000"/>
              </a:lnSpc>
              <a:spcBef>
                <a:spcPct val="50000"/>
              </a:spcBef>
            </a:pPr>
            <a:r>
              <a:rPr lang="en-US" b="1" dirty="0">
                <a:latin typeface="Courier New" charset="0"/>
              </a:rPr>
              <a:t>	.</a:t>
            </a:r>
          </a:p>
          <a:p>
            <a:pPr>
              <a:lnSpc>
                <a:spcPct val="60000"/>
              </a:lnSpc>
              <a:spcBef>
                <a:spcPct val="50000"/>
              </a:spcBef>
            </a:pPr>
            <a:r>
              <a:rPr lang="en-US" b="1" dirty="0">
                <a:latin typeface="Courier New" charset="0"/>
              </a:rPr>
              <a:t>	</a:t>
            </a:r>
            <a:r>
              <a:rPr lang="en-US" b="1" dirty="0" err="1">
                <a:latin typeface="Courier New" charset="0"/>
              </a:rPr>
              <a:t>jmp</a:t>
            </a:r>
            <a:r>
              <a:rPr lang="en-US" b="1" dirty="0">
                <a:latin typeface="Courier New" charset="0"/>
              </a:rPr>
              <a:t> top</a:t>
            </a:r>
          </a:p>
        </p:txBody>
      </p:sp>
      <p:sp>
        <p:nvSpPr>
          <p:cNvPr id="6" name="Text Box 4"/>
          <p:cNvSpPr txBox="1">
            <a:spLocks noChangeArrowheads="1"/>
          </p:cNvSpPr>
          <p:nvPr/>
        </p:nvSpPr>
        <p:spPr bwMode="auto">
          <a:xfrm>
            <a:off x="762000" y="2864346"/>
            <a:ext cx="7696200"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marL="0" indent="0">
              <a:spcBef>
                <a:spcPct val="50000"/>
              </a:spcBef>
            </a:pPr>
            <a:r>
              <a:rPr lang="en-US" b="1" dirty="0" smtClean="0">
                <a:latin typeface="Arial" charset="0"/>
              </a:rPr>
              <a:t>JMP Instruction</a:t>
            </a:r>
          </a:p>
          <a:p>
            <a:pPr>
              <a:spcBef>
                <a:spcPct val="50000"/>
              </a:spcBef>
              <a:buFontTx/>
              <a:buChar char="•"/>
            </a:pPr>
            <a:r>
              <a:rPr lang="en-US" dirty="0" smtClean="0">
                <a:latin typeface="Arial" charset="0"/>
              </a:rPr>
              <a:t>JMP </a:t>
            </a:r>
            <a:r>
              <a:rPr lang="en-US" dirty="0">
                <a:latin typeface="Arial" charset="0"/>
              </a:rPr>
              <a:t>is an unconditional jump to a label that is usually within the  same procedure.</a:t>
            </a:r>
          </a:p>
          <a:p>
            <a:pPr>
              <a:spcBef>
                <a:spcPct val="50000"/>
              </a:spcBef>
              <a:buFontTx/>
              <a:buChar char="•"/>
            </a:pPr>
            <a:r>
              <a:rPr lang="en-US" dirty="0">
                <a:latin typeface="Arial" charset="0"/>
              </a:rPr>
              <a:t>Syntax: </a:t>
            </a:r>
            <a:r>
              <a:rPr lang="en-US" b="1" dirty="0">
                <a:solidFill>
                  <a:srgbClr val="0000FF"/>
                </a:solidFill>
                <a:latin typeface="Arial" charset="0"/>
              </a:rPr>
              <a:t>JMP </a:t>
            </a:r>
            <a:r>
              <a:rPr lang="en-US" b="1" i="1" dirty="0">
                <a:solidFill>
                  <a:srgbClr val="0000FF"/>
                </a:solidFill>
                <a:latin typeface="Arial" charset="0"/>
              </a:rPr>
              <a:t>target</a:t>
            </a:r>
          </a:p>
          <a:p>
            <a:pPr>
              <a:spcBef>
                <a:spcPct val="50000"/>
              </a:spcBef>
              <a:buFontTx/>
              <a:buChar char="•"/>
            </a:pPr>
            <a:r>
              <a:rPr lang="en-US" dirty="0">
                <a:latin typeface="Arial" charset="0"/>
              </a:rPr>
              <a:t>Logic: EIP </a:t>
            </a:r>
            <a:r>
              <a:rPr lang="en-US" dirty="0">
                <a:latin typeface="Arial" charset="0"/>
                <a:sym typeface="Symbol" charset="0"/>
              </a:rPr>
              <a:t> </a:t>
            </a:r>
            <a:r>
              <a:rPr lang="en-US" i="1" dirty="0">
                <a:latin typeface="Arial" charset="0"/>
                <a:sym typeface="Symbol" charset="0"/>
              </a:rPr>
              <a:t>target</a:t>
            </a:r>
          </a:p>
          <a:p>
            <a:pPr>
              <a:spcBef>
                <a:spcPct val="50000"/>
              </a:spcBef>
              <a:buFontTx/>
              <a:buChar char="•"/>
            </a:pPr>
            <a:r>
              <a:rPr lang="en-US" dirty="0">
                <a:latin typeface="Arial" charset="0"/>
                <a:sym typeface="Symbol" charset="0"/>
              </a:rPr>
              <a:t>Example:</a:t>
            </a:r>
          </a:p>
        </p:txBody>
      </p:sp>
      <p:sp>
        <p:nvSpPr>
          <p:cNvPr id="7" name="Text Box 4"/>
          <p:cNvSpPr txBox="1">
            <a:spLocks noChangeArrowheads="1"/>
          </p:cNvSpPr>
          <p:nvPr/>
        </p:nvSpPr>
        <p:spPr bwMode="auto">
          <a:xfrm>
            <a:off x="685800" y="1066800"/>
            <a:ext cx="7696200" cy="13542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800" dirty="0" smtClean="0">
                <a:latin typeface="Arial" charset="0"/>
              </a:rPr>
              <a:t>Clock Cycle</a:t>
            </a:r>
          </a:p>
          <a:p>
            <a:pPr>
              <a:spcBef>
                <a:spcPct val="50000"/>
              </a:spcBef>
              <a:buFontTx/>
              <a:buChar char="•"/>
            </a:pPr>
            <a:r>
              <a:rPr lang="en-US" sz="2800" dirty="0" smtClean="0">
                <a:latin typeface="Arial" charset="0"/>
              </a:rPr>
              <a:t>Instruction Cycle</a:t>
            </a:r>
            <a:endParaRPr lang="en-US" sz="2800" dirty="0">
              <a:latin typeface="Arial" charset="0"/>
            </a:endParaRPr>
          </a:p>
        </p:txBody>
      </p:sp>
      <p:pic>
        <p:nvPicPr>
          <p:cNvPr id="8" name="Picture 7"/>
          <p:cNvPicPr>
            <a:picLocks noChangeAspect="1"/>
          </p:cNvPicPr>
          <p:nvPr/>
        </p:nvPicPr>
        <p:blipFill>
          <a:blip r:embed="rId3"/>
          <a:stretch>
            <a:fillRect/>
          </a:stretch>
        </p:blipFill>
        <p:spPr>
          <a:xfrm>
            <a:off x="3886200" y="2079557"/>
            <a:ext cx="4978400" cy="1197043"/>
          </a:xfrm>
          <a:prstGeom prst="rect">
            <a:avLst/>
          </a:prstGeom>
          <a:ln>
            <a:solidFill>
              <a:schemeClr val="tx1"/>
            </a:solidFill>
          </a:ln>
        </p:spPr>
      </p:pic>
      <p:graphicFrame>
        <p:nvGraphicFramePr>
          <p:cNvPr id="9" name="Object 2052"/>
          <p:cNvGraphicFramePr>
            <a:graphicFrameLocks noChangeAspect="1"/>
          </p:cNvGraphicFramePr>
          <p:nvPr>
            <p:extLst>
              <p:ext uri="{D42A27DB-BD31-4B8C-83A1-F6EECF244321}">
                <p14:modId xmlns:p14="http://schemas.microsoft.com/office/powerpoint/2010/main" xmlns="" val="239396876"/>
              </p:ext>
            </p:extLst>
          </p:nvPr>
        </p:nvGraphicFramePr>
        <p:xfrm>
          <a:off x="4102443" y="762000"/>
          <a:ext cx="4508157" cy="1244790"/>
        </p:xfrm>
        <a:graphic>
          <a:graphicData uri="http://schemas.openxmlformats.org/presentationml/2006/ole">
            <p:oleObj spid="_x0000_s1032" name="VISIO" r:id="rId4" imgW="2072640" imgH="569976" progId="">
              <p:embed/>
            </p:oleObj>
          </a:graphicData>
        </a:graphic>
      </p:graphicFrame>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13: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3" name="Content Placeholder 2"/>
          <p:cNvSpPr>
            <a:spLocks noGrp="1"/>
          </p:cNvSpPr>
          <p:nvPr>
            <p:ph idx="1"/>
          </p:nvPr>
        </p:nvSpPr>
        <p:spPr/>
        <p:txBody>
          <a:bodyPr/>
          <a:lstStyle/>
          <a:p>
            <a:pPr marL="0" indent="0">
              <a:lnSpc>
                <a:spcPct val="80000"/>
              </a:lnSpc>
              <a:spcBef>
                <a:spcPct val="50000"/>
              </a:spcBef>
              <a:buNone/>
            </a:pPr>
            <a:r>
              <a:rPr lang="en-US" b="1" dirty="0" smtClean="0">
                <a:latin typeface="Arial" charset="0"/>
              </a:rPr>
              <a:t>LOOP Instruction</a:t>
            </a:r>
          </a:p>
          <a:p>
            <a:pPr>
              <a:lnSpc>
                <a:spcPct val="80000"/>
              </a:lnSpc>
              <a:spcBef>
                <a:spcPct val="50000"/>
              </a:spcBef>
              <a:buFontTx/>
              <a:buChar char="•"/>
            </a:pPr>
            <a:r>
              <a:rPr lang="en-US" dirty="0" smtClean="0">
                <a:latin typeface="Arial" charset="0"/>
              </a:rPr>
              <a:t>The </a:t>
            </a:r>
            <a:r>
              <a:rPr lang="en-US" dirty="0">
                <a:latin typeface="Arial" charset="0"/>
              </a:rPr>
              <a:t>LOOP instruction creates a counting loop</a:t>
            </a:r>
          </a:p>
          <a:p>
            <a:pPr>
              <a:lnSpc>
                <a:spcPct val="80000"/>
              </a:lnSpc>
              <a:spcBef>
                <a:spcPct val="50000"/>
              </a:spcBef>
              <a:buFontTx/>
              <a:buChar char="•"/>
            </a:pPr>
            <a:r>
              <a:rPr lang="en-US" dirty="0">
                <a:latin typeface="Arial" charset="0"/>
              </a:rPr>
              <a:t>Syntax: </a:t>
            </a:r>
            <a:r>
              <a:rPr lang="en-US" b="1" dirty="0">
                <a:solidFill>
                  <a:srgbClr val="0000FF"/>
                </a:solidFill>
                <a:latin typeface="Arial" charset="0"/>
              </a:rPr>
              <a:t>LOOP </a:t>
            </a:r>
            <a:r>
              <a:rPr lang="en-US" b="1" i="1" dirty="0">
                <a:solidFill>
                  <a:srgbClr val="0000FF"/>
                </a:solidFill>
                <a:latin typeface="Arial" charset="0"/>
              </a:rPr>
              <a:t>target</a:t>
            </a:r>
          </a:p>
          <a:p>
            <a:pPr>
              <a:lnSpc>
                <a:spcPct val="80000"/>
              </a:lnSpc>
              <a:spcBef>
                <a:spcPct val="50000"/>
              </a:spcBef>
              <a:buFontTx/>
              <a:buChar char="•"/>
            </a:pPr>
            <a:r>
              <a:rPr lang="en-US" dirty="0">
                <a:latin typeface="Arial" charset="0"/>
              </a:rPr>
              <a:t>Logic:</a:t>
            </a:r>
          </a:p>
          <a:p>
            <a:pPr lvl="1">
              <a:lnSpc>
                <a:spcPct val="80000"/>
              </a:lnSpc>
              <a:spcBef>
                <a:spcPct val="50000"/>
              </a:spcBef>
              <a:buFontTx/>
              <a:buChar char="•"/>
            </a:pPr>
            <a:r>
              <a:rPr lang="en-US" dirty="0">
                <a:latin typeface="Arial" charset="0"/>
              </a:rPr>
              <a:t>ECX </a:t>
            </a:r>
            <a:r>
              <a:rPr lang="en-US" dirty="0">
                <a:latin typeface="Arial" charset="0"/>
                <a:sym typeface="Symbol" charset="0"/>
              </a:rPr>
              <a:t> ECX – 1</a:t>
            </a:r>
            <a:endParaRPr lang="en-US" dirty="0">
              <a:latin typeface="Arial" charset="0"/>
            </a:endParaRPr>
          </a:p>
          <a:p>
            <a:pPr lvl="1">
              <a:lnSpc>
                <a:spcPct val="80000"/>
              </a:lnSpc>
              <a:spcBef>
                <a:spcPct val="50000"/>
              </a:spcBef>
              <a:buFontTx/>
              <a:buChar char="•"/>
            </a:pPr>
            <a:r>
              <a:rPr lang="en-US" dirty="0">
                <a:latin typeface="Arial" charset="0"/>
              </a:rPr>
              <a:t>if ECX != 0, jump to </a:t>
            </a:r>
            <a:r>
              <a:rPr lang="en-US" i="1" dirty="0">
                <a:latin typeface="Arial" charset="0"/>
                <a:sym typeface="Symbol" charset="0"/>
              </a:rPr>
              <a:t>target</a:t>
            </a:r>
          </a:p>
          <a:p>
            <a:endParaRPr lang="en-US" dirty="0"/>
          </a:p>
        </p:txBody>
      </p:sp>
      <p:sp>
        <p:nvSpPr>
          <p:cNvPr id="6" name="Text Box 3"/>
          <p:cNvSpPr txBox="1">
            <a:spLocks noChangeArrowheads="1"/>
          </p:cNvSpPr>
          <p:nvPr/>
        </p:nvSpPr>
        <p:spPr bwMode="auto">
          <a:xfrm>
            <a:off x="1219200" y="4495800"/>
            <a:ext cx="6629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00000000  66 B8 0000		</a:t>
            </a:r>
            <a:r>
              <a:rPr lang="en-US" sz="2000" b="1" dirty="0" smtClean="0">
                <a:latin typeface="Courier New" charset="0"/>
              </a:rPr>
              <a:t> </a:t>
            </a:r>
            <a:r>
              <a:rPr lang="en-US" sz="2000" b="1" dirty="0" err="1" smtClean="0">
                <a:latin typeface="Courier New" charset="0"/>
              </a:rPr>
              <a:t>mov</a:t>
            </a:r>
            <a:r>
              <a:rPr lang="en-US" sz="2000" b="1" dirty="0" smtClean="0">
                <a:latin typeface="Courier New" charset="0"/>
              </a:rPr>
              <a:t>  </a:t>
            </a:r>
            <a:r>
              <a:rPr lang="en-US" sz="2000" b="1" dirty="0">
                <a:latin typeface="Courier New" charset="0"/>
              </a:rPr>
              <a:t>ax,0  </a:t>
            </a:r>
          </a:p>
          <a:p>
            <a:pPr>
              <a:lnSpc>
                <a:spcPct val="50000"/>
              </a:lnSpc>
              <a:spcBef>
                <a:spcPct val="50000"/>
              </a:spcBef>
            </a:pPr>
            <a:r>
              <a:rPr lang="en-US" sz="2000" b="1" dirty="0">
                <a:latin typeface="Courier New" charset="0"/>
              </a:rPr>
              <a:t>00000004  B9 00000005		</a:t>
            </a:r>
            <a:r>
              <a:rPr lang="en-US" sz="2000" b="1" dirty="0" smtClean="0">
                <a:latin typeface="Courier New" charset="0"/>
              </a:rPr>
              <a:t> </a:t>
            </a:r>
            <a:r>
              <a:rPr lang="en-US" sz="2000" b="1" dirty="0" err="1" smtClean="0">
                <a:latin typeface="Courier New" charset="0"/>
              </a:rPr>
              <a:t>mov</a:t>
            </a:r>
            <a:r>
              <a:rPr lang="en-US" sz="2000" b="1" dirty="0" smtClean="0">
                <a:latin typeface="Courier New" charset="0"/>
              </a:rPr>
              <a:t>  </a:t>
            </a:r>
            <a:r>
              <a:rPr lang="en-US" sz="2000" b="1" dirty="0">
                <a:latin typeface="Courier New" charset="0"/>
              </a:rPr>
              <a:t>ecx,5</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solidFill>
                  <a:schemeClr val="tx2"/>
                </a:solidFill>
                <a:latin typeface="Courier New" charset="0"/>
              </a:rPr>
              <a:t>00000009</a:t>
            </a:r>
            <a:r>
              <a:rPr lang="en-US" sz="2000" b="1" dirty="0">
                <a:latin typeface="Courier New" charset="0"/>
              </a:rPr>
              <a:t>  66 03 C1	L1</a:t>
            </a:r>
            <a:r>
              <a:rPr lang="en-US" sz="2000" b="1" dirty="0" smtClean="0">
                <a:latin typeface="Courier New" charset="0"/>
              </a:rPr>
              <a:t>: add  </a:t>
            </a:r>
            <a:r>
              <a:rPr lang="en-US" sz="2000" b="1" dirty="0" err="1">
                <a:latin typeface="Courier New" charset="0"/>
              </a:rPr>
              <a:t>ax,cx</a:t>
            </a:r>
            <a:endParaRPr lang="en-US" sz="2000" b="1" dirty="0">
              <a:latin typeface="Courier New" charset="0"/>
            </a:endParaRPr>
          </a:p>
          <a:p>
            <a:pPr>
              <a:lnSpc>
                <a:spcPct val="50000"/>
              </a:lnSpc>
              <a:spcBef>
                <a:spcPct val="50000"/>
              </a:spcBef>
            </a:pPr>
            <a:r>
              <a:rPr lang="en-US" sz="2000" b="1" dirty="0">
                <a:latin typeface="Courier New" charset="0"/>
              </a:rPr>
              <a:t>0000000C  E2 </a:t>
            </a:r>
            <a:r>
              <a:rPr lang="en-US" sz="2000" b="1" dirty="0">
                <a:solidFill>
                  <a:schemeClr val="tx2"/>
                </a:solidFill>
                <a:latin typeface="Courier New" charset="0"/>
              </a:rPr>
              <a:t>FB</a:t>
            </a:r>
            <a:r>
              <a:rPr lang="en-US" sz="2000" b="1" dirty="0">
                <a:latin typeface="Courier New" charset="0"/>
              </a:rPr>
              <a:t>		</a:t>
            </a:r>
            <a:r>
              <a:rPr lang="en-US" sz="2000" b="1" dirty="0" smtClean="0">
                <a:latin typeface="Courier New" charset="0"/>
              </a:rPr>
              <a:t> loop </a:t>
            </a:r>
            <a:r>
              <a:rPr lang="en-US" sz="2000" b="1" dirty="0">
                <a:latin typeface="Courier New" charset="0"/>
              </a:rPr>
              <a:t>L1</a:t>
            </a:r>
          </a:p>
          <a:p>
            <a:pPr>
              <a:lnSpc>
                <a:spcPct val="50000"/>
              </a:lnSpc>
              <a:spcBef>
                <a:spcPct val="50000"/>
              </a:spcBef>
            </a:pPr>
            <a:r>
              <a:rPr lang="en-US" sz="2000" b="1" dirty="0">
                <a:solidFill>
                  <a:schemeClr val="tx2"/>
                </a:solidFill>
                <a:latin typeface="Courier New" charset="0"/>
              </a:rPr>
              <a:t>0000000E</a:t>
            </a:r>
          </a:p>
        </p:txBody>
      </p:sp>
      <p:sp>
        <p:nvSpPr>
          <p:cNvPr id="7" name="Text Box 6"/>
          <p:cNvSpPr txBox="1">
            <a:spLocks noChangeArrowheads="1"/>
          </p:cNvSpPr>
          <p:nvPr/>
        </p:nvSpPr>
        <p:spPr bwMode="auto">
          <a:xfrm>
            <a:off x="1295400" y="4038600"/>
            <a:ext cx="6477000"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tabLst>
                <a:tab pos="1371600" algn="l"/>
                <a:tab pos="4114800" algn="l"/>
              </a:tabLst>
              <a:defRPr sz="2400">
                <a:solidFill>
                  <a:schemeClr val="tx1"/>
                </a:solidFill>
                <a:latin typeface="Times New Roman" charset="0"/>
                <a:ea typeface="ＭＳ Ｐゴシック" charset="0"/>
              </a:defRPr>
            </a:lvl1pPr>
            <a:lvl2pPr>
              <a:tabLst>
                <a:tab pos="1371600" algn="l"/>
                <a:tab pos="4114800" algn="l"/>
              </a:tabLst>
              <a:defRPr sz="2400">
                <a:solidFill>
                  <a:schemeClr val="tx1"/>
                </a:solidFill>
                <a:latin typeface="Times New Roman" charset="0"/>
                <a:ea typeface="ＭＳ Ｐゴシック" charset="0"/>
              </a:defRPr>
            </a:lvl2pPr>
            <a:lvl3pPr>
              <a:tabLst>
                <a:tab pos="1371600" algn="l"/>
                <a:tab pos="4114800" algn="l"/>
              </a:tabLst>
              <a:defRPr sz="2400">
                <a:solidFill>
                  <a:schemeClr val="tx1"/>
                </a:solidFill>
                <a:latin typeface="Times New Roman" charset="0"/>
                <a:ea typeface="ＭＳ Ｐゴシック" charset="0"/>
              </a:defRPr>
            </a:lvl3pPr>
            <a:lvl4pPr>
              <a:tabLst>
                <a:tab pos="1371600" algn="l"/>
                <a:tab pos="4114800" algn="l"/>
              </a:tabLst>
              <a:defRPr sz="2400">
                <a:solidFill>
                  <a:schemeClr val="tx1"/>
                </a:solidFill>
                <a:latin typeface="Times New Roman" charset="0"/>
                <a:ea typeface="ＭＳ Ｐゴシック" charset="0"/>
              </a:defRPr>
            </a:lvl4pPr>
            <a:lvl5pPr>
              <a:tabLst>
                <a:tab pos="1371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9pPr>
          </a:lstStyle>
          <a:p>
            <a:pPr>
              <a:spcBef>
                <a:spcPct val="50000"/>
              </a:spcBef>
            </a:pPr>
            <a:r>
              <a:rPr lang="en-US" sz="1900">
                <a:solidFill>
                  <a:schemeClr val="tx2"/>
                </a:solidFill>
                <a:latin typeface="Arial" charset="0"/>
              </a:rPr>
              <a:t>offset	machine code	source code</a:t>
            </a:r>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13: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3" name="Content Placeholder 2"/>
          <p:cNvSpPr>
            <a:spLocks noGrp="1"/>
          </p:cNvSpPr>
          <p:nvPr>
            <p:ph idx="1"/>
          </p:nvPr>
        </p:nvSpPr>
        <p:spPr/>
        <p:txBody>
          <a:bodyPr/>
          <a:lstStyle/>
          <a:p>
            <a:pPr marL="0" indent="0">
              <a:lnSpc>
                <a:spcPct val="80000"/>
              </a:lnSpc>
              <a:spcBef>
                <a:spcPct val="50000"/>
              </a:spcBef>
              <a:buNone/>
            </a:pPr>
            <a:r>
              <a:rPr lang="en-US" b="1" dirty="0" smtClean="0">
                <a:latin typeface="Arial" charset="0"/>
              </a:rPr>
              <a:t>Nested Loops</a:t>
            </a:r>
            <a:endParaRPr lang="en-US" dirty="0"/>
          </a:p>
        </p:txBody>
      </p:sp>
      <p:sp>
        <p:nvSpPr>
          <p:cNvPr id="8" name="Text Box 4"/>
          <p:cNvSpPr txBox="1">
            <a:spLocks noChangeArrowheads="1"/>
          </p:cNvSpPr>
          <p:nvPr/>
        </p:nvSpPr>
        <p:spPr bwMode="auto">
          <a:xfrm>
            <a:off x="990600" y="2362200"/>
            <a:ext cx="7543800" cy="403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201988" algn="l"/>
              </a:tabLst>
              <a:defRPr sz="2400">
                <a:solidFill>
                  <a:schemeClr val="tx1"/>
                </a:solidFill>
                <a:latin typeface="Times New Roman" charset="0"/>
                <a:ea typeface="ＭＳ Ｐゴシック" charset="0"/>
              </a:defRPr>
            </a:lvl1pPr>
            <a:lvl2pPr>
              <a:tabLst>
                <a:tab pos="457200" algn="l"/>
                <a:tab pos="3201988" algn="l"/>
              </a:tabLst>
              <a:defRPr sz="2400">
                <a:solidFill>
                  <a:schemeClr val="tx1"/>
                </a:solidFill>
                <a:latin typeface="Times New Roman" charset="0"/>
                <a:ea typeface="ＭＳ Ｐゴシック" charset="0"/>
              </a:defRPr>
            </a:lvl2pPr>
            <a:lvl3pPr>
              <a:tabLst>
                <a:tab pos="457200" algn="l"/>
                <a:tab pos="3201988" algn="l"/>
              </a:tabLst>
              <a:defRPr sz="2400">
                <a:solidFill>
                  <a:schemeClr val="tx1"/>
                </a:solidFill>
                <a:latin typeface="Times New Roman" charset="0"/>
                <a:ea typeface="ＭＳ Ｐゴシック" charset="0"/>
              </a:defRPr>
            </a:lvl3pPr>
            <a:lvl4pPr>
              <a:tabLst>
                <a:tab pos="457200" algn="l"/>
                <a:tab pos="3201988" algn="l"/>
              </a:tabLst>
              <a:defRPr sz="2400">
                <a:solidFill>
                  <a:schemeClr val="tx1"/>
                </a:solidFill>
                <a:latin typeface="Times New Roman" charset="0"/>
                <a:ea typeface="ＭＳ Ｐゴシック" charset="0"/>
              </a:defRPr>
            </a:lvl4pPr>
            <a:lvl5pPr>
              <a:tabLst>
                <a:tab pos="457200" algn="l"/>
                <a:tab pos="32019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a:latin typeface="Courier New" charset="0"/>
              </a:rPr>
              <a:t>count DWORD ?</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ecx,100	; set outer loop count</a:t>
            </a:r>
          </a:p>
          <a:p>
            <a:pPr>
              <a:lnSpc>
                <a:spcPct val="50000"/>
              </a:lnSpc>
              <a:spcBef>
                <a:spcPct val="50000"/>
              </a:spcBef>
            </a:pPr>
            <a:r>
              <a:rPr lang="en-US" sz="2000" b="1" dirty="0">
                <a:solidFill>
                  <a:schemeClr val="hlink"/>
                </a:solidFill>
                <a:latin typeface="Courier New" charset="0"/>
              </a:rPr>
              <a:t>L1:</a:t>
            </a:r>
          </a:p>
          <a:p>
            <a:pPr>
              <a:lnSpc>
                <a:spcPct val="50000"/>
              </a:lnSpc>
              <a:spcBef>
                <a:spcPct val="50000"/>
              </a:spcBef>
            </a:pPr>
            <a:r>
              <a:rPr lang="en-US" sz="2000" b="1" dirty="0">
                <a:solidFill>
                  <a:schemeClr val="hlink"/>
                </a:solidFill>
                <a:latin typeface="Courier New" charset="0"/>
              </a:rPr>
              <a:t>	</a:t>
            </a:r>
            <a:r>
              <a:rPr lang="en-US" sz="2000" b="1" dirty="0" err="1">
                <a:solidFill>
                  <a:schemeClr val="hlink"/>
                </a:solidFill>
                <a:latin typeface="Courier New" charset="0"/>
              </a:rPr>
              <a:t>mov</a:t>
            </a:r>
            <a:r>
              <a:rPr lang="en-US" sz="2000" b="1" dirty="0">
                <a:solidFill>
                  <a:schemeClr val="hlink"/>
                </a:solidFill>
                <a:latin typeface="Courier New" charset="0"/>
              </a:rPr>
              <a:t> </a:t>
            </a:r>
            <a:r>
              <a:rPr lang="en-US" sz="2000" b="1" dirty="0" err="1">
                <a:solidFill>
                  <a:schemeClr val="hlink"/>
                </a:solidFill>
                <a:latin typeface="Courier New" charset="0"/>
              </a:rPr>
              <a:t>count,ecx</a:t>
            </a:r>
            <a:r>
              <a:rPr lang="en-US" sz="2000" b="1" dirty="0">
                <a:solidFill>
                  <a:schemeClr val="hlink"/>
                </a:solidFill>
                <a:latin typeface="Courier New" charset="0"/>
              </a:rPr>
              <a:t>	; save outer loop count</a:t>
            </a:r>
          </a:p>
          <a:p>
            <a:pPr>
              <a:lnSpc>
                <a:spcPct val="50000"/>
              </a:lnSpc>
              <a:spcBef>
                <a:spcPct val="50000"/>
              </a:spcBef>
            </a:pPr>
            <a:r>
              <a:rPr lang="en-US" sz="2000" b="1" dirty="0">
                <a:solidFill>
                  <a:schemeClr val="hlink"/>
                </a:solidFill>
                <a:latin typeface="Courier New" charset="0"/>
              </a:rPr>
              <a:t>	</a:t>
            </a:r>
            <a:r>
              <a:rPr lang="en-US" sz="2000" b="1" dirty="0" err="1">
                <a:solidFill>
                  <a:schemeClr val="tx2"/>
                </a:solidFill>
                <a:latin typeface="Courier New" charset="0"/>
              </a:rPr>
              <a:t>mov</a:t>
            </a:r>
            <a:r>
              <a:rPr lang="en-US" sz="2000" b="1" dirty="0">
                <a:solidFill>
                  <a:schemeClr val="tx2"/>
                </a:solidFill>
                <a:latin typeface="Courier New" charset="0"/>
              </a:rPr>
              <a:t> ecx,20	; set inner loop count</a:t>
            </a:r>
          </a:p>
          <a:p>
            <a:pPr>
              <a:lnSpc>
                <a:spcPct val="50000"/>
              </a:lnSpc>
              <a:spcBef>
                <a:spcPct val="50000"/>
              </a:spcBef>
            </a:pPr>
            <a:r>
              <a:rPr lang="en-US" sz="2000" b="1" dirty="0">
                <a:solidFill>
                  <a:schemeClr val="tx2"/>
                </a:solidFill>
                <a:latin typeface="Courier New" charset="0"/>
              </a:rPr>
              <a:t>L2:	.</a:t>
            </a:r>
          </a:p>
          <a:p>
            <a:pPr lvl="1">
              <a:lnSpc>
                <a:spcPct val="50000"/>
              </a:lnSpc>
              <a:spcBef>
                <a:spcPct val="50000"/>
              </a:spcBef>
            </a:pPr>
            <a:r>
              <a:rPr lang="en-US" sz="2000" b="1" dirty="0">
                <a:solidFill>
                  <a:schemeClr val="tx2"/>
                </a:solidFill>
                <a:latin typeface="Courier New" charset="0"/>
              </a:rPr>
              <a:t>.</a:t>
            </a:r>
          </a:p>
          <a:p>
            <a:pPr lvl="1">
              <a:lnSpc>
                <a:spcPct val="50000"/>
              </a:lnSpc>
              <a:spcBef>
                <a:spcPct val="50000"/>
              </a:spcBef>
            </a:pPr>
            <a:r>
              <a:rPr lang="en-US" sz="2000" b="1" dirty="0">
                <a:solidFill>
                  <a:schemeClr val="tx2"/>
                </a:solidFill>
                <a:latin typeface="Courier New" charset="0"/>
              </a:rPr>
              <a:t>loop L2	; repeat the inner loop</a:t>
            </a:r>
          </a:p>
          <a:p>
            <a:pPr>
              <a:lnSpc>
                <a:spcPct val="50000"/>
              </a:lnSpc>
              <a:spcBef>
                <a:spcPct val="50000"/>
              </a:spcBef>
            </a:pPr>
            <a:r>
              <a:rPr lang="en-US" sz="2000" b="1" dirty="0">
                <a:latin typeface="Courier New" charset="0"/>
              </a:rPr>
              <a:t>	</a:t>
            </a:r>
            <a:r>
              <a:rPr lang="en-US" sz="2000" b="1" dirty="0" err="1">
                <a:solidFill>
                  <a:schemeClr val="hlink"/>
                </a:solidFill>
                <a:latin typeface="Courier New" charset="0"/>
              </a:rPr>
              <a:t>mov</a:t>
            </a:r>
            <a:r>
              <a:rPr lang="en-US" sz="2000" b="1" dirty="0">
                <a:solidFill>
                  <a:schemeClr val="hlink"/>
                </a:solidFill>
                <a:latin typeface="Courier New" charset="0"/>
              </a:rPr>
              <a:t> </a:t>
            </a:r>
            <a:r>
              <a:rPr lang="en-US" sz="2000" b="1" dirty="0" err="1">
                <a:solidFill>
                  <a:schemeClr val="hlink"/>
                </a:solidFill>
                <a:latin typeface="Courier New" charset="0"/>
              </a:rPr>
              <a:t>ecx,count</a:t>
            </a:r>
            <a:r>
              <a:rPr lang="en-US" sz="2000" b="1" dirty="0">
                <a:solidFill>
                  <a:schemeClr val="hlink"/>
                </a:solidFill>
                <a:latin typeface="Courier New" charset="0"/>
              </a:rPr>
              <a:t>	; restore outer loop count</a:t>
            </a:r>
          </a:p>
          <a:p>
            <a:pPr>
              <a:lnSpc>
                <a:spcPct val="50000"/>
              </a:lnSpc>
              <a:spcBef>
                <a:spcPct val="50000"/>
              </a:spcBef>
            </a:pPr>
            <a:r>
              <a:rPr lang="en-US" sz="2000" b="1" dirty="0">
                <a:solidFill>
                  <a:schemeClr val="hlink"/>
                </a:solidFill>
                <a:latin typeface="Courier New" charset="0"/>
              </a:rPr>
              <a:t>	loop L1	; repeat the outer loop</a:t>
            </a:r>
          </a:p>
        </p:txBody>
      </p:sp>
    </p:spTree>
    <p:extLst>
      <p:ext uri="{BB962C8B-B14F-4D97-AF65-F5344CB8AC3E}">
        <p14:creationId xmlns:p14="http://schemas.microsoft.com/office/powerpoint/2010/main" xmlns="" val="2571313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a:spcBef>
                <a:spcPts val="1872"/>
              </a:spcBef>
            </a:pPr>
            <a:r>
              <a:rPr lang="en-US" sz="2800" dirty="0" smtClean="0"/>
              <a:t>Assembly Language Examples:</a:t>
            </a:r>
          </a:p>
          <a:p>
            <a:pPr marL="0" indent="0">
              <a:spcBef>
                <a:spcPts val="1872"/>
              </a:spcBef>
              <a:buNone/>
            </a:pPr>
            <a:r>
              <a:rPr lang="en-US" sz="2800" dirty="0" smtClean="0"/>
              <a:t>Control Flow</a:t>
            </a:r>
          </a:p>
          <a:p>
            <a:pPr lvl="1">
              <a:spcBef>
                <a:spcPts val="1872"/>
              </a:spcBef>
            </a:pPr>
            <a:r>
              <a:rPr lang="en-US" sz="2400" dirty="0" smtClean="0"/>
              <a:t>JMP </a:t>
            </a:r>
            <a:r>
              <a:rPr lang="en-US" sz="2400" dirty="0"/>
              <a:t>Instruction</a:t>
            </a:r>
          </a:p>
          <a:p>
            <a:pPr lvl="1">
              <a:spcBef>
                <a:spcPts val="1872"/>
              </a:spcBef>
            </a:pPr>
            <a:r>
              <a:rPr lang="en-US" sz="2400" dirty="0"/>
              <a:t>LOOP Instruction</a:t>
            </a:r>
          </a:p>
          <a:p>
            <a:pPr lvl="1">
              <a:spcBef>
                <a:spcPts val="1872"/>
              </a:spcBef>
            </a:pPr>
            <a:r>
              <a:rPr lang="en-US" sz="2400" dirty="0"/>
              <a:t>LOOP Example</a:t>
            </a:r>
          </a:p>
          <a:p>
            <a:pPr lvl="1">
              <a:spcBef>
                <a:spcPts val="1872"/>
              </a:spcBef>
            </a:pPr>
            <a:r>
              <a:rPr lang="en-US" sz="2400" dirty="0"/>
              <a:t>Summing an Integer </a:t>
            </a:r>
            <a:r>
              <a:rPr lang="en-US" sz="2400" dirty="0" smtClean="0"/>
              <a:t>Array</a:t>
            </a: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752600"/>
          </a:xfrm>
        </p:spPr>
        <p:txBody>
          <a:bodyPr>
            <a:normAutofit/>
          </a:bodyPr>
          <a:lstStyle/>
          <a:p>
            <a:r>
              <a:rPr lang="en-US" dirty="0" smtClean="0"/>
              <a:t>Let’s Enjoy </a:t>
            </a:r>
            <a:br>
              <a:rPr lang="en-US" dirty="0" smtClean="0"/>
            </a:br>
            <a:r>
              <a:rPr lang="en-US" dirty="0" smtClean="0"/>
              <a:t>ASSEMBLY LANGUAGE</a:t>
            </a:r>
            <a:endParaRPr lang="en-US" dirty="0"/>
          </a:p>
        </p:txBody>
      </p:sp>
    </p:spTree>
    <p:extLst>
      <p:ext uri="{BB962C8B-B14F-4D97-AF65-F5344CB8AC3E}">
        <p14:creationId xmlns:p14="http://schemas.microsoft.com/office/powerpoint/2010/main" xmlns="" val="810644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4953000"/>
          </a:xfrm>
        </p:spPr>
        <p:txBody>
          <a:bodyPr>
            <a:noAutofit/>
          </a:bodyPr>
          <a:lstStyle/>
          <a:p>
            <a:pPr>
              <a:spcBef>
                <a:spcPts val="1800"/>
              </a:spcBef>
            </a:pPr>
            <a:r>
              <a:rPr lang="en-US" sz="2800" dirty="0" smtClean="0"/>
              <a:t>Instruction Execution</a:t>
            </a:r>
          </a:p>
          <a:p>
            <a:pPr>
              <a:spcBef>
                <a:spcPts val="1800"/>
              </a:spcBef>
            </a:pPr>
            <a:endParaRPr lang="en-US" sz="2800" dirty="0" smtClean="0"/>
          </a:p>
          <a:p>
            <a:pPr marL="0" indent="0">
              <a:spcBef>
                <a:spcPts val="1800"/>
              </a:spcBef>
              <a:buNone/>
            </a:pPr>
            <a:r>
              <a:rPr lang="en-US" sz="2800" b="1" dirty="0" smtClean="0"/>
              <a:t>FLOW CONTROL Instruction Examples</a:t>
            </a:r>
            <a:endParaRPr lang="en-US" sz="2800" b="1" dirty="0"/>
          </a:p>
          <a:p>
            <a:pPr>
              <a:spcBef>
                <a:spcPts val="1800"/>
              </a:spcBef>
            </a:pPr>
            <a:r>
              <a:rPr lang="en-US" sz="2800" dirty="0" smtClean="0"/>
              <a:t>JMP Instruction</a:t>
            </a:r>
          </a:p>
          <a:p>
            <a:pPr>
              <a:spcBef>
                <a:spcPts val="1800"/>
              </a:spcBef>
            </a:pPr>
            <a:r>
              <a:rPr lang="en-US" sz="2800" dirty="0" smtClean="0"/>
              <a:t>LOOP Instruction</a:t>
            </a:r>
            <a:endParaRPr lang="en-US" sz="2800" dirty="0"/>
          </a:p>
          <a:p>
            <a:pPr>
              <a:spcBef>
                <a:spcPts val="1800"/>
              </a:spcBef>
            </a:pPr>
            <a:endParaRPr lang="en-US"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 and 5</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10788</TotalTime>
  <Words>214</Words>
  <Application>Microsoft Macintosh PowerPoint</Application>
  <PresentationFormat>On-screen Show (4:3)</PresentationFormat>
  <Paragraphs>70</Paragraphs>
  <Slides>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VISIO</vt:lpstr>
      <vt:lpstr>CSC 221  Computer Organization and Assembly Language</vt:lpstr>
      <vt:lpstr>Lecture 13: Review</vt:lpstr>
      <vt:lpstr>Lecture 13: Review</vt:lpstr>
      <vt:lpstr>Lecture 13: Review</vt:lpstr>
      <vt:lpstr>Lecture Outline</vt:lpstr>
      <vt:lpstr>Let’s Enjoy  ASSEMBLY LANGUAGE</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400</cp:revision>
  <dcterms:created xsi:type="dcterms:W3CDTF">2012-02-27T05:45:45Z</dcterms:created>
  <dcterms:modified xsi:type="dcterms:W3CDTF">2012-09-20T07:40:59Z</dcterms:modified>
</cp:coreProperties>
</file>