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568" r:id="rId3"/>
    <p:sldId id="365" r:id="rId4"/>
    <p:sldId id="570" r:id="rId5"/>
    <p:sldId id="571" r:id="rId6"/>
    <p:sldId id="572" r:id="rId7"/>
    <p:sldId id="601" r:id="rId8"/>
    <p:sldId id="602" r:id="rId9"/>
    <p:sldId id="603" r:id="rId10"/>
    <p:sldId id="604" r:id="rId11"/>
    <p:sldId id="574" r:id="rId12"/>
    <p:sldId id="575" r:id="rId13"/>
    <p:sldId id="576" r:id="rId14"/>
    <p:sldId id="577" r:id="rId15"/>
    <p:sldId id="580" r:id="rId16"/>
    <p:sldId id="495" r:id="rId17"/>
    <p:sldId id="5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2746" autoAdjust="0"/>
    <p:restoredTop sz="99074" autoAdjust="0"/>
  </p:normalViewPr>
  <p:slideViewPr>
    <p:cSldViewPr>
      <p:cViewPr>
        <p:scale>
          <a:sx n="60" d="100"/>
          <a:sy n="60" d="100"/>
        </p:scale>
        <p:origin x="-1338"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9/24/2012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16</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9/24/2012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9/24/2012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9/24/2012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9/24/2012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15</a:t>
            </a:r>
            <a:r>
              <a:rPr lang="en-US" sz="3600" b="1" dirty="0" smtClean="0">
                <a:solidFill>
                  <a:srgbClr val="000000"/>
                </a:solidFill>
                <a:latin typeface="Arial" pitchFamily="34" charset="0"/>
                <a:cs typeface="Arial" pitchFamily="34" charset="0"/>
              </a:rPr>
              <a:t>: </a:t>
            </a:r>
          </a:p>
          <a:p>
            <a:r>
              <a:rPr lang="en-US" sz="3600" b="1" dirty="0" smtClean="0">
                <a:solidFill>
                  <a:srgbClr val="000000"/>
                </a:solidFill>
                <a:latin typeface="Arial" pitchFamily="34" charset="0"/>
                <a:cs typeface="Arial" pitchFamily="34" charset="0"/>
              </a:rPr>
              <a:t>STACK Related Instructions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PUSH Operation</a:t>
            </a:r>
            <a:r>
              <a:rPr lang="en-US" sz="2400" dirty="0"/>
              <a:t> </a:t>
            </a:r>
            <a:r>
              <a:rPr lang="en-US" sz="2400" dirty="0" smtClean="0"/>
              <a:t>(3 </a:t>
            </a:r>
            <a:r>
              <a:rPr lang="en-US" sz="2400" dirty="0"/>
              <a:t>of </a:t>
            </a:r>
            <a:r>
              <a:rPr lang="en-US" sz="2400" dirty="0" smtClean="0"/>
              <a:t>3)</a:t>
            </a:r>
            <a:endParaRPr lang="en-US" dirty="0"/>
          </a:p>
        </p:txBody>
      </p:sp>
      <p:sp>
        <p:nvSpPr>
          <p:cNvPr id="103427" name="Rectangle 3"/>
          <p:cNvSpPr>
            <a:spLocks noGrp="1" noChangeArrowheads="1"/>
          </p:cNvSpPr>
          <p:nvPr>
            <p:ph type="body" idx="1"/>
          </p:nvPr>
        </p:nvSpPr>
        <p:spPr>
          <a:xfrm>
            <a:off x="685800" y="1143000"/>
            <a:ext cx="7772400" cy="1295400"/>
          </a:xfrm>
        </p:spPr>
        <p:txBody>
          <a:bodyPr/>
          <a:lstStyle/>
          <a:p>
            <a:r>
              <a:rPr lang="en-US" dirty="0"/>
              <a:t>Same stack after pushing </a:t>
            </a:r>
            <a:r>
              <a:rPr lang="en-US" dirty="0" smtClean="0"/>
              <a:t>one </a:t>
            </a:r>
            <a:r>
              <a:rPr lang="en-US" dirty="0"/>
              <a:t>more </a:t>
            </a:r>
            <a:r>
              <a:rPr lang="en-US" dirty="0" smtClean="0"/>
              <a:t>integer:</a:t>
            </a:r>
          </a:p>
          <a:p>
            <a:r>
              <a:rPr lang="en-US" dirty="0"/>
              <a:t>The area </a:t>
            </a:r>
            <a:r>
              <a:rPr lang="en-US" dirty="0" smtClean="0"/>
              <a:t>in the direction ESP grows, </a:t>
            </a:r>
            <a:r>
              <a:rPr lang="en-US" dirty="0"/>
              <a:t>is always available (unless the stack has overflowed)</a:t>
            </a:r>
            <a:r>
              <a:rPr lang="en-US" dirty="0" smtClean="0"/>
              <a:t>.</a:t>
            </a:r>
            <a:endParaRPr lang="en-US" dirty="0"/>
          </a:p>
        </p:txBody>
      </p:sp>
      <p:sp>
        <p:nvSpPr>
          <p:cNvPr id="21" name="Cube 20"/>
          <p:cNvSpPr/>
          <p:nvPr/>
        </p:nvSpPr>
        <p:spPr>
          <a:xfrm>
            <a:off x="3835658" y="5286187"/>
            <a:ext cx="2057400" cy="762000"/>
          </a:xfrm>
          <a:prstGeom prst="cube">
            <a:avLst/>
          </a:prstGeom>
          <a:ln>
            <a:solidFill>
              <a:srgbClr val="0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solidFill>
                  <a:srgbClr val="000000"/>
                </a:solidFill>
                <a:latin typeface="Arial"/>
                <a:cs typeface="Arial"/>
              </a:rPr>
              <a:t>00000006</a:t>
            </a:r>
            <a:endParaRPr lang="en-US" sz="2000" b="1" dirty="0">
              <a:solidFill>
                <a:srgbClr val="000000"/>
              </a:solidFill>
              <a:latin typeface="Arial"/>
              <a:cs typeface="Arial"/>
            </a:endParaRPr>
          </a:p>
        </p:txBody>
      </p:sp>
      <p:sp>
        <p:nvSpPr>
          <p:cNvPr id="22" name="Cube 21"/>
          <p:cNvSpPr/>
          <p:nvPr/>
        </p:nvSpPr>
        <p:spPr>
          <a:xfrm>
            <a:off x="3835658" y="4707964"/>
            <a:ext cx="2057400" cy="762000"/>
          </a:xfrm>
          <a:prstGeom prst="cube">
            <a:avLst/>
          </a:prstGeom>
          <a:solidFill>
            <a:schemeClr val="accent3"/>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000000A5</a:t>
            </a:r>
            <a:endParaRPr lang="en-US" b="1" dirty="0">
              <a:solidFill>
                <a:srgbClr val="000000"/>
              </a:solidFill>
              <a:latin typeface="Arial"/>
              <a:cs typeface="Arial"/>
            </a:endParaRPr>
          </a:p>
        </p:txBody>
      </p:sp>
      <p:sp>
        <p:nvSpPr>
          <p:cNvPr id="23" name="Cube 22"/>
          <p:cNvSpPr/>
          <p:nvPr/>
        </p:nvSpPr>
        <p:spPr>
          <a:xfrm>
            <a:off x="3835658" y="4129741"/>
            <a:ext cx="2057400" cy="762000"/>
          </a:xfrm>
          <a:prstGeom prst="cube">
            <a:avLst/>
          </a:prstGeom>
          <a:solidFill>
            <a:srgbClr val="9BBB59"/>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00000001</a:t>
            </a:r>
            <a:endParaRPr lang="en-US" b="1" dirty="0">
              <a:solidFill>
                <a:srgbClr val="000000"/>
              </a:solidFill>
              <a:latin typeface="Arial"/>
              <a:cs typeface="Arial"/>
            </a:endParaRPr>
          </a:p>
        </p:txBody>
      </p:sp>
      <p:sp>
        <p:nvSpPr>
          <p:cNvPr id="24" name="Cube 23"/>
          <p:cNvSpPr/>
          <p:nvPr/>
        </p:nvSpPr>
        <p:spPr>
          <a:xfrm>
            <a:off x="3835658" y="3551814"/>
            <a:ext cx="2057400" cy="762000"/>
          </a:xfrm>
          <a:prstGeom prst="cube">
            <a:avLst/>
          </a:prstGeom>
          <a:solidFill>
            <a:srgbClr val="9BBB59"/>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00000002</a:t>
            </a:r>
            <a:endParaRPr lang="en-US" b="1" dirty="0">
              <a:solidFill>
                <a:srgbClr val="000000"/>
              </a:solidFill>
              <a:latin typeface="Arial"/>
              <a:cs typeface="Arial"/>
            </a:endParaRPr>
          </a:p>
        </p:txBody>
      </p:sp>
      <p:sp>
        <p:nvSpPr>
          <p:cNvPr id="25" name="Cube 24"/>
          <p:cNvSpPr/>
          <p:nvPr/>
        </p:nvSpPr>
        <p:spPr>
          <a:xfrm>
            <a:off x="3835658" y="2971800"/>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6" name="TextBox 25"/>
          <p:cNvSpPr txBox="1"/>
          <p:nvPr/>
        </p:nvSpPr>
        <p:spPr>
          <a:xfrm>
            <a:off x="2387855" y="5695890"/>
            <a:ext cx="1475991" cy="400110"/>
          </a:xfrm>
          <a:prstGeom prst="rect">
            <a:avLst/>
          </a:prstGeom>
          <a:noFill/>
        </p:spPr>
        <p:txBody>
          <a:bodyPr wrap="square" rtlCol="0">
            <a:spAutoFit/>
          </a:bodyPr>
          <a:lstStyle/>
          <a:p>
            <a:pPr algn="r"/>
            <a:r>
              <a:rPr lang="en-US" sz="2000" b="1" u="sng" dirty="0" smtClean="0">
                <a:latin typeface="Arial"/>
                <a:cs typeface="Arial"/>
              </a:rPr>
              <a:t>00001000</a:t>
            </a:r>
            <a:endParaRPr lang="en-US" sz="2000" b="1" u="sng" dirty="0">
              <a:latin typeface="Arial"/>
              <a:cs typeface="Arial"/>
            </a:endParaRPr>
          </a:p>
        </p:txBody>
      </p:sp>
      <p:sp>
        <p:nvSpPr>
          <p:cNvPr id="27" name="TextBox 26"/>
          <p:cNvSpPr txBox="1"/>
          <p:nvPr/>
        </p:nvSpPr>
        <p:spPr>
          <a:xfrm>
            <a:off x="2387855" y="5162490"/>
            <a:ext cx="1475991" cy="400110"/>
          </a:xfrm>
          <a:prstGeom prst="rect">
            <a:avLst/>
          </a:prstGeom>
          <a:noFill/>
        </p:spPr>
        <p:txBody>
          <a:bodyPr wrap="square" rtlCol="0">
            <a:spAutoFit/>
          </a:bodyPr>
          <a:lstStyle/>
          <a:p>
            <a:pPr algn="r"/>
            <a:r>
              <a:rPr lang="en-US" sz="2000" b="1" u="sng" dirty="0" smtClean="0">
                <a:latin typeface="Arial"/>
                <a:cs typeface="Arial"/>
              </a:rPr>
              <a:t>00000FFC</a:t>
            </a:r>
            <a:endParaRPr lang="en-US" sz="2000" b="1" u="sng" dirty="0">
              <a:latin typeface="Arial"/>
              <a:cs typeface="Arial"/>
            </a:endParaRPr>
          </a:p>
        </p:txBody>
      </p:sp>
      <p:sp>
        <p:nvSpPr>
          <p:cNvPr id="28" name="TextBox 27"/>
          <p:cNvSpPr txBox="1"/>
          <p:nvPr/>
        </p:nvSpPr>
        <p:spPr>
          <a:xfrm>
            <a:off x="2387855" y="4572000"/>
            <a:ext cx="1475991" cy="400110"/>
          </a:xfrm>
          <a:prstGeom prst="rect">
            <a:avLst/>
          </a:prstGeom>
          <a:noFill/>
        </p:spPr>
        <p:txBody>
          <a:bodyPr wrap="square" rtlCol="0">
            <a:spAutoFit/>
          </a:bodyPr>
          <a:lstStyle/>
          <a:p>
            <a:pPr algn="r"/>
            <a:r>
              <a:rPr lang="en-US" sz="2000" b="1" u="sng" dirty="0" smtClean="0">
                <a:latin typeface="Arial"/>
                <a:cs typeface="Arial"/>
              </a:rPr>
              <a:t>00000FF8</a:t>
            </a:r>
            <a:endParaRPr lang="en-US" sz="2000" b="1" u="sng" dirty="0">
              <a:latin typeface="Arial"/>
              <a:cs typeface="Arial"/>
            </a:endParaRPr>
          </a:p>
        </p:txBody>
      </p:sp>
      <p:sp>
        <p:nvSpPr>
          <p:cNvPr id="29" name="TextBox 28"/>
          <p:cNvSpPr txBox="1"/>
          <p:nvPr/>
        </p:nvSpPr>
        <p:spPr>
          <a:xfrm>
            <a:off x="2387855" y="3992282"/>
            <a:ext cx="1475991" cy="400110"/>
          </a:xfrm>
          <a:prstGeom prst="rect">
            <a:avLst/>
          </a:prstGeom>
          <a:noFill/>
        </p:spPr>
        <p:txBody>
          <a:bodyPr wrap="square" rtlCol="0">
            <a:spAutoFit/>
          </a:bodyPr>
          <a:lstStyle/>
          <a:p>
            <a:pPr algn="r"/>
            <a:r>
              <a:rPr lang="en-US" sz="2000" b="1" u="sng" dirty="0" smtClean="0">
                <a:latin typeface="Arial"/>
                <a:cs typeface="Arial"/>
              </a:rPr>
              <a:t>00000FF4</a:t>
            </a:r>
            <a:endParaRPr lang="en-US" sz="2000" b="1" u="sng" dirty="0">
              <a:latin typeface="Arial"/>
              <a:cs typeface="Arial"/>
            </a:endParaRPr>
          </a:p>
        </p:txBody>
      </p:sp>
      <p:sp>
        <p:nvSpPr>
          <p:cNvPr id="30" name="TextBox 29"/>
          <p:cNvSpPr txBox="1"/>
          <p:nvPr/>
        </p:nvSpPr>
        <p:spPr>
          <a:xfrm>
            <a:off x="2387855" y="3424831"/>
            <a:ext cx="1475991" cy="400110"/>
          </a:xfrm>
          <a:prstGeom prst="rect">
            <a:avLst/>
          </a:prstGeom>
          <a:noFill/>
        </p:spPr>
        <p:txBody>
          <a:bodyPr wrap="square" rtlCol="0">
            <a:spAutoFit/>
          </a:bodyPr>
          <a:lstStyle/>
          <a:p>
            <a:pPr algn="r"/>
            <a:r>
              <a:rPr lang="en-US" sz="2000" b="1" u="sng" dirty="0" smtClean="0">
                <a:latin typeface="Arial"/>
                <a:cs typeface="Arial"/>
              </a:rPr>
              <a:t>00000FF0</a:t>
            </a:r>
            <a:endParaRPr lang="en-US" sz="2000" b="1" u="sng" dirty="0">
              <a:latin typeface="Arial"/>
              <a:cs typeface="Arial"/>
            </a:endParaRPr>
          </a:p>
        </p:txBody>
      </p:sp>
      <p:grpSp>
        <p:nvGrpSpPr>
          <p:cNvPr id="2" name="Group 1"/>
          <p:cNvGrpSpPr/>
          <p:nvPr/>
        </p:nvGrpSpPr>
        <p:grpSpPr>
          <a:xfrm>
            <a:off x="1930658" y="4495800"/>
            <a:ext cx="671400" cy="369332"/>
            <a:chOff x="1930658" y="5105400"/>
            <a:chExt cx="671400" cy="369332"/>
          </a:xfrm>
        </p:grpSpPr>
        <p:cxnSp>
          <p:nvCxnSpPr>
            <p:cNvPr id="31" name="Straight Arrow Connector 30"/>
            <p:cNvCxnSpPr/>
            <p:nvPr/>
          </p:nvCxnSpPr>
          <p:spPr>
            <a:xfrm flipH="1">
              <a:off x="2006858" y="5458296"/>
              <a:ext cx="595200" cy="0"/>
            </a:xfrm>
            <a:prstGeom prst="straightConnector1">
              <a:avLst/>
            </a:prstGeom>
            <a:ln w="38100" cmpd="sng">
              <a:solidFill>
                <a:srgbClr val="0000FF"/>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930658" y="5105400"/>
              <a:ext cx="642386" cy="369332"/>
            </a:xfrm>
            <a:prstGeom prst="rect">
              <a:avLst/>
            </a:prstGeom>
            <a:noFill/>
          </p:spPr>
          <p:txBody>
            <a:bodyPr wrap="none" rtlCol="0">
              <a:spAutoFit/>
            </a:bodyPr>
            <a:lstStyle/>
            <a:p>
              <a:r>
                <a:rPr lang="en-US" b="1" dirty="0" smtClean="0">
                  <a:solidFill>
                    <a:srgbClr val="0000FF"/>
                  </a:solidFill>
                  <a:latin typeface="Arial"/>
                  <a:cs typeface="Arial"/>
                </a:rPr>
                <a:t>ESP</a:t>
              </a:r>
              <a:endParaRPr lang="en-US" b="1" dirty="0">
                <a:solidFill>
                  <a:srgbClr val="0000FF"/>
                </a:solidFill>
                <a:latin typeface="Arial"/>
                <a:cs typeface="Arial"/>
              </a:endParaRPr>
            </a:p>
          </p:txBody>
        </p:sp>
      </p:grpSp>
    </p:spTree>
    <p:extLst>
      <p:ext uri="{BB962C8B-B14F-4D97-AF65-F5344CB8AC3E}">
        <p14:creationId xmlns:p14="http://schemas.microsoft.com/office/powerpoint/2010/main" xmlns="" val="115492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7162E-6 -1.4418E-6 L 2.27162E-6 -0.07776 " pathEditMode="relative" ptsTypes="AA">
                                      <p:cBhvr>
                                        <p:cTn id="6" dur="2000" fill="hold"/>
                                        <p:tgtEl>
                                          <p:spTgt spid="2"/>
                                        </p:tgtEl>
                                        <p:attrNameLst>
                                          <p:attrName>ppt_x</p:attrName>
                                          <p:attrName>ppt_y</p:attrName>
                                        </p:attrNameLst>
                                      </p:cBhvr>
                                    </p:animMotion>
                                  </p:childTnLst>
                                </p:cTn>
                              </p:par>
                              <p:par>
                                <p:cTn id="7" presetID="10"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par>
                                <p:cTn id="10" presetID="10" presetClass="entr" presetSubtype="0" fill="hold" nodeType="with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fade">
                                      <p:cBhvr>
                                        <p:cTn id="12" dur="500"/>
                                        <p:tgtEl>
                                          <p:spTgt spid="1034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POP Operation</a:t>
            </a:r>
          </a:p>
        </p:txBody>
      </p:sp>
      <p:sp>
        <p:nvSpPr>
          <p:cNvPr id="105475" name="Rectangle 3"/>
          <p:cNvSpPr>
            <a:spLocks noGrp="1" noChangeArrowheads="1"/>
          </p:cNvSpPr>
          <p:nvPr>
            <p:ph type="body" idx="1"/>
          </p:nvPr>
        </p:nvSpPr>
        <p:spPr>
          <a:xfrm>
            <a:off x="609600" y="1143000"/>
            <a:ext cx="8001000" cy="1524000"/>
          </a:xfrm>
        </p:spPr>
        <p:txBody>
          <a:bodyPr>
            <a:noAutofit/>
          </a:bodyPr>
          <a:lstStyle/>
          <a:p>
            <a:r>
              <a:rPr lang="en-US" dirty="0"/>
              <a:t>Copies value at </a:t>
            </a:r>
            <a:r>
              <a:rPr lang="en-US" b="1" u="sng" dirty="0">
                <a:solidFill>
                  <a:srgbClr val="0000FF"/>
                </a:solidFill>
              </a:rPr>
              <a:t>stack[ESP]</a:t>
            </a:r>
            <a:r>
              <a:rPr lang="en-US" dirty="0"/>
              <a:t> into a register or variable.</a:t>
            </a:r>
          </a:p>
          <a:p>
            <a:r>
              <a:rPr lang="en-US" dirty="0"/>
              <a:t>Adds </a:t>
            </a:r>
            <a:r>
              <a:rPr lang="en-US" i="1" dirty="0"/>
              <a:t>n</a:t>
            </a:r>
            <a:r>
              <a:rPr lang="en-US" dirty="0"/>
              <a:t> to ESP, where </a:t>
            </a:r>
            <a:r>
              <a:rPr lang="en-US" i="1" dirty="0"/>
              <a:t>n</a:t>
            </a:r>
            <a:r>
              <a:rPr lang="en-US" dirty="0"/>
              <a:t> is either 2 or 4.</a:t>
            </a:r>
          </a:p>
          <a:p>
            <a:pPr lvl="1"/>
            <a:r>
              <a:rPr lang="en-US" dirty="0"/>
              <a:t>value of </a:t>
            </a:r>
            <a:r>
              <a:rPr lang="en-US" i="1" dirty="0"/>
              <a:t>n</a:t>
            </a:r>
            <a:r>
              <a:rPr lang="en-US" dirty="0"/>
              <a:t> depends on the attribute of the operand receiving the data</a:t>
            </a:r>
          </a:p>
        </p:txBody>
      </p:sp>
      <p:grpSp>
        <p:nvGrpSpPr>
          <p:cNvPr id="2" name="Group 1"/>
          <p:cNvGrpSpPr/>
          <p:nvPr/>
        </p:nvGrpSpPr>
        <p:grpSpPr>
          <a:xfrm>
            <a:off x="4900793" y="2602468"/>
            <a:ext cx="3962400" cy="3493532"/>
            <a:chOff x="4900793" y="2602468"/>
            <a:chExt cx="3962400" cy="3493532"/>
          </a:xfrm>
        </p:grpSpPr>
        <p:sp>
          <p:nvSpPr>
            <p:cNvPr id="21" name="Cube 20"/>
            <p:cNvSpPr/>
            <p:nvPr/>
          </p:nvSpPr>
          <p:spPr>
            <a:xfrm>
              <a:off x="6805793" y="5286187"/>
              <a:ext cx="2057400" cy="762000"/>
            </a:xfrm>
            <a:prstGeom prst="cube">
              <a:avLst/>
            </a:prstGeom>
            <a:ln>
              <a:solidFill>
                <a:srgbClr val="0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solidFill>
                    <a:srgbClr val="000000"/>
                  </a:solidFill>
                  <a:latin typeface="Arial"/>
                  <a:cs typeface="Arial"/>
                </a:rPr>
                <a:t>00000006</a:t>
              </a:r>
              <a:endParaRPr lang="en-US" sz="2000" b="1" dirty="0">
                <a:solidFill>
                  <a:srgbClr val="000000"/>
                </a:solidFill>
                <a:latin typeface="Arial"/>
                <a:cs typeface="Arial"/>
              </a:endParaRPr>
            </a:p>
          </p:txBody>
        </p:sp>
        <p:sp>
          <p:nvSpPr>
            <p:cNvPr id="22" name="Cube 21"/>
            <p:cNvSpPr/>
            <p:nvPr/>
          </p:nvSpPr>
          <p:spPr>
            <a:xfrm>
              <a:off x="6805793" y="4707964"/>
              <a:ext cx="2057400" cy="762000"/>
            </a:xfrm>
            <a:prstGeom prst="cube">
              <a:avLst/>
            </a:prstGeom>
            <a:solidFill>
              <a:schemeClr val="accent3"/>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000000A5</a:t>
              </a:r>
              <a:endParaRPr lang="en-US" b="1" dirty="0">
                <a:solidFill>
                  <a:srgbClr val="000000"/>
                </a:solidFill>
                <a:latin typeface="Arial"/>
                <a:cs typeface="Arial"/>
              </a:endParaRPr>
            </a:p>
          </p:txBody>
        </p:sp>
        <p:sp>
          <p:nvSpPr>
            <p:cNvPr id="23" name="Cube 22"/>
            <p:cNvSpPr/>
            <p:nvPr/>
          </p:nvSpPr>
          <p:spPr>
            <a:xfrm>
              <a:off x="6805793" y="4129741"/>
              <a:ext cx="2057400" cy="762000"/>
            </a:xfrm>
            <a:prstGeom prst="cube">
              <a:avLst/>
            </a:prstGeom>
            <a:solidFill>
              <a:srgbClr val="9BBB5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Arial"/>
                  <a:cs typeface="Arial"/>
                </a:rPr>
                <a:t>00000001</a:t>
              </a:r>
            </a:p>
          </p:txBody>
        </p:sp>
        <p:sp>
          <p:nvSpPr>
            <p:cNvPr id="24" name="Cube 23"/>
            <p:cNvSpPr/>
            <p:nvPr/>
          </p:nvSpPr>
          <p:spPr>
            <a:xfrm>
              <a:off x="6805793" y="3551814"/>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5" name="Cube 24"/>
            <p:cNvSpPr/>
            <p:nvPr/>
          </p:nvSpPr>
          <p:spPr>
            <a:xfrm>
              <a:off x="6805793" y="2971800"/>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6" name="TextBox 25"/>
            <p:cNvSpPr txBox="1"/>
            <p:nvPr/>
          </p:nvSpPr>
          <p:spPr>
            <a:xfrm>
              <a:off x="5357990" y="5695890"/>
              <a:ext cx="1475991" cy="400110"/>
            </a:xfrm>
            <a:prstGeom prst="rect">
              <a:avLst/>
            </a:prstGeom>
            <a:noFill/>
          </p:spPr>
          <p:txBody>
            <a:bodyPr wrap="square" rtlCol="0">
              <a:spAutoFit/>
            </a:bodyPr>
            <a:lstStyle/>
            <a:p>
              <a:pPr algn="r"/>
              <a:r>
                <a:rPr lang="en-US" sz="2000" b="1" u="sng" dirty="0" smtClean="0">
                  <a:latin typeface="Arial"/>
                  <a:cs typeface="Arial"/>
                </a:rPr>
                <a:t>00001000</a:t>
              </a:r>
              <a:endParaRPr lang="en-US" sz="2000" b="1" u="sng" dirty="0">
                <a:latin typeface="Arial"/>
                <a:cs typeface="Arial"/>
              </a:endParaRPr>
            </a:p>
          </p:txBody>
        </p:sp>
        <p:sp>
          <p:nvSpPr>
            <p:cNvPr id="27" name="TextBox 26"/>
            <p:cNvSpPr txBox="1"/>
            <p:nvPr/>
          </p:nvSpPr>
          <p:spPr>
            <a:xfrm>
              <a:off x="5357990" y="5162490"/>
              <a:ext cx="1475991" cy="400110"/>
            </a:xfrm>
            <a:prstGeom prst="rect">
              <a:avLst/>
            </a:prstGeom>
            <a:noFill/>
          </p:spPr>
          <p:txBody>
            <a:bodyPr wrap="square" rtlCol="0">
              <a:spAutoFit/>
            </a:bodyPr>
            <a:lstStyle/>
            <a:p>
              <a:pPr algn="r"/>
              <a:r>
                <a:rPr lang="en-US" sz="2000" b="1" u="sng" dirty="0" smtClean="0">
                  <a:latin typeface="Arial"/>
                  <a:cs typeface="Arial"/>
                </a:rPr>
                <a:t>00000FFC</a:t>
              </a:r>
              <a:endParaRPr lang="en-US" sz="2000" b="1" u="sng" dirty="0">
                <a:latin typeface="Arial"/>
                <a:cs typeface="Arial"/>
              </a:endParaRPr>
            </a:p>
          </p:txBody>
        </p:sp>
        <p:sp>
          <p:nvSpPr>
            <p:cNvPr id="28" name="TextBox 27"/>
            <p:cNvSpPr txBox="1"/>
            <p:nvPr/>
          </p:nvSpPr>
          <p:spPr>
            <a:xfrm>
              <a:off x="5357990" y="4572000"/>
              <a:ext cx="1475991" cy="400110"/>
            </a:xfrm>
            <a:prstGeom prst="rect">
              <a:avLst/>
            </a:prstGeom>
            <a:noFill/>
          </p:spPr>
          <p:txBody>
            <a:bodyPr wrap="square" rtlCol="0">
              <a:spAutoFit/>
            </a:bodyPr>
            <a:lstStyle/>
            <a:p>
              <a:pPr algn="r"/>
              <a:r>
                <a:rPr lang="en-US" sz="2000" b="1" u="sng" dirty="0" smtClean="0">
                  <a:latin typeface="Arial"/>
                  <a:cs typeface="Arial"/>
                </a:rPr>
                <a:t>00000FF8</a:t>
              </a:r>
              <a:endParaRPr lang="en-US" sz="2000" b="1" u="sng" dirty="0">
                <a:latin typeface="Arial"/>
                <a:cs typeface="Arial"/>
              </a:endParaRPr>
            </a:p>
          </p:txBody>
        </p:sp>
        <p:sp>
          <p:nvSpPr>
            <p:cNvPr id="29" name="TextBox 28"/>
            <p:cNvSpPr txBox="1"/>
            <p:nvPr/>
          </p:nvSpPr>
          <p:spPr>
            <a:xfrm>
              <a:off x="5357990" y="3992282"/>
              <a:ext cx="1475991" cy="400110"/>
            </a:xfrm>
            <a:prstGeom prst="rect">
              <a:avLst/>
            </a:prstGeom>
            <a:noFill/>
          </p:spPr>
          <p:txBody>
            <a:bodyPr wrap="square" rtlCol="0">
              <a:spAutoFit/>
            </a:bodyPr>
            <a:lstStyle/>
            <a:p>
              <a:pPr algn="r"/>
              <a:r>
                <a:rPr lang="en-US" sz="2000" b="1" u="sng" dirty="0" smtClean="0">
                  <a:latin typeface="Arial"/>
                  <a:cs typeface="Arial"/>
                </a:rPr>
                <a:t>00000FF4</a:t>
              </a:r>
              <a:endParaRPr lang="en-US" sz="2000" b="1" u="sng" dirty="0">
                <a:latin typeface="Arial"/>
                <a:cs typeface="Arial"/>
              </a:endParaRPr>
            </a:p>
          </p:txBody>
        </p:sp>
        <p:sp>
          <p:nvSpPr>
            <p:cNvPr id="30" name="TextBox 29"/>
            <p:cNvSpPr txBox="1"/>
            <p:nvPr/>
          </p:nvSpPr>
          <p:spPr>
            <a:xfrm>
              <a:off x="5357990" y="3424831"/>
              <a:ext cx="1475991" cy="400110"/>
            </a:xfrm>
            <a:prstGeom prst="rect">
              <a:avLst/>
            </a:prstGeom>
            <a:noFill/>
          </p:spPr>
          <p:txBody>
            <a:bodyPr wrap="square" rtlCol="0">
              <a:spAutoFit/>
            </a:bodyPr>
            <a:lstStyle/>
            <a:p>
              <a:pPr algn="r"/>
              <a:r>
                <a:rPr lang="en-US" sz="2000" b="1" u="sng" dirty="0" smtClean="0">
                  <a:latin typeface="Arial"/>
                  <a:cs typeface="Arial"/>
                </a:rPr>
                <a:t>00000FF0</a:t>
              </a:r>
              <a:endParaRPr lang="en-US" sz="2000" b="1" u="sng" dirty="0">
                <a:latin typeface="Arial"/>
                <a:cs typeface="Arial"/>
              </a:endParaRPr>
            </a:p>
          </p:txBody>
        </p:sp>
        <p:cxnSp>
          <p:nvCxnSpPr>
            <p:cNvPr id="31" name="Straight Arrow Connector 30"/>
            <p:cNvCxnSpPr/>
            <p:nvPr/>
          </p:nvCxnSpPr>
          <p:spPr>
            <a:xfrm flipH="1">
              <a:off x="4976993" y="4924896"/>
              <a:ext cx="595200" cy="0"/>
            </a:xfrm>
            <a:prstGeom prst="straightConnector1">
              <a:avLst/>
            </a:prstGeom>
            <a:ln w="38100" cmpd="sng">
              <a:solidFill>
                <a:srgbClr val="0000FF"/>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900793" y="4572000"/>
              <a:ext cx="642386" cy="369332"/>
            </a:xfrm>
            <a:prstGeom prst="rect">
              <a:avLst/>
            </a:prstGeom>
            <a:noFill/>
          </p:spPr>
          <p:txBody>
            <a:bodyPr wrap="none" rtlCol="0">
              <a:spAutoFit/>
            </a:bodyPr>
            <a:lstStyle/>
            <a:p>
              <a:r>
                <a:rPr lang="en-US" b="1" dirty="0" smtClean="0">
                  <a:solidFill>
                    <a:srgbClr val="0000FF"/>
                  </a:solidFill>
                  <a:latin typeface="Arial"/>
                  <a:cs typeface="Arial"/>
                </a:rPr>
                <a:t>ESP</a:t>
              </a:r>
              <a:endParaRPr lang="en-US" b="1" dirty="0">
                <a:solidFill>
                  <a:srgbClr val="0000FF"/>
                </a:solidFill>
                <a:latin typeface="Arial"/>
                <a:cs typeface="Arial"/>
              </a:endParaRPr>
            </a:p>
          </p:txBody>
        </p:sp>
        <p:sp>
          <p:nvSpPr>
            <p:cNvPr id="33" name="TextBox 32"/>
            <p:cNvSpPr txBox="1"/>
            <p:nvPr/>
          </p:nvSpPr>
          <p:spPr>
            <a:xfrm>
              <a:off x="7391400" y="2602468"/>
              <a:ext cx="954107" cy="369332"/>
            </a:xfrm>
            <a:prstGeom prst="rect">
              <a:avLst/>
            </a:prstGeom>
            <a:noFill/>
          </p:spPr>
          <p:txBody>
            <a:bodyPr wrap="none" rtlCol="0">
              <a:spAutoFit/>
            </a:bodyPr>
            <a:lstStyle/>
            <a:p>
              <a:r>
                <a:rPr lang="en-US" b="1" dirty="0" smtClean="0">
                  <a:solidFill>
                    <a:srgbClr val="0000FF"/>
                  </a:solidFill>
                  <a:latin typeface="Arial"/>
                  <a:cs typeface="Arial"/>
                </a:rPr>
                <a:t>AFTER</a:t>
              </a:r>
              <a:endParaRPr lang="en-US" b="1" dirty="0">
                <a:solidFill>
                  <a:srgbClr val="0000FF"/>
                </a:solidFill>
                <a:latin typeface="Arial"/>
                <a:cs typeface="Arial"/>
              </a:endParaRPr>
            </a:p>
          </p:txBody>
        </p:sp>
      </p:grpSp>
      <p:grpSp>
        <p:nvGrpSpPr>
          <p:cNvPr id="3" name="Group 2"/>
          <p:cNvGrpSpPr/>
          <p:nvPr/>
        </p:nvGrpSpPr>
        <p:grpSpPr>
          <a:xfrm>
            <a:off x="228600" y="2590800"/>
            <a:ext cx="3962403" cy="3505200"/>
            <a:chOff x="228600" y="2590800"/>
            <a:chExt cx="3962403" cy="3505200"/>
          </a:xfrm>
        </p:grpSpPr>
        <p:cxnSp>
          <p:nvCxnSpPr>
            <p:cNvPr id="19" name="Straight Arrow Connector 18"/>
            <p:cNvCxnSpPr/>
            <p:nvPr/>
          </p:nvCxnSpPr>
          <p:spPr>
            <a:xfrm flipH="1">
              <a:off x="304800" y="4315296"/>
              <a:ext cx="595200" cy="0"/>
            </a:xfrm>
            <a:prstGeom prst="straightConnector1">
              <a:avLst/>
            </a:prstGeom>
            <a:ln w="38100" cmpd="sng">
              <a:solidFill>
                <a:srgbClr val="0000FF"/>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28600" y="3962400"/>
              <a:ext cx="642386" cy="369332"/>
            </a:xfrm>
            <a:prstGeom prst="rect">
              <a:avLst/>
            </a:prstGeom>
            <a:noFill/>
          </p:spPr>
          <p:txBody>
            <a:bodyPr wrap="none" rtlCol="0">
              <a:spAutoFit/>
            </a:bodyPr>
            <a:lstStyle/>
            <a:p>
              <a:r>
                <a:rPr lang="en-US" b="1" dirty="0" smtClean="0">
                  <a:solidFill>
                    <a:srgbClr val="0000FF"/>
                  </a:solidFill>
                  <a:latin typeface="Arial"/>
                  <a:cs typeface="Arial"/>
                </a:rPr>
                <a:t>ESP</a:t>
              </a:r>
              <a:endParaRPr lang="en-US" b="1" dirty="0">
                <a:solidFill>
                  <a:srgbClr val="0000FF"/>
                </a:solidFill>
                <a:latin typeface="Arial"/>
                <a:cs typeface="Arial"/>
              </a:endParaRPr>
            </a:p>
          </p:txBody>
        </p:sp>
        <p:sp>
          <p:nvSpPr>
            <p:cNvPr id="34" name="TextBox 33"/>
            <p:cNvSpPr txBox="1"/>
            <p:nvPr/>
          </p:nvSpPr>
          <p:spPr>
            <a:xfrm>
              <a:off x="2667003" y="2590800"/>
              <a:ext cx="1146543" cy="369332"/>
            </a:xfrm>
            <a:prstGeom prst="rect">
              <a:avLst/>
            </a:prstGeom>
            <a:noFill/>
          </p:spPr>
          <p:txBody>
            <a:bodyPr wrap="none" rtlCol="0">
              <a:spAutoFit/>
            </a:bodyPr>
            <a:lstStyle/>
            <a:p>
              <a:r>
                <a:rPr lang="en-US" b="1" dirty="0" smtClean="0">
                  <a:solidFill>
                    <a:srgbClr val="0000FF"/>
                  </a:solidFill>
                  <a:latin typeface="Arial"/>
                  <a:cs typeface="Arial"/>
                </a:rPr>
                <a:t>BEFORE</a:t>
              </a:r>
              <a:endParaRPr lang="en-US" b="1" dirty="0">
                <a:solidFill>
                  <a:srgbClr val="0000FF"/>
                </a:solidFill>
                <a:latin typeface="Arial"/>
                <a:cs typeface="Arial"/>
              </a:endParaRPr>
            </a:p>
          </p:txBody>
        </p:sp>
        <p:sp>
          <p:nvSpPr>
            <p:cNvPr id="35" name="Cube 34"/>
            <p:cNvSpPr/>
            <p:nvPr/>
          </p:nvSpPr>
          <p:spPr>
            <a:xfrm>
              <a:off x="2133603" y="5286187"/>
              <a:ext cx="2057400" cy="762000"/>
            </a:xfrm>
            <a:prstGeom prst="cube">
              <a:avLst/>
            </a:prstGeom>
            <a:ln>
              <a:solidFill>
                <a:srgbClr val="0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solidFill>
                    <a:srgbClr val="000000"/>
                  </a:solidFill>
                  <a:latin typeface="Arial"/>
                  <a:cs typeface="Arial"/>
                </a:rPr>
                <a:t>00000006</a:t>
              </a:r>
              <a:endParaRPr lang="en-US" sz="2000" b="1" dirty="0">
                <a:solidFill>
                  <a:srgbClr val="000000"/>
                </a:solidFill>
                <a:latin typeface="Arial"/>
                <a:cs typeface="Arial"/>
              </a:endParaRPr>
            </a:p>
          </p:txBody>
        </p:sp>
        <p:sp>
          <p:nvSpPr>
            <p:cNvPr id="36" name="Cube 35"/>
            <p:cNvSpPr/>
            <p:nvPr/>
          </p:nvSpPr>
          <p:spPr>
            <a:xfrm>
              <a:off x="2133603" y="4707964"/>
              <a:ext cx="2057400" cy="762000"/>
            </a:xfrm>
            <a:prstGeom prst="cube">
              <a:avLst/>
            </a:prstGeom>
            <a:solidFill>
              <a:schemeClr val="accent3"/>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000000A5</a:t>
              </a:r>
              <a:endParaRPr lang="en-US" b="1" dirty="0">
                <a:solidFill>
                  <a:srgbClr val="000000"/>
                </a:solidFill>
                <a:latin typeface="Arial"/>
                <a:cs typeface="Arial"/>
              </a:endParaRPr>
            </a:p>
          </p:txBody>
        </p:sp>
        <p:sp>
          <p:nvSpPr>
            <p:cNvPr id="37" name="Cube 36"/>
            <p:cNvSpPr/>
            <p:nvPr/>
          </p:nvSpPr>
          <p:spPr>
            <a:xfrm>
              <a:off x="2133603" y="4129741"/>
              <a:ext cx="2057400" cy="762000"/>
            </a:xfrm>
            <a:prstGeom prst="cube">
              <a:avLst/>
            </a:prstGeom>
            <a:solidFill>
              <a:srgbClr val="9BBB59"/>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00000001</a:t>
              </a:r>
              <a:endParaRPr lang="en-US" b="1" dirty="0">
                <a:solidFill>
                  <a:srgbClr val="000000"/>
                </a:solidFill>
                <a:latin typeface="Arial"/>
                <a:cs typeface="Arial"/>
              </a:endParaRPr>
            </a:p>
          </p:txBody>
        </p:sp>
        <p:sp>
          <p:nvSpPr>
            <p:cNvPr id="38" name="Cube 37"/>
            <p:cNvSpPr/>
            <p:nvPr/>
          </p:nvSpPr>
          <p:spPr>
            <a:xfrm>
              <a:off x="2133603" y="3551814"/>
              <a:ext cx="2057400" cy="762000"/>
            </a:xfrm>
            <a:prstGeom prst="cube">
              <a:avLst/>
            </a:prstGeom>
            <a:solidFill>
              <a:srgbClr val="9BBB59"/>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00000002</a:t>
              </a:r>
              <a:endParaRPr lang="en-US" b="1" dirty="0">
                <a:solidFill>
                  <a:srgbClr val="000000"/>
                </a:solidFill>
                <a:latin typeface="Arial"/>
                <a:cs typeface="Arial"/>
              </a:endParaRPr>
            </a:p>
          </p:txBody>
        </p:sp>
        <p:sp>
          <p:nvSpPr>
            <p:cNvPr id="39" name="Cube 38"/>
            <p:cNvSpPr/>
            <p:nvPr/>
          </p:nvSpPr>
          <p:spPr>
            <a:xfrm>
              <a:off x="2133603" y="2971800"/>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40" name="TextBox 39"/>
            <p:cNvSpPr txBox="1"/>
            <p:nvPr/>
          </p:nvSpPr>
          <p:spPr>
            <a:xfrm>
              <a:off x="685800" y="5695890"/>
              <a:ext cx="1475991" cy="400110"/>
            </a:xfrm>
            <a:prstGeom prst="rect">
              <a:avLst/>
            </a:prstGeom>
            <a:noFill/>
          </p:spPr>
          <p:txBody>
            <a:bodyPr wrap="square" rtlCol="0">
              <a:spAutoFit/>
            </a:bodyPr>
            <a:lstStyle/>
            <a:p>
              <a:pPr algn="r"/>
              <a:r>
                <a:rPr lang="en-US" sz="2000" b="1" u="sng" dirty="0" smtClean="0">
                  <a:latin typeface="Arial"/>
                  <a:cs typeface="Arial"/>
                </a:rPr>
                <a:t>00001000</a:t>
              </a:r>
              <a:endParaRPr lang="en-US" sz="2000" b="1" u="sng" dirty="0">
                <a:latin typeface="Arial"/>
                <a:cs typeface="Arial"/>
              </a:endParaRPr>
            </a:p>
          </p:txBody>
        </p:sp>
        <p:sp>
          <p:nvSpPr>
            <p:cNvPr id="41" name="TextBox 40"/>
            <p:cNvSpPr txBox="1"/>
            <p:nvPr/>
          </p:nvSpPr>
          <p:spPr>
            <a:xfrm>
              <a:off x="685800" y="5162490"/>
              <a:ext cx="1475991" cy="400110"/>
            </a:xfrm>
            <a:prstGeom prst="rect">
              <a:avLst/>
            </a:prstGeom>
            <a:noFill/>
          </p:spPr>
          <p:txBody>
            <a:bodyPr wrap="square" rtlCol="0">
              <a:spAutoFit/>
            </a:bodyPr>
            <a:lstStyle/>
            <a:p>
              <a:pPr algn="r"/>
              <a:r>
                <a:rPr lang="en-US" sz="2000" b="1" u="sng" dirty="0" smtClean="0">
                  <a:latin typeface="Arial"/>
                  <a:cs typeface="Arial"/>
                </a:rPr>
                <a:t>00000FFC</a:t>
              </a:r>
              <a:endParaRPr lang="en-US" sz="2000" b="1" u="sng" dirty="0">
                <a:latin typeface="Arial"/>
                <a:cs typeface="Arial"/>
              </a:endParaRPr>
            </a:p>
          </p:txBody>
        </p:sp>
        <p:sp>
          <p:nvSpPr>
            <p:cNvPr id="42" name="TextBox 41"/>
            <p:cNvSpPr txBox="1"/>
            <p:nvPr/>
          </p:nvSpPr>
          <p:spPr>
            <a:xfrm>
              <a:off x="685800" y="4572000"/>
              <a:ext cx="1475991" cy="400110"/>
            </a:xfrm>
            <a:prstGeom prst="rect">
              <a:avLst/>
            </a:prstGeom>
            <a:noFill/>
          </p:spPr>
          <p:txBody>
            <a:bodyPr wrap="square" rtlCol="0">
              <a:spAutoFit/>
            </a:bodyPr>
            <a:lstStyle/>
            <a:p>
              <a:pPr algn="r"/>
              <a:r>
                <a:rPr lang="en-US" sz="2000" b="1" u="sng" dirty="0" smtClean="0">
                  <a:latin typeface="Arial"/>
                  <a:cs typeface="Arial"/>
                </a:rPr>
                <a:t>00000FF8</a:t>
              </a:r>
              <a:endParaRPr lang="en-US" sz="2000" b="1" u="sng" dirty="0">
                <a:latin typeface="Arial"/>
                <a:cs typeface="Arial"/>
              </a:endParaRPr>
            </a:p>
          </p:txBody>
        </p:sp>
        <p:sp>
          <p:nvSpPr>
            <p:cNvPr id="43" name="TextBox 42"/>
            <p:cNvSpPr txBox="1"/>
            <p:nvPr/>
          </p:nvSpPr>
          <p:spPr>
            <a:xfrm>
              <a:off x="685800" y="3992282"/>
              <a:ext cx="1475991" cy="400110"/>
            </a:xfrm>
            <a:prstGeom prst="rect">
              <a:avLst/>
            </a:prstGeom>
            <a:noFill/>
          </p:spPr>
          <p:txBody>
            <a:bodyPr wrap="square" rtlCol="0">
              <a:spAutoFit/>
            </a:bodyPr>
            <a:lstStyle/>
            <a:p>
              <a:pPr algn="r"/>
              <a:r>
                <a:rPr lang="en-US" sz="2000" b="1" u="sng" dirty="0" smtClean="0">
                  <a:latin typeface="Arial"/>
                  <a:cs typeface="Arial"/>
                </a:rPr>
                <a:t>00000FF4</a:t>
              </a:r>
              <a:endParaRPr lang="en-US" sz="2000" b="1" u="sng" dirty="0">
                <a:latin typeface="Arial"/>
                <a:cs typeface="Arial"/>
              </a:endParaRPr>
            </a:p>
          </p:txBody>
        </p:sp>
        <p:sp>
          <p:nvSpPr>
            <p:cNvPr id="44" name="TextBox 43"/>
            <p:cNvSpPr txBox="1"/>
            <p:nvPr/>
          </p:nvSpPr>
          <p:spPr>
            <a:xfrm>
              <a:off x="685800" y="3424831"/>
              <a:ext cx="1475991" cy="400110"/>
            </a:xfrm>
            <a:prstGeom prst="rect">
              <a:avLst/>
            </a:prstGeom>
            <a:noFill/>
          </p:spPr>
          <p:txBody>
            <a:bodyPr wrap="square" rtlCol="0">
              <a:spAutoFit/>
            </a:bodyPr>
            <a:lstStyle/>
            <a:p>
              <a:pPr algn="r"/>
              <a:r>
                <a:rPr lang="en-US" sz="2000" b="1" u="sng" dirty="0" smtClean="0">
                  <a:latin typeface="Arial"/>
                  <a:cs typeface="Arial"/>
                </a:rPr>
                <a:t>00000FF0</a:t>
              </a:r>
              <a:endParaRPr lang="en-US" sz="2000" b="1" u="sng" dirty="0">
                <a:latin typeface="Arial"/>
                <a:cs typeface="Arial"/>
              </a:endParaRPr>
            </a:p>
          </p:txBody>
        </p:sp>
      </p:grpSp>
    </p:spTree>
    <p:extLst>
      <p:ext uri="{BB962C8B-B14F-4D97-AF65-F5344CB8AC3E}">
        <p14:creationId xmlns:p14="http://schemas.microsoft.com/office/powerpoint/2010/main" xmlns="" val="246428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PUSH and POP Instructions</a:t>
            </a:r>
          </a:p>
        </p:txBody>
      </p:sp>
      <p:sp>
        <p:nvSpPr>
          <p:cNvPr id="106499" name="Rectangle 3"/>
          <p:cNvSpPr>
            <a:spLocks noGrp="1" noChangeArrowheads="1"/>
          </p:cNvSpPr>
          <p:nvPr>
            <p:ph type="body" idx="1"/>
          </p:nvPr>
        </p:nvSpPr>
        <p:spPr>
          <a:xfrm>
            <a:off x="2362200" y="1371600"/>
            <a:ext cx="4572000" cy="5105400"/>
          </a:xfrm>
        </p:spPr>
        <p:txBody>
          <a:bodyPr>
            <a:noAutofit/>
          </a:bodyPr>
          <a:lstStyle/>
          <a:p>
            <a:pPr>
              <a:spcBef>
                <a:spcPts val="1968"/>
              </a:spcBef>
            </a:pPr>
            <a:r>
              <a:rPr lang="en-US" sz="3200" dirty="0"/>
              <a:t>PUSH syntax:</a:t>
            </a:r>
          </a:p>
          <a:p>
            <a:pPr lvl="1">
              <a:spcBef>
                <a:spcPts val="1968"/>
              </a:spcBef>
            </a:pPr>
            <a:r>
              <a:rPr lang="en-US" sz="2800" dirty="0"/>
              <a:t>PUSH </a:t>
            </a:r>
            <a:r>
              <a:rPr lang="en-US" sz="2800" i="1" dirty="0"/>
              <a:t>r/m16</a:t>
            </a:r>
            <a:r>
              <a:rPr lang="en-US" sz="2800" dirty="0"/>
              <a:t>		</a:t>
            </a:r>
          </a:p>
          <a:p>
            <a:pPr lvl="1">
              <a:spcBef>
                <a:spcPts val="1968"/>
              </a:spcBef>
            </a:pPr>
            <a:r>
              <a:rPr lang="en-US" sz="2800" dirty="0"/>
              <a:t>PUSH </a:t>
            </a:r>
            <a:r>
              <a:rPr lang="en-US" sz="2800" i="1" dirty="0"/>
              <a:t>r/m32</a:t>
            </a:r>
          </a:p>
          <a:p>
            <a:pPr lvl="1">
              <a:spcBef>
                <a:spcPts val="1968"/>
              </a:spcBef>
            </a:pPr>
            <a:r>
              <a:rPr lang="en-US" sz="2800" dirty="0"/>
              <a:t>PUSH </a:t>
            </a:r>
            <a:r>
              <a:rPr lang="en-US" sz="2800" i="1" dirty="0"/>
              <a:t>imm32</a:t>
            </a:r>
          </a:p>
          <a:p>
            <a:pPr>
              <a:spcBef>
                <a:spcPts val="1968"/>
              </a:spcBef>
            </a:pPr>
            <a:r>
              <a:rPr lang="en-US" sz="3200" dirty="0"/>
              <a:t>POP syntax:</a:t>
            </a:r>
          </a:p>
          <a:p>
            <a:pPr lvl="1">
              <a:spcBef>
                <a:spcPts val="1968"/>
              </a:spcBef>
            </a:pPr>
            <a:r>
              <a:rPr lang="en-US" sz="2800" dirty="0"/>
              <a:t>POP </a:t>
            </a:r>
            <a:r>
              <a:rPr lang="en-US" sz="2800" i="1" dirty="0"/>
              <a:t>r/m16</a:t>
            </a:r>
            <a:r>
              <a:rPr lang="en-US" sz="2800" dirty="0"/>
              <a:t>		</a:t>
            </a:r>
          </a:p>
          <a:p>
            <a:pPr lvl="1">
              <a:spcBef>
                <a:spcPts val="1968"/>
              </a:spcBef>
            </a:pPr>
            <a:r>
              <a:rPr lang="en-US" sz="2800" dirty="0"/>
              <a:t>POP </a:t>
            </a:r>
            <a:r>
              <a:rPr lang="en-US" sz="2800" i="1" dirty="0"/>
              <a:t>r/m32</a:t>
            </a:r>
            <a:endParaRPr lang="en-US" sz="2800" dirty="0"/>
          </a:p>
        </p:txBody>
      </p:sp>
    </p:spTree>
    <p:extLst>
      <p:ext uri="{BB962C8B-B14F-4D97-AF65-F5344CB8AC3E}">
        <p14:creationId xmlns:p14="http://schemas.microsoft.com/office/powerpoint/2010/main" xmlns="" val="1268523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Using PUSH and POP</a:t>
            </a:r>
          </a:p>
        </p:txBody>
      </p:sp>
      <p:sp>
        <p:nvSpPr>
          <p:cNvPr id="86019" name="Text Box 3"/>
          <p:cNvSpPr txBox="1">
            <a:spLocks noChangeArrowheads="1"/>
          </p:cNvSpPr>
          <p:nvPr/>
        </p:nvSpPr>
        <p:spPr bwMode="auto">
          <a:xfrm>
            <a:off x="685800" y="2362200"/>
            <a:ext cx="8305800" cy="4267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push </a:t>
            </a:r>
            <a:r>
              <a:rPr lang="en-US" sz="2000" b="1" dirty="0" err="1">
                <a:latin typeface="Courier New" charset="0"/>
              </a:rPr>
              <a:t>esi</a:t>
            </a:r>
            <a:r>
              <a:rPr lang="en-US" sz="2000" b="1" dirty="0">
                <a:latin typeface="Courier New" charset="0"/>
              </a:rPr>
              <a:t>		; push registers</a:t>
            </a:r>
          </a:p>
          <a:p>
            <a:pPr>
              <a:lnSpc>
                <a:spcPct val="50000"/>
              </a:lnSpc>
              <a:spcBef>
                <a:spcPct val="50000"/>
              </a:spcBef>
            </a:pPr>
            <a:r>
              <a:rPr lang="en-US" sz="2000" b="1" dirty="0">
                <a:latin typeface="Courier New" charset="0"/>
              </a:rPr>
              <a:t>push </a:t>
            </a:r>
            <a:r>
              <a:rPr lang="en-US" sz="2000" b="1" dirty="0" err="1">
                <a:latin typeface="Courier New" charset="0"/>
              </a:rPr>
              <a:t>ecx</a:t>
            </a:r>
            <a:endParaRPr lang="en-US" sz="2000" b="1" dirty="0">
              <a:latin typeface="Courier New" charset="0"/>
            </a:endParaRPr>
          </a:p>
          <a:p>
            <a:pPr>
              <a:lnSpc>
                <a:spcPct val="50000"/>
              </a:lnSpc>
              <a:spcBef>
                <a:spcPct val="50000"/>
              </a:spcBef>
            </a:pPr>
            <a:r>
              <a:rPr lang="en-US" sz="2000" b="1" dirty="0">
                <a:latin typeface="Courier New" charset="0"/>
              </a:rPr>
              <a:t>push </a:t>
            </a:r>
            <a:r>
              <a:rPr lang="en-US" sz="2000" b="1" dirty="0" err="1">
                <a:latin typeface="Courier New" charset="0"/>
              </a:rPr>
              <a:t>ebx</a:t>
            </a:r>
            <a:endParaRPr lang="en-US" sz="2000" b="1" dirty="0">
              <a:latin typeface="Courier New" charset="0"/>
            </a:endParaRP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a:t>
            </a:r>
            <a:r>
              <a:rPr lang="en-US" sz="2000" b="1" dirty="0" err="1">
                <a:latin typeface="Courier New" charset="0"/>
              </a:rPr>
              <a:t>dwordVal</a:t>
            </a:r>
            <a:r>
              <a:rPr lang="en-US" sz="2000" b="1" dirty="0">
                <a:latin typeface="Courier New" charset="0"/>
              </a:rPr>
              <a:t> 		; display some memory</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ecx,LENGTHOF</a:t>
            </a:r>
            <a:r>
              <a:rPr lang="en-US" sz="2000" b="1" dirty="0">
                <a:latin typeface="Courier New" charset="0"/>
              </a:rPr>
              <a:t> </a:t>
            </a:r>
            <a:r>
              <a:rPr lang="en-US" sz="2000" b="1" dirty="0" err="1">
                <a:latin typeface="Courier New" charset="0"/>
              </a:rPr>
              <a:t>dwordVal</a:t>
            </a:r>
            <a:endParaRPr lang="en-US" sz="2000" b="1" dirty="0">
              <a:latin typeface="Courier New" charset="0"/>
            </a:endParaRP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ebx,TYPE</a:t>
            </a:r>
            <a:r>
              <a:rPr lang="en-US" sz="2000" b="1" dirty="0">
                <a:latin typeface="Courier New" charset="0"/>
              </a:rPr>
              <a:t> </a:t>
            </a:r>
            <a:r>
              <a:rPr lang="en-US" sz="2000" b="1" dirty="0" err="1">
                <a:latin typeface="Courier New" charset="0"/>
              </a:rPr>
              <a:t>dwordVal</a:t>
            </a:r>
            <a:endParaRPr lang="en-US" sz="2000" b="1" dirty="0">
              <a:latin typeface="Courier New" charset="0"/>
            </a:endParaRPr>
          </a:p>
          <a:p>
            <a:pPr>
              <a:lnSpc>
                <a:spcPct val="50000"/>
              </a:lnSpc>
              <a:spcBef>
                <a:spcPct val="50000"/>
              </a:spcBef>
            </a:pPr>
            <a:r>
              <a:rPr lang="en-US" sz="2000" b="1" dirty="0" smtClean="0">
                <a:latin typeface="Courier New" charset="0"/>
              </a:rPr>
              <a:t>………</a:t>
            </a:r>
            <a:endParaRPr lang="en-US" sz="2000" b="1" dirty="0">
              <a:latin typeface="Courier New" charset="0"/>
            </a:endParaRP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a:latin typeface="Courier New" charset="0"/>
              </a:rPr>
              <a:t>pop </a:t>
            </a:r>
            <a:r>
              <a:rPr lang="en-US" sz="2000" b="1" dirty="0" err="1">
                <a:latin typeface="Courier New" charset="0"/>
              </a:rPr>
              <a:t>ebx</a:t>
            </a:r>
            <a:r>
              <a:rPr lang="en-US" sz="2000" b="1" dirty="0">
                <a:latin typeface="Courier New" charset="0"/>
              </a:rPr>
              <a:t>		; restore registers</a:t>
            </a:r>
          </a:p>
          <a:p>
            <a:pPr>
              <a:lnSpc>
                <a:spcPct val="50000"/>
              </a:lnSpc>
              <a:spcBef>
                <a:spcPct val="50000"/>
              </a:spcBef>
            </a:pPr>
            <a:r>
              <a:rPr lang="en-US" sz="2000" b="1" dirty="0">
                <a:latin typeface="Courier New" charset="0"/>
              </a:rPr>
              <a:t>pop </a:t>
            </a:r>
            <a:r>
              <a:rPr lang="en-US" sz="2000" b="1" dirty="0" err="1">
                <a:latin typeface="Courier New" charset="0"/>
              </a:rPr>
              <a:t>ecx</a:t>
            </a:r>
            <a:endParaRPr lang="en-US" sz="2000" b="1" dirty="0">
              <a:latin typeface="Courier New" charset="0"/>
            </a:endParaRPr>
          </a:p>
          <a:p>
            <a:pPr>
              <a:lnSpc>
                <a:spcPct val="50000"/>
              </a:lnSpc>
              <a:spcBef>
                <a:spcPct val="50000"/>
              </a:spcBef>
            </a:pPr>
            <a:r>
              <a:rPr lang="en-US" sz="2000" b="1" dirty="0">
                <a:latin typeface="Courier New" charset="0"/>
              </a:rPr>
              <a:t>pop </a:t>
            </a:r>
            <a:r>
              <a:rPr lang="en-US" sz="2000" b="1" dirty="0" err="1">
                <a:latin typeface="Courier New" charset="0"/>
              </a:rPr>
              <a:t>esi</a:t>
            </a:r>
            <a:endParaRPr lang="en-US" sz="2000" b="1" dirty="0">
              <a:latin typeface="Courier New" charset="0"/>
            </a:endParaRPr>
          </a:p>
        </p:txBody>
      </p:sp>
      <p:sp>
        <p:nvSpPr>
          <p:cNvPr id="86020" name="Text Box 4"/>
          <p:cNvSpPr txBox="1">
            <a:spLocks noChangeArrowheads="1"/>
          </p:cNvSpPr>
          <p:nvPr/>
        </p:nvSpPr>
        <p:spPr bwMode="auto">
          <a:xfrm>
            <a:off x="533400" y="1066800"/>
            <a:ext cx="83058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t>Save and restore registers when they contain important values. PUSH and POP instructions occur in the opposite order.</a:t>
            </a:r>
          </a:p>
        </p:txBody>
      </p:sp>
    </p:spTree>
    <p:extLst>
      <p:ext uri="{BB962C8B-B14F-4D97-AF65-F5344CB8AC3E}">
        <p14:creationId xmlns:p14="http://schemas.microsoft.com/office/powerpoint/2010/main" xmlns="" val="500983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26"/>
          <p:cNvSpPr>
            <a:spLocks noGrp="1" noChangeArrowheads="1"/>
          </p:cNvSpPr>
          <p:nvPr>
            <p:ph type="title"/>
          </p:nvPr>
        </p:nvSpPr>
        <p:spPr/>
        <p:txBody>
          <a:bodyPr/>
          <a:lstStyle/>
          <a:p>
            <a:r>
              <a:rPr lang="en-US"/>
              <a:t>Example: Nested Loop</a:t>
            </a:r>
          </a:p>
        </p:txBody>
      </p:sp>
      <p:sp>
        <p:nvSpPr>
          <p:cNvPr id="139267" name="Text Box 1027"/>
          <p:cNvSpPr txBox="1">
            <a:spLocks noChangeArrowheads="1"/>
          </p:cNvSpPr>
          <p:nvPr/>
        </p:nvSpPr>
        <p:spPr bwMode="auto">
          <a:xfrm>
            <a:off x="457200" y="2057400"/>
            <a:ext cx="8229600" cy="4343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143250" algn="l"/>
              </a:tabLst>
              <a:defRPr sz="2400">
                <a:solidFill>
                  <a:schemeClr val="tx1"/>
                </a:solidFill>
                <a:latin typeface="Times New Roman" charset="0"/>
                <a:ea typeface="ＭＳ Ｐゴシック" charset="0"/>
              </a:defRPr>
            </a:lvl1pPr>
            <a:lvl2pPr>
              <a:tabLst>
                <a:tab pos="457200" algn="l"/>
                <a:tab pos="3143250" algn="l"/>
              </a:tabLst>
              <a:defRPr sz="2400">
                <a:solidFill>
                  <a:schemeClr val="tx1"/>
                </a:solidFill>
                <a:latin typeface="Times New Roman" charset="0"/>
                <a:ea typeface="ＭＳ Ｐゴシック" charset="0"/>
              </a:defRPr>
            </a:lvl2pPr>
            <a:lvl3pPr>
              <a:tabLst>
                <a:tab pos="457200" algn="l"/>
                <a:tab pos="3143250" algn="l"/>
              </a:tabLst>
              <a:defRPr sz="2400">
                <a:solidFill>
                  <a:schemeClr val="tx1"/>
                </a:solidFill>
                <a:latin typeface="Times New Roman" charset="0"/>
                <a:ea typeface="ＭＳ Ｐゴシック" charset="0"/>
              </a:defRPr>
            </a:lvl3pPr>
            <a:lvl4pPr>
              <a:tabLst>
                <a:tab pos="457200" algn="l"/>
                <a:tab pos="3143250" algn="l"/>
              </a:tabLst>
              <a:defRPr sz="2400">
                <a:solidFill>
                  <a:schemeClr val="tx1"/>
                </a:solidFill>
                <a:latin typeface="Times New Roman" charset="0"/>
                <a:ea typeface="ＭＳ Ｐゴシック" charset="0"/>
              </a:defRPr>
            </a:lvl4pPr>
            <a:lvl5pPr>
              <a:tabLst>
                <a:tab pos="457200" algn="l"/>
                <a:tab pos="314325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14325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	</a:t>
            </a:r>
            <a:r>
              <a:rPr lang="en-US" sz="2000" b="1" dirty="0" err="1">
                <a:latin typeface="Courier New" charset="0"/>
              </a:rPr>
              <a:t>mov</a:t>
            </a:r>
            <a:r>
              <a:rPr lang="en-US" sz="2000" b="1" dirty="0">
                <a:latin typeface="Courier New" charset="0"/>
              </a:rPr>
              <a:t> ecx,100	; set outer loop count</a:t>
            </a:r>
          </a:p>
          <a:p>
            <a:pPr>
              <a:lnSpc>
                <a:spcPct val="50000"/>
              </a:lnSpc>
              <a:spcBef>
                <a:spcPct val="50000"/>
              </a:spcBef>
            </a:pPr>
            <a:r>
              <a:rPr lang="en-US" sz="2000" b="1" dirty="0">
                <a:latin typeface="Courier New" charset="0"/>
              </a:rPr>
              <a:t>L1:		; begin the outer loop</a:t>
            </a:r>
          </a:p>
          <a:p>
            <a:pPr>
              <a:lnSpc>
                <a:spcPct val="50000"/>
              </a:lnSpc>
              <a:spcBef>
                <a:spcPct val="50000"/>
              </a:spcBef>
            </a:pPr>
            <a:r>
              <a:rPr lang="en-US" sz="2000" b="1" dirty="0">
                <a:latin typeface="Courier New" charset="0"/>
              </a:rPr>
              <a:t>	</a:t>
            </a:r>
            <a:r>
              <a:rPr lang="en-US" sz="2000" b="1" dirty="0">
                <a:solidFill>
                  <a:schemeClr val="tx2"/>
                </a:solidFill>
                <a:latin typeface="Courier New" charset="0"/>
              </a:rPr>
              <a:t>push </a:t>
            </a:r>
            <a:r>
              <a:rPr lang="en-US" sz="2000" b="1" dirty="0" err="1">
                <a:solidFill>
                  <a:schemeClr val="tx2"/>
                </a:solidFill>
                <a:latin typeface="Courier New" charset="0"/>
              </a:rPr>
              <a:t>ecx</a:t>
            </a:r>
            <a:r>
              <a:rPr lang="en-US" sz="2000" b="1" dirty="0">
                <a:solidFill>
                  <a:schemeClr val="tx2"/>
                </a:solidFill>
                <a:latin typeface="Courier New" charset="0"/>
              </a:rPr>
              <a:t>	; save outer loop count</a:t>
            </a:r>
          </a:p>
          <a:p>
            <a:pPr>
              <a:lnSpc>
                <a:spcPct val="50000"/>
              </a:lnSpc>
              <a:spcBef>
                <a:spcPct val="50000"/>
              </a:spcBef>
            </a:pPr>
            <a:endParaRPr lang="en-US" sz="2000" b="1" dirty="0">
              <a:solidFill>
                <a:schemeClr val="tx2"/>
              </a:solidFill>
              <a:latin typeface="Courier New" charset="0"/>
            </a:endParaRPr>
          </a:p>
          <a:p>
            <a:pPr>
              <a:lnSpc>
                <a:spcPct val="50000"/>
              </a:lnSpc>
              <a:spcBef>
                <a:spcPct val="50000"/>
              </a:spcBef>
            </a:pPr>
            <a:r>
              <a:rPr lang="en-US" sz="2000" b="1" dirty="0">
                <a:latin typeface="Courier New" charset="0"/>
              </a:rPr>
              <a:t>	</a:t>
            </a:r>
            <a:r>
              <a:rPr lang="en-US" sz="2000" b="1" dirty="0" err="1">
                <a:latin typeface="Courier New" charset="0"/>
              </a:rPr>
              <a:t>mov</a:t>
            </a:r>
            <a:r>
              <a:rPr lang="en-US" sz="2000" b="1" dirty="0">
                <a:latin typeface="Courier New" charset="0"/>
              </a:rPr>
              <a:t> ecx,20	; set inner loop count</a:t>
            </a:r>
          </a:p>
          <a:p>
            <a:pPr>
              <a:lnSpc>
                <a:spcPct val="50000"/>
              </a:lnSpc>
              <a:spcBef>
                <a:spcPct val="50000"/>
              </a:spcBef>
            </a:pPr>
            <a:r>
              <a:rPr lang="en-US" sz="2000" b="1" dirty="0">
                <a:latin typeface="Courier New" charset="0"/>
              </a:rPr>
              <a:t>L2:		; begin the inner loop</a:t>
            </a:r>
          </a:p>
          <a:p>
            <a:pPr>
              <a:lnSpc>
                <a:spcPct val="50000"/>
              </a:lnSpc>
              <a:spcBef>
                <a:spcPct val="50000"/>
              </a:spcBef>
            </a:pPr>
            <a:r>
              <a:rPr lang="en-US" sz="2000" b="1" dirty="0">
                <a:latin typeface="Courier New" charset="0"/>
              </a:rPr>
              <a:t>	;</a:t>
            </a:r>
          </a:p>
          <a:p>
            <a:pPr>
              <a:lnSpc>
                <a:spcPct val="50000"/>
              </a:lnSpc>
              <a:spcBef>
                <a:spcPct val="50000"/>
              </a:spcBef>
            </a:pPr>
            <a:r>
              <a:rPr lang="en-US" sz="2000" b="1" dirty="0">
                <a:latin typeface="Courier New" charset="0"/>
              </a:rPr>
              <a:t>	;</a:t>
            </a:r>
          </a:p>
          <a:p>
            <a:pPr>
              <a:lnSpc>
                <a:spcPct val="50000"/>
              </a:lnSpc>
              <a:spcBef>
                <a:spcPct val="50000"/>
              </a:spcBef>
            </a:pPr>
            <a:r>
              <a:rPr lang="en-US" sz="2000" b="1" dirty="0">
                <a:latin typeface="Courier New" charset="0"/>
              </a:rPr>
              <a:t>	loop L2	; repeat the inner loop</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a:latin typeface="Courier New" charset="0"/>
              </a:rPr>
              <a:t>	</a:t>
            </a:r>
            <a:r>
              <a:rPr lang="en-US" sz="2000" b="1" dirty="0">
                <a:solidFill>
                  <a:schemeClr val="tx2"/>
                </a:solidFill>
                <a:latin typeface="Courier New" charset="0"/>
              </a:rPr>
              <a:t>pop </a:t>
            </a:r>
            <a:r>
              <a:rPr lang="en-US" sz="2000" b="1" dirty="0" err="1">
                <a:solidFill>
                  <a:schemeClr val="tx2"/>
                </a:solidFill>
                <a:latin typeface="Courier New" charset="0"/>
              </a:rPr>
              <a:t>ecx</a:t>
            </a:r>
            <a:r>
              <a:rPr lang="en-US" sz="2000" b="1" dirty="0">
                <a:solidFill>
                  <a:schemeClr val="tx2"/>
                </a:solidFill>
                <a:latin typeface="Courier New" charset="0"/>
              </a:rPr>
              <a:t>	; restore outer loop count</a:t>
            </a:r>
          </a:p>
          <a:p>
            <a:pPr>
              <a:lnSpc>
                <a:spcPct val="50000"/>
              </a:lnSpc>
              <a:spcBef>
                <a:spcPct val="50000"/>
              </a:spcBef>
            </a:pPr>
            <a:r>
              <a:rPr lang="en-US" sz="2000" b="1" dirty="0">
                <a:latin typeface="Courier New" charset="0"/>
              </a:rPr>
              <a:t>	loop L1	; repeat the outer loop</a:t>
            </a:r>
          </a:p>
        </p:txBody>
      </p:sp>
      <p:sp>
        <p:nvSpPr>
          <p:cNvPr id="139268" name="Text Box 1028"/>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Remember the nested loop we created on page 129? It's easy to push the outer loop counter before entering the inner loop:</a:t>
            </a:r>
          </a:p>
        </p:txBody>
      </p:sp>
      <p:sp>
        <p:nvSpPr>
          <p:cNvPr id="139269" name="Rectangle 1029"/>
          <p:cNvSpPr>
            <a:spLocks noChangeArrowheads="1"/>
          </p:cNvSpPr>
          <p:nvPr/>
        </p:nvSpPr>
        <p:spPr bwMode="auto">
          <a:xfrm>
            <a:off x="533400" y="3276600"/>
            <a:ext cx="7772400" cy="1676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nchor="ctr">
            <a:spAutoFit/>
          </a:bodyPr>
          <a:lstStyle/>
          <a:p>
            <a:endParaRPr lang="en-US"/>
          </a:p>
        </p:txBody>
      </p:sp>
    </p:spTree>
    <p:extLst>
      <p:ext uri="{BB962C8B-B14F-4D97-AF65-F5344CB8AC3E}">
        <p14:creationId xmlns:p14="http://schemas.microsoft.com/office/powerpoint/2010/main" xmlns="" val="2326950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Related Instructions</a:t>
            </a:r>
          </a:p>
        </p:txBody>
      </p:sp>
      <p:sp>
        <p:nvSpPr>
          <p:cNvPr id="107523" name="Rectangle 3"/>
          <p:cNvSpPr>
            <a:spLocks noGrp="1" noChangeArrowheads="1"/>
          </p:cNvSpPr>
          <p:nvPr>
            <p:ph type="body" idx="1"/>
          </p:nvPr>
        </p:nvSpPr>
        <p:spPr>
          <a:xfrm>
            <a:off x="685800" y="1371600"/>
            <a:ext cx="8001000" cy="5029200"/>
          </a:xfrm>
        </p:spPr>
        <p:txBody>
          <a:bodyPr>
            <a:normAutofit/>
          </a:bodyPr>
          <a:lstStyle/>
          <a:p>
            <a:pPr>
              <a:spcBef>
                <a:spcPts val="1872"/>
              </a:spcBef>
            </a:pPr>
            <a:r>
              <a:rPr lang="en-US" sz="2800" dirty="0"/>
              <a:t>PUSHFD and POPFD</a:t>
            </a:r>
          </a:p>
          <a:p>
            <a:pPr lvl="1">
              <a:spcBef>
                <a:spcPts val="1872"/>
              </a:spcBef>
            </a:pPr>
            <a:r>
              <a:rPr lang="en-US" sz="2400" dirty="0"/>
              <a:t>push and pop the EFLAGS register</a:t>
            </a:r>
          </a:p>
          <a:p>
            <a:pPr>
              <a:spcBef>
                <a:spcPts val="1872"/>
              </a:spcBef>
            </a:pPr>
            <a:r>
              <a:rPr lang="en-US" sz="2800" dirty="0"/>
              <a:t>PUSHAD pushes the 32-bit general-purpose registers on the stack </a:t>
            </a:r>
          </a:p>
          <a:p>
            <a:pPr lvl="1">
              <a:spcBef>
                <a:spcPts val="1872"/>
              </a:spcBef>
            </a:pPr>
            <a:r>
              <a:rPr lang="en-US" sz="2400" dirty="0"/>
              <a:t>order: EAX, ECX, EDX, EBX, ESP, EBP, ESI, EDI</a:t>
            </a:r>
          </a:p>
          <a:p>
            <a:pPr>
              <a:spcBef>
                <a:spcPts val="1872"/>
              </a:spcBef>
            </a:pPr>
            <a:r>
              <a:rPr lang="en-US" sz="2800" dirty="0"/>
              <a:t>POPAD pops the same registers off the stack in reverse order</a:t>
            </a:r>
          </a:p>
          <a:p>
            <a:pPr lvl="1">
              <a:spcBef>
                <a:spcPts val="1872"/>
              </a:spcBef>
            </a:pPr>
            <a:r>
              <a:rPr lang="en-US" sz="2400" dirty="0"/>
              <a:t>PUSHA and POPA do the same for 16-bit registers</a:t>
            </a:r>
          </a:p>
        </p:txBody>
      </p:sp>
    </p:spTree>
    <p:extLst>
      <p:ext uri="{BB962C8B-B14F-4D97-AF65-F5344CB8AC3E}">
        <p14:creationId xmlns:p14="http://schemas.microsoft.com/office/powerpoint/2010/main" xmlns="" val="3324118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normAutofit fontScale="92500"/>
          </a:bodyPr>
          <a:lstStyle/>
          <a:p>
            <a:r>
              <a:rPr lang="en-US" sz="2800" b="1" dirty="0"/>
              <a:t>STACK Operations</a:t>
            </a:r>
          </a:p>
          <a:p>
            <a:pPr lvl="1">
              <a:spcBef>
                <a:spcPts val="1272"/>
              </a:spcBef>
            </a:pPr>
            <a:r>
              <a:rPr lang="en-US" sz="2800" dirty="0"/>
              <a:t>Runtime Stack</a:t>
            </a:r>
          </a:p>
          <a:p>
            <a:pPr lvl="1">
              <a:spcBef>
                <a:spcPts val="1272"/>
              </a:spcBef>
            </a:pPr>
            <a:r>
              <a:rPr lang="en-US" sz="2800" dirty="0"/>
              <a:t>PUSH </a:t>
            </a:r>
            <a:r>
              <a:rPr lang="en-US" sz="2800" dirty="0" smtClean="0"/>
              <a:t>Operation: </a:t>
            </a:r>
          </a:p>
          <a:p>
            <a:pPr lvl="2">
              <a:spcBef>
                <a:spcPts val="1272"/>
              </a:spcBef>
            </a:pPr>
            <a:r>
              <a:rPr lang="en-US" sz="2600" dirty="0" smtClean="0"/>
              <a:t>Decrement </a:t>
            </a:r>
            <a:r>
              <a:rPr lang="en-US" sz="2600" i="1" dirty="0" smtClean="0"/>
              <a:t>n</a:t>
            </a:r>
            <a:r>
              <a:rPr lang="en-US" sz="2600" dirty="0" smtClean="0"/>
              <a:t> bytes from ESP and store </a:t>
            </a:r>
            <a:r>
              <a:rPr lang="en-US" sz="2600" i="1" dirty="0" smtClean="0"/>
              <a:t>n</a:t>
            </a:r>
            <a:r>
              <a:rPr lang="en-US" sz="2600" dirty="0" smtClean="0"/>
              <a:t> bytes</a:t>
            </a:r>
            <a:endParaRPr lang="en-US" sz="2600" dirty="0"/>
          </a:p>
          <a:p>
            <a:pPr lvl="1">
              <a:spcBef>
                <a:spcPts val="1272"/>
              </a:spcBef>
            </a:pPr>
            <a:r>
              <a:rPr lang="en-US" sz="2800" dirty="0"/>
              <a:t>POP </a:t>
            </a:r>
            <a:r>
              <a:rPr lang="en-US" sz="2800" dirty="0" smtClean="0"/>
              <a:t>Operation: </a:t>
            </a:r>
          </a:p>
          <a:p>
            <a:pPr lvl="2">
              <a:spcBef>
                <a:spcPts val="1272"/>
              </a:spcBef>
            </a:pPr>
            <a:r>
              <a:rPr lang="en-US" sz="2600" dirty="0" smtClean="0"/>
              <a:t>Read </a:t>
            </a:r>
            <a:r>
              <a:rPr lang="en-US" sz="2600" i="1" dirty="0" smtClean="0"/>
              <a:t>n</a:t>
            </a:r>
            <a:r>
              <a:rPr lang="en-US" sz="2600" dirty="0" smtClean="0"/>
              <a:t> bytes from location (ESP) and Increment </a:t>
            </a:r>
            <a:r>
              <a:rPr lang="en-US" sz="2600" i="1" dirty="0" smtClean="0"/>
              <a:t>n</a:t>
            </a:r>
            <a:endParaRPr lang="en-US" sz="2600" i="1" dirty="0"/>
          </a:p>
          <a:p>
            <a:pPr lvl="1">
              <a:spcBef>
                <a:spcPts val="1272"/>
              </a:spcBef>
            </a:pPr>
            <a:r>
              <a:rPr lang="en-US" sz="2800" dirty="0"/>
              <a:t>PUSH and POP Instructions</a:t>
            </a:r>
          </a:p>
          <a:p>
            <a:pPr lvl="1">
              <a:spcBef>
                <a:spcPts val="1272"/>
              </a:spcBef>
            </a:pPr>
            <a:r>
              <a:rPr lang="en-US" sz="2800" dirty="0"/>
              <a:t>Using PUSH and POP</a:t>
            </a:r>
          </a:p>
          <a:p>
            <a:pPr lvl="1">
              <a:spcBef>
                <a:spcPts val="1272"/>
              </a:spcBef>
            </a:pPr>
            <a:r>
              <a:rPr lang="en-US" sz="2800" dirty="0"/>
              <a:t>Related </a:t>
            </a:r>
            <a:r>
              <a:rPr lang="en-US" sz="2800" dirty="0" smtClean="0"/>
              <a:t>Instructions</a:t>
            </a:r>
            <a:endParaRPr lang="en-US" sz="2800"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5</a:t>
            </a:r>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14: Review</a:t>
            </a:r>
            <a:endParaRPr lang="en-US" dirty="0"/>
          </a:p>
        </p:txBody>
      </p:sp>
      <p:sp>
        <p:nvSpPr>
          <p:cNvPr id="4" name="Content Placeholder 2"/>
          <p:cNvSpPr>
            <a:spLocks noGrp="1"/>
          </p:cNvSpPr>
          <p:nvPr>
            <p:ph idx="1"/>
          </p:nvPr>
        </p:nvSpPr>
        <p:spPr>
          <a:xfrm>
            <a:off x="457200" y="1219200"/>
            <a:ext cx="8229600" cy="4953000"/>
          </a:xfrm>
        </p:spPr>
        <p:txBody>
          <a:bodyPr/>
          <a:lstStyle/>
          <a:p>
            <a:pPr marL="0" indent="0">
              <a:spcBef>
                <a:spcPts val="1872"/>
              </a:spcBef>
              <a:buNone/>
            </a:pPr>
            <a:r>
              <a:rPr lang="en-US" sz="2800" dirty="0" smtClean="0"/>
              <a:t>Instruction Execution in Assembly</a:t>
            </a:r>
          </a:p>
          <a:p>
            <a:pPr marL="0" indent="0">
              <a:spcBef>
                <a:spcPts val="1872"/>
              </a:spcBef>
              <a:buNone/>
            </a:pPr>
            <a:r>
              <a:rPr lang="en-US" sz="2800" dirty="0" smtClean="0"/>
              <a:t>Assembly </a:t>
            </a:r>
            <a:r>
              <a:rPr lang="en-US" sz="2800" dirty="0"/>
              <a:t>Language Examples:</a:t>
            </a:r>
          </a:p>
          <a:p>
            <a:pPr marL="0" indent="0">
              <a:spcBef>
                <a:spcPts val="1872"/>
              </a:spcBef>
              <a:buNone/>
            </a:pPr>
            <a:r>
              <a:rPr lang="en-US" sz="2800" dirty="0"/>
              <a:t>Control Flow</a:t>
            </a:r>
          </a:p>
          <a:p>
            <a:pPr lvl="1">
              <a:spcBef>
                <a:spcPts val="1872"/>
              </a:spcBef>
            </a:pPr>
            <a:r>
              <a:rPr lang="en-US" sz="2400" dirty="0"/>
              <a:t>JMP Instruction</a:t>
            </a:r>
          </a:p>
          <a:p>
            <a:pPr lvl="1">
              <a:spcBef>
                <a:spcPts val="1872"/>
              </a:spcBef>
            </a:pPr>
            <a:r>
              <a:rPr lang="en-US" sz="2400" dirty="0"/>
              <a:t>LOOP Instruction</a:t>
            </a:r>
          </a:p>
          <a:p>
            <a:pPr lvl="1">
              <a:spcBef>
                <a:spcPts val="1872"/>
              </a:spcBef>
            </a:pPr>
            <a:r>
              <a:rPr lang="en-US" sz="2400" dirty="0"/>
              <a:t>LOOP Example</a:t>
            </a:r>
          </a:p>
          <a:p>
            <a:pPr lvl="1">
              <a:spcBef>
                <a:spcPts val="1872"/>
              </a:spcBef>
            </a:pPr>
            <a:r>
              <a:rPr lang="en-US" sz="2400" dirty="0"/>
              <a:t>Summing an Integer Array</a:t>
            </a:r>
          </a:p>
          <a:p>
            <a:pPr marL="0" indent="0">
              <a:buNone/>
            </a:pPr>
            <a:endParaRPr lang="en-US" dirty="0"/>
          </a:p>
        </p:txBody>
      </p:sp>
    </p:spTree>
    <p:extLst>
      <p:ext uri="{BB962C8B-B14F-4D97-AF65-F5344CB8AC3E}">
        <p14:creationId xmlns:p14="http://schemas.microsoft.com/office/powerpoint/2010/main" xmlns="" val="1689620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a:bodyPr>
          <a:lstStyle/>
          <a:p>
            <a:pPr marL="0" indent="0">
              <a:buNone/>
            </a:pPr>
            <a:r>
              <a:rPr lang="en-US" sz="2800" b="1" dirty="0" smtClean="0"/>
              <a:t>STACK Operations</a:t>
            </a:r>
          </a:p>
          <a:p>
            <a:pPr lvl="1">
              <a:spcBef>
                <a:spcPts val="1272"/>
              </a:spcBef>
            </a:pPr>
            <a:r>
              <a:rPr lang="en-US" sz="2800" dirty="0" smtClean="0"/>
              <a:t>Runtime </a:t>
            </a:r>
            <a:r>
              <a:rPr lang="en-US" sz="2800" dirty="0"/>
              <a:t>Stack</a:t>
            </a:r>
          </a:p>
          <a:p>
            <a:pPr lvl="1">
              <a:spcBef>
                <a:spcPts val="1272"/>
              </a:spcBef>
            </a:pPr>
            <a:r>
              <a:rPr lang="en-US" sz="2800" dirty="0"/>
              <a:t>PUSH Operation</a:t>
            </a:r>
          </a:p>
          <a:p>
            <a:pPr lvl="1">
              <a:spcBef>
                <a:spcPts val="1272"/>
              </a:spcBef>
            </a:pPr>
            <a:r>
              <a:rPr lang="en-US" sz="2800" dirty="0"/>
              <a:t>POP Operation</a:t>
            </a:r>
          </a:p>
          <a:p>
            <a:pPr lvl="1">
              <a:spcBef>
                <a:spcPts val="1272"/>
              </a:spcBef>
            </a:pPr>
            <a:r>
              <a:rPr lang="en-US" sz="2800" dirty="0"/>
              <a:t>PUSH and POP Instructions</a:t>
            </a:r>
          </a:p>
          <a:p>
            <a:pPr lvl="1">
              <a:spcBef>
                <a:spcPts val="1272"/>
              </a:spcBef>
            </a:pPr>
            <a:r>
              <a:rPr lang="en-US" sz="2800" dirty="0"/>
              <a:t>Using PUSH and POP</a:t>
            </a:r>
          </a:p>
          <a:p>
            <a:pPr lvl="1">
              <a:spcBef>
                <a:spcPts val="1272"/>
              </a:spcBef>
            </a:pPr>
            <a:r>
              <a:rPr lang="en-US" sz="2800" dirty="0" smtClean="0"/>
              <a:t>Related Instructions</a:t>
            </a:r>
            <a:endParaRPr lang="en-US" sz="2800" dirty="0"/>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6"/>
          <p:cNvSpPr>
            <a:spLocks noGrp="1" noChangeArrowheads="1"/>
          </p:cNvSpPr>
          <p:nvPr>
            <p:ph type="title"/>
          </p:nvPr>
        </p:nvSpPr>
        <p:spPr/>
        <p:txBody>
          <a:bodyPr/>
          <a:lstStyle/>
          <a:p>
            <a:r>
              <a:rPr lang="en-US"/>
              <a:t>Runtime Stack</a:t>
            </a:r>
          </a:p>
        </p:txBody>
      </p:sp>
      <p:sp>
        <p:nvSpPr>
          <p:cNvPr id="5" name="Content Placeholder 4"/>
          <p:cNvSpPr>
            <a:spLocks noGrp="1"/>
          </p:cNvSpPr>
          <p:nvPr>
            <p:ph idx="1"/>
          </p:nvPr>
        </p:nvSpPr>
        <p:spPr>
          <a:xfrm>
            <a:off x="457200" y="990600"/>
            <a:ext cx="8229600" cy="1524000"/>
          </a:xfrm>
        </p:spPr>
        <p:txBody>
          <a:bodyPr>
            <a:noAutofit/>
          </a:bodyPr>
          <a:lstStyle/>
          <a:p>
            <a:r>
              <a:rPr lang="en-US" sz="2800" dirty="0"/>
              <a:t>Imagine a stack of Plates . . .</a:t>
            </a:r>
          </a:p>
          <a:p>
            <a:pPr lvl="1"/>
            <a:r>
              <a:rPr lang="en-US" sz="2400" dirty="0" smtClean="0"/>
              <a:t>Plates </a:t>
            </a:r>
            <a:r>
              <a:rPr lang="en-US" sz="2400" dirty="0"/>
              <a:t>are only </a:t>
            </a:r>
            <a:r>
              <a:rPr lang="en-US" sz="2400" dirty="0" smtClean="0"/>
              <a:t>added/removed to/from </a:t>
            </a:r>
            <a:r>
              <a:rPr lang="en-US" sz="2400" dirty="0"/>
              <a:t>the top</a:t>
            </a:r>
          </a:p>
          <a:p>
            <a:pPr lvl="1"/>
            <a:r>
              <a:rPr lang="en-US" sz="2400" dirty="0" smtClean="0"/>
              <a:t>LIFO (Last In First Out) structure</a:t>
            </a:r>
            <a:endParaRPr lang="en-US" sz="2400" dirty="0"/>
          </a:p>
        </p:txBody>
      </p:sp>
      <p:grpSp>
        <p:nvGrpSpPr>
          <p:cNvPr id="3" name="Group 2"/>
          <p:cNvGrpSpPr/>
          <p:nvPr/>
        </p:nvGrpSpPr>
        <p:grpSpPr>
          <a:xfrm>
            <a:off x="1295400" y="2286000"/>
            <a:ext cx="5181600" cy="3810000"/>
            <a:chOff x="914400" y="2209800"/>
            <a:chExt cx="5181600" cy="4495800"/>
          </a:xfrm>
        </p:grpSpPr>
        <p:sp>
          <p:nvSpPr>
            <p:cNvPr id="32" name="Chord 31"/>
            <p:cNvSpPr/>
            <p:nvPr/>
          </p:nvSpPr>
          <p:spPr>
            <a:xfrm>
              <a:off x="914400" y="2209800"/>
              <a:ext cx="5181600" cy="1066800"/>
            </a:xfrm>
            <a:prstGeom prst="chord">
              <a:avLst>
                <a:gd name="adj1" fmla="val 32272"/>
                <a:gd name="adj2" fmla="val 10792829"/>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000" dirty="0" smtClean="0"/>
            </a:p>
            <a:p>
              <a:pPr algn="ctr"/>
              <a:r>
                <a:rPr lang="en-US" sz="2000" dirty="0" smtClean="0">
                  <a:ln>
                    <a:solidFill>
                      <a:srgbClr val="000000"/>
                    </a:solidFill>
                  </a:ln>
                  <a:solidFill>
                    <a:schemeClr val="tx1"/>
                  </a:solidFill>
                  <a:latin typeface="Arial"/>
                  <a:cs typeface="Arial"/>
                </a:rPr>
                <a:t>10</a:t>
              </a:r>
              <a:endParaRPr lang="en-US" sz="2000" dirty="0">
                <a:ln>
                  <a:solidFill>
                    <a:srgbClr val="000000"/>
                  </a:solidFill>
                </a:ln>
                <a:solidFill>
                  <a:schemeClr val="tx1"/>
                </a:solidFill>
                <a:latin typeface="Arial"/>
                <a:cs typeface="Arial"/>
              </a:endParaRPr>
            </a:p>
          </p:txBody>
        </p:sp>
        <p:sp>
          <p:nvSpPr>
            <p:cNvPr id="2" name="Chord 1"/>
            <p:cNvSpPr/>
            <p:nvPr/>
          </p:nvSpPr>
          <p:spPr>
            <a:xfrm>
              <a:off x="914400" y="2590800"/>
              <a:ext cx="5181600" cy="1066800"/>
            </a:xfrm>
            <a:prstGeom prst="chord">
              <a:avLst>
                <a:gd name="adj1" fmla="val 32272"/>
                <a:gd name="adj2" fmla="val 10792829"/>
              </a:avLst>
            </a:prstGeom>
            <a:ln>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000" dirty="0" smtClean="0"/>
            </a:p>
            <a:p>
              <a:pPr algn="ctr"/>
              <a:r>
                <a:rPr lang="en-US" sz="2000" dirty="0" smtClean="0">
                  <a:ln>
                    <a:solidFill>
                      <a:srgbClr val="000000"/>
                    </a:solidFill>
                  </a:ln>
                  <a:solidFill>
                    <a:schemeClr val="tx1"/>
                  </a:solidFill>
                  <a:latin typeface="Arial"/>
                  <a:cs typeface="Arial"/>
                </a:rPr>
                <a:t>9</a:t>
              </a:r>
              <a:endParaRPr lang="en-US" sz="2000" dirty="0">
                <a:ln>
                  <a:solidFill>
                    <a:srgbClr val="000000"/>
                  </a:solidFill>
                </a:ln>
                <a:solidFill>
                  <a:schemeClr val="tx1"/>
                </a:solidFill>
                <a:latin typeface="Arial"/>
                <a:cs typeface="Arial"/>
              </a:endParaRPr>
            </a:p>
          </p:txBody>
        </p:sp>
        <p:grpSp>
          <p:nvGrpSpPr>
            <p:cNvPr id="4" name="Group 3"/>
            <p:cNvGrpSpPr/>
            <p:nvPr/>
          </p:nvGrpSpPr>
          <p:grpSpPr>
            <a:xfrm>
              <a:off x="914400" y="2971800"/>
              <a:ext cx="5181600" cy="1066800"/>
              <a:chOff x="381000" y="-228600"/>
              <a:chExt cx="5334000" cy="1600200"/>
            </a:xfrm>
          </p:grpSpPr>
          <p:sp>
            <p:nvSpPr>
              <p:cNvPr id="7" name="Chord 6"/>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000" dirty="0" smtClean="0"/>
              </a:p>
              <a:p>
                <a:pPr algn="ctr"/>
                <a:r>
                  <a:rPr lang="en-US" sz="2000" dirty="0" smtClean="0">
                    <a:ln>
                      <a:solidFill>
                        <a:srgbClr val="000000"/>
                      </a:solidFill>
                    </a:ln>
                    <a:solidFill>
                      <a:schemeClr val="tx1"/>
                    </a:solidFill>
                    <a:latin typeface="Arial"/>
                    <a:cs typeface="Arial"/>
                  </a:rPr>
                  <a:t>8</a:t>
                </a:r>
                <a:endParaRPr lang="en-US" sz="2000" dirty="0">
                  <a:ln>
                    <a:solidFill>
                      <a:srgbClr val="000000"/>
                    </a:solidFill>
                  </a:ln>
                  <a:solidFill>
                    <a:schemeClr val="tx1"/>
                  </a:solidFill>
                  <a:latin typeface="Arial"/>
                  <a:cs typeface="Arial"/>
                </a:endParaRPr>
              </a:p>
            </p:txBody>
          </p:sp>
          <p:sp>
            <p:nvSpPr>
              <p:cNvPr id="8" name="Rectangle 7"/>
              <p:cNvSpPr/>
              <p:nvPr/>
            </p:nvSpPr>
            <p:spPr>
              <a:xfrm>
                <a:off x="1227221" y="1131922"/>
                <a:ext cx="3649579" cy="239678"/>
              </a:xfrm>
              <a:prstGeom prst="rect">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000"/>
              </a:p>
            </p:txBody>
          </p:sp>
        </p:grpSp>
        <p:grpSp>
          <p:nvGrpSpPr>
            <p:cNvPr id="10" name="Group 9"/>
            <p:cNvGrpSpPr/>
            <p:nvPr/>
          </p:nvGrpSpPr>
          <p:grpSpPr>
            <a:xfrm>
              <a:off x="914400" y="3352800"/>
              <a:ext cx="5181600" cy="1066800"/>
              <a:chOff x="381000" y="-228600"/>
              <a:chExt cx="5334000" cy="1600200"/>
            </a:xfrm>
          </p:grpSpPr>
          <p:sp>
            <p:nvSpPr>
              <p:cNvPr id="11" name="Chord 10"/>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000" dirty="0" smtClean="0"/>
              </a:p>
              <a:p>
                <a:pPr algn="ctr"/>
                <a:r>
                  <a:rPr lang="en-US" sz="2000" dirty="0" smtClean="0">
                    <a:ln>
                      <a:solidFill>
                        <a:srgbClr val="000000"/>
                      </a:solidFill>
                    </a:ln>
                    <a:solidFill>
                      <a:schemeClr val="tx1"/>
                    </a:solidFill>
                    <a:latin typeface="Arial"/>
                    <a:cs typeface="Arial"/>
                  </a:rPr>
                  <a:t>7</a:t>
                </a:r>
                <a:endParaRPr lang="en-US" sz="2000" dirty="0">
                  <a:ln>
                    <a:solidFill>
                      <a:srgbClr val="000000"/>
                    </a:solidFill>
                  </a:ln>
                  <a:solidFill>
                    <a:schemeClr val="tx1"/>
                  </a:solidFill>
                  <a:latin typeface="Arial"/>
                  <a:cs typeface="Arial"/>
                </a:endParaRPr>
              </a:p>
            </p:txBody>
          </p:sp>
          <p:sp>
            <p:nvSpPr>
              <p:cNvPr id="12" name="Rectangle 11"/>
              <p:cNvSpPr/>
              <p:nvPr/>
            </p:nvSpPr>
            <p:spPr>
              <a:xfrm>
                <a:off x="1227221" y="1131922"/>
                <a:ext cx="3649579" cy="239678"/>
              </a:xfrm>
              <a:prstGeom prst="rect">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000"/>
              </a:p>
            </p:txBody>
          </p:sp>
        </p:grpSp>
        <p:grpSp>
          <p:nvGrpSpPr>
            <p:cNvPr id="13" name="Group 12"/>
            <p:cNvGrpSpPr/>
            <p:nvPr/>
          </p:nvGrpSpPr>
          <p:grpSpPr>
            <a:xfrm>
              <a:off x="914400" y="3733800"/>
              <a:ext cx="5181600" cy="1066800"/>
              <a:chOff x="381000" y="-228600"/>
              <a:chExt cx="5334000" cy="1600200"/>
            </a:xfrm>
          </p:grpSpPr>
          <p:sp>
            <p:nvSpPr>
              <p:cNvPr id="14" name="Chord 13"/>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000" dirty="0" smtClean="0"/>
              </a:p>
              <a:p>
                <a:pPr algn="ctr"/>
                <a:r>
                  <a:rPr lang="en-US" sz="2000" dirty="0" smtClean="0">
                    <a:ln>
                      <a:solidFill>
                        <a:srgbClr val="000000"/>
                      </a:solidFill>
                    </a:ln>
                    <a:solidFill>
                      <a:schemeClr val="tx1"/>
                    </a:solidFill>
                    <a:latin typeface="Arial"/>
                    <a:cs typeface="Arial"/>
                  </a:rPr>
                  <a:t>6</a:t>
                </a:r>
                <a:endParaRPr lang="en-US" sz="2000" dirty="0">
                  <a:ln>
                    <a:solidFill>
                      <a:srgbClr val="000000"/>
                    </a:solidFill>
                  </a:ln>
                  <a:solidFill>
                    <a:schemeClr val="tx1"/>
                  </a:solidFill>
                  <a:latin typeface="Arial"/>
                  <a:cs typeface="Arial"/>
                </a:endParaRPr>
              </a:p>
            </p:txBody>
          </p:sp>
          <p:sp>
            <p:nvSpPr>
              <p:cNvPr id="15" name="Rectangle 14"/>
              <p:cNvSpPr/>
              <p:nvPr/>
            </p:nvSpPr>
            <p:spPr>
              <a:xfrm>
                <a:off x="1227221" y="1131922"/>
                <a:ext cx="3649579" cy="239678"/>
              </a:xfrm>
              <a:prstGeom prst="rect">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000"/>
              </a:p>
            </p:txBody>
          </p:sp>
        </p:grpSp>
        <p:grpSp>
          <p:nvGrpSpPr>
            <p:cNvPr id="16" name="Group 15"/>
            <p:cNvGrpSpPr/>
            <p:nvPr/>
          </p:nvGrpSpPr>
          <p:grpSpPr>
            <a:xfrm>
              <a:off x="914400" y="4114800"/>
              <a:ext cx="5181600" cy="1066800"/>
              <a:chOff x="381000" y="-228600"/>
              <a:chExt cx="5334000" cy="1600200"/>
            </a:xfrm>
          </p:grpSpPr>
          <p:sp>
            <p:nvSpPr>
              <p:cNvPr id="17" name="Chord 16"/>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dirty="0" smtClean="0"/>
              </a:p>
              <a:p>
                <a:pPr algn="ctr"/>
                <a:r>
                  <a:rPr lang="en-US" sz="2000" dirty="0" smtClean="0">
                    <a:ln>
                      <a:solidFill>
                        <a:srgbClr val="000000"/>
                      </a:solidFill>
                    </a:ln>
                    <a:solidFill>
                      <a:schemeClr val="tx1"/>
                    </a:solidFill>
                    <a:latin typeface="Arial"/>
                    <a:cs typeface="Arial"/>
                  </a:rPr>
                  <a:t>5</a:t>
                </a:r>
                <a:endParaRPr lang="en-US" sz="2000" dirty="0">
                  <a:ln>
                    <a:solidFill>
                      <a:srgbClr val="000000"/>
                    </a:solidFill>
                  </a:ln>
                  <a:solidFill>
                    <a:schemeClr val="tx1"/>
                  </a:solidFill>
                  <a:latin typeface="Arial"/>
                  <a:cs typeface="Arial"/>
                </a:endParaRPr>
              </a:p>
            </p:txBody>
          </p:sp>
          <p:sp>
            <p:nvSpPr>
              <p:cNvPr id="18" name="Rectangle 17"/>
              <p:cNvSpPr/>
              <p:nvPr/>
            </p:nvSpPr>
            <p:spPr>
              <a:xfrm>
                <a:off x="1227221" y="1131922"/>
                <a:ext cx="3649579" cy="239678"/>
              </a:xfrm>
              <a:prstGeom prst="rect">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p>
            </p:txBody>
          </p:sp>
        </p:grpSp>
        <p:grpSp>
          <p:nvGrpSpPr>
            <p:cNvPr id="19" name="Group 18"/>
            <p:cNvGrpSpPr/>
            <p:nvPr/>
          </p:nvGrpSpPr>
          <p:grpSpPr>
            <a:xfrm>
              <a:off x="914400" y="4495800"/>
              <a:ext cx="5181600" cy="1066800"/>
              <a:chOff x="381000" y="-228600"/>
              <a:chExt cx="5334000" cy="1600200"/>
            </a:xfrm>
          </p:grpSpPr>
          <p:sp>
            <p:nvSpPr>
              <p:cNvPr id="20" name="Chord 19"/>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000" dirty="0" smtClean="0"/>
              </a:p>
              <a:p>
                <a:pPr algn="ctr"/>
                <a:r>
                  <a:rPr lang="en-US" sz="2000" dirty="0" smtClean="0">
                    <a:ln>
                      <a:solidFill>
                        <a:srgbClr val="000000"/>
                      </a:solidFill>
                    </a:ln>
                    <a:solidFill>
                      <a:schemeClr val="tx1"/>
                    </a:solidFill>
                    <a:latin typeface="Arial"/>
                    <a:cs typeface="Arial"/>
                  </a:rPr>
                  <a:t>4</a:t>
                </a:r>
                <a:endParaRPr lang="en-US" sz="2000" dirty="0">
                  <a:ln>
                    <a:solidFill>
                      <a:srgbClr val="000000"/>
                    </a:solidFill>
                  </a:ln>
                  <a:solidFill>
                    <a:schemeClr val="tx1"/>
                  </a:solidFill>
                  <a:latin typeface="Arial"/>
                  <a:cs typeface="Arial"/>
                </a:endParaRPr>
              </a:p>
            </p:txBody>
          </p:sp>
          <p:sp>
            <p:nvSpPr>
              <p:cNvPr id="21" name="Rectangle 20"/>
              <p:cNvSpPr/>
              <p:nvPr/>
            </p:nvSpPr>
            <p:spPr>
              <a:xfrm>
                <a:off x="1227221" y="1131922"/>
                <a:ext cx="3649579" cy="239678"/>
              </a:xfrm>
              <a:prstGeom prst="rect">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000"/>
              </a:p>
            </p:txBody>
          </p:sp>
        </p:grpSp>
        <p:grpSp>
          <p:nvGrpSpPr>
            <p:cNvPr id="22" name="Group 21"/>
            <p:cNvGrpSpPr/>
            <p:nvPr/>
          </p:nvGrpSpPr>
          <p:grpSpPr>
            <a:xfrm>
              <a:off x="914400" y="4876800"/>
              <a:ext cx="5181600" cy="1066800"/>
              <a:chOff x="381000" y="-228600"/>
              <a:chExt cx="5334000" cy="1600200"/>
            </a:xfrm>
          </p:grpSpPr>
          <p:sp>
            <p:nvSpPr>
              <p:cNvPr id="23" name="Chord 22"/>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000" dirty="0" smtClean="0">
                  <a:solidFill>
                    <a:srgbClr val="000000"/>
                  </a:solidFill>
                </a:endParaRPr>
              </a:p>
              <a:p>
                <a:pPr algn="ctr"/>
                <a:r>
                  <a:rPr lang="en-US" sz="2000" dirty="0" smtClean="0">
                    <a:ln>
                      <a:solidFill>
                        <a:srgbClr val="000000"/>
                      </a:solidFill>
                    </a:ln>
                    <a:solidFill>
                      <a:srgbClr val="000000"/>
                    </a:solidFill>
                    <a:latin typeface="Arial"/>
                    <a:cs typeface="Arial"/>
                  </a:rPr>
                  <a:t>3</a:t>
                </a:r>
                <a:endParaRPr lang="en-US" sz="2000" dirty="0">
                  <a:ln>
                    <a:solidFill>
                      <a:srgbClr val="000000"/>
                    </a:solidFill>
                  </a:ln>
                  <a:solidFill>
                    <a:srgbClr val="000000"/>
                  </a:solidFill>
                  <a:latin typeface="Arial"/>
                  <a:cs typeface="Arial"/>
                </a:endParaRPr>
              </a:p>
            </p:txBody>
          </p:sp>
          <p:sp>
            <p:nvSpPr>
              <p:cNvPr id="24" name="Rectangle 23"/>
              <p:cNvSpPr/>
              <p:nvPr/>
            </p:nvSpPr>
            <p:spPr>
              <a:xfrm>
                <a:off x="1227221" y="1131922"/>
                <a:ext cx="3649579" cy="239678"/>
              </a:xfrm>
              <a:prstGeom prst="rect">
                <a:avLst/>
              </a:prstGeom>
              <a:ln>
                <a:solidFill>
                  <a:srgbClr val="000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000">
                  <a:solidFill>
                    <a:srgbClr val="000000"/>
                  </a:solidFill>
                </a:endParaRPr>
              </a:p>
            </p:txBody>
          </p:sp>
        </p:grpSp>
        <p:grpSp>
          <p:nvGrpSpPr>
            <p:cNvPr id="25" name="Group 24"/>
            <p:cNvGrpSpPr/>
            <p:nvPr/>
          </p:nvGrpSpPr>
          <p:grpSpPr>
            <a:xfrm>
              <a:off x="914400" y="5257800"/>
              <a:ext cx="5181600" cy="1066800"/>
              <a:chOff x="381000" y="-228600"/>
              <a:chExt cx="5334000" cy="1600200"/>
            </a:xfrm>
          </p:grpSpPr>
          <p:sp>
            <p:nvSpPr>
              <p:cNvPr id="26" name="Chord 25"/>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000" dirty="0" smtClean="0"/>
              </a:p>
              <a:p>
                <a:pPr algn="ctr"/>
                <a:r>
                  <a:rPr lang="en-US" sz="2000" dirty="0" smtClean="0">
                    <a:ln>
                      <a:solidFill>
                        <a:srgbClr val="000000"/>
                      </a:solidFill>
                    </a:ln>
                    <a:solidFill>
                      <a:schemeClr val="tx1"/>
                    </a:solidFill>
                    <a:latin typeface="Arial"/>
                    <a:cs typeface="Arial"/>
                  </a:rPr>
                  <a:t>2</a:t>
                </a:r>
                <a:endParaRPr lang="en-US" sz="2000" dirty="0">
                  <a:ln>
                    <a:solidFill>
                      <a:srgbClr val="000000"/>
                    </a:solidFill>
                  </a:ln>
                  <a:solidFill>
                    <a:schemeClr val="tx1"/>
                  </a:solidFill>
                  <a:latin typeface="Arial"/>
                  <a:cs typeface="Arial"/>
                </a:endParaRPr>
              </a:p>
            </p:txBody>
          </p:sp>
          <p:sp>
            <p:nvSpPr>
              <p:cNvPr id="27" name="Rectangle 26"/>
              <p:cNvSpPr/>
              <p:nvPr/>
            </p:nvSpPr>
            <p:spPr>
              <a:xfrm>
                <a:off x="1227221" y="1131922"/>
                <a:ext cx="3649579" cy="239678"/>
              </a:xfrm>
              <a:prstGeom prst="rect">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000"/>
              </a:p>
            </p:txBody>
          </p:sp>
        </p:grpSp>
        <p:grpSp>
          <p:nvGrpSpPr>
            <p:cNvPr id="29" name="Group 28"/>
            <p:cNvGrpSpPr/>
            <p:nvPr/>
          </p:nvGrpSpPr>
          <p:grpSpPr>
            <a:xfrm>
              <a:off x="914400" y="5638800"/>
              <a:ext cx="5181600" cy="1066800"/>
              <a:chOff x="381000" y="-228600"/>
              <a:chExt cx="5334000" cy="1600200"/>
            </a:xfrm>
          </p:grpSpPr>
          <p:sp>
            <p:nvSpPr>
              <p:cNvPr id="30" name="Chord 29"/>
              <p:cNvSpPr/>
              <p:nvPr/>
            </p:nvSpPr>
            <p:spPr>
              <a:xfrm>
                <a:off x="381000" y="-228600"/>
                <a:ext cx="5334000" cy="1600200"/>
              </a:xfrm>
              <a:prstGeom prst="chord">
                <a:avLst>
                  <a:gd name="adj1" fmla="val 32272"/>
                  <a:gd name="adj2" fmla="val 10792829"/>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000" dirty="0" smtClean="0"/>
              </a:p>
              <a:p>
                <a:pPr algn="ctr"/>
                <a:r>
                  <a:rPr lang="en-US" sz="2000" dirty="0" smtClean="0">
                    <a:ln>
                      <a:solidFill>
                        <a:srgbClr val="000000"/>
                      </a:solidFill>
                    </a:ln>
                    <a:solidFill>
                      <a:schemeClr val="tx1"/>
                    </a:solidFill>
                    <a:latin typeface="Arial"/>
                    <a:cs typeface="Arial"/>
                  </a:rPr>
                  <a:t>1</a:t>
                </a:r>
                <a:endParaRPr lang="en-US" sz="2000" dirty="0">
                  <a:ln>
                    <a:solidFill>
                      <a:srgbClr val="000000"/>
                    </a:solidFill>
                  </a:ln>
                  <a:solidFill>
                    <a:schemeClr val="tx1"/>
                  </a:solidFill>
                  <a:latin typeface="Arial"/>
                  <a:cs typeface="Arial"/>
                </a:endParaRPr>
              </a:p>
            </p:txBody>
          </p:sp>
          <p:sp>
            <p:nvSpPr>
              <p:cNvPr id="31" name="Rectangle 30"/>
              <p:cNvSpPr/>
              <p:nvPr/>
            </p:nvSpPr>
            <p:spPr>
              <a:xfrm>
                <a:off x="1227221" y="1131922"/>
                <a:ext cx="3649579" cy="239678"/>
              </a:xfrm>
              <a:prstGeom prst="rect">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000"/>
              </a:p>
            </p:txBody>
          </p:sp>
        </p:grpSp>
      </p:grpSp>
      <p:sp>
        <p:nvSpPr>
          <p:cNvPr id="28" name="TextBox 27"/>
          <p:cNvSpPr txBox="1"/>
          <p:nvPr/>
        </p:nvSpPr>
        <p:spPr>
          <a:xfrm>
            <a:off x="7772400" y="2586335"/>
            <a:ext cx="725830" cy="461665"/>
          </a:xfrm>
          <a:prstGeom prst="rect">
            <a:avLst/>
          </a:prstGeom>
          <a:noFill/>
        </p:spPr>
        <p:txBody>
          <a:bodyPr wrap="none" rtlCol="0">
            <a:spAutoFit/>
          </a:bodyPr>
          <a:lstStyle/>
          <a:p>
            <a:r>
              <a:rPr lang="en-US" sz="2400" b="1" dirty="0" smtClean="0">
                <a:latin typeface="Arial"/>
                <a:cs typeface="Arial"/>
              </a:rPr>
              <a:t>Top</a:t>
            </a:r>
            <a:endParaRPr lang="en-US" sz="2400" b="1" dirty="0">
              <a:latin typeface="Arial"/>
              <a:cs typeface="Arial"/>
            </a:endParaRPr>
          </a:p>
        </p:txBody>
      </p:sp>
      <p:sp>
        <p:nvSpPr>
          <p:cNvPr id="35" name="TextBox 34"/>
          <p:cNvSpPr txBox="1"/>
          <p:nvPr/>
        </p:nvSpPr>
        <p:spPr>
          <a:xfrm>
            <a:off x="7772400" y="5862935"/>
            <a:ext cx="1261583" cy="461665"/>
          </a:xfrm>
          <a:prstGeom prst="rect">
            <a:avLst/>
          </a:prstGeom>
          <a:noFill/>
        </p:spPr>
        <p:txBody>
          <a:bodyPr wrap="none" rtlCol="0">
            <a:spAutoFit/>
          </a:bodyPr>
          <a:lstStyle/>
          <a:p>
            <a:r>
              <a:rPr lang="en-US" sz="2400" b="1" dirty="0" smtClean="0">
                <a:latin typeface="Arial"/>
                <a:cs typeface="Arial"/>
              </a:rPr>
              <a:t>Bottom</a:t>
            </a:r>
            <a:endParaRPr lang="en-US" sz="2400" b="1" dirty="0">
              <a:latin typeface="Arial"/>
              <a:cs typeface="Arial"/>
            </a:endParaRPr>
          </a:p>
        </p:txBody>
      </p:sp>
      <p:sp>
        <p:nvSpPr>
          <p:cNvPr id="40" name="Freeform 39"/>
          <p:cNvSpPr/>
          <p:nvPr/>
        </p:nvSpPr>
        <p:spPr>
          <a:xfrm>
            <a:off x="2895600" y="6096000"/>
            <a:ext cx="1981200" cy="428812"/>
          </a:xfrm>
          <a:custGeom>
            <a:avLst/>
            <a:gdLst>
              <a:gd name="connsiteX0" fmla="*/ 4 w 1165420"/>
              <a:gd name="connsiteY0" fmla="*/ 0 h 328706"/>
              <a:gd name="connsiteX1" fmla="*/ 1165416 w 1165420"/>
              <a:gd name="connsiteY1" fmla="*/ 14941 h 328706"/>
              <a:gd name="connsiteX2" fmla="*/ 14945 w 1165420"/>
              <a:gd name="connsiteY2" fmla="*/ 74706 h 328706"/>
              <a:gd name="connsiteX3" fmla="*/ 1165416 w 1165420"/>
              <a:gd name="connsiteY3" fmla="*/ 104588 h 328706"/>
              <a:gd name="connsiteX4" fmla="*/ 14945 w 1165420"/>
              <a:gd name="connsiteY4" fmla="*/ 149412 h 328706"/>
              <a:gd name="connsiteX5" fmla="*/ 1150475 w 1165420"/>
              <a:gd name="connsiteY5" fmla="*/ 194236 h 328706"/>
              <a:gd name="connsiteX6" fmla="*/ 4 w 1165420"/>
              <a:gd name="connsiteY6" fmla="*/ 224118 h 328706"/>
              <a:gd name="connsiteX7" fmla="*/ 1165416 w 1165420"/>
              <a:gd name="connsiteY7" fmla="*/ 268941 h 328706"/>
              <a:gd name="connsiteX8" fmla="*/ 4 w 1165420"/>
              <a:gd name="connsiteY8" fmla="*/ 313765 h 328706"/>
              <a:gd name="connsiteX9" fmla="*/ 1165416 w 1165420"/>
              <a:gd name="connsiteY9" fmla="*/ 328706 h 3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5420" h="328706">
                <a:moveTo>
                  <a:pt x="4" y="0"/>
                </a:moveTo>
                <a:cubicBezTo>
                  <a:pt x="581465" y="1245"/>
                  <a:pt x="1162926" y="2490"/>
                  <a:pt x="1165416" y="14941"/>
                </a:cubicBezTo>
                <a:cubicBezTo>
                  <a:pt x="1167906" y="27392"/>
                  <a:pt x="14945" y="59765"/>
                  <a:pt x="14945" y="74706"/>
                </a:cubicBezTo>
                <a:cubicBezTo>
                  <a:pt x="14945" y="89647"/>
                  <a:pt x="1165416" y="92137"/>
                  <a:pt x="1165416" y="104588"/>
                </a:cubicBezTo>
                <a:cubicBezTo>
                  <a:pt x="1165416" y="117039"/>
                  <a:pt x="17435" y="134471"/>
                  <a:pt x="14945" y="149412"/>
                </a:cubicBezTo>
                <a:cubicBezTo>
                  <a:pt x="12455" y="164353"/>
                  <a:pt x="1152965" y="181785"/>
                  <a:pt x="1150475" y="194236"/>
                </a:cubicBezTo>
                <a:cubicBezTo>
                  <a:pt x="1147985" y="206687"/>
                  <a:pt x="-2486" y="211667"/>
                  <a:pt x="4" y="224118"/>
                </a:cubicBezTo>
                <a:cubicBezTo>
                  <a:pt x="2494" y="236569"/>
                  <a:pt x="1165416" y="254000"/>
                  <a:pt x="1165416" y="268941"/>
                </a:cubicBezTo>
                <a:cubicBezTo>
                  <a:pt x="1165416" y="283882"/>
                  <a:pt x="4" y="303804"/>
                  <a:pt x="4" y="313765"/>
                </a:cubicBezTo>
                <a:cubicBezTo>
                  <a:pt x="4" y="323726"/>
                  <a:pt x="1165416" y="328706"/>
                  <a:pt x="1165416" y="328706"/>
                </a:cubicBezTo>
              </a:path>
            </a:pathLst>
          </a:custGeom>
          <a:ln>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42" name="Group 41"/>
          <p:cNvGrpSpPr/>
          <p:nvPr/>
        </p:nvGrpSpPr>
        <p:grpSpPr>
          <a:xfrm>
            <a:off x="1090564" y="2590800"/>
            <a:ext cx="5580000" cy="4114800"/>
            <a:chOff x="1090564" y="2590800"/>
            <a:chExt cx="5580000" cy="4114800"/>
          </a:xfrm>
        </p:grpSpPr>
        <p:sp>
          <p:nvSpPr>
            <p:cNvPr id="41" name="Rectangle 40"/>
            <p:cNvSpPr/>
            <p:nvPr/>
          </p:nvSpPr>
          <p:spPr>
            <a:xfrm>
              <a:off x="1098177" y="2590800"/>
              <a:ext cx="152400" cy="40386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3" name="Rectangle 42"/>
            <p:cNvSpPr/>
            <p:nvPr/>
          </p:nvSpPr>
          <p:spPr>
            <a:xfrm>
              <a:off x="6506882" y="2590800"/>
              <a:ext cx="152400" cy="40386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4" name="Rectangle 43"/>
            <p:cNvSpPr/>
            <p:nvPr/>
          </p:nvSpPr>
          <p:spPr>
            <a:xfrm rot="5400000">
              <a:off x="3804364" y="3839400"/>
              <a:ext cx="152400" cy="5580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
        <p:nvSpPr>
          <p:cNvPr id="50" name="Freeform 49"/>
          <p:cNvSpPr/>
          <p:nvPr/>
        </p:nvSpPr>
        <p:spPr>
          <a:xfrm>
            <a:off x="6081059" y="2267518"/>
            <a:ext cx="1688353" cy="557677"/>
          </a:xfrm>
          <a:custGeom>
            <a:avLst/>
            <a:gdLst>
              <a:gd name="connsiteX0" fmla="*/ 0 w 1688353"/>
              <a:gd name="connsiteY0" fmla="*/ 302364 h 557677"/>
              <a:gd name="connsiteX1" fmla="*/ 762000 w 1688353"/>
              <a:gd name="connsiteY1" fmla="*/ 3541 h 557677"/>
              <a:gd name="connsiteX2" fmla="*/ 1180353 w 1688353"/>
              <a:gd name="connsiteY2" fmla="*/ 481658 h 557677"/>
              <a:gd name="connsiteX3" fmla="*/ 1688353 w 1688353"/>
              <a:gd name="connsiteY3" fmla="*/ 556364 h 557677"/>
            </a:gdLst>
            <a:ahLst/>
            <a:cxnLst>
              <a:cxn ang="0">
                <a:pos x="connsiteX0" y="connsiteY0"/>
              </a:cxn>
              <a:cxn ang="0">
                <a:pos x="connsiteX1" y="connsiteY1"/>
              </a:cxn>
              <a:cxn ang="0">
                <a:pos x="connsiteX2" y="connsiteY2"/>
              </a:cxn>
              <a:cxn ang="0">
                <a:pos x="connsiteX3" y="connsiteY3"/>
              </a:cxn>
            </a:cxnLst>
            <a:rect l="l" t="t" r="r" b="b"/>
            <a:pathLst>
              <a:path w="1688353" h="557677">
                <a:moveTo>
                  <a:pt x="0" y="302364"/>
                </a:moveTo>
                <a:cubicBezTo>
                  <a:pt x="282637" y="138011"/>
                  <a:pt x="565275" y="-26341"/>
                  <a:pt x="762000" y="3541"/>
                </a:cubicBezTo>
                <a:cubicBezTo>
                  <a:pt x="958725" y="33423"/>
                  <a:pt x="1025961" y="389521"/>
                  <a:pt x="1180353" y="481658"/>
                </a:cubicBezTo>
                <a:cubicBezTo>
                  <a:pt x="1334745" y="573795"/>
                  <a:pt x="1688353" y="556364"/>
                  <a:pt x="1688353" y="556364"/>
                </a:cubicBezTo>
              </a:path>
            </a:pathLst>
          </a:custGeom>
          <a:ln w="38100">
            <a:solidFill>
              <a:srgbClr val="C0504D"/>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Freeform 51"/>
          <p:cNvSpPr/>
          <p:nvPr/>
        </p:nvSpPr>
        <p:spPr>
          <a:xfrm flipV="1">
            <a:off x="5943600" y="6019800"/>
            <a:ext cx="1688353" cy="356723"/>
          </a:xfrm>
          <a:custGeom>
            <a:avLst/>
            <a:gdLst>
              <a:gd name="connsiteX0" fmla="*/ 0 w 1688353"/>
              <a:gd name="connsiteY0" fmla="*/ 302364 h 557677"/>
              <a:gd name="connsiteX1" fmla="*/ 762000 w 1688353"/>
              <a:gd name="connsiteY1" fmla="*/ 3541 h 557677"/>
              <a:gd name="connsiteX2" fmla="*/ 1180353 w 1688353"/>
              <a:gd name="connsiteY2" fmla="*/ 481658 h 557677"/>
              <a:gd name="connsiteX3" fmla="*/ 1688353 w 1688353"/>
              <a:gd name="connsiteY3" fmla="*/ 556364 h 557677"/>
            </a:gdLst>
            <a:ahLst/>
            <a:cxnLst>
              <a:cxn ang="0">
                <a:pos x="connsiteX0" y="connsiteY0"/>
              </a:cxn>
              <a:cxn ang="0">
                <a:pos x="connsiteX1" y="connsiteY1"/>
              </a:cxn>
              <a:cxn ang="0">
                <a:pos x="connsiteX2" y="connsiteY2"/>
              </a:cxn>
              <a:cxn ang="0">
                <a:pos x="connsiteX3" y="connsiteY3"/>
              </a:cxn>
            </a:cxnLst>
            <a:rect l="l" t="t" r="r" b="b"/>
            <a:pathLst>
              <a:path w="1688353" h="557677">
                <a:moveTo>
                  <a:pt x="0" y="302364"/>
                </a:moveTo>
                <a:cubicBezTo>
                  <a:pt x="282637" y="138011"/>
                  <a:pt x="565275" y="-26341"/>
                  <a:pt x="762000" y="3541"/>
                </a:cubicBezTo>
                <a:cubicBezTo>
                  <a:pt x="958725" y="33423"/>
                  <a:pt x="1025961" y="389521"/>
                  <a:pt x="1180353" y="481658"/>
                </a:cubicBezTo>
                <a:cubicBezTo>
                  <a:pt x="1334745" y="573795"/>
                  <a:pt x="1688353" y="556364"/>
                  <a:pt x="1688353" y="556364"/>
                </a:cubicBezTo>
              </a:path>
            </a:pathLst>
          </a:custGeom>
          <a:ln w="381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174208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Runtime Stack</a:t>
            </a:r>
          </a:p>
        </p:txBody>
      </p:sp>
      <p:sp>
        <p:nvSpPr>
          <p:cNvPr id="141315" name="Rectangle 3"/>
          <p:cNvSpPr>
            <a:spLocks noGrp="1" noChangeArrowheads="1"/>
          </p:cNvSpPr>
          <p:nvPr>
            <p:ph type="body" idx="1"/>
          </p:nvPr>
        </p:nvSpPr>
        <p:spPr>
          <a:xfrm>
            <a:off x="685800" y="1143000"/>
            <a:ext cx="7772400" cy="1371600"/>
          </a:xfrm>
        </p:spPr>
        <p:txBody>
          <a:bodyPr/>
          <a:lstStyle/>
          <a:p>
            <a:r>
              <a:rPr lang="en-US"/>
              <a:t>Managed by the CPU, using two registers</a:t>
            </a:r>
          </a:p>
          <a:p>
            <a:pPr lvl="1"/>
            <a:r>
              <a:rPr lang="en-US"/>
              <a:t>SS (stack segment)</a:t>
            </a:r>
          </a:p>
          <a:p>
            <a:pPr lvl="1"/>
            <a:r>
              <a:rPr lang="en-US"/>
              <a:t>ESP (stack pointer) *</a:t>
            </a:r>
          </a:p>
        </p:txBody>
      </p:sp>
      <p:sp>
        <p:nvSpPr>
          <p:cNvPr id="141316" name="Text Box 4"/>
          <p:cNvSpPr txBox="1">
            <a:spLocks noChangeArrowheads="1"/>
          </p:cNvSpPr>
          <p:nvPr/>
        </p:nvSpPr>
        <p:spPr bwMode="auto">
          <a:xfrm>
            <a:off x="533400" y="6172200"/>
            <a:ext cx="2895600" cy="538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1700" dirty="0"/>
              <a:t>* SP in Real-address mode</a:t>
            </a:r>
          </a:p>
        </p:txBody>
      </p:sp>
      <p:sp>
        <p:nvSpPr>
          <p:cNvPr id="2" name="Cube 1"/>
          <p:cNvSpPr/>
          <p:nvPr/>
        </p:nvSpPr>
        <p:spPr>
          <a:xfrm>
            <a:off x="3833993" y="5286187"/>
            <a:ext cx="2057400" cy="762000"/>
          </a:xfrm>
          <a:prstGeom prst="cube">
            <a:avLst/>
          </a:prstGeom>
          <a:ln>
            <a:solidFill>
              <a:srgbClr val="0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solidFill>
                  <a:srgbClr val="000000"/>
                </a:solidFill>
                <a:latin typeface="Arial"/>
                <a:cs typeface="Arial"/>
              </a:rPr>
              <a:t>00000006</a:t>
            </a:r>
            <a:endParaRPr lang="en-US" sz="2000" b="1" dirty="0">
              <a:solidFill>
                <a:srgbClr val="000000"/>
              </a:solidFill>
              <a:latin typeface="Arial"/>
              <a:cs typeface="Arial"/>
            </a:endParaRPr>
          </a:p>
        </p:txBody>
      </p:sp>
      <p:sp>
        <p:nvSpPr>
          <p:cNvPr id="7" name="Cube 6"/>
          <p:cNvSpPr/>
          <p:nvPr/>
        </p:nvSpPr>
        <p:spPr>
          <a:xfrm>
            <a:off x="3833993" y="4707964"/>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8" name="Cube 7"/>
          <p:cNvSpPr/>
          <p:nvPr/>
        </p:nvSpPr>
        <p:spPr>
          <a:xfrm>
            <a:off x="3833993" y="4129741"/>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9" name="Cube 8"/>
          <p:cNvSpPr/>
          <p:nvPr/>
        </p:nvSpPr>
        <p:spPr>
          <a:xfrm>
            <a:off x="3833993" y="3551814"/>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10" name="Cube 9"/>
          <p:cNvSpPr/>
          <p:nvPr/>
        </p:nvSpPr>
        <p:spPr>
          <a:xfrm>
            <a:off x="3833993" y="2971800"/>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3" name="TextBox 2"/>
          <p:cNvSpPr txBox="1"/>
          <p:nvPr/>
        </p:nvSpPr>
        <p:spPr>
          <a:xfrm>
            <a:off x="2386190" y="5695890"/>
            <a:ext cx="1475991" cy="400110"/>
          </a:xfrm>
          <a:prstGeom prst="rect">
            <a:avLst/>
          </a:prstGeom>
          <a:noFill/>
        </p:spPr>
        <p:txBody>
          <a:bodyPr wrap="square" rtlCol="0">
            <a:spAutoFit/>
          </a:bodyPr>
          <a:lstStyle/>
          <a:p>
            <a:pPr algn="r"/>
            <a:r>
              <a:rPr lang="en-US" sz="2000" b="1" u="sng" dirty="0" smtClean="0">
                <a:latin typeface="Arial"/>
                <a:cs typeface="Arial"/>
              </a:rPr>
              <a:t>00001000</a:t>
            </a:r>
            <a:endParaRPr lang="en-US" sz="2000" b="1" u="sng" dirty="0">
              <a:latin typeface="Arial"/>
              <a:cs typeface="Arial"/>
            </a:endParaRPr>
          </a:p>
        </p:txBody>
      </p:sp>
      <p:sp>
        <p:nvSpPr>
          <p:cNvPr id="12" name="TextBox 11"/>
          <p:cNvSpPr txBox="1"/>
          <p:nvPr/>
        </p:nvSpPr>
        <p:spPr>
          <a:xfrm>
            <a:off x="2386190" y="5162490"/>
            <a:ext cx="1475991" cy="400110"/>
          </a:xfrm>
          <a:prstGeom prst="rect">
            <a:avLst/>
          </a:prstGeom>
          <a:noFill/>
        </p:spPr>
        <p:txBody>
          <a:bodyPr wrap="square" rtlCol="0">
            <a:spAutoFit/>
          </a:bodyPr>
          <a:lstStyle/>
          <a:p>
            <a:pPr algn="r"/>
            <a:r>
              <a:rPr lang="en-US" sz="2000" b="1" u="sng" dirty="0" smtClean="0">
                <a:latin typeface="Arial"/>
                <a:cs typeface="Arial"/>
              </a:rPr>
              <a:t>00000FFC</a:t>
            </a:r>
            <a:endParaRPr lang="en-US" sz="2000" b="1" u="sng" dirty="0">
              <a:latin typeface="Arial"/>
              <a:cs typeface="Arial"/>
            </a:endParaRPr>
          </a:p>
        </p:txBody>
      </p:sp>
      <p:sp>
        <p:nvSpPr>
          <p:cNvPr id="13" name="TextBox 12"/>
          <p:cNvSpPr txBox="1"/>
          <p:nvPr/>
        </p:nvSpPr>
        <p:spPr>
          <a:xfrm>
            <a:off x="2386190" y="4572000"/>
            <a:ext cx="1475991" cy="400110"/>
          </a:xfrm>
          <a:prstGeom prst="rect">
            <a:avLst/>
          </a:prstGeom>
          <a:noFill/>
        </p:spPr>
        <p:txBody>
          <a:bodyPr wrap="square" rtlCol="0">
            <a:spAutoFit/>
          </a:bodyPr>
          <a:lstStyle/>
          <a:p>
            <a:pPr algn="r"/>
            <a:r>
              <a:rPr lang="en-US" sz="2000" b="1" u="sng" dirty="0" smtClean="0">
                <a:latin typeface="Arial"/>
                <a:cs typeface="Arial"/>
              </a:rPr>
              <a:t>00000FF8</a:t>
            </a:r>
            <a:endParaRPr lang="en-US" sz="2000" b="1" u="sng" dirty="0">
              <a:latin typeface="Arial"/>
              <a:cs typeface="Arial"/>
            </a:endParaRPr>
          </a:p>
        </p:txBody>
      </p:sp>
      <p:sp>
        <p:nvSpPr>
          <p:cNvPr id="14" name="TextBox 13"/>
          <p:cNvSpPr txBox="1"/>
          <p:nvPr/>
        </p:nvSpPr>
        <p:spPr>
          <a:xfrm>
            <a:off x="2386190" y="3992282"/>
            <a:ext cx="1475991" cy="400110"/>
          </a:xfrm>
          <a:prstGeom prst="rect">
            <a:avLst/>
          </a:prstGeom>
          <a:noFill/>
        </p:spPr>
        <p:txBody>
          <a:bodyPr wrap="square" rtlCol="0">
            <a:spAutoFit/>
          </a:bodyPr>
          <a:lstStyle/>
          <a:p>
            <a:pPr algn="r"/>
            <a:r>
              <a:rPr lang="en-US" sz="2000" b="1" u="sng" dirty="0" smtClean="0">
                <a:latin typeface="Arial"/>
                <a:cs typeface="Arial"/>
              </a:rPr>
              <a:t>00000FF4</a:t>
            </a:r>
            <a:endParaRPr lang="en-US" sz="2000" b="1" u="sng" dirty="0">
              <a:latin typeface="Arial"/>
              <a:cs typeface="Arial"/>
            </a:endParaRPr>
          </a:p>
        </p:txBody>
      </p:sp>
      <p:sp>
        <p:nvSpPr>
          <p:cNvPr id="15" name="TextBox 14"/>
          <p:cNvSpPr txBox="1"/>
          <p:nvPr/>
        </p:nvSpPr>
        <p:spPr>
          <a:xfrm>
            <a:off x="2386190" y="3424831"/>
            <a:ext cx="1475991" cy="400110"/>
          </a:xfrm>
          <a:prstGeom prst="rect">
            <a:avLst/>
          </a:prstGeom>
          <a:noFill/>
        </p:spPr>
        <p:txBody>
          <a:bodyPr wrap="square" rtlCol="0">
            <a:spAutoFit/>
          </a:bodyPr>
          <a:lstStyle/>
          <a:p>
            <a:pPr algn="r"/>
            <a:r>
              <a:rPr lang="en-US" sz="2000" b="1" u="sng" dirty="0" smtClean="0">
                <a:latin typeface="Arial"/>
                <a:cs typeface="Arial"/>
              </a:rPr>
              <a:t>00000FF0</a:t>
            </a:r>
            <a:endParaRPr lang="en-US" sz="2000" b="1" u="sng" dirty="0">
              <a:latin typeface="Arial"/>
              <a:cs typeface="Arial"/>
            </a:endParaRPr>
          </a:p>
        </p:txBody>
      </p:sp>
      <p:cxnSp>
        <p:nvCxnSpPr>
          <p:cNvPr id="5" name="Straight Arrow Connector 4"/>
          <p:cNvCxnSpPr/>
          <p:nvPr/>
        </p:nvCxnSpPr>
        <p:spPr>
          <a:xfrm>
            <a:off x="6083958" y="2895600"/>
            <a:ext cx="0" cy="3200400"/>
          </a:xfrm>
          <a:prstGeom prst="straightConnector1">
            <a:avLst/>
          </a:prstGeom>
          <a:ln w="38100" cmpd="sng">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16200000">
            <a:off x="5540763" y="4183335"/>
            <a:ext cx="1072977" cy="307777"/>
          </a:xfrm>
          <a:prstGeom prst="rect">
            <a:avLst/>
          </a:prstGeom>
          <a:solidFill>
            <a:schemeClr val="bg1"/>
          </a:solidFill>
        </p:spPr>
        <p:txBody>
          <a:bodyPr wrap="none" lIns="36000" tIns="0" rIns="36000" bIns="0" rtlCol="0">
            <a:spAutoFit/>
          </a:bodyPr>
          <a:lstStyle/>
          <a:p>
            <a:r>
              <a:rPr lang="en-US" sz="2000" b="1" dirty="0" smtClean="0">
                <a:latin typeface="Arial"/>
                <a:cs typeface="Arial"/>
              </a:rPr>
              <a:t>Memory</a:t>
            </a:r>
            <a:endParaRPr lang="en-US" sz="2000" b="1" dirty="0">
              <a:latin typeface="Arial"/>
              <a:cs typeface="Arial"/>
            </a:endParaRPr>
          </a:p>
        </p:txBody>
      </p:sp>
      <p:cxnSp>
        <p:nvCxnSpPr>
          <p:cNvPr id="20" name="Straight Arrow Connector 19"/>
          <p:cNvCxnSpPr/>
          <p:nvPr/>
        </p:nvCxnSpPr>
        <p:spPr>
          <a:xfrm>
            <a:off x="6406018" y="2819400"/>
            <a:ext cx="0" cy="3200400"/>
          </a:xfrm>
          <a:prstGeom prst="straightConnector1">
            <a:avLst/>
          </a:prstGeom>
          <a:ln w="38100" cmpd="sng">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rot="16200000">
            <a:off x="6020756" y="4183335"/>
            <a:ext cx="757110" cy="307777"/>
          </a:xfrm>
          <a:prstGeom prst="rect">
            <a:avLst/>
          </a:prstGeom>
          <a:solidFill>
            <a:schemeClr val="bg1"/>
          </a:solidFill>
        </p:spPr>
        <p:txBody>
          <a:bodyPr wrap="none" lIns="36000" tIns="0" rIns="36000" bIns="0" rtlCol="0">
            <a:spAutoFit/>
          </a:bodyPr>
          <a:lstStyle/>
          <a:p>
            <a:r>
              <a:rPr lang="en-US" sz="2000" b="1" dirty="0" smtClean="0">
                <a:latin typeface="Arial"/>
                <a:cs typeface="Arial"/>
              </a:rPr>
              <a:t>Stack</a:t>
            </a:r>
            <a:endParaRPr lang="en-US" sz="2000" b="1" dirty="0">
              <a:latin typeface="Arial"/>
              <a:cs typeface="Arial"/>
            </a:endParaRPr>
          </a:p>
        </p:txBody>
      </p:sp>
      <p:cxnSp>
        <p:nvCxnSpPr>
          <p:cNvPr id="22" name="Straight Arrow Connector 21"/>
          <p:cNvCxnSpPr/>
          <p:nvPr/>
        </p:nvCxnSpPr>
        <p:spPr>
          <a:xfrm flipH="1">
            <a:off x="2005193" y="6003364"/>
            <a:ext cx="595200" cy="0"/>
          </a:xfrm>
          <a:prstGeom prst="straightConnector1">
            <a:avLst/>
          </a:prstGeom>
          <a:ln w="38100" cmpd="sng">
            <a:solidFill>
              <a:srgbClr val="0000FF"/>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928993" y="5650468"/>
            <a:ext cx="642386" cy="369332"/>
          </a:xfrm>
          <a:prstGeom prst="rect">
            <a:avLst/>
          </a:prstGeom>
          <a:noFill/>
        </p:spPr>
        <p:txBody>
          <a:bodyPr wrap="none" rtlCol="0">
            <a:spAutoFit/>
          </a:bodyPr>
          <a:lstStyle/>
          <a:p>
            <a:r>
              <a:rPr lang="en-US" b="1" dirty="0" smtClean="0">
                <a:solidFill>
                  <a:srgbClr val="0000FF"/>
                </a:solidFill>
                <a:latin typeface="Arial"/>
                <a:cs typeface="Arial"/>
              </a:rPr>
              <a:t>ESP</a:t>
            </a:r>
            <a:endParaRPr lang="en-US" b="1" dirty="0">
              <a:solidFill>
                <a:srgbClr val="0000FF"/>
              </a:solidFill>
              <a:latin typeface="Arial"/>
              <a:cs typeface="Arial"/>
            </a:endParaRPr>
          </a:p>
        </p:txBody>
      </p:sp>
    </p:spTree>
    <p:extLst>
      <p:ext uri="{BB962C8B-B14F-4D97-AF65-F5344CB8AC3E}">
        <p14:creationId xmlns:p14="http://schemas.microsoft.com/office/powerpoint/2010/main" xmlns="" val="1847533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PUSH Operation</a:t>
            </a:r>
            <a:r>
              <a:rPr lang="en-US" sz="2400" dirty="0"/>
              <a:t> (1 of </a:t>
            </a:r>
            <a:r>
              <a:rPr lang="en-US" sz="2400" dirty="0" smtClean="0"/>
              <a:t>3)</a:t>
            </a:r>
            <a:endParaRPr lang="en-US" dirty="0"/>
          </a:p>
        </p:txBody>
      </p:sp>
      <p:sp>
        <p:nvSpPr>
          <p:cNvPr id="103427" name="Rectangle 3"/>
          <p:cNvSpPr>
            <a:spLocks noGrp="1" noChangeArrowheads="1"/>
          </p:cNvSpPr>
          <p:nvPr>
            <p:ph type="body" idx="1"/>
          </p:nvPr>
        </p:nvSpPr>
        <p:spPr>
          <a:xfrm>
            <a:off x="685800" y="1143000"/>
            <a:ext cx="7772400" cy="1295400"/>
          </a:xfrm>
        </p:spPr>
        <p:txBody>
          <a:bodyPr/>
          <a:lstStyle/>
          <a:p>
            <a:r>
              <a:rPr lang="en-US" dirty="0"/>
              <a:t>A 32-bit push operation decrements the stack pointer by 4 and copies a value into the location pointed to by the stack pointer.</a:t>
            </a:r>
          </a:p>
        </p:txBody>
      </p:sp>
      <p:sp>
        <p:nvSpPr>
          <p:cNvPr id="5" name="Cube 4"/>
          <p:cNvSpPr/>
          <p:nvPr/>
        </p:nvSpPr>
        <p:spPr>
          <a:xfrm>
            <a:off x="2133600" y="5286187"/>
            <a:ext cx="2057400" cy="762000"/>
          </a:xfrm>
          <a:prstGeom prst="cube">
            <a:avLst/>
          </a:prstGeom>
          <a:ln>
            <a:solidFill>
              <a:srgbClr val="0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solidFill>
                  <a:srgbClr val="000000"/>
                </a:solidFill>
                <a:latin typeface="Arial"/>
                <a:cs typeface="Arial"/>
              </a:rPr>
              <a:t>00000006</a:t>
            </a:r>
            <a:endParaRPr lang="en-US" sz="2000" b="1" dirty="0">
              <a:solidFill>
                <a:srgbClr val="000000"/>
              </a:solidFill>
              <a:latin typeface="Arial"/>
              <a:cs typeface="Arial"/>
            </a:endParaRPr>
          </a:p>
        </p:txBody>
      </p:sp>
      <p:sp>
        <p:nvSpPr>
          <p:cNvPr id="6" name="Cube 5"/>
          <p:cNvSpPr/>
          <p:nvPr/>
        </p:nvSpPr>
        <p:spPr>
          <a:xfrm>
            <a:off x="2133600" y="4707964"/>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7" name="Cube 6"/>
          <p:cNvSpPr/>
          <p:nvPr/>
        </p:nvSpPr>
        <p:spPr>
          <a:xfrm>
            <a:off x="2133600" y="4129741"/>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8" name="Cube 7"/>
          <p:cNvSpPr/>
          <p:nvPr/>
        </p:nvSpPr>
        <p:spPr>
          <a:xfrm>
            <a:off x="2133600" y="3551814"/>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9" name="Cube 8"/>
          <p:cNvSpPr/>
          <p:nvPr/>
        </p:nvSpPr>
        <p:spPr>
          <a:xfrm>
            <a:off x="2133600" y="2971800"/>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10" name="TextBox 9"/>
          <p:cNvSpPr txBox="1"/>
          <p:nvPr/>
        </p:nvSpPr>
        <p:spPr>
          <a:xfrm>
            <a:off x="685797" y="5695890"/>
            <a:ext cx="1475991" cy="400110"/>
          </a:xfrm>
          <a:prstGeom prst="rect">
            <a:avLst/>
          </a:prstGeom>
          <a:noFill/>
        </p:spPr>
        <p:txBody>
          <a:bodyPr wrap="square" rtlCol="0">
            <a:spAutoFit/>
          </a:bodyPr>
          <a:lstStyle/>
          <a:p>
            <a:pPr algn="r"/>
            <a:r>
              <a:rPr lang="en-US" sz="2000" b="1" u="sng" dirty="0" smtClean="0">
                <a:latin typeface="Arial"/>
                <a:cs typeface="Arial"/>
              </a:rPr>
              <a:t>00001000</a:t>
            </a:r>
            <a:endParaRPr lang="en-US" sz="2000" b="1" u="sng" dirty="0">
              <a:latin typeface="Arial"/>
              <a:cs typeface="Arial"/>
            </a:endParaRPr>
          </a:p>
        </p:txBody>
      </p:sp>
      <p:sp>
        <p:nvSpPr>
          <p:cNvPr id="11" name="TextBox 10"/>
          <p:cNvSpPr txBox="1"/>
          <p:nvPr/>
        </p:nvSpPr>
        <p:spPr>
          <a:xfrm>
            <a:off x="685797" y="5162490"/>
            <a:ext cx="1475991" cy="400110"/>
          </a:xfrm>
          <a:prstGeom prst="rect">
            <a:avLst/>
          </a:prstGeom>
          <a:noFill/>
        </p:spPr>
        <p:txBody>
          <a:bodyPr wrap="square" rtlCol="0">
            <a:spAutoFit/>
          </a:bodyPr>
          <a:lstStyle/>
          <a:p>
            <a:pPr algn="r"/>
            <a:r>
              <a:rPr lang="en-US" sz="2000" b="1" u="sng" dirty="0" smtClean="0">
                <a:latin typeface="Arial"/>
                <a:cs typeface="Arial"/>
              </a:rPr>
              <a:t>00000FFC</a:t>
            </a:r>
            <a:endParaRPr lang="en-US" sz="2000" b="1" u="sng" dirty="0">
              <a:latin typeface="Arial"/>
              <a:cs typeface="Arial"/>
            </a:endParaRPr>
          </a:p>
        </p:txBody>
      </p:sp>
      <p:sp>
        <p:nvSpPr>
          <p:cNvPr id="12" name="TextBox 11"/>
          <p:cNvSpPr txBox="1"/>
          <p:nvPr/>
        </p:nvSpPr>
        <p:spPr>
          <a:xfrm>
            <a:off x="685797" y="4572000"/>
            <a:ext cx="1475991" cy="400110"/>
          </a:xfrm>
          <a:prstGeom prst="rect">
            <a:avLst/>
          </a:prstGeom>
          <a:noFill/>
        </p:spPr>
        <p:txBody>
          <a:bodyPr wrap="square" rtlCol="0">
            <a:spAutoFit/>
          </a:bodyPr>
          <a:lstStyle/>
          <a:p>
            <a:pPr algn="r"/>
            <a:r>
              <a:rPr lang="en-US" sz="2000" b="1" u="sng" dirty="0" smtClean="0">
                <a:latin typeface="Arial"/>
                <a:cs typeface="Arial"/>
              </a:rPr>
              <a:t>00000FF8</a:t>
            </a:r>
            <a:endParaRPr lang="en-US" sz="2000" b="1" u="sng" dirty="0">
              <a:latin typeface="Arial"/>
              <a:cs typeface="Arial"/>
            </a:endParaRPr>
          </a:p>
        </p:txBody>
      </p:sp>
      <p:sp>
        <p:nvSpPr>
          <p:cNvPr id="13" name="TextBox 12"/>
          <p:cNvSpPr txBox="1"/>
          <p:nvPr/>
        </p:nvSpPr>
        <p:spPr>
          <a:xfrm>
            <a:off x="685797" y="3992282"/>
            <a:ext cx="1475991" cy="400110"/>
          </a:xfrm>
          <a:prstGeom prst="rect">
            <a:avLst/>
          </a:prstGeom>
          <a:noFill/>
        </p:spPr>
        <p:txBody>
          <a:bodyPr wrap="square" rtlCol="0">
            <a:spAutoFit/>
          </a:bodyPr>
          <a:lstStyle/>
          <a:p>
            <a:pPr algn="r"/>
            <a:r>
              <a:rPr lang="en-US" sz="2000" b="1" u="sng" dirty="0" smtClean="0">
                <a:latin typeface="Arial"/>
                <a:cs typeface="Arial"/>
              </a:rPr>
              <a:t>00000FF4</a:t>
            </a:r>
            <a:endParaRPr lang="en-US" sz="2000" b="1" u="sng" dirty="0">
              <a:latin typeface="Arial"/>
              <a:cs typeface="Arial"/>
            </a:endParaRPr>
          </a:p>
        </p:txBody>
      </p:sp>
      <p:sp>
        <p:nvSpPr>
          <p:cNvPr id="14" name="TextBox 13"/>
          <p:cNvSpPr txBox="1"/>
          <p:nvPr/>
        </p:nvSpPr>
        <p:spPr>
          <a:xfrm>
            <a:off x="685797" y="3424831"/>
            <a:ext cx="1475991" cy="400110"/>
          </a:xfrm>
          <a:prstGeom prst="rect">
            <a:avLst/>
          </a:prstGeom>
          <a:noFill/>
        </p:spPr>
        <p:txBody>
          <a:bodyPr wrap="square" rtlCol="0">
            <a:spAutoFit/>
          </a:bodyPr>
          <a:lstStyle/>
          <a:p>
            <a:pPr algn="r"/>
            <a:r>
              <a:rPr lang="en-US" sz="2000" b="1" u="sng" dirty="0" smtClean="0">
                <a:latin typeface="Arial"/>
                <a:cs typeface="Arial"/>
              </a:rPr>
              <a:t>00000FF0</a:t>
            </a:r>
            <a:endParaRPr lang="en-US" sz="2000" b="1" u="sng" dirty="0">
              <a:latin typeface="Arial"/>
              <a:cs typeface="Arial"/>
            </a:endParaRPr>
          </a:p>
        </p:txBody>
      </p:sp>
      <p:cxnSp>
        <p:nvCxnSpPr>
          <p:cNvPr id="15" name="Straight Arrow Connector 14"/>
          <p:cNvCxnSpPr/>
          <p:nvPr/>
        </p:nvCxnSpPr>
        <p:spPr>
          <a:xfrm>
            <a:off x="4383565" y="2895600"/>
            <a:ext cx="0" cy="3200400"/>
          </a:xfrm>
          <a:prstGeom prst="straightConnector1">
            <a:avLst/>
          </a:prstGeom>
          <a:ln w="38100" cmpd="sng">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16200000">
            <a:off x="3840370" y="4183335"/>
            <a:ext cx="1072977" cy="307777"/>
          </a:xfrm>
          <a:prstGeom prst="rect">
            <a:avLst/>
          </a:prstGeom>
          <a:solidFill>
            <a:schemeClr val="bg1"/>
          </a:solidFill>
        </p:spPr>
        <p:txBody>
          <a:bodyPr wrap="none" lIns="36000" tIns="0" rIns="36000" bIns="0" rtlCol="0">
            <a:spAutoFit/>
          </a:bodyPr>
          <a:lstStyle/>
          <a:p>
            <a:r>
              <a:rPr lang="en-US" sz="2000" b="1" dirty="0" smtClean="0">
                <a:latin typeface="Arial"/>
                <a:cs typeface="Arial"/>
              </a:rPr>
              <a:t>Memory</a:t>
            </a:r>
            <a:endParaRPr lang="en-US" sz="2000" b="1" dirty="0">
              <a:latin typeface="Arial"/>
              <a:cs typeface="Arial"/>
            </a:endParaRPr>
          </a:p>
        </p:txBody>
      </p:sp>
      <p:cxnSp>
        <p:nvCxnSpPr>
          <p:cNvPr id="17" name="Straight Arrow Connector 16"/>
          <p:cNvCxnSpPr/>
          <p:nvPr/>
        </p:nvCxnSpPr>
        <p:spPr>
          <a:xfrm>
            <a:off x="4705625" y="2819400"/>
            <a:ext cx="0" cy="3200400"/>
          </a:xfrm>
          <a:prstGeom prst="straightConnector1">
            <a:avLst/>
          </a:prstGeom>
          <a:ln w="38100" cmpd="sng">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rot="16200000">
            <a:off x="4320363" y="4183335"/>
            <a:ext cx="757110" cy="307777"/>
          </a:xfrm>
          <a:prstGeom prst="rect">
            <a:avLst/>
          </a:prstGeom>
          <a:solidFill>
            <a:schemeClr val="bg1"/>
          </a:solidFill>
        </p:spPr>
        <p:txBody>
          <a:bodyPr wrap="none" lIns="36000" tIns="0" rIns="36000" bIns="0" rtlCol="0">
            <a:spAutoFit/>
          </a:bodyPr>
          <a:lstStyle/>
          <a:p>
            <a:r>
              <a:rPr lang="en-US" sz="2000" b="1" dirty="0" smtClean="0">
                <a:latin typeface="Arial"/>
                <a:cs typeface="Arial"/>
              </a:rPr>
              <a:t>Stack</a:t>
            </a:r>
            <a:endParaRPr lang="en-US" sz="2000" b="1" dirty="0">
              <a:latin typeface="Arial"/>
              <a:cs typeface="Arial"/>
            </a:endParaRPr>
          </a:p>
        </p:txBody>
      </p:sp>
      <p:cxnSp>
        <p:nvCxnSpPr>
          <p:cNvPr id="19" name="Straight Arrow Connector 18"/>
          <p:cNvCxnSpPr/>
          <p:nvPr/>
        </p:nvCxnSpPr>
        <p:spPr>
          <a:xfrm flipH="1">
            <a:off x="304800" y="6003364"/>
            <a:ext cx="595200" cy="0"/>
          </a:xfrm>
          <a:prstGeom prst="straightConnector1">
            <a:avLst/>
          </a:prstGeom>
          <a:ln w="38100" cmpd="sng">
            <a:solidFill>
              <a:srgbClr val="0000FF"/>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28600" y="5650468"/>
            <a:ext cx="642386" cy="369332"/>
          </a:xfrm>
          <a:prstGeom prst="rect">
            <a:avLst/>
          </a:prstGeom>
          <a:noFill/>
        </p:spPr>
        <p:txBody>
          <a:bodyPr wrap="none" rtlCol="0">
            <a:spAutoFit/>
          </a:bodyPr>
          <a:lstStyle/>
          <a:p>
            <a:r>
              <a:rPr lang="en-US" b="1" dirty="0" smtClean="0">
                <a:solidFill>
                  <a:srgbClr val="0000FF"/>
                </a:solidFill>
                <a:latin typeface="Arial"/>
                <a:cs typeface="Arial"/>
              </a:rPr>
              <a:t>ESP</a:t>
            </a:r>
            <a:endParaRPr lang="en-US" b="1" dirty="0">
              <a:solidFill>
                <a:srgbClr val="0000FF"/>
              </a:solidFill>
              <a:latin typeface="Arial"/>
              <a:cs typeface="Arial"/>
            </a:endParaRPr>
          </a:p>
        </p:txBody>
      </p:sp>
      <p:sp>
        <p:nvSpPr>
          <p:cNvPr id="21" name="Cube 20"/>
          <p:cNvSpPr/>
          <p:nvPr/>
        </p:nvSpPr>
        <p:spPr>
          <a:xfrm>
            <a:off x="6805793" y="5286187"/>
            <a:ext cx="2057400" cy="762000"/>
          </a:xfrm>
          <a:prstGeom prst="cube">
            <a:avLst/>
          </a:prstGeom>
          <a:ln>
            <a:solidFill>
              <a:srgbClr val="0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solidFill>
                  <a:srgbClr val="000000"/>
                </a:solidFill>
                <a:latin typeface="Arial"/>
                <a:cs typeface="Arial"/>
              </a:rPr>
              <a:t>00000006</a:t>
            </a:r>
            <a:endParaRPr lang="en-US" sz="2000" b="1" dirty="0">
              <a:solidFill>
                <a:srgbClr val="000000"/>
              </a:solidFill>
              <a:latin typeface="Arial"/>
              <a:cs typeface="Arial"/>
            </a:endParaRPr>
          </a:p>
        </p:txBody>
      </p:sp>
      <p:sp>
        <p:nvSpPr>
          <p:cNvPr id="22" name="Cube 21"/>
          <p:cNvSpPr/>
          <p:nvPr/>
        </p:nvSpPr>
        <p:spPr>
          <a:xfrm>
            <a:off x="6805793" y="4707964"/>
            <a:ext cx="2057400" cy="762000"/>
          </a:xfrm>
          <a:prstGeom prst="cube">
            <a:avLst/>
          </a:prstGeom>
          <a:solidFill>
            <a:schemeClr val="accent3"/>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000000A5</a:t>
            </a:r>
            <a:endParaRPr lang="en-US" b="1" dirty="0">
              <a:solidFill>
                <a:srgbClr val="000000"/>
              </a:solidFill>
              <a:latin typeface="Arial"/>
              <a:cs typeface="Arial"/>
            </a:endParaRPr>
          </a:p>
        </p:txBody>
      </p:sp>
      <p:sp>
        <p:nvSpPr>
          <p:cNvPr id="23" name="Cube 22"/>
          <p:cNvSpPr/>
          <p:nvPr/>
        </p:nvSpPr>
        <p:spPr>
          <a:xfrm>
            <a:off x="6805793" y="4129741"/>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4" name="Cube 23"/>
          <p:cNvSpPr/>
          <p:nvPr/>
        </p:nvSpPr>
        <p:spPr>
          <a:xfrm>
            <a:off x="6805793" y="3551814"/>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5" name="Cube 24"/>
          <p:cNvSpPr/>
          <p:nvPr/>
        </p:nvSpPr>
        <p:spPr>
          <a:xfrm>
            <a:off x="6805793" y="2971800"/>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6" name="TextBox 25"/>
          <p:cNvSpPr txBox="1"/>
          <p:nvPr/>
        </p:nvSpPr>
        <p:spPr>
          <a:xfrm>
            <a:off x="5357990" y="5695890"/>
            <a:ext cx="1475991" cy="400110"/>
          </a:xfrm>
          <a:prstGeom prst="rect">
            <a:avLst/>
          </a:prstGeom>
          <a:noFill/>
        </p:spPr>
        <p:txBody>
          <a:bodyPr wrap="square" rtlCol="0">
            <a:spAutoFit/>
          </a:bodyPr>
          <a:lstStyle/>
          <a:p>
            <a:pPr algn="r"/>
            <a:r>
              <a:rPr lang="en-US" sz="2000" b="1" u="sng" dirty="0" smtClean="0">
                <a:latin typeface="Arial"/>
                <a:cs typeface="Arial"/>
              </a:rPr>
              <a:t>00001000</a:t>
            </a:r>
            <a:endParaRPr lang="en-US" sz="2000" b="1" u="sng" dirty="0">
              <a:latin typeface="Arial"/>
              <a:cs typeface="Arial"/>
            </a:endParaRPr>
          </a:p>
        </p:txBody>
      </p:sp>
      <p:sp>
        <p:nvSpPr>
          <p:cNvPr id="27" name="TextBox 26"/>
          <p:cNvSpPr txBox="1"/>
          <p:nvPr/>
        </p:nvSpPr>
        <p:spPr>
          <a:xfrm>
            <a:off x="5357990" y="5162490"/>
            <a:ext cx="1475991" cy="400110"/>
          </a:xfrm>
          <a:prstGeom prst="rect">
            <a:avLst/>
          </a:prstGeom>
          <a:noFill/>
        </p:spPr>
        <p:txBody>
          <a:bodyPr wrap="square" rtlCol="0">
            <a:spAutoFit/>
          </a:bodyPr>
          <a:lstStyle/>
          <a:p>
            <a:pPr algn="r"/>
            <a:r>
              <a:rPr lang="en-US" sz="2000" b="1" u="sng" dirty="0" smtClean="0">
                <a:latin typeface="Arial"/>
                <a:cs typeface="Arial"/>
              </a:rPr>
              <a:t>00000FFC</a:t>
            </a:r>
            <a:endParaRPr lang="en-US" sz="2000" b="1" u="sng" dirty="0">
              <a:latin typeface="Arial"/>
              <a:cs typeface="Arial"/>
            </a:endParaRPr>
          </a:p>
        </p:txBody>
      </p:sp>
      <p:sp>
        <p:nvSpPr>
          <p:cNvPr id="28" name="TextBox 27"/>
          <p:cNvSpPr txBox="1"/>
          <p:nvPr/>
        </p:nvSpPr>
        <p:spPr>
          <a:xfrm>
            <a:off x="5357990" y="4572000"/>
            <a:ext cx="1475991" cy="400110"/>
          </a:xfrm>
          <a:prstGeom prst="rect">
            <a:avLst/>
          </a:prstGeom>
          <a:noFill/>
        </p:spPr>
        <p:txBody>
          <a:bodyPr wrap="square" rtlCol="0">
            <a:spAutoFit/>
          </a:bodyPr>
          <a:lstStyle/>
          <a:p>
            <a:pPr algn="r"/>
            <a:r>
              <a:rPr lang="en-US" sz="2000" b="1" u="sng" dirty="0" smtClean="0">
                <a:latin typeface="Arial"/>
                <a:cs typeface="Arial"/>
              </a:rPr>
              <a:t>00000FF8</a:t>
            </a:r>
            <a:endParaRPr lang="en-US" sz="2000" b="1" u="sng" dirty="0">
              <a:latin typeface="Arial"/>
              <a:cs typeface="Arial"/>
            </a:endParaRPr>
          </a:p>
        </p:txBody>
      </p:sp>
      <p:sp>
        <p:nvSpPr>
          <p:cNvPr id="29" name="TextBox 28"/>
          <p:cNvSpPr txBox="1"/>
          <p:nvPr/>
        </p:nvSpPr>
        <p:spPr>
          <a:xfrm>
            <a:off x="5357990" y="3992282"/>
            <a:ext cx="1475991" cy="400110"/>
          </a:xfrm>
          <a:prstGeom prst="rect">
            <a:avLst/>
          </a:prstGeom>
          <a:noFill/>
        </p:spPr>
        <p:txBody>
          <a:bodyPr wrap="square" rtlCol="0">
            <a:spAutoFit/>
          </a:bodyPr>
          <a:lstStyle/>
          <a:p>
            <a:pPr algn="r"/>
            <a:r>
              <a:rPr lang="en-US" sz="2000" b="1" u="sng" dirty="0" smtClean="0">
                <a:latin typeface="Arial"/>
                <a:cs typeface="Arial"/>
              </a:rPr>
              <a:t>00000FF4</a:t>
            </a:r>
            <a:endParaRPr lang="en-US" sz="2000" b="1" u="sng" dirty="0">
              <a:latin typeface="Arial"/>
              <a:cs typeface="Arial"/>
            </a:endParaRPr>
          </a:p>
        </p:txBody>
      </p:sp>
      <p:sp>
        <p:nvSpPr>
          <p:cNvPr id="30" name="TextBox 29"/>
          <p:cNvSpPr txBox="1"/>
          <p:nvPr/>
        </p:nvSpPr>
        <p:spPr>
          <a:xfrm>
            <a:off x="5357990" y="3424831"/>
            <a:ext cx="1475991" cy="400110"/>
          </a:xfrm>
          <a:prstGeom prst="rect">
            <a:avLst/>
          </a:prstGeom>
          <a:noFill/>
        </p:spPr>
        <p:txBody>
          <a:bodyPr wrap="square" rtlCol="0">
            <a:spAutoFit/>
          </a:bodyPr>
          <a:lstStyle/>
          <a:p>
            <a:pPr algn="r"/>
            <a:r>
              <a:rPr lang="en-US" sz="2000" b="1" u="sng" dirty="0" smtClean="0">
                <a:latin typeface="Arial"/>
                <a:cs typeface="Arial"/>
              </a:rPr>
              <a:t>00000FF0</a:t>
            </a:r>
            <a:endParaRPr lang="en-US" sz="2000" b="1" u="sng" dirty="0">
              <a:latin typeface="Arial"/>
              <a:cs typeface="Arial"/>
            </a:endParaRPr>
          </a:p>
        </p:txBody>
      </p:sp>
      <p:cxnSp>
        <p:nvCxnSpPr>
          <p:cNvPr id="31" name="Straight Arrow Connector 30"/>
          <p:cNvCxnSpPr/>
          <p:nvPr/>
        </p:nvCxnSpPr>
        <p:spPr>
          <a:xfrm flipH="1">
            <a:off x="4976993" y="5458296"/>
            <a:ext cx="595200" cy="0"/>
          </a:xfrm>
          <a:prstGeom prst="straightConnector1">
            <a:avLst/>
          </a:prstGeom>
          <a:ln w="38100" cmpd="sng">
            <a:solidFill>
              <a:srgbClr val="0000FF"/>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900793" y="5105400"/>
            <a:ext cx="642386" cy="369332"/>
          </a:xfrm>
          <a:prstGeom prst="rect">
            <a:avLst/>
          </a:prstGeom>
          <a:noFill/>
        </p:spPr>
        <p:txBody>
          <a:bodyPr wrap="none" rtlCol="0">
            <a:spAutoFit/>
          </a:bodyPr>
          <a:lstStyle/>
          <a:p>
            <a:r>
              <a:rPr lang="en-US" b="1" dirty="0" smtClean="0">
                <a:solidFill>
                  <a:srgbClr val="0000FF"/>
                </a:solidFill>
                <a:latin typeface="Arial"/>
                <a:cs typeface="Arial"/>
              </a:rPr>
              <a:t>ESP</a:t>
            </a:r>
            <a:endParaRPr lang="en-US" b="1" dirty="0">
              <a:solidFill>
                <a:srgbClr val="0000FF"/>
              </a:solidFill>
              <a:latin typeface="Arial"/>
              <a:cs typeface="Arial"/>
            </a:endParaRPr>
          </a:p>
        </p:txBody>
      </p:sp>
      <p:sp>
        <p:nvSpPr>
          <p:cNvPr id="33" name="TextBox 32"/>
          <p:cNvSpPr txBox="1"/>
          <p:nvPr/>
        </p:nvSpPr>
        <p:spPr>
          <a:xfrm>
            <a:off x="7391400" y="2602468"/>
            <a:ext cx="954107" cy="369332"/>
          </a:xfrm>
          <a:prstGeom prst="rect">
            <a:avLst/>
          </a:prstGeom>
          <a:noFill/>
        </p:spPr>
        <p:txBody>
          <a:bodyPr wrap="none" rtlCol="0">
            <a:spAutoFit/>
          </a:bodyPr>
          <a:lstStyle/>
          <a:p>
            <a:r>
              <a:rPr lang="en-US" b="1" dirty="0" smtClean="0">
                <a:solidFill>
                  <a:srgbClr val="0000FF"/>
                </a:solidFill>
                <a:latin typeface="Arial"/>
                <a:cs typeface="Arial"/>
              </a:rPr>
              <a:t>AFTER</a:t>
            </a:r>
            <a:endParaRPr lang="en-US" b="1" dirty="0">
              <a:solidFill>
                <a:srgbClr val="0000FF"/>
              </a:solidFill>
              <a:latin typeface="Arial"/>
              <a:cs typeface="Arial"/>
            </a:endParaRPr>
          </a:p>
        </p:txBody>
      </p:sp>
      <p:sp>
        <p:nvSpPr>
          <p:cNvPr id="34" name="TextBox 33"/>
          <p:cNvSpPr txBox="1"/>
          <p:nvPr/>
        </p:nvSpPr>
        <p:spPr>
          <a:xfrm>
            <a:off x="2743200" y="2590800"/>
            <a:ext cx="1146543" cy="369332"/>
          </a:xfrm>
          <a:prstGeom prst="rect">
            <a:avLst/>
          </a:prstGeom>
          <a:noFill/>
        </p:spPr>
        <p:txBody>
          <a:bodyPr wrap="none" rtlCol="0">
            <a:spAutoFit/>
          </a:bodyPr>
          <a:lstStyle/>
          <a:p>
            <a:r>
              <a:rPr lang="en-US" b="1" dirty="0" smtClean="0">
                <a:solidFill>
                  <a:srgbClr val="0000FF"/>
                </a:solidFill>
                <a:latin typeface="Arial"/>
                <a:cs typeface="Arial"/>
              </a:rPr>
              <a:t>BEFORE</a:t>
            </a:r>
            <a:endParaRPr lang="en-US" b="1" dirty="0">
              <a:solidFill>
                <a:srgbClr val="0000FF"/>
              </a:solidFill>
              <a:latin typeface="Arial"/>
              <a:cs typeface="Arial"/>
            </a:endParaRPr>
          </a:p>
        </p:txBody>
      </p:sp>
    </p:spTree>
    <p:extLst>
      <p:ext uri="{BB962C8B-B14F-4D97-AF65-F5344CB8AC3E}">
        <p14:creationId xmlns:p14="http://schemas.microsoft.com/office/powerpoint/2010/main" xmlns="" val="559294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PUSH Operation</a:t>
            </a:r>
            <a:r>
              <a:rPr lang="en-US" sz="2400" dirty="0"/>
              <a:t> (1 of </a:t>
            </a:r>
            <a:r>
              <a:rPr lang="en-US" sz="2400" dirty="0" smtClean="0"/>
              <a:t>3)</a:t>
            </a:r>
            <a:endParaRPr lang="en-US" dirty="0"/>
          </a:p>
        </p:txBody>
      </p:sp>
      <p:sp>
        <p:nvSpPr>
          <p:cNvPr id="103427" name="Rectangle 3"/>
          <p:cNvSpPr>
            <a:spLocks noGrp="1" noChangeArrowheads="1"/>
          </p:cNvSpPr>
          <p:nvPr>
            <p:ph type="body" idx="1"/>
          </p:nvPr>
        </p:nvSpPr>
        <p:spPr>
          <a:xfrm>
            <a:off x="685800" y="1143000"/>
            <a:ext cx="7772400" cy="1295400"/>
          </a:xfrm>
        </p:spPr>
        <p:txBody>
          <a:bodyPr/>
          <a:lstStyle/>
          <a:p>
            <a:r>
              <a:rPr lang="en-US" dirty="0"/>
              <a:t>A 32-bit push operation decrements the stack pointer by 4 and copies a value into the location pointed to by the stack pointer.</a:t>
            </a:r>
          </a:p>
        </p:txBody>
      </p:sp>
      <p:grpSp>
        <p:nvGrpSpPr>
          <p:cNvPr id="3" name="Group 2"/>
          <p:cNvGrpSpPr/>
          <p:nvPr/>
        </p:nvGrpSpPr>
        <p:grpSpPr>
          <a:xfrm>
            <a:off x="4903232" y="2602468"/>
            <a:ext cx="3962400" cy="3493532"/>
            <a:chOff x="4903232" y="2602468"/>
            <a:chExt cx="3962400" cy="3493532"/>
          </a:xfrm>
        </p:grpSpPr>
        <p:sp>
          <p:nvSpPr>
            <p:cNvPr id="21" name="Cube 20"/>
            <p:cNvSpPr/>
            <p:nvPr/>
          </p:nvSpPr>
          <p:spPr>
            <a:xfrm>
              <a:off x="6808232" y="5286187"/>
              <a:ext cx="2057400" cy="762000"/>
            </a:xfrm>
            <a:prstGeom prst="cube">
              <a:avLst/>
            </a:prstGeom>
            <a:ln>
              <a:solidFill>
                <a:srgbClr val="0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solidFill>
                    <a:srgbClr val="000000"/>
                  </a:solidFill>
                  <a:latin typeface="Arial"/>
                  <a:cs typeface="Arial"/>
                </a:rPr>
                <a:t>00000006</a:t>
              </a:r>
              <a:endParaRPr lang="en-US" sz="2000" b="1" dirty="0">
                <a:solidFill>
                  <a:srgbClr val="000000"/>
                </a:solidFill>
                <a:latin typeface="Arial"/>
                <a:cs typeface="Arial"/>
              </a:endParaRPr>
            </a:p>
          </p:txBody>
        </p:sp>
        <p:sp>
          <p:nvSpPr>
            <p:cNvPr id="22" name="Cube 21"/>
            <p:cNvSpPr/>
            <p:nvPr/>
          </p:nvSpPr>
          <p:spPr>
            <a:xfrm>
              <a:off x="6808232" y="4707964"/>
              <a:ext cx="2057400" cy="762000"/>
            </a:xfrm>
            <a:prstGeom prst="cube">
              <a:avLst/>
            </a:prstGeom>
            <a:solidFill>
              <a:schemeClr val="accent3"/>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000000A5</a:t>
              </a:r>
              <a:endParaRPr lang="en-US" b="1" dirty="0">
                <a:solidFill>
                  <a:srgbClr val="000000"/>
                </a:solidFill>
                <a:latin typeface="Arial"/>
                <a:cs typeface="Arial"/>
              </a:endParaRPr>
            </a:p>
          </p:txBody>
        </p:sp>
        <p:sp>
          <p:nvSpPr>
            <p:cNvPr id="23" name="Cube 22"/>
            <p:cNvSpPr/>
            <p:nvPr/>
          </p:nvSpPr>
          <p:spPr>
            <a:xfrm>
              <a:off x="6808232" y="4129741"/>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4" name="Cube 23"/>
            <p:cNvSpPr/>
            <p:nvPr/>
          </p:nvSpPr>
          <p:spPr>
            <a:xfrm>
              <a:off x="6808232" y="3551814"/>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5" name="Cube 24"/>
            <p:cNvSpPr/>
            <p:nvPr/>
          </p:nvSpPr>
          <p:spPr>
            <a:xfrm>
              <a:off x="6808232" y="2971800"/>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6" name="TextBox 25"/>
            <p:cNvSpPr txBox="1"/>
            <p:nvPr/>
          </p:nvSpPr>
          <p:spPr>
            <a:xfrm>
              <a:off x="5360429" y="5695890"/>
              <a:ext cx="1475991" cy="400110"/>
            </a:xfrm>
            <a:prstGeom prst="rect">
              <a:avLst/>
            </a:prstGeom>
            <a:noFill/>
          </p:spPr>
          <p:txBody>
            <a:bodyPr wrap="square" rtlCol="0">
              <a:spAutoFit/>
            </a:bodyPr>
            <a:lstStyle/>
            <a:p>
              <a:pPr algn="r"/>
              <a:r>
                <a:rPr lang="en-US" sz="2000" b="1" u="sng" dirty="0" smtClean="0">
                  <a:latin typeface="Arial"/>
                  <a:cs typeface="Arial"/>
                </a:rPr>
                <a:t>00001000</a:t>
              </a:r>
              <a:endParaRPr lang="en-US" sz="2000" b="1" u="sng" dirty="0">
                <a:latin typeface="Arial"/>
                <a:cs typeface="Arial"/>
              </a:endParaRPr>
            </a:p>
          </p:txBody>
        </p:sp>
        <p:sp>
          <p:nvSpPr>
            <p:cNvPr id="27" name="TextBox 26"/>
            <p:cNvSpPr txBox="1"/>
            <p:nvPr/>
          </p:nvSpPr>
          <p:spPr>
            <a:xfrm>
              <a:off x="5360429" y="5162490"/>
              <a:ext cx="1475991" cy="400110"/>
            </a:xfrm>
            <a:prstGeom prst="rect">
              <a:avLst/>
            </a:prstGeom>
            <a:noFill/>
          </p:spPr>
          <p:txBody>
            <a:bodyPr wrap="square" rtlCol="0">
              <a:spAutoFit/>
            </a:bodyPr>
            <a:lstStyle/>
            <a:p>
              <a:pPr algn="r"/>
              <a:r>
                <a:rPr lang="en-US" sz="2000" b="1" u="sng" dirty="0" smtClean="0">
                  <a:latin typeface="Arial"/>
                  <a:cs typeface="Arial"/>
                </a:rPr>
                <a:t>00000FFC</a:t>
              </a:r>
              <a:endParaRPr lang="en-US" sz="2000" b="1" u="sng" dirty="0">
                <a:latin typeface="Arial"/>
                <a:cs typeface="Arial"/>
              </a:endParaRPr>
            </a:p>
          </p:txBody>
        </p:sp>
        <p:sp>
          <p:nvSpPr>
            <p:cNvPr id="28" name="TextBox 27"/>
            <p:cNvSpPr txBox="1"/>
            <p:nvPr/>
          </p:nvSpPr>
          <p:spPr>
            <a:xfrm>
              <a:off x="5360429" y="4572000"/>
              <a:ext cx="1475991" cy="400110"/>
            </a:xfrm>
            <a:prstGeom prst="rect">
              <a:avLst/>
            </a:prstGeom>
            <a:noFill/>
          </p:spPr>
          <p:txBody>
            <a:bodyPr wrap="square" rtlCol="0">
              <a:spAutoFit/>
            </a:bodyPr>
            <a:lstStyle/>
            <a:p>
              <a:pPr algn="r"/>
              <a:r>
                <a:rPr lang="en-US" sz="2000" b="1" u="sng" dirty="0" smtClean="0">
                  <a:latin typeface="Arial"/>
                  <a:cs typeface="Arial"/>
                </a:rPr>
                <a:t>00000FF8</a:t>
              </a:r>
              <a:endParaRPr lang="en-US" sz="2000" b="1" u="sng" dirty="0">
                <a:latin typeface="Arial"/>
                <a:cs typeface="Arial"/>
              </a:endParaRPr>
            </a:p>
          </p:txBody>
        </p:sp>
        <p:sp>
          <p:nvSpPr>
            <p:cNvPr id="29" name="TextBox 28"/>
            <p:cNvSpPr txBox="1"/>
            <p:nvPr/>
          </p:nvSpPr>
          <p:spPr>
            <a:xfrm>
              <a:off x="5360429" y="3992282"/>
              <a:ext cx="1475991" cy="400110"/>
            </a:xfrm>
            <a:prstGeom prst="rect">
              <a:avLst/>
            </a:prstGeom>
            <a:noFill/>
          </p:spPr>
          <p:txBody>
            <a:bodyPr wrap="square" rtlCol="0">
              <a:spAutoFit/>
            </a:bodyPr>
            <a:lstStyle/>
            <a:p>
              <a:pPr algn="r"/>
              <a:r>
                <a:rPr lang="en-US" sz="2000" b="1" u="sng" dirty="0" smtClean="0">
                  <a:latin typeface="Arial"/>
                  <a:cs typeface="Arial"/>
                </a:rPr>
                <a:t>00000FF4</a:t>
              </a:r>
              <a:endParaRPr lang="en-US" sz="2000" b="1" u="sng" dirty="0">
                <a:latin typeface="Arial"/>
                <a:cs typeface="Arial"/>
              </a:endParaRPr>
            </a:p>
          </p:txBody>
        </p:sp>
        <p:sp>
          <p:nvSpPr>
            <p:cNvPr id="30" name="TextBox 29"/>
            <p:cNvSpPr txBox="1"/>
            <p:nvPr/>
          </p:nvSpPr>
          <p:spPr>
            <a:xfrm>
              <a:off x="5360429" y="3424831"/>
              <a:ext cx="1475991" cy="400110"/>
            </a:xfrm>
            <a:prstGeom prst="rect">
              <a:avLst/>
            </a:prstGeom>
            <a:noFill/>
          </p:spPr>
          <p:txBody>
            <a:bodyPr wrap="square" rtlCol="0">
              <a:spAutoFit/>
            </a:bodyPr>
            <a:lstStyle/>
            <a:p>
              <a:pPr algn="r"/>
              <a:r>
                <a:rPr lang="en-US" sz="2000" b="1" u="sng" dirty="0" smtClean="0">
                  <a:latin typeface="Arial"/>
                  <a:cs typeface="Arial"/>
                </a:rPr>
                <a:t>00000FF0</a:t>
              </a:r>
              <a:endParaRPr lang="en-US" sz="2000" b="1" u="sng" dirty="0">
                <a:latin typeface="Arial"/>
                <a:cs typeface="Arial"/>
              </a:endParaRPr>
            </a:p>
          </p:txBody>
        </p:sp>
        <p:cxnSp>
          <p:nvCxnSpPr>
            <p:cNvPr id="31" name="Straight Arrow Connector 30"/>
            <p:cNvCxnSpPr/>
            <p:nvPr/>
          </p:nvCxnSpPr>
          <p:spPr>
            <a:xfrm flipH="1">
              <a:off x="4979432" y="5458296"/>
              <a:ext cx="595200" cy="0"/>
            </a:xfrm>
            <a:prstGeom prst="straightConnector1">
              <a:avLst/>
            </a:prstGeom>
            <a:ln w="38100" cmpd="sng">
              <a:solidFill>
                <a:srgbClr val="0000FF"/>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903232" y="5105400"/>
              <a:ext cx="642386" cy="369332"/>
            </a:xfrm>
            <a:prstGeom prst="rect">
              <a:avLst/>
            </a:prstGeom>
            <a:noFill/>
          </p:spPr>
          <p:txBody>
            <a:bodyPr wrap="none" rtlCol="0">
              <a:spAutoFit/>
            </a:bodyPr>
            <a:lstStyle/>
            <a:p>
              <a:r>
                <a:rPr lang="en-US" b="1" dirty="0" smtClean="0">
                  <a:solidFill>
                    <a:srgbClr val="0000FF"/>
                  </a:solidFill>
                  <a:latin typeface="Arial"/>
                  <a:cs typeface="Arial"/>
                </a:rPr>
                <a:t>ESP</a:t>
              </a:r>
              <a:endParaRPr lang="en-US" b="1" dirty="0">
                <a:solidFill>
                  <a:srgbClr val="0000FF"/>
                </a:solidFill>
                <a:latin typeface="Arial"/>
                <a:cs typeface="Arial"/>
              </a:endParaRPr>
            </a:p>
          </p:txBody>
        </p:sp>
        <p:sp>
          <p:nvSpPr>
            <p:cNvPr id="33" name="TextBox 32"/>
            <p:cNvSpPr txBox="1"/>
            <p:nvPr/>
          </p:nvSpPr>
          <p:spPr>
            <a:xfrm>
              <a:off x="7393839" y="2602468"/>
              <a:ext cx="954107" cy="369332"/>
            </a:xfrm>
            <a:prstGeom prst="rect">
              <a:avLst/>
            </a:prstGeom>
            <a:noFill/>
          </p:spPr>
          <p:txBody>
            <a:bodyPr wrap="none" rtlCol="0">
              <a:spAutoFit/>
            </a:bodyPr>
            <a:lstStyle/>
            <a:p>
              <a:r>
                <a:rPr lang="en-US" b="1" dirty="0" smtClean="0">
                  <a:solidFill>
                    <a:srgbClr val="0000FF"/>
                  </a:solidFill>
                  <a:latin typeface="Arial"/>
                  <a:cs typeface="Arial"/>
                </a:rPr>
                <a:t>AFTER</a:t>
              </a:r>
              <a:endParaRPr lang="en-US" b="1" dirty="0">
                <a:solidFill>
                  <a:srgbClr val="0000FF"/>
                </a:solidFill>
                <a:latin typeface="Arial"/>
                <a:cs typeface="Arial"/>
              </a:endParaRPr>
            </a:p>
          </p:txBody>
        </p:sp>
      </p:grpSp>
    </p:spTree>
    <p:extLst>
      <p:ext uri="{BB962C8B-B14F-4D97-AF65-F5344CB8AC3E}">
        <p14:creationId xmlns:p14="http://schemas.microsoft.com/office/powerpoint/2010/main" xmlns="" val="43007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8455E-6 5.6211E-7 L -0.32488 5.6211E-7 " pathEditMode="relative" ptsTypes="AA">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PUSH Operation</a:t>
            </a:r>
            <a:r>
              <a:rPr lang="en-US" sz="2400" dirty="0"/>
              <a:t> (1 of </a:t>
            </a:r>
            <a:r>
              <a:rPr lang="en-US" sz="2400" dirty="0" smtClean="0"/>
              <a:t>3)</a:t>
            </a:r>
            <a:endParaRPr lang="en-US" dirty="0"/>
          </a:p>
        </p:txBody>
      </p:sp>
      <p:sp>
        <p:nvSpPr>
          <p:cNvPr id="103427" name="Rectangle 3"/>
          <p:cNvSpPr>
            <a:spLocks noGrp="1" noChangeArrowheads="1"/>
          </p:cNvSpPr>
          <p:nvPr>
            <p:ph type="body" idx="1"/>
          </p:nvPr>
        </p:nvSpPr>
        <p:spPr>
          <a:xfrm>
            <a:off x="685800" y="1143000"/>
            <a:ext cx="7772400" cy="1295400"/>
          </a:xfrm>
        </p:spPr>
        <p:txBody>
          <a:bodyPr/>
          <a:lstStyle/>
          <a:p>
            <a:r>
              <a:rPr lang="en-US" dirty="0"/>
              <a:t>A 32-bit push operation decrements the stack pointer by 4 and copies a value into the location pointed to by the stack pointer.</a:t>
            </a:r>
          </a:p>
        </p:txBody>
      </p:sp>
      <p:grpSp>
        <p:nvGrpSpPr>
          <p:cNvPr id="3" name="Group 2"/>
          <p:cNvGrpSpPr/>
          <p:nvPr/>
        </p:nvGrpSpPr>
        <p:grpSpPr>
          <a:xfrm>
            <a:off x="1930658" y="2602468"/>
            <a:ext cx="3962400" cy="3493532"/>
            <a:chOff x="4903232" y="2602468"/>
            <a:chExt cx="3962400" cy="3493532"/>
          </a:xfrm>
        </p:grpSpPr>
        <p:sp>
          <p:nvSpPr>
            <p:cNvPr id="21" name="Cube 20"/>
            <p:cNvSpPr/>
            <p:nvPr/>
          </p:nvSpPr>
          <p:spPr>
            <a:xfrm>
              <a:off x="6808232" y="5286187"/>
              <a:ext cx="2057400" cy="762000"/>
            </a:xfrm>
            <a:prstGeom prst="cube">
              <a:avLst/>
            </a:prstGeom>
            <a:ln>
              <a:solidFill>
                <a:srgbClr val="0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solidFill>
                    <a:srgbClr val="000000"/>
                  </a:solidFill>
                  <a:latin typeface="Arial"/>
                  <a:cs typeface="Arial"/>
                </a:rPr>
                <a:t>00000006</a:t>
              </a:r>
              <a:endParaRPr lang="en-US" sz="2000" b="1" dirty="0">
                <a:solidFill>
                  <a:srgbClr val="000000"/>
                </a:solidFill>
                <a:latin typeface="Arial"/>
                <a:cs typeface="Arial"/>
              </a:endParaRPr>
            </a:p>
          </p:txBody>
        </p:sp>
        <p:sp>
          <p:nvSpPr>
            <p:cNvPr id="22" name="Cube 21"/>
            <p:cNvSpPr/>
            <p:nvPr/>
          </p:nvSpPr>
          <p:spPr>
            <a:xfrm>
              <a:off x="6808232" y="4707964"/>
              <a:ext cx="2057400" cy="762000"/>
            </a:xfrm>
            <a:prstGeom prst="cube">
              <a:avLst/>
            </a:prstGeom>
            <a:solidFill>
              <a:schemeClr val="accent3"/>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000000A5</a:t>
              </a:r>
              <a:endParaRPr lang="en-US" b="1" dirty="0">
                <a:solidFill>
                  <a:srgbClr val="000000"/>
                </a:solidFill>
                <a:latin typeface="Arial"/>
                <a:cs typeface="Arial"/>
              </a:endParaRPr>
            </a:p>
          </p:txBody>
        </p:sp>
        <p:sp>
          <p:nvSpPr>
            <p:cNvPr id="23" name="Cube 22"/>
            <p:cNvSpPr/>
            <p:nvPr/>
          </p:nvSpPr>
          <p:spPr>
            <a:xfrm>
              <a:off x="6808232" y="4129741"/>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4" name="Cube 23"/>
            <p:cNvSpPr/>
            <p:nvPr/>
          </p:nvSpPr>
          <p:spPr>
            <a:xfrm>
              <a:off x="6808232" y="3551814"/>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5" name="Cube 24"/>
            <p:cNvSpPr/>
            <p:nvPr/>
          </p:nvSpPr>
          <p:spPr>
            <a:xfrm>
              <a:off x="6808232" y="2971800"/>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6" name="TextBox 25"/>
            <p:cNvSpPr txBox="1"/>
            <p:nvPr/>
          </p:nvSpPr>
          <p:spPr>
            <a:xfrm>
              <a:off x="5360429" y="5695890"/>
              <a:ext cx="1475991" cy="400110"/>
            </a:xfrm>
            <a:prstGeom prst="rect">
              <a:avLst/>
            </a:prstGeom>
            <a:noFill/>
          </p:spPr>
          <p:txBody>
            <a:bodyPr wrap="square" rtlCol="0">
              <a:spAutoFit/>
            </a:bodyPr>
            <a:lstStyle/>
            <a:p>
              <a:pPr algn="r"/>
              <a:r>
                <a:rPr lang="en-US" sz="2000" b="1" u="sng" dirty="0" smtClean="0">
                  <a:latin typeface="Arial"/>
                  <a:cs typeface="Arial"/>
                </a:rPr>
                <a:t>00001000</a:t>
              </a:r>
              <a:endParaRPr lang="en-US" sz="2000" b="1" u="sng" dirty="0">
                <a:latin typeface="Arial"/>
                <a:cs typeface="Arial"/>
              </a:endParaRPr>
            </a:p>
          </p:txBody>
        </p:sp>
        <p:sp>
          <p:nvSpPr>
            <p:cNvPr id="27" name="TextBox 26"/>
            <p:cNvSpPr txBox="1"/>
            <p:nvPr/>
          </p:nvSpPr>
          <p:spPr>
            <a:xfrm>
              <a:off x="5360429" y="5162490"/>
              <a:ext cx="1475991" cy="400110"/>
            </a:xfrm>
            <a:prstGeom prst="rect">
              <a:avLst/>
            </a:prstGeom>
            <a:noFill/>
          </p:spPr>
          <p:txBody>
            <a:bodyPr wrap="square" rtlCol="0">
              <a:spAutoFit/>
            </a:bodyPr>
            <a:lstStyle/>
            <a:p>
              <a:pPr algn="r"/>
              <a:r>
                <a:rPr lang="en-US" sz="2000" b="1" u="sng" dirty="0" smtClean="0">
                  <a:latin typeface="Arial"/>
                  <a:cs typeface="Arial"/>
                </a:rPr>
                <a:t>00000FFC</a:t>
              </a:r>
              <a:endParaRPr lang="en-US" sz="2000" b="1" u="sng" dirty="0">
                <a:latin typeface="Arial"/>
                <a:cs typeface="Arial"/>
              </a:endParaRPr>
            </a:p>
          </p:txBody>
        </p:sp>
        <p:sp>
          <p:nvSpPr>
            <p:cNvPr id="28" name="TextBox 27"/>
            <p:cNvSpPr txBox="1"/>
            <p:nvPr/>
          </p:nvSpPr>
          <p:spPr>
            <a:xfrm>
              <a:off x="5360429" y="4572000"/>
              <a:ext cx="1475991" cy="400110"/>
            </a:xfrm>
            <a:prstGeom prst="rect">
              <a:avLst/>
            </a:prstGeom>
            <a:noFill/>
          </p:spPr>
          <p:txBody>
            <a:bodyPr wrap="square" rtlCol="0">
              <a:spAutoFit/>
            </a:bodyPr>
            <a:lstStyle/>
            <a:p>
              <a:pPr algn="r"/>
              <a:r>
                <a:rPr lang="en-US" sz="2000" b="1" u="sng" dirty="0" smtClean="0">
                  <a:latin typeface="Arial"/>
                  <a:cs typeface="Arial"/>
                </a:rPr>
                <a:t>00000FF8</a:t>
              </a:r>
              <a:endParaRPr lang="en-US" sz="2000" b="1" u="sng" dirty="0">
                <a:latin typeface="Arial"/>
                <a:cs typeface="Arial"/>
              </a:endParaRPr>
            </a:p>
          </p:txBody>
        </p:sp>
        <p:sp>
          <p:nvSpPr>
            <p:cNvPr id="29" name="TextBox 28"/>
            <p:cNvSpPr txBox="1"/>
            <p:nvPr/>
          </p:nvSpPr>
          <p:spPr>
            <a:xfrm>
              <a:off x="5360429" y="3992282"/>
              <a:ext cx="1475991" cy="400110"/>
            </a:xfrm>
            <a:prstGeom prst="rect">
              <a:avLst/>
            </a:prstGeom>
            <a:noFill/>
          </p:spPr>
          <p:txBody>
            <a:bodyPr wrap="square" rtlCol="0">
              <a:spAutoFit/>
            </a:bodyPr>
            <a:lstStyle/>
            <a:p>
              <a:pPr algn="r"/>
              <a:r>
                <a:rPr lang="en-US" sz="2000" b="1" u="sng" dirty="0" smtClean="0">
                  <a:latin typeface="Arial"/>
                  <a:cs typeface="Arial"/>
                </a:rPr>
                <a:t>00000FF4</a:t>
              </a:r>
              <a:endParaRPr lang="en-US" sz="2000" b="1" u="sng" dirty="0">
                <a:latin typeface="Arial"/>
                <a:cs typeface="Arial"/>
              </a:endParaRPr>
            </a:p>
          </p:txBody>
        </p:sp>
        <p:sp>
          <p:nvSpPr>
            <p:cNvPr id="30" name="TextBox 29"/>
            <p:cNvSpPr txBox="1"/>
            <p:nvPr/>
          </p:nvSpPr>
          <p:spPr>
            <a:xfrm>
              <a:off x="5360429" y="3424831"/>
              <a:ext cx="1475991" cy="400110"/>
            </a:xfrm>
            <a:prstGeom prst="rect">
              <a:avLst/>
            </a:prstGeom>
            <a:noFill/>
          </p:spPr>
          <p:txBody>
            <a:bodyPr wrap="square" rtlCol="0">
              <a:spAutoFit/>
            </a:bodyPr>
            <a:lstStyle/>
            <a:p>
              <a:pPr algn="r"/>
              <a:r>
                <a:rPr lang="en-US" sz="2000" b="1" u="sng" dirty="0" smtClean="0">
                  <a:latin typeface="Arial"/>
                  <a:cs typeface="Arial"/>
                </a:rPr>
                <a:t>00000FF0</a:t>
              </a:r>
              <a:endParaRPr lang="en-US" sz="2000" b="1" u="sng" dirty="0">
                <a:latin typeface="Arial"/>
                <a:cs typeface="Arial"/>
              </a:endParaRPr>
            </a:p>
          </p:txBody>
        </p:sp>
        <p:cxnSp>
          <p:nvCxnSpPr>
            <p:cNvPr id="31" name="Straight Arrow Connector 30"/>
            <p:cNvCxnSpPr/>
            <p:nvPr/>
          </p:nvCxnSpPr>
          <p:spPr>
            <a:xfrm flipH="1">
              <a:off x="4979432" y="5458296"/>
              <a:ext cx="595200" cy="0"/>
            </a:xfrm>
            <a:prstGeom prst="straightConnector1">
              <a:avLst/>
            </a:prstGeom>
            <a:ln w="38100" cmpd="sng">
              <a:solidFill>
                <a:srgbClr val="0000FF"/>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903232" y="5105400"/>
              <a:ext cx="642386" cy="369332"/>
            </a:xfrm>
            <a:prstGeom prst="rect">
              <a:avLst/>
            </a:prstGeom>
            <a:noFill/>
          </p:spPr>
          <p:txBody>
            <a:bodyPr wrap="none" rtlCol="0">
              <a:spAutoFit/>
            </a:bodyPr>
            <a:lstStyle/>
            <a:p>
              <a:r>
                <a:rPr lang="en-US" b="1" dirty="0" smtClean="0">
                  <a:solidFill>
                    <a:srgbClr val="0000FF"/>
                  </a:solidFill>
                  <a:latin typeface="Arial"/>
                  <a:cs typeface="Arial"/>
                </a:rPr>
                <a:t>ESP</a:t>
              </a:r>
              <a:endParaRPr lang="en-US" b="1" dirty="0">
                <a:solidFill>
                  <a:srgbClr val="0000FF"/>
                </a:solidFill>
                <a:latin typeface="Arial"/>
                <a:cs typeface="Arial"/>
              </a:endParaRPr>
            </a:p>
          </p:txBody>
        </p:sp>
        <p:sp>
          <p:nvSpPr>
            <p:cNvPr id="33" name="TextBox 32"/>
            <p:cNvSpPr txBox="1"/>
            <p:nvPr/>
          </p:nvSpPr>
          <p:spPr>
            <a:xfrm>
              <a:off x="7393839" y="2602468"/>
              <a:ext cx="954107" cy="369332"/>
            </a:xfrm>
            <a:prstGeom prst="rect">
              <a:avLst/>
            </a:prstGeom>
            <a:noFill/>
          </p:spPr>
          <p:txBody>
            <a:bodyPr wrap="none" rtlCol="0">
              <a:spAutoFit/>
            </a:bodyPr>
            <a:lstStyle/>
            <a:p>
              <a:r>
                <a:rPr lang="en-US" b="1" dirty="0" smtClean="0">
                  <a:solidFill>
                    <a:srgbClr val="0000FF"/>
                  </a:solidFill>
                  <a:latin typeface="Arial"/>
                  <a:cs typeface="Arial"/>
                </a:rPr>
                <a:t>AFTER</a:t>
              </a:r>
              <a:endParaRPr lang="en-US" b="1" dirty="0">
                <a:solidFill>
                  <a:srgbClr val="0000FF"/>
                </a:solidFill>
                <a:latin typeface="Arial"/>
                <a:cs typeface="Arial"/>
              </a:endParaRPr>
            </a:p>
          </p:txBody>
        </p:sp>
      </p:grpSp>
    </p:spTree>
    <p:extLst>
      <p:ext uri="{BB962C8B-B14F-4D97-AF65-F5344CB8AC3E}">
        <p14:creationId xmlns:p14="http://schemas.microsoft.com/office/powerpoint/2010/main" xmlns="" val="2980585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PUSH Operation</a:t>
            </a:r>
            <a:r>
              <a:rPr lang="en-US" sz="2400" dirty="0"/>
              <a:t> </a:t>
            </a:r>
            <a:r>
              <a:rPr lang="en-US" sz="2400" dirty="0" smtClean="0"/>
              <a:t>(2 </a:t>
            </a:r>
            <a:r>
              <a:rPr lang="en-US" sz="2400" dirty="0"/>
              <a:t>of </a:t>
            </a:r>
            <a:r>
              <a:rPr lang="en-US" sz="2400" dirty="0" smtClean="0"/>
              <a:t>3)</a:t>
            </a:r>
            <a:endParaRPr lang="en-US" dirty="0"/>
          </a:p>
        </p:txBody>
      </p:sp>
      <p:sp>
        <p:nvSpPr>
          <p:cNvPr id="103427" name="Rectangle 3"/>
          <p:cNvSpPr>
            <a:spLocks noGrp="1" noChangeArrowheads="1"/>
          </p:cNvSpPr>
          <p:nvPr>
            <p:ph type="body" idx="1"/>
          </p:nvPr>
        </p:nvSpPr>
        <p:spPr>
          <a:xfrm>
            <a:off x="685800" y="1143000"/>
            <a:ext cx="7772400" cy="1295400"/>
          </a:xfrm>
        </p:spPr>
        <p:txBody>
          <a:bodyPr/>
          <a:lstStyle/>
          <a:p>
            <a:r>
              <a:rPr lang="en-US" dirty="0"/>
              <a:t>Same stack after pushing </a:t>
            </a:r>
            <a:r>
              <a:rPr lang="en-US" dirty="0" smtClean="0"/>
              <a:t>one </a:t>
            </a:r>
            <a:r>
              <a:rPr lang="en-US" dirty="0"/>
              <a:t>more </a:t>
            </a:r>
            <a:r>
              <a:rPr lang="en-US" dirty="0" smtClean="0"/>
              <a:t>integer:</a:t>
            </a:r>
            <a:endParaRPr lang="en-US" dirty="0"/>
          </a:p>
        </p:txBody>
      </p:sp>
      <p:sp>
        <p:nvSpPr>
          <p:cNvPr id="21" name="Cube 20"/>
          <p:cNvSpPr/>
          <p:nvPr/>
        </p:nvSpPr>
        <p:spPr>
          <a:xfrm>
            <a:off x="3835658" y="5286187"/>
            <a:ext cx="2057400" cy="762000"/>
          </a:xfrm>
          <a:prstGeom prst="cube">
            <a:avLst/>
          </a:prstGeom>
          <a:ln>
            <a:solidFill>
              <a:srgbClr val="0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solidFill>
                  <a:srgbClr val="000000"/>
                </a:solidFill>
                <a:latin typeface="Arial"/>
                <a:cs typeface="Arial"/>
              </a:rPr>
              <a:t>00000006</a:t>
            </a:r>
            <a:endParaRPr lang="en-US" sz="2000" b="1" dirty="0">
              <a:solidFill>
                <a:srgbClr val="000000"/>
              </a:solidFill>
              <a:latin typeface="Arial"/>
              <a:cs typeface="Arial"/>
            </a:endParaRPr>
          </a:p>
        </p:txBody>
      </p:sp>
      <p:sp>
        <p:nvSpPr>
          <p:cNvPr id="22" name="Cube 21"/>
          <p:cNvSpPr/>
          <p:nvPr/>
        </p:nvSpPr>
        <p:spPr>
          <a:xfrm>
            <a:off x="3835658" y="4707964"/>
            <a:ext cx="2057400" cy="762000"/>
          </a:xfrm>
          <a:prstGeom prst="cube">
            <a:avLst/>
          </a:prstGeom>
          <a:solidFill>
            <a:schemeClr val="accent3"/>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000000A5</a:t>
            </a:r>
            <a:endParaRPr lang="en-US" b="1" dirty="0">
              <a:solidFill>
                <a:srgbClr val="000000"/>
              </a:solidFill>
              <a:latin typeface="Arial"/>
              <a:cs typeface="Arial"/>
            </a:endParaRPr>
          </a:p>
        </p:txBody>
      </p:sp>
      <p:sp>
        <p:nvSpPr>
          <p:cNvPr id="23" name="Cube 22"/>
          <p:cNvSpPr/>
          <p:nvPr/>
        </p:nvSpPr>
        <p:spPr>
          <a:xfrm>
            <a:off x="3835658" y="4129741"/>
            <a:ext cx="2057400" cy="762000"/>
          </a:xfrm>
          <a:prstGeom prst="cube">
            <a:avLst/>
          </a:prstGeom>
          <a:solidFill>
            <a:srgbClr val="9BBB59"/>
          </a:solidFill>
          <a:ln w="254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Arial"/>
                <a:cs typeface="Arial"/>
              </a:rPr>
              <a:t>00000001</a:t>
            </a:r>
            <a:endParaRPr lang="en-US" b="1" dirty="0">
              <a:solidFill>
                <a:srgbClr val="000000"/>
              </a:solidFill>
              <a:latin typeface="Arial"/>
              <a:cs typeface="Arial"/>
            </a:endParaRPr>
          </a:p>
        </p:txBody>
      </p:sp>
      <p:sp>
        <p:nvSpPr>
          <p:cNvPr id="24" name="Cube 23"/>
          <p:cNvSpPr/>
          <p:nvPr/>
        </p:nvSpPr>
        <p:spPr>
          <a:xfrm>
            <a:off x="3835658" y="3551814"/>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5" name="Cube 24"/>
          <p:cNvSpPr/>
          <p:nvPr/>
        </p:nvSpPr>
        <p:spPr>
          <a:xfrm>
            <a:off x="3835658" y="2971800"/>
            <a:ext cx="2057400" cy="762000"/>
          </a:xfrm>
          <a:prstGeom prst="cub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Arial"/>
              <a:cs typeface="Arial"/>
            </a:endParaRPr>
          </a:p>
        </p:txBody>
      </p:sp>
      <p:sp>
        <p:nvSpPr>
          <p:cNvPr id="26" name="TextBox 25"/>
          <p:cNvSpPr txBox="1"/>
          <p:nvPr/>
        </p:nvSpPr>
        <p:spPr>
          <a:xfrm>
            <a:off x="2387855" y="5695890"/>
            <a:ext cx="1475991" cy="400110"/>
          </a:xfrm>
          <a:prstGeom prst="rect">
            <a:avLst/>
          </a:prstGeom>
          <a:noFill/>
        </p:spPr>
        <p:txBody>
          <a:bodyPr wrap="square" rtlCol="0">
            <a:spAutoFit/>
          </a:bodyPr>
          <a:lstStyle/>
          <a:p>
            <a:pPr algn="r"/>
            <a:r>
              <a:rPr lang="en-US" sz="2000" b="1" u="sng" dirty="0" smtClean="0">
                <a:latin typeface="Arial"/>
                <a:cs typeface="Arial"/>
              </a:rPr>
              <a:t>00001000</a:t>
            </a:r>
            <a:endParaRPr lang="en-US" sz="2000" b="1" u="sng" dirty="0">
              <a:latin typeface="Arial"/>
              <a:cs typeface="Arial"/>
            </a:endParaRPr>
          </a:p>
        </p:txBody>
      </p:sp>
      <p:sp>
        <p:nvSpPr>
          <p:cNvPr id="27" name="TextBox 26"/>
          <p:cNvSpPr txBox="1"/>
          <p:nvPr/>
        </p:nvSpPr>
        <p:spPr>
          <a:xfrm>
            <a:off x="2387855" y="5162490"/>
            <a:ext cx="1475991" cy="400110"/>
          </a:xfrm>
          <a:prstGeom prst="rect">
            <a:avLst/>
          </a:prstGeom>
          <a:noFill/>
        </p:spPr>
        <p:txBody>
          <a:bodyPr wrap="square" rtlCol="0">
            <a:spAutoFit/>
          </a:bodyPr>
          <a:lstStyle/>
          <a:p>
            <a:pPr algn="r"/>
            <a:r>
              <a:rPr lang="en-US" sz="2000" b="1" u="sng" dirty="0" smtClean="0">
                <a:latin typeface="Arial"/>
                <a:cs typeface="Arial"/>
              </a:rPr>
              <a:t>00000FFC</a:t>
            </a:r>
            <a:endParaRPr lang="en-US" sz="2000" b="1" u="sng" dirty="0">
              <a:latin typeface="Arial"/>
              <a:cs typeface="Arial"/>
            </a:endParaRPr>
          </a:p>
        </p:txBody>
      </p:sp>
      <p:sp>
        <p:nvSpPr>
          <p:cNvPr id="28" name="TextBox 27"/>
          <p:cNvSpPr txBox="1"/>
          <p:nvPr/>
        </p:nvSpPr>
        <p:spPr>
          <a:xfrm>
            <a:off x="2387855" y="4572000"/>
            <a:ext cx="1475991" cy="400110"/>
          </a:xfrm>
          <a:prstGeom prst="rect">
            <a:avLst/>
          </a:prstGeom>
          <a:noFill/>
        </p:spPr>
        <p:txBody>
          <a:bodyPr wrap="square" rtlCol="0">
            <a:spAutoFit/>
          </a:bodyPr>
          <a:lstStyle/>
          <a:p>
            <a:pPr algn="r"/>
            <a:r>
              <a:rPr lang="en-US" sz="2000" b="1" u="sng" dirty="0" smtClean="0">
                <a:latin typeface="Arial"/>
                <a:cs typeface="Arial"/>
              </a:rPr>
              <a:t>00000FF8</a:t>
            </a:r>
            <a:endParaRPr lang="en-US" sz="2000" b="1" u="sng" dirty="0">
              <a:latin typeface="Arial"/>
              <a:cs typeface="Arial"/>
            </a:endParaRPr>
          </a:p>
        </p:txBody>
      </p:sp>
      <p:sp>
        <p:nvSpPr>
          <p:cNvPr id="29" name="TextBox 28"/>
          <p:cNvSpPr txBox="1"/>
          <p:nvPr/>
        </p:nvSpPr>
        <p:spPr>
          <a:xfrm>
            <a:off x="2387855" y="3992282"/>
            <a:ext cx="1475991" cy="400110"/>
          </a:xfrm>
          <a:prstGeom prst="rect">
            <a:avLst/>
          </a:prstGeom>
          <a:noFill/>
        </p:spPr>
        <p:txBody>
          <a:bodyPr wrap="square" rtlCol="0">
            <a:spAutoFit/>
          </a:bodyPr>
          <a:lstStyle/>
          <a:p>
            <a:pPr algn="r"/>
            <a:r>
              <a:rPr lang="en-US" sz="2000" b="1" u="sng" dirty="0" smtClean="0">
                <a:latin typeface="Arial"/>
                <a:cs typeface="Arial"/>
              </a:rPr>
              <a:t>00000FF4</a:t>
            </a:r>
            <a:endParaRPr lang="en-US" sz="2000" b="1" u="sng" dirty="0">
              <a:latin typeface="Arial"/>
              <a:cs typeface="Arial"/>
            </a:endParaRPr>
          </a:p>
        </p:txBody>
      </p:sp>
      <p:sp>
        <p:nvSpPr>
          <p:cNvPr id="30" name="TextBox 29"/>
          <p:cNvSpPr txBox="1"/>
          <p:nvPr/>
        </p:nvSpPr>
        <p:spPr>
          <a:xfrm>
            <a:off x="2387855" y="3424831"/>
            <a:ext cx="1475991" cy="400110"/>
          </a:xfrm>
          <a:prstGeom prst="rect">
            <a:avLst/>
          </a:prstGeom>
          <a:noFill/>
        </p:spPr>
        <p:txBody>
          <a:bodyPr wrap="square" rtlCol="0">
            <a:spAutoFit/>
          </a:bodyPr>
          <a:lstStyle/>
          <a:p>
            <a:pPr algn="r"/>
            <a:r>
              <a:rPr lang="en-US" sz="2000" b="1" u="sng" dirty="0" smtClean="0">
                <a:latin typeface="Arial"/>
                <a:cs typeface="Arial"/>
              </a:rPr>
              <a:t>00000FF0</a:t>
            </a:r>
            <a:endParaRPr lang="en-US" sz="2000" b="1" u="sng" dirty="0">
              <a:latin typeface="Arial"/>
              <a:cs typeface="Arial"/>
            </a:endParaRPr>
          </a:p>
        </p:txBody>
      </p:sp>
      <p:grpSp>
        <p:nvGrpSpPr>
          <p:cNvPr id="2" name="Group 1"/>
          <p:cNvGrpSpPr/>
          <p:nvPr/>
        </p:nvGrpSpPr>
        <p:grpSpPr>
          <a:xfrm>
            <a:off x="1930658" y="5105400"/>
            <a:ext cx="671400" cy="369332"/>
            <a:chOff x="1930658" y="5105400"/>
            <a:chExt cx="671400" cy="369332"/>
          </a:xfrm>
        </p:grpSpPr>
        <p:cxnSp>
          <p:nvCxnSpPr>
            <p:cNvPr id="31" name="Straight Arrow Connector 30"/>
            <p:cNvCxnSpPr/>
            <p:nvPr/>
          </p:nvCxnSpPr>
          <p:spPr>
            <a:xfrm flipH="1">
              <a:off x="2006858" y="5458296"/>
              <a:ext cx="595200" cy="0"/>
            </a:xfrm>
            <a:prstGeom prst="straightConnector1">
              <a:avLst/>
            </a:prstGeom>
            <a:ln w="38100" cmpd="sng">
              <a:solidFill>
                <a:srgbClr val="0000FF"/>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930658" y="5105400"/>
              <a:ext cx="642386" cy="369332"/>
            </a:xfrm>
            <a:prstGeom prst="rect">
              <a:avLst/>
            </a:prstGeom>
            <a:noFill/>
          </p:spPr>
          <p:txBody>
            <a:bodyPr wrap="none" rtlCol="0">
              <a:spAutoFit/>
            </a:bodyPr>
            <a:lstStyle/>
            <a:p>
              <a:r>
                <a:rPr lang="en-US" b="1" dirty="0" smtClean="0">
                  <a:solidFill>
                    <a:srgbClr val="0000FF"/>
                  </a:solidFill>
                  <a:latin typeface="Arial"/>
                  <a:cs typeface="Arial"/>
                </a:rPr>
                <a:t>ESP</a:t>
              </a:r>
              <a:endParaRPr lang="en-US" b="1" dirty="0">
                <a:solidFill>
                  <a:srgbClr val="0000FF"/>
                </a:solidFill>
                <a:latin typeface="Arial"/>
                <a:cs typeface="Arial"/>
              </a:endParaRPr>
            </a:p>
          </p:txBody>
        </p:sp>
      </p:grpSp>
    </p:spTree>
    <p:extLst>
      <p:ext uri="{BB962C8B-B14F-4D97-AF65-F5344CB8AC3E}">
        <p14:creationId xmlns:p14="http://schemas.microsoft.com/office/powerpoint/2010/main" xmlns="" val="58404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7162E-6 -1.4418E-6 L 2.27162E-6 -0.08887 " pathEditMode="relative" ptsTypes="AA">
                                      <p:cBhvr>
                                        <p:cTn id="6" dur="2000" fill="hold"/>
                                        <p:tgtEl>
                                          <p:spTgt spid="2"/>
                                        </p:tgtEl>
                                        <p:attrNameLst>
                                          <p:attrName>ppt_x</p:attrName>
                                          <p:attrName>ppt_y</p:attrName>
                                        </p:attrNameLst>
                                      </p:cBhvr>
                                    </p:animMotion>
                                  </p:childTnLst>
                                </p:cTn>
                              </p:par>
                              <p:par>
                                <p:cTn id="7" presetID="10"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11867</TotalTime>
  <Words>617</Words>
  <Application>Microsoft Macintosh PowerPoint</Application>
  <PresentationFormat>On-screen Show (4:3)</PresentationFormat>
  <Paragraphs>214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CSC 221  Computer Organization and Assembly Language</vt:lpstr>
      <vt:lpstr>Lecture 14: Review</vt:lpstr>
      <vt:lpstr>Lecture Outline</vt:lpstr>
      <vt:lpstr>Runtime Stack</vt:lpstr>
      <vt:lpstr>Runtime Stack</vt:lpstr>
      <vt:lpstr>PUSH Operation (1 of 3)</vt:lpstr>
      <vt:lpstr>PUSH Operation (1 of 3)</vt:lpstr>
      <vt:lpstr>PUSH Operation (1 of 3)</vt:lpstr>
      <vt:lpstr>PUSH Operation (2 of 3)</vt:lpstr>
      <vt:lpstr>PUSH Operation (3 of 3)</vt:lpstr>
      <vt:lpstr>POP Operation</vt:lpstr>
      <vt:lpstr>PUSH and POP Instructions</vt:lpstr>
      <vt:lpstr>Using PUSH and POP</vt:lpstr>
      <vt:lpstr>Example: Nested Loop</vt:lpstr>
      <vt:lpstr>Related Instructions</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453</cp:revision>
  <dcterms:created xsi:type="dcterms:W3CDTF">2012-02-27T05:45:45Z</dcterms:created>
  <dcterms:modified xsi:type="dcterms:W3CDTF">2012-09-24T07:58:01Z</dcterms:modified>
</cp:coreProperties>
</file>