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568" r:id="rId3"/>
    <p:sldId id="494" r:id="rId4"/>
    <p:sldId id="365" r:id="rId5"/>
    <p:sldId id="583" r:id="rId6"/>
    <p:sldId id="584" r:id="rId7"/>
    <p:sldId id="585" r:id="rId8"/>
    <p:sldId id="586" r:id="rId9"/>
    <p:sldId id="587" r:id="rId10"/>
    <p:sldId id="588" r:id="rId11"/>
    <p:sldId id="589" r:id="rId12"/>
    <p:sldId id="590" r:id="rId13"/>
    <p:sldId id="591" r:id="rId14"/>
    <p:sldId id="592" r:id="rId15"/>
    <p:sldId id="593" r:id="rId16"/>
    <p:sldId id="595" r:id="rId17"/>
    <p:sldId id="599" r:id="rId18"/>
    <p:sldId id="600" r:id="rId19"/>
    <p:sldId id="495" r:id="rId20"/>
    <p:sldId id="601" r:id="rId21"/>
    <p:sldId id="56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20555" autoAdjust="0"/>
    <p:restoredTop sz="99074" autoAdjust="0"/>
  </p:normalViewPr>
  <p:slideViewPr>
    <p:cSldViewPr>
      <p:cViewPr>
        <p:scale>
          <a:sx n="94" d="100"/>
          <a:sy n="94" d="100"/>
        </p:scale>
        <p:origin x="-408" y="5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1C198F-11C8-F740-B84C-94114115E33D}" type="datetimeFigureOut">
              <a:rPr lang="en-US" smtClean="0"/>
              <a:pPr/>
              <a:t>9/26/2012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C10505-DA55-2C4B-835C-BBCA24AD7C78}" type="slidenum">
              <a:rPr lang="en-US" smtClean="0"/>
              <a:pPr/>
              <a:t>‹#›</a:t>
            </a:fld>
            <a:endParaRPr lang="en-US"/>
          </a:p>
        </p:txBody>
      </p:sp>
    </p:spTree>
    <p:extLst>
      <p:ext uri="{BB962C8B-B14F-4D97-AF65-F5344CB8AC3E}">
        <p14:creationId xmlns:p14="http://schemas.microsoft.com/office/powerpoint/2010/main" xmlns="" val="24562042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5BC2D-A4ED-4241-B4CF-26D3A036D94A}" type="slidenum">
              <a:rPr lang="en-US"/>
              <a:pPr/>
              <a:t>19</a:t>
            </a:fld>
            <a:endParaRPr lang="en-US"/>
          </a:p>
        </p:txBody>
      </p:sp>
      <p:sp>
        <p:nvSpPr>
          <p:cNvPr id="1966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5BC2D-A4ED-4241-B4CF-26D3A036D94A}" type="slidenum">
              <a:rPr lang="en-US"/>
              <a:pPr/>
              <a:t>20</a:t>
            </a:fld>
            <a:endParaRPr lang="en-US"/>
          </a:p>
        </p:txBody>
      </p:sp>
      <p:sp>
        <p:nvSpPr>
          <p:cNvPr id="1966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C599B4-4737-419C-9E1A-6122BB360733}" type="datetimeFigureOut">
              <a:rPr lang="en-US" smtClean="0"/>
              <a:pPr/>
              <a:t>9/26/2012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C599B4-4737-419C-9E1A-6122BB360733}" type="datetimeFigureOut">
              <a:rPr lang="en-US" smtClean="0"/>
              <a:pPr/>
              <a:t>9/26/2012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C599B4-4737-419C-9E1A-6122BB360733}" type="datetimeFigureOut">
              <a:rPr lang="en-US" smtClean="0"/>
              <a:pPr/>
              <a:t>9/26/2012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143000"/>
            <a:ext cx="8229600" cy="5143500"/>
          </a:xfrm>
        </p:spPr>
        <p:txBody>
          <a:bodyPr/>
          <a:lstStyle/>
          <a:p>
            <a:pPr lvl="0"/>
            <a:endParaRPr lang="en-US" noProof="0"/>
          </a:p>
        </p:txBody>
      </p:sp>
    </p:spTree>
    <p:extLst>
      <p:ext uri="{BB962C8B-B14F-4D97-AF65-F5344CB8AC3E}">
        <p14:creationId xmlns:p14="http://schemas.microsoft.com/office/powerpoint/2010/main" xmlns="" val="3401281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C599B4-4737-419C-9E1A-6122BB360733}" type="datetimeFigureOut">
              <a:rPr lang="en-US" smtClean="0"/>
              <a:pPr/>
              <a:t>9/26/2012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C599B4-4737-419C-9E1A-6122BB360733}" type="datetimeFigureOut">
              <a:rPr lang="en-US" smtClean="0"/>
              <a:pPr/>
              <a:t>9/26/2012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C599B4-4737-419C-9E1A-6122BB360733}" type="datetimeFigureOut">
              <a:rPr lang="en-US" smtClean="0"/>
              <a:pPr/>
              <a:t>9/26/2012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C599B4-4737-419C-9E1A-6122BB360733}" type="datetimeFigureOut">
              <a:rPr lang="en-US" smtClean="0"/>
              <a:pPr/>
              <a:t>9/26/2012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C599B4-4737-419C-9E1A-6122BB360733}" type="datetimeFigureOut">
              <a:rPr lang="en-US" smtClean="0"/>
              <a:pPr/>
              <a:t>9/26/2012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C599B4-4737-419C-9E1A-6122BB360733}" type="datetimeFigureOut">
              <a:rPr lang="en-US" smtClean="0"/>
              <a:pPr/>
              <a:t>9/26/2012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C599B4-4737-419C-9E1A-6122BB360733}" type="datetimeFigureOut">
              <a:rPr lang="en-US" smtClean="0"/>
              <a:pPr/>
              <a:t>9/26/2012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C599B4-4737-419C-9E1A-6122BB360733}" type="datetimeFigureOut">
              <a:rPr lang="en-US" smtClean="0"/>
              <a:pPr/>
              <a:t>9/26/2012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229600" cy="868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49530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C599B4-4737-419C-9E1A-6122BB360733}" type="datetimeFigureOut">
              <a:rPr lang="en-US" smtClean="0"/>
              <a:pPr/>
              <a:t>9/26/2012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D2A1D3-94CF-4BE8-B9A0-75EFE4C74F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914400" rtl="0" eaLnBrk="1" latinLnBrk="0" hangingPunct="1">
        <a:spcBef>
          <a:spcPct val="0"/>
        </a:spcBef>
        <a:buNone/>
        <a:defRPr sz="3200" b="1"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8.v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10.v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11.v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vmlDrawing" Target="../drawings/vmlDrawing12.v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14.v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3.v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5.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95400"/>
            <a:ext cx="8382000" cy="2590799"/>
          </a:xfrm>
        </p:spPr>
        <p:txBody>
          <a:bodyPr>
            <a:normAutofit/>
          </a:bodyPr>
          <a:lstStyle/>
          <a:p>
            <a:r>
              <a:rPr lang="en-US" b="1" dirty="0">
                <a:latin typeface="Arial" pitchFamily="34" charset="0"/>
                <a:cs typeface="Arial" pitchFamily="34" charset="0"/>
              </a:rPr>
              <a:t>CSC 221</a:t>
            </a:r>
            <a:br>
              <a:rPr lang="en-US" b="1" dirty="0">
                <a:latin typeface="Arial" pitchFamily="34" charset="0"/>
                <a:cs typeface="Arial" pitchFamily="34" charset="0"/>
              </a:rPr>
            </a:br>
            <a:r>
              <a:rPr lang="en-US" b="1" dirty="0" smtClean="0">
                <a:latin typeface="Arial" pitchFamily="34" charset="0"/>
                <a:cs typeface="Arial" pitchFamily="34" charset="0"/>
              </a:rPr>
              <a:t/>
            </a:r>
            <a:br>
              <a:rPr lang="en-US" b="1" dirty="0" smtClean="0">
                <a:latin typeface="Arial" pitchFamily="34" charset="0"/>
                <a:cs typeface="Arial" pitchFamily="34" charset="0"/>
              </a:rPr>
            </a:br>
            <a:r>
              <a:rPr lang="en-US" b="1" dirty="0" smtClean="0">
                <a:latin typeface="Arial" pitchFamily="34" charset="0"/>
                <a:cs typeface="Arial" pitchFamily="34" charset="0"/>
              </a:rPr>
              <a:t>Computer </a:t>
            </a:r>
            <a:r>
              <a:rPr lang="en-US" b="1" dirty="0">
                <a:latin typeface="Arial" pitchFamily="34" charset="0"/>
                <a:cs typeface="Arial" pitchFamily="34" charset="0"/>
              </a:rPr>
              <a:t>Organization and Assembly </a:t>
            </a:r>
            <a:r>
              <a:rPr lang="en-US" b="1" dirty="0" smtClean="0">
                <a:latin typeface="Arial" pitchFamily="34" charset="0"/>
                <a:cs typeface="Arial" pitchFamily="34" charset="0"/>
              </a:rPr>
              <a:t>Language</a:t>
            </a:r>
            <a:endParaRPr lang="en-US" dirty="0"/>
          </a:p>
        </p:txBody>
      </p:sp>
      <p:sp>
        <p:nvSpPr>
          <p:cNvPr id="3" name="Subtitle 2"/>
          <p:cNvSpPr>
            <a:spLocks noGrp="1"/>
          </p:cNvSpPr>
          <p:nvPr>
            <p:ph type="subTitle" idx="1"/>
          </p:nvPr>
        </p:nvSpPr>
        <p:spPr>
          <a:xfrm>
            <a:off x="533400" y="4267200"/>
            <a:ext cx="7924800" cy="2286000"/>
          </a:xfrm>
        </p:spPr>
        <p:txBody>
          <a:bodyPr>
            <a:noAutofit/>
          </a:bodyPr>
          <a:lstStyle/>
          <a:p>
            <a:r>
              <a:rPr lang="en-US" sz="3600" b="1" dirty="0" smtClean="0">
                <a:solidFill>
                  <a:srgbClr val="000000"/>
                </a:solidFill>
                <a:latin typeface="Arial" pitchFamily="34" charset="0"/>
                <a:cs typeface="Arial" pitchFamily="34" charset="0"/>
              </a:rPr>
              <a:t>Lecture </a:t>
            </a:r>
            <a:r>
              <a:rPr lang="en-US" sz="3600" b="1" dirty="0" smtClean="0">
                <a:latin typeface="Arial" pitchFamily="34" charset="0"/>
                <a:cs typeface="Arial" pitchFamily="34" charset="0"/>
              </a:rPr>
              <a:t>16</a:t>
            </a:r>
            <a:r>
              <a:rPr lang="en-US" sz="3600" b="1" dirty="0" smtClean="0">
                <a:solidFill>
                  <a:srgbClr val="000000"/>
                </a:solidFill>
                <a:latin typeface="Arial" pitchFamily="34" charset="0"/>
                <a:cs typeface="Arial" pitchFamily="34" charset="0"/>
              </a:rPr>
              <a:t>: Procedures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t>CALL-RET Example</a:t>
            </a:r>
            <a:r>
              <a:rPr lang="en-US" sz="2400"/>
              <a:t> (2 of 2)</a:t>
            </a:r>
          </a:p>
        </p:txBody>
      </p:sp>
      <p:graphicFrame>
        <p:nvGraphicFramePr>
          <p:cNvPr id="112643" name="Object 3"/>
          <p:cNvGraphicFramePr>
            <a:graphicFrameLocks noChangeAspect="1"/>
          </p:cNvGraphicFramePr>
          <p:nvPr>
            <p:extLst>
              <p:ext uri="{D42A27DB-BD31-4B8C-83A1-F6EECF244321}">
                <p14:modId xmlns:p14="http://schemas.microsoft.com/office/powerpoint/2010/main" xmlns="" val="3861183035"/>
              </p:ext>
            </p:extLst>
          </p:nvPr>
        </p:nvGraphicFramePr>
        <p:xfrm>
          <a:off x="2971799" y="1066800"/>
          <a:ext cx="6077857" cy="1905000"/>
        </p:xfrm>
        <a:graphic>
          <a:graphicData uri="http://schemas.openxmlformats.org/presentationml/2006/ole">
            <p:oleObj spid="_x0000_s26827" name="VISIO" r:id="rId3" imgW="2609088" imgH="777240" progId="">
              <p:embed/>
            </p:oleObj>
          </a:graphicData>
        </a:graphic>
      </p:graphicFrame>
      <p:sp>
        <p:nvSpPr>
          <p:cNvPr id="112645" name="Text Box 5"/>
          <p:cNvSpPr txBox="1">
            <a:spLocks noChangeArrowheads="1"/>
          </p:cNvSpPr>
          <p:nvPr/>
        </p:nvSpPr>
        <p:spPr bwMode="auto">
          <a:xfrm>
            <a:off x="304800" y="1371600"/>
            <a:ext cx="2895600" cy="15081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pPr>
              <a:spcBef>
                <a:spcPct val="50000"/>
              </a:spcBef>
            </a:pPr>
            <a:r>
              <a:rPr lang="en-US" sz="2000" dirty="0">
                <a:latin typeface="Arial"/>
                <a:cs typeface="Arial"/>
              </a:rPr>
              <a:t>The CALL instruction pushes 00000025 onto the stack, and loads 00000040 into EIP</a:t>
            </a:r>
          </a:p>
        </p:txBody>
      </p:sp>
      <p:graphicFrame>
        <p:nvGraphicFramePr>
          <p:cNvPr id="112644" name="Object 4"/>
          <p:cNvGraphicFramePr>
            <a:graphicFrameLocks noChangeAspect="1"/>
          </p:cNvGraphicFramePr>
          <p:nvPr>
            <p:extLst>
              <p:ext uri="{D42A27DB-BD31-4B8C-83A1-F6EECF244321}">
                <p14:modId xmlns:p14="http://schemas.microsoft.com/office/powerpoint/2010/main" xmlns="" val="2051738291"/>
              </p:ext>
            </p:extLst>
          </p:nvPr>
        </p:nvGraphicFramePr>
        <p:xfrm>
          <a:off x="2971800" y="3505200"/>
          <a:ext cx="6107113" cy="2590800"/>
        </p:xfrm>
        <a:graphic>
          <a:graphicData uri="http://schemas.openxmlformats.org/presentationml/2006/ole">
            <p:oleObj spid="_x0000_s26828" name="VISIO" r:id="rId4" imgW="2494788" imgH="1060704" progId="">
              <p:embed/>
            </p:oleObj>
          </a:graphicData>
        </a:graphic>
      </p:graphicFrame>
      <p:sp>
        <p:nvSpPr>
          <p:cNvPr id="112646" name="Text Box 6"/>
          <p:cNvSpPr txBox="1">
            <a:spLocks noChangeArrowheads="1"/>
          </p:cNvSpPr>
          <p:nvPr/>
        </p:nvSpPr>
        <p:spPr bwMode="auto">
          <a:xfrm>
            <a:off x="304800" y="3962400"/>
            <a:ext cx="2590800" cy="1200329"/>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pPr>
              <a:spcBef>
                <a:spcPct val="50000"/>
              </a:spcBef>
            </a:pPr>
            <a:r>
              <a:rPr lang="en-US" sz="2000" dirty="0">
                <a:latin typeface="Arial"/>
                <a:cs typeface="Arial"/>
              </a:rPr>
              <a:t>The RET instruction pops 00000025 from the stack into EIP</a:t>
            </a:r>
          </a:p>
        </p:txBody>
      </p:sp>
      <p:sp>
        <p:nvSpPr>
          <p:cNvPr id="112649" name="Text Box 9"/>
          <p:cNvSpPr txBox="1">
            <a:spLocks noChangeArrowheads="1"/>
          </p:cNvSpPr>
          <p:nvPr/>
        </p:nvSpPr>
        <p:spPr bwMode="auto">
          <a:xfrm>
            <a:off x="3429000" y="6096000"/>
            <a:ext cx="487680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lgn="ctr">
              <a:spcBef>
                <a:spcPct val="50000"/>
              </a:spcBef>
            </a:pPr>
            <a:r>
              <a:rPr lang="en-US" sz="2000" dirty="0"/>
              <a:t>(stack shown before RET executes)</a:t>
            </a:r>
          </a:p>
        </p:txBody>
      </p:sp>
    </p:spTree>
    <p:extLst>
      <p:ext uri="{BB962C8B-B14F-4D97-AF65-F5344CB8AC3E}">
        <p14:creationId xmlns:p14="http://schemas.microsoft.com/office/powerpoint/2010/main" xmlns="" val="2683950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t>Nested Procedure Calls</a:t>
            </a:r>
          </a:p>
        </p:txBody>
      </p:sp>
      <p:graphicFrame>
        <p:nvGraphicFramePr>
          <p:cNvPr id="113667" name="Object 3"/>
          <p:cNvGraphicFramePr>
            <a:graphicFrameLocks noChangeAspect="1"/>
          </p:cNvGraphicFramePr>
          <p:nvPr>
            <p:extLst>
              <p:ext uri="{D42A27DB-BD31-4B8C-83A1-F6EECF244321}">
                <p14:modId xmlns:p14="http://schemas.microsoft.com/office/powerpoint/2010/main" xmlns="" val="151922389"/>
              </p:ext>
            </p:extLst>
          </p:nvPr>
        </p:nvGraphicFramePr>
        <p:xfrm>
          <a:off x="152400" y="914400"/>
          <a:ext cx="3581400" cy="8825592"/>
        </p:xfrm>
        <a:graphic>
          <a:graphicData uri="http://schemas.openxmlformats.org/presentationml/2006/ole">
            <p:oleObj spid="_x0000_s27851" name="VISIO" r:id="rId3" imgW="1783080" imgH="4157472" progId="">
              <p:embed/>
            </p:oleObj>
          </a:graphicData>
        </a:graphic>
      </p:graphicFrame>
      <p:graphicFrame>
        <p:nvGraphicFramePr>
          <p:cNvPr id="113668" name="Object 4"/>
          <p:cNvGraphicFramePr>
            <a:graphicFrameLocks noChangeAspect="1"/>
          </p:cNvGraphicFramePr>
          <p:nvPr>
            <p:extLst>
              <p:ext uri="{D42A27DB-BD31-4B8C-83A1-F6EECF244321}">
                <p14:modId xmlns:p14="http://schemas.microsoft.com/office/powerpoint/2010/main" xmlns="" val="4113441536"/>
              </p:ext>
            </p:extLst>
          </p:nvPr>
        </p:nvGraphicFramePr>
        <p:xfrm>
          <a:off x="3893820" y="2971800"/>
          <a:ext cx="4259580" cy="2971800"/>
        </p:xfrm>
        <a:graphic>
          <a:graphicData uri="http://schemas.openxmlformats.org/presentationml/2006/ole">
            <p:oleObj spid="_x0000_s27852" name="VISIO" r:id="rId4" imgW="1757172" imgH="1004316" progId="">
              <p:embed/>
            </p:oleObj>
          </a:graphicData>
        </a:graphic>
      </p:graphicFrame>
      <p:sp>
        <p:nvSpPr>
          <p:cNvPr id="113669" name="Text Box 5"/>
          <p:cNvSpPr txBox="1">
            <a:spLocks noChangeArrowheads="1"/>
          </p:cNvSpPr>
          <p:nvPr/>
        </p:nvSpPr>
        <p:spPr bwMode="auto">
          <a:xfrm>
            <a:off x="3810000" y="1295400"/>
            <a:ext cx="4648200"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pPr>
              <a:spcBef>
                <a:spcPct val="50000"/>
              </a:spcBef>
            </a:pPr>
            <a:r>
              <a:rPr lang="en-US" sz="2800" dirty="0"/>
              <a:t>By the time Sub3 is called, the stack contains all three return addresses:</a:t>
            </a:r>
          </a:p>
        </p:txBody>
      </p:sp>
    </p:spTree>
    <p:extLst>
      <p:ext uri="{BB962C8B-B14F-4D97-AF65-F5344CB8AC3E}">
        <p14:creationId xmlns:p14="http://schemas.microsoft.com/office/powerpoint/2010/main" xmlns="" val="1696791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4.77959E-6 -3.20379E-6 L -4.77959E-6 -0.41082 " pathEditMode="relative" ptsTypes="AA">
                                      <p:cBhvr>
                                        <p:cTn id="6" dur="2000" fill="hold"/>
                                        <p:tgtEl>
                                          <p:spTgt spid="11366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t>Local and Global Labels</a:t>
            </a:r>
          </a:p>
        </p:txBody>
      </p:sp>
      <p:sp>
        <p:nvSpPr>
          <p:cNvPr id="89091" name="Text Box 3"/>
          <p:cNvSpPr txBox="1">
            <a:spLocks noChangeArrowheads="1"/>
          </p:cNvSpPr>
          <p:nvPr/>
        </p:nvSpPr>
        <p:spPr bwMode="auto">
          <a:xfrm>
            <a:off x="914400" y="2438400"/>
            <a:ext cx="7162800" cy="41148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b="1">
                <a:latin typeface="Courier New" charset="0"/>
              </a:rPr>
              <a:t>main PROC</a:t>
            </a:r>
          </a:p>
          <a:p>
            <a:pPr>
              <a:lnSpc>
                <a:spcPct val="50000"/>
              </a:lnSpc>
              <a:spcBef>
                <a:spcPct val="50000"/>
              </a:spcBef>
            </a:pPr>
            <a:r>
              <a:rPr lang="en-US" b="1">
                <a:latin typeface="Courier New" charset="0"/>
              </a:rPr>
              <a:t>	jmp L2	; error</a:t>
            </a:r>
          </a:p>
          <a:p>
            <a:pPr>
              <a:lnSpc>
                <a:spcPct val="50000"/>
              </a:lnSpc>
              <a:spcBef>
                <a:spcPct val="50000"/>
              </a:spcBef>
            </a:pPr>
            <a:r>
              <a:rPr lang="en-US" b="1">
                <a:latin typeface="Courier New" charset="0"/>
              </a:rPr>
              <a:t>L1::	; global label</a:t>
            </a:r>
          </a:p>
          <a:p>
            <a:pPr>
              <a:lnSpc>
                <a:spcPct val="50000"/>
              </a:lnSpc>
              <a:spcBef>
                <a:spcPct val="50000"/>
              </a:spcBef>
            </a:pPr>
            <a:r>
              <a:rPr lang="en-US" b="1">
                <a:latin typeface="Courier New" charset="0"/>
              </a:rPr>
              <a:t>	exit</a:t>
            </a:r>
          </a:p>
          <a:p>
            <a:pPr>
              <a:lnSpc>
                <a:spcPct val="50000"/>
              </a:lnSpc>
              <a:spcBef>
                <a:spcPct val="50000"/>
              </a:spcBef>
            </a:pPr>
            <a:r>
              <a:rPr lang="en-US" b="1">
                <a:latin typeface="Courier New" charset="0"/>
              </a:rPr>
              <a:t>main ENDP</a:t>
            </a:r>
          </a:p>
          <a:p>
            <a:pPr>
              <a:lnSpc>
                <a:spcPct val="50000"/>
              </a:lnSpc>
              <a:spcBef>
                <a:spcPct val="50000"/>
              </a:spcBef>
            </a:pPr>
            <a:endParaRPr lang="en-US" b="1">
              <a:latin typeface="Courier New" charset="0"/>
            </a:endParaRPr>
          </a:p>
          <a:p>
            <a:pPr>
              <a:lnSpc>
                <a:spcPct val="50000"/>
              </a:lnSpc>
              <a:spcBef>
                <a:spcPct val="50000"/>
              </a:spcBef>
            </a:pPr>
            <a:r>
              <a:rPr lang="en-US" b="1">
                <a:latin typeface="Courier New" charset="0"/>
              </a:rPr>
              <a:t>sub2 PROC</a:t>
            </a:r>
          </a:p>
          <a:p>
            <a:pPr>
              <a:lnSpc>
                <a:spcPct val="50000"/>
              </a:lnSpc>
              <a:spcBef>
                <a:spcPct val="50000"/>
              </a:spcBef>
            </a:pPr>
            <a:r>
              <a:rPr lang="en-US" b="1">
                <a:latin typeface="Courier New" charset="0"/>
              </a:rPr>
              <a:t>L2:		; local label</a:t>
            </a:r>
          </a:p>
          <a:p>
            <a:pPr>
              <a:lnSpc>
                <a:spcPct val="50000"/>
              </a:lnSpc>
              <a:spcBef>
                <a:spcPct val="50000"/>
              </a:spcBef>
            </a:pPr>
            <a:r>
              <a:rPr lang="en-US" b="1">
                <a:latin typeface="Courier New" charset="0"/>
              </a:rPr>
              <a:t>	jmp L1	; ok</a:t>
            </a:r>
          </a:p>
          <a:p>
            <a:pPr>
              <a:lnSpc>
                <a:spcPct val="50000"/>
              </a:lnSpc>
              <a:spcBef>
                <a:spcPct val="50000"/>
              </a:spcBef>
            </a:pPr>
            <a:r>
              <a:rPr lang="en-US" b="1">
                <a:latin typeface="Courier New" charset="0"/>
              </a:rPr>
              <a:t>	ret</a:t>
            </a:r>
          </a:p>
          <a:p>
            <a:pPr>
              <a:lnSpc>
                <a:spcPct val="50000"/>
              </a:lnSpc>
              <a:spcBef>
                <a:spcPct val="50000"/>
              </a:spcBef>
            </a:pPr>
            <a:r>
              <a:rPr lang="en-US" b="1">
                <a:latin typeface="Courier New" charset="0"/>
              </a:rPr>
              <a:t>sub2 ENDP</a:t>
            </a:r>
          </a:p>
        </p:txBody>
      </p:sp>
      <p:sp>
        <p:nvSpPr>
          <p:cNvPr id="89092" name="Text Box 4"/>
          <p:cNvSpPr txBox="1">
            <a:spLocks noChangeArrowheads="1"/>
          </p:cNvSpPr>
          <p:nvPr/>
        </p:nvSpPr>
        <p:spPr bwMode="auto">
          <a:xfrm>
            <a:off x="533400" y="1066800"/>
            <a:ext cx="830580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pPr>
              <a:spcBef>
                <a:spcPct val="50000"/>
              </a:spcBef>
            </a:pPr>
            <a:r>
              <a:rPr lang="en-US" sz="2400" dirty="0">
                <a:latin typeface="Arial"/>
                <a:cs typeface="Arial"/>
              </a:rPr>
              <a:t>A local label </a:t>
            </a:r>
            <a:r>
              <a:rPr lang="en-US" sz="2400" dirty="0">
                <a:latin typeface="Arial"/>
                <a:cs typeface="Arial"/>
                <a:sym typeface="Wingdings" charset="0"/>
              </a:rPr>
              <a:t>is visible only to statements inside the same procedure. A global label is visible everywhere.</a:t>
            </a:r>
            <a:endParaRPr lang="en-US" sz="2400" dirty="0">
              <a:latin typeface="Arial"/>
              <a:cs typeface="Arial"/>
            </a:endParaRPr>
          </a:p>
        </p:txBody>
      </p:sp>
    </p:spTree>
    <p:extLst>
      <p:ext uri="{BB962C8B-B14F-4D97-AF65-F5344CB8AC3E}">
        <p14:creationId xmlns:p14="http://schemas.microsoft.com/office/powerpoint/2010/main" xmlns="" val="14563110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t>Procedure Parameters</a:t>
            </a:r>
            <a:r>
              <a:rPr lang="en-US" sz="2400"/>
              <a:t> (1 of 3)</a:t>
            </a:r>
            <a:endParaRPr lang="en-US"/>
          </a:p>
        </p:txBody>
      </p:sp>
      <p:sp>
        <p:nvSpPr>
          <p:cNvPr id="116739" name="Rectangle 3"/>
          <p:cNvSpPr>
            <a:spLocks noGrp="1" noChangeArrowheads="1"/>
          </p:cNvSpPr>
          <p:nvPr>
            <p:ph type="body" idx="1"/>
          </p:nvPr>
        </p:nvSpPr>
        <p:spPr>
          <a:xfrm>
            <a:off x="685800" y="1600200"/>
            <a:ext cx="7772400" cy="2667000"/>
          </a:xfrm>
        </p:spPr>
        <p:txBody>
          <a:bodyPr/>
          <a:lstStyle/>
          <a:p>
            <a:pPr>
              <a:spcBef>
                <a:spcPct val="50000"/>
              </a:spcBef>
              <a:buClrTx/>
            </a:pPr>
            <a:r>
              <a:rPr lang="en-US" sz="2500"/>
              <a:t>A good procedure might be usable in many different programs</a:t>
            </a:r>
          </a:p>
          <a:p>
            <a:pPr lvl="1">
              <a:spcBef>
                <a:spcPct val="50000"/>
              </a:spcBef>
              <a:buClrTx/>
            </a:pPr>
            <a:r>
              <a:rPr lang="en-US" sz="2300"/>
              <a:t>but not if it refers to specific variable names</a:t>
            </a:r>
          </a:p>
          <a:p>
            <a:pPr>
              <a:spcBef>
                <a:spcPct val="50000"/>
              </a:spcBef>
              <a:buClrTx/>
            </a:pPr>
            <a:r>
              <a:rPr lang="en-US" sz="2500"/>
              <a:t>Parameters help to make procedures flexible because parameter values can change at runtime</a:t>
            </a:r>
            <a:endParaRPr lang="en-US" sz="2800"/>
          </a:p>
        </p:txBody>
      </p:sp>
    </p:spTree>
    <p:extLst>
      <p:ext uri="{BB962C8B-B14F-4D97-AF65-F5344CB8AC3E}">
        <p14:creationId xmlns:p14="http://schemas.microsoft.com/office/powerpoint/2010/main" xmlns="" val="8513804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t>Procedure Parameters</a:t>
            </a:r>
            <a:r>
              <a:rPr lang="en-US" sz="2400"/>
              <a:t> (2 of 3)</a:t>
            </a:r>
            <a:endParaRPr lang="en-US"/>
          </a:p>
        </p:txBody>
      </p:sp>
      <p:sp>
        <p:nvSpPr>
          <p:cNvPr id="114691" name="Text Box 3"/>
          <p:cNvSpPr txBox="1">
            <a:spLocks noChangeArrowheads="1"/>
          </p:cNvSpPr>
          <p:nvPr/>
        </p:nvSpPr>
        <p:spPr bwMode="auto">
          <a:xfrm>
            <a:off x="685800" y="1905000"/>
            <a:ext cx="7848600" cy="37338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dirty="0" err="1">
                <a:latin typeface="Courier New" charset="0"/>
              </a:rPr>
              <a:t>ArraySum</a:t>
            </a:r>
            <a:r>
              <a:rPr lang="en-US" sz="1800" b="1" dirty="0">
                <a:latin typeface="Courier New" charset="0"/>
              </a:rPr>
              <a:t> PROC</a:t>
            </a:r>
          </a:p>
          <a:p>
            <a:pPr lvl="1">
              <a:lnSpc>
                <a:spcPct val="50000"/>
              </a:lnSpc>
              <a:spcBef>
                <a:spcPct val="50000"/>
              </a:spcBef>
            </a:pPr>
            <a:r>
              <a:rPr lang="en-US" sz="1800" b="1" dirty="0" err="1">
                <a:latin typeface="Courier New" charset="0"/>
              </a:rPr>
              <a:t>mov</a:t>
            </a:r>
            <a:r>
              <a:rPr lang="en-US" sz="1800" b="1" dirty="0">
                <a:latin typeface="Courier New" charset="0"/>
              </a:rPr>
              <a:t> esi,0	; array index</a:t>
            </a:r>
          </a:p>
          <a:p>
            <a:pPr lvl="1">
              <a:lnSpc>
                <a:spcPct val="50000"/>
              </a:lnSpc>
              <a:spcBef>
                <a:spcPct val="50000"/>
              </a:spcBef>
            </a:pPr>
            <a:r>
              <a:rPr lang="en-US" sz="1800" b="1" dirty="0" err="1">
                <a:latin typeface="Courier New" charset="0"/>
              </a:rPr>
              <a:t>mov</a:t>
            </a:r>
            <a:r>
              <a:rPr lang="en-US" sz="1800" b="1" dirty="0">
                <a:latin typeface="Courier New" charset="0"/>
              </a:rPr>
              <a:t> eax,0	; set the sum to zero</a:t>
            </a:r>
          </a:p>
          <a:p>
            <a:pPr>
              <a:lnSpc>
                <a:spcPct val="50000"/>
              </a:lnSpc>
              <a:spcBef>
                <a:spcPct val="50000"/>
              </a:spcBef>
            </a:pPr>
            <a:r>
              <a:rPr lang="en-US" sz="1800" b="1" dirty="0">
                <a:latin typeface="Courier New" charset="0"/>
              </a:rPr>
              <a:t>	</a:t>
            </a:r>
            <a:r>
              <a:rPr lang="en-US" sz="1800" b="1" dirty="0" err="1">
                <a:latin typeface="Courier New" charset="0"/>
              </a:rPr>
              <a:t>mov</a:t>
            </a:r>
            <a:r>
              <a:rPr lang="en-US" sz="1800" b="1" dirty="0">
                <a:latin typeface="Courier New" charset="0"/>
              </a:rPr>
              <a:t> </a:t>
            </a:r>
            <a:r>
              <a:rPr lang="en-US" sz="1800" b="1" dirty="0" err="1">
                <a:latin typeface="Courier New" charset="0"/>
              </a:rPr>
              <a:t>ecx,LENGTHOF</a:t>
            </a:r>
            <a:r>
              <a:rPr lang="en-US" sz="1800" b="1" dirty="0">
                <a:latin typeface="Courier New" charset="0"/>
              </a:rPr>
              <a:t> </a:t>
            </a:r>
            <a:r>
              <a:rPr lang="en-US" sz="1800" b="1" dirty="0" err="1">
                <a:latin typeface="Courier New" charset="0"/>
              </a:rPr>
              <a:t>myarray</a:t>
            </a:r>
            <a:r>
              <a:rPr lang="en-US" sz="1800" b="1" dirty="0">
                <a:latin typeface="Courier New" charset="0"/>
              </a:rPr>
              <a:t>  ; set number of elements</a:t>
            </a:r>
          </a:p>
          <a:p>
            <a:pPr>
              <a:lnSpc>
                <a:spcPct val="50000"/>
              </a:lnSpc>
              <a:spcBef>
                <a:spcPct val="50000"/>
              </a:spcBef>
            </a:pPr>
            <a:endParaRPr lang="en-US" sz="1800" b="1" dirty="0">
              <a:latin typeface="Courier New" charset="0"/>
            </a:endParaRPr>
          </a:p>
          <a:p>
            <a:pPr>
              <a:lnSpc>
                <a:spcPct val="50000"/>
              </a:lnSpc>
              <a:spcBef>
                <a:spcPct val="50000"/>
              </a:spcBef>
            </a:pPr>
            <a:r>
              <a:rPr lang="en-US" sz="1800" b="1" dirty="0">
                <a:latin typeface="Courier New" charset="0"/>
              </a:rPr>
              <a:t>L1:	add </a:t>
            </a:r>
            <a:r>
              <a:rPr lang="en-US" sz="1800" b="1" dirty="0" err="1">
                <a:latin typeface="Courier New" charset="0"/>
              </a:rPr>
              <a:t>eax,</a:t>
            </a:r>
            <a:r>
              <a:rPr lang="en-US" sz="1800" b="1" dirty="0" err="1">
                <a:solidFill>
                  <a:schemeClr val="tx2"/>
                </a:solidFill>
                <a:latin typeface="Courier New" charset="0"/>
              </a:rPr>
              <a:t>myArray</a:t>
            </a:r>
            <a:r>
              <a:rPr lang="en-US" sz="1800" b="1" dirty="0">
                <a:latin typeface="Courier New" charset="0"/>
              </a:rPr>
              <a:t>[</a:t>
            </a:r>
            <a:r>
              <a:rPr lang="en-US" sz="1800" b="1" dirty="0" err="1">
                <a:latin typeface="Courier New" charset="0"/>
              </a:rPr>
              <a:t>esi</a:t>
            </a:r>
            <a:r>
              <a:rPr lang="en-US" sz="1800" b="1" dirty="0">
                <a:latin typeface="Courier New" charset="0"/>
              </a:rPr>
              <a:t>]	; add each integer to sum</a:t>
            </a:r>
          </a:p>
          <a:p>
            <a:pPr lvl="1">
              <a:lnSpc>
                <a:spcPct val="50000"/>
              </a:lnSpc>
              <a:spcBef>
                <a:spcPct val="50000"/>
              </a:spcBef>
            </a:pPr>
            <a:r>
              <a:rPr lang="en-US" sz="1800" b="1" dirty="0">
                <a:latin typeface="Courier New" charset="0"/>
              </a:rPr>
              <a:t>add esi,4	; point to next integer</a:t>
            </a:r>
          </a:p>
          <a:p>
            <a:pPr lvl="1">
              <a:lnSpc>
                <a:spcPct val="50000"/>
              </a:lnSpc>
              <a:spcBef>
                <a:spcPct val="50000"/>
              </a:spcBef>
            </a:pPr>
            <a:r>
              <a:rPr lang="en-US" sz="1800" b="1" dirty="0">
                <a:latin typeface="Courier New" charset="0"/>
              </a:rPr>
              <a:t>loop L1	; repeat for array size</a:t>
            </a:r>
          </a:p>
          <a:p>
            <a:pPr lvl="1">
              <a:lnSpc>
                <a:spcPct val="50000"/>
              </a:lnSpc>
              <a:spcBef>
                <a:spcPct val="50000"/>
              </a:spcBef>
            </a:pPr>
            <a:endParaRPr lang="en-US" sz="1800" b="1" dirty="0">
              <a:latin typeface="Courier New" charset="0"/>
            </a:endParaRPr>
          </a:p>
          <a:p>
            <a:pPr lvl="1">
              <a:lnSpc>
                <a:spcPct val="50000"/>
              </a:lnSpc>
              <a:spcBef>
                <a:spcPct val="50000"/>
              </a:spcBef>
            </a:pPr>
            <a:r>
              <a:rPr lang="en-US" sz="1800" b="1" dirty="0" err="1">
                <a:latin typeface="Courier New" charset="0"/>
              </a:rPr>
              <a:t>mov</a:t>
            </a:r>
            <a:r>
              <a:rPr lang="en-US" sz="1800" b="1" dirty="0">
                <a:latin typeface="Courier New" charset="0"/>
              </a:rPr>
              <a:t> </a:t>
            </a:r>
            <a:r>
              <a:rPr lang="en-US" sz="1800" b="1" dirty="0" err="1">
                <a:solidFill>
                  <a:schemeClr val="tx2"/>
                </a:solidFill>
                <a:latin typeface="Courier New" charset="0"/>
              </a:rPr>
              <a:t>theSum</a:t>
            </a:r>
            <a:r>
              <a:rPr lang="en-US" sz="1800" b="1" dirty="0" err="1">
                <a:latin typeface="Courier New" charset="0"/>
              </a:rPr>
              <a:t>,eax</a:t>
            </a:r>
            <a:r>
              <a:rPr lang="en-US" sz="1800" b="1" dirty="0">
                <a:latin typeface="Courier New" charset="0"/>
              </a:rPr>
              <a:t>	; store the sum</a:t>
            </a:r>
          </a:p>
          <a:p>
            <a:pPr>
              <a:lnSpc>
                <a:spcPct val="50000"/>
              </a:lnSpc>
              <a:spcBef>
                <a:spcPct val="50000"/>
              </a:spcBef>
            </a:pPr>
            <a:r>
              <a:rPr lang="en-US" sz="1800" b="1" dirty="0">
                <a:latin typeface="Courier New" charset="0"/>
              </a:rPr>
              <a:t>	ret</a:t>
            </a:r>
          </a:p>
          <a:p>
            <a:pPr>
              <a:lnSpc>
                <a:spcPct val="50000"/>
              </a:lnSpc>
              <a:spcBef>
                <a:spcPct val="50000"/>
              </a:spcBef>
            </a:pPr>
            <a:r>
              <a:rPr lang="en-US" sz="1800" b="1" dirty="0" err="1">
                <a:latin typeface="Courier New" charset="0"/>
              </a:rPr>
              <a:t>ArraySum</a:t>
            </a:r>
            <a:r>
              <a:rPr lang="en-US" sz="1800" b="1" dirty="0">
                <a:latin typeface="Courier New" charset="0"/>
              </a:rPr>
              <a:t> ENDP</a:t>
            </a:r>
          </a:p>
        </p:txBody>
      </p:sp>
      <p:sp>
        <p:nvSpPr>
          <p:cNvPr id="114692" name="Text Box 4"/>
          <p:cNvSpPr txBox="1">
            <a:spLocks noChangeArrowheads="1"/>
          </p:cNvSpPr>
          <p:nvPr/>
        </p:nvSpPr>
        <p:spPr bwMode="auto">
          <a:xfrm>
            <a:off x="381000" y="838200"/>
            <a:ext cx="800100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pPr>
              <a:spcBef>
                <a:spcPct val="50000"/>
              </a:spcBef>
            </a:pPr>
            <a:r>
              <a:rPr lang="en-US" sz="2400" dirty="0">
                <a:latin typeface="Arial"/>
                <a:cs typeface="Arial"/>
              </a:rPr>
              <a:t>The </a:t>
            </a:r>
            <a:r>
              <a:rPr lang="en-US" sz="2400" b="1" u="sng" dirty="0" err="1">
                <a:solidFill>
                  <a:srgbClr val="0000FF"/>
                </a:solidFill>
                <a:latin typeface="Arial"/>
                <a:cs typeface="Arial"/>
              </a:rPr>
              <a:t>ArraySum</a:t>
            </a:r>
            <a:r>
              <a:rPr lang="en-US" sz="2400" dirty="0">
                <a:latin typeface="Arial"/>
                <a:cs typeface="Arial"/>
              </a:rPr>
              <a:t> procedure calculates the sum of an array. It makes two references to specific variable names:</a:t>
            </a:r>
          </a:p>
        </p:txBody>
      </p:sp>
      <p:sp>
        <p:nvSpPr>
          <p:cNvPr id="114693" name="Text Box 5"/>
          <p:cNvSpPr txBox="1">
            <a:spLocks noChangeArrowheads="1"/>
          </p:cNvSpPr>
          <p:nvPr/>
        </p:nvSpPr>
        <p:spPr bwMode="auto">
          <a:xfrm>
            <a:off x="533400" y="5715000"/>
            <a:ext cx="800100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pPr>
              <a:spcBef>
                <a:spcPct val="50000"/>
              </a:spcBef>
            </a:pPr>
            <a:r>
              <a:rPr lang="en-US" sz="2400" dirty="0">
                <a:solidFill>
                  <a:srgbClr val="FF0000"/>
                </a:solidFill>
                <a:latin typeface="Arial"/>
                <a:cs typeface="Arial"/>
              </a:rPr>
              <a:t>What if you wanted to calculate the sum of two or three arrays within the same program?</a:t>
            </a:r>
          </a:p>
        </p:txBody>
      </p:sp>
    </p:spTree>
    <p:extLst>
      <p:ext uri="{BB962C8B-B14F-4D97-AF65-F5344CB8AC3E}">
        <p14:creationId xmlns:p14="http://schemas.microsoft.com/office/powerpoint/2010/main" xmlns="" val="4916235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4693"/>
                                        </p:tgtEl>
                                        <p:attrNameLst>
                                          <p:attrName>style.visibility</p:attrName>
                                        </p:attrNameLst>
                                      </p:cBhvr>
                                      <p:to>
                                        <p:strVal val="visible"/>
                                      </p:to>
                                    </p:set>
                                    <p:animEffect transition="in" filter="dissolve">
                                      <p:cBhvr>
                                        <p:cTn id="7" dur="500"/>
                                        <p:tgtEl>
                                          <p:spTgt spid="114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3"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t>Procedure Parameters</a:t>
            </a:r>
            <a:r>
              <a:rPr lang="en-US" sz="2400"/>
              <a:t> (3 of 3)</a:t>
            </a:r>
            <a:endParaRPr lang="en-US"/>
          </a:p>
        </p:txBody>
      </p:sp>
      <p:sp>
        <p:nvSpPr>
          <p:cNvPr id="117763" name="Text Box 3"/>
          <p:cNvSpPr txBox="1">
            <a:spLocks noChangeArrowheads="1"/>
          </p:cNvSpPr>
          <p:nvPr/>
        </p:nvSpPr>
        <p:spPr bwMode="auto">
          <a:xfrm>
            <a:off x="762000" y="2057400"/>
            <a:ext cx="7239000" cy="3429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600" b="1" dirty="0" err="1">
                <a:latin typeface="Courier New" charset="0"/>
              </a:rPr>
              <a:t>ArraySum</a:t>
            </a:r>
            <a:r>
              <a:rPr lang="en-US" sz="1600" b="1" dirty="0">
                <a:latin typeface="Courier New" charset="0"/>
              </a:rPr>
              <a:t> PROC</a:t>
            </a:r>
          </a:p>
          <a:p>
            <a:pPr>
              <a:lnSpc>
                <a:spcPct val="50000"/>
              </a:lnSpc>
              <a:spcBef>
                <a:spcPct val="50000"/>
              </a:spcBef>
            </a:pPr>
            <a:r>
              <a:rPr lang="en-US" sz="1600" b="1" dirty="0">
                <a:latin typeface="Courier New" charset="0"/>
              </a:rPr>
              <a:t>; Receives: ESI points to an array of </a:t>
            </a:r>
            <a:r>
              <a:rPr lang="en-US" sz="1600" b="1" dirty="0" err="1">
                <a:latin typeface="Courier New" charset="0"/>
              </a:rPr>
              <a:t>doublewords</a:t>
            </a:r>
            <a:r>
              <a:rPr lang="en-US" sz="1600" b="1" dirty="0">
                <a:latin typeface="Courier New" charset="0"/>
              </a:rPr>
              <a:t>, </a:t>
            </a:r>
          </a:p>
          <a:p>
            <a:pPr>
              <a:lnSpc>
                <a:spcPct val="50000"/>
              </a:lnSpc>
              <a:spcBef>
                <a:spcPct val="50000"/>
              </a:spcBef>
            </a:pPr>
            <a:r>
              <a:rPr lang="en-US" sz="1600" b="1" dirty="0">
                <a:latin typeface="Courier New" charset="0"/>
              </a:rPr>
              <a:t>;   ECX = number of array elements.</a:t>
            </a:r>
          </a:p>
          <a:p>
            <a:pPr>
              <a:lnSpc>
                <a:spcPct val="50000"/>
              </a:lnSpc>
              <a:spcBef>
                <a:spcPct val="50000"/>
              </a:spcBef>
            </a:pPr>
            <a:r>
              <a:rPr lang="en-US" sz="1600" b="1" dirty="0">
                <a:latin typeface="Courier New" charset="0"/>
              </a:rPr>
              <a:t>; Returns: EAX = sum</a:t>
            </a:r>
          </a:p>
          <a:p>
            <a:pPr>
              <a:lnSpc>
                <a:spcPct val="50000"/>
              </a:lnSpc>
              <a:spcBef>
                <a:spcPct val="50000"/>
              </a:spcBef>
            </a:pPr>
            <a:r>
              <a:rPr lang="en-US" sz="1600" b="1" dirty="0">
                <a:latin typeface="Courier New" charset="0"/>
              </a:rPr>
              <a:t>;-----------------------------------------------------</a:t>
            </a:r>
          </a:p>
          <a:p>
            <a:pPr lvl="1">
              <a:lnSpc>
                <a:spcPct val="50000"/>
              </a:lnSpc>
              <a:spcBef>
                <a:spcPct val="50000"/>
              </a:spcBef>
            </a:pPr>
            <a:r>
              <a:rPr lang="en-US" sz="1600" b="1" dirty="0" err="1">
                <a:latin typeface="Courier New" charset="0"/>
              </a:rPr>
              <a:t>mov</a:t>
            </a:r>
            <a:r>
              <a:rPr lang="en-US" sz="1600" b="1" dirty="0">
                <a:latin typeface="Courier New" charset="0"/>
              </a:rPr>
              <a:t> eax,0	; set the sum to zero</a:t>
            </a:r>
          </a:p>
          <a:p>
            <a:pPr>
              <a:lnSpc>
                <a:spcPct val="50000"/>
              </a:lnSpc>
              <a:spcBef>
                <a:spcPct val="50000"/>
              </a:spcBef>
            </a:pPr>
            <a:endParaRPr lang="en-US" sz="1600" b="1" dirty="0">
              <a:latin typeface="Courier New" charset="0"/>
            </a:endParaRPr>
          </a:p>
          <a:p>
            <a:pPr>
              <a:lnSpc>
                <a:spcPct val="50000"/>
              </a:lnSpc>
              <a:spcBef>
                <a:spcPct val="50000"/>
              </a:spcBef>
            </a:pPr>
            <a:r>
              <a:rPr lang="en-US" sz="1600" b="1" dirty="0">
                <a:latin typeface="Courier New" charset="0"/>
              </a:rPr>
              <a:t>L1:	add </a:t>
            </a:r>
            <a:r>
              <a:rPr lang="en-US" sz="1600" b="1" dirty="0" err="1">
                <a:latin typeface="Courier New" charset="0"/>
              </a:rPr>
              <a:t>eax</a:t>
            </a:r>
            <a:r>
              <a:rPr lang="en-US" sz="1600" b="1" dirty="0">
                <a:latin typeface="Courier New" charset="0"/>
              </a:rPr>
              <a:t>,[</a:t>
            </a:r>
            <a:r>
              <a:rPr lang="en-US" sz="1600" b="1" dirty="0" err="1">
                <a:latin typeface="Courier New" charset="0"/>
              </a:rPr>
              <a:t>esi</a:t>
            </a:r>
            <a:r>
              <a:rPr lang="en-US" sz="1600" b="1" dirty="0">
                <a:latin typeface="Courier New" charset="0"/>
              </a:rPr>
              <a:t>]	; add each integer to sum</a:t>
            </a:r>
          </a:p>
          <a:p>
            <a:pPr lvl="1">
              <a:lnSpc>
                <a:spcPct val="50000"/>
              </a:lnSpc>
              <a:spcBef>
                <a:spcPct val="50000"/>
              </a:spcBef>
            </a:pPr>
            <a:r>
              <a:rPr lang="en-US" sz="1600" b="1" dirty="0">
                <a:latin typeface="Courier New" charset="0"/>
              </a:rPr>
              <a:t>add esi,4	; point to next integer</a:t>
            </a:r>
          </a:p>
          <a:p>
            <a:pPr lvl="1">
              <a:lnSpc>
                <a:spcPct val="50000"/>
              </a:lnSpc>
              <a:spcBef>
                <a:spcPct val="50000"/>
              </a:spcBef>
            </a:pPr>
            <a:r>
              <a:rPr lang="en-US" sz="1600" b="1" dirty="0">
                <a:latin typeface="Courier New" charset="0"/>
              </a:rPr>
              <a:t>loop L1	; repeat for array size</a:t>
            </a:r>
          </a:p>
          <a:p>
            <a:pPr lvl="1">
              <a:lnSpc>
                <a:spcPct val="50000"/>
              </a:lnSpc>
              <a:spcBef>
                <a:spcPct val="50000"/>
              </a:spcBef>
            </a:pPr>
            <a:endParaRPr lang="en-US" sz="1600" b="1" dirty="0">
              <a:latin typeface="Courier New" charset="0"/>
            </a:endParaRPr>
          </a:p>
          <a:p>
            <a:pPr>
              <a:lnSpc>
                <a:spcPct val="50000"/>
              </a:lnSpc>
              <a:spcBef>
                <a:spcPct val="50000"/>
              </a:spcBef>
            </a:pPr>
            <a:r>
              <a:rPr lang="en-US" sz="1600" b="1" dirty="0">
                <a:latin typeface="Courier New" charset="0"/>
              </a:rPr>
              <a:t>	ret</a:t>
            </a:r>
          </a:p>
          <a:p>
            <a:pPr>
              <a:lnSpc>
                <a:spcPct val="50000"/>
              </a:lnSpc>
              <a:spcBef>
                <a:spcPct val="50000"/>
              </a:spcBef>
            </a:pPr>
            <a:r>
              <a:rPr lang="en-US" sz="1600" b="1" dirty="0" err="1">
                <a:latin typeface="Courier New" charset="0"/>
              </a:rPr>
              <a:t>ArraySum</a:t>
            </a:r>
            <a:r>
              <a:rPr lang="en-US" sz="1600" b="1" dirty="0">
                <a:latin typeface="Courier New" charset="0"/>
              </a:rPr>
              <a:t> ENDP</a:t>
            </a:r>
          </a:p>
        </p:txBody>
      </p:sp>
      <p:sp>
        <p:nvSpPr>
          <p:cNvPr id="117764" name="Text Box 4"/>
          <p:cNvSpPr txBox="1">
            <a:spLocks noChangeArrowheads="1"/>
          </p:cNvSpPr>
          <p:nvPr/>
        </p:nvSpPr>
        <p:spPr bwMode="auto">
          <a:xfrm>
            <a:off x="685800" y="990600"/>
            <a:ext cx="7696200"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a:t>This version of ArraySum returns the sum of any doubleword  array whose address is in ESI. The sum is returned in EAX:</a:t>
            </a:r>
          </a:p>
        </p:txBody>
      </p:sp>
    </p:spTree>
    <p:extLst>
      <p:ext uri="{BB962C8B-B14F-4D97-AF65-F5344CB8AC3E}">
        <p14:creationId xmlns:p14="http://schemas.microsoft.com/office/powerpoint/2010/main" xmlns="" val="6608272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type="title" idx="4294967295"/>
          </p:nvPr>
        </p:nvSpPr>
        <p:spPr>
          <a:xfrm>
            <a:off x="152400" y="152400"/>
            <a:ext cx="3505200" cy="1752600"/>
          </a:xfrm>
        </p:spPr>
        <p:txBody>
          <a:bodyPr>
            <a:normAutofit/>
          </a:bodyPr>
          <a:lstStyle/>
          <a:p>
            <a:pPr algn="l"/>
            <a:r>
              <a:rPr lang="en-US" sz="3600" dirty="0"/>
              <a:t>Flowchart for the </a:t>
            </a:r>
            <a:r>
              <a:rPr lang="en-US" sz="3600" dirty="0" err="1"/>
              <a:t>ArraySum</a:t>
            </a:r>
            <a:r>
              <a:rPr lang="en-US" sz="3600" dirty="0"/>
              <a:t> Procedure</a:t>
            </a:r>
          </a:p>
        </p:txBody>
      </p:sp>
      <p:sp>
        <p:nvSpPr>
          <p:cNvPr id="4" name="Rounded Rectangle 3"/>
          <p:cNvSpPr/>
          <p:nvPr/>
        </p:nvSpPr>
        <p:spPr>
          <a:xfrm>
            <a:off x="3962400" y="152400"/>
            <a:ext cx="1981200" cy="533400"/>
          </a:xfrm>
          <a:prstGeom prst="roundRect">
            <a:avLst>
              <a:gd name="adj" fmla="val 50000"/>
            </a:avLst>
          </a:prstGeom>
          <a:ln>
            <a:solidFill>
              <a:srgbClr val="000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000" b="1" dirty="0" smtClean="0">
                <a:solidFill>
                  <a:srgbClr val="0000FF"/>
                </a:solidFill>
                <a:latin typeface="Arial"/>
                <a:cs typeface="Arial"/>
              </a:rPr>
              <a:t>Begin</a:t>
            </a:r>
            <a:endParaRPr lang="en-US" sz="2000" b="1" dirty="0">
              <a:solidFill>
                <a:srgbClr val="0000FF"/>
              </a:solidFill>
              <a:latin typeface="Arial"/>
              <a:cs typeface="Arial"/>
            </a:endParaRPr>
          </a:p>
        </p:txBody>
      </p:sp>
      <p:sp>
        <p:nvSpPr>
          <p:cNvPr id="5" name="Process 4"/>
          <p:cNvSpPr/>
          <p:nvPr/>
        </p:nvSpPr>
        <p:spPr>
          <a:xfrm>
            <a:off x="3810000" y="1066801"/>
            <a:ext cx="2286000" cy="533400"/>
          </a:xfrm>
          <a:prstGeom prst="flowChartProcess">
            <a:avLst/>
          </a:prstGeom>
          <a:ln>
            <a:solidFill>
              <a:srgbClr val="000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000" b="1" dirty="0">
                <a:solidFill>
                  <a:srgbClr val="0000FF"/>
                </a:solidFill>
                <a:latin typeface="Arial"/>
                <a:cs typeface="Arial"/>
              </a:rPr>
              <a:t>p</a:t>
            </a:r>
            <a:r>
              <a:rPr lang="en-US" sz="2000" b="1" dirty="0" smtClean="0">
                <a:solidFill>
                  <a:srgbClr val="0000FF"/>
                </a:solidFill>
                <a:latin typeface="Arial"/>
                <a:cs typeface="Arial"/>
              </a:rPr>
              <a:t>ush </a:t>
            </a:r>
            <a:r>
              <a:rPr lang="en-US" sz="2000" b="1" dirty="0" err="1" smtClean="0">
                <a:solidFill>
                  <a:srgbClr val="0000FF"/>
                </a:solidFill>
                <a:latin typeface="Arial"/>
                <a:cs typeface="Arial"/>
              </a:rPr>
              <a:t>esi</a:t>
            </a:r>
            <a:r>
              <a:rPr lang="en-US" sz="2000" b="1" dirty="0" smtClean="0">
                <a:solidFill>
                  <a:srgbClr val="0000FF"/>
                </a:solidFill>
                <a:latin typeface="Arial"/>
                <a:cs typeface="Arial"/>
              </a:rPr>
              <a:t>, </a:t>
            </a:r>
            <a:r>
              <a:rPr lang="en-US" sz="2000" b="1" dirty="0" err="1" smtClean="0">
                <a:solidFill>
                  <a:srgbClr val="0000FF"/>
                </a:solidFill>
                <a:latin typeface="Arial"/>
                <a:cs typeface="Arial"/>
              </a:rPr>
              <a:t>ecx</a:t>
            </a:r>
            <a:endParaRPr lang="en-US" sz="2000" b="1" dirty="0" smtClean="0">
              <a:solidFill>
                <a:srgbClr val="0000FF"/>
              </a:solidFill>
              <a:latin typeface="Arial"/>
              <a:cs typeface="Arial"/>
            </a:endParaRPr>
          </a:p>
        </p:txBody>
      </p:sp>
      <p:sp>
        <p:nvSpPr>
          <p:cNvPr id="11" name="Process 10"/>
          <p:cNvSpPr/>
          <p:nvPr/>
        </p:nvSpPr>
        <p:spPr>
          <a:xfrm>
            <a:off x="3810000" y="1981200"/>
            <a:ext cx="2286000" cy="533400"/>
          </a:xfrm>
          <a:prstGeom prst="flowChartProcess">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000" b="1" dirty="0" err="1" smtClean="0">
                <a:solidFill>
                  <a:srgbClr val="0000FF"/>
                </a:solidFill>
                <a:latin typeface="Arial"/>
                <a:cs typeface="Arial"/>
              </a:rPr>
              <a:t>eax</a:t>
            </a:r>
            <a:r>
              <a:rPr lang="en-US" sz="2000" b="1" dirty="0" smtClean="0">
                <a:solidFill>
                  <a:srgbClr val="0000FF"/>
                </a:solidFill>
                <a:latin typeface="Arial"/>
                <a:cs typeface="Arial"/>
              </a:rPr>
              <a:t> = 0</a:t>
            </a:r>
          </a:p>
        </p:txBody>
      </p:sp>
      <p:sp>
        <p:nvSpPr>
          <p:cNvPr id="12" name="Process 11"/>
          <p:cNvSpPr/>
          <p:nvPr/>
        </p:nvSpPr>
        <p:spPr>
          <a:xfrm>
            <a:off x="3810000" y="2895600"/>
            <a:ext cx="2286000" cy="533400"/>
          </a:xfrm>
          <a:prstGeom prst="flowChartProcess">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000" b="1" dirty="0">
                <a:solidFill>
                  <a:srgbClr val="0000FF"/>
                </a:solidFill>
                <a:latin typeface="Arial"/>
                <a:cs typeface="Arial"/>
              </a:rPr>
              <a:t>a</a:t>
            </a:r>
            <a:r>
              <a:rPr lang="en-US" sz="2000" b="1" dirty="0" smtClean="0">
                <a:solidFill>
                  <a:srgbClr val="0000FF"/>
                </a:solidFill>
                <a:latin typeface="Arial"/>
                <a:cs typeface="Arial"/>
              </a:rPr>
              <a:t>dd </a:t>
            </a:r>
            <a:r>
              <a:rPr lang="en-US" sz="2000" b="1" dirty="0" err="1" smtClean="0">
                <a:solidFill>
                  <a:srgbClr val="0000FF"/>
                </a:solidFill>
                <a:latin typeface="Arial"/>
                <a:cs typeface="Arial"/>
              </a:rPr>
              <a:t>eax</a:t>
            </a:r>
            <a:r>
              <a:rPr lang="en-US" sz="2000" b="1" dirty="0" smtClean="0">
                <a:solidFill>
                  <a:srgbClr val="0000FF"/>
                </a:solidFill>
                <a:latin typeface="Arial"/>
                <a:cs typeface="Arial"/>
              </a:rPr>
              <a:t>,[</a:t>
            </a:r>
            <a:r>
              <a:rPr lang="en-US" sz="2000" b="1" dirty="0" err="1" smtClean="0">
                <a:solidFill>
                  <a:srgbClr val="0000FF"/>
                </a:solidFill>
                <a:latin typeface="Arial"/>
                <a:cs typeface="Arial"/>
              </a:rPr>
              <a:t>esi</a:t>
            </a:r>
            <a:r>
              <a:rPr lang="en-US" sz="2000" b="1" dirty="0" smtClean="0">
                <a:solidFill>
                  <a:srgbClr val="0000FF"/>
                </a:solidFill>
                <a:latin typeface="Arial"/>
                <a:cs typeface="Arial"/>
              </a:rPr>
              <a:t>]</a:t>
            </a:r>
          </a:p>
        </p:txBody>
      </p:sp>
      <p:sp>
        <p:nvSpPr>
          <p:cNvPr id="13" name="Process 12"/>
          <p:cNvSpPr/>
          <p:nvPr/>
        </p:nvSpPr>
        <p:spPr>
          <a:xfrm>
            <a:off x="3810000" y="3810000"/>
            <a:ext cx="2286000" cy="533400"/>
          </a:xfrm>
          <a:prstGeom prst="flowChartProcess">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000" b="1" dirty="0">
                <a:solidFill>
                  <a:srgbClr val="0000FF"/>
                </a:solidFill>
                <a:latin typeface="Arial"/>
                <a:cs typeface="Arial"/>
              </a:rPr>
              <a:t>a</a:t>
            </a:r>
            <a:r>
              <a:rPr lang="en-US" sz="2000" b="1" dirty="0" smtClean="0">
                <a:solidFill>
                  <a:srgbClr val="0000FF"/>
                </a:solidFill>
                <a:latin typeface="Arial"/>
                <a:cs typeface="Arial"/>
              </a:rPr>
              <a:t>dd esi,4</a:t>
            </a:r>
          </a:p>
        </p:txBody>
      </p:sp>
      <p:sp>
        <p:nvSpPr>
          <p:cNvPr id="14" name="Process 13"/>
          <p:cNvSpPr/>
          <p:nvPr/>
        </p:nvSpPr>
        <p:spPr>
          <a:xfrm>
            <a:off x="3810000" y="4724400"/>
            <a:ext cx="2286000" cy="533400"/>
          </a:xfrm>
          <a:prstGeom prst="flowChartProcess">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000" b="1" dirty="0" err="1" smtClean="0">
                <a:solidFill>
                  <a:srgbClr val="0000FF"/>
                </a:solidFill>
                <a:latin typeface="Arial"/>
                <a:cs typeface="Arial"/>
              </a:rPr>
              <a:t>ecx</a:t>
            </a:r>
            <a:r>
              <a:rPr lang="en-US" sz="2000" b="1" dirty="0" smtClean="0">
                <a:solidFill>
                  <a:srgbClr val="0000FF"/>
                </a:solidFill>
                <a:latin typeface="Arial"/>
                <a:cs typeface="Arial"/>
              </a:rPr>
              <a:t> = </a:t>
            </a:r>
            <a:r>
              <a:rPr lang="en-US" sz="2000" b="1" dirty="0" err="1" smtClean="0">
                <a:solidFill>
                  <a:srgbClr val="0000FF"/>
                </a:solidFill>
                <a:latin typeface="Arial"/>
                <a:cs typeface="Arial"/>
              </a:rPr>
              <a:t>ecx</a:t>
            </a:r>
            <a:r>
              <a:rPr lang="en-US" sz="2000" b="1" dirty="0" smtClean="0">
                <a:solidFill>
                  <a:srgbClr val="0000FF"/>
                </a:solidFill>
                <a:latin typeface="Arial"/>
                <a:cs typeface="Arial"/>
              </a:rPr>
              <a:t> - 1</a:t>
            </a:r>
          </a:p>
        </p:txBody>
      </p:sp>
      <p:sp>
        <p:nvSpPr>
          <p:cNvPr id="6" name="Decision 5"/>
          <p:cNvSpPr/>
          <p:nvPr/>
        </p:nvSpPr>
        <p:spPr>
          <a:xfrm>
            <a:off x="4038600" y="5638800"/>
            <a:ext cx="1828800" cy="1143000"/>
          </a:xfrm>
          <a:prstGeom prst="flowChartDecision">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lIns="0" rIns="36000" rtlCol="0" anchor="ctr"/>
          <a:lstStyle/>
          <a:p>
            <a:pPr algn="ctr"/>
            <a:r>
              <a:rPr lang="en-US" sz="2000" dirty="0" err="1" smtClean="0">
                <a:solidFill>
                  <a:srgbClr val="0000FF"/>
                </a:solidFill>
                <a:latin typeface="Arial"/>
                <a:cs typeface="Arial"/>
              </a:rPr>
              <a:t>ecx</a:t>
            </a:r>
            <a:r>
              <a:rPr lang="en-US" sz="2000" dirty="0" smtClean="0">
                <a:solidFill>
                  <a:srgbClr val="0000FF"/>
                </a:solidFill>
                <a:latin typeface="Arial"/>
                <a:cs typeface="Arial"/>
              </a:rPr>
              <a:t> &gt; 0?</a:t>
            </a:r>
            <a:endParaRPr lang="en-US" sz="2000" dirty="0">
              <a:solidFill>
                <a:srgbClr val="0000FF"/>
              </a:solidFill>
              <a:latin typeface="Arial"/>
              <a:cs typeface="Arial"/>
            </a:endParaRPr>
          </a:p>
        </p:txBody>
      </p:sp>
      <p:cxnSp>
        <p:nvCxnSpPr>
          <p:cNvPr id="15" name="Straight Arrow Connector 14"/>
          <p:cNvCxnSpPr>
            <a:stCxn id="4" idx="2"/>
          </p:cNvCxnSpPr>
          <p:nvPr/>
        </p:nvCxnSpPr>
        <p:spPr>
          <a:xfrm>
            <a:off x="4953000" y="685800"/>
            <a:ext cx="0" cy="381000"/>
          </a:xfrm>
          <a:prstGeom prst="straightConnector1">
            <a:avLst/>
          </a:prstGeom>
          <a:ln w="28575" cmpd="sng">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4953000" y="1600200"/>
            <a:ext cx="0" cy="381000"/>
          </a:xfrm>
          <a:prstGeom prst="straightConnector1">
            <a:avLst/>
          </a:prstGeom>
          <a:ln w="28575" cmpd="sng">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4953000" y="2514600"/>
            <a:ext cx="0" cy="381000"/>
          </a:xfrm>
          <a:prstGeom prst="straightConnector1">
            <a:avLst/>
          </a:prstGeom>
          <a:ln w="28575" cmpd="sng">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4953000" y="3429000"/>
            <a:ext cx="0" cy="381000"/>
          </a:xfrm>
          <a:prstGeom prst="straightConnector1">
            <a:avLst/>
          </a:prstGeom>
          <a:ln w="28575" cmpd="sng">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4953000" y="4343400"/>
            <a:ext cx="0" cy="381000"/>
          </a:xfrm>
          <a:prstGeom prst="straightConnector1">
            <a:avLst/>
          </a:prstGeom>
          <a:ln w="28575" cmpd="sng">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4953000" y="5257800"/>
            <a:ext cx="0" cy="381000"/>
          </a:xfrm>
          <a:prstGeom prst="straightConnector1">
            <a:avLst/>
          </a:prstGeom>
          <a:ln w="28575" cmpd="sng">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7" name="Elbow Connector 16"/>
          <p:cNvCxnSpPr>
            <a:endCxn id="6" idx="1"/>
          </p:cNvCxnSpPr>
          <p:nvPr/>
        </p:nvCxnSpPr>
        <p:spPr>
          <a:xfrm rot="5400000">
            <a:off x="2724150" y="3981450"/>
            <a:ext cx="3543300" cy="914400"/>
          </a:xfrm>
          <a:prstGeom prst="bentConnector4">
            <a:avLst>
              <a:gd name="adj1" fmla="val -6"/>
              <a:gd name="adj2" fmla="val 166374"/>
            </a:avLst>
          </a:prstGeom>
          <a:ln w="28575" cmpd="sng">
            <a:solidFill>
              <a:schemeClr val="tx1"/>
            </a:solidFill>
            <a:headEnd type="stealth"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34" name="Process 33"/>
          <p:cNvSpPr/>
          <p:nvPr/>
        </p:nvSpPr>
        <p:spPr>
          <a:xfrm>
            <a:off x="6629400" y="4724400"/>
            <a:ext cx="2286000" cy="533400"/>
          </a:xfrm>
          <a:prstGeom prst="flowChartProcess">
            <a:avLst/>
          </a:prstGeom>
          <a:ln>
            <a:solidFill>
              <a:srgbClr val="000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000" b="1" dirty="0" smtClean="0">
                <a:solidFill>
                  <a:srgbClr val="0000FF"/>
                </a:solidFill>
                <a:latin typeface="Arial"/>
                <a:cs typeface="Arial"/>
              </a:rPr>
              <a:t>pop </a:t>
            </a:r>
            <a:r>
              <a:rPr lang="en-US" sz="2000" b="1" dirty="0" err="1" smtClean="0">
                <a:solidFill>
                  <a:srgbClr val="0000FF"/>
                </a:solidFill>
                <a:latin typeface="Arial"/>
                <a:cs typeface="Arial"/>
              </a:rPr>
              <a:t>ecx</a:t>
            </a:r>
            <a:r>
              <a:rPr lang="en-US" sz="2000" b="1" dirty="0" smtClean="0">
                <a:solidFill>
                  <a:srgbClr val="0000FF"/>
                </a:solidFill>
                <a:latin typeface="Arial"/>
                <a:cs typeface="Arial"/>
              </a:rPr>
              <a:t>, </a:t>
            </a:r>
            <a:r>
              <a:rPr lang="en-US" sz="2000" b="1" dirty="0" err="1" smtClean="0">
                <a:solidFill>
                  <a:srgbClr val="0000FF"/>
                </a:solidFill>
                <a:latin typeface="Arial"/>
                <a:cs typeface="Arial"/>
              </a:rPr>
              <a:t>esi</a:t>
            </a:r>
            <a:endParaRPr lang="en-US" sz="2000" b="1" dirty="0" smtClean="0">
              <a:solidFill>
                <a:srgbClr val="0000FF"/>
              </a:solidFill>
              <a:latin typeface="Arial"/>
              <a:cs typeface="Arial"/>
            </a:endParaRPr>
          </a:p>
        </p:txBody>
      </p:sp>
      <p:sp>
        <p:nvSpPr>
          <p:cNvPr id="35" name="Rounded Rectangle 34"/>
          <p:cNvSpPr/>
          <p:nvPr/>
        </p:nvSpPr>
        <p:spPr>
          <a:xfrm>
            <a:off x="6781800" y="5638800"/>
            <a:ext cx="1981200" cy="533400"/>
          </a:xfrm>
          <a:prstGeom prst="roundRect">
            <a:avLst>
              <a:gd name="adj" fmla="val 50000"/>
            </a:avLst>
          </a:prstGeom>
          <a:ln>
            <a:solidFill>
              <a:srgbClr val="000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000" b="1" dirty="0" smtClean="0">
                <a:solidFill>
                  <a:srgbClr val="0000FF"/>
                </a:solidFill>
                <a:latin typeface="Arial"/>
                <a:cs typeface="Arial"/>
              </a:rPr>
              <a:t>End</a:t>
            </a:r>
            <a:endParaRPr lang="en-US" sz="2000" b="1" dirty="0">
              <a:solidFill>
                <a:srgbClr val="0000FF"/>
              </a:solidFill>
              <a:latin typeface="Arial"/>
              <a:cs typeface="Arial"/>
            </a:endParaRPr>
          </a:p>
        </p:txBody>
      </p:sp>
      <p:cxnSp>
        <p:nvCxnSpPr>
          <p:cNvPr id="33" name="Elbow Connector 32"/>
          <p:cNvCxnSpPr>
            <a:stCxn id="6" idx="3"/>
            <a:endCxn id="34" idx="0"/>
          </p:cNvCxnSpPr>
          <p:nvPr/>
        </p:nvCxnSpPr>
        <p:spPr>
          <a:xfrm flipV="1">
            <a:off x="5867400" y="4724400"/>
            <a:ext cx="1905000" cy="1485900"/>
          </a:xfrm>
          <a:prstGeom prst="bentConnector4">
            <a:avLst>
              <a:gd name="adj1" fmla="val 25674"/>
              <a:gd name="adj2" fmla="val 115385"/>
            </a:avLst>
          </a:prstGeom>
          <a:ln w="28575" cmpd="sng">
            <a:solidFill>
              <a:schemeClr val="tx1"/>
            </a:solidFill>
            <a:headEnd type="none"/>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7772400" y="5257800"/>
            <a:ext cx="0" cy="381000"/>
          </a:xfrm>
          <a:prstGeom prst="straightConnector1">
            <a:avLst/>
          </a:prstGeom>
          <a:ln w="28575" cmpd="sng">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248400" y="381000"/>
            <a:ext cx="2667000" cy="2862323"/>
          </a:xfrm>
          <a:prstGeom prst="rect">
            <a:avLst/>
          </a:prstGeom>
          <a:noFill/>
        </p:spPr>
        <p:txBody>
          <a:bodyPr wrap="square" rtlCol="0">
            <a:spAutoFit/>
          </a:bodyPr>
          <a:lstStyle/>
          <a:p>
            <a:r>
              <a:rPr lang="en-US" b="1" dirty="0" smtClean="0">
                <a:latin typeface="Courier New"/>
                <a:cs typeface="Courier New"/>
              </a:rPr>
              <a:t>	push </a:t>
            </a:r>
            <a:r>
              <a:rPr lang="en-US" b="1" dirty="0" err="1" smtClean="0">
                <a:latin typeface="Courier New"/>
                <a:cs typeface="Courier New"/>
              </a:rPr>
              <a:t>esi</a:t>
            </a:r>
            <a:endParaRPr lang="en-US" b="1" dirty="0" smtClean="0">
              <a:latin typeface="Courier New"/>
              <a:cs typeface="Courier New"/>
            </a:endParaRPr>
          </a:p>
          <a:p>
            <a:r>
              <a:rPr lang="en-US" b="1" dirty="0">
                <a:latin typeface="Courier New"/>
                <a:cs typeface="Courier New"/>
              </a:rPr>
              <a:t>	</a:t>
            </a:r>
            <a:r>
              <a:rPr lang="en-US" b="1" dirty="0" smtClean="0">
                <a:latin typeface="Courier New"/>
                <a:cs typeface="Courier New"/>
              </a:rPr>
              <a:t>push </a:t>
            </a:r>
            <a:r>
              <a:rPr lang="en-US" b="1" dirty="0" err="1" smtClean="0">
                <a:latin typeface="Courier New"/>
                <a:cs typeface="Courier New"/>
              </a:rPr>
              <a:t>ecx</a:t>
            </a:r>
            <a:endParaRPr lang="en-US" b="1" dirty="0" smtClean="0">
              <a:latin typeface="Courier New"/>
              <a:cs typeface="Courier New"/>
            </a:endParaRPr>
          </a:p>
          <a:p>
            <a:r>
              <a:rPr lang="en-US" b="1" dirty="0">
                <a:latin typeface="Courier New"/>
                <a:cs typeface="Courier New"/>
              </a:rPr>
              <a:t>	</a:t>
            </a:r>
            <a:r>
              <a:rPr lang="en-US" b="1" dirty="0" err="1" smtClean="0">
                <a:latin typeface="Courier New"/>
                <a:cs typeface="Courier New"/>
              </a:rPr>
              <a:t>mov</a:t>
            </a:r>
            <a:r>
              <a:rPr lang="en-US" b="1" dirty="0" smtClean="0">
                <a:latin typeface="Courier New"/>
                <a:cs typeface="Courier New"/>
              </a:rPr>
              <a:t> eax,0</a:t>
            </a:r>
          </a:p>
          <a:p>
            <a:r>
              <a:rPr lang="en-US" b="1" dirty="0" smtClean="0">
                <a:latin typeface="Courier New"/>
                <a:cs typeface="Courier New"/>
              </a:rPr>
              <a:t>AS1:</a:t>
            </a:r>
          </a:p>
          <a:p>
            <a:r>
              <a:rPr lang="en-US" b="1" dirty="0">
                <a:latin typeface="Courier New"/>
                <a:cs typeface="Courier New"/>
              </a:rPr>
              <a:t>	</a:t>
            </a:r>
            <a:r>
              <a:rPr lang="en-US" b="1" dirty="0" smtClean="0">
                <a:latin typeface="Courier New"/>
                <a:cs typeface="Courier New"/>
              </a:rPr>
              <a:t>add </a:t>
            </a:r>
            <a:r>
              <a:rPr lang="en-US" b="1" dirty="0" err="1" smtClean="0">
                <a:latin typeface="Courier New"/>
                <a:cs typeface="Courier New"/>
              </a:rPr>
              <a:t>eax</a:t>
            </a:r>
            <a:r>
              <a:rPr lang="en-US" b="1" dirty="0" smtClean="0">
                <a:latin typeface="Courier New"/>
                <a:cs typeface="Courier New"/>
              </a:rPr>
              <a:t>,[</a:t>
            </a:r>
            <a:r>
              <a:rPr lang="en-US" b="1" dirty="0" err="1" smtClean="0">
                <a:latin typeface="Courier New"/>
                <a:cs typeface="Courier New"/>
              </a:rPr>
              <a:t>esi</a:t>
            </a:r>
            <a:r>
              <a:rPr lang="en-US" b="1" dirty="0" smtClean="0">
                <a:latin typeface="Courier New"/>
                <a:cs typeface="Courier New"/>
              </a:rPr>
              <a:t>]</a:t>
            </a:r>
          </a:p>
          <a:p>
            <a:r>
              <a:rPr lang="en-US" b="1" dirty="0">
                <a:latin typeface="Courier New"/>
                <a:cs typeface="Courier New"/>
              </a:rPr>
              <a:t>	</a:t>
            </a:r>
            <a:r>
              <a:rPr lang="en-US" b="1" dirty="0" smtClean="0">
                <a:latin typeface="Courier New"/>
                <a:cs typeface="Courier New"/>
              </a:rPr>
              <a:t>add esi,4</a:t>
            </a:r>
          </a:p>
          <a:p>
            <a:r>
              <a:rPr lang="en-US" b="1" dirty="0">
                <a:latin typeface="Courier New"/>
                <a:cs typeface="Courier New"/>
              </a:rPr>
              <a:t>	</a:t>
            </a:r>
            <a:r>
              <a:rPr lang="en-US" b="1" dirty="0" smtClean="0">
                <a:latin typeface="Courier New"/>
                <a:cs typeface="Courier New"/>
              </a:rPr>
              <a:t>loop AS1</a:t>
            </a:r>
          </a:p>
          <a:p>
            <a:endParaRPr lang="en-US" b="1" dirty="0">
              <a:latin typeface="Courier New"/>
              <a:cs typeface="Courier New"/>
            </a:endParaRPr>
          </a:p>
          <a:p>
            <a:r>
              <a:rPr lang="en-US" b="1" dirty="0">
                <a:latin typeface="Courier New"/>
                <a:cs typeface="Courier New"/>
              </a:rPr>
              <a:t>	</a:t>
            </a:r>
            <a:r>
              <a:rPr lang="en-US" b="1" dirty="0" smtClean="0">
                <a:latin typeface="Courier New"/>
                <a:cs typeface="Courier New"/>
              </a:rPr>
              <a:t>pop </a:t>
            </a:r>
            <a:r>
              <a:rPr lang="en-US" b="1" dirty="0" err="1" smtClean="0">
                <a:latin typeface="Courier New"/>
                <a:cs typeface="Courier New"/>
              </a:rPr>
              <a:t>ecx</a:t>
            </a:r>
            <a:endParaRPr lang="en-US" b="1" dirty="0" smtClean="0">
              <a:latin typeface="Courier New"/>
              <a:cs typeface="Courier New"/>
            </a:endParaRPr>
          </a:p>
          <a:p>
            <a:r>
              <a:rPr lang="en-US" b="1" dirty="0">
                <a:latin typeface="Courier New"/>
                <a:cs typeface="Courier New"/>
              </a:rPr>
              <a:t>	</a:t>
            </a:r>
            <a:r>
              <a:rPr lang="en-US" b="1" dirty="0" smtClean="0">
                <a:latin typeface="Courier New"/>
                <a:cs typeface="Courier New"/>
              </a:rPr>
              <a:t>pop </a:t>
            </a:r>
            <a:r>
              <a:rPr lang="en-US" b="1" dirty="0" err="1" smtClean="0">
                <a:latin typeface="Courier New"/>
                <a:cs typeface="Courier New"/>
              </a:rPr>
              <a:t>esi</a:t>
            </a:r>
            <a:endParaRPr lang="en-US" b="1" dirty="0">
              <a:latin typeface="Courier New"/>
              <a:cs typeface="Courier New"/>
            </a:endParaRPr>
          </a:p>
        </p:txBody>
      </p:sp>
      <p:sp>
        <p:nvSpPr>
          <p:cNvPr id="2" name="TextBox 1"/>
          <p:cNvSpPr txBox="1"/>
          <p:nvPr/>
        </p:nvSpPr>
        <p:spPr>
          <a:xfrm>
            <a:off x="3429000" y="5715000"/>
            <a:ext cx="686756" cy="461665"/>
          </a:xfrm>
          <a:prstGeom prst="rect">
            <a:avLst/>
          </a:prstGeom>
          <a:noFill/>
        </p:spPr>
        <p:txBody>
          <a:bodyPr wrap="none" rtlCol="0">
            <a:spAutoFit/>
          </a:bodyPr>
          <a:lstStyle/>
          <a:p>
            <a:r>
              <a:rPr lang="en-US" sz="2400" dirty="0" smtClean="0">
                <a:latin typeface="Arial"/>
                <a:cs typeface="Arial"/>
              </a:rPr>
              <a:t>Yes</a:t>
            </a:r>
            <a:endParaRPr lang="en-US" sz="2400" dirty="0">
              <a:latin typeface="Arial"/>
              <a:cs typeface="Arial"/>
            </a:endParaRPr>
          </a:p>
        </p:txBody>
      </p:sp>
      <p:sp>
        <p:nvSpPr>
          <p:cNvPr id="24" name="TextBox 23"/>
          <p:cNvSpPr txBox="1"/>
          <p:nvPr/>
        </p:nvSpPr>
        <p:spPr>
          <a:xfrm>
            <a:off x="5822697" y="5715000"/>
            <a:ext cx="578103" cy="461665"/>
          </a:xfrm>
          <a:prstGeom prst="rect">
            <a:avLst/>
          </a:prstGeom>
          <a:noFill/>
        </p:spPr>
        <p:txBody>
          <a:bodyPr wrap="none" rtlCol="0">
            <a:spAutoFit/>
          </a:bodyPr>
          <a:lstStyle/>
          <a:p>
            <a:r>
              <a:rPr lang="en-US" sz="2400" dirty="0" smtClean="0">
                <a:latin typeface="Arial"/>
                <a:cs typeface="Arial"/>
              </a:rPr>
              <a:t>No</a:t>
            </a:r>
            <a:endParaRPr lang="en-US" sz="2400" dirty="0">
              <a:latin typeface="Arial"/>
              <a:cs typeface="Arial"/>
            </a:endParaRPr>
          </a:p>
        </p:txBody>
      </p:sp>
    </p:spTree>
    <p:extLst>
      <p:ext uri="{BB962C8B-B14F-4D97-AF65-F5344CB8AC3E}">
        <p14:creationId xmlns:p14="http://schemas.microsoft.com/office/powerpoint/2010/main" xmlns="" val="36169711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t>USES Operator</a:t>
            </a:r>
          </a:p>
        </p:txBody>
      </p:sp>
      <p:sp>
        <p:nvSpPr>
          <p:cNvPr id="120835" name="Rectangle 3"/>
          <p:cNvSpPr>
            <a:spLocks noGrp="1" noChangeArrowheads="1"/>
          </p:cNvSpPr>
          <p:nvPr>
            <p:ph type="body" idx="1"/>
          </p:nvPr>
        </p:nvSpPr>
        <p:spPr>
          <a:xfrm>
            <a:off x="685800" y="914400"/>
            <a:ext cx="7772400" cy="609600"/>
          </a:xfrm>
        </p:spPr>
        <p:txBody>
          <a:bodyPr/>
          <a:lstStyle/>
          <a:p>
            <a:r>
              <a:rPr lang="en-US"/>
              <a:t>Lists the registers that will be preserved </a:t>
            </a:r>
          </a:p>
        </p:txBody>
      </p:sp>
      <p:sp>
        <p:nvSpPr>
          <p:cNvPr id="120837" name="Text Box 5"/>
          <p:cNvSpPr txBox="1">
            <a:spLocks noChangeArrowheads="1"/>
          </p:cNvSpPr>
          <p:nvPr/>
        </p:nvSpPr>
        <p:spPr bwMode="auto">
          <a:xfrm>
            <a:off x="838200" y="1524000"/>
            <a:ext cx="7467600" cy="44958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4114800" algn="l"/>
              </a:tabLst>
              <a:defRPr sz="2400">
                <a:solidFill>
                  <a:schemeClr val="tx1"/>
                </a:solidFill>
                <a:latin typeface="Times New Roman" charset="0"/>
                <a:ea typeface="ＭＳ Ｐゴシック" charset="0"/>
              </a:defRPr>
            </a:lvl1pPr>
            <a:lvl2pPr>
              <a:tabLst>
                <a:tab pos="457200" algn="l"/>
                <a:tab pos="4114800" algn="l"/>
              </a:tabLst>
              <a:defRPr sz="2400">
                <a:solidFill>
                  <a:schemeClr val="tx1"/>
                </a:solidFill>
                <a:latin typeface="Times New Roman" charset="0"/>
                <a:ea typeface="ＭＳ Ｐゴシック" charset="0"/>
              </a:defRPr>
            </a:lvl2pPr>
            <a:lvl3pPr>
              <a:tabLst>
                <a:tab pos="457200" algn="l"/>
                <a:tab pos="4114800" algn="l"/>
              </a:tabLst>
              <a:defRPr sz="2400">
                <a:solidFill>
                  <a:schemeClr val="tx1"/>
                </a:solidFill>
                <a:latin typeface="Times New Roman" charset="0"/>
                <a:ea typeface="ＭＳ Ｐゴシック" charset="0"/>
              </a:defRPr>
            </a:lvl3pPr>
            <a:lvl4pPr>
              <a:tabLst>
                <a:tab pos="457200" algn="l"/>
                <a:tab pos="4114800" algn="l"/>
              </a:tabLst>
              <a:defRPr sz="2400">
                <a:solidFill>
                  <a:schemeClr val="tx1"/>
                </a:solidFill>
                <a:latin typeface="Times New Roman" charset="0"/>
                <a:ea typeface="ＭＳ Ｐゴシック" charset="0"/>
              </a:defRPr>
            </a:lvl4pPr>
            <a:lvl5pPr>
              <a:tabLst>
                <a:tab pos="4572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latin typeface="Courier New" charset="0"/>
              </a:rPr>
              <a:t>ArraySum PROC USES esi ecx</a:t>
            </a:r>
          </a:p>
          <a:p>
            <a:pPr>
              <a:lnSpc>
                <a:spcPct val="50000"/>
              </a:lnSpc>
              <a:spcBef>
                <a:spcPct val="50000"/>
              </a:spcBef>
            </a:pPr>
            <a:r>
              <a:rPr lang="en-US" sz="1800" b="1">
                <a:latin typeface="Courier New" charset="0"/>
              </a:rPr>
              <a:t>	mov eax,0	; set the sum to zero</a:t>
            </a:r>
          </a:p>
          <a:p>
            <a:pPr>
              <a:lnSpc>
                <a:spcPct val="50000"/>
              </a:lnSpc>
              <a:spcBef>
                <a:spcPct val="50000"/>
              </a:spcBef>
            </a:pPr>
            <a:r>
              <a:rPr lang="en-US" sz="1800" b="1">
                <a:latin typeface="Courier New" charset="0"/>
              </a:rPr>
              <a:t>	etc.</a:t>
            </a:r>
          </a:p>
          <a:p>
            <a:pPr>
              <a:lnSpc>
                <a:spcPct val="50000"/>
              </a:lnSpc>
              <a:spcBef>
                <a:spcPct val="50000"/>
              </a:spcBef>
            </a:pPr>
            <a:endParaRPr lang="en-US" sz="1800" b="1">
              <a:latin typeface="Courier New" charset="0"/>
            </a:endParaRPr>
          </a:p>
          <a:p>
            <a:pPr>
              <a:lnSpc>
                <a:spcPct val="50000"/>
              </a:lnSpc>
              <a:spcBef>
                <a:spcPct val="50000"/>
              </a:spcBef>
            </a:pPr>
            <a:r>
              <a:rPr lang="en-US">
                <a:latin typeface="Arial" charset="0"/>
              </a:rPr>
              <a:t>MASM generates the code shown in </a:t>
            </a:r>
            <a:r>
              <a:rPr lang="en-US">
                <a:solidFill>
                  <a:schemeClr val="tx2"/>
                </a:solidFill>
                <a:latin typeface="Arial" charset="0"/>
              </a:rPr>
              <a:t>gold</a:t>
            </a:r>
            <a:r>
              <a:rPr lang="en-US">
                <a:latin typeface="Arial" charset="0"/>
              </a:rPr>
              <a:t>:</a:t>
            </a:r>
          </a:p>
          <a:p>
            <a:pPr>
              <a:lnSpc>
                <a:spcPct val="50000"/>
              </a:lnSpc>
              <a:spcBef>
                <a:spcPct val="50000"/>
              </a:spcBef>
            </a:pPr>
            <a:endParaRPr lang="en-US" sz="1800" b="1">
              <a:latin typeface="Courier New" charset="0"/>
            </a:endParaRPr>
          </a:p>
          <a:p>
            <a:pPr>
              <a:lnSpc>
                <a:spcPct val="50000"/>
              </a:lnSpc>
              <a:spcBef>
                <a:spcPct val="50000"/>
              </a:spcBef>
            </a:pPr>
            <a:r>
              <a:rPr lang="en-US" sz="1800" b="1">
                <a:latin typeface="Courier New" charset="0"/>
              </a:rPr>
              <a:t>ArraySum PROC</a:t>
            </a:r>
          </a:p>
          <a:p>
            <a:pPr>
              <a:lnSpc>
                <a:spcPct val="50000"/>
              </a:lnSpc>
              <a:spcBef>
                <a:spcPct val="50000"/>
              </a:spcBef>
            </a:pPr>
            <a:r>
              <a:rPr lang="en-US" sz="1800" b="1">
                <a:latin typeface="Courier New" charset="0"/>
              </a:rPr>
              <a:t>	</a:t>
            </a:r>
            <a:r>
              <a:rPr lang="en-US" sz="1800" b="1">
                <a:solidFill>
                  <a:schemeClr val="tx2"/>
                </a:solidFill>
                <a:latin typeface="Courier New" charset="0"/>
              </a:rPr>
              <a:t>push esi</a:t>
            </a:r>
          </a:p>
          <a:p>
            <a:pPr>
              <a:lnSpc>
                <a:spcPct val="50000"/>
              </a:lnSpc>
              <a:spcBef>
                <a:spcPct val="50000"/>
              </a:spcBef>
            </a:pPr>
            <a:r>
              <a:rPr lang="en-US" sz="1800" b="1">
                <a:solidFill>
                  <a:schemeClr val="tx2"/>
                </a:solidFill>
                <a:latin typeface="Courier New" charset="0"/>
              </a:rPr>
              <a:t>	push ecx</a:t>
            </a:r>
          </a:p>
          <a:p>
            <a:pPr>
              <a:lnSpc>
                <a:spcPct val="50000"/>
              </a:lnSpc>
              <a:spcBef>
                <a:spcPct val="50000"/>
              </a:spcBef>
            </a:pPr>
            <a:r>
              <a:rPr lang="en-US" sz="1800" b="1">
                <a:latin typeface="Courier New" charset="0"/>
              </a:rPr>
              <a:t>	.</a:t>
            </a:r>
          </a:p>
          <a:p>
            <a:pPr>
              <a:lnSpc>
                <a:spcPct val="50000"/>
              </a:lnSpc>
              <a:spcBef>
                <a:spcPct val="50000"/>
              </a:spcBef>
            </a:pPr>
            <a:r>
              <a:rPr lang="en-US" sz="1800" b="1">
                <a:latin typeface="Courier New" charset="0"/>
              </a:rPr>
              <a:t>	.</a:t>
            </a:r>
          </a:p>
          <a:p>
            <a:pPr>
              <a:lnSpc>
                <a:spcPct val="50000"/>
              </a:lnSpc>
              <a:spcBef>
                <a:spcPct val="50000"/>
              </a:spcBef>
            </a:pPr>
            <a:r>
              <a:rPr lang="en-US" sz="1800" b="1">
                <a:solidFill>
                  <a:schemeClr val="tx2"/>
                </a:solidFill>
                <a:latin typeface="Courier New" charset="0"/>
              </a:rPr>
              <a:t>	pop ecx</a:t>
            </a:r>
          </a:p>
          <a:p>
            <a:pPr>
              <a:lnSpc>
                <a:spcPct val="50000"/>
              </a:lnSpc>
              <a:spcBef>
                <a:spcPct val="50000"/>
              </a:spcBef>
            </a:pPr>
            <a:r>
              <a:rPr lang="en-US" sz="1800" b="1">
                <a:solidFill>
                  <a:schemeClr val="tx2"/>
                </a:solidFill>
                <a:latin typeface="Courier New" charset="0"/>
              </a:rPr>
              <a:t>	pop esi</a:t>
            </a:r>
          </a:p>
          <a:p>
            <a:pPr>
              <a:lnSpc>
                <a:spcPct val="50000"/>
              </a:lnSpc>
              <a:spcBef>
                <a:spcPct val="50000"/>
              </a:spcBef>
            </a:pPr>
            <a:r>
              <a:rPr lang="en-US" sz="1800" b="1">
                <a:latin typeface="Courier New" charset="0"/>
              </a:rPr>
              <a:t>	ret</a:t>
            </a:r>
          </a:p>
          <a:p>
            <a:pPr>
              <a:lnSpc>
                <a:spcPct val="50000"/>
              </a:lnSpc>
              <a:spcBef>
                <a:spcPct val="50000"/>
              </a:spcBef>
            </a:pPr>
            <a:r>
              <a:rPr lang="en-US" sz="1800" b="1">
                <a:latin typeface="Courier New" charset="0"/>
              </a:rPr>
              <a:t>ArraySum ENDP</a:t>
            </a:r>
          </a:p>
        </p:txBody>
      </p:sp>
    </p:spTree>
    <p:extLst>
      <p:ext uri="{BB962C8B-B14F-4D97-AF65-F5344CB8AC3E}">
        <p14:creationId xmlns:p14="http://schemas.microsoft.com/office/powerpoint/2010/main" xmlns="" val="1256833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t>When not to push a register</a:t>
            </a:r>
          </a:p>
        </p:txBody>
      </p:sp>
      <p:sp>
        <p:nvSpPr>
          <p:cNvPr id="115715" name="Text Box 3"/>
          <p:cNvSpPr txBox="1">
            <a:spLocks noChangeArrowheads="1"/>
          </p:cNvSpPr>
          <p:nvPr/>
        </p:nvSpPr>
        <p:spPr bwMode="auto">
          <a:xfrm>
            <a:off x="990600" y="2667000"/>
            <a:ext cx="7239000" cy="2133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latin typeface="Courier New" charset="0"/>
              </a:rPr>
              <a:t>SumOf PROC	; sum of three integers</a:t>
            </a:r>
          </a:p>
          <a:p>
            <a:pPr lvl="1">
              <a:lnSpc>
                <a:spcPct val="50000"/>
              </a:lnSpc>
              <a:spcBef>
                <a:spcPct val="50000"/>
              </a:spcBef>
            </a:pPr>
            <a:r>
              <a:rPr lang="en-US" sz="1800" b="1">
                <a:latin typeface="Courier New" charset="0"/>
              </a:rPr>
              <a:t>push eax	; 1</a:t>
            </a:r>
          </a:p>
          <a:p>
            <a:pPr lvl="1">
              <a:lnSpc>
                <a:spcPct val="50000"/>
              </a:lnSpc>
              <a:spcBef>
                <a:spcPct val="50000"/>
              </a:spcBef>
            </a:pPr>
            <a:r>
              <a:rPr lang="en-US" sz="1800" b="1">
                <a:latin typeface="Courier New" charset="0"/>
              </a:rPr>
              <a:t>add eax,ebx	; 2</a:t>
            </a:r>
          </a:p>
          <a:p>
            <a:pPr lvl="1">
              <a:lnSpc>
                <a:spcPct val="50000"/>
              </a:lnSpc>
              <a:spcBef>
                <a:spcPct val="50000"/>
              </a:spcBef>
            </a:pPr>
            <a:r>
              <a:rPr lang="en-US" sz="1800" b="1">
                <a:latin typeface="Courier New" charset="0"/>
              </a:rPr>
              <a:t>add eax,ecx	; 3</a:t>
            </a:r>
          </a:p>
          <a:p>
            <a:pPr lvl="1">
              <a:lnSpc>
                <a:spcPct val="50000"/>
              </a:lnSpc>
              <a:spcBef>
                <a:spcPct val="50000"/>
              </a:spcBef>
            </a:pPr>
            <a:r>
              <a:rPr lang="en-US" sz="1800" b="1">
                <a:latin typeface="Courier New" charset="0"/>
              </a:rPr>
              <a:t>pop eax	; 4</a:t>
            </a:r>
          </a:p>
          <a:p>
            <a:pPr lvl="1">
              <a:lnSpc>
                <a:spcPct val="50000"/>
              </a:lnSpc>
              <a:spcBef>
                <a:spcPct val="50000"/>
              </a:spcBef>
            </a:pPr>
            <a:r>
              <a:rPr lang="en-US" sz="1800" b="1">
                <a:latin typeface="Courier New" charset="0"/>
              </a:rPr>
              <a:t>ret</a:t>
            </a:r>
          </a:p>
          <a:p>
            <a:pPr>
              <a:lnSpc>
                <a:spcPct val="50000"/>
              </a:lnSpc>
              <a:spcBef>
                <a:spcPct val="50000"/>
              </a:spcBef>
            </a:pPr>
            <a:r>
              <a:rPr lang="en-US" sz="1800" b="1">
                <a:latin typeface="Courier New" charset="0"/>
              </a:rPr>
              <a:t>SumOf ENDP</a:t>
            </a:r>
          </a:p>
          <a:p>
            <a:pPr>
              <a:lnSpc>
                <a:spcPct val="50000"/>
              </a:lnSpc>
              <a:spcBef>
                <a:spcPct val="50000"/>
              </a:spcBef>
            </a:pPr>
            <a:endParaRPr lang="en-US" sz="1800" b="1">
              <a:latin typeface="Courier New" charset="0"/>
            </a:endParaRPr>
          </a:p>
        </p:txBody>
      </p:sp>
      <p:sp>
        <p:nvSpPr>
          <p:cNvPr id="115716" name="Text Box 4"/>
          <p:cNvSpPr txBox="1">
            <a:spLocks noChangeArrowheads="1"/>
          </p:cNvSpPr>
          <p:nvPr/>
        </p:nvSpPr>
        <p:spPr bwMode="auto">
          <a:xfrm>
            <a:off x="685800" y="1066800"/>
            <a:ext cx="7696200" cy="13849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a:t>The sum of the three registers is stored in EAX on line (3), but the POP instruction replaces it with the starting value of EAX on line (4):</a:t>
            </a:r>
          </a:p>
        </p:txBody>
      </p:sp>
    </p:spTree>
    <p:extLst>
      <p:ext uri="{BB962C8B-B14F-4D97-AF65-F5344CB8AC3E}">
        <p14:creationId xmlns:p14="http://schemas.microsoft.com/office/powerpoint/2010/main" xmlns="" val="5998508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4" name="Content Placeholder 3"/>
          <p:cNvSpPr>
            <a:spLocks noGrp="1"/>
          </p:cNvSpPr>
          <p:nvPr>
            <p:ph idx="1"/>
          </p:nvPr>
        </p:nvSpPr>
        <p:spPr/>
        <p:txBody>
          <a:bodyPr>
            <a:normAutofit fontScale="85000" lnSpcReduction="20000"/>
          </a:bodyPr>
          <a:lstStyle/>
          <a:p>
            <a:pPr>
              <a:spcBef>
                <a:spcPts val="1176"/>
              </a:spcBef>
            </a:pPr>
            <a:r>
              <a:rPr lang="en-US" sz="2800" dirty="0"/>
              <a:t>Creating </a:t>
            </a:r>
            <a:r>
              <a:rPr lang="en-US" sz="2800" dirty="0" smtClean="0"/>
              <a:t>Procedures</a:t>
            </a:r>
          </a:p>
          <a:p>
            <a:pPr>
              <a:spcBef>
                <a:spcPts val="1176"/>
              </a:spcBef>
            </a:pPr>
            <a:endParaRPr lang="en-US" sz="2800" dirty="0"/>
          </a:p>
          <a:p>
            <a:pPr>
              <a:spcBef>
                <a:spcPts val="1176"/>
              </a:spcBef>
            </a:pPr>
            <a:r>
              <a:rPr lang="en-US" sz="2800" dirty="0"/>
              <a:t>Documenting Procedures</a:t>
            </a:r>
          </a:p>
          <a:p>
            <a:pPr>
              <a:spcBef>
                <a:spcPts val="1176"/>
              </a:spcBef>
            </a:pPr>
            <a:endParaRPr lang="en-US" sz="2800" dirty="0" smtClean="0"/>
          </a:p>
          <a:p>
            <a:pPr>
              <a:spcBef>
                <a:spcPts val="1176"/>
              </a:spcBef>
            </a:pPr>
            <a:r>
              <a:rPr lang="en-US" sz="2800" dirty="0" smtClean="0"/>
              <a:t>Example</a:t>
            </a:r>
            <a:r>
              <a:rPr lang="en-US" sz="2800" dirty="0"/>
              <a:t>: </a:t>
            </a:r>
            <a:r>
              <a:rPr lang="en-US" sz="2800" dirty="0" err="1"/>
              <a:t>SumOf</a:t>
            </a:r>
            <a:r>
              <a:rPr lang="en-US" sz="2800" dirty="0"/>
              <a:t> Procedure</a:t>
            </a:r>
          </a:p>
          <a:p>
            <a:pPr>
              <a:spcBef>
                <a:spcPts val="1176"/>
              </a:spcBef>
            </a:pPr>
            <a:r>
              <a:rPr lang="en-US" sz="2800" dirty="0"/>
              <a:t>CALL and RET Instructions</a:t>
            </a:r>
          </a:p>
          <a:p>
            <a:pPr>
              <a:spcBef>
                <a:spcPts val="3072"/>
              </a:spcBef>
            </a:pPr>
            <a:r>
              <a:rPr lang="en-US" sz="2800" dirty="0"/>
              <a:t>The </a:t>
            </a:r>
            <a:r>
              <a:rPr lang="en-US" sz="2800" b="1" u="sng" dirty="0">
                <a:solidFill>
                  <a:srgbClr val="0000FF"/>
                </a:solidFill>
              </a:rPr>
              <a:t>CALL</a:t>
            </a:r>
            <a:r>
              <a:rPr lang="en-US" sz="2800" dirty="0"/>
              <a:t> instruction calls a procedure </a:t>
            </a:r>
          </a:p>
          <a:p>
            <a:pPr lvl="1">
              <a:spcBef>
                <a:spcPts val="3072"/>
              </a:spcBef>
            </a:pPr>
            <a:r>
              <a:rPr lang="en-US" sz="2400" dirty="0"/>
              <a:t>pushes offset of next instruction on the </a:t>
            </a:r>
            <a:r>
              <a:rPr lang="en-US" sz="2400" dirty="0" smtClean="0"/>
              <a:t>stack and copies </a:t>
            </a:r>
            <a:r>
              <a:rPr lang="en-US" sz="2400" dirty="0"/>
              <a:t>the address of the called procedure into EIP</a:t>
            </a:r>
          </a:p>
          <a:p>
            <a:pPr>
              <a:spcBef>
                <a:spcPts val="3072"/>
              </a:spcBef>
            </a:pPr>
            <a:r>
              <a:rPr lang="en-US" sz="2800" dirty="0"/>
              <a:t> The </a:t>
            </a:r>
            <a:r>
              <a:rPr lang="en-US" sz="2800" b="1" u="sng" dirty="0">
                <a:solidFill>
                  <a:srgbClr val="0000FF"/>
                </a:solidFill>
              </a:rPr>
              <a:t>RET</a:t>
            </a:r>
            <a:r>
              <a:rPr lang="en-US" sz="2800" dirty="0"/>
              <a:t> instruction returns from a </a:t>
            </a:r>
            <a:r>
              <a:rPr lang="en-US" sz="2800" dirty="0" smtClean="0"/>
              <a:t>procedure</a:t>
            </a:r>
            <a:endParaRPr lang="en-US" sz="2800" dirty="0"/>
          </a:p>
        </p:txBody>
      </p:sp>
      <p:sp>
        <p:nvSpPr>
          <p:cNvPr id="5" name="Text Box 4"/>
          <p:cNvSpPr txBox="1">
            <a:spLocks noChangeArrowheads="1"/>
          </p:cNvSpPr>
          <p:nvPr/>
        </p:nvSpPr>
        <p:spPr bwMode="auto">
          <a:xfrm>
            <a:off x="6248400" y="1143000"/>
            <a:ext cx="2362200" cy="1752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1600" b="1" i="1" dirty="0">
                <a:solidFill>
                  <a:srgbClr val="0000FF"/>
                </a:solidFill>
                <a:latin typeface="Courier New" charset="0"/>
              </a:rPr>
              <a:t>sample</a:t>
            </a:r>
            <a:r>
              <a:rPr lang="en-US" sz="1600" b="1" dirty="0">
                <a:latin typeface="Courier New" charset="0"/>
              </a:rPr>
              <a:t> PROC</a:t>
            </a:r>
          </a:p>
          <a:p>
            <a:pPr lvl="1"/>
            <a:r>
              <a:rPr lang="en-US" sz="1600" b="1" dirty="0">
                <a:latin typeface="Courier New" charset="0"/>
              </a:rPr>
              <a:t>.</a:t>
            </a:r>
          </a:p>
          <a:p>
            <a:pPr lvl="1"/>
            <a:r>
              <a:rPr lang="en-US" sz="1600" b="1" dirty="0">
                <a:latin typeface="Courier New" charset="0"/>
              </a:rPr>
              <a:t>.</a:t>
            </a:r>
            <a:endParaRPr lang="en-US" sz="1600" b="1" dirty="0" smtClean="0">
              <a:latin typeface="Courier New" charset="0"/>
            </a:endParaRPr>
          </a:p>
          <a:p>
            <a:pPr lvl="1"/>
            <a:r>
              <a:rPr lang="en-US" sz="1600" b="1" dirty="0" smtClean="0">
                <a:latin typeface="Courier New" charset="0"/>
              </a:rPr>
              <a:t>.</a:t>
            </a:r>
            <a:endParaRPr lang="en-US" sz="1600" b="1" dirty="0">
              <a:latin typeface="Courier New" charset="0"/>
            </a:endParaRPr>
          </a:p>
          <a:p>
            <a:pPr lvl="1"/>
            <a:r>
              <a:rPr lang="en-US" sz="1600" b="1" dirty="0">
                <a:latin typeface="Courier New" charset="0"/>
              </a:rPr>
              <a:t>ret</a:t>
            </a:r>
          </a:p>
          <a:p>
            <a:r>
              <a:rPr lang="en-US" sz="1600" b="1" i="1" dirty="0">
                <a:solidFill>
                  <a:srgbClr val="0000FF"/>
                </a:solidFill>
                <a:latin typeface="Courier New" charset="0"/>
              </a:rPr>
              <a:t>sample</a:t>
            </a:r>
            <a:r>
              <a:rPr lang="en-US" sz="1600" b="1" dirty="0">
                <a:latin typeface="Courier New" charset="0"/>
              </a:rPr>
              <a:t> ENDP</a:t>
            </a:r>
          </a:p>
        </p:txBody>
      </p:sp>
    </p:spTree>
    <p:extLst>
      <p:ext uri="{BB962C8B-B14F-4D97-AF65-F5344CB8AC3E}">
        <p14:creationId xmlns:p14="http://schemas.microsoft.com/office/powerpoint/2010/main" xmlns="" val="21705185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15: Review</a:t>
            </a:r>
            <a:endParaRPr lang="en-US" dirty="0"/>
          </a:p>
        </p:txBody>
      </p:sp>
      <p:sp>
        <p:nvSpPr>
          <p:cNvPr id="4" name="Content Placeholder 2"/>
          <p:cNvSpPr>
            <a:spLocks noGrp="1"/>
          </p:cNvSpPr>
          <p:nvPr>
            <p:ph idx="1"/>
          </p:nvPr>
        </p:nvSpPr>
        <p:spPr>
          <a:xfrm>
            <a:off x="457200" y="1219200"/>
            <a:ext cx="8229600" cy="5257800"/>
          </a:xfrm>
        </p:spPr>
        <p:txBody>
          <a:bodyPr>
            <a:normAutofit/>
          </a:bodyPr>
          <a:lstStyle/>
          <a:p>
            <a:pPr>
              <a:lnSpc>
                <a:spcPct val="110000"/>
              </a:lnSpc>
              <a:spcBef>
                <a:spcPts val="600"/>
              </a:spcBef>
            </a:pPr>
            <a:r>
              <a:rPr lang="en-US" dirty="0" smtClean="0"/>
              <a:t>Elements </a:t>
            </a:r>
            <a:r>
              <a:rPr lang="en-US" dirty="0"/>
              <a:t>are only added/removed to/from the </a:t>
            </a:r>
            <a:r>
              <a:rPr lang="en-US" dirty="0" smtClean="0"/>
              <a:t>top.</a:t>
            </a:r>
            <a:endParaRPr lang="en-US" dirty="0"/>
          </a:p>
          <a:p>
            <a:pPr>
              <a:lnSpc>
                <a:spcPct val="110000"/>
              </a:lnSpc>
              <a:spcBef>
                <a:spcPts val="600"/>
              </a:spcBef>
            </a:pPr>
            <a:r>
              <a:rPr lang="en-US" dirty="0"/>
              <a:t>LIFO (Last In First Out) </a:t>
            </a:r>
            <a:r>
              <a:rPr lang="en-US" dirty="0" smtClean="0"/>
              <a:t>structure.</a:t>
            </a:r>
            <a:endParaRPr lang="en-US" dirty="0"/>
          </a:p>
          <a:p>
            <a:pPr>
              <a:lnSpc>
                <a:spcPct val="110000"/>
              </a:lnSpc>
              <a:spcBef>
                <a:spcPts val="600"/>
              </a:spcBef>
            </a:pPr>
            <a:r>
              <a:rPr lang="en-US" dirty="0"/>
              <a:t>Managed by the CPU, using two </a:t>
            </a:r>
            <a:r>
              <a:rPr lang="en-US" dirty="0" smtClean="0"/>
              <a:t>registers:</a:t>
            </a:r>
            <a:endParaRPr lang="en-US" dirty="0"/>
          </a:p>
          <a:p>
            <a:pPr lvl="1">
              <a:lnSpc>
                <a:spcPct val="110000"/>
              </a:lnSpc>
              <a:spcBef>
                <a:spcPts val="600"/>
              </a:spcBef>
            </a:pPr>
            <a:r>
              <a:rPr lang="en-US" sz="1900" dirty="0" smtClean="0"/>
              <a:t>SS:ESP</a:t>
            </a:r>
          </a:p>
          <a:p>
            <a:pPr>
              <a:lnSpc>
                <a:spcPct val="110000"/>
              </a:lnSpc>
              <a:spcBef>
                <a:spcPts val="600"/>
              </a:spcBef>
            </a:pPr>
            <a:r>
              <a:rPr lang="en-US" dirty="0" smtClean="0"/>
              <a:t>PUSH and POP Instructions</a:t>
            </a:r>
          </a:p>
          <a:p>
            <a:pPr>
              <a:lnSpc>
                <a:spcPct val="110000"/>
              </a:lnSpc>
              <a:spcBef>
                <a:spcPts val="600"/>
              </a:spcBef>
            </a:pPr>
            <a:r>
              <a:rPr lang="en-US" dirty="0"/>
              <a:t>PUSH syntax:</a:t>
            </a:r>
          </a:p>
          <a:p>
            <a:pPr lvl="1">
              <a:lnSpc>
                <a:spcPct val="110000"/>
              </a:lnSpc>
              <a:spcBef>
                <a:spcPts val="600"/>
              </a:spcBef>
            </a:pPr>
            <a:r>
              <a:rPr lang="en-US" sz="1900" dirty="0"/>
              <a:t>PUSH </a:t>
            </a:r>
            <a:r>
              <a:rPr lang="en-US" sz="1900" i="1" dirty="0"/>
              <a:t>r/</a:t>
            </a:r>
            <a:r>
              <a:rPr lang="en-US" sz="1900" i="1" dirty="0" smtClean="0"/>
              <a:t>m16</a:t>
            </a:r>
          </a:p>
          <a:p>
            <a:pPr lvl="1">
              <a:lnSpc>
                <a:spcPct val="110000"/>
              </a:lnSpc>
              <a:spcBef>
                <a:spcPts val="600"/>
              </a:spcBef>
            </a:pPr>
            <a:r>
              <a:rPr lang="en-US" sz="1900" dirty="0" smtClean="0"/>
              <a:t>PUSH </a:t>
            </a:r>
            <a:r>
              <a:rPr lang="en-US" sz="1900" i="1" dirty="0"/>
              <a:t>r/</a:t>
            </a:r>
            <a:r>
              <a:rPr lang="en-US" sz="1900" i="1" dirty="0" smtClean="0"/>
              <a:t>m32</a:t>
            </a:r>
            <a:r>
              <a:rPr lang="en-US" sz="1900" dirty="0"/>
              <a:t>		</a:t>
            </a:r>
          </a:p>
          <a:p>
            <a:pPr lvl="1">
              <a:lnSpc>
                <a:spcPct val="110000"/>
              </a:lnSpc>
              <a:spcBef>
                <a:spcPts val="600"/>
              </a:spcBef>
            </a:pPr>
            <a:r>
              <a:rPr lang="en-US" sz="1900" dirty="0" smtClean="0"/>
              <a:t>PUSH </a:t>
            </a:r>
            <a:r>
              <a:rPr lang="en-US" sz="1900" i="1" dirty="0"/>
              <a:t>imm32</a:t>
            </a:r>
          </a:p>
          <a:p>
            <a:pPr>
              <a:lnSpc>
                <a:spcPct val="110000"/>
              </a:lnSpc>
              <a:spcBef>
                <a:spcPts val="600"/>
              </a:spcBef>
            </a:pPr>
            <a:r>
              <a:rPr lang="en-US" dirty="0"/>
              <a:t>POP syntax:</a:t>
            </a:r>
          </a:p>
          <a:p>
            <a:pPr lvl="1">
              <a:lnSpc>
                <a:spcPct val="110000"/>
              </a:lnSpc>
              <a:spcBef>
                <a:spcPts val="600"/>
              </a:spcBef>
            </a:pPr>
            <a:r>
              <a:rPr lang="en-US" sz="1900" dirty="0"/>
              <a:t>POP </a:t>
            </a:r>
            <a:r>
              <a:rPr lang="en-US" sz="1900" i="1" dirty="0"/>
              <a:t>r/m16</a:t>
            </a:r>
            <a:r>
              <a:rPr lang="en-US" sz="1900" dirty="0"/>
              <a:t>		</a:t>
            </a:r>
          </a:p>
          <a:p>
            <a:pPr lvl="1">
              <a:lnSpc>
                <a:spcPct val="110000"/>
              </a:lnSpc>
              <a:spcBef>
                <a:spcPts val="600"/>
              </a:spcBef>
            </a:pPr>
            <a:r>
              <a:rPr lang="en-US" sz="1900" dirty="0"/>
              <a:t>POP </a:t>
            </a:r>
            <a:r>
              <a:rPr lang="en-US" sz="1900" i="1" dirty="0"/>
              <a:t>r/</a:t>
            </a:r>
            <a:r>
              <a:rPr lang="en-US" sz="1900" i="1" dirty="0" smtClean="0"/>
              <a:t>m32</a:t>
            </a:r>
            <a:endParaRPr lang="en-US" sz="1900" dirty="0"/>
          </a:p>
        </p:txBody>
      </p:sp>
      <p:grpSp>
        <p:nvGrpSpPr>
          <p:cNvPr id="5" name="Group 4"/>
          <p:cNvGrpSpPr/>
          <p:nvPr/>
        </p:nvGrpSpPr>
        <p:grpSpPr>
          <a:xfrm>
            <a:off x="4419600" y="3505200"/>
            <a:ext cx="4618080" cy="3218882"/>
            <a:chOff x="1090564" y="2267518"/>
            <a:chExt cx="8473803" cy="4438082"/>
          </a:xfrm>
        </p:grpSpPr>
        <p:grpSp>
          <p:nvGrpSpPr>
            <p:cNvPr id="6" name="Group 5"/>
            <p:cNvGrpSpPr/>
            <p:nvPr/>
          </p:nvGrpSpPr>
          <p:grpSpPr>
            <a:xfrm>
              <a:off x="1295400" y="2286000"/>
              <a:ext cx="5181600" cy="3810000"/>
              <a:chOff x="914400" y="2209800"/>
              <a:chExt cx="5181600" cy="4495800"/>
            </a:xfrm>
          </p:grpSpPr>
          <p:sp>
            <p:nvSpPr>
              <p:cNvPr id="16" name="Chord 15"/>
              <p:cNvSpPr/>
              <p:nvPr/>
            </p:nvSpPr>
            <p:spPr>
              <a:xfrm>
                <a:off x="914400" y="2209800"/>
                <a:ext cx="5181600" cy="1066800"/>
              </a:xfrm>
              <a:prstGeom prst="chord">
                <a:avLst>
                  <a:gd name="adj1" fmla="val 32272"/>
                  <a:gd name="adj2" fmla="val 10792829"/>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400" dirty="0" smtClean="0">
                  <a:latin typeface="Arial"/>
                  <a:cs typeface="Arial"/>
                </a:endParaRPr>
              </a:p>
              <a:p>
                <a:pPr algn="ctr"/>
                <a:r>
                  <a:rPr lang="en-US" sz="1400" dirty="0" smtClean="0">
                    <a:ln>
                      <a:solidFill>
                        <a:srgbClr val="000000"/>
                      </a:solidFill>
                    </a:ln>
                    <a:solidFill>
                      <a:schemeClr val="tx1"/>
                    </a:solidFill>
                    <a:latin typeface="Arial"/>
                    <a:cs typeface="Arial"/>
                  </a:rPr>
                  <a:t>10</a:t>
                </a:r>
                <a:endParaRPr lang="en-US" sz="1400" dirty="0">
                  <a:ln>
                    <a:solidFill>
                      <a:srgbClr val="000000"/>
                    </a:solidFill>
                  </a:ln>
                  <a:solidFill>
                    <a:schemeClr val="tx1"/>
                  </a:solidFill>
                  <a:latin typeface="Arial"/>
                  <a:cs typeface="Arial"/>
                </a:endParaRPr>
              </a:p>
            </p:txBody>
          </p:sp>
          <p:sp>
            <p:nvSpPr>
              <p:cNvPr id="17" name="Chord 16"/>
              <p:cNvSpPr/>
              <p:nvPr/>
            </p:nvSpPr>
            <p:spPr>
              <a:xfrm>
                <a:off x="914400" y="2590800"/>
                <a:ext cx="5181600" cy="1066800"/>
              </a:xfrm>
              <a:prstGeom prst="chord">
                <a:avLst>
                  <a:gd name="adj1" fmla="val 32272"/>
                  <a:gd name="adj2" fmla="val 10792829"/>
                </a:avLst>
              </a:prstGeom>
              <a:ln>
                <a:solidFill>
                  <a:srgbClr val="00000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400" dirty="0" smtClean="0">
                  <a:latin typeface="Arial"/>
                  <a:cs typeface="Arial"/>
                </a:endParaRPr>
              </a:p>
              <a:p>
                <a:pPr algn="ctr"/>
                <a:r>
                  <a:rPr lang="en-US" sz="1400" dirty="0" smtClean="0">
                    <a:ln>
                      <a:solidFill>
                        <a:srgbClr val="000000"/>
                      </a:solidFill>
                    </a:ln>
                    <a:solidFill>
                      <a:schemeClr val="tx1"/>
                    </a:solidFill>
                    <a:latin typeface="Arial"/>
                    <a:cs typeface="Arial"/>
                  </a:rPr>
                  <a:t>9</a:t>
                </a:r>
                <a:endParaRPr lang="en-US" sz="1400" dirty="0">
                  <a:ln>
                    <a:solidFill>
                      <a:srgbClr val="000000"/>
                    </a:solidFill>
                  </a:ln>
                  <a:solidFill>
                    <a:schemeClr val="tx1"/>
                  </a:solidFill>
                  <a:latin typeface="Arial"/>
                  <a:cs typeface="Arial"/>
                </a:endParaRPr>
              </a:p>
            </p:txBody>
          </p:sp>
          <p:grpSp>
            <p:nvGrpSpPr>
              <p:cNvPr id="18" name="Group 17"/>
              <p:cNvGrpSpPr/>
              <p:nvPr/>
            </p:nvGrpSpPr>
            <p:grpSpPr>
              <a:xfrm>
                <a:off x="914400" y="2971800"/>
                <a:ext cx="5181600" cy="1066800"/>
                <a:chOff x="381000" y="-228600"/>
                <a:chExt cx="5334000" cy="1600200"/>
              </a:xfrm>
            </p:grpSpPr>
            <p:sp>
              <p:nvSpPr>
                <p:cNvPr id="40" name="Chord 39"/>
                <p:cNvSpPr/>
                <p:nvPr/>
              </p:nvSpPr>
              <p:spPr>
                <a:xfrm>
                  <a:off x="381000" y="-228600"/>
                  <a:ext cx="5334000" cy="1600200"/>
                </a:xfrm>
                <a:prstGeom prst="chord">
                  <a:avLst>
                    <a:gd name="adj1" fmla="val 32272"/>
                    <a:gd name="adj2" fmla="val 10792829"/>
                  </a:avLst>
                </a:prstGeom>
                <a:ln>
                  <a:solidFill>
                    <a:srgbClr val="000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400" dirty="0" smtClean="0">
                    <a:latin typeface="Arial"/>
                    <a:cs typeface="Arial"/>
                  </a:endParaRPr>
                </a:p>
                <a:p>
                  <a:pPr algn="ctr"/>
                  <a:r>
                    <a:rPr lang="en-US" sz="1400" dirty="0" smtClean="0">
                      <a:ln>
                        <a:solidFill>
                          <a:srgbClr val="000000"/>
                        </a:solidFill>
                      </a:ln>
                      <a:solidFill>
                        <a:schemeClr val="tx1"/>
                      </a:solidFill>
                      <a:latin typeface="Arial"/>
                      <a:cs typeface="Arial"/>
                    </a:rPr>
                    <a:t>8</a:t>
                  </a:r>
                  <a:endParaRPr lang="en-US" sz="1400" dirty="0">
                    <a:ln>
                      <a:solidFill>
                        <a:srgbClr val="000000"/>
                      </a:solidFill>
                    </a:ln>
                    <a:solidFill>
                      <a:schemeClr val="tx1"/>
                    </a:solidFill>
                    <a:latin typeface="Arial"/>
                    <a:cs typeface="Arial"/>
                  </a:endParaRPr>
                </a:p>
              </p:txBody>
            </p:sp>
            <p:sp>
              <p:nvSpPr>
                <p:cNvPr id="41" name="Rectangle 40"/>
                <p:cNvSpPr/>
                <p:nvPr/>
              </p:nvSpPr>
              <p:spPr>
                <a:xfrm>
                  <a:off x="1227221" y="1131922"/>
                  <a:ext cx="3649579" cy="239678"/>
                </a:xfrm>
                <a:prstGeom prst="rect">
                  <a:avLst/>
                </a:prstGeom>
                <a:ln>
                  <a:solidFill>
                    <a:srgbClr val="000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400">
                    <a:latin typeface="Arial"/>
                    <a:cs typeface="Arial"/>
                  </a:endParaRPr>
                </a:p>
              </p:txBody>
            </p:sp>
          </p:grpSp>
          <p:grpSp>
            <p:nvGrpSpPr>
              <p:cNvPr id="19" name="Group 18"/>
              <p:cNvGrpSpPr/>
              <p:nvPr/>
            </p:nvGrpSpPr>
            <p:grpSpPr>
              <a:xfrm>
                <a:off x="914400" y="3352800"/>
                <a:ext cx="5181600" cy="1066800"/>
                <a:chOff x="381000" y="-228600"/>
                <a:chExt cx="5334000" cy="1600200"/>
              </a:xfrm>
            </p:grpSpPr>
            <p:sp>
              <p:nvSpPr>
                <p:cNvPr id="38" name="Chord 37"/>
                <p:cNvSpPr/>
                <p:nvPr/>
              </p:nvSpPr>
              <p:spPr>
                <a:xfrm>
                  <a:off x="381000" y="-228600"/>
                  <a:ext cx="5334000" cy="1600200"/>
                </a:xfrm>
                <a:prstGeom prst="chord">
                  <a:avLst>
                    <a:gd name="adj1" fmla="val 32272"/>
                    <a:gd name="adj2" fmla="val 10792829"/>
                  </a:avLst>
                </a:prstGeom>
                <a:ln>
                  <a:solidFill>
                    <a:srgbClr val="00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400" dirty="0" smtClean="0">
                    <a:latin typeface="Arial"/>
                    <a:cs typeface="Arial"/>
                  </a:endParaRPr>
                </a:p>
                <a:p>
                  <a:pPr algn="ctr"/>
                  <a:r>
                    <a:rPr lang="en-US" sz="1400" dirty="0" smtClean="0">
                      <a:ln>
                        <a:solidFill>
                          <a:srgbClr val="000000"/>
                        </a:solidFill>
                      </a:ln>
                      <a:solidFill>
                        <a:schemeClr val="tx1"/>
                      </a:solidFill>
                      <a:latin typeface="Arial"/>
                      <a:cs typeface="Arial"/>
                    </a:rPr>
                    <a:t>7</a:t>
                  </a:r>
                  <a:endParaRPr lang="en-US" sz="1400" dirty="0">
                    <a:ln>
                      <a:solidFill>
                        <a:srgbClr val="000000"/>
                      </a:solidFill>
                    </a:ln>
                    <a:solidFill>
                      <a:schemeClr val="tx1"/>
                    </a:solidFill>
                    <a:latin typeface="Arial"/>
                    <a:cs typeface="Arial"/>
                  </a:endParaRPr>
                </a:p>
              </p:txBody>
            </p:sp>
            <p:sp>
              <p:nvSpPr>
                <p:cNvPr id="39" name="Rectangle 38"/>
                <p:cNvSpPr/>
                <p:nvPr/>
              </p:nvSpPr>
              <p:spPr>
                <a:xfrm>
                  <a:off x="1227221" y="1131922"/>
                  <a:ext cx="3649579" cy="239678"/>
                </a:xfrm>
                <a:prstGeom prst="rect">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400">
                    <a:latin typeface="Arial"/>
                    <a:cs typeface="Arial"/>
                  </a:endParaRPr>
                </a:p>
              </p:txBody>
            </p:sp>
          </p:grpSp>
          <p:grpSp>
            <p:nvGrpSpPr>
              <p:cNvPr id="20" name="Group 19"/>
              <p:cNvGrpSpPr/>
              <p:nvPr/>
            </p:nvGrpSpPr>
            <p:grpSpPr>
              <a:xfrm>
                <a:off x="914400" y="3733800"/>
                <a:ext cx="5181600" cy="1066800"/>
                <a:chOff x="381000" y="-228600"/>
                <a:chExt cx="5334000" cy="1600200"/>
              </a:xfrm>
            </p:grpSpPr>
            <p:sp>
              <p:nvSpPr>
                <p:cNvPr id="36" name="Chord 35"/>
                <p:cNvSpPr/>
                <p:nvPr/>
              </p:nvSpPr>
              <p:spPr>
                <a:xfrm>
                  <a:off x="381000" y="-228600"/>
                  <a:ext cx="5334000" cy="1600200"/>
                </a:xfrm>
                <a:prstGeom prst="chord">
                  <a:avLst>
                    <a:gd name="adj1" fmla="val 32272"/>
                    <a:gd name="adj2" fmla="val 10792829"/>
                  </a:avLst>
                </a:prstGeom>
                <a:ln>
                  <a:solidFill>
                    <a:srgbClr val="0000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1400" dirty="0" smtClean="0">
                    <a:latin typeface="Arial"/>
                    <a:cs typeface="Arial"/>
                  </a:endParaRPr>
                </a:p>
                <a:p>
                  <a:pPr algn="ctr"/>
                  <a:r>
                    <a:rPr lang="en-US" sz="1400" dirty="0" smtClean="0">
                      <a:ln>
                        <a:solidFill>
                          <a:srgbClr val="000000"/>
                        </a:solidFill>
                      </a:ln>
                      <a:solidFill>
                        <a:schemeClr val="tx1"/>
                      </a:solidFill>
                      <a:latin typeface="Arial"/>
                      <a:cs typeface="Arial"/>
                    </a:rPr>
                    <a:t>6</a:t>
                  </a:r>
                  <a:endParaRPr lang="en-US" sz="1400" dirty="0">
                    <a:ln>
                      <a:solidFill>
                        <a:srgbClr val="000000"/>
                      </a:solidFill>
                    </a:ln>
                    <a:solidFill>
                      <a:schemeClr val="tx1"/>
                    </a:solidFill>
                    <a:latin typeface="Arial"/>
                    <a:cs typeface="Arial"/>
                  </a:endParaRPr>
                </a:p>
              </p:txBody>
            </p:sp>
            <p:sp>
              <p:nvSpPr>
                <p:cNvPr id="37" name="Rectangle 36"/>
                <p:cNvSpPr/>
                <p:nvPr/>
              </p:nvSpPr>
              <p:spPr>
                <a:xfrm>
                  <a:off x="1227221" y="1131922"/>
                  <a:ext cx="3649579" cy="239678"/>
                </a:xfrm>
                <a:prstGeom prst="rect">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400">
                    <a:latin typeface="Arial"/>
                    <a:cs typeface="Arial"/>
                  </a:endParaRPr>
                </a:p>
              </p:txBody>
            </p:sp>
          </p:grpSp>
          <p:grpSp>
            <p:nvGrpSpPr>
              <p:cNvPr id="21" name="Group 20"/>
              <p:cNvGrpSpPr/>
              <p:nvPr/>
            </p:nvGrpSpPr>
            <p:grpSpPr>
              <a:xfrm>
                <a:off x="914400" y="4114800"/>
                <a:ext cx="5181600" cy="1066800"/>
                <a:chOff x="381000" y="-228600"/>
                <a:chExt cx="5334000" cy="1600200"/>
              </a:xfrm>
            </p:grpSpPr>
            <p:sp>
              <p:nvSpPr>
                <p:cNvPr id="34" name="Chord 33"/>
                <p:cNvSpPr/>
                <p:nvPr/>
              </p:nvSpPr>
              <p:spPr>
                <a:xfrm>
                  <a:off x="381000" y="-228600"/>
                  <a:ext cx="5334000" cy="1600200"/>
                </a:xfrm>
                <a:prstGeom prst="chord">
                  <a:avLst>
                    <a:gd name="adj1" fmla="val 32272"/>
                    <a:gd name="adj2" fmla="val 10792829"/>
                  </a:avLst>
                </a:prstGeom>
                <a:ln>
                  <a:solidFill>
                    <a:srgbClr val="00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400" dirty="0" smtClean="0">
                    <a:latin typeface="Arial"/>
                    <a:cs typeface="Arial"/>
                  </a:endParaRPr>
                </a:p>
                <a:p>
                  <a:pPr algn="ctr"/>
                  <a:r>
                    <a:rPr lang="en-US" sz="1400" dirty="0" smtClean="0">
                      <a:ln>
                        <a:solidFill>
                          <a:srgbClr val="000000"/>
                        </a:solidFill>
                      </a:ln>
                      <a:solidFill>
                        <a:schemeClr val="tx1"/>
                      </a:solidFill>
                      <a:latin typeface="Arial"/>
                      <a:cs typeface="Arial"/>
                    </a:rPr>
                    <a:t>5</a:t>
                  </a:r>
                  <a:endParaRPr lang="en-US" sz="1400" dirty="0">
                    <a:ln>
                      <a:solidFill>
                        <a:srgbClr val="000000"/>
                      </a:solidFill>
                    </a:ln>
                    <a:solidFill>
                      <a:schemeClr val="tx1"/>
                    </a:solidFill>
                    <a:latin typeface="Arial"/>
                    <a:cs typeface="Arial"/>
                  </a:endParaRPr>
                </a:p>
              </p:txBody>
            </p:sp>
            <p:sp>
              <p:nvSpPr>
                <p:cNvPr id="35" name="Rectangle 34"/>
                <p:cNvSpPr/>
                <p:nvPr/>
              </p:nvSpPr>
              <p:spPr>
                <a:xfrm>
                  <a:off x="1227221" y="1131922"/>
                  <a:ext cx="3649579" cy="239678"/>
                </a:xfrm>
                <a:prstGeom prst="rect">
                  <a:avLst/>
                </a:prstGeom>
                <a:ln>
                  <a:solidFill>
                    <a:srgbClr val="00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400">
                    <a:latin typeface="Arial"/>
                    <a:cs typeface="Arial"/>
                  </a:endParaRPr>
                </a:p>
              </p:txBody>
            </p:sp>
          </p:grpSp>
          <p:grpSp>
            <p:nvGrpSpPr>
              <p:cNvPr id="22" name="Group 21"/>
              <p:cNvGrpSpPr/>
              <p:nvPr/>
            </p:nvGrpSpPr>
            <p:grpSpPr>
              <a:xfrm>
                <a:off x="914400" y="4495800"/>
                <a:ext cx="5181600" cy="1066800"/>
                <a:chOff x="381000" y="-228600"/>
                <a:chExt cx="5334000" cy="1600200"/>
              </a:xfrm>
            </p:grpSpPr>
            <p:sp>
              <p:nvSpPr>
                <p:cNvPr id="32" name="Chord 31"/>
                <p:cNvSpPr/>
                <p:nvPr/>
              </p:nvSpPr>
              <p:spPr>
                <a:xfrm>
                  <a:off x="381000" y="-228600"/>
                  <a:ext cx="5334000" cy="1600200"/>
                </a:xfrm>
                <a:prstGeom prst="chord">
                  <a:avLst>
                    <a:gd name="adj1" fmla="val 32272"/>
                    <a:gd name="adj2" fmla="val 10792829"/>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400" dirty="0" smtClean="0">
                    <a:latin typeface="Arial"/>
                    <a:cs typeface="Arial"/>
                  </a:endParaRPr>
                </a:p>
                <a:p>
                  <a:pPr algn="ctr"/>
                  <a:r>
                    <a:rPr lang="en-US" sz="1400" dirty="0" smtClean="0">
                      <a:ln>
                        <a:solidFill>
                          <a:srgbClr val="000000"/>
                        </a:solidFill>
                      </a:ln>
                      <a:solidFill>
                        <a:schemeClr val="tx1"/>
                      </a:solidFill>
                      <a:latin typeface="Arial"/>
                      <a:cs typeface="Arial"/>
                    </a:rPr>
                    <a:t>4</a:t>
                  </a:r>
                  <a:endParaRPr lang="en-US" sz="1400" dirty="0">
                    <a:ln>
                      <a:solidFill>
                        <a:srgbClr val="000000"/>
                      </a:solidFill>
                    </a:ln>
                    <a:solidFill>
                      <a:schemeClr val="tx1"/>
                    </a:solidFill>
                    <a:latin typeface="Arial"/>
                    <a:cs typeface="Arial"/>
                  </a:endParaRPr>
                </a:p>
              </p:txBody>
            </p:sp>
            <p:sp>
              <p:nvSpPr>
                <p:cNvPr id="33" name="Rectangle 32"/>
                <p:cNvSpPr/>
                <p:nvPr/>
              </p:nvSpPr>
              <p:spPr>
                <a:xfrm>
                  <a:off x="1227221" y="1131922"/>
                  <a:ext cx="3649579" cy="239678"/>
                </a:xfrm>
                <a:prstGeom prst="rect">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400">
                    <a:latin typeface="Arial"/>
                    <a:cs typeface="Arial"/>
                  </a:endParaRPr>
                </a:p>
              </p:txBody>
            </p:sp>
          </p:grpSp>
          <p:grpSp>
            <p:nvGrpSpPr>
              <p:cNvPr id="23" name="Group 22"/>
              <p:cNvGrpSpPr/>
              <p:nvPr/>
            </p:nvGrpSpPr>
            <p:grpSpPr>
              <a:xfrm>
                <a:off x="914400" y="4876800"/>
                <a:ext cx="5181600" cy="1066800"/>
                <a:chOff x="381000" y="-228600"/>
                <a:chExt cx="5334000" cy="1600200"/>
              </a:xfrm>
            </p:grpSpPr>
            <p:sp>
              <p:nvSpPr>
                <p:cNvPr id="30" name="Chord 29"/>
                <p:cNvSpPr/>
                <p:nvPr/>
              </p:nvSpPr>
              <p:spPr>
                <a:xfrm>
                  <a:off x="381000" y="-228600"/>
                  <a:ext cx="5334000" cy="1600200"/>
                </a:xfrm>
                <a:prstGeom prst="chord">
                  <a:avLst>
                    <a:gd name="adj1" fmla="val 32272"/>
                    <a:gd name="adj2" fmla="val 10792829"/>
                  </a:avLst>
                </a:prstGeom>
                <a:ln>
                  <a:solidFill>
                    <a:srgbClr val="0000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1400" dirty="0" smtClean="0">
                    <a:solidFill>
                      <a:srgbClr val="000000"/>
                    </a:solidFill>
                    <a:latin typeface="Arial"/>
                    <a:cs typeface="Arial"/>
                  </a:endParaRPr>
                </a:p>
                <a:p>
                  <a:pPr algn="ctr"/>
                  <a:r>
                    <a:rPr lang="en-US" sz="1400" dirty="0" smtClean="0">
                      <a:ln>
                        <a:solidFill>
                          <a:srgbClr val="000000"/>
                        </a:solidFill>
                      </a:ln>
                      <a:solidFill>
                        <a:srgbClr val="000000"/>
                      </a:solidFill>
                      <a:latin typeface="Arial"/>
                      <a:cs typeface="Arial"/>
                    </a:rPr>
                    <a:t>3</a:t>
                  </a:r>
                  <a:endParaRPr lang="en-US" sz="1400" dirty="0">
                    <a:ln>
                      <a:solidFill>
                        <a:srgbClr val="000000"/>
                      </a:solidFill>
                    </a:ln>
                    <a:solidFill>
                      <a:srgbClr val="000000"/>
                    </a:solidFill>
                    <a:latin typeface="Arial"/>
                    <a:cs typeface="Arial"/>
                  </a:endParaRPr>
                </a:p>
              </p:txBody>
            </p:sp>
            <p:sp>
              <p:nvSpPr>
                <p:cNvPr id="31" name="Rectangle 30"/>
                <p:cNvSpPr/>
                <p:nvPr/>
              </p:nvSpPr>
              <p:spPr>
                <a:xfrm>
                  <a:off x="1227221" y="1131922"/>
                  <a:ext cx="3649579" cy="239678"/>
                </a:xfrm>
                <a:prstGeom prst="rect">
                  <a:avLst/>
                </a:prstGeom>
                <a:ln>
                  <a:solidFill>
                    <a:srgbClr val="0000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1400">
                    <a:solidFill>
                      <a:srgbClr val="000000"/>
                    </a:solidFill>
                    <a:latin typeface="Arial"/>
                    <a:cs typeface="Arial"/>
                  </a:endParaRPr>
                </a:p>
              </p:txBody>
            </p:sp>
          </p:grpSp>
          <p:grpSp>
            <p:nvGrpSpPr>
              <p:cNvPr id="24" name="Group 23"/>
              <p:cNvGrpSpPr/>
              <p:nvPr/>
            </p:nvGrpSpPr>
            <p:grpSpPr>
              <a:xfrm>
                <a:off x="914400" y="5257800"/>
                <a:ext cx="5181600" cy="1066800"/>
                <a:chOff x="381000" y="-228600"/>
                <a:chExt cx="5334000" cy="1600200"/>
              </a:xfrm>
            </p:grpSpPr>
            <p:sp>
              <p:nvSpPr>
                <p:cNvPr id="28" name="Chord 27"/>
                <p:cNvSpPr/>
                <p:nvPr/>
              </p:nvSpPr>
              <p:spPr>
                <a:xfrm>
                  <a:off x="381000" y="-228600"/>
                  <a:ext cx="5334000" cy="1600200"/>
                </a:xfrm>
                <a:prstGeom prst="chord">
                  <a:avLst>
                    <a:gd name="adj1" fmla="val 32272"/>
                    <a:gd name="adj2" fmla="val 10792829"/>
                  </a:avLst>
                </a:prstGeom>
                <a:ln>
                  <a:solidFill>
                    <a:srgbClr val="00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400" dirty="0" smtClean="0">
                    <a:latin typeface="Arial"/>
                    <a:cs typeface="Arial"/>
                  </a:endParaRPr>
                </a:p>
                <a:p>
                  <a:pPr algn="ctr"/>
                  <a:r>
                    <a:rPr lang="en-US" sz="1400" dirty="0" smtClean="0">
                      <a:ln>
                        <a:solidFill>
                          <a:srgbClr val="000000"/>
                        </a:solidFill>
                      </a:ln>
                      <a:solidFill>
                        <a:schemeClr val="tx1"/>
                      </a:solidFill>
                      <a:latin typeface="Arial"/>
                      <a:cs typeface="Arial"/>
                    </a:rPr>
                    <a:t>2</a:t>
                  </a:r>
                  <a:endParaRPr lang="en-US" sz="1400" dirty="0">
                    <a:ln>
                      <a:solidFill>
                        <a:srgbClr val="000000"/>
                      </a:solidFill>
                    </a:ln>
                    <a:solidFill>
                      <a:schemeClr val="tx1"/>
                    </a:solidFill>
                    <a:latin typeface="Arial"/>
                    <a:cs typeface="Arial"/>
                  </a:endParaRPr>
                </a:p>
              </p:txBody>
            </p:sp>
            <p:sp>
              <p:nvSpPr>
                <p:cNvPr id="29" name="Rectangle 28"/>
                <p:cNvSpPr/>
                <p:nvPr/>
              </p:nvSpPr>
              <p:spPr>
                <a:xfrm>
                  <a:off x="1227221" y="1131922"/>
                  <a:ext cx="3649579" cy="239678"/>
                </a:xfrm>
                <a:prstGeom prst="rect">
                  <a:avLst/>
                </a:prstGeom>
                <a:ln>
                  <a:solidFill>
                    <a:srgbClr val="00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400">
                    <a:latin typeface="Arial"/>
                    <a:cs typeface="Arial"/>
                  </a:endParaRPr>
                </a:p>
              </p:txBody>
            </p:sp>
          </p:grpSp>
          <p:grpSp>
            <p:nvGrpSpPr>
              <p:cNvPr id="25" name="Group 24"/>
              <p:cNvGrpSpPr/>
              <p:nvPr/>
            </p:nvGrpSpPr>
            <p:grpSpPr>
              <a:xfrm>
                <a:off x="914400" y="5638800"/>
                <a:ext cx="5181600" cy="1066800"/>
                <a:chOff x="381000" y="-228600"/>
                <a:chExt cx="5334000" cy="1600200"/>
              </a:xfrm>
            </p:grpSpPr>
            <p:sp>
              <p:nvSpPr>
                <p:cNvPr id="26" name="Chord 25"/>
                <p:cNvSpPr/>
                <p:nvPr/>
              </p:nvSpPr>
              <p:spPr>
                <a:xfrm>
                  <a:off x="381000" y="-228600"/>
                  <a:ext cx="5334000" cy="1600200"/>
                </a:xfrm>
                <a:prstGeom prst="chord">
                  <a:avLst>
                    <a:gd name="adj1" fmla="val 32272"/>
                    <a:gd name="adj2" fmla="val 10792829"/>
                  </a:avLst>
                </a:prstGeom>
                <a:ln>
                  <a:solidFill>
                    <a:srgbClr val="000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400" dirty="0" smtClean="0">
                    <a:latin typeface="Arial"/>
                    <a:cs typeface="Arial"/>
                  </a:endParaRPr>
                </a:p>
                <a:p>
                  <a:pPr algn="ctr"/>
                  <a:r>
                    <a:rPr lang="en-US" sz="1400" dirty="0" smtClean="0">
                      <a:ln>
                        <a:solidFill>
                          <a:srgbClr val="000000"/>
                        </a:solidFill>
                      </a:ln>
                      <a:solidFill>
                        <a:schemeClr val="tx1"/>
                      </a:solidFill>
                      <a:latin typeface="Arial"/>
                      <a:cs typeface="Arial"/>
                    </a:rPr>
                    <a:t>1</a:t>
                  </a:r>
                  <a:endParaRPr lang="en-US" sz="1400" dirty="0">
                    <a:ln>
                      <a:solidFill>
                        <a:srgbClr val="000000"/>
                      </a:solidFill>
                    </a:ln>
                    <a:solidFill>
                      <a:schemeClr val="tx1"/>
                    </a:solidFill>
                    <a:latin typeface="Arial"/>
                    <a:cs typeface="Arial"/>
                  </a:endParaRPr>
                </a:p>
              </p:txBody>
            </p:sp>
            <p:sp>
              <p:nvSpPr>
                <p:cNvPr id="27" name="Rectangle 26"/>
                <p:cNvSpPr/>
                <p:nvPr/>
              </p:nvSpPr>
              <p:spPr>
                <a:xfrm>
                  <a:off x="1227221" y="1131922"/>
                  <a:ext cx="3649579" cy="239678"/>
                </a:xfrm>
                <a:prstGeom prst="rect">
                  <a:avLst/>
                </a:prstGeom>
                <a:ln>
                  <a:solidFill>
                    <a:srgbClr val="000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400">
                    <a:latin typeface="Arial"/>
                    <a:cs typeface="Arial"/>
                  </a:endParaRPr>
                </a:p>
              </p:txBody>
            </p:sp>
          </p:grpSp>
        </p:grpSp>
        <p:sp>
          <p:nvSpPr>
            <p:cNvPr id="7" name="TextBox 6"/>
            <p:cNvSpPr txBox="1"/>
            <p:nvPr/>
          </p:nvSpPr>
          <p:spPr>
            <a:xfrm>
              <a:off x="7772399" y="2586335"/>
              <a:ext cx="1106686" cy="559501"/>
            </a:xfrm>
            <a:prstGeom prst="rect">
              <a:avLst/>
            </a:prstGeom>
            <a:noFill/>
          </p:spPr>
          <p:txBody>
            <a:bodyPr wrap="none" rtlCol="0">
              <a:spAutoFit/>
            </a:bodyPr>
            <a:lstStyle/>
            <a:p>
              <a:r>
                <a:rPr lang="en-US" sz="1600" dirty="0" smtClean="0">
                  <a:latin typeface="Arial"/>
                  <a:cs typeface="Arial"/>
                </a:rPr>
                <a:t>Top</a:t>
              </a:r>
              <a:endParaRPr lang="en-US" sz="1600" dirty="0">
                <a:latin typeface="Arial"/>
                <a:cs typeface="Arial"/>
              </a:endParaRPr>
            </a:p>
          </p:txBody>
        </p:sp>
        <p:sp>
          <p:nvSpPr>
            <p:cNvPr id="8" name="TextBox 7"/>
            <p:cNvSpPr txBox="1"/>
            <p:nvPr/>
          </p:nvSpPr>
          <p:spPr>
            <a:xfrm>
              <a:off x="7772401" y="5862936"/>
              <a:ext cx="1791966" cy="559501"/>
            </a:xfrm>
            <a:prstGeom prst="rect">
              <a:avLst/>
            </a:prstGeom>
            <a:noFill/>
          </p:spPr>
          <p:txBody>
            <a:bodyPr wrap="none" rtlCol="0">
              <a:spAutoFit/>
            </a:bodyPr>
            <a:lstStyle/>
            <a:p>
              <a:r>
                <a:rPr lang="en-US" sz="1600" dirty="0" smtClean="0">
                  <a:latin typeface="Arial"/>
                  <a:cs typeface="Arial"/>
                </a:rPr>
                <a:t>Bottom</a:t>
              </a:r>
              <a:endParaRPr lang="en-US" sz="1600" dirty="0">
                <a:latin typeface="Arial"/>
                <a:cs typeface="Arial"/>
              </a:endParaRPr>
            </a:p>
          </p:txBody>
        </p:sp>
        <p:sp>
          <p:nvSpPr>
            <p:cNvPr id="9" name="Freeform 8"/>
            <p:cNvSpPr/>
            <p:nvPr/>
          </p:nvSpPr>
          <p:spPr>
            <a:xfrm>
              <a:off x="2895600" y="6096000"/>
              <a:ext cx="1981200" cy="428812"/>
            </a:xfrm>
            <a:custGeom>
              <a:avLst/>
              <a:gdLst>
                <a:gd name="connsiteX0" fmla="*/ 4 w 1165420"/>
                <a:gd name="connsiteY0" fmla="*/ 0 h 328706"/>
                <a:gd name="connsiteX1" fmla="*/ 1165416 w 1165420"/>
                <a:gd name="connsiteY1" fmla="*/ 14941 h 328706"/>
                <a:gd name="connsiteX2" fmla="*/ 14945 w 1165420"/>
                <a:gd name="connsiteY2" fmla="*/ 74706 h 328706"/>
                <a:gd name="connsiteX3" fmla="*/ 1165416 w 1165420"/>
                <a:gd name="connsiteY3" fmla="*/ 104588 h 328706"/>
                <a:gd name="connsiteX4" fmla="*/ 14945 w 1165420"/>
                <a:gd name="connsiteY4" fmla="*/ 149412 h 328706"/>
                <a:gd name="connsiteX5" fmla="*/ 1150475 w 1165420"/>
                <a:gd name="connsiteY5" fmla="*/ 194236 h 328706"/>
                <a:gd name="connsiteX6" fmla="*/ 4 w 1165420"/>
                <a:gd name="connsiteY6" fmla="*/ 224118 h 328706"/>
                <a:gd name="connsiteX7" fmla="*/ 1165416 w 1165420"/>
                <a:gd name="connsiteY7" fmla="*/ 268941 h 328706"/>
                <a:gd name="connsiteX8" fmla="*/ 4 w 1165420"/>
                <a:gd name="connsiteY8" fmla="*/ 313765 h 328706"/>
                <a:gd name="connsiteX9" fmla="*/ 1165416 w 1165420"/>
                <a:gd name="connsiteY9" fmla="*/ 328706 h 3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5420" h="328706">
                  <a:moveTo>
                    <a:pt x="4" y="0"/>
                  </a:moveTo>
                  <a:cubicBezTo>
                    <a:pt x="581465" y="1245"/>
                    <a:pt x="1162926" y="2490"/>
                    <a:pt x="1165416" y="14941"/>
                  </a:cubicBezTo>
                  <a:cubicBezTo>
                    <a:pt x="1167906" y="27392"/>
                    <a:pt x="14945" y="59765"/>
                    <a:pt x="14945" y="74706"/>
                  </a:cubicBezTo>
                  <a:cubicBezTo>
                    <a:pt x="14945" y="89647"/>
                    <a:pt x="1165416" y="92137"/>
                    <a:pt x="1165416" y="104588"/>
                  </a:cubicBezTo>
                  <a:cubicBezTo>
                    <a:pt x="1165416" y="117039"/>
                    <a:pt x="17435" y="134471"/>
                    <a:pt x="14945" y="149412"/>
                  </a:cubicBezTo>
                  <a:cubicBezTo>
                    <a:pt x="12455" y="164353"/>
                    <a:pt x="1152965" y="181785"/>
                    <a:pt x="1150475" y="194236"/>
                  </a:cubicBezTo>
                  <a:cubicBezTo>
                    <a:pt x="1147985" y="206687"/>
                    <a:pt x="-2486" y="211667"/>
                    <a:pt x="4" y="224118"/>
                  </a:cubicBezTo>
                  <a:cubicBezTo>
                    <a:pt x="2494" y="236569"/>
                    <a:pt x="1165416" y="254000"/>
                    <a:pt x="1165416" y="268941"/>
                  </a:cubicBezTo>
                  <a:cubicBezTo>
                    <a:pt x="1165416" y="283882"/>
                    <a:pt x="4" y="303804"/>
                    <a:pt x="4" y="313765"/>
                  </a:cubicBezTo>
                  <a:cubicBezTo>
                    <a:pt x="4" y="323726"/>
                    <a:pt x="1165416" y="328706"/>
                    <a:pt x="1165416" y="328706"/>
                  </a:cubicBezTo>
                </a:path>
              </a:pathLst>
            </a:custGeom>
            <a:ln>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latin typeface="Arial"/>
                <a:cs typeface="Arial"/>
              </a:endParaRPr>
            </a:p>
          </p:txBody>
        </p:sp>
        <p:grpSp>
          <p:nvGrpSpPr>
            <p:cNvPr id="10" name="Group 9"/>
            <p:cNvGrpSpPr/>
            <p:nvPr/>
          </p:nvGrpSpPr>
          <p:grpSpPr>
            <a:xfrm>
              <a:off x="1090564" y="2590800"/>
              <a:ext cx="5580000" cy="4114800"/>
              <a:chOff x="1090564" y="2590800"/>
              <a:chExt cx="5580000" cy="4114800"/>
            </a:xfrm>
          </p:grpSpPr>
          <p:sp>
            <p:nvSpPr>
              <p:cNvPr id="13" name="Rectangle 12"/>
              <p:cNvSpPr/>
              <p:nvPr/>
            </p:nvSpPr>
            <p:spPr>
              <a:xfrm>
                <a:off x="1098177" y="2590800"/>
                <a:ext cx="152400" cy="40386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200">
                  <a:latin typeface="Arial"/>
                  <a:cs typeface="Arial"/>
                </a:endParaRPr>
              </a:p>
            </p:txBody>
          </p:sp>
          <p:sp>
            <p:nvSpPr>
              <p:cNvPr id="14" name="Rectangle 13"/>
              <p:cNvSpPr/>
              <p:nvPr/>
            </p:nvSpPr>
            <p:spPr>
              <a:xfrm>
                <a:off x="6506882" y="2590800"/>
                <a:ext cx="152400" cy="40386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200">
                  <a:latin typeface="Arial"/>
                  <a:cs typeface="Arial"/>
                </a:endParaRPr>
              </a:p>
            </p:txBody>
          </p:sp>
          <p:sp>
            <p:nvSpPr>
              <p:cNvPr id="15" name="Rectangle 14"/>
              <p:cNvSpPr/>
              <p:nvPr/>
            </p:nvSpPr>
            <p:spPr>
              <a:xfrm rot="5400000">
                <a:off x="3804364" y="3839400"/>
                <a:ext cx="152400" cy="55800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200">
                  <a:latin typeface="Arial"/>
                  <a:cs typeface="Arial"/>
                </a:endParaRPr>
              </a:p>
            </p:txBody>
          </p:sp>
        </p:grpSp>
        <p:sp>
          <p:nvSpPr>
            <p:cNvPr id="11" name="Freeform 10"/>
            <p:cNvSpPr/>
            <p:nvPr/>
          </p:nvSpPr>
          <p:spPr>
            <a:xfrm>
              <a:off x="6081059" y="2267518"/>
              <a:ext cx="1688353" cy="557677"/>
            </a:xfrm>
            <a:custGeom>
              <a:avLst/>
              <a:gdLst>
                <a:gd name="connsiteX0" fmla="*/ 0 w 1688353"/>
                <a:gd name="connsiteY0" fmla="*/ 302364 h 557677"/>
                <a:gd name="connsiteX1" fmla="*/ 762000 w 1688353"/>
                <a:gd name="connsiteY1" fmla="*/ 3541 h 557677"/>
                <a:gd name="connsiteX2" fmla="*/ 1180353 w 1688353"/>
                <a:gd name="connsiteY2" fmla="*/ 481658 h 557677"/>
                <a:gd name="connsiteX3" fmla="*/ 1688353 w 1688353"/>
                <a:gd name="connsiteY3" fmla="*/ 556364 h 557677"/>
              </a:gdLst>
              <a:ahLst/>
              <a:cxnLst>
                <a:cxn ang="0">
                  <a:pos x="connsiteX0" y="connsiteY0"/>
                </a:cxn>
                <a:cxn ang="0">
                  <a:pos x="connsiteX1" y="connsiteY1"/>
                </a:cxn>
                <a:cxn ang="0">
                  <a:pos x="connsiteX2" y="connsiteY2"/>
                </a:cxn>
                <a:cxn ang="0">
                  <a:pos x="connsiteX3" y="connsiteY3"/>
                </a:cxn>
              </a:cxnLst>
              <a:rect l="l" t="t" r="r" b="b"/>
              <a:pathLst>
                <a:path w="1688353" h="557677">
                  <a:moveTo>
                    <a:pt x="0" y="302364"/>
                  </a:moveTo>
                  <a:cubicBezTo>
                    <a:pt x="282637" y="138011"/>
                    <a:pt x="565275" y="-26341"/>
                    <a:pt x="762000" y="3541"/>
                  </a:cubicBezTo>
                  <a:cubicBezTo>
                    <a:pt x="958725" y="33423"/>
                    <a:pt x="1025961" y="389521"/>
                    <a:pt x="1180353" y="481658"/>
                  </a:cubicBezTo>
                  <a:cubicBezTo>
                    <a:pt x="1334745" y="573795"/>
                    <a:pt x="1688353" y="556364"/>
                    <a:pt x="1688353" y="556364"/>
                  </a:cubicBezTo>
                </a:path>
              </a:pathLst>
            </a:custGeom>
            <a:ln w="38100">
              <a:solidFill>
                <a:srgbClr val="C0504D"/>
              </a:solidFill>
              <a:head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latin typeface="Arial"/>
                <a:cs typeface="Arial"/>
              </a:endParaRPr>
            </a:p>
          </p:txBody>
        </p:sp>
        <p:sp>
          <p:nvSpPr>
            <p:cNvPr id="12" name="Freeform 11"/>
            <p:cNvSpPr/>
            <p:nvPr/>
          </p:nvSpPr>
          <p:spPr>
            <a:xfrm flipV="1">
              <a:off x="5943600" y="6019800"/>
              <a:ext cx="1688353" cy="356723"/>
            </a:xfrm>
            <a:custGeom>
              <a:avLst/>
              <a:gdLst>
                <a:gd name="connsiteX0" fmla="*/ 0 w 1688353"/>
                <a:gd name="connsiteY0" fmla="*/ 302364 h 557677"/>
                <a:gd name="connsiteX1" fmla="*/ 762000 w 1688353"/>
                <a:gd name="connsiteY1" fmla="*/ 3541 h 557677"/>
                <a:gd name="connsiteX2" fmla="*/ 1180353 w 1688353"/>
                <a:gd name="connsiteY2" fmla="*/ 481658 h 557677"/>
                <a:gd name="connsiteX3" fmla="*/ 1688353 w 1688353"/>
                <a:gd name="connsiteY3" fmla="*/ 556364 h 557677"/>
              </a:gdLst>
              <a:ahLst/>
              <a:cxnLst>
                <a:cxn ang="0">
                  <a:pos x="connsiteX0" y="connsiteY0"/>
                </a:cxn>
                <a:cxn ang="0">
                  <a:pos x="connsiteX1" y="connsiteY1"/>
                </a:cxn>
                <a:cxn ang="0">
                  <a:pos x="connsiteX2" y="connsiteY2"/>
                </a:cxn>
                <a:cxn ang="0">
                  <a:pos x="connsiteX3" y="connsiteY3"/>
                </a:cxn>
              </a:cxnLst>
              <a:rect l="l" t="t" r="r" b="b"/>
              <a:pathLst>
                <a:path w="1688353" h="557677">
                  <a:moveTo>
                    <a:pt x="0" y="302364"/>
                  </a:moveTo>
                  <a:cubicBezTo>
                    <a:pt x="282637" y="138011"/>
                    <a:pt x="565275" y="-26341"/>
                    <a:pt x="762000" y="3541"/>
                  </a:cubicBezTo>
                  <a:cubicBezTo>
                    <a:pt x="958725" y="33423"/>
                    <a:pt x="1025961" y="389521"/>
                    <a:pt x="1180353" y="481658"/>
                  </a:cubicBezTo>
                  <a:cubicBezTo>
                    <a:pt x="1334745" y="573795"/>
                    <a:pt x="1688353" y="556364"/>
                    <a:pt x="1688353" y="556364"/>
                  </a:cubicBezTo>
                </a:path>
              </a:pathLst>
            </a:custGeom>
            <a:ln w="38100">
              <a:solidFill>
                <a:schemeClr val="accent2"/>
              </a:solidFill>
              <a:head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latin typeface="Arial"/>
                <a:cs typeface="Arial"/>
              </a:endParaRPr>
            </a:p>
          </p:txBody>
        </p:sp>
      </p:grpSp>
    </p:spTree>
    <p:extLst>
      <p:ext uri="{BB962C8B-B14F-4D97-AF65-F5344CB8AC3E}">
        <p14:creationId xmlns:p14="http://schemas.microsoft.com/office/powerpoint/2010/main" xmlns="" val="16896208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4" name="Content Placeholder 3"/>
          <p:cNvSpPr>
            <a:spLocks noGrp="1"/>
          </p:cNvSpPr>
          <p:nvPr>
            <p:ph idx="1"/>
          </p:nvPr>
        </p:nvSpPr>
        <p:spPr/>
        <p:txBody>
          <a:bodyPr>
            <a:normAutofit lnSpcReduction="10000"/>
          </a:bodyPr>
          <a:lstStyle/>
          <a:p>
            <a:pPr>
              <a:spcBef>
                <a:spcPts val="1176"/>
              </a:spcBef>
            </a:pPr>
            <a:r>
              <a:rPr lang="en-US" sz="2800" dirty="0"/>
              <a:t>Nested Procedure Calls</a:t>
            </a:r>
          </a:p>
          <a:p>
            <a:pPr>
              <a:spcBef>
                <a:spcPts val="1176"/>
              </a:spcBef>
            </a:pPr>
            <a:endParaRPr lang="en-US" sz="2800" dirty="0" smtClean="0"/>
          </a:p>
          <a:p>
            <a:pPr>
              <a:spcBef>
                <a:spcPts val="1176"/>
              </a:spcBef>
            </a:pPr>
            <a:r>
              <a:rPr lang="en-US" sz="2800" dirty="0" smtClean="0"/>
              <a:t>Local </a:t>
            </a:r>
            <a:r>
              <a:rPr lang="en-US" sz="2800" dirty="0"/>
              <a:t>and Global Labels</a:t>
            </a:r>
          </a:p>
          <a:p>
            <a:pPr>
              <a:spcBef>
                <a:spcPts val="1176"/>
              </a:spcBef>
            </a:pPr>
            <a:endParaRPr lang="en-US" sz="2800" dirty="0" smtClean="0"/>
          </a:p>
          <a:p>
            <a:pPr>
              <a:spcBef>
                <a:spcPts val="1176"/>
              </a:spcBef>
            </a:pPr>
            <a:r>
              <a:rPr lang="en-US" sz="2800" dirty="0" smtClean="0"/>
              <a:t>Procedure </a:t>
            </a:r>
            <a:r>
              <a:rPr lang="en-US" sz="2800" dirty="0"/>
              <a:t>Parameters</a:t>
            </a:r>
          </a:p>
          <a:p>
            <a:pPr>
              <a:spcBef>
                <a:spcPts val="1176"/>
              </a:spcBef>
            </a:pPr>
            <a:endParaRPr lang="en-US" sz="2800" dirty="0" smtClean="0"/>
          </a:p>
          <a:p>
            <a:pPr>
              <a:spcBef>
                <a:spcPts val="1176"/>
              </a:spcBef>
            </a:pPr>
            <a:r>
              <a:rPr lang="en-US" sz="2800" dirty="0" smtClean="0"/>
              <a:t>Flowchart </a:t>
            </a:r>
            <a:r>
              <a:rPr lang="en-US" sz="2800" dirty="0"/>
              <a:t>Symbols</a:t>
            </a:r>
          </a:p>
          <a:p>
            <a:pPr>
              <a:spcBef>
                <a:spcPts val="1176"/>
              </a:spcBef>
            </a:pPr>
            <a:endParaRPr lang="en-US" sz="2800" dirty="0" smtClean="0"/>
          </a:p>
          <a:p>
            <a:pPr>
              <a:spcBef>
                <a:spcPts val="1176"/>
              </a:spcBef>
            </a:pPr>
            <a:r>
              <a:rPr lang="en-US" sz="2800" dirty="0" smtClean="0"/>
              <a:t>USES </a:t>
            </a:r>
            <a:r>
              <a:rPr lang="en-US" sz="2800" dirty="0"/>
              <a:t>Operator</a:t>
            </a:r>
          </a:p>
        </p:txBody>
      </p:sp>
      <p:sp>
        <p:nvSpPr>
          <p:cNvPr id="6"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Tree>
    <p:extLst>
      <p:ext uri="{BB962C8B-B14F-4D97-AF65-F5344CB8AC3E}">
        <p14:creationId xmlns:p14="http://schemas.microsoft.com/office/powerpoint/2010/main" xmlns="" val="10331692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normAutofit/>
          </a:bodyPr>
          <a:lstStyle/>
          <a:p>
            <a:pPr marL="0" indent="0" algn="ctr">
              <a:buNone/>
            </a:pPr>
            <a:endParaRPr lang="en-US" dirty="0" smtClean="0"/>
          </a:p>
          <a:p>
            <a:pPr marL="0" indent="0" algn="ctr">
              <a:buNone/>
            </a:pPr>
            <a:r>
              <a:rPr lang="en-US" dirty="0" smtClean="0"/>
              <a:t>Most of the Slides are taken from Presentation:</a:t>
            </a:r>
            <a:endParaRPr lang="en-US" dirty="0"/>
          </a:p>
          <a:p>
            <a:pPr marL="0" indent="0" algn="ctr">
              <a:buNone/>
            </a:pPr>
            <a:endParaRPr lang="en-US" dirty="0" smtClean="0"/>
          </a:p>
          <a:p>
            <a:pPr marL="0" indent="0" algn="ctr">
              <a:buNone/>
            </a:pPr>
            <a:r>
              <a:rPr lang="en-US" dirty="0"/>
              <a:t>Chapter 5</a:t>
            </a:r>
          </a:p>
          <a:p>
            <a:pPr marL="0" indent="0" algn="ctr">
              <a:buNone/>
            </a:pPr>
            <a:endParaRPr lang="en-US" dirty="0" smtClean="0"/>
          </a:p>
          <a:p>
            <a:pPr marL="0" indent="0" algn="ctr">
              <a:buNone/>
            </a:pPr>
            <a:r>
              <a:rPr lang="en-US" dirty="0" smtClean="0"/>
              <a:t>Assembly </a:t>
            </a:r>
            <a:r>
              <a:rPr lang="en-US" dirty="0"/>
              <a:t>Language for </a:t>
            </a:r>
            <a:r>
              <a:rPr lang="en-US" dirty="0" smtClean="0"/>
              <a:t>Intel-Based </a:t>
            </a:r>
            <a:r>
              <a:rPr lang="en-US" dirty="0"/>
              <a:t>Computers, 4</a:t>
            </a:r>
            <a:r>
              <a:rPr lang="en-US" baseline="30000" dirty="0"/>
              <a:t>th</a:t>
            </a:r>
            <a:r>
              <a:rPr lang="en-US" dirty="0"/>
              <a:t> Edition </a:t>
            </a:r>
            <a:endParaRPr lang="en-US" dirty="0" smtClean="0"/>
          </a:p>
          <a:p>
            <a:pPr marL="0" indent="0" algn="ctr">
              <a:buNone/>
            </a:pPr>
            <a:r>
              <a:rPr lang="en-US" dirty="0">
                <a:solidFill>
                  <a:schemeClr val="tx2"/>
                </a:solidFill>
              </a:rPr>
              <a:t>Kip R. Irvine</a:t>
            </a:r>
          </a:p>
          <a:p>
            <a:pPr marL="0" indent="0" algn="ctr">
              <a:buNone/>
            </a:pPr>
            <a:endParaRPr lang="en-US" dirty="0" smtClean="0"/>
          </a:p>
        </p:txBody>
      </p:sp>
      <p:sp>
        <p:nvSpPr>
          <p:cNvPr id="4" name="Text Box 4"/>
          <p:cNvSpPr txBox="1">
            <a:spLocks noChangeArrowheads="1"/>
          </p:cNvSpPr>
          <p:nvPr/>
        </p:nvSpPr>
        <p:spPr bwMode="auto">
          <a:xfrm>
            <a:off x="381000" y="5687568"/>
            <a:ext cx="8229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1200" dirty="0"/>
              <a:t>(c) Pearson Education, 2002. All rights reserved. You may modify and copy this slide show for your personal use, or for use in the classroom, as long as this copyright statement, the author's name, and the title are not changed.</a:t>
            </a:r>
          </a:p>
        </p:txBody>
      </p:sp>
    </p:spTree>
    <p:extLst>
      <p:ext uri="{BB962C8B-B14F-4D97-AF65-F5344CB8AC3E}">
        <p14:creationId xmlns:p14="http://schemas.microsoft.com/office/powerpoint/2010/main" xmlns="" val="679110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15: Review</a:t>
            </a:r>
            <a:endParaRPr lang="en-US" dirty="0"/>
          </a:p>
        </p:txBody>
      </p:sp>
      <p:sp>
        <p:nvSpPr>
          <p:cNvPr id="4"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
        <p:nvSpPr>
          <p:cNvPr id="5" name="Content Placeholder 2"/>
          <p:cNvSpPr>
            <a:spLocks noGrp="1"/>
          </p:cNvSpPr>
          <p:nvPr>
            <p:ph idx="1"/>
          </p:nvPr>
        </p:nvSpPr>
        <p:spPr>
          <a:xfrm>
            <a:off x="457200" y="1219200"/>
            <a:ext cx="8229600" cy="4953000"/>
          </a:xfrm>
        </p:spPr>
        <p:txBody>
          <a:bodyPr/>
          <a:lstStyle/>
          <a:p>
            <a:pPr>
              <a:spcBef>
                <a:spcPts val="1872"/>
              </a:spcBef>
            </a:pPr>
            <a:r>
              <a:rPr lang="en-US" sz="2800" dirty="0"/>
              <a:t>PUSHFD and POPFD</a:t>
            </a:r>
          </a:p>
          <a:p>
            <a:pPr lvl="1">
              <a:spcBef>
                <a:spcPts val="1872"/>
              </a:spcBef>
            </a:pPr>
            <a:r>
              <a:rPr lang="en-US" sz="2400" dirty="0"/>
              <a:t>push and pop the EFLAGS register</a:t>
            </a:r>
          </a:p>
          <a:p>
            <a:pPr>
              <a:spcBef>
                <a:spcPts val="1872"/>
              </a:spcBef>
            </a:pPr>
            <a:r>
              <a:rPr lang="en-US" sz="2800" dirty="0"/>
              <a:t>PUSHAD pushes the 32-bit general-purpose registers on the stack </a:t>
            </a:r>
          </a:p>
          <a:p>
            <a:pPr lvl="1">
              <a:spcBef>
                <a:spcPts val="1872"/>
              </a:spcBef>
            </a:pPr>
            <a:r>
              <a:rPr lang="en-US" sz="2400" dirty="0"/>
              <a:t>order: EAX, ECX, EDX, EBX, ESP, EBP, ESI, EDI</a:t>
            </a:r>
          </a:p>
          <a:p>
            <a:pPr>
              <a:spcBef>
                <a:spcPts val="1872"/>
              </a:spcBef>
            </a:pPr>
            <a:r>
              <a:rPr lang="en-US" sz="2800" dirty="0"/>
              <a:t>POPAD pops the same registers off the stack in reverse order</a:t>
            </a:r>
          </a:p>
          <a:p>
            <a:pPr lvl="1">
              <a:spcBef>
                <a:spcPts val="1872"/>
              </a:spcBef>
            </a:pPr>
            <a:r>
              <a:rPr lang="en-US" sz="2400" dirty="0"/>
              <a:t>PUSHA and POPA do the same for 16-bit </a:t>
            </a:r>
            <a:r>
              <a:rPr lang="en-US" sz="2400" dirty="0" smtClean="0"/>
              <a:t>registers</a:t>
            </a:r>
            <a:endParaRPr lang="en-US" sz="2400" dirty="0"/>
          </a:p>
        </p:txBody>
      </p:sp>
    </p:spTree>
    <p:extLst>
      <p:ext uri="{BB962C8B-B14F-4D97-AF65-F5344CB8AC3E}">
        <p14:creationId xmlns:p14="http://schemas.microsoft.com/office/powerpoint/2010/main" xmlns="" val="33272592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Outline</a:t>
            </a:r>
            <a:endParaRPr lang="en-US" dirty="0"/>
          </a:p>
        </p:txBody>
      </p:sp>
      <p:sp>
        <p:nvSpPr>
          <p:cNvPr id="3" name="Content Placeholder 2"/>
          <p:cNvSpPr>
            <a:spLocks noGrp="1"/>
          </p:cNvSpPr>
          <p:nvPr>
            <p:ph idx="1"/>
          </p:nvPr>
        </p:nvSpPr>
        <p:spPr>
          <a:xfrm>
            <a:off x="457200" y="1219200"/>
            <a:ext cx="8229600" cy="4953000"/>
          </a:xfrm>
        </p:spPr>
        <p:txBody>
          <a:bodyPr>
            <a:normAutofit lnSpcReduction="10000"/>
          </a:bodyPr>
          <a:lstStyle/>
          <a:p>
            <a:pPr marL="0" indent="0">
              <a:buNone/>
            </a:pPr>
            <a:r>
              <a:rPr lang="en-US" sz="2800" b="1" i="1" u="sng" dirty="0" smtClean="0"/>
              <a:t>Defining</a:t>
            </a:r>
            <a:r>
              <a:rPr lang="en-US" sz="2800" b="1" dirty="0" smtClean="0"/>
              <a:t> and </a:t>
            </a:r>
            <a:r>
              <a:rPr lang="en-US" sz="2800" b="1" i="1" u="sng" dirty="0" smtClean="0"/>
              <a:t>Using</a:t>
            </a:r>
            <a:r>
              <a:rPr lang="en-US" sz="2800" b="1" dirty="0" smtClean="0"/>
              <a:t> </a:t>
            </a: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PROCEDURES</a:t>
            </a:r>
          </a:p>
          <a:p>
            <a:pPr lvl="1">
              <a:spcBef>
                <a:spcPts val="1176"/>
              </a:spcBef>
            </a:pPr>
            <a:r>
              <a:rPr lang="en-US" sz="2400" dirty="0"/>
              <a:t>Creating Procedures</a:t>
            </a:r>
          </a:p>
          <a:p>
            <a:pPr lvl="1">
              <a:spcBef>
                <a:spcPts val="1176"/>
              </a:spcBef>
            </a:pPr>
            <a:r>
              <a:rPr lang="en-US" sz="2400" dirty="0"/>
              <a:t>Documenting Procedures</a:t>
            </a:r>
          </a:p>
          <a:p>
            <a:pPr lvl="1">
              <a:spcBef>
                <a:spcPts val="1176"/>
              </a:spcBef>
            </a:pPr>
            <a:r>
              <a:rPr lang="en-US" sz="2400" dirty="0"/>
              <a:t>Example: </a:t>
            </a:r>
            <a:r>
              <a:rPr lang="en-US" sz="2400" dirty="0" err="1"/>
              <a:t>SumOf</a:t>
            </a:r>
            <a:r>
              <a:rPr lang="en-US" sz="2400" dirty="0"/>
              <a:t> Procedure</a:t>
            </a:r>
          </a:p>
          <a:p>
            <a:pPr lvl="1">
              <a:spcBef>
                <a:spcPts val="1176"/>
              </a:spcBef>
            </a:pPr>
            <a:r>
              <a:rPr lang="en-US" sz="2400" dirty="0"/>
              <a:t>CALL and RET Instructions</a:t>
            </a:r>
          </a:p>
          <a:p>
            <a:pPr lvl="1">
              <a:spcBef>
                <a:spcPts val="1176"/>
              </a:spcBef>
            </a:pPr>
            <a:r>
              <a:rPr lang="en-US" sz="2400" dirty="0"/>
              <a:t>Nested Procedure Calls</a:t>
            </a:r>
          </a:p>
          <a:p>
            <a:pPr lvl="1">
              <a:spcBef>
                <a:spcPts val="1176"/>
              </a:spcBef>
            </a:pPr>
            <a:r>
              <a:rPr lang="en-US" sz="2400" dirty="0"/>
              <a:t>Local and Global Labels</a:t>
            </a:r>
          </a:p>
          <a:p>
            <a:pPr lvl="1">
              <a:spcBef>
                <a:spcPts val="1176"/>
              </a:spcBef>
            </a:pPr>
            <a:r>
              <a:rPr lang="en-US" sz="2400" dirty="0"/>
              <a:t>Procedure Parameters</a:t>
            </a:r>
          </a:p>
          <a:p>
            <a:pPr lvl="1">
              <a:spcBef>
                <a:spcPts val="1176"/>
              </a:spcBef>
            </a:pPr>
            <a:r>
              <a:rPr lang="en-US" sz="2400" dirty="0"/>
              <a:t>Flowchart Symbols</a:t>
            </a:r>
          </a:p>
          <a:p>
            <a:pPr lvl="1">
              <a:spcBef>
                <a:spcPts val="1176"/>
              </a:spcBef>
            </a:pPr>
            <a:r>
              <a:rPr lang="en-US" sz="2400" dirty="0"/>
              <a:t>USES Operator</a:t>
            </a:r>
          </a:p>
        </p:txBody>
      </p:sp>
    </p:spTree>
    <p:extLst>
      <p:ext uri="{BB962C8B-B14F-4D97-AF65-F5344CB8AC3E}">
        <p14:creationId xmlns:p14="http://schemas.microsoft.com/office/powerpoint/2010/main" xmlns="" val="2212625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t>Creating Procedures</a:t>
            </a:r>
          </a:p>
        </p:txBody>
      </p:sp>
      <p:sp>
        <p:nvSpPr>
          <p:cNvPr id="2" name="Content Placeholder 1"/>
          <p:cNvSpPr>
            <a:spLocks noGrp="1"/>
          </p:cNvSpPr>
          <p:nvPr>
            <p:ph idx="1"/>
          </p:nvPr>
        </p:nvSpPr>
        <p:spPr>
          <a:xfrm>
            <a:off x="457200" y="1219200"/>
            <a:ext cx="8382000" cy="4953000"/>
          </a:xfrm>
        </p:spPr>
        <p:txBody>
          <a:bodyPr/>
          <a:lstStyle/>
          <a:p>
            <a:pPr>
              <a:spcBef>
                <a:spcPts val="1776"/>
              </a:spcBef>
            </a:pPr>
            <a:r>
              <a:rPr lang="en-US" b="1" i="1" u="sng" dirty="0"/>
              <a:t>Large problems</a:t>
            </a:r>
            <a:r>
              <a:rPr lang="en-US" dirty="0"/>
              <a:t> can be divided into </a:t>
            </a:r>
            <a:r>
              <a:rPr lang="en-US" b="1" i="1" u="sng" dirty="0"/>
              <a:t>smaller tasks</a:t>
            </a:r>
            <a:r>
              <a:rPr lang="en-US" dirty="0"/>
              <a:t> to make them more </a:t>
            </a:r>
            <a:r>
              <a:rPr lang="en-US" b="1" i="1" u="sng" dirty="0" smtClean="0"/>
              <a:t>manageable</a:t>
            </a:r>
            <a:r>
              <a:rPr lang="en-US" dirty="0" smtClean="0"/>
              <a:t>.</a:t>
            </a:r>
            <a:endParaRPr lang="en-US" dirty="0"/>
          </a:p>
          <a:p>
            <a:pPr>
              <a:spcBef>
                <a:spcPts val="1776"/>
              </a:spcBef>
            </a:pPr>
            <a:r>
              <a:rPr lang="en-US" dirty="0"/>
              <a:t>A </a:t>
            </a:r>
            <a:r>
              <a:rPr lang="en-US" b="1" u="sng" dirty="0">
                <a:solidFill>
                  <a:srgbClr val="FF0000"/>
                </a:solidFill>
              </a:rPr>
              <a:t>procedure</a:t>
            </a:r>
            <a:r>
              <a:rPr lang="en-US" dirty="0"/>
              <a:t> is the </a:t>
            </a:r>
            <a:r>
              <a:rPr lang="en-US" i="1" u="sng" dirty="0"/>
              <a:t>Assembly</a:t>
            </a:r>
            <a:r>
              <a:rPr lang="en-US" dirty="0"/>
              <a:t> equivalent of a </a:t>
            </a:r>
            <a:r>
              <a:rPr lang="en-US" i="1" u="sng" dirty="0"/>
              <a:t>Java</a:t>
            </a:r>
            <a:r>
              <a:rPr lang="en-US" dirty="0"/>
              <a:t> or </a:t>
            </a:r>
            <a:r>
              <a:rPr lang="en-US" i="1" u="sng" dirty="0"/>
              <a:t>C++</a:t>
            </a:r>
            <a:r>
              <a:rPr lang="en-US" dirty="0"/>
              <a:t> </a:t>
            </a:r>
            <a:r>
              <a:rPr lang="en-US" dirty="0" smtClean="0"/>
              <a:t>function.</a:t>
            </a:r>
            <a:endParaRPr lang="en-US" dirty="0"/>
          </a:p>
          <a:p>
            <a:pPr>
              <a:spcBef>
                <a:spcPts val="1776"/>
              </a:spcBef>
            </a:pPr>
            <a:r>
              <a:rPr lang="en-US" dirty="0"/>
              <a:t>Following is an assembly language procedure named </a:t>
            </a:r>
            <a:r>
              <a:rPr lang="en-US" b="1" i="1" u="sng" dirty="0">
                <a:solidFill>
                  <a:srgbClr val="0000FF"/>
                </a:solidFill>
              </a:rPr>
              <a:t>sample</a:t>
            </a:r>
            <a:r>
              <a:rPr lang="en-US" dirty="0">
                <a:solidFill>
                  <a:schemeClr val="tx2"/>
                </a:solidFill>
              </a:rPr>
              <a:t>:</a:t>
            </a:r>
          </a:p>
          <a:p>
            <a:pPr marL="0" indent="0">
              <a:buNone/>
            </a:pPr>
            <a:endParaRPr lang="en-US" dirty="0"/>
          </a:p>
        </p:txBody>
      </p:sp>
      <p:sp>
        <p:nvSpPr>
          <p:cNvPr id="109572" name="Text Box 4"/>
          <p:cNvSpPr txBox="1">
            <a:spLocks noChangeArrowheads="1"/>
          </p:cNvSpPr>
          <p:nvPr/>
        </p:nvSpPr>
        <p:spPr bwMode="auto">
          <a:xfrm>
            <a:off x="2819400" y="3733800"/>
            <a:ext cx="3276600" cy="24384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b="1" i="1" dirty="0">
                <a:solidFill>
                  <a:srgbClr val="0000FF"/>
                </a:solidFill>
                <a:latin typeface="Courier New" charset="0"/>
              </a:rPr>
              <a:t>sample</a:t>
            </a:r>
            <a:r>
              <a:rPr lang="en-US" b="1" dirty="0">
                <a:latin typeface="Courier New" charset="0"/>
              </a:rPr>
              <a:t> PROC</a:t>
            </a:r>
          </a:p>
          <a:p>
            <a:pPr lvl="1"/>
            <a:r>
              <a:rPr lang="en-US" b="1" dirty="0">
                <a:latin typeface="Courier New" charset="0"/>
              </a:rPr>
              <a:t>.</a:t>
            </a:r>
          </a:p>
          <a:p>
            <a:pPr lvl="1"/>
            <a:r>
              <a:rPr lang="en-US" b="1" dirty="0">
                <a:latin typeface="Courier New" charset="0"/>
              </a:rPr>
              <a:t>.</a:t>
            </a:r>
            <a:endParaRPr lang="en-US" b="1" dirty="0" smtClean="0">
              <a:latin typeface="Courier New" charset="0"/>
            </a:endParaRPr>
          </a:p>
          <a:p>
            <a:pPr lvl="1"/>
            <a:r>
              <a:rPr lang="en-US" b="1" dirty="0" smtClean="0">
                <a:latin typeface="Courier New" charset="0"/>
              </a:rPr>
              <a:t>.</a:t>
            </a:r>
            <a:endParaRPr lang="en-US" b="1" dirty="0">
              <a:latin typeface="Courier New" charset="0"/>
            </a:endParaRPr>
          </a:p>
          <a:p>
            <a:pPr lvl="1"/>
            <a:r>
              <a:rPr lang="en-US" b="1" dirty="0">
                <a:latin typeface="Courier New" charset="0"/>
              </a:rPr>
              <a:t>ret</a:t>
            </a:r>
          </a:p>
          <a:p>
            <a:r>
              <a:rPr lang="en-US" b="1" i="1" dirty="0">
                <a:solidFill>
                  <a:srgbClr val="0000FF"/>
                </a:solidFill>
                <a:latin typeface="Courier New" charset="0"/>
              </a:rPr>
              <a:t>sample</a:t>
            </a:r>
            <a:r>
              <a:rPr lang="en-US" b="1" dirty="0">
                <a:latin typeface="Courier New" charset="0"/>
              </a:rPr>
              <a:t> ENDP</a:t>
            </a:r>
          </a:p>
        </p:txBody>
      </p:sp>
    </p:spTree>
    <p:extLst>
      <p:ext uri="{BB962C8B-B14F-4D97-AF65-F5344CB8AC3E}">
        <p14:creationId xmlns:p14="http://schemas.microsoft.com/office/powerpoint/2010/main" xmlns="" val="30713264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t>Documenting Procedures</a:t>
            </a:r>
          </a:p>
        </p:txBody>
      </p:sp>
      <p:sp>
        <p:nvSpPr>
          <p:cNvPr id="3" name="Content Placeholder 2"/>
          <p:cNvSpPr>
            <a:spLocks noGrp="1"/>
          </p:cNvSpPr>
          <p:nvPr>
            <p:ph idx="1"/>
          </p:nvPr>
        </p:nvSpPr>
        <p:spPr>
          <a:xfrm>
            <a:off x="457200" y="1219200"/>
            <a:ext cx="8382000" cy="4953000"/>
          </a:xfrm>
        </p:spPr>
        <p:txBody>
          <a:bodyPr/>
          <a:lstStyle/>
          <a:p>
            <a:pPr>
              <a:lnSpc>
                <a:spcPct val="110000"/>
              </a:lnSpc>
            </a:pPr>
            <a:r>
              <a:rPr lang="en-US" sz="2800" dirty="0"/>
              <a:t>Suggested documentation for each procedure:</a:t>
            </a:r>
          </a:p>
          <a:p>
            <a:pPr>
              <a:lnSpc>
                <a:spcPct val="110000"/>
              </a:lnSpc>
            </a:pPr>
            <a:endParaRPr lang="en-US" dirty="0"/>
          </a:p>
          <a:p>
            <a:pPr lvl="1">
              <a:spcBef>
                <a:spcPts val="2328"/>
              </a:spcBef>
            </a:pPr>
            <a:r>
              <a:rPr lang="en-US" sz="2200" dirty="0"/>
              <a:t>A description of all tasks accomplished by the procedure.</a:t>
            </a:r>
          </a:p>
          <a:p>
            <a:pPr lvl="1">
              <a:spcBef>
                <a:spcPts val="2328"/>
              </a:spcBef>
            </a:pPr>
            <a:r>
              <a:rPr lang="en-US" sz="2200" dirty="0">
                <a:solidFill>
                  <a:srgbClr val="FF0000"/>
                </a:solidFill>
              </a:rPr>
              <a:t>Receives: </a:t>
            </a:r>
            <a:r>
              <a:rPr lang="en-US" sz="2200" dirty="0"/>
              <a:t>A list of input parameters; state their usage and requirements.</a:t>
            </a:r>
          </a:p>
          <a:p>
            <a:pPr lvl="1">
              <a:spcBef>
                <a:spcPts val="2328"/>
              </a:spcBef>
            </a:pPr>
            <a:r>
              <a:rPr lang="en-US" sz="2200" dirty="0">
                <a:solidFill>
                  <a:srgbClr val="FF0000"/>
                </a:solidFill>
              </a:rPr>
              <a:t>Returns: </a:t>
            </a:r>
            <a:r>
              <a:rPr lang="en-US" sz="2200" dirty="0"/>
              <a:t>A description of values returned by the procedure.</a:t>
            </a:r>
          </a:p>
          <a:p>
            <a:pPr lvl="1">
              <a:spcBef>
                <a:spcPts val="2328"/>
              </a:spcBef>
            </a:pPr>
            <a:r>
              <a:rPr lang="en-US" sz="2200" dirty="0">
                <a:solidFill>
                  <a:srgbClr val="FF0000"/>
                </a:solidFill>
              </a:rPr>
              <a:t>Requires: </a:t>
            </a:r>
            <a:r>
              <a:rPr lang="en-US" sz="2200" dirty="0"/>
              <a:t>Optional list of requirements called </a:t>
            </a:r>
            <a:r>
              <a:rPr lang="en-US" sz="2200" u="sng" dirty="0">
                <a:solidFill>
                  <a:srgbClr val="0000FF"/>
                </a:solidFill>
              </a:rPr>
              <a:t>preconditions</a:t>
            </a:r>
            <a:r>
              <a:rPr lang="en-US" sz="2200" dirty="0"/>
              <a:t> that must be satisfied before the procedure is called.</a:t>
            </a:r>
          </a:p>
          <a:p>
            <a:pPr marL="0" indent="0">
              <a:buNone/>
            </a:pPr>
            <a:endParaRPr lang="en-US" dirty="0"/>
          </a:p>
        </p:txBody>
      </p:sp>
    </p:spTree>
    <p:extLst>
      <p:ext uri="{BB962C8B-B14F-4D97-AF65-F5344CB8AC3E}">
        <p14:creationId xmlns:p14="http://schemas.microsoft.com/office/powerpoint/2010/main" xmlns="" val="1312915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Example: SumOf Procedure</a:t>
            </a:r>
          </a:p>
        </p:txBody>
      </p:sp>
      <p:sp>
        <p:nvSpPr>
          <p:cNvPr id="87043" name="Text Box 3"/>
          <p:cNvSpPr txBox="1">
            <a:spLocks noChangeArrowheads="1"/>
          </p:cNvSpPr>
          <p:nvPr/>
        </p:nvSpPr>
        <p:spPr bwMode="auto">
          <a:xfrm>
            <a:off x="685800" y="1143000"/>
            <a:ext cx="7696200" cy="37338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600" b="1" dirty="0">
                <a:latin typeface="Courier New" charset="0"/>
              </a:rPr>
              <a:t>;---------------------------------------------------------</a:t>
            </a:r>
          </a:p>
          <a:p>
            <a:pPr>
              <a:lnSpc>
                <a:spcPct val="50000"/>
              </a:lnSpc>
              <a:spcBef>
                <a:spcPct val="50000"/>
              </a:spcBef>
            </a:pPr>
            <a:r>
              <a:rPr lang="en-US" sz="1600" b="1" dirty="0" err="1">
                <a:latin typeface="Courier New" charset="0"/>
              </a:rPr>
              <a:t>SumOf</a:t>
            </a:r>
            <a:r>
              <a:rPr lang="en-US" sz="1600" b="1" dirty="0">
                <a:latin typeface="Courier New" charset="0"/>
              </a:rPr>
              <a:t> PROC</a:t>
            </a:r>
          </a:p>
          <a:p>
            <a:pPr>
              <a:lnSpc>
                <a:spcPct val="50000"/>
              </a:lnSpc>
              <a:spcBef>
                <a:spcPct val="50000"/>
              </a:spcBef>
            </a:pPr>
            <a:r>
              <a:rPr lang="en-US" sz="1600" b="1" dirty="0">
                <a:latin typeface="Courier New" charset="0"/>
              </a:rPr>
              <a:t>;</a:t>
            </a:r>
          </a:p>
          <a:p>
            <a:pPr>
              <a:lnSpc>
                <a:spcPct val="50000"/>
              </a:lnSpc>
              <a:spcBef>
                <a:spcPct val="50000"/>
              </a:spcBef>
            </a:pPr>
            <a:r>
              <a:rPr lang="en-US" sz="1600" b="1" dirty="0">
                <a:latin typeface="Courier New" charset="0"/>
              </a:rPr>
              <a:t>; Calculates and returns the sum of three 32-bit integers.</a:t>
            </a:r>
          </a:p>
          <a:p>
            <a:pPr>
              <a:lnSpc>
                <a:spcPct val="50000"/>
              </a:lnSpc>
              <a:spcBef>
                <a:spcPct val="50000"/>
              </a:spcBef>
            </a:pPr>
            <a:r>
              <a:rPr lang="en-US" sz="1600" b="1" dirty="0">
                <a:latin typeface="Courier New" charset="0"/>
              </a:rPr>
              <a:t>; Receives: EAX, EBX, ECX, the three integers. May be</a:t>
            </a:r>
          </a:p>
          <a:p>
            <a:pPr>
              <a:lnSpc>
                <a:spcPct val="50000"/>
              </a:lnSpc>
              <a:spcBef>
                <a:spcPct val="50000"/>
              </a:spcBef>
            </a:pPr>
            <a:r>
              <a:rPr lang="en-US" sz="1600" b="1" dirty="0">
                <a:latin typeface="Courier New" charset="0"/>
              </a:rPr>
              <a:t>; signed or unsigned.</a:t>
            </a:r>
          </a:p>
          <a:p>
            <a:pPr>
              <a:lnSpc>
                <a:spcPct val="50000"/>
              </a:lnSpc>
              <a:spcBef>
                <a:spcPct val="50000"/>
              </a:spcBef>
            </a:pPr>
            <a:r>
              <a:rPr lang="en-US" sz="1600" b="1" dirty="0">
                <a:latin typeface="Courier New" charset="0"/>
              </a:rPr>
              <a:t>; Returns: EAX = sum, and the status flags (Carry,</a:t>
            </a:r>
          </a:p>
          <a:p>
            <a:pPr>
              <a:lnSpc>
                <a:spcPct val="50000"/>
              </a:lnSpc>
              <a:spcBef>
                <a:spcPct val="50000"/>
              </a:spcBef>
            </a:pPr>
            <a:r>
              <a:rPr lang="en-US" sz="1600" b="1" dirty="0">
                <a:latin typeface="Courier New" charset="0"/>
              </a:rPr>
              <a:t>; Overflow, etc.) are changed.</a:t>
            </a:r>
          </a:p>
          <a:p>
            <a:pPr>
              <a:lnSpc>
                <a:spcPct val="50000"/>
              </a:lnSpc>
              <a:spcBef>
                <a:spcPct val="50000"/>
              </a:spcBef>
            </a:pPr>
            <a:r>
              <a:rPr lang="en-US" sz="1600" b="1" dirty="0">
                <a:latin typeface="Courier New" charset="0"/>
              </a:rPr>
              <a:t>; Requires: nothing</a:t>
            </a:r>
          </a:p>
          <a:p>
            <a:pPr>
              <a:lnSpc>
                <a:spcPct val="50000"/>
              </a:lnSpc>
              <a:spcBef>
                <a:spcPct val="50000"/>
              </a:spcBef>
            </a:pPr>
            <a:r>
              <a:rPr lang="en-US" sz="1600" b="1" dirty="0">
                <a:latin typeface="Courier New" charset="0"/>
              </a:rPr>
              <a:t>;---------------------------------------------------------</a:t>
            </a:r>
          </a:p>
          <a:p>
            <a:pPr lvl="1">
              <a:lnSpc>
                <a:spcPct val="50000"/>
              </a:lnSpc>
              <a:spcBef>
                <a:spcPct val="50000"/>
              </a:spcBef>
            </a:pPr>
            <a:r>
              <a:rPr lang="en-US" sz="1600" b="1" dirty="0">
                <a:latin typeface="Courier New" charset="0"/>
              </a:rPr>
              <a:t>add </a:t>
            </a:r>
            <a:r>
              <a:rPr lang="en-US" sz="1600" b="1" dirty="0" err="1">
                <a:latin typeface="Courier New" charset="0"/>
              </a:rPr>
              <a:t>eax,ebx</a:t>
            </a:r>
            <a:endParaRPr lang="en-US" sz="1600" b="1" dirty="0">
              <a:latin typeface="Courier New" charset="0"/>
            </a:endParaRPr>
          </a:p>
          <a:p>
            <a:pPr lvl="1">
              <a:lnSpc>
                <a:spcPct val="50000"/>
              </a:lnSpc>
              <a:spcBef>
                <a:spcPct val="50000"/>
              </a:spcBef>
            </a:pPr>
            <a:r>
              <a:rPr lang="en-US" sz="1600" b="1" dirty="0">
                <a:latin typeface="Courier New" charset="0"/>
              </a:rPr>
              <a:t>add </a:t>
            </a:r>
            <a:r>
              <a:rPr lang="en-US" sz="1600" b="1" dirty="0" err="1">
                <a:latin typeface="Courier New" charset="0"/>
              </a:rPr>
              <a:t>eax,ecx</a:t>
            </a:r>
            <a:endParaRPr lang="en-US" sz="1600" b="1" dirty="0">
              <a:latin typeface="Courier New" charset="0"/>
            </a:endParaRPr>
          </a:p>
          <a:p>
            <a:pPr lvl="1">
              <a:lnSpc>
                <a:spcPct val="50000"/>
              </a:lnSpc>
              <a:spcBef>
                <a:spcPct val="50000"/>
              </a:spcBef>
            </a:pPr>
            <a:r>
              <a:rPr lang="en-US" sz="1600" b="1" dirty="0">
                <a:latin typeface="Courier New" charset="0"/>
              </a:rPr>
              <a:t>ret</a:t>
            </a:r>
          </a:p>
          <a:p>
            <a:pPr>
              <a:lnSpc>
                <a:spcPct val="50000"/>
              </a:lnSpc>
              <a:spcBef>
                <a:spcPct val="50000"/>
              </a:spcBef>
            </a:pPr>
            <a:r>
              <a:rPr lang="en-US" sz="1600" b="1" dirty="0" err="1">
                <a:latin typeface="Courier New" charset="0"/>
              </a:rPr>
              <a:t>SumOf</a:t>
            </a:r>
            <a:r>
              <a:rPr lang="en-US" sz="1600" b="1" dirty="0">
                <a:latin typeface="Courier New" charset="0"/>
              </a:rPr>
              <a:t> ENDP</a:t>
            </a:r>
          </a:p>
        </p:txBody>
      </p:sp>
    </p:spTree>
    <p:extLst>
      <p:ext uri="{BB962C8B-B14F-4D97-AF65-F5344CB8AC3E}">
        <p14:creationId xmlns:p14="http://schemas.microsoft.com/office/powerpoint/2010/main" xmlns="" val="17440739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t>CALL and RET Instructions</a:t>
            </a:r>
          </a:p>
        </p:txBody>
      </p:sp>
      <p:sp>
        <p:nvSpPr>
          <p:cNvPr id="2" name="Content Placeholder 1"/>
          <p:cNvSpPr>
            <a:spLocks noGrp="1"/>
          </p:cNvSpPr>
          <p:nvPr>
            <p:ph idx="1"/>
          </p:nvPr>
        </p:nvSpPr>
        <p:spPr/>
        <p:txBody>
          <a:bodyPr/>
          <a:lstStyle/>
          <a:p>
            <a:pPr>
              <a:spcBef>
                <a:spcPts val="3072"/>
              </a:spcBef>
            </a:pPr>
            <a:r>
              <a:rPr lang="en-US" sz="2800" dirty="0"/>
              <a:t>The </a:t>
            </a:r>
            <a:r>
              <a:rPr lang="en-US" sz="2800" b="1" u="sng" dirty="0">
                <a:solidFill>
                  <a:srgbClr val="0000FF"/>
                </a:solidFill>
              </a:rPr>
              <a:t>CALL</a:t>
            </a:r>
            <a:r>
              <a:rPr lang="en-US" sz="2800" dirty="0"/>
              <a:t> instruction calls a procedure </a:t>
            </a:r>
          </a:p>
          <a:p>
            <a:pPr lvl="1">
              <a:spcBef>
                <a:spcPts val="3072"/>
              </a:spcBef>
            </a:pPr>
            <a:r>
              <a:rPr lang="en-US" sz="2400" dirty="0"/>
              <a:t>pushes offset of next instruction on the stack</a:t>
            </a:r>
          </a:p>
          <a:p>
            <a:pPr lvl="1">
              <a:spcBef>
                <a:spcPts val="3072"/>
              </a:spcBef>
            </a:pPr>
            <a:r>
              <a:rPr lang="en-US" sz="2400" dirty="0"/>
              <a:t>copies the address of the called procedure into EIP</a:t>
            </a:r>
          </a:p>
          <a:p>
            <a:pPr>
              <a:spcBef>
                <a:spcPts val="3072"/>
              </a:spcBef>
            </a:pPr>
            <a:r>
              <a:rPr lang="en-US" sz="2800" dirty="0"/>
              <a:t> The </a:t>
            </a:r>
            <a:r>
              <a:rPr lang="en-US" sz="2800" b="1" u="sng" dirty="0">
                <a:solidFill>
                  <a:srgbClr val="0000FF"/>
                </a:solidFill>
              </a:rPr>
              <a:t>RET</a:t>
            </a:r>
            <a:r>
              <a:rPr lang="en-US" sz="2800" dirty="0"/>
              <a:t> instruction returns from a procedure</a:t>
            </a:r>
          </a:p>
          <a:p>
            <a:pPr lvl="1">
              <a:spcBef>
                <a:spcPts val="3072"/>
              </a:spcBef>
            </a:pPr>
            <a:r>
              <a:rPr lang="en-US" sz="2400" dirty="0"/>
              <a:t>pops top of stack into EIP</a:t>
            </a:r>
          </a:p>
          <a:p>
            <a:pPr marL="0" indent="0">
              <a:buNone/>
            </a:pPr>
            <a:endParaRPr lang="en-US" dirty="0"/>
          </a:p>
        </p:txBody>
      </p:sp>
    </p:spTree>
    <p:extLst>
      <p:ext uri="{BB962C8B-B14F-4D97-AF65-F5344CB8AC3E}">
        <p14:creationId xmlns:p14="http://schemas.microsoft.com/office/powerpoint/2010/main" xmlns="" val="34222511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CALL-RET Example</a:t>
            </a:r>
            <a:r>
              <a:rPr lang="en-US" sz="2400"/>
              <a:t> (1 of 2)</a:t>
            </a:r>
          </a:p>
        </p:txBody>
      </p:sp>
      <p:sp>
        <p:nvSpPr>
          <p:cNvPr id="88067" name="Text Box 3"/>
          <p:cNvSpPr txBox="1">
            <a:spLocks noChangeArrowheads="1"/>
          </p:cNvSpPr>
          <p:nvPr/>
        </p:nvSpPr>
        <p:spPr bwMode="auto">
          <a:xfrm>
            <a:off x="3505200" y="1371600"/>
            <a:ext cx="5029200" cy="47244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2000" b="1" dirty="0" smtClean="0">
                <a:latin typeface="Courier New" charset="0"/>
              </a:rPr>
              <a:t>          main PROC</a:t>
            </a:r>
          </a:p>
          <a:p>
            <a:pPr>
              <a:lnSpc>
                <a:spcPct val="50000"/>
              </a:lnSpc>
              <a:spcBef>
                <a:spcPct val="50000"/>
              </a:spcBef>
            </a:pPr>
            <a:r>
              <a:rPr lang="en-US" sz="2000" b="1" dirty="0" smtClean="0">
                <a:latin typeface="Courier New" charset="0"/>
              </a:rPr>
              <a:t>00000020    call </a:t>
            </a:r>
            <a:r>
              <a:rPr lang="en-US" sz="2000" b="1" dirty="0" err="1" smtClean="0">
                <a:solidFill>
                  <a:srgbClr val="0000FF"/>
                </a:solidFill>
                <a:latin typeface="Courier New" charset="0"/>
              </a:rPr>
              <a:t>MySub</a:t>
            </a:r>
            <a:endParaRPr lang="en-US" sz="2000" b="1" dirty="0">
              <a:solidFill>
                <a:srgbClr val="0000FF"/>
              </a:solidFill>
              <a:latin typeface="Courier New" charset="0"/>
            </a:endParaRPr>
          </a:p>
          <a:p>
            <a:pPr>
              <a:lnSpc>
                <a:spcPct val="50000"/>
              </a:lnSpc>
              <a:spcBef>
                <a:spcPct val="50000"/>
              </a:spcBef>
            </a:pPr>
            <a:r>
              <a:rPr lang="en-US" sz="2000" b="1" dirty="0" smtClean="0">
                <a:latin typeface="Courier New" charset="0"/>
              </a:rPr>
              <a:t>00000025    </a:t>
            </a:r>
            <a:r>
              <a:rPr lang="en-US" sz="2000" b="1" dirty="0" err="1" smtClean="0">
                <a:latin typeface="Courier New" charset="0"/>
              </a:rPr>
              <a:t>mov</a:t>
            </a:r>
            <a:r>
              <a:rPr lang="en-US" sz="2000" b="1" dirty="0" smtClean="0">
                <a:latin typeface="Courier New" charset="0"/>
              </a:rPr>
              <a:t> </a:t>
            </a:r>
            <a:r>
              <a:rPr lang="en-US" sz="2000" b="1" dirty="0" err="1">
                <a:latin typeface="Courier New" charset="0"/>
              </a:rPr>
              <a:t>eax,ebx</a:t>
            </a:r>
            <a:endParaRPr lang="en-US" sz="2000" b="1" dirty="0">
              <a:latin typeface="Courier New" charset="0"/>
            </a:endParaRPr>
          </a:p>
          <a:p>
            <a:pPr lvl="1">
              <a:lnSpc>
                <a:spcPct val="50000"/>
              </a:lnSpc>
              <a:spcBef>
                <a:spcPct val="50000"/>
              </a:spcBef>
            </a:pPr>
            <a:r>
              <a:rPr lang="en-US" sz="2000" b="1" dirty="0" smtClean="0">
                <a:latin typeface="Courier New" charset="0"/>
              </a:rPr>
              <a:t>           .</a:t>
            </a:r>
            <a:endParaRPr lang="en-US" sz="2000" b="1" dirty="0">
              <a:latin typeface="Courier New" charset="0"/>
            </a:endParaRPr>
          </a:p>
          <a:p>
            <a:pPr lvl="1">
              <a:lnSpc>
                <a:spcPct val="50000"/>
              </a:lnSpc>
              <a:spcBef>
                <a:spcPct val="50000"/>
              </a:spcBef>
            </a:pPr>
            <a:r>
              <a:rPr lang="en-US" sz="2000" b="1" dirty="0" smtClean="0">
                <a:latin typeface="Courier New" charset="0"/>
              </a:rPr>
              <a:t>           .</a:t>
            </a:r>
            <a:endParaRPr lang="en-US" sz="2000" b="1" dirty="0">
              <a:latin typeface="Courier New" charset="0"/>
            </a:endParaRPr>
          </a:p>
          <a:p>
            <a:pPr>
              <a:lnSpc>
                <a:spcPct val="50000"/>
              </a:lnSpc>
              <a:spcBef>
                <a:spcPct val="50000"/>
              </a:spcBef>
            </a:pPr>
            <a:r>
              <a:rPr lang="en-US" sz="2000" b="1" dirty="0" smtClean="0">
                <a:latin typeface="Courier New" charset="0"/>
              </a:rPr>
              <a:t>          main </a:t>
            </a:r>
            <a:r>
              <a:rPr lang="en-US" sz="2000" b="1" dirty="0">
                <a:latin typeface="Courier New" charset="0"/>
              </a:rPr>
              <a:t>ENDP</a:t>
            </a:r>
          </a:p>
          <a:p>
            <a:pPr>
              <a:lnSpc>
                <a:spcPct val="50000"/>
              </a:lnSpc>
              <a:spcBef>
                <a:spcPct val="50000"/>
              </a:spcBef>
            </a:pPr>
            <a:endParaRPr lang="en-US" sz="2000" b="1" dirty="0">
              <a:latin typeface="Courier New" charset="0"/>
            </a:endParaRPr>
          </a:p>
          <a:p>
            <a:pPr>
              <a:lnSpc>
                <a:spcPct val="50000"/>
              </a:lnSpc>
              <a:spcBef>
                <a:spcPct val="50000"/>
              </a:spcBef>
            </a:pPr>
            <a:r>
              <a:rPr lang="en-US" sz="2000" b="1" dirty="0" smtClean="0">
                <a:latin typeface="Courier New" charset="0"/>
              </a:rPr>
              <a:t>          </a:t>
            </a:r>
            <a:r>
              <a:rPr lang="en-US" sz="2000" b="1" dirty="0" err="1" smtClean="0">
                <a:solidFill>
                  <a:srgbClr val="0000FF"/>
                </a:solidFill>
                <a:latin typeface="Courier New" charset="0"/>
              </a:rPr>
              <a:t>MySub</a:t>
            </a:r>
            <a:r>
              <a:rPr lang="en-US" sz="2000" b="1" dirty="0" smtClean="0">
                <a:latin typeface="Courier New" charset="0"/>
              </a:rPr>
              <a:t> PROC</a:t>
            </a:r>
          </a:p>
          <a:p>
            <a:pPr>
              <a:lnSpc>
                <a:spcPct val="50000"/>
              </a:lnSpc>
              <a:spcBef>
                <a:spcPct val="50000"/>
              </a:spcBef>
            </a:pPr>
            <a:r>
              <a:rPr lang="en-US" sz="2000" b="1" dirty="0" smtClean="0">
                <a:latin typeface="Courier New" charset="0"/>
              </a:rPr>
              <a:t>00000040    </a:t>
            </a:r>
            <a:r>
              <a:rPr lang="en-US" sz="2000" b="1" dirty="0" err="1" smtClean="0">
                <a:latin typeface="Courier New" charset="0"/>
              </a:rPr>
              <a:t>mov</a:t>
            </a:r>
            <a:r>
              <a:rPr lang="en-US" sz="2000" b="1" dirty="0" smtClean="0">
                <a:latin typeface="Courier New" charset="0"/>
              </a:rPr>
              <a:t> </a:t>
            </a:r>
            <a:r>
              <a:rPr lang="en-US" sz="2000" b="1" dirty="0" err="1">
                <a:latin typeface="Courier New" charset="0"/>
              </a:rPr>
              <a:t>eax,</a:t>
            </a:r>
            <a:r>
              <a:rPr lang="en-US" sz="2000" b="1" dirty="0" err="1" smtClean="0">
                <a:latin typeface="Courier New" charset="0"/>
              </a:rPr>
              <a:t>edx</a:t>
            </a:r>
            <a:endParaRPr lang="en-US" sz="2000" b="1" dirty="0">
              <a:latin typeface="Courier New" charset="0"/>
            </a:endParaRPr>
          </a:p>
          <a:p>
            <a:pPr>
              <a:lnSpc>
                <a:spcPct val="50000"/>
              </a:lnSpc>
              <a:spcBef>
                <a:spcPct val="50000"/>
              </a:spcBef>
            </a:pPr>
            <a:r>
              <a:rPr lang="en-US" sz="2000" b="1" dirty="0">
                <a:latin typeface="Courier New" charset="0"/>
              </a:rPr>
              <a:t> </a:t>
            </a:r>
            <a:r>
              <a:rPr lang="en-US" sz="2000" b="1" dirty="0" smtClean="0">
                <a:latin typeface="Courier New" charset="0"/>
              </a:rPr>
              <a:t>             .</a:t>
            </a:r>
            <a:endParaRPr lang="en-US" sz="2000" b="1" dirty="0">
              <a:latin typeface="Courier New" charset="0"/>
            </a:endParaRPr>
          </a:p>
          <a:p>
            <a:pPr lvl="1">
              <a:lnSpc>
                <a:spcPct val="50000"/>
              </a:lnSpc>
              <a:spcBef>
                <a:spcPct val="50000"/>
              </a:spcBef>
            </a:pPr>
            <a:r>
              <a:rPr lang="en-US" sz="2000" b="1" dirty="0" smtClean="0">
                <a:latin typeface="Courier New" charset="0"/>
              </a:rPr>
              <a:t>           .</a:t>
            </a:r>
            <a:endParaRPr lang="en-US" sz="2000" b="1" dirty="0">
              <a:latin typeface="Courier New" charset="0"/>
            </a:endParaRPr>
          </a:p>
          <a:p>
            <a:pPr lvl="1">
              <a:lnSpc>
                <a:spcPct val="50000"/>
              </a:lnSpc>
              <a:spcBef>
                <a:spcPct val="50000"/>
              </a:spcBef>
            </a:pPr>
            <a:r>
              <a:rPr lang="en-US" sz="2000" b="1" dirty="0" smtClean="0">
                <a:latin typeface="Courier New" charset="0"/>
              </a:rPr>
              <a:t>         ret</a:t>
            </a:r>
            <a:endParaRPr lang="en-US" sz="2000" b="1" dirty="0">
              <a:latin typeface="Courier New" charset="0"/>
            </a:endParaRPr>
          </a:p>
          <a:p>
            <a:pPr>
              <a:lnSpc>
                <a:spcPct val="50000"/>
              </a:lnSpc>
              <a:spcBef>
                <a:spcPct val="50000"/>
              </a:spcBef>
            </a:pPr>
            <a:r>
              <a:rPr lang="en-US" sz="2000" b="1" dirty="0" smtClean="0">
                <a:latin typeface="Courier New" charset="0"/>
              </a:rPr>
              <a:t>          </a:t>
            </a:r>
            <a:r>
              <a:rPr lang="en-US" sz="2000" b="1" dirty="0" err="1" smtClean="0">
                <a:solidFill>
                  <a:srgbClr val="0000FF"/>
                </a:solidFill>
                <a:latin typeface="Courier New" charset="0"/>
              </a:rPr>
              <a:t>MySub</a:t>
            </a:r>
            <a:r>
              <a:rPr lang="en-US" sz="2000" b="1" dirty="0" smtClean="0">
                <a:latin typeface="Courier New" charset="0"/>
              </a:rPr>
              <a:t> </a:t>
            </a:r>
            <a:r>
              <a:rPr lang="en-US" sz="2000" b="1" dirty="0">
                <a:latin typeface="Courier New" charset="0"/>
              </a:rPr>
              <a:t>ENDP</a:t>
            </a:r>
          </a:p>
        </p:txBody>
      </p:sp>
      <p:sp>
        <p:nvSpPr>
          <p:cNvPr id="88069" name="Text Box 5"/>
          <p:cNvSpPr txBox="1">
            <a:spLocks noChangeArrowheads="1"/>
          </p:cNvSpPr>
          <p:nvPr/>
        </p:nvSpPr>
        <p:spPr bwMode="auto">
          <a:xfrm>
            <a:off x="381000" y="1752600"/>
            <a:ext cx="2971800" cy="15081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pPr>
              <a:spcBef>
                <a:spcPct val="50000"/>
              </a:spcBef>
            </a:pPr>
            <a:r>
              <a:rPr lang="en-US" sz="2000" dirty="0">
                <a:latin typeface="Arial"/>
                <a:cs typeface="Arial"/>
              </a:rPr>
              <a:t>0000025 is the offset of the instruction immediately following the CALL instruction</a:t>
            </a:r>
          </a:p>
        </p:txBody>
      </p:sp>
      <p:sp>
        <p:nvSpPr>
          <p:cNvPr id="88071" name="Text Box 7"/>
          <p:cNvSpPr txBox="1">
            <a:spLocks noChangeArrowheads="1"/>
          </p:cNvSpPr>
          <p:nvPr/>
        </p:nvSpPr>
        <p:spPr bwMode="auto">
          <a:xfrm>
            <a:off x="381000" y="3581400"/>
            <a:ext cx="3048000"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pPr>
              <a:spcBef>
                <a:spcPct val="50000"/>
              </a:spcBef>
            </a:pPr>
            <a:r>
              <a:rPr lang="en-US" sz="2000" dirty="0">
                <a:latin typeface="Arial"/>
                <a:cs typeface="Arial"/>
              </a:rPr>
              <a:t>00000040 is the offset of the first instruction inside </a:t>
            </a:r>
            <a:r>
              <a:rPr lang="en-US" sz="2000" dirty="0" err="1">
                <a:latin typeface="Arial"/>
                <a:cs typeface="Arial"/>
              </a:rPr>
              <a:t>MySub</a:t>
            </a:r>
            <a:endParaRPr lang="en-US" sz="2000" dirty="0">
              <a:latin typeface="Arial"/>
              <a:cs typeface="Arial"/>
            </a:endParaRPr>
          </a:p>
        </p:txBody>
      </p:sp>
    </p:spTree>
    <p:extLst>
      <p:ext uri="{BB962C8B-B14F-4D97-AF65-F5344CB8AC3E}">
        <p14:creationId xmlns:p14="http://schemas.microsoft.com/office/powerpoint/2010/main" xmlns="" val="25622002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12067</TotalTime>
  <Words>901</Words>
  <Application>Microsoft Macintosh PowerPoint</Application>
  <PresentationFormat>On-screen Show (4:3)</PresentationFormat>
  <Paragraphs>249</Paragraphs>
  <Slides>21</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Office Theme</vt:lpstr>
      <vt:lpstr>VISIO</vt:lpstr>
      <vt:lpstr>CSC 221  Computer Organization and Assembly Language</vt:lpstr>
      <vt:lpstr>Lecture 15: Review</vt:lpstr>
      <vt:lpstr>Lecture 15: Review</vt:lpstr>
      <vt:lpstr>Lecture Outline</vt:lpstr>
      <vt:lpstr>Creating Procedures</vt:lpstr>
      <vt:lpstr>Documenting Procedures</vt:lpstr>
      <vt:lpstr>Example: SumOf Procedure</vt:lpstr>
      <vt:lpstr>CALL and RET Instructions</vt:lpstr>
      <vt:lpstr>CALL-RET Example (1 of 2)</vt:lpstr>
      <vt:lpstr>CALL-RET Example (2 of 2)</vt:lpstr>
      <vt:lpstr>Nested Procedure Calls</vt:lpstr>
      <vt:lpstr>Local and Global Labels</vt:lpstr>
      <vt:lpstr>Procedure Parameters (1 of 3)</vt:lpstr>
      <vt:lpstr>Procedure Parameters (2 of 3)</vt:lpstr>
      <vt:lpstr>Procedure Parameters (3 of 3)</vt:lpstr>
      <vt:lpstr>Flowchart for the ArraySum Procedure</vt:lpstr>
      <vt:lpstr>USES Operator</vt:lpstr>
      <vt:lpstr>When not to push a register</vt:lpstr>
      <vt:lpstr>Summary</vt:lpstr>
      <vt:lpstr>Summary</vt:lpstr>
      <vt:lpstr>Reference</vt:lpstr>
    </vt:vector>
  </TitlesOfParts>
  <Company>GHAZALA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GHAZALA</dc:creator>
  <cp:lastModifiedBy>NTS</cp:lastModifiedBy>
  <cp:revision>464</cp:revision>
  <dcterms:created xsi:type="dcterms:W3CDTF">2012-02-27T05:45:45Z</dcterms:created>
  <dcterms:modified xsi:type="dcterms:W3CDTF">2012-09-26T12:08:51Z</dcterms:modified>
</cp:coreProperties>
</file>