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568" r:id="rId3"/>
    <p:sldId id="494" r:id="rId4"/>
    <p:sldId id="365" r:id="rId5"/>
    <p:sldId id="603" r:id="rId6"/>
    <p:sldId id="633" r:id="rId7"/>
    <p:sldId id="604" r:id="rId8"/>
    <p:sldId id="605" r:id="rId9"/>
    <p:sldId id="606" r:id="rId10"/>
    <p:sldId id="607" r:id="rId11"/>
    <p:sldId id="608" r:id="rId12"/>
    <p:sldId id="609" r:id="rId13"/>
    <p:sldId id="611" r:id="rId14"/>
    <p:sldId id="612" r:id="rId15"/>
    <p:sldId id="613" r:id="rId16"/>
    <p:sldId id="614" r:id="rId17"/>
    <p:sldId id="615" r:id="rId18"/>
    <p:sldId id="616" r:id="rId19"/>
    <p:sldId id="495" r:id="rId20"/>
    <p:sldId id="634" r:id="rId21"/>
    <p:sldId id="5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555" autoAdjust="0"/>
    <p:restoredTop sz="99074" autoAdjust="0"/>
  </p:normalViewPr>
  <p:slideViewPr>
    <p:cSldViewPr>
      <p:cViewPr>
        <p:scale>
          <a:sx n="94" d="100"/>
          <a:sy n="94" d="100"/>
        </p:scale>
        <p:origin x="-408"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9/27/2012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xmlns=""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19</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20</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xmlns=""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9/27/2012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1.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17</a:t>
            </a:r>
            <a:r>
              <a:rPr lang="en-US" sz="3600" b="1" dirty="0" smtClean="0">
                <a:solidFill>
                  <a:srgbClr val="000000"/>
                </a:solidFill>
                <a:latin typeface="Arial" pitchFamily="34" charset="0"/>
                <a:cs typeface="Arial" pitchFamily="34" charset="0"/>
              </a:rPr>
              <a:t>: </a:t>
            </a:r>
          </a:p>
          <a:p>
            <a:r>
              <a:rPr lang="en-US" sz="3600" b="1" dirty="0" smtClean="0"/>
              <a:t>Boolean </a:t>
            </a:r>
            <a:r>
              <a:rPr lang="en-US" sz="3600" b="1" dirty="0"/>
              <a:t>and Comparison Instructions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NOT Instruction</a:t>
            </a:r>
          </a:p>
        </p:txBody>
      </p:sp>
      <p:sp>
        <p:nvSpPr>
          <p:cNvPr id="82947" name="Rectangle 3"/>
          <p:cNvSpPr>
            <a:spLocks noGrp="1" noChangeArrowheads="1"/>
          </p:cNvSpPr>
          <p:nvPr>
            <p:ph type="body" idx="1"/>
          </p:nvPr>
        </p:nvSpPr>
        <p:spPr>
          <a:xfrm>
            <a:off x="685800" y="1143000"/>
            <a:ext cx="7772400" cy="2133600"/>
          </a:xfrm>
        </p:spPr>
        <p:txBody>
          <a:bodyPr>
            <a:normAutofit/>
          </a:bodyPr>
          <a:lstStyle/>
          <a:p>
            <a:pPr>
              <a:lnSpc>
                <a:spcPct val="90000"/>
              </a:lnSpc>
            </a:pPr>
            <a:r>
              <a:rPr lang="en-US" dirty="0"/>
              <a:t>Performs a Boolean NOT operation on a single destination operand</a:t>
            </a:r>
          </a:p>
          <a:p>
            <a:pPr>
              <a:lnSpc>
                <a:spcPct val="90000"/>
              </a:lnSpc>
            </a:pPr>
            <a:endParaRPr lang="en-US" dirty="0" smtClean="0"/>
          </a:p>
          <a:p>
            <a:pPr>
              <a:lnSpc>
                <a:spcPct val="90000"/>
              </a:lnSpc>
            </a:pPr>
            <a:r>
              <a:rPr lang="en-US" dirty="0" smtClean="0"/>
              <a:t>Syntax</a:t>
            </a:r>
            <a:r>
              <a:rPr lang="en-US" dirty="0"/>
              <a:t>:</a:t>
            </a:r>
          </a:p>
          <a:p>
            <a:pPr lvl="2">
              <a:lnSpc>
                <a:spcPct val="90000"/>
              </a:lnSpc>
              <a:buFontTx/>
              <a:buNone/>
            </a:pPr>
            <a:r>
              <a:rPr lang="en-US" sz="2400" dirty="0"/>
              <a:t>NOT </a:t>
            </a:r>
            <a:r>
              <a:rPr lang="en-US" sz="2400" i="1" dirty="0"/>
              <a:t>destination</a:t>
            </a:r>
          </a:p>
        </p:txBody>
      </p:sp>
      <p:sp>
        <p:nvSpPr>
          <p:cNvPr id="82948" name="Text Box 4"/>
          <p:cNvSpPr txBox="1">
            <a:spLocks noChangeArrowheads="1"/>
          </p:cNvSpPr>
          <p:nvPr/>
        </p:nvSpPr>
        <p:spPr bwMode="auto">
          <a:xfrm>
            <a:off x="6781800" y="2057400"/>
            <a:ext cx="9906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t>NOT</a:t>
            </a:r>
          </a:p>
        </p:txBody>
      </p:sp>
      <p:graphicFrame>
        <p:nvGraphicFramePr>
          <p:cNvPr id="82952" name="Object 8"/>
          <p:cNvGraphicFramePr>
            <a:graphicFrameLocks noChangeAspect="1"/>
          </p:cNvGraphicFramePr>
          <p:nvPr>
            <p:extLst>
              <p:ext uri="{D42A27DB-BD31-4B8C-83A1-F6EECF244321}">
                <p14:modId xmlns:p14="http://schemas.microsoft.com/office/powerpoint/2010/main" xmlns="" val="998978480"/>
              </p:ext>
            </p:extLst>
          </p:nvPr>
        </p:nvGraphicFramePr>
        <p:xfrm>
          <a:off x="64419" y="3505200"/>
          <a:ext cx="6412581" cy="1595437"/>
        </p:xfrm>
        <a:graphic>
          <a:graphicData uri="http://schemas.openxmlformats.org/presentationml/2006/ole">
            <p:oleObj spid="_x0000_s32794" name="VISIO" r:id="rId3" imgW="2321052" imgH="574548" progId="">
              <p:embed/>
            </p:oleObj>
          </a:graphicData>
        </a:graphic>
      </p:graphicFrame>
      <p:pic>
        <p:nvPicPr>
          <p:cNvPr id="82954"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54763" y="2667000"/>
            <a:ext cx="208392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2878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a:t>Applications </a:t>
            </a:r>
            <a:r>
              <a:rPr lang="en-US" sz="2400" dirty="0"/>
              <a:t> (1 of </a:t>
            </a:r>
            <a:r>
              <a:rPr lang="en-US" sz="2400" dirty="0" smtClean="0"/>
              <a:t>4)</a:t>
            </a:r>
            <a:endParaRPr lang="en-US" sz="2400" dirty="0"/>
          </a:p>
        </p:txBody>
      </p:sp>
      <p:sp>
        <p:nvSpPr>
          <p:cNvPr id="76803" name="Text Box 3"/>
          <p:cNvSpPr txBox="1">
            <a:spLocks noChangeArrowheads="1"/>
          </p:cNvSpPr>
          <p:nvPr/>
        </p:nvSpPr>
        <p:spPr bwMode="auto">
          <a:xfrm>
            <a:off x="762000" y="3810000"/>
            <a:ext cx="6934200" cy="12954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err="1" smtClean="0">
                <a:latin typeface="Courier New" charset="0"/>
              </a:rPr>
              <a:t>mov</a:t>
            </a:r>
            <a:r>
              <a:rPr lang="en-US" sz="2000" b="1" dirty="0" smtClean="0">
                <a:latin typeface="Courier New" charset="0"/>
              </a:rPr>
              <a:t> </a:t>
            </a:r>
            <a:r>
              <a:rPr lang="en-US" sz="2000" b="1" dirty="0" err="1">
                <a:latin typeface="Courier New" charset="0"/>
              </a:rPr>
              <a:t>al,'a</a:t>
            </a:r>
            <a:r>
              <a:rPr lang="en-US" sz="2000" b="1" dirty="0">
                <a:latin typeface="Courier New" charset="0"/>
              </a:rPr>
              <a:t>'	; AL = 01100001b</a:t>
            </a:r>
          </a:p>
          <a:p>
            <a:pPr>
              <a:lnSpc>
                <a:spcPct val="50000"/>
              </a:lnSpc>
              <a:spcBef>
                <a:spcPct val="50000"/>
              </a:spcBef>
            </a:pPr>
            <a:r>
              <a:rPr lang="en-US" sz="2000" b="1" dirty="0">
                <a:latin typeface="Courier New" charset="0"/>
              </a:rPr>
              <a:t>and al,11011111b	; AL = 01000001b</a:t>
            </a:r>
          </a:p>
        </p:txBody>
      </p:sp>
      <p:sp>
        <p:nvSpPr>
          <p:cNvPr id="76804" name="Text Box 4"/>
          <p:cNvSpPr txBox="1">
            <a:spLocks noChangeArrowheads="1"/>
          </p:cNvSpPr>
          <p:nvPr/>
        </p:nvSpPr>
        <p:spPr bwMode="auto">
          <a:xfrm>
            <a:off x="685800" y="1066800"/>
            <a:ext cx="7696200" cy="20544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28600" indent="-22860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100" dirty="0">
                <a:latin typeface="Arial" charset="0"/>
              </a:rPr>
              <a:t>Task: Convert the character in AL to upper case</a:t>
            </a:r>
            <a:r>
              <a:rPr lang="en-US" sz="2100" dirty="0" smtClean="0">
                <a:latin typeface="Arial" charset="0"/>
              </a:rPr>
              <a:t>.</a:t>
            </a:r>
          </a:p>
          <a:p>
            <a:pPr lvl="2">
              <a:spcBef>
                <a:spcPct val="50000"/>
              </a:spcBef>
            </a:pPr>
            <a:r>
              <a:rPr lang="en-US" sz="2100" dirty="0" smtClean="0">
                <a:latin typeface="Arial" charset="0"/>
              </a:rPr>
              <a:t>‘a’ = ASCII 7 Bits : 1100001</a:t>
            </a:r>
          </a:p>
          <a:p>
            <a:pPr lvl="2">
              <a:spcBef>
                <a:spcPct val="50000"/>
              </a:spcBef>
            </a:pPr>
            <a:r>
              <a:rPr lang="en-US" sz="2100" dirty="0" smtClean="0">
                <a:latin typeface="Arial" charset="0"/>
              </a:rPr>
              <a:t>‘A’ </a:t>
            </a:r>
            <a:r>
              <a:rPr lang="en-US" sz="2100" dirty="0">
                <a:latin typeface="Arial" charset="0"/>
              </a:rPr>
              <a:t>= ASCII 7 Bits : </a:t>
            </a:r>
            <a:r>
              <a:rPr lang="en-US" sz="2100" dirty="0" smtClean="0">
                <a:latin typeface="Arial" charset="0"/>
              </a:rPr>
              <a:t>1000001</a:t>
            </a:r>
            <a:endParaRPr lang="en-US" sz="2100" dirty="0">
              <a:latin typeface="Arial" charset="0"/>
            </a:endParaRPr>
          </a:p>
          <a:p>
            <a:pPr>
              <a:spcBef>
                <a:spcPct val="50000"/>
              </a:spcBef>
              <a:buFontTx/>
              <a:buChar char="•"/>
            </a:pPr>
            <a:r>
              <a:rPr lang="en-US" sz="2100" dirty="0">
                <a:latin typeface="Arial" charset="0"/>
              </a:rPr>
              <a:t>Solution: Use the AND instruction to clear bit 5.</a:t>
            </a:r>
          </a:p>
        </p:txBody>
      </p:sp>
    </p:spTree>
    <p:extLst>
      <p:ext uri="{BB962C8B-B14F-4D97-AF65-F5344CB8AC3E}">
        <p14:creationId xmlns:p14="http://schemas.microsoft.com/office/powerpoint/2010/main" xmlns="" val="1499892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Applications</a:t>
            </a:r>
            <a:r>
              <a:rPr lang="en-US" sz="2400" dirty="0"/>
              <a:t>  (2 of </a:t>
            </a:r>
            <a:r>
              <a:rPr lang="en-US" sz="2400" dirty="0" smtClean="0"/>
              <a:t>4)</a:t>
            </a:r>
            <a:endParaRPr lang="en-US" sz="2400" dirty="0"/>
          </a:p>
        </p:txBody>
      </p:sp>
      <p:sp>
        <p:nvSpPr>
          <p:cNvPr id="88067" name="Text Box 3"/>
          <p:cNvSpPr txBox="1">
            <a:spLocks noChangeArrowheads="1"/>
          </p:cNvSpPr>
          <p:nvPr/>
        </p:nvSpPr>
        <p:spPr bwMode="auto">
          <a:xfrm>
            <a:off x="838200" y="4267200"/>
            <a:ext cx="69342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4114800" algn="l"/>
              </a:tabLst>
              <a:defRPr sz="2400">
                <a:solidFill>
                  <a:schemeClr val="tx1"/>
                </a:solidFill>
                <a:latin typeface="Times New Roman" charset="0"/>
                <a:ea typeface="ＭＳ Ｐゴシック" charset="0"/>
              </a:defRPr>
            </a:lvl1pPr>
            <a:lvl2pPr>
              <a:tabLst>
                <a:tab pos="457200" algn="l"/>
                <a:tab pos="4114800" algn="l"/>
              </a:tabLst>
              <a:defRPr sz="2400">
                <a:solidFill>
                  <a:schemeClr val="tx1"/>
                </a:solidFill>
                <a:latin typeface="Times New Roman" charset="0"/>
                <a:ea typeface="ＭＳ Ｐゴシック" charset="0"/>
              </a:defRPr>
            </a:lvl2pPr>
            <a:lvl3pPr>
              <a:tabLst>
                <a:tab pos="457200" algn="l"/>
                <a:tab pos="4114800" algn="l"/>
              </a:tabLst>
              <a:defRPr sz="2400">
                <a:solidFill>
                  <a:schemeClr val="tx1"/>
                </a:solidFill>
                <a:latin typeface="Times New Roman" charset="0"/>
                <a:ea typeface="ＭＳ Ｐゴシック" charset="0"/>
              </a:defRPr>
            </a:lvl3pPr>
            <a:lvl4pPr>
              <a:tabLst>
                <a:tab pos="457200" algn="l"/>
                <a:tab pos="4114800" algn="l"/>
              </a:tabLst>
              <a:defRPr sz="2400">
                <a:solidFill>
                  <a:schemeClr val="tx1"/>
                </a:solidFill>
                <a:latin typeface="Times New Roman" charset="0"/>
                <a:ea typeface="ＭＳ Ｐゴシック" charset="0"/>
              </a:defRPr>
            </a:lvl4pPr>
            <a:lvl5pPr>
              <a:tabLst>
                <a:tab pos="457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err="1">
                <a:latin typeface="Courier New" charset="0"/>
              </a:rPr>
              <a:t>mov</a:t>
            </a:r>
            <a:r>
              <a:rPr lang="en-US" sz="2000" b="1" dirty="0">
                <a:latin typeface="Courier New" charset="0"/>
              </a:rPr>
              <a:t> al,6	; AL = 00000110b</a:t>
            </a:r>
          </a:p>
          <a:p>
            <a:pPr>
              <a:lnSpc>
                <a:spcPct val="50000"/>
              </a:lnSpc>
              <a:spcBef>
                <a:spcPct val="50000"/>
              </a:spcBef>
            </a:pPr>
            <a:r>
              <a:rPr lang="en-US" sz="2000" b="1" dirty="0">
                <a:latin typeface="Courier New" charset="0"/>
              </a:rPr>
              <a:t>or  al,00110000b	; AL = 00110110b</a:t>
            </a:r>
          </a:p>
        </p:txBody>
      </p:sp>
      <p:sp>
        <p:nvSpPr>
          <p:cNvPr id="88068" name="Text Box 4"/>
          <p:cNvSpPr txBox="1">
            <a:spLocks noChangeArrowheads="1"/>
          </p:cNvSpPr>
          <p:nvPr/>
        </p:nvSpPr>
        <p:spPr bwMode="auto">
          <a:xfrm>
            <a:off x="685800" y="1066800"/>
            <a:ext cx="7239000" cy="28623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85750" indent="-28575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100" dirty="0">
                <a:latin typeface="Arial" charset="0"/>
              </a:rPr>
              <a:t>Task: Convert a binary decimal byte into its equivalent ASCII decimal digit</a:t>
            </a:r>
            <a:r>
              <a:rPr lang="en-US" sz="2100" dirty="0" smtClean="0">
                <a:latin typeface="Arial" charset="0"/>
              </a:rPr>
              <a:t>.</a:t>
            </a:r>
          </a:p>
          <a:p>
            <a:pPr lvl="2">
              <a:spcBef>
                <a:spcPct val="50000"/>
              </a:spcBef>
            </a:pPr>
            <a:r>
              <a:rPr lang="en-US" sz="2100" dirty="0" smtClean="0">
                <a:latin typeface="Arial" charset="0"/>
              </a:rPr>
              <a:t>0 : ASCII : 0011 0000</a:t>
            </a:r>
          </a:p>
          <a:p>
            <a:pPr lvl="2">
              <a:spcBef>
                <a:spcPct val="50000"/>
              </a:spcBef>
            </a:pPr>
            <a:r>
              <a:rPr lang="en-US" sz="2100" dirty="0" smtClean="0">
                <a:latin typeface="Arial" charset="0"/>
              </a:rPr>
              <a:t>1 </a:t>
            </a:r>
            <a:r>
              <a:rPr lang="en-US" sz="2100" dirty="0">
                <a:latin typeface="Arial" charset="0"/>
              </a:rPr>
              <a:t>: ASCII : </a:t>
            </a:r>
            <a:r>
              <a:rPr lang="en-US" sz="2100" dirty="0" smtClean="0">
                <a:latin typeface="Arial" charset="0"/>
              </a:rPr>
              <a:t>0011 0001</a:t>
            </a:r>
          </a:p>
          <a:p>
            <a:pPr lvl="2">
              <a:spcBef>
                <a:spcPct val="50000"/>
              </a:spcBef>
            </a:pPr>
            <a:r>
              <a:rPr lang="en-US" sz="2100" dirty="0" smtClean="0">
                <a:latin typeface="Arial" charset="0"/>
              </a:rPr>
              <a:t>…….</a:t>
            </a:r>
            <a:endParaRPr lang="en-US" sz="2100" dirty="0">
              <a:latin typeface="Arial" charset="0"/>
            </a:endParaRPr>
          </a:p>
          <a:p>
            <a:pPr>
              <a:spcBef>
                <a:spcPct val="50000"/>
              </a:spcBef>
              <a:buFontTx/>
              <a:buChar char="•"/>
            </a:pPr>
            <a:r>
              <a:rPr lang="en-US" sz="2100" dirty="0" smtClean="0">
                <a:latin typeface="Arial" charset="0"/>
              </a:rPr>
              <a:t>Solution</a:t>
            </a:r>
            <a:r>
              <a:rPr lang="en-US" sz="2100" dirty="0">
                <a:latin typeface="Arial" charset="0"/>
              </a:rPr>
              <a:t>: Use the OR instruction to set bits 4 and 5.</a:t>
            </a:r>
          </a:p>
        </p:txBody>
      </p:sp>
      <p:sp>
        <p:nvSpPr>
          <p:cNvPr id="88070" name="Text Box 6"/>
          <p:cNvSpPr txBox="1">
            <a:spLocks noChangeArrowheads="1"/>
          </p:cNvSpPr>
          <p:nvPr/>
        </p:nvSpPr>
        <p:spPr bwMode="auto">
          <a:xfrm>
            <a:off x="1143000" y="5257800"/>
            <a:ext cx="64770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t>The ASCII digit '6' = 00110110b</a:t>
            </a:r>
          </a:p>
        </p:txBody>
      </p:sp>
    </p:spTree>
    <p:extLst>
      <p:ext uri="{BB962C8B-B14F-4D97-AF65-F5344CB8AC3E}">
        <p14:creationId xmlns:p14="http://schemas.microsoft.com/office/powerpoint/2010/main" xmlns="" val="57173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p:nvPr>
        </p:nvSpPr>
        <p:spPr/>
        <p:txBody>
          <a:bodyPr/>
          <a:lstStyle/>
          <a:p>
            <a:r>
              <a:rPr lang="en-US" dirty="0"/>
              <a:t>Applications</a:t>
            </a:r>
            <a:r>
              <a:rPr lang="en-US" sz="2400" dirty="0"/>
              <a:t>  </a:t>
            </a:r>
            <a:r>
              <a:rPr lang="en-US" sz="2400" dirty="0" smtClean="0"/>
              <a:t>(3 </a:t>
            </a:r>
            <a:r>
              <a:rPr lang="en-US" sz="2400" dirty="0"/>
              <a:t>of </a:t>
            </a:r>
            <a:r>
              <a:rPr lang="en-US" sz="2400" dirty="0" smtClean="0"/>
              <a:t>4)</a:t>
            </a:r>
            <a:endParaRPr lang="en-US" dirty="0"/>
          </a:p>
        </p:txBody>
      </p:sp>
      <p:sp>
        <p:nvSpPr>
          <p:cNvPr id="90115" name="Text Box 1027"/>
          <p:cNvSpPr txBox="1">
            <a:spLocks noChangeArrowheads="1"/>
          </p:cNvSpPr>
          <p:nvPr/>
        </p:nvSpPr>
        <p:spPr bwMode="auto">
          <a:xfrm>
            <a:off x="762000" y="2743200"/>
            <a:ext cx="7162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0400" algn="l"/>
              </a:tabLst>
              <a:defRPr sz="2400">
                <a:solidFill>
                  <a:schemeClr val="tx1"/>
                </a:solidFill>
                <a:latin typeface="Times New Roman" charset="0"/>
                <a:ea typeface="ＭＳ Ｐゴシック" charset="0"/>
              </a:defRPr>
            </a:lvl1pPr>
            <a:lvl2pPr>
              <a:tabLst>
                <a:tab pos="457200" algn="l"/>
                <a:tab pos="3200400" algn="l"/>
              </a:tabLst>
              <a:defRPr sz="2400">
                <a:solidFill>
                  <a:schemeClr val="tx1"/>
                </a:solidFill>
                <a:latin typeface="Times New Roman" charset="0"/>
                <a:ea typeface="ＭＳ Ｐゴシック" charset="0"/>
              </a:defRPr>
            </a:lvl2pPr>
            <a:lvl3pPr>
              <a:tabLst>
                <a:tab pos="457200" algn="l"/>
                <a:tab pos="3200400" algn="l"/>
              </a:tabLst>
              <a:defRPr sz="2400">
                <a:solidFill>
                  <a:schemeClr val="tx1"/>
                </a:solidFill>
                <a:latin typeface="Times New Roman" charset="0"/>
                <a:ea typeface="ＭＳ Ｐゴシック" charset="0"/>
              </a:defRPr>
            </a:lvl3pPr>
            <a:lvl4pPr>
              <a:tabLst>
                <a:tab pos="457200" algn="l"/>
                <a:tab pos="3200400" algn="l"/>
              </a:tabLst>
              <a:defRPr sz="2400">
                <a:solidFill>
                  <a:schemeClr val="tx1"/>
                </a:solidFill>
                <a:latin typeface="Times New Roman" charset="0"/>
                <a:ea typeface="ＭＳ Ｐゴシック" charset="0"/>
              </a:defRPr>
            </a:lvl4pPr>
            <a:lvl5pPr>
              <a:tabLst>
                <a:tab pos="457200"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err="1">
                <a:latin typeface="Courier New" charset="0"/>
              </a:rPr>
              <a:t>mov</a:t>
            </a:r>
            <a:r>
              <a:rPr lang="en-US" sz="2000" b="1" dirty="0">
                <a:latin typeface="Courier New" charset="0"/>
              </a:rPr>
              <a:t> </a:t>
            </a:r>
            <a:r>
              <a:rPr lang="en-US" sz="2000" b="1" dirty="0" err="1">
                <a:latin typeface="Courier New" charset="0"/>
              </a:rPr>
              <a:t>ax,wordVal</a:t>
            </a:r>
            <a:endParaRPr lang="en-US" sz="2000" b="1" dirty="0">
              <a:latin typeface="Courier New" charset="0"/>
            </a:endParaRPr>
          </a:p>
          <a:p>
            <a:pPr>
              <a:lnSpc>
                <a:spcPct val="50000"/>
              </a:lnSpc>
              <a:spcBef>
                <a:spcPct val="50000"/>
              </a:spcBef>
            </a:pPr>
            <a:r>
              <a:rPr lang="en-US" sz="2000" b="1" dirty="0">
                <a:latin typeface="Courier New" charset="0"/>
              </a:rPr>
              <a:t>and ax,1	; low bit set?</a:t>
            </a:r>
          </a:p>
          <a:p>
            <a:pPr>
              <a:lnSpc>
                <a:spcPct val="50000"/>
              </a:lnSpc>
              <a:spcBef>
                <a:spcPct val="50000"/>
              </a:spcBef>
            </a:pPr>
            <a:r>
              <a:rPr lang="en-US" sz="2000" b="1" dirty="0" err="1">
                <a:latin typeface="Courier New" charset="0"/>
              </a:rPr>
              <a:t>jz</a:t>
            </a:r>
            <a:r>
              <a:rPr lang="en-US" sz="2000" b="1" dirty="0">
                <a:latin typeface="Courier New" charset="0"/>
              </a:rPr>
              <a:t>  </a:t>
            </a:r>
            <a:r>
              <a:rPr lang="en-US" sz="2000" b="1" dirty="0" err="1">
                <a:latin typeface="Courier New" charset="0"/>
              </a:rPr>
              <a:t>EvenValue</a:t>
            </a:r>
            <a:r>
              <a:rPr lang="en-US" sz="2000" b="1" dirty="0">
                <a:latin typeface="Courier New" charset="0"/>
              </a:rPr>
              <a:t>	; jump if Zero flag set</a:t>
            </a:r>
          </a:p>
        </p:txBody>
      </p:sp>
      <p:sp>
        <p:nvSpPr>
          <p:cNvPr id="90116" name="Text Box 1028"/>
          <p:cNvSpPr txBox="1">
            <a:spLocks noChangeArrowheads="1"/>
          </p:cNvSpPr>
          <p:nvPr/>
        </p:nvSpPr>
        <p:spPr bwMode="auto">
          <a:xfrm>
            <a:off x="685800" y="1066800"/>
            <a:ext cx="7239000" cy="1458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85750" indent="-28575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100" dirty="0">
                <a:latin typeface="Arial" charset="0"/>
              </a:rPr>
              <a:t>Task: Jump to a label if an integer is even.</a:t>
            </a:r>
          </a:p>
          <a:p>
            <a:pPr>
              <a:lnSpc>
                <a:spcPct val="110000"/>
              </a:lnSpc>
              <a:spcBef>
                <a:spcPct val="50000"/>
              </a:spcBef>
              <a:buFontTx/>
              <a:buChar char="•"/>
            </a:pPr>
            <a:r>
              <a:rPr lang="en-US" sz="2100" dirty="0">
                <a:latin typeface="Arial" charset="0"/>
              </a:rPr>
              <a:t>Solution: AND the lowest bit with a 1. If the result is Zero, the number was even.</a:t>
            </a:r>
          </a:p>
        </p:txBody>
      </p:sp>
      <p:sp>
        <p:nvSpPr>
          <p:cNvPr id="90117" name="Text Box 1029"/>
          <p:cNvSpPr txBox="1">
            <a:spLocks noChangeArrowheads="1"/>
          </p:cNvSpPr>
          <p:nvPr/>
        </p:nvSpPr>
        <p:spPr bwMode="auto">
          <a:xfrm>
            <a:off x="762000" y="4191000"/>
            <a:ext cx="73152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dirty="0"/>
              <a:t>JZ (jump if Zero) is covered in </a:t>
            </a:r>
            <a:r>
              <a:rPr lang="en-US" sz="2400" dirty="0" smtClean="0"/>
              <a:t>Next Lecture.</a:t>
            </a:r>
            <a:endParaRPr lang="en-US" sz="2400" dirty="0"/>
          </a:p>
        </p:txBody>
      </p:sp>
      <p:sp>
        <p:nvSpPr>
          <p:cNvPr id="90118" name="Text Box 1030"/>
          <p:cNvSpPr txBox="1">
            <a:spLocks noChangeArrowheads="1"/>
          </p:cNvSpPr>
          <p:nvPr/>
        </p:nvSpPr>
        <p:spPr bwMode="auto">
          <a:xfrm>
            <a:off x="838200" y="5105400"/>
            <a:ext cx="7391400" cy="584775"/>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000">
                <a:solidFill>
                  <a:schemeClr val="tx2"/>
                </a:solidFill>
              </a:rPr>
              <a:t>Your turn: Write code that jumps to a label if an integer is negative.</a:t>
            </a:r>
          </a:p>
        </p:txBody>
      </p:sp>
    </p:spTree>
    <p:extLst>
      <p:ext uri="{BB962C8B-B14F-4D97-AF65-F5344CB8AC3E}">
        <p14:creationId xmlns:p14="http://schemas.microsoft.com/office/powerpoint/2010/main" xmlns="" val="3467343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dissolve">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Applications</a:t>
            </a:r>
            <a:r>
              <a:rPr lang="en-US" sz="2400" dirty="0"/>
              <a:t>  </a:t>
            </a:r>
            <a:r>
              <a:rPr lang="en-US" sz="2400" dirty="0" smtClean="0"/>
              <a:t>(4 </a:t>
            </a:r>
            <a:r>
              <a:rPr lang="en-US" sz="2400" dirty="0"/>
              <a:t>of </a:t>
            </a:r>
            <a:r>
              <a:rPr lang="en-US" sz="2400" dirty="0" smtClean="0"/>
              <a:t>4)</a:t>
            </a:r>
            <a:endParaRPr lang="en-US" dirty="0"/>
          </a:p>
        </p:txBody>
      </p:sp>
      <p:sp>
        <p:nvSpPr>
          <p:cNvPr id="91139" name="Text Box 3"/>
          <p:cNvSpPr txBox="1">
            <a:spLocks noChangeArrowheads="1"/>
          </p:cNvSpPr>
          <p:nvPr/>
        </p:nvSpPr>
        <p:spPr bwMode="auto">
          <a:xfrm>
            <a:off x="762000" y="2743200"/>
            <a:ext cx="71628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0400" algn="l"/>
              </a:tabLst>
              <a:defRPr sz="2400">
                <a:solidFill>
                  <a:schemeClr val="tx1"/>
                </a:solidFill>
                <a:latin typeface="Times New Roman" charset="0"/>
                <a:ea typeface="ＭＳ Ｐゴシック" charset="0"/>
              </a:defRPr>
            </a:lvl1pPr>
            <a:lvl2pPr>
              <a:tabLst>
                <a:tab pos="457200" algn="l"/>
                <a:tab pos="3200400" algn="l"/>
              </a:tabLst>
              <a:defRPr sz="2400">
                <a:solidFill>
                  <a:schemeClr val="tx1"/>
                </a:solidFill>
                <a:latin typeface="Times New Roman" charset="0"/>
                <a:ea typeface="ＭＳ Ｐゴシック" charset="0"/>
              </a:defRPr>
            </a:lvl2pPr>
            <a:lvl3pPr>
              <a:tabLst>
                <a:tab pos="457200" algn="l"/>
                <a:tab pos="3200400" algn="l"/>
              </a:tabLst>
              <a:defRPr sz="2400">
                <a:solidFill>
                  <a:schemeClr val="tx1"/>
                </a:solidFill>
                <a:latin typeface="Times New Roman" charset="0"/>
                <a:ea typeface="ＭＳ Ｐゴシック" charset="0"/>
              </a:defRPr>
            </a:lvl3pPr>
            <a:lvl4pPr>
              <a:tabLst>
                <a:tab pos="457200" algn="l"/>
                <a:tab pos="3200400" algn="l"/>
              </a:tabLst>
              <a:defRPr sz="2400">
                <a:solidFill>
                  <a:schemeClr val="tx1"/>
                </a:solidFill>
                <a:latin typeface="Times New Roman" charset="0"/>
                <a:ea typeface="ＭＳ Ｐゴシック" charset="0"/>
              </a:defRPr>
            </a:lvl4pPr>
            <a:lvl5pPr>
              <a:tabLst>
                <a:tab pos="457200" algn="l"/>
                <a:tab pos="32004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or  </a:t>
            </a:r>
            <a:r>
              <a:rPr lang="en-US" sz="2000" b="1" dirty="0" err="1">
                <a:latin typeface="Courier New" charset="0"/>
              </a:rPr>
              <a:t>al,al</a:t>
            </a:r>
            <a:endParaRPr lang="en-US" sz="2000" b="1" dirty="0">
              <a:latin typeface="Courier New" charset="0"/>
            </a:endParaRPr>
          </a:p>
          <a:p>
            <a:pPr>
              <a:lnSpc>
                <a:spcPct val="50000"/>
              </a:lnSpc>
              <a:spcBef>
                <a:spcPct val="50000"/>
              </a:spcBef>
            </a:pPr>
            <a:r>
              <a:rPr lang="en-US" sz="2000" b="1" dirty="0" err="1">
                <a:latin typeface="Courier New" charset="0"/>
              </a:rPr>
              <a:t>jnz</a:t>
            </a:r>
            <a:r>
              <a:rPr lang="en-US" sz="2000" b="1" dirty="0">
                <a:latin typeface="Courier New" charset="0"/>
              </a:rPr>
              <a:t> </a:t>
            </a:r>
            <a:r>
              <a:rPr lang="en-US" sz="2000" b="1" dirty="0" err="1">
                <a:latin typeface="Courier New" charset="0"/>
              </a:rPr>
              <a:t>IsNotZero</a:t>
            </a:r>
            <a:r>
              <a:rPr lang="en-US" sz="2000" b="1" dirty="0">
                <a:latin typeface="Courier New" charset="0"/>
              </a:rPr>
              <a:t>	; jump if not zero</a:t>
            </a:r>
          </a:p>
        </p:txBody>
      </p:sp>
      <p:sp>
        <p:nvSpPr>
          <p:cNvPr id="91140" name="Text Box 4"/>
          <p:cNvSpPr txBox="1">
            <a:spLocks noChangeArrowheads="1"/>
          </p:cNvSpPr>
          <p:nvPr/>
        </p:nvSpPr>
        <p:spPr bwMode="auto">
          <a:xfrm>
            <a:off x="685800" y="1066800"/>
            <a:ext cx="7239000" cy="1458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lvl1pPr marL="285750" indent="-285750">
              <a:defRPr sz="2400">
                <a:solidFill>
                  <a:schemeClr val="tx1"/>
                </a:solidFill>
                <a:latin typeface="Times New Roman" charset="0"/>
                <a:ea typeface="ＭＳ Ｐゴシック" charset="0"/>
              </a:defRPr>
            </a:lvl1pPr>
            <a:lvl2pPr marL="5143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pPr>
            <a:r>
              <a:rPr lang="en-US" sz="2100" dirty="0">
                <a:latin typeface="Arial" charset="0"/>
              </a:rPr>
              <a:t>Task: Jump to a label if the value in AL is not zero.</a:t>
            </a:r>
          </a:p>
          <a:p>
            <a:pPr>
              <a:lnSpc>
                <a:spcPct val="110000"/>
              </a:lnSpc>
              <a:spcBef>
                <a:spcPct val="50000"/>
              </a:spcBef>
              <a:buFontTx/>
              <a:buChar char="•"/>
            </a:pPr>
            <a:r>
              <a:rPr lang="en-US" sz="2100" dirty="0">
                <a:latin typeface="Arial" charset="0"/>
              </a:rPr>
              <a:t>Solution: OR the byte with itself, then use the JNZ (jump if not zero) instruction.</a:t>
            </a:r>
          </a:p>
        </p:txBody>
      </p:sp>
      <p:sp>
        <p:nvSpPr>
          <p:cNvPr id="91143" name="Text Box 7"/>
          <p:cNvSpPr txBox="1">
            <a:spLocks noChangeArrowheads="1"/>
          </p:cNvSpPr>
          <p:nvPr/>
        </p:nvSpPr>
        <p:spPr bwMode="auto">
          <a:xfrm>
            <a:off x="762000" y="4876800"/>
            <a:ext cx="7772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lgn="ctr">
              <a:spcBef>
                <a:spcPct val="50000"/>
              </a:spcBef>
            </a:pPr>
            <a:r>
              <a:rPr lang="en-US" sz="2400" dirty="0" err="1">
                <a:latin typeface="Arial"/>
                <a:cs typeface="Arial"/>
              </a:rPr>
              <a:t>ORing</a:t>
            </a:r>
            <a:r>
              <a:rPr lang="en-US" sz="2400" dirty="0">
                <a:latin typeface="Arial"/>
                <a:cs typeface="Arial"/>
              </a:rPr>
              <a:t> any number with itself does not change its value.</a:t>
            </a:r>
          </a:p>
        </p:txBody>
      </p:sp>
    </p:spTree>
    <p:extLst>
      <p:ext uri="{BB962C8B-B14F-4D97-AF65-F5344CB8AC3E}">
        <p14:creationId xmlns:p14="http://schemas.microsoft.com/office/powerpoint/2010/main" xmlns="" val="2803440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43"/>
                                        </p:tgtEl>
                                        <p:attrNameLst>
                                          <p:attrName>style.visibility</p:attrName>
                                        </p:attrNameLst>
                                      </p:cBhvr>
                                      <p:to>
                                        <p:strVal val="visible"/>
                                      </p:to>
                                    </p:set>
                                    <p:animEffect transition="in" filter="dissolve">
                                      <p:cBhvr>
                                        <p:cTn id="7"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TEST Instruction</a:t>
            </a:r>
          </a:p>
        </p:txBody>
      </p:sp>
      <p:sp>
        <p:nvSpPr>
          <p:cNvPr id="93187" name="Rectangle 3"/>
          <p:cNvSpPr>
            <a:spLocks noGrp="1" noChangeArrowheads="1"/>
          </p:cNvSpPr>
          <p:nvPr>
            <p:ph type="body" idx="1"/>
          </p:nvPr>
        </p:nvSpPr>
        <p:spPr>
          <a:xfrm>
            <a:off x="457200" y="1143000"/>
            <a:ext cx="8305800" cy="2438400"/>
          </a:xfrm>
        </p:spPr>
        <p:txBody>
          <a:bodyPr>
            <a:noAutofit/>
          </a:bodyPr>
          <a:lstStyle/>
          <a:p>
            <a:pPr>
              <a:spcBef>
                <a:spcPts val="1776"/>
              </a:spcBef>
            </a:pPr>
            <a:r>
              <a:rPr lang="en-US" dirty="0"/>
              <a:t>Performs a nondestructive AND operation between each pair of matching bits in two operands</a:t>
            </a:r>
          </a:p>
          <a:p>
            <a:pPr>
              <a:spcBef>
                <a:spcPts val="1776"/>
              </a:spcBef>
            </a:pPr>
            <a:r>
              <a:rPr lang="en-US" dirty="0"/>
              <a:t>No operands are modified, but the Zero flag is affected.</a:t>
            </a:r>
          </a:p>
          <a:p>
            <a:pPr>
              <a:spcBef>
                <a:spcPts val="1776"/>
              </a:spcBef>
            </a:pPr>
            <a:r>
              <a:rPr lang="en-US" dirty="0"/>
              <a:t>Example: jump to a label if either bit 0 or bit 1 in AL is set.</a:t>
            </a:r>
          </a:p>
        </p:txBody>
      </p:sp>
      <p:sp>
        <p:nvSpPr>
          <p:cNvPr id="93192" name="Text Box 8"/>
          <p:cNvSpPr txBox="1">
            <a:spLocks noChangeArrowheads="1"/>
          </p:cNvSpPr>
          <p:nvPr/>
        </p:nvSpPr>
        <p:spPr bwMode="auto">
          <a:xfrm>
            <a:off x="2133600" y="3505200"/>
            <a:ext cx="38100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test al,00000011b</a:t>
            </a:r>
          </a:p>
          <a:p>
            <a:pPr>
              <a:lnSpc>
                <a:spcPct val="50000"/>
              </a:lnSpc>
              <a:spcBef>
                <a:spcPct val="50000"/>
              </a:spcBef>
            </a:pPr>
            <a:r>
              <a:rPr lang="en-US" sz="2000" b="1" dirty="0" err="1">
                <a:latin typeface="Courier New" charset="0"/>
              </a:rPr>
              <a:t>jnz</a:t>
            </a:r>
            <a:r>
              <a:rPr lang="en-US" sz="2000" b="1" dirty="0">
                <a:latin typeface="Courier New" charset="0"/>
              </a:rPr>
              <a:t>  </a:t>
            </a:r>
            <a:r>
              <a:rPr lang="en-US" sz="2000" b="1" dirty="0" err="1">
                <a:latin typeface="Courier New" charset="0"/>
              </a:rPr>
              <a:t>ValueFound</a:t>
            </a:r>
            <a:endParaRPr lang="en-US" sz="2000" b="1" dirty="0">
              <a:latin typeface="Courier New" charset="0"/>
            </a:endParaRPr>
          </a:p>
        </p:txBody>
      </p:sp>
      <p:grpSp>
        <p:nvGrpSpPr>
          <p:cNvPr id="93195" name="Group 11"/>
          <p:cNvGrpSpPr>
            <a:grpSpLocks/>
          </p:cNvGrpSpPr>
          <p:nvPr/>
        </p:nvGrpSpPr>
        <p:grpSpPr bwMode="auto">
          <a:xfrm>
            <a:off x="685800" y="4572000"/>
            <a:ext cx="7772400" cy="1676400"/>
            <a:chOff x="432" y="2400"/>
            <a:chExt cx="4896" cy="1056"/>
          </a:xfrm>
        </p:grpSpPr>
        <p:sp>
          <p:nvSpPr>
            <p:cNvPr id="93193" name="Rectangle 9"/>
            <p:cNvSpPr>
              <a:spLocks noChangeArrowheads="1"/>
            </p:cNvSpPr>
            <p:nvPr/>
          </p:nvSpPr>
          <p:spPr bwMode="auto">
            <a:xfrm>
              <a:off x="432" y="2400"/>
              <a:ext cx="48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buFontTx/>
                <a:buChar char="•"/>
              </a:pPr>
              <a:r>
                <a:rPr lang="en-US" sz="2400" dirty="0"/>
                <a:t>Example: jump to a label if neither bit 0 nor bit 1 in AL is set.</a:t>
              </a:r>
            </a:p>
          </p:txBody>
        </p:sp>
        <p:sp>
          <p:nvSpPr>
            <p:cNvPr id="93194" name="Text Box 10"/>
            <p:cNvSpPr txBox="1">
              <a:spLocks noChangeArrowheads="1"/>
            </p:cNvSpPr>
            <p:nvPr/>
          </p:nvSpPr>
          <p:spPr bwMode="auto">
            <a:xfrm>
              <a:off x="1344" y="2928"/>
              <a:ext cx="2400" cy="52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dirty="0">
                  <a:latin typeface="Courier New" charset="0"/>
                </a:rPr>
                <a:t>test al,00000011b</a:t>
              </a:r>
            </a:p>
            <a:p>
              <a:pPr>
                <a:lnSpc>
                  <a:spcPct val="50000"/>
                </a:lnSpc>
                <a:spcBef>
                  <a:spcPct val="50000"/>
                </a:spcBef>
              </a:pPr>
              <a:r>
                <a:rPr lang="en-US" sz="2000" b="1" dirty="0" err="1">
                  <a:latin typeface="Courier New" charset="0"/>
                </a:rPr>
                <a:t>jz</a:t>
              </a:r>
              <a:r>
                <a:rPr lang="en-US" sz="2000" b="1" dirty="0">
                  <a:latin typeface="Courier New" charset="0"/>
                </a:rPr>
                <a:t>   </a:t>
              </a:r>
              <a:r>
                <a:rPr lang="en-US" sz="2000" b="1" dirty="0" err="1">
                  <a:latin typeface="Courier New" charset="0"/>
                </a:rPr>
                <a:t>ValueNotFound</a:t>
              </a:r>
              <a:endParaRPr lang="en-US" sz="2000" b="1" dirty="0">
                <a:latin typeface="Courier New" charset="0"/>
              </a:endParaRPr>
            </a:p>
          </p:txBody>
        </p:sp>
      </p:grpSp>
    </p:spTree>
    <p:extLst>
      <p:ext uri="{BB962C8B-B14F-4D97-AF65-F5344CB8AC3E}">
        <p14:creationId xmlns:p14="http://schemas.microsoft.com/office/powerpoint/2010/main" xmlns="" val="4129616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3195"/>
                                        </p:tgtEl>
                                        <p:attrNameLst>
                                          <p:attrName>style.visibility</p:attrName>
                                        </p:attrNameLst>
                                      </p:cBhvr>
                                      <p:to>
                                        <p:strVal val="visible"/>
                                      </p:to>
                                    </p:set>
                                    <p:animEffect transition="in" filter="box(in)">
                                      <p:cBhvr>
                                        <p:cTn id="7"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CMP Instruction </a:t>
            </a:r>
            <a:r>
              <a:rPr lang="en-US" sz="2400"/>
              <a:t> (1 of 3)</a:t>
            </a:r>
          </a:p>
        </p:txBody>
      </p:sp>
      <p:sp>
        <p:nvSpPr>
          <p:cNvPr id="94211" name="Rectangle 3"/>
          <p:cNvSpPr>
            <a:spLocks noGrp="1" noChangeArrowheads="1"/>
          </p:cNvSpPr>
          <p:nvPr>
            <p:ph type="body" idx="1"/>
          </p:nvPr>
        </p:nvSpPr>
        <p:spPr>
          <a:xfrm>
            <a:off x="685800" y="1143000"/>
            <a:ext cx="7772400" cy="1676400"/>
          </a:xfrm>
        </p:spPr>
        <p:txBody>
          <a:bodyPr>
            <a:noAutofit/>
          </a:bodyPr>
          <a:lstStyle/>
          <a:p>
            <a:pPr>
              <a:lnSpc>
                <a:spcPct val="90000"/>
              </a:lnSpc>
              <a:spcBef>
                <a:spcPts val="1176"/>
              </a:spcBef>
            </a:pPr>
            <a:r>
              <a:rPr lang="en-US" dirty="0"/>
              <a:t>Compares the destination operand to the source operand</a:t>
            </a:r>
          </a:p>
          <a:p>
            <a:pPr lvl="1">
              <a:lnSpc>
                <a:spcPct val="90000"/>
              </a:lnSpc>
              <a:spcBef>
                <a:spcPts val="1176"/>
              </a:spcBef>
            </a:pPr>
            <a:r>
              <a:rPr lang="en-US" dirty="0"/>
              <a:t>Nondestructive subtraction of source from destination (destination operand is not changed)</a:t>
            </a:r>
          </a:p>
          <a:p>
            <a:pPr>
              <a:lnSpc>
                <a:spcPct val="90000"/>
              </a:lnSpc>
              <a:spcBef>
                <a:spcPts val="1176"/>
              </a:spcBef>
            </a:pPr>
            <a:r>
              <a:rPr lang="en-US" dirty="0"/>
              <a:t>Syntax: </a:t>
            </a:r>
            <a:r>
              <a:rPr lang="en-US" dirty="0">
                <a:solidFill>
                  <a:schemeClr val="tx2"/>
                </a:solidFill>
              </a:rPr>
              <a:t>CMP </a:t>
            </a:r>
            <a:r>
              <a:rPr lang="en-US" i="1" dirty="0">
                <a:solidFill>
                  <a:schemeClr val="tx2"/>
                </a:solidFill>
              </a:rPr>
              <a:t>destination, source</a:t>
            </a:r>
          </a:p>
          <a:p>
            <a:pPr>
              <a:lnSpc>
                <a:spcPct val="90000"/>
              </a:lnSpc>
              <a:spcBef>
                <a:spcPts val="1176"/>
              </a:spcBef>
            </a:pPr>
            <a:r>
              <a:rPr lang="en-US" dirty="0"/>
              <a:t>Example: destination == source</a:t>
            </a:r>
          </a:p>
        </p:txBody>
      </p:sp>
      <p:sp>
        <p:nvSpPr>
          <p:cNvPr id="94212" name="Text Box 4"/>
          <p:cNvSpPr txBox="1">
            <a:spLocks noChangeArrowheads="1"/>
          </p:cNvSpPr>
          <p:nvPr/>
        </p:nvSpPr>
        <p:spPr bwMode="auto">
          <a:xfrm>
            <a:off x="1524000" y="3810000"/>
            <a:ext cx="60960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0400" algn="l"/>
                <a:tab pos="4114800" algn="l"/>
              </a:tabLst>
              <a:defRPr sz="2400">
                <a:solidFill>
                  <a:schemeClr val="tx1"/>
                </a:solidFill>
                <a:latin typeface="Times New Roman" charset="0"/>
                <a:ea typeface="ＭＳ Ｐゴシック" charset="0"/>
              </a:defRPr>
            </a:lvl1pPr>
            <a:lvl2pPr>
              <a:tabLst>
                <a:tab pos="457200" algn="l"/>
                <a:tab pos="3200400" algn="l"/>
                <a:tab pos="4114800" algn="l"/>
              </a:tabLst>
              <a:defRPr sz="2400">
                <a:solidFill>
                  <a:schemeClr val="tx1"/>
                </a:solidFill>
                <a:latin typeface="Times New Roman" charset="0"/>
                <a:ea typeface="ＭＳ Ｐゴシック" charset="0"/>
              </a:defRPr>
            </a:lvl2pPr>
            <a:lvl3pPr>
              <a:tabLst>
                <a:tab pos="457200" algn="l"/>
                <a:tab pos="3200400" algn="l"/>
                <a:tab pos="4114800" algn="l"/>
              </a:tabLst>
              <a:defRPr sz="2400">
                <a:solidFill>
                  <a:schemeClr val="tx1"/>
                </a:solidFill>
                <a:latin typeface="Times New Roman" charset="0"/>
                <a:ea typeface="ＭＳ Ｐゴシック" charset="0"/>
              </a:defRPr>
            </a:lvl3pPr>
            <a:lvl4pPr>
              <a:tabLst>
                <a:tab pos="457200" algn="l"/>
                <a:tab pos="3200400" algn="l"/>
                <a:tab pos="4114800" algn="l"/>
              </a:tabLst>
              <a:defRPr sz="2400">
                <a:solidFill>
                  <a:schemeClr val="tx1"/>
                </a:solidFill>
                <a:latin typeface="Times New Roman" charset="0"/>
                <a:ea typeface="ＭＳ Ｐゴシック" charset="0"/>
              </a:defRPr>
            </a:lvl4pPr>
            <a:lvl5pPr>
              <a:tabLst>
                <a:tab pos="457200" algn="l"/>
                <a:tab pos="32004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mov</a:t>
            </a:r>
            <a:r>
              <a:rPr lang="en-US" sz="1800" b="1" dirty="0">
                <a:latin typeface="Courier New" charset="0"/>
              </a:rPr>
              <a:t> al,5</a:t>
            </a:r>
          </a:p>
          <a:p>
            <a:pPr>
              <a:lnSpc>
                <a:spcPct val="50000"/>
              </a:lnSpc>
              <a:spcBef>
                <a:spcPct val="50000"/>
              </a:spcBef>
            </a:pPr>
            <a:r>
              <a:rPr lang="en-US" sz="1800" b="1" dirty="0" err="1">
                <a:latin typeface="Courier New" charset="0"/>
              </a:rPr>
              <a:t>cmp</a:t>
            </a:r>
            <a:r>
              <a:rPr lang="en-US" sz="1800" b="1" dirty="0">
                <a:latin typeface="Courier New" charset="0"/>
              </a:rPr>
              <a:t> al,5	; Zero flag set</a:t>
            </a:r>
          </a:p>
        </p:txBody>
      </p:sp>
      <p:grpSp>
        <p:nvGrpSpPr>
          <p:cNvPr id="94216" name="Group 8"/>
          <p:cNvGrpSpPr>
            <a:grpSpLocks/>
          </p:cNvGrpSpPr>
          <p:nvPr/>
        </p:nvGrpSpPr>
        <p:grpSpPr bwMode="auto">
          <a:xfrm>
            <a:off x="685800" y="4876800"/>
            <a:ext cx="7772400" cy="1447800"/>
            <a:chOff x="432" y="2640"/>
            <a:chExt cx="4896" cy="912"/>
          </a:xfrm>
        </p:grpSpPr>
        <p:sp>
          <p:nvSpPr>
            <p:cNvPr id="94213" name="Rectangle 5"/>
            <p:cNvSpPr>
              <a:spLocks noChangeArrowheads="1"/>
            </p:cNvSpPr>
            <p:nvPr/>
          </p:nvSpPr>
          <p:spPr bwMode="auto">
            <a:xfrm>
              <a:off x="432" y="2640"/>
              <a:ext cx="48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buFontTx/>
                <a:buChar char="•"/>
              </a:pPr>
              <a:r>
                <a:rPr lang="en-US" sz="2400" dirty="0"/>
                <a:t>Example: destination &lt; source</a:t>
              </a:r>
            </a:p>
          </p:txBody>
        </p:sp>
        <p:sp>
          <p:nvSpPr>
            <p:cNvPr id="94215" name="Text Box 7"/>
            <p:cNvSpPr txBox="1">
              <a:spLocks noChangeArrowheads="1"/>
            </p:cNvSpPr>
            <p:nvPr/>
          </p:nvSpPr>
          <p:spPr bwMode="auto">
            <a:xfrm>
              <a:off x="960" y="3024"/>
              <a:ext cx="3840" cy="52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0400" algn="l"/>
                  <a:tab pos="4114800" algn="l"/>
                </a:tabLst>
                <a:defRPr sz="2400">
                  <a:solidFill>
                    <a:schemeClr val="tx1"/>
                  </a:solidFill>
                  <a:latin typeface="Times New Roman" charset="0"/>
                  <a:ea typeface="ＭＳ Ｐゴシック" charset="0"/>
                </a:defRPr>
              </a:lvl1pPr>
              <a:lvl2pPr>
                <a:tabLst>
                  <a:tab pos="457200" algn="l"/>
                  <a:tab pos="3200400" algn="l"/>
                  <a:tab pos="4114800" algn="l"/>
                </a:tabLst>
                <a:defRPr sz="2400">
                  <a:solidFill>
                    <a:schemeClr val="tx1"/>
                  </a:solidFill>
                  <a:latin typeface="Times New Roman" charset="0"/>
                  <a:ea typeface="ＭＳ Ｐゴシック" charset="0"/>
                </a:defRPr>
              </a:lvl2pPr>
              <a:lvl3pPr>
                <a:tabLst>
                  <a:tab pos="457200" algn="l"/>
                  <a:tab pos="3200400" algn="l"/>
                  <a:tab pos="4114800" algn="l"/>
                </a:tabLst>
                <a:defRPr sz="2400">
                  <a:solidFill>
                    <a:schemeClr val="tx1"/>
                  </a:solidFill>
                  <a:latin typeface="Times New Roman" charset="0"/>
                  <a:ea typeface="ＭＳ Ｐゴシック" charset="0"/>
                </a:defRPr>
              </a:lvl3pPr>
              <a:lvl4pPr>
                <a:tabLst>
                  <a:tab pos="457200" algn="l"/>
                  <a:tab pos="3200400" algn="l"/>
                  <a:tab pos="4114800" algn="l"/>
                </a:tabLst>
                <a:defRPr sz="2400">
                  <a:solidFill>
                    <a:schemeClr val="tx1"/>
                  </a:solidFill>
                  <a:latin typeface="Times New Roman" charset="0"/>
                  <a:ea typeface="ＭＳ Ｐゴシック" charset="0"/>
                </a:defRPr>
              </a:lvl4pPr>
              <a:lvl5pPr>
                <a:tabLst>
                  <a:tab pos="457200" algn="l"/>
                  <a:tab pos="32004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mov</a:t>
              </a:r>
              <a:r>
                <a:rPr lang="en-US" sz="1800" b="1" dirty="0">
                  <a:latin typeface="Courier New" charset="0"/>
                </a:rPr>
                <a:t> al,4</a:t>
              </a:r>
            </a:p>
            <a:p>
              <a:pPr>
                <a:lnSpc>
                  <a:spcPct val="50000"/>
                </a:lnSpc>
                <a:spcBef>
                  <a:spcPct val="50000"/>
                </a:spcBef>
              </a:pPr>
              <a:r>
                <a:rPr lang="en-US" sz="1800" b="1" dirty="0" err="1">
                  <a:latin typeface="Courier New" charset="0"/>
                </a:rPr>
                <a:t>cmp</a:t>
              </a:r>
              <a:r>
                <a:rPr lang="en-US" sz="1800" b="1" dirty="0">
                  <a:latin typeface="Courier New" charset="0"/>
                </a:rPr>
                <a:t> al,5	; Carry flag set</a:t>
              </a:r>
            </a:p>
          </p:txBody>
        </p:sp>
      </p:grpSp>
    </p:spTree>
    <p:extLst>
      <p:ext uri="{BB962C8B-B14F-4D97-AF65-F5344CB8AC3E}">
        <p14:creationId xmlns:p14="http://schemas.microsoft.com/office/powerpoint/2010/main" xmlns="" val="1535887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4216"/>
                                        </p:tgtEl>
                                        <p:attrNameLst>
                                          <p:attrName>style.visibility</p:attrName>
                                        </p:attrNameLst>
                                      </p:cBhvr>
                                      <p:to>
                                        <p:strVal val="visible"/>
                                      </p:to>
                                    </p:set>
                                    <p:animEffect transition="in" filter="box(in)">
                                      <p:cBhvr>
                                        <p:cTn id="7"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CMP Instruction </a:t>
            </a:r>
            <a:r>
              <a:rPr lang="en-US" sz="2400"/>
              <a:t> (2 of 3)</a:t>
            </a:r>
          </a:p>
        </p:txBody>
      </p:sp>
      <p:sp>
        <p:nvSpPr>
          <p:cNvPr id="95235" name="Rectangle 3"/>
          <p:cNvSpPr>
            <a:spLocks noGrp="1" noChangeArrowheads="1"/>
          </p:cNvSpPr>
          <p:nvPr>
            <p:ph type="body" idx="1"/>
          </p:nvPr>
        </p:nvSpPr>
        <p:spPr>
          <a:xfrm>
            <a:off x="685800" y="1295400"/>
            <a:ext cx="6172200" cy="609600"/>
          </a:xfrm>
        </p:spPr>
        <p:txBody>
          <a:bodyPr/>
          <a:lstStyle/>
          <a:p>
            <a:r>
              <a:rPr lang="en-US" sz="2000"/>
              <a:t>Example: destination &gt; source</a:t>
            </a:r>
          </a:p>
        </p:txBody>
      </p:sp>
      <p:sp>
        <p:nvSpPr>
          <p:cNvPr id="95236" name="Text Box 4"/>
          <p:cNvSpPr txBox="1">
            <a:spLocks noChangeArrowheads="1"/>
          </p:cNvSpPr>
          <p:nvPr/>
        </p:nvSpPr>
        <p:spPr bwMode="auto">
          <a:xfrm>
            <a:off x="1524000" y="1905000"/>
            <a:ext cx="60960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200400" algn="l"/>
                <a:tab pos="4114800" algn="l"/>
              </a:tabLst>
              <a:defRPr sz="2400">
                <a:solidFill>
                  <a:schemeClr val="tx1"/>
                </a:solidFill>
                <a:latin typeface="Times New Roman" charset="0"/>
                <a:ea typeface="ＭＳ Ｐゴシック" charset="0"/>
              </a:defRPr>
            </a:lvl1pPr>
            <a:lvl2pPr>
              <a:tabLst>
                <a:tab pos="457200" algn="l"/>
                <a:tab pos="3200400" algn="l"/>
                <a:tab pos="4114800" algn="l"/>
              </a:tabLst>
              <a:defRPr sz="2400">
                <a:solidFill>
                  <a:schemeClr val="tx1"/>
                </a:solidFill>
                <a:latin typeface="Times New Roman" charset="0"/>
                <a:ea typeface="ＭＳ Ｐゴシック" charset="0"/>
              </a:defRPr>
            </a:lvl2pPr>
            <a:lvl3pPr>
              <a:tabLst>
                <a:tab pos="457200" algn="l"/>
                <a:tab pos="3200400" algn="l"/>
                <a:tab pos="4114800" algn="l"/>
              </a:tabLst>
              <a:defRPr sz="2400">
                <a:solidFill>
                  <a:schemeClr val="tx1"/>
                </a:solidFill>
                <a:latin typeface="Times New Roman" charset="0"/>
                <a:ea typeface="ＭＳ Ｐゴシック" charset="0"/>
              </a:defRPr>
            </a:lvl3pPr>
            <a:lvl4pPr>
              <a:tabLst>
                <a:tab pos="457200" algn="l"/>
                <a:tab pos="3200400" algn="l"/>
                <a:tab pos="4114800" algn="l"/>
              </a:tabLst>
              <a:defRPr sz="2400">
                <a:solidFill>
                  <a:schemeClr val="tx1"/>
                </a:solidFill>
                <a:latin typeface="Times New Roman" charset="0"/>
                <a:ea typeface="ＭＳ Ｐゴシック" charset="0"/>
              </a:defRPr>
            </a:lvl4pPr>
            <a:lvl5pPr>
              <a:tabLst>
                <a:tab pos="457200" algn="l"/>
                <a:tab pos="32004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2004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1800" b="1" dirty="0" err="1">
                <a:latin typeface="Courier New" charset="0"/>
              </a:rPr>
              <a:t>mov</a:t>
            </a:r>
            <a:r>
              <a:rPr lang="en-US" sz="1800" b="1" dirty="0">
                <a:latin typeface="Courier New" charset="0"/>
              </a:rPr>
              <a:t> al,6</a:t>
            </a:r>
          </a:p>
          <a:p>
            <a:pPr>
              <a:lnSpc>
                <a:spcPct val="50000"/>
              </a:lnSpc>
              <a:spcBef>
                <a:spcPct val="50000"/>
              </a:spcBef>
            </a:pPr>
            <a:r>
              <a:rPr lang="en-US" sz="1800" b="1" dirty="0" err="1">
                <a:latin typeface="Courier New" charset="0"/>
              </a:rPr>
              <a:t>cmp</a:t>
            </a:r>
            <a:r>
              <a:rPr lang="en-US" sz="1800" b="1" dirty="0">
                <a:latin typeface="Courier New" charset="0"/>
              </a:rPr>
              <a:t> al,5	; ZF = 0, CF = 0</a:t>
            </a:r>
          </a:p>
        </p:txBody>
      </p:sp>
      <p:sp>
        <p:nvSpPr>
          <p:cNvPr id="95237" name="Rectangle 5"/>
          <p:cNvSpPr>
            <a:spLocks noChangeArrowheads="1"/>
          </p:cNvSpPr>
          <p:nvPr/>
        </p:nvSpPr>
        <p:spPr bwMode="auto">
          <a:xfrm>
            <a:off x="1676400" y="3048000"/>
            <a:ext cx="5638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pPr>
            <a:r>
              <a:rPr lang="en-US" sz="2000" dirty="0"/>
              <a:t>(both the Zero and Carry flags are clear)</a:t>
            </a:r>
          </a:p>
        </p:txBody>
      </p:sp>
    </p:spTree>
    <p:extLst>
      <p:ext uri="{BB962C8B-B14F-4D97-AF65-F5344CB8AC3E}">
        <p14:creationId xmlns:p14="http://schemas.microsoft.com/office/powerpoint/2010/main" xmlns="" val="369609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CMP Instruction </a:t>
            </a:r>
            <a:r>
              <a:rPr lang="en-US" sz="2400"/>
              <a:t> (3 of 3)</a:t>
            </a:r>
          </a:p>
        </p:txBody>
      </p:sp>
      <p:sp>
        <p:nvSpPr>
          <p:cNvPr id="96259" name="Rectangle 3"/>
          <p:cNvSpPr>
            <a:spLocks noGrp="1" noChangeArrowheads="1"/>
          </p:cNvSpPr>
          <p:nvPr>
            <p:ph type="body" idx="1"/>
          </p:nvPr>
        </p:nvSpPr>
        <p:spPr>
          <a:xfrm>
            <a:off x="685800" y="2362200"/>
            <a:ext cx="6172200" cy="609600"/>
          </a:xfrm>
        </p:spPr>
        <p:txBody>
          <a:bodyPr/>
          <a:lstStyle/>
          <a:p>
            <a:r>
              <a:rPr lang="en-US" sz="2000"/>
              <a:t>Example: destination &gt; source</a:t>
            </a:r>
          </a:p>
        </p:txBody>
      </p:sp>
      <p:sp>
        <p:nvSpPr>
          <p:cNvPr id="96260" name="Text Box 4"/>
          <p:cNvSpPr txBox="1">
            <a:spLocks noChangeArrowheads="1"/>
          </p:cNvSpPr>
          <p:nvPr/>
        </p:nvSpPr>
        <p:spPr bwMode="auto">
          <a:xfrm>
            <a:off x="1143000" y="2819400"/>
            <a:ext cx="7391400" cy="8382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743200" algn="l"/>
                <a:tab pos="4114800" algn="l"/>
              </a:tabLst>
              <a:defRPr sz="2400">
                <a:solidFill>
                  <a:schemeClr val="tx1"/>
                </a:solidFill>
                <a:latin typeface="Times New Roman" charset="0"/>
                <a:ea typeface="ＭＳ Ｐゴシック" charset="0"/>
              </a:defRPr>
            </a:lvl1pPr>
            <a:lvl2pPr>
              <a:tabLst>
                <a:tab pos="457200" algn="l"/>
                <a:tab pos="2743200" algn="l"/>
                <a:tab pos="4114800" algn="l"/>
              </a:tabLst>
              <a:defRPr sz="2400">
                <a:solidFill>
                  <a:schemeClr val="tx1"/>
                </a:solidFill>
                <a:latin typeface="Times New Roman" charset="0"/>
                <a:ea typeface="ＭＳ Ｐゴシック" charset="0"/>
              </a:defRPr>
            </a:lvl2pPr>
            <a:lvl3pPr>
              <a:tabLst>
                <a:tab pos="457200" algn="l"/>
                <a:tab pos="2743200" algn="l"/>
                <a:tab pos="4114800" algn="l"/>
              </a:tabLst>
              <a:defRPr sz="2400">
                <a:solidFill>
                  <a:schemeClr val="tx1"/>
                </a:solidFill>
                <a:latin typeface="Times New Roman" charset="0"/>
                <a:ea typeface="ＭＳ Ｐゴシック" charset="0"/>
              </a:defRPr>
            </a:lvl3pPr>
            <a:lvl4pPr>
              <a:tabLst>
                <a:tab pos="457200" algn="l"/>
                <a:tab pos="2743200" algn="l"/>
                <a:tab pos="4114800" algn="l"/>
              </a:tabLst>
              <a:defRPr sz="2400">
                <a:solidFill>
                  <a:schemeClr val="tx1"/>
                </a:solidFill>
                <a:latin typeface="Times New Roman" charset="0"/>
                <a:ea typeface="ＭＳ Ｐゴシック" charset="0"/>
              </a:defRPr>
            </a:lvl4pPr>
            <a:lvl5pPr>
              <a:tabLst>
                <a:tab pos="457200" algn="l"/>
                <a:tab pos="2743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mov al,5</a:t>
            </a:r>
          </a:p>
          <a:p>
            <a:pPr>
              <a:lnSpc>
                <a:spcPct val="50000"/>
              </a:lnSpc>
              <a:spcBef>
                <a:spcPct val="50000"/>
              </a:spcBef>
            </a:pPr>
            <a:r>
              <a:rPr lang="en-US" sz="2000" b="1">
                <a:latin typeface="Courier New" charset="0"/>
              </a:rPr>
              <a:t>cmp al,-2	; Sign flag == Overflow flag</a:t>
            </a:r>
          </a:p>
        </p:txBody>
      </p:sp>
      <p:sp>
        <p:nvSpPr>
          <p:cNvPr id="96262" name="Text Box 6"/>
          <p:cNvSpPr txBox="1">
            <a:spLocks noChangeArrowheads="1"/>
          </p:cNvSpPr>
          <p:nvPr/>
        </p:nvSpPr>
        <p:spPr bwMode="auto">
          <a:xfrm>
            <a:off x="685800" y="1371600"/>
            <a:ext cx="7848600" cy="61555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pPr>
            <a:r>
              <a:rPr lang="en-US" sz="2200"/>
              <a:t>The comparisons shown here are performed with signed integers.</a:t>
            </a:r>
          </a:p>
        </p:txBody>
      </p:sp>
      <p:grpSp>
        <p:nvGrpSpPr>
          <p:cNvPr id="96265" name="Group 9"/>
          <p:cNvGrpSpPr>
            <a:grpSpLocks/>
          </p:cNvGrpSpPr>
          <p:nvPr/>
        </p:nvGrpSpPr>
        <p:grpSpPr bwMode="auto">
          <a:xfrm>
            <a:off x="685800" y="3962400"/>
            <a:ext cx="7848600" cy="1295400"/>
            <a:chOff x="432" y="2496"/>
            <a:chExt cx="4608" cy="816"/>
          </a:xfrm>
        </p:grpSpPr>
        <p:sp>
          <p:nvSpPr>
            <p:cNvPr id="96263" name="Rectangle 7"/>
            <p:cNvSpPr>
              <a:spLocks noChangeArrowheads="1"/>
            </p:cNvSpPr>
            <p:nvPr/>
          </p:nvSpPr>
          <p:spPr bwMode="auto">
            <a:xfrm>
              <a:off x="432" y="2496"/>
              <a:ext cx="3888" cy="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chemeClr val="tx1"/>
                </a:buClr>
                <a:buFontTx/>
                <a:buChar char="•"/>
              </a:pPr>
              <a:r>
                <a:rPr lang="en-US" sz="2400"/>
                <a:t>Example: destination &lt; source</a:t>
              </a:r>
            </a:p>
          </p:txBody>
        </p:sp>
        <p:sp>
          <p:nvSpPr>
            <p:cNvPr id="96264" name="Text Box 8"/>
            <p:cNvSpPr txBox="1">
              <a:spLocks noChangeArrowheads="1"/>
            </p:cNvSpPr>
            <p:nvPr/>
          </p:nvSpPr>
          <p:spPr bwMode="auto">
            <a:xfrm>
              <a:off x="720" y="2784"/>
              <a:ext cx="4320" cy="52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2743200" algn="l"/>
                  <a:tab pos="4114800" algn="l"/>
                </a:tabLst>
                <a:defRPr sz="2400">
                  <a:solidFill>
                    <a:schemeClr val="tx1"/>
                  </a:solidFill>
                  <a:latin typeface="Times New Roman" charset="0"/>
                  <a:ea typeface="ＭＳ Ｐゴシック" charset="0"/>
                </a:defRPr>
              </a:lvl1pPr>
              <a:lvl2pPr>
                <a:tabLst>
                  <a:tab pos="457200" algn="l"/>
                  <a:tab pos="2743200" algn="l"/>
                  <a:tab pos="4114800" algn="l"/>
                </a:tabLst>
                <a:defRPr sz="2400">
                  <a:solidFill>
                    <a:schemeClr val="tx1"/>
                  </a:solidFill>
                  <a:latin typeface="Times New Roman" charset="0"/>
                  <a:ea typeface="ＭＳ Ｐゴシック" charset="0"/>
                </a:defRPr>
              </a:lvl2pPr>
              <a:lvl3pPr>
                <a:tabLst>
                  <a:tab pos="457200" algn="l"/>
                  <a:tab pos="2743200" algn="l"/>
                  <a:tab pos="4114800" algn="l"/>
                </a:tabLst>
                <a:defRPr sz="2400">
                  <a:solidFill>
                    <a:schemeClr val="tx1"/>
                  </a:solidFill>
                  <a:latin typeface="Times New Roman" charset="0"/>
                  <a:ea typeface="ＭＳ Ｐゴシック" charset="0"/>
                </a:defRPr>
              </a:lvl3pPr>
              <a:lvl4pPr>
                <a:tabLst>
                  <a:tab pos="457200" algn="l"/>
                  <a:tab pos="2743200" algn="l"/>
                  <a:tab pos="4114800" algn="l"/>
                </a:tabLst>
                <a:defRPr sz="2400">
                  <a:solidFill>
                    <a:schemeClr val="tx1"/>
                  </a:solidFill>
                  <a:latin typeface="Times New Roman" charset="0"/>
                  <a:ea typeface="ＭＳ Ｐゴシック" charset="0"/>
                </a:defRPr>
              </a:lvl4pPr>
              <a:lvl5pPr>
                <a:tabLst>
                  <a:tab pos="457200" algn="l"/>
                  <a:tab pos="27432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2743200" algn="l"/>
                  <a:tab pos="4114800" algn="l"/>
                </a:tabLst>
                <a:defRPr sz="2400">
                  <a:solidFill>
                    <a:schemeClr val="tx1"/>
                  </a:solidFill>
                  <a:latin typeface="Times New Roman" charset="0"/>
                  <a:ea typeface="ＭＳ Ｐゴシック" charset="0"/>
                </a:defRPr>
              </a:lvl9pPr>
            </a:lstStyle>
            <a:p>
              <a:pPr>
                <a:lnSpc>
                  <a:spcPct val="50000"/>
                </a:lnSpc>
                <a:spcBef>
                  <a:spcPct val="50000"/>
                </a:spcBef>
              </a:pPr>
              <a:r>
                <a:rPr lang="en-US" sz="2000" b="1">
                  <a:latin typeface="Courier New" charset="0"/>
                </a:rPr>
                <a:t>mov al,-1</a:t>
              </a:r>
            </a:p>
            <a:p>
              <a:pPr>
                <a:lnSpc>
                  <a:spcPct val="50000"/>
                </a:lnSpc>
                <a:spcBef>
                  <a:spcPct val="50000"/>
                </a:spcBef>
              </a:pPr>
              <a:r>
                <a:rPr lang="en-US" sz="2000" b="1">
                  <a:latin typeface="Courier New" charset="0"/>
                </a:rPr>
                <a:t>cmp al,5	; Sign flag </a:t>
              </a:r>
              <a:r>
                <a:rPr lang="en-US" sz="2000" b="1">
                  <a:latin typeface="Courier New" charset="0"/>
                  <a:sym typeface="Symbol" charset="0"/>
                </a:rPr>
                <a:t>!=</a:t>
              </a:r>
              <a:r>
                <a:rPr lang="en-US" sz="2000" b="1">
                  <a:latin typeface="Courier New" charset="0"/>
                </a:rPr>
                <a:t> Overflow flag</a:t>
              </a:r>
            </a:p>
          </p:txBody>
        </p:sp>
      </p:grpSp>
    </p:spTree>
    <p:extLst>
      <p:ext uri="{BB962C8B-B14F-4D97-AF65-F5344CB8AC3E}">
        <p14:creationId xmlns:p14="http://schemas.microsoft.com/office/powerpoint/2010/main" xmlns="" val="3063560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6265"/>
                                        </p:tgtEl>
                                        <p:attrNameLst>
                                          <p:attrName>style.visibility</p:attrName>
                                        </p:attrNameLst>
                                      </p:cBhvr>
                                      <p:to>
                                        <p:strVal val="visible"/>
                                      </p:to>
                                    </p:set>
                                    <p:animEffect transition="in" filter="box(in)">
                                      <p:cBhvr>
                                        <p:cTn id="7" dur="500"/>
                                        <p:tgtEl>
                                          <p:spTgt spid="96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219200"/>
            <a:ext cx="8229600" cy="5410200"/>
          </a:xfrm>
        </p:spPr>
        <p:txBody>
          <a:bodyPr>
            <a:normAutofit/>
          </a:bodyPr>
          <a:lstStyle/>
          <a:p>
            <a:pPr>
              <a:spcBef>
                <a:spcPts val="1200"/>
              </a:spcBef>
            </a:pPr>
            <a:r>
              <a:rPr lang="en-US" sz="2800" dirty="0" smtClean="0"/>
              <a:t>Examples of PROC</a:t>
            </a:r>
          </a:p>
          <a:p>
            <a:pPr>
              <a:spcBef>
                <a:spcPts val="1200"/>
              </a:spcBef>
            </a:pPr>
            <a:r>
              <a:rPr lang="en-US" sz="2800" dirty="0" smtClean="0"/>
              <a:t>CPU </a:t>
            </a:r>
            <a:r>
              <a:rPr lang="en-US" sz="2800" dirty="0"/>
              <a:t>Status Flags</a:t>
            </a:r>
          </a:p>
          <a:p>
            <a:pPr>
              <a:spcBef>
                <a:spcPts val="1200"/>
              </a:spcBef>
            </a:pPr>
            <a:r>
              <a:rPr lang="en-US" sz="2800" dirty="0"/>
              <a:t>AND </a:t>
            </a:r>
            <a:r>
              <a:rPr lang="en-US" sz="2800" dirty="0" smtClean="0"/>
              <a:t>Instruction</a:t>
            </a:r>
          </a:p>
          <a:p>
            <a:pPr lvl="1">
              <a:spcBef>
                <a:spcPts val="1200"/>
              </a:spcBef>
            </a:pPr>
            <a:r>
              <a:rPr lang="en-US" dirty="0" smtClean="0"/>
              <a:t>AND </a:t>
            </a:r>
            <a:r>
              <a:rPr lang="en-US" i="1" dirty="0"/>
              <a:t>destination, </a:t>
            </a:r>
            <a:r>
              <a:rPr lang="en-US" i="1" dirty="0" smtClean="0"/>
              <a:t>source</a:t>
            </a:r>
            <a:endParaRPr lang="en-US" dirty="0" smtClean="0"/>
          </a:p>
          <a:p>
            <a:pPr>
              <a:spcBef>
                <a:spcPts val="1200"/>
              </a:spcBef>
            </a:pPr>
            <a:r>
              <a:rPr lang="en-US" sz="2800" dirty="0" smtClean="0"/>
              <a:t>OR Instruction</a:t>
            </a:r>
          </a:p>
          <a:p>
            <a:pPr lvl="1">
              <a:spcBef>
                <a:spcPts val="1200"/>
              </a:spcBef>
            </a:pPr>
            <a:r>
              <a:rPr lang="en-US" dirty="0"/>
              <a:t>OR </a:t>
            </a:r>
            <a:r>
              <a:rPr lang="en-US" i="1" dirty="0"/>
              <a:t>destination, </a:t>
            </a:r>
            <a:r>
              <a:rPr lang="en-US" i="1" dirty="0" smtClean="0"/>
              <a:t>source</a:t>
            </a:r>
            <a:endParaRPr lang="en-US" dirty="0" smtClean="0"/>
          </a:p>
          <a:p>
            <a:pPr>
              <a:spcBef>
                <a:spcPts val="1200"/>
              </a:spcBef>
            </a:pPr>
            <a:r>
              <a:rPr lang="en-US" sz="2800" dirty="0" smtClean="0"/>
              <a:t>XOR Instruction</a:t>
            </a:r>
          </a:p>
          <a:p>
            <a:pPr lvl="1">
              <a:spcBef>
                <a:spcPts val="1200"/>
              </a:spcBef>
            </a:pPr>
            <a:r>
              <a:rPr lang="en-US" dirty="0" smtClean="0"/>
              <a:t>XOR </a:t>
            </a:r>
            <a:r>
              <a:rPr lang="en-US" i="1" dirty="0"/>
              <a:t>destination, </a:t>
            </a:r>
            <a:r>
              <a:rPr lang="en-US" i="1" dirty="0" smtClean="0"/>
              <a:t>source</a:t>
            </a:r>
            <a:endParaRPr lang="en-US" dirty="0"/>
          </a:p>
          <a:p>
            <a:pPr>
              <a:spcBef>
                <a:spcPts val="1176"/>
              </a:spcBef>
            </a:pPr>
            <a:r>
              <a:rPr lang="en-US" sz="2800" dirty="0" smtClean="0"/>
              <a:t>NOT Instruction</a:t>
            </a:r>
          </a:p>
          <a:p>
            <a:pPr lvl="1">
              <a:spcBef>
                <a:spcPts val="1176"/>
              </a:spcBef>
            </a:pPr>
            <a:r>
              <a:rPr lang="en-US" dirty="0" smtClean="0"/>
              <a:t>NOT </a:t>
            </a:r>
            <a:r>
              <a:rPr lang="en-US" i="1" dirty="0" smtClean="0"/>
              <a:t>destination</a:t>
            </a:r>
            <a:endParaRPr lang="en-US" dirty="0"/>
          </a:p>
        </p:txBody>
      </p:sp>
    </p:spTree>
    <p:extLst>
      <p:ext uri="{BB962C8B-B14F-4D97-AF65-F5344CB8AC3E}">
        <p14:creationId xmlns:p14="http://schemas.microsoft.com/office/powerpoint/2010/main" xmlns="" val="2170518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16: Review</a:t>
            </a:r>
            <a:endParaRPr lang="en-US" dirty="0"/>
          </a:p>
        </p:txBody>
      </p:sp>
      <p:sp>
        <p:nvSpPr>
          <p:cNvPr id="4" name="Content Placeholder 2"/>
          <p:cNvSpPr>
            <a:spLocks noGrp="1"/>
          </p:cNvSpPr>
          <p:nvPr>
            <p:ph idx="1"/>
          </p:nvPr>
        </p:nvSpPr>
        <p:spPr>
          <a:xfrm>
            <a:off x="457200" y="1219200"/>
            <a:ext cx="8229600" cy="5257800"/>
          </a:xfrm>
        </p:spPr>
        <p:txBody>
          <a:bodyPr>
            <a:normAutofit fontScale="92500" lnSpcReduction="20000"/>
          </a:bodyPr>
          <a:lstStyle/>
          <a:p>
            <a:pPr>
              <a:spcBef>
                <a:spcPts val="1176"/>
              </a:spcBef>
            </a:pPr>
            <a:r>
              <a:rPr lang="en-US" sz="2800" dirty="0"/>
              <a:t>Creating Procedures</a:t>
            </a:r>
          </a:p>
          <a:p>
            <a:pPr marL="0" indent="0">
              <a:spcBef>
                <a:spcPts val="1176"/>
              </a:spcBef>
              <a:buNone/>
            </a:pPr>
            <a:endParaRPr lang="en-US" sz="2800" dirty="0"/>
          </a:p>
          <a:p>
            <a:pPr>
              <a:spcBef>
                <a:spcPts val="1176"/>
              </a:spcBef>
            </a:pPr>
            <a:r>
              <a:rPr lang="en-US" sz="2800" dirty="0"/>
              <a:t>Documenting Procedures</a:t>
            </a:r>
          </a:p>
          <a:p>
            <a:pPr marL="0" indent="0">
              <a:spcBef>
                <a:spcPts val="1176"/>
              </a:spcBef>
              <a:buNone/>
            </a:pPr>
            <a:endParaRPr lang="en-US" sz="2800" dirty="0"/>
          </a:p>
          <a:p>
            <a:pPr>
              <a:spcBef>
                <a:spcPts val="1176"/>
              </a:spcBef>
            </a:pPr>
            <a:r>
              <a:rPr lang="en-US" sz="2800" dirty="0"/>
              <a:t>Example: </a:t>
            </a:r>
            <a:r>
              <a:rPr lang="en-US" sz="2800" dirty="0" err="1"/>
              <a:t>SumOf</a:t>
            </a:r>
            <a:r>
              <a:rPr lang="en-US" sz="2800" dirty="0"/>
              <a:t> Procedure</a:t>
            </a:r>
          </a:p>
          <a:p>
            <a:pPr>
              <a:spcBef>
                <a:spcPts val="1176"/>
              </a:spcBef>
            </a:pPr>
            <a:r>
              <a:rPr lang="en-US" sz="2800" dirty="0"/>
              <a:t>CALL and RET Instructions</a:t>
            </a:r>
          </a:p>
          <a:p>
            <a:pPr>
              <a:spcBef>
                <a:spcPts val="3072"/>
              </a:spcBef>
            </a:pPr>
            <a:r>
              <a:rPr lang="en-US" sz="2800" dirty="0"/>
              <a:t>The </a:t>
            </a:r>
            <a:r>
              <a:rPr lang="en-US" sz="2800" b="1" u="sng" dirty="0">
                <a:solidFill>
                  <a:srgbClr val="0000FF"/>
                </a:solidFill>
              </a:rPr>
              <a:t>CALL</a:t>
            </a:r>
            <a:r>
              <a:rPr lang="en-US" sz="2800" dirty="0"/>
              <a:t> instruction calls a procedure </a:t>
            </a:r>
          </a:p>
          <a:p>
            <a:pPr lvl="1">
              <a:spcBef>
                <a:spcPts val="3072"/>
              </a:spcBef>
            </a:pPr>
            <a:r>
              <a:rPr lang="en-US" sz="2400" dirty="0"/>
              <a:t>pushes offset of next instruction on the stack and copies the address of the called procedure into EIP</a:t>
            </a:r>
          </a:p>
          <a:p>
            <a:pPr>
              <a:spcBef>
                <a:spcPts val="3072"/>
              </a:spcBef>
            </a:pPr>
            <a:r>
              <a:rPr lang="en-US" sz="2800" dirty="0"/>
              <a:t> The </a:t>
            </a:r>
            <a:r>
              <a:rPr lang="en-US" sz="2800" b="1" u="sng" dirty="0">
                <a:solidFill>
                  <a:srgbClr val="0000FF"/>
                </a:solidFill>
              </a:rPr>
              <a:t>RET</a:t>
            </a:r>
            <a:r>
              <a:rPr lang="en-US" sz="2800" dirty="0"/>
              <a:t> instruction returns from a </a:t>
            </a:r>
            <a:r>
              <a:rPr lang="en-US" sz="2800" dirty="0" smtClean="0"/>
              <a:t>procedure</a:t>
            </a:r>
            <a:endParaRPr lang="en-US" sz="2800" dirty="0"/>
          </a:p>
        </p:txBody>
      </p:sp>
    </p:spTree>
    <p:extLst>
      <p:ext uri="{BB962C8B-B14F-4D97-AF65-F5344CB8AC3E}">
        <p14:creationId xmlns:p14="http://schemas.microsoft.com/office/powerpoint/2010/main" xmlns="" val="1689620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a:bodyPr>
          <a:lstStyle/>
          <a:p>
            <a:pPr marL="0" indent="0">
              <a:buNone/>
            </a:pPr>
            <a:endParaRPr lang="en-US" sz="2800" dirty="0" smtClean="0"/>
          </a:p>
          <a:p>
            <a:r>
              <a:rPr lang="en-US" sz="2800" dirty="0" smtClean="0"/>
              <a:t>Applications</a:t>
            </a:r>
            <a:endParaRPr lang="en-US" sz="2800" dirty="0"/>
          </a:p>
          <a:p>
            <a:endParaRPr lang="en-US" sz="2800" dirty="0" smtClean="0"/>
          </a:p>
          <a:p>
            <a:r>
              <a:rPr lang="en-US" sz="2800" dirty="0" smtClean="0"/>
              <a:t>TEST </a:t>
            </a:r>
            <a:r>
              <a:rPr lang="en-US" sz="2800" dirty="0"/>
              <a:t>Instruction </a:t>
            </a:r>
            <a:endParaRPr lang="en-US" sz="2800" dirty="0" smtClean="0"/>
          </a:p>
          <a:p>
            <a:pPr lvl="1"/>
            <a:r>
              <a:rPr lang="en-US" dirty="0"/>
              <a:t>Performs a nondestructive AND operation between each pair of matching bits in two </a:t>
            </a:r>
            <a:r>
              <a:rPr lang="en-US" dirty="0" smtClean="0"/>
              <a:t>operands. ZERO Flag</a:t>
            </a:r>
          </a:p>
          <a:p>
            <a:pPr lvl="1"/>
            <a:endParaRPr lang="en-US" dirty="0"/>
          </a:p>
          <a:p>
            <a:r>
              <a:rPr lang="en-US" sz="2800" dirty="0"/>
              <a:t>CMP </a:t>
            </a:r>
            <a:r>
              <a:rPr lang="en-US" sz="2800" dirty="0" smtClean="0"/>
              <a:t>Instruction</a:t>
            </a:r>
          </a:p>
          <a:p>
            <a:pPr lvl="1"/>
            <a:r>
              <a:rPr lang="en-US" dirty="0">
                <a:solidFill>
                  <a:srgbClr val="0000FF"/>
                </a:solidFill>
              </a:rPr>
              <a:t>CMP </a:t>
            </a:r>
            <a:r>
              <a:rPr lang="en-US" i="1" dirty="0">
                <a:solidFill>
                  <a:srgbClr val="0000FF"/>
                </a:solidFill>
              </a:rPr>
              <a:t>destination, </a:t>
            </a:r>
            <a:r>
              <a:rPr lang="en-US" i="1" dirty="0" smtClean="0">
                <a:solidFill>
                  <a:srgbClr val="0000FF"/>
                </a:solidFill>
              </a:rPr>
              <a:t>source</a:t>
            </a:r>
          </a:p>
          <a:p>
            <a:pPr lvl="1"/>
            <a:r>
              <a:rPr lang="en-US" i="1" dirty="0" smtClean="0">
                <a:solidFill>
                  <a:srgbClr val="0000FF"/>
                </a:solidFill>
              </a:rPr>
              <a:t>Zero (</a:t>
            </a:r>
            <a:r>
              <a:rPr lang="en-US" i="1" dirty="0" err="1" smtClean="0">
                <a:solidFill>
                  <a:srgbClr val="0000FF"/>
                </a:solidFill>
              </a:rPr>
              <a:t>Dest</a:t>
            </a:r>
            <a:r>
              <a:rPr lang="en-US" i="1" dirty="0" smtClean="0">
                <a:solidFill>
                  <a:srgbClr val="0000FF"/>
                </a:solidFill>
              </a:rPr>
              <a:t>. Equal) and Carry (</a:t>
            </a:r>
            <a:r>
              <a:rPr lang="en-US" i="1" dirty="0" err="1" smtClean="0">
                <a:solidFill>
                  <a:srgbClr val="0000FF"/>
                </a:solidFill>
              </a:rPr>
              <a:t>Dest</a:t>
            </a:r>
            <a:r>
              <a:rPr lang="en-US" i="1" dirty="0" smtClean="0">
                <a:solidFill>
                  <a:srgbClr val="0000FF"/>
                </a:solidFill>
              </a:rPr>
              <a:t>. Less) Flags</a:t>
            </a:r>
            <a:endParaRPr lang="en-US" dirty="0">
              <a:solidFill>
                <a:srgbClr val="0000FF"/>
              </a:solidFill>
            </a:endParaRPr>
          </a:p>
          <a:p>
            <a:pPr marL="457200" lvl="1" indent="0">
              <a:spcBef>
                <a:spcPts val="1176"/>
              </a:spcBef>
              <a:buNone/>
            </a:pPr>
            <a:endParaRPr lang="en-US" sz="2400" dirty="0"/>
          </a:p>
        </p:txBody>
      </p:sp>
    </p:spTree>
    <p:extLst>
      <p:ext uri="{BB962C8B-B14F-4D97-AF65-F5344CB8AC3E}">
        <p14:creationId xmlns:p14="http://schemas.microsoft.com/office/powerpoint/2010/main" xmlns="" val="147802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6</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p14="http://schemas.microsoft.com/office/powerpoint/2010/main" xmlns="" val="67911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16: Review</a:t>
            </a:r>
            <a:endParaRPr lang="en-US" dirty="0"/>
          </a:p>
        </p:txBody>
      </p:sp>
      <p:sp>
        <p:nvSpPr>
          <p:cNvPr id="4"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
        <p:nvSpPr>
          <p:cNvPr id="5" name="Content Placeholder 2"/>
          <p:cNvSpPr>
            <a:spLocks noGrp="1"/>
          </p:cNvSpPr>
          <p:nvPr>
            <p:ph idx="1"/>
          </p:nvPr>
        </p:nvSpPr>
        <p:spPr>
          <a:xfrm>
            <a:off x="457200" y="1219200"/>
            <a:ext cx="8229600" cy="4953000"/>
          </a:xfrm>
        </p:spPr>
        <p:txBody>
          <a:bodyPr/>
          <a:lstStyle/>
          <a:p>
            <a:pPr>
              <a:spcBef>
                <a:spcPts val="1176"/>
              </a:spcBef>
            </a:pPr>
            <a:r>
              <a:rPr lang="en-US" sz="3200" dirty="0"/>
              <a:t>Nested Procedure Calls</a:t>
            </a:r>
          </a:p>
          <a:p>
            <a:pPr>
              <a:spcBef>
                <a:spcPts val="1176"/>
              </a:spcBef>
            </a:pPr>
            <a:endParaRPr lang="en-US" sz="3200" dirty="0"/>
          </a:p>
          <a:p>
            <a:pPr>
              <a:spcBef>
                <a:spcPts val="1176"/>
              </a:spcBef>
            </a:pPr>
            <a:r>
              <a:rPr lang="en-US" sz="3200" dirty="0"/>
              <a:t>Local and Global Labels</a:t>
            </a:r>
          </a:p>
          <a:p>
            <a:pPr marL="0" indent="0">
              <a:spcBef>
                <a:spcPts val="1176"/>
              </a:spcBef>
              <a:buNone/>
            </a:pPr>
            <a:endParaRPr lang="en-US" sz="3200" dirty="0"/>
          </a:p>
          <a:p>
            <a:pPr>
              <a:spcBef>
                <a:spcPts val="1176"/>
              </a:spcBef>
            </a:pPr>
            <a:r>
              <a:rPr lang="en-US" sz="3200" dirty="0"/>
              <a:t>Flowchart Symbols</a:t>
            </a:r>
          </a:p>
          <a:p>
            <a:pPr>
              <a:spcBef>
                <a:spcPts val="1176"/>
              </a:spcBef>
            </a:pPr>
            <a:endParaRPr lang="en-US" sz="3200" dirty="0"/>
          </a:p>
          <a:p>
            <a:pPr>
              <a:spcBef>
                <a:spcPts val="1176"/>
              </a:spcBef>
            </a:pPr>
            <a:r>
              <a:rPr lang="en-US" sz="3200" dirty="0"/>
              <a:t>USES Operator</a:t>
            </a:r>
          </a:p>
          <a:p>
            <a:pPr>
              <a:spcBef>
                <a:spcPts val="1872"/>
              </a:spcBef>
            </a:pPr>
            <a:endParaRPr lang="en-US" sz="2400" dirty="0"/>
          </a:p>
        </p:txBody>
      </p:sp>
    </p:spTree>
    <p:extLst>
      <p:ext uri="{BB962C8B-B14F-4D97-AF65-F5344CB8AC3E}">
        <p14:creationId xmlns:p14="http://schemas.microsoft.com/office/powerpoint/2010/main" xmlns="" val="3327259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a:xfrm>
            <a:off x="457200" y="1219200"/>
            <a:ext cx="8229600" cy="4953000"/>
          </a:xfrm>
        </p:spPr>
        <p:txBody>
          <a:bodyPr>
            <a:normAutofit/>
          </a:bodyPr>
          <a:lstStyle/>
          <a:p>
            <a:pPr marL="0" indent="0">
              <a:buNone/>
            </a:pPr>
            <a:r>
              <a:rPr lang="en-US" sz="2800" b="1" dirty="0" smtClean="0"/>
              <a:t>Boolean and Comparison Instructions</a:t>
            </a:r>
            <a:endPar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r>
              <a:rPr lang="en-US" sz="2800" dirty="0"/>
              <a:t>CPU Status Flags</a:t>
            </a:r>
          </a:p>
          <a:p>
            <a:pPr lvl="1"/>
            <a:r>
              <a:rPr lang="en-US" sz="2800" dirty="0"/>
              <a:t>AND Instruction</a:t>
            </a:r>
          </a:p>
          <a:p>
            <a:pPr lvl="1"/>
            <a:r>
              <a:rPr lang="en-US" sz="2800" dirty="0"/>
              <a:t>OR Instruction</a:t>
            </a:r>
          </a:p>
          <a:p>
            <a:pPr lvl="1"/>
            <a:r>
              <a:rPr lang="en-US" sz="2800" dirty="0"/>
              <a:t>XOR Instruction</a:t>
            </a:r>
          </a:p>
          <a:p>
            <a:pPr lvl="1"/>
            <a:r>
              <a:rPr lang="en-US" sz="2800" dirty="0"/>
              <a:t>NOT Instruction</a:t>
            </a:r>
          </a:p>
          <a:p>
            <a:pPr lvl="1"/>
            <a:r>
              <a:rPr lang="en-US" sz="2800" dirty="0"/>
              <a:t>Applications</a:t>
            </a:r>
          </a:p>
          <a:p>
            <a:pPr lvl="1"/>
            <a:r>
              <a:rPr lang="en-US" sz="2800" dirty="0"/>
              <a:t>TEST Instruction </a:t>
            </a:r>
          </a:p>
          <a:p>
            <a:pPr lvl="1"/>
            <a:r>
              <a:rPr lang="en-US" sz="2800" dirty="0"/>
              <a:t>CMP Instruction</a:t>
            </a:r>
          </a:p>
        </p:txBody>
      </p:sp>
    </p:spTree>
    <p:extLst>
      <p:ext uri="{BB962C8B-B14F-4D97-AF65-F5344CB8AC3E}">
        <p14:creationId xmlns:p14="http://schemas.microsoft.com/office/powerpoint/2010/main" xmlns="" val="2212625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Status Flags - Review</a:t>
            </a:r>
          </a:p>
        </p:txBody>
      </p:sp>
      <p:sp>
        <p:nvSpPr>
          <p:cNvPr id="78851" name="Rectangle 3"/>
          <p:cNvSpPr>
            <a:spLocks noGrp="1" noChangeArrowheads="1"/>
          </p:cNvSpPr>
          <p:nvPr>
            <p:ph type="body" idx="1"/>
          </p:nvPr>
        </p:nvSpPr>
        <p:spPr>
          <a:xfrm>
            <a:off x="457200" y="1066800"/>
            <a:ext cx="8382000" cy="5486400"/>
          </a:xfrm>
        </p:spPr>
        <p:txBody>
          <a:bodyPr>
            <a:noAutofit/>
          </a:bodyPr>
          <a:lstStyle/>
          <a:p>
            <a:pPr>
              <a:spcBef>
                <a:spcPts val="2928"/>
              </a:spcBef>
            </a:pPr>
            <a:r>
              <a:rPr lang="en-US" dirty="0"/>
              <a:t>The </a:t>
            </a:r>
            <a:r>
              <a:rPr lang="en-US" dirty="0">
                <a:solidFill>
                  <a:srgbClr val="FF0000"/>
                </a:solidFill>
              </a:rPr>
              <a:t>Zero</a:t>
            </a:r>
            <a:r>
              <a:rPr lang="en-US" dirty="0"/>
              <a:t> flag is </a:t>
            </a:r>
            <a:r>
              <a:rPr lang="en-US" u="sng" dirty="0"/>
              <a:t>set</a:t>
            </a:r>
            <a:r>
              <a:rPr lang="en-US" dirty="0"/>
              <a:t> when the result of an operation equals zero</a:t>
            </a:r>
            <a:r>
              <a:rPr lang="en-US" dirty="0" smtClean="0"/>
              <a:t>.</a:t>
            </a:r>
            <a:endParaRPr lang="en-US" dirty="0"/>
          </a:p>
          <a:p>
            <a:pPr>
              <a:spcBef>
                <a:spcPts val="2928"/>
              </a:spcBef>
            </a:pPr>
            <a:r>
              <a:rPr lang="en-US" dirty="0"/>
              <a:t>The </a:t>
            </a:r>
            <a:r>
              <a:rPr lang="en-US" dirty="0">
                <a:solidFill>
                  <a:srgbClr val="FF0000"/>
                </a:solidFill>
              </a:rPr>
              <a:t>Carry</a:t>
            </a:r>
            <a:r>
              <a:rPr lang="en-US" dirty="0"/>
              <a:t> flag is </a:t>
            </a:r>
            <a:r>
              <a:rPr lang="en-US" u="sng" dirty="0"/>
              <a:t>set</a:t>
            </a:r>
            <a:r>
              <a:rPr lang="en-US" dirty="0"/>
              <a:t> when an instruction generates a result that is too large (or too small) for the destination operand</a:t>
            </a:r>
            <a:r>
              <a:rPr lang="en-US" dirty="0" smtClean="0"/>
              <a:t>.</a:t>
            </a:r>
          </a:p>
          <a:p>
            <a:pPr>
              <a:spcBef>
                <a:spcPts val="2928"/>
              </a:spcBef>
            </a:pPr>
            <a:r>
              <a:rPr lang="en-US" dirty="0" smtClean="0"/>
              <a:t>The </a:t>
            </a:r>
            <a:r>
              <a:rPr lang="en-US" dirty="0">
                <a:solidFill>
                  <a:srgbClr val="FF0000"/>
                </a:solidFill>
              </a:rPr>
              <a:t>Sign</a:t>
            </a:r>
            <a:r>
              <a:rPr lang="en-US" dirty="0"/>
              <a:t> flag is </a:t>
            </a:r>
            <a:r>
              <a:rPr lang="en-US" u="sng" dirty="0"/>
              <a:t>set</a:t>
            </a:r>
            <a:r>
              <a:rPr lang="en-US" dirty="0"/>
              <a:t> if the destination operand is negative, and it is </a:t>
            </a:r>
            <a:r>
              <a:rPr lang="en-US" u="sng" dirty="0"/>
              <a:t>clear</a:t>
            </a:r>
            <a:r>
              <a:rPr lang="en-US" dirty="0"/>
              <a:t> if the destination operand is positive</a:t>
            </a:r>
            <a:r>
              <a:rPr lang="en-US" dirty="0" smtClean="0"/>
              <a:t>.</a:t>
            </a:r>
            <a:endParaRPr lang="en-US" dirty="0"/>
          </a:p>
        </p:txBody>
      </p:sp>
    </p:spTree>
    <p:extLst>
      <p:ext uri="{BB962C8B-B14F-4D97-AF65-F5344CB8AC3E}">
        <p14:creationId xmlns:p14="http://schemas.microsoft.com/office/powerpoint/2010/main" xmlns="" val="38580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Status Flags - Review</a:t>
            </a:r>
          </a:p>
        </p:txBody>
      </p:sp>
      <p:sp>
        <p:nvSpPr>
          <p:cNvPr id="78851" name="Rectangle 3"/>
          <p:cNvSpPr>
            <a:spLocks noGrp="1" noChangeArrowheads="1"/>
          </p:cNvSpPr>
          <p:nvPr>
            <p:ph type="body" idx="1"/>
          </p:nvPr>
        </p:nvSpPr>
        <p:spPr>
          <a:xfrm>
            <a:off x="457200" y="1066800"/>
            <a:ext cx="8382000" cy="5486400"/>
          </a:xfrm>
        </p:spPr>
        <p:txBody>
          <a:bodyPr>
            <a:noAutofit/>
          </a:bodyPr>
          <a:lstStyle/>
          <a:p>
            <a:pPr>
              <a:spcBef>
                <a:spcPts val="2928"/>
              </a:spcBef>
            </a:pPr>
            <a:r>
              <a:rPr lang="en-US" dirty="0" smtClean="0"/>
              <a:t>The </a:t>
            </a:r>
            <a:r>
              <a:rPr lang="en-US" dirty="0">
                <a:solidFill>
                  <a:srgbClr val="FF0000"/>
                </a:solidFill>
              </a:rPr>
              <a:t>Overflow</a:t>
            </a:r>
            <a:r>
              <a:rPr lang="en-US" dirty="0"/>
              <a:t> flag is </a:t>
            </a:r>
            <a:r>
              <a:rPr lang="en-US" u="sng" dirty="0"/>
              <a:t>set</a:t>
            </a:r>
            <a:r>
              <a:rPr lang="en-US" dirty="0"/>
              <a:t> when an instruction generates an invalid signed result (bit 7 carry is </a:t>
            </a:r>
            <a:r>
              <a:rPr lang="en-US" dirty="0" err="1"/>
              <a:t>XORed</a:t>
            </a:r>
            <a:r>
              <a:rPr lang="en-US" dirty="0"/>
              <a:t> with bit 6 Carry)</a:t>
            </a:r>
            <a:r>
              <a:rPr lang="en-US" dirty="0" smtClean="0"/>
              <a:t>.</a:t>
            </a:r>
            <a:endParaRPr lang="en-US" dirty="0"/>
          </a:p>
          <a:p>
            <a:pPr>
              <a:spcBef>
                <a:spcPts val="2928"/>
              </a:spcBef>
            </a:pPr>
            <a:r>
              <a:rPr lang="en-US" dirty="0"/>
              <a:t>The </a:t>
            </a:r>
            <a:r>
              <a:rPr lang="en-US" dirty="0">
                <a:solidFill>
                  <a:srgbClr val="FF0000"/>
                </a:solidFill>
              </a:rPr>
              <a:t>Parity</a:t>
            </a:r>
            <a:r>
              <a:rPr lang="en-US" dirty="0"/>
              <a:t> flag is </a:t>
            </a:r>
            <a:r>
              <a:rPr lang="en-US" u="sng" dirty="0"/>
              <a:t>set</a:t>
            </a:r>
            <a:r>
              <a:rPr lang="en-US" dirty="0"/>
              <a:t> when an instruction generates an even number of 1 bits in the low byte of the destination operand</a:t>
            </a:r>
            <a:r>
              <a:rPr lang="en-US" dirty="0" smtClean="0"/>
              <a:t>.</a:t>
            </a:r>
          </a:p>
          <a:p>
            <a:pPr>
              <a:spcBef>
                <a:spcPts val="2928"/>
              </a:spcBef>
            </a:pPr>
            <a:r>
              <a:rPr lang="en-US" dirty="0" smtClean="0"/>
              <a:t>The </a:t>
            </a:r>
            <a:r>
              <a:rPr lang="en-US" dirty="0">
                <a:solidFill>
                  <a:srgbClr val="FF0000"/>
                </a:solidFill>
              </a:rPr>
              <a:t>Auxiliary Carry </a:t>
            </a:r>
            <a:r>
              <a:rPr lang="en-US" dirty="0"/>
              <a:t>flag is </a:t>
            </a:r>
            <a:r>
              <a:rPr lang="en-US" u="sng" dirty="0"/>
              <a:t>set</a:t>
            </a:r>
            <a:r>
              <a:rPr lang="en-US" dirty="0"/>
              <a:t> when an operation produces a carry out from bit 3 to bit 4</a:t>
            </a:r>
          </a:p>
        </p:txBody>
      </p:sp>
    </p:spTree>
    <p:extLst>
      <p:ext uri="{BB962C8B-B14F-4D97-AF65-F5344CB8AC3E}">
        <p14:creationId xmlns:p14="http://schemas.microsoft.com/office/powerpoint/2010/main" xmlns="" val="431228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AND Instruction</a:t>
            </a:r>
          </a:p>
        </p:txBody>
      </p:sp>
      <p:sp>
        <p:nvSpPr>
          <p:cNvPr id="79875" name="Rectangle 3"/>
          <p:cNvSpPr>
            <a:spLocks noGrp="1" noChangeArrowheads="1"/>
          </p:cNvSpPr>
          <p:nvPr>
            <p:ph type="body" idx="1"/>
          </p:nvPr>
        </p:nvSpPr>
        <p:spPr>
          <a:xfrm>
            <a:off x="685800" y="1143000"/>
            <a:ext cx="7772400" cy="2743200"/>
          </a:xfrm>
        </p:spPr>
        <p:txBody>
          <a:bodyPr>
            <a:normAutofit/>
          </a:bodyPr>
          <a:lstStyle/>
          <a:p>
            <a:r>
              <a:rPr lang="en-US" dirty="0"/>
              <a:t>Performs a Boolean AND operation between each pair of matching bits in two </a:t>
            </a:r>
            <a:r>
              <a:rPr lang="en-US" dirty="0" smtClean="0"/>
              <a:t>operands</a:t>
            </a:r>
          </a:p>
          <a:p>
            <a:endParaRPr lang="en-US" dirty="0"/>
          </a:p>
          <a:p>
            <a:r>
              <a:rPr lang="en-US" dirty="0"/>
              <a:t>Syntax:</a:t>
            </a:r>
          </a:p>
          <a:p>
            <a:pPr lvl="2">
              <a:buFontTx/>
              <a:buNone/>
            </a:pPr>
            <a:r>
              <a:rPr lang="en-US" sz="2400" dirty="0"/>
              <a:t>AND </a:t>
            </a:r>
            <a:r>
              <a:rPr lang="en-US" sz="2400" i="1" dirty="0"/>
              <a:t>destination, source</a:t>
            </a:r>
          </a:p>
          <a:p>
            <a:pPr lvl="1">
              <a:buFontTx/>
              <a:buNone/>
            </a:pPr>
            <a:r>
              <a:rPr lang="en-US" dirty="0"/>
              <a:t>(same operand types as MOV)</a:t>
            </a:r>
          </a:p>
        </p:txBody>
      </p:sp>
      <p:graphicFrame>
        <p:nvGraphicFramePr>
          <p:cNvPr id="79876" name="Object 4"/>
          <p:cNvGraphicFramePr>
            <a:graphicFrameLocks noChangeAspect="1"/>
          </p:cNvGraphicFramePr>
          <p:nvPr>
            <p:extLst>
              <p:ext uri="{D42A27DB-BD31-4B8C-83A1-F6EECF244321}">
                <p14:modId xmlns:p14="http://schemas.microsoft.com/office/powerpoint/2010/main" xmlns="" val="4101161271"/>
              </p:ext>
            </p:extLst>
          </p:nvPr>
        </p:nvGraphicFramePr>
        <p:xfrm>
          <a:off x="152400" y="3733800"/>
          <a:ext cx="6270171" cy="1828800"/>
        </p:xfrm>
        <a:graphic>
          <a:graphicData uri="http://schemas.openxmlformats.org/presentationml/2006/ole">
            <p:oleObj spid="_x0000_s29722" name="VISIO" r:id="rId3" imgW="3250692" imgH="731520" progId="">
              <p:embed/>
            </p:oleObj>
          </a:graphicData>
        </a:graphic>
      </p:graphicFrame>
      <p:pic>
        <p:nvPicPr>
          <p:cNvPr id="79877"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24600" y="3048000"/>
            <a:ext cx="2209800" cy="276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9878" name="Text Box 6"/>
          <p:cNvSpPr txBox="1">
            <a:spLocks noChangeArrowheads="1"/>
          </p:cNvSpPr>
          <p:nvPr/>
        </p:nvSpPr>
        <p:spPr bwMode="auto">
          <a:xfrm>
            <a:off x="6858000" y="2438400"/>
            <a:ext cx="9906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t>AND</a:t>
            </a:r>
          </a:p>
        </p:txBody>
      </p:sp>
    </p:spTree>
    <p:extLst>
      <p:ext uri="{BB962C8B-B14F-4D97-AF65-F5344CB8AC3E}">
        <p14:creationId xmlns:p14="http://schemas.microsoft.com/office/powerpoint/2010/main" xmlns="" val="1027238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OR Instruction</a:t>
            </a:r>
          </a:p>
        </p:txBody>
      </p:sp>
      <p:sp>
        <p:nvSpPr>
          <p:cNvPr id="80899" name="Rectangle 3"/>
          <p:cNvSpPr>
            <a:spLocks noGrp="1" noChangeArrowheads="1"/>
          </p:cNvSpPr>
          <p:nvPr>
            <p:ph type="body" idx="1"/>
          </p:nvPr>
        </p:nvSpPr>
        <p:spPr>
          <a:xfrm>
            <a:off x="685800" y="1143000"/>
            <a:ext cx="7772400" cy="1981200"/>
          </a:xfrm>
        </p:spPr>
        <p:txBody>
          <a:bodyPr/>
          <a:lstStyle/>
          <a:p>
            <a:pPr>
              <a:lnSpc>
                <a:spcPct val="90000"/>
              </a:lnSpc>
            </a:pPr>
            <a:r>
              <a:rPr lang="en-US" dirty="0"/>
              <a:t>Performs a Boolean OR operation between each pair of matching bits in two </a:t>
            </a:r>
            <a:r>
              <a:rPr lang="en-US" dirty="0" smtClean="0"/>
              <a:t>operands</a:t>
            </a:r>
          </a:p>
          <a:p>
            <a:pPr>
              <a:lnSpc>
                <a:spcPct val="90000"/>
              </a:lnSpc>
            </a:pPr>
            <a:endParaRPr lang="en-US" dirty="0"/>
          </a:p>
          <a:p>
            <a:pPr>
              <a:lnSpc>
                <a:spcPct val="90000"/>
              </a:lnSpc>
            </a:pPr>
            <a:r>
              <a:rPr lang="en-US" dirty="0"/>
              <a:t>Syntax:</a:t>
            </a:r>
          </a:p>
          <a:p>
            <a:pPr lvl="2">
              <a:lnSpc>
                <a:spcPct val="90000"/>
              </a:lnSpc>
              <a:buFontTx/>
              <a:buNone/>
            </a:pPr>
            <a:r>
              <a:rPr lang="en-US" sz="2400" dirty="0"/>
              <a:t>OR </a:t>
            </a:r>
            <a:r>
              <a:rPr lang="en-US" sz="2400" i="1" dirty="0"/>
              <a:t>destination, source</a:t>
            </a:r>
          </a:p>
        </p:txBody>
      </p:sp>
      <p:sp>
        <p:nvSpPr>
          <p:cNvPr id="80902" name="Text Box 6"/>
          <p:cNvSpPr txBox="1">
            <a:spLocks noChangeArrowheads="1"/>
          </p:cNvSpPr>
          <p:nvPr/>
        </p:nvSpPr>
        <p:spPr bwMode="auto">
          <a:xfrm>
            <a:off x="6477000" y="2438400"/>
            <a:ext cx="9906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a:t>OR</a:t>
            </a:r>
          </a:p>
        </p:txBody>
      </p:sp>
      <p:graphicFrame>
        <p:nvGraphicFramePr>
          <p:cNvPr id="80903" name="Object 7"/>
          <p:cNvGraphicFramePr>
            <a:graphicFrameLocks noChangeAspect="1"/>
          </p:cNvGraphicFramePr>
          <p:nvPr>
            <p:extLst>
              <p:ext uri="{D42A27DB-BD31-4B8C-83A1-F6EECF244321}">
                <p14:modId xmlns:p14="http://schemas.microsoft.com/office/powerpoint/2010/main" xmlns="" val="2470510878"/>
              </p:ext>
            </p:extLst>
          </p:nvPr>
        </p:nvGraphicFramePr>
        <p:xfrm>
          <a:off x="0" y="3581400"/>
          <a:ext cx="6226629" cy="1981200"/>
        </p:xfrm>
        <a:graphic>
          <a:graphicData uri="http://schemas.openxmlformats.org/presentationml/2006/ole">
            <p:oleObj spid="_x0000_s30746" name="VISIO" r:id="rId3" imgW="2634996" imgH="731520" progId="">
              <p:embed/>
            </p:oleObj>
          </a:graphicData>
        </a:graphic>
      </p:graphicFrame>
      <p:pic>
        <p:nvPicPr>
          <p:cNvPr id="80904" name="Picture 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23000" y="3048000"/>
            <a:ext cx="2159000" cy="2654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440288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XOR Instruction</a:t>
            </a:r>
          </a:p>
        </p:txBody>
      </p:sp>
      <p:sp>
        <p:nvSpPr>
          <p:cNvPr id="81923" name="Rectangle 3"/>
          <p:cNvSpPr>
            <a:spLocks noGrp="1" noChangeArrowheads="1"/>
          </p:cNvSpPr>
          <p:nvPr>
            <p:ph type="body" idx="1"/>
          </p:nvPr>
        </p:nvSpPr>
        <p:spPr>
          <a:xfrm>
            <a:off x="685800" y="1143000"/>
            <a:ext cx="7772400" cy="2286000"/>
          </a:xfrm>
        </p:spPr>
        <p:txBody>
          <a:bodyPr>
            <a:normAutofit/>
          </a:bodyPr>
          <a:lstStyle/>
          <a:p>
            <a:pPr>
              <a:lnSpc>
                <a:spcPct val="90000"/>
              </a:lnSpc>
            </a:pPr>
            <a:r>
              <a:rPr lang="en-US" dirty="0"/>
              <a:t>Performs a Boolean exclusive-OR operation between each pair of matching bits in two </a:t>
            </a:r>
            <a:r>
              <a:rPr lang="en-US" dirty="0" smtClean="0"/>
              <a:t>operands</a:t>
            </a:r>
          </a:p>
          <a:p>
            <a:pPr>
              <a:lnSpc>
                <a:spcPct val="90000"/>
              </a:lnSpc>
            </a:pPr>
            <a:endParaRPr lang="en-US" dirty="0"/>
          </a:p>
          <a:p>
            <a:pPr>
              <a:lnSpc>
                <a:spcPct val="90000"/>
              </a:lnSpc>
            </a:pPr>
            <a:r>
              <a:rPr lang="en-US" dirty="0"/>
              <a:t>Syntax:</a:t>
            </a:r>
          </a:p>
          <a:p>
            <a:pPr lvl="2">
              <a:lnSpc>
                <a:spcPct val="90000"/>
              </a:lnSpc>
              <a:buFontTx/>
              <a:buNone/>
            </a:pPr>
            <a:r>
              <a:rPr lang="en-US" sz="2400" dirty="0"/>
              <a:t>XOR </a:t>
            </a:r>
            <a:r>
              <a:rPr lang="en-US" sz="2400" i="1" dirty="0"/>
              <a:t>destination, source</a:t>
            </a:r>
          </a:p>
        </p:txBody>
      </p:sp>
      <p:sp>
        <p:nvSpPr>
          <p:cNvPr id="81924" name="Text Box 4"/>
          <p:cNvSpPr txBox="1">
            <a:spLocks noChangeArrowheads="1"/>
          </p:cNvSpPr>
          <p:nvPr/>
        </p:nvSpPr>
        <p:spPr bwMode="auto">
          <a:xfrm>
            <a:off x="6553200" y="1981200"/>
            <a:ext cx="990600"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lgn="ctr">
              <a:spcBef>
                <a:spcPct val="50000"/>
              </a:spcBef>
            </a:pPr>
            <a:r>
              <a:rPr lang="en-US" dirty="0"/>
              <a:t>XOR</a:t>
            </a:r>
          </a:p>
        </p:txBody>
      </p:sp>
      <p:pic>
        <p:nvPicPr>
          <p:cNvPr id="81928"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2200" y="2514600"/>
            <a:ext cx="2286000" cy="2579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aphicFrame>
        <p:nvGraphicFramePr>
          <p:cNvPr id="81930" name="Object 10"/>
          <p:cNvGraphicFramePr>
            <a:graphicFrameLocks noChangeAspect="1"/>
          </p:cNvGraphicFramePr>
          <p:nvPr>
            <p:extLst>
              <p:ext uri="{D42A27DB-BD31-4B8C-83A1-F6EECF244321}">
                <p14:modId xmlns:p14="http://schemas.microsoft.com/office/powerpoint/2010/main" xmlns="" val="3536204085"/>
              </p:ext>
            </p:extLst>
          </p:nvPr>
        </p:nvGraphicFramePr>
        <p:xfrm>
          <a:off x="0" y="3657600"/>
          <a:ext cx="7126479" cy="1981200"/>
        </p:xfrm>
        <a:graphic>
          <a:graphicData uri="http://schemas.openxmlformats.org/presentationml/2006/ole">
            <p:oleObj spid="_x0000_s31770" name="VISIO" r:id="rId4" imgW="2634996" imgH="731520" progId="">
              <p:embed/>
            </p:oleObj>
          </a:graphicData>
        </a:graphic>
      </p:graphicFrame>
      <p:sp>
        <p:nvSpPr>
          <p:cNvPr id="81931" name="Text Box 11"/>
          <p:cNvSpPr txBox="1">
            <a:spLocks noChangeArrowheads="1"/>
          </p:cNvSpPr>
          <p:nvPr/>
        </p:nvSpPr>
        <p:spPr bwMode="auto">
          <a:xfrm>
            <a:off x="838200" y="6019800"/>
            <a:ext cx="7620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pPr>
            <a:r>
              <a:rPr lang="en-US" sz="2400"/>
              <a:t>XOR is a useful way to toggle (invert) the bits in an operand.</a:t>
            </a:r>
          </a:p>
        </p:txBody>
      </p:sp>
    </p:spTree>
    <p:extLst>
      <p:ext uri="{BB962C8B-B14F-4D97-AF65-F5344CB8AC3E}">
        <p14:creationId xmlns:p14="http://schemas.microsoft.com/office/powerpoint/2010/main" xmlns="" val="2131945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31"/>
                                        </p:tgtEl>
                                        <p:attrNameLst>
                                          <p:attrName>style.visibility</p:attrName>
                                        </p:attrNameLst>
                                      </p:cBhvr>
                                      <p:to>
                                        <p:strVal val="visible"/>
                                      </p:to>
                                    </p:set>
                                    <p:animEffect transition="in" filter="dissolve">
                                      <p:cBhvr>
                                        <p:cTn id="7"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1"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12150</TotalTime>
  <Words>911</Words>
  <Application>Microsoft Macintosh PowerPoint</Application>
  <PresentationFormat>On-screen Show (4:3)</PresentationFormat>
  <Paragraphs>160</Paragraphs>
  <Slides>21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VISIO</vt:lpstr>
      <vt:lpstr>CSC 221  Computer Organization and Assembly Language</vt:lpstr>
      <vt:lpstr>Lecture 16: Review</vt:lpstr>
      <vt:lpstr>Lecture 16: Review</vt:lpstr>
      <vt:lpstr>Lecture Outline</vt:lpstr>
      <vt:lpstr>Status Flags - Review</vt:lpstr>
      <vt:lpstr>Status Flags - Review</vt:lpstr>
      <vt:lpstr>AND Instruction</vt:lpstr>
      <vt:lpstr>OR Instruction</vt:lpstr>
      <vt:lpstr>XOR Instruction</vt:lpstr>
      <vt:lpstr>NOT Instruction</vt:lpstr>
      <vt:lpstr>Applications  (1 of 4)</vt:lpstr>
      <vt:lpstr>Applications  (2 of 4)</vt:lpstr>
      <vt:lpstr>Applications  (3 of 4)</vt:lpstr>
      <vt:lpstr>Applications  (4 of 4)</vt:lpstr>
      <vt:lpstr>TEST Instruction</vt:lpstr>
      <vt:lpstr>CMP Instruction  (1 of 3)</vt:lpstr>
      <vt:lpstr>CMP Instruction  (2 of 3)</vt:lpstr>
      <vt:lpstr>CMP Instruction  (3 of 3)</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487</cp:revision>
  <dcterms:created xsi:type="dcterms:W3CDTF">2012-02-27T05:45:45Z</dcterms:created>
  <dcterms:modified xsi:type="dcterms:W3CDTF">2012-09-27T08:12:45Z</dcterms:modified>
</cp:coreProperties>
</file>