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568" r:id="rId3"/>
    <p:sldId id="494" r:id="rId4"/>
    <p:sldId id="365" r:id="rId5"/>
    <p:sldId id="635" r:id="rId6"/>
    <p:sldId id="636" r:id="rId7"/>
    <p:sldId id="637" r:id="rId8"/>
    <p:sldId id="638" r:id="rId9"/>
    <p:sldId id="639" r:id="rId10"/>
    <p:sldId id="640" r:id="rId11"/>
    <p:sldId id="641" r:id="rId12"/>
    <p:sldId id="642" r:id="rId13"/>
    <p:sldId id="643" r:id="rId14"/>
    <p:sldId id="644" r:id="rId15"/>
    <p:sldId id="645" r:id="rId16"/>
    <p:sldId id="646" r:id="rId17"/>
    <p:sldId id="647" r:id="rId18"/>
    <p:sldId id="648" r:id="rId19"/>
    <p:sldId id="649" r:id="rId20"/>
    <p:sldId id="650" r:id="rId21"/>
    <p:sldId id="651" r:id="rId22"/>
    <p:sldId id="652" r:id="rId23"/>
    <p:sldId id="653" r:id="rId24"/>
    <p:sldId id="654" r:id="rId25"/>
    <p:sldId id="655" r:id="rId26"/>
    <p:sldId id="495" r:id="rId27"/>
    <p:sldId id="634" r:id="rId28"/>
    <p:sldId id="56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35354" autoAdjust="0"/>
    <p:restoredTop sz="99074" autoAdjust="0"/>
  </p:normalViewPr>
  <p:slideViewPr>
    <p:cSldViewPr>
      <p:cViewPr>
        <p:scale>
          <a:sx n="94" d="100"/>
          <a:sy n="94" d="100"/>
        </p:scale>
        <p:origin x="-378" y="22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10/2/2012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p14="http://schemas.microsoft.com/office/powerpoint/2010/main" xmlns=""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26</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27</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xmlns=""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10/2/2012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10/2/2012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10/2/2012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vmlDrawing" Target="../drawings/vmlDrawing13.v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vmlDrawing" Target="../drawings/vmlDrawing14.v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15.v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vmlDrawing" Target="../drawings/vmlDrawing16.v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7.v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8.v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9.v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0.v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1.v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CSC 221</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267200"/>
            <a:ext cx="7924800" cy="2286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18</a:t>
            </a:r>
            <a:r>
              <a:rPr lang="en-US" sz="3600" b="1" dirty="0" smtClean="0">
                <a:solidFill>
                  <a:srgbClr val="000000"/>
                </a:solidFill>
                <a:latin typeface="Arial" pitchFamily="34" charset="0"/>
                <a:cs typeface="Arial" pitchFamily="34" charset="0"/>
              </a:rPr>
              <a:t>: </a:t>
            </a:r>
          </a:p>
          <a:p>
            <a:endParaRPr lang="en-US" sz="1100" b="1" dirty="0" smtClean="0">
              <a:solidFill>
                <a:srgbClr val="000000"/>
              </a:solidFill>
              <a:latin typeface="Arial" pitchFamily="34" charset="0"/>
              <a:cs typeface="Arial" pitchFamily="34" charset="0"/>
            </a:endParaRPr>
          </a:p>
          <a:p>
            <a:r>
              <a:rPr lang="en-US" sz="3600" b="1" dirty="0" smtClean="0"/>
              <a:t>Program Components, I/O and Conditional Jump Instructions</a:t>
            </a:r>
            <a:endParaRPr lang="en-US" sz="36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Components</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marL="0" indent="0">
              <a:spcBef>
                <a:spcPts val="1800"/>
              </a:spcBef>
              <a:buNone/>
            </a:pPr>
            <a:r>
              <a:rPr lang="en-US" b="1" u="sng" dirty="0"/>
              <a:t>Include files </a:t>
            </a:r>
            <a:r>
              <a:rPr lang="en-US" dirty="0"/>
              <a:t>required for Windows programs.</a:t>
            </a:r>
            <a:endParaRPr lang="en-US" dirty="0" smtClean="0"/>
          </a:p>
          <a:p>
            <a:pPr marL="0" indent="0">
              <a:spcBef>
                <a:spcPts val="1800"/>
              </a:spcBef>
              <a:buNone/>
            </a:pPr>
            <a:r>
              <a:rPr lang="en-US" sz="2600" b="1" dirty="0" smtClean="0">
                <a:solidFill>
                  <a:srgbClr val="0070C0"/>
                </a:solidFill>
                <a:latin typeface="Courier New" pitchFamily="49" charset="0"/>
                <a:cs typeface="Courier New" pitchFamily="49" charset="0"/>
              </a:rPr>
              <a:t>include </a:t>
            </a:r>
            <a:r>
              <a:rPr lang="en-US" sz="2600" b="1" dirty="0">
                <a:solidFill>
                  <a:srgbClr val="0070C0"/>
                </a:solidFill>
                <a:latin typeface="Courier New" pitchFamily="49" charset="0"/>
                <a:cs typeface="Courier New" pitchFamily="49" charset="0"/>
              </a:rPr>
              <a:t>\</a:t>
            </a:r>
            <a:r>
              <a:rPr lang="en-US" sz="2600" b="1" dirty="0" smtClean="0">
                <a:solidFill>
                  <a:srgbClr val="0070C0"/>
                </a:solidFill>
                <a:latin typeface="Courier New" pitchFamily="49" charset="0"/>
                <a:cs typeface="Courier New" pitchFamily="49" charset="0"/>
              </a:rPr>
              <a:t>masm32\include\windows.inc</a:t>
            </a:r>
          </a:p>
          <a:p>
            <a:pPr lvl="1">
              <a:spcBef>
                <a:spcPts val="1800"/>
              </a:spcBef>
            </a:pPr>
            <a:r>
              <a:rPr lang="en-US" dirty="0" smtClean="0"/>
              <a:t>It is </a:t>
            </a:r>
            <a:r>
              <a:rPr lang="en-US" dirty="0"/>
              <a:t>always included, since </a:t>
            </a:r>
            <a:r>
              <a:rPr lang="en-US" dirty="0" smtClean="0"/>
              <a:t>it contains </a:t>
            </a:r>
            <a:r>
              <a:rPr lang="en-US" dirty="0"/>
              <a:t>the declarations for the Win32 API constants and definitions.</a:t>
            </a:r>
          </a:p>
          <a:p>
            <a:pPr marL="0" indent="0">
              <a:spcBef>
                <a:spcPts val="1800"/>
              </a:spcBef>
              <a:buNone/>
            </a:pPr>
            <a:r>
              <a:rPr lang="en-US" sz="2600" b="1" dirty="0">
                <a:solidFill>
                  <a:srgbClr val="0070C0"/>
                </a:solidFill>
                <a:latin typeface="Courier New" pitchFamily="49" charset="0"/>
                <a:cs typeface="Courier New" pitchFamily="49" charset="0"/>
              </a:rPr>
              <a:t>include \masm32\include\kernel32.inc</a:t>
            </a:r>
          </a:p>
          <a:p>
            <a:pPr lvl="1">
              <a:spcBef>
                <a:spcPts val="1800"/>
              </a:spcBef>
            </a:pPr>
            <a:r>
              <a:rPr lang="en-US" dirty="0"/>
              <a:t>C</a:t>
            </a:r>
            <a:r>
              <a:rPr lang="en-US" dirty="0" smtClean="0"/>
              <a:t>ontains </a:t>
            </a:r>
            <a:r>
              <a:rPr lang="en-US" dirty="0"/>
              <a:t>the </a:t>
            </a:r>
            <a:r>
              <a:rPr lang="en-US" dirty="0" err="1"/>
              <a:t>ExitProcess</a:t>
            </a:r>
            <a:r>
              <a:rPr lang="en-US" dirty="0"/>
              <a:t> </a:t>
            </a:r>
            <a:r>
              <a:rPr lang="en-US" dirty="0" smtClean="0"/>
              <a:t>function that we use.</a:t>
            </a:r>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1631712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a:t>
            </a:r>
            <a:endParaRPr lang="en-US" dirty="0"/>
          </a:p>
        </p:txBody>
      </p:sp>
      <p:sp>
        <p:nvSpPr>
          <p:cNvPr id="3" name="Content Placeholder 2"/>
          <p:cNvSpPr>
            <a:spLocks noGrp="1"/>
          </p:cNvSpPr>
          <p:nvPr>
            <p:ph idx="1"/>
          </p:nvPr>
        </p:nvSpPr>
        <p:spPr/>
        <p:txBody>
          <a:bodyPr/>
          <a:lstStyle/>
          <a:p>
            <a:pPr marL="0" indent="0">
              <a:buNone/>
            </a:pPr>
            <a:r>
              <a:rPr lang="en-US" sz="2400" b="1" dirty="0" err="1">
                <a:latin typeface="Courier New" pitchFamily="49" charset="0"/>
                <a:cs typeface="Courier New" pitchFamily="49" charset="0"/>
              </a:rPr>
              <a:t>includelib</a:t>
            </a:r>
            <a:r>
              <a:rPr lang="en-US" sz="2400" b="1" dirty="0">
                <a:latin typeface="Courier New" pitchFamily="49" charset="0"/>
                <a:cs typeface="Courier New" pitchFamily="49" charset="0"/>
              </a:rPr>
              <a:t> \masm32\lib\kernel32.lib</a:t>
            </a:r>
          </a:p>
          <a:p>
            <a:pPr marL="0" indent="0">
              <a:buNone/>
            </a:pPr>
            <a:r>
              <a:rPr lang="en-US" sz="2400" b="1" dirty="0" err="1">
                <a:latin typeface="Courier New" pitchFamily="49" charset="0"/>
                <a:cs typeface="Courier New" pitchFamily="49" charset="0"/>
              </a:rPr>
              <a:t>includelib</a:t>
            </a:r>
            <a:r>
              <a:rPr lang="en-US" sz="2400" b="1" dirty="0">
                <a:latin typeface="Courier New" pitchFamily="49" charset="0"/>
                <a:cs typeface="Courier New" pitchFamily="49" charset="0"/>
              </a:rPr>
              <a:t> \masm32\lib\masm32.lib</a:t>
            </a:r>
          </a:p>
          <a:p>
            <a:pPr lvl="1"/>
            <a:endParaRPr lang="en-US" dirty="0" smtClean="0"/>
          </a:p>
          <a:p>
            <a:pPr lvl="1"/>
            <a:r>
              <a:rPr lang="en-US" dirty="0" smtClean="0"/>
              <a:t>Functions </a:t>
            </a:r>
            <a:r>
              <a:rPr lang="en-US" dirty="0"/>
              <a:t>need libraries in order to function</a:t>
            </a:r>
          </a:p>
        </p:txBody>
      </p:sp>
    </p:spTree>
    <p:extLst>
      <p:ext uri="{BB962C8B-B14F-4D97-AF65-F5344CB8AC3E}">
        <p14:creationId xmlns:p14="http://schemas.microsoft.com/office/powerpoint/2010/main" xmlns="" val="3502021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Instructions</a:t>
            </a:r>
            <a:endParaRPr lang="en-US" dirty="0"/>
          </a:p>
        </p:txBody>
      </p:sp>
      <p:sp>
        <p:nvSpPr>
          <p:cNvPr id="3" name="Content Placeholder 2"/>
          <p:cNvSpPr>
            <a:spLocks noGrp="1"/>
          </p:cNvSpPr>
          <p:nvPr>
            <p:ph idx="1"/>
          </p:nvPr>
        </p:nvSpPr>
        <p:spPr>
          <a:xfrm>
            <a:off x="457200" y="1600200"/>
            <a:ext cx="8382000" cy="5029200"/>
          </a:xfrm>
        </p:spPr>
        <p:txBody>
          <a:bodyPr>
            <a:noAutofit/>
          </a:bodyPr>
          <a:lstStyle/>
          <a:p>
            <a:pPr marL="0" indent="0">
              <a:buNone/>
            </a:pPr>
            <a:r>
              <a:rPr lang="en-US" sz="2400" b="1" dirty="0" err="1" smtClean="0">
                <a:solidFill>
                  <a:srgbClr val="FF0000"/>
                </a:solidFill>
                <a:latin typeface="Courier New" pitchFamily="49" charset="0"/>
                <a:cs typeface="Courier New" pitchFamily="49" charset="0"/>
              </a:rPr>
              <a:t>StdIn</a:t>
            </a:r>
            <a:r>
              <a:rPr lang="en-US" sz="2400" b="1" dirty="0" smtClean="0">
                <a:latin typeface="Courier New" pitchFamily="49" charset="0"/>
                <a:cs typeface="Courier New" pitchFamily="49" charset="0"/>
              </a:rPr>
              <a:t> </a:t>
            </a:r>
            <a:r>
              <a:rPr lang="en-US" sz="2400" b="1" dirty="0" err="1">
                <a:latin typeface="Courier New" pitchFamily="49" charset="0"/>
                <a:cs typeface="Courier New" pitchFamily="49" charset="0"/>
              </a:rPr>
              <a:t>proc</a:t>
            </a:r>
            <a:r>
              <a:rPr lang="en-US" sz="2400" b="1" dirty="0">
                <a:latin typeface="Courier New" pitchFamily="49" charset="0"/>
                <a:cs typeface="Courier New" pitchFamily="49" charset="0"/>
              </a:rPr>
              <a:t> </a:t>
            </a:r>
            <a:r>
              <a:rPr lang="en-US" sz="2400" b="1" i="1" u="sng" dirty="0" err="1" smtClean="0">
                <a:latin typeface="Courier New" pitchFamily="49" charset="0"/>
                <a:cs typeface="Courier New" pitchFamily="49" charset="0"/>
              </a:rPr>
              <a:t>lpszBuffer</a:t>
            </a:r>
            <a:r>
              <a:rPr lang="en-US" sz="2400" b="1" dirty="0" err="1" smtClean="0">
                <a:latin typeface="Courier New" pitchFamily="49" charset="0"/>
                <a:cs typeface="Courier New" pitchFamily="49" charset="0"/>
              </a:rPr>
              <a:t>:DWORD,</a:t>
            </a:r>
            <a:r>
              <a:rPr lang="en-US" sz="2400" b="1" i="1" u="sng" dirty="0" err="1" smtClean="0">
                <a:latin typeface="Courier New" pitchFamily="49" charset="0"/>
                <a:cs typeface="Courier New" pitchFamily="49" charset="0"/>
              </a:rPr>
              <a:t>bLen</a:t>
            </a:r>
            <a:r>
              <a:rPr lang="en-US" sz="2400" b="1" dirty="0" err="1" smtClean="0">
                <a:latin typeface="Courier New" pitchFamily="49" charset="0"/>
                <a:cs typeface="Courier New" pitchFamily="49" charset="0"/>
              </a:rPr>
              <a:t>:DWORD</a:t>
            </a:r>
            <a:endParaRPr lang="en-US" sz="2400" b="1" dirty="0">
              <a:latin typeface="Courier New" pitchFamily="49" charset="0"/>
              <a:cs typeface="Courier New" pitchFamily="49" charset="0"/>
            </a:endParaRPr>
          </a:p>
          <a:p>
            <a:pPr marL="0" indent="0">
              <a:buNone/>
            </a:pPr>
            <a:endParaRPr lang="en-US" sz="2400" dirty="0">
              <a:latin typeface="Arial" pitchFamily="34" charset="0"/>
              <a:cs typeface="Arial" pitchFamily="34" charset="0"/>
            </a:endParaRPr>
          </a:p>
          <a:p>
            <a:r>
              <a:rPr lang="en-US" sz="2400" b="1" dirty="0" smtClean="0">
                <a:latin typeface="Arial" pitchFamily="34" charset="0"/>
                <a:cs typeface="Arial" pitchFamily="34" charset="0"/>
              </a:rPr>
              <a:t>Description</a:t>
            </a:r>
            <a:endParaRPr lang="en-US" sz="2400" dirty="0">
              <a:latin typeface="Arial" pitchFamily="34" charset="0"/>
              <a:cs typeface="Arial" pitchFamily="34" charset="0"/>
            </a:endParaRPr>
          </a:p>
          <a:p>
            <a:pPr lvl="1"/>
            <a:r>
              <a:rPr lang="en-US" sz="2000" b="1" i="1" dirty="0" err="1" smtClean="0">
                <a:latin typeface="Courier New" pitchFamily="49" charset="0"/>
                <a:cs typeface="Courier New" pitchFamily="49" charset="0"/>
              </a:rPr>
              <a:t>StdIn</a:t>
            </a:r>
            <a:r>
              <a:rPr lang="en-US" sz="2000" dirty="0" smtClean="0">
                <a:latin typeface="Arial" pitchFamily="34" charset="0"/>
                <a:cs typeface="Arial" pitchFamily="34" charset="0"/>
              </a:rPr>
              <a:t> </a:t>
            </a:r>
            <a:r>
              <a:rPr lang="en-US" sz="2000" dirty="0">
                <a:latin typeface="Arial" pitchFamily="34" charset="0"/>
                <a:cs typeface="Arial" pitchFamily="34" charset="0"/>
              </a:rPr>
              <a:t>receives text input from the console and places it in the buffer required as a parameter. </a:t>
            </a:r>
            <a:endParaRPr lang="en-US" sz="2000" dirty="0" smtClean="0">
              <a:latin typeface="Arial" pitchFamily="34" charset="0"/>
              <a:cs typeface="Arial" pitchFamily="34" charset="0"/>
            </a:endParaRPr>
          </a:p>
          <a:p>
            <a:pPr lvl="1"/>
            <a:r>
              <a:rPr lang="en-US" sz="2000" dirty="0" smtClean="0">
                <a:latin typeface="Arial" pitchFamily="34" charset="0"/>
                <a:cs typeface="Arial" pitchFamily="34" charset="0"/>
              </a:rPr>
              <a:t>The </a:t>
            </a:r>
            <a:r>
              <a:rPr lang="en-US" sz="2000" dirty="0">
                <a:latin typeface="Arial" pitchFamily="34" charset="0"/>
                <a:cs typeface="Arial" pitchFamily="34" charset="0"/>
              </a:rPr>
              <a:t>function terminates when Enter is pressed.</a:t>
            </a:r>
            <a:br>
              <a:rPr lang="en-US" sz="2000" dirty="0">
                <a:latin typeface="Arial" pitchFamily="34" charset="0"/>
                <a:cs typeface="Arial" pitchFamily="34" charset="0"/>
              </a:rPr>
            </a:br>
            <a:endParaRPr lang="en-US" sz="2000" dirty="0">
              <a:latin typeface="Arial" pitchFamily="34" charset="0"/>
              <a:cs typeface="Arial" pitchFamily="34" charset="0"/>
            </a:endParaRPr>
          </a:p>
          <a:p>
            <a:r>
              <a:rPr lang="en-US" sz="2400" b="1" dirty="0" smtClean="0">
                <a:latin typeface="Arial" pitchFamily="34" charset="0"/>
                <a:cs typeface="Arial" pitchFamily="34" charset="0"/>
              </a:rPr>
              <a:t>Parameters</a:t>
            </a:r>
            <a:endParaRPr lang="en-US" sz="2400" dirty="0">
              <a:latin typeface="Arial" pitchFamily="34" charset="0"/>
              <a:cs typeface="Arial" pitchFamily="34" charset="0"/>
            </a:endParaRPr>
          </a:p>
          <a:p>
            <a:pPr lvl="1"/>
            <a:r>
              <a:rPr lang="en-US" sz="2000" dirty="0" smtClean="0">
                <a:latin typeface="Arial" pitchFamily="34" charset="0"/>
                <a:cs typeface="Arial" pitchFamily="34" charset="0"/>
              </a:rPr>
              <a:t>1</a:t>
            </a:r>
            <a:r>
              <a:rPr lang="en-US" sz="2000" dirty="0">
                <a:latin typeface="Arial" pitchFamily="34" charset="0"/>
                <a:cs typeface="Arial" pitchFamily="34" charset="0"/>
              </a:rPr>
              <a:t>.</a:t>
            </a:r>
            <a:r>
              <a:rPr lang="en-US" sz="2000" b="1" dirty="0">
                <a:latin typeface="Arial" pitchFamily="34" charset="0"/>
                <a:cs typeface="Arial" pitchFamily="34" charset="0"/>
              </a:rPr>
              <a:t> </a:t>
            </a:r>
            <a:r>
              <a:rPr lang="en-US" sz="2000" b="1" dirty="0" err="1">
                <a:latin typeface="Arial" pitchFamily="34" charset="0"/>
                <a:cs typeface="Arial" pitchFamily="34" charset="0"/>
              </a:rPr>
              <a:t>lpszBuffer</a:t>
            </a:r>
            <a:r>
              <a:rPr lang="en-US" sz="2000" dirty="0">
                <a:latin typeface="Arial" pitchFamily="34" charset="0"/>
                <a:cs typeface="Arial" pitchFamily="34" charset="0"/>
              </a:rPr>
              <a:t> The buffer to receive the text input from the </a:t>
            </a:r>
            <a:r>
              <a:rPr lang="en-US" sz="2000" dirty="0" smtClean="0">
                <a:latin typeface="Arial" pitchFamily="34" charset="0"/>
                <a:cs typeface="Arial" pitchFamily="34" charset="0"/>
              </a:rPr>
              <a:t>console.</a:t>
            </a:r>
          </a:p>
          <a:p>
            <a:pPr lvl="1"/>
            <a:r>
              <a:rPr lang="en-US" sz="2000" dirty="0" smtClean="0">
                <a:latin typeface="Arial" pitchFamily="34" charset="0"/>
                <a:cs typeface="Arial" pitchFamily="34" charset="0"/>
              </a:rPr>
              <a:t>2</a:t>
            </a:r>
            <a:r>
              <a:rPr lang="en-US" sz="2000" dirty="0">
                <a:latin typeface="Arial" pitchFamily="34" charset="0"/>
                <a:cs typeface="Arial" pitchFamily="34" charset="0"/>
              </a:rPr>
              <a:t>.</a:t>
            </a:r>
            <a:r>
              <a:rPr lang="en-US" sz="2000" b="1" dirty="0">
                <a:latin typeface="Arial" pitchFamily="34" charset="0"/>
                <a:cs typeface="Arial" pitchFamily="34" charset="0"/>
              </a:rPr>
              <a:t> </a:t>
            </a:r>
            <a:r>
              <a:rPr lang="en-US" sz="2000" b="1" dirty="0" err="1">
                <a:latin typeface="Arial" pitchFamily="34" charset="0"/>
                <a:cs typeface="Arial" pitchFamily="34" charset="0"/>
              </a:rPr>
              <a:t>bLen</a:t>
            </a:r>
            <a:r>
              <a:rPr lang="en-US" sz="2000" dirty="0">
                <a:latin typeface="Arial" pitchFamily="34" charset="0"/>
                <a:cs typeface="Arial" pitchFamily="34" charset="0"/>
              </a:rPr>
              <a:t> The length of the buffer</a:t>
            </a:r>
            <a:r>
              <a:rPr lang="en-US" sz="2000" dirty="0" smtClean="0">
                <a:latin typeface="Arial" pitchFamily="34" charset="0"/>
                <a:cs typeface="Arial" pitchFamily="34" charset="0"/>
              </a:rPr>
              <a:t>.</a:t>
            </a:r>
          </a:p>
          <a:p>
            <a:pPr marL="457200" lvl="1" indent="0">
              <a:buNone/>
            </a:pPr>
            <a:endParaRPr lang="en-US" sz="2000" dirty="0">
              <a:latin typeface="Arial" pitchFamily="34" charset="0"/>
              <a:cs typeface="Arial" pitchFamily="34" charset="0"/>
            </a:endParaRPr>
          </a:p>
          <a:p>
            <a:r>
              <a:rPr lang="en-US" sz="2400" b="1" dirty="0" smtClean="0">
                <a:latin typeface="Arial" pitchFamily="34" charset="0"/>
                <a:cs typeface="Arial" pitchFamily="34" charset="0"/>
              </a:rPr>
              <a:t>Return Value</a:t>
            </a:r>
            <a:endParaRPr lang="en-US" sz="2400" dirty="0">
              <a:latin typeface="Arial" pitchFamily="34" charset="0"/>
              <a:cs typeface="Arial" pitchFamily="34" charset="0"/>
            </a:endParaRPr>
          </a:p>
          <a:p>
            <a:pPr lvl="1"/>
            <a:r>
              <a:rPr lang="en-US" sz="2000" dirty="0" smtClean="0">
                <a:latin typeface="Arial" pitchFamily="34" charset="0"/>
                <a:cs typeface="Arial" pitchFamily="34" charset="0"/>
              </a:rPr>
              <a:t>There </a:t>
            </a:r>
            <a:r>
              <a:rPr lang="en-US" sz="2000" dirty="0">
                <a:latin typeface="Arial" pitchFamily="34" charset="0"/>
                <a:cs typeface="Arial" pitchFamily="34" charset="0"/>
              </a:rPr>
              <a:t>is no return value</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4" name="Rectangle 3"/>
          <p:cNvSpPr/>
          <p:nvPr/>
        </p:nvSpPr>
        <p:spPr>
          <a:xfrm>
            <a:off x="4343400" y="6519446"/>
            <a:ext cx="4724400" cy="338554"/>
          </a:xfrm>
          <a:prstGeom prst="rect">
            <a:avLst/>
          </a:prstGeom>
        </p:spPr>
        <p:txBody>
          <a:bodyPr wrap="square">
            <a:spAutoFit/>
          </a:bodyPr>
          <a:lstStyle/>
          <a:p>
            <a:pPr lvl="1"/>
            <a:r>
              <a:rPr lang="en-US" sz="1600" b="1" dirty="0" smtClean="0">
                <a:latin typeface="Arial" pitchFamily="34" charset="0"/>
                <a:cs typeface="Arial" pitchFamily="34" charset="0"/>
              </a:rPr>
              <a:t>Source:   C</a:t>
            </a:r>
            <a:r>
              <a:rPr lang="en-US" sz="1600" b="1" dirty="0">
                <a:latin typeface="Arial" pitchFamily="34" charset="0"/>
                <a:cs typeface="Arial" pitchFamily="34" charset="0"/>
              </a:rPr>
              <a:t>:\masm32\help\masmlib.chm</a:t>
            </a:r>
          </a:p>
        </p:txBody>
      </p:sp>
      <p:sp>
        <p:nvSpPr>
          <p:cNvPr id="6" name="Rectangle 5"/>
          <p:cNvSpPr/>
          <p:nvPr/>
        </p:nvSpPr>
        <p:spPr>
          <a:xfrm>
            <a:off x="3276600" y="2209800"/>
            <a:ext cx="4724400" cy="584776"/>
          </a:xfrm>
          <a:prstGeom prst="rect">
            <a:avLst/>
          </a:prstGeom>
          <a:noFill/>
          <a:ln>
            <a:solidFill>
              <a:srgbClr val="4F81BD"/>
            </a:solidFill>
          </a:ln>
        </p:spPr>
        <p:txBody>
          <a:bodyPr wrap="square">
            <a:spAutoFit/>
          </a:bodyPr>
          <a:lstStyle/>
          <a:p>
            <a:r>
              <a:rPr lang="en-US" sz="1600" b="1" dirty="0" smtClean="0">
                <a:latin typeface="Courier New" pitchFamily="49" charset="0"/>
                <a:cs typeface="Courier New" pitchFamily="49" charset="0"/>
              </a:rPr>
              <a:t>Include    </a:t>
            </a:r>
            <a:r>
              <a:rPr lang="en-US" sz="1600" b="1" dirty="0">
                <a:latin typeface="Courier New" pitchFamily="49" charset="0"/>
                <a:cs typeface="Courier New" pitchFamily="49" charset="0"/>
              </a:rPr>
              <a:t>\masm32</a:t>
            </a:r>
            <a:r>
              <a:rPr lang="en-US" sz="1600" b="1" dirty="0" smtClean="0">
                <a:latin typeface="Courier New" pitchFamily="49" charset="0"/>
                <a:cs typeface="Courier New" pitchFamily="49" charset="0"/>
              </a:rPr>
              <a:t>\include\</a:t>
            </a:r>
            <a:r>
              <a:rPr lang="en-US" sz="1600" b="1" dirty="0">
                <a:latin typeface="Courier New" pitchFamily="49" charset="0"/>
                <a:cs typeface="Courier New" pitchFamily="49" charset="0"/>
              </a:rPr>
              <a:t>masm32</a:t>
            </a:r>
            <a:r>
              <a:rPr lang="en-US" sz="1600" b="1" dirty="0" smtClean="0">
                <a:latin typeface="Courier New" pitchFamily="49" charset="0"/>
                <a:cs typeface="Courier New" pitchFamily="49" charset="0"/>
              </a:rPr>
              <a:t>.inc</a:t>
            </a:r>
          </a:p>
          <a:p>
            <a:r>
              <a:rPr lang="en-US" sz="1600" b="1" dirty="0" err="1" smtClean="0">
                <a:latin typeface="Courier New" pitchFamily="49" charset="0"/>
                <a:cs typeface="Courier New" pitchFamily="49" charset="0"/>
              </a:rPr>
              <a:t>includelib</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\masm32\lib\masm32.lib</a:t>
            </a:r>
          </a:p>
        </p:txBody>
      </p:sp>
      <p:sp>
        <p:nvSpPr>
          <p:cNvPr id="7" name="Rectangle 6"/>
          <p:cNvSpPr/>
          <p:nvPr/>
        </p:nvSpPr>
        <p:spPr>
          <a:xfrm>
            <a:off x="2057400" y="3974068"/>
            <a:ext cx="5257800" cy="369332"/>
          </a:xfrm>
          <a:prstGeom prst="rect">
            <a:avLst/>
          </a:prstGeom>
        </p:spPr>
        <p:txBody>
          <a:bodyPr wrap="square">
            <a:spAutoFit/>
          </a:bodyPr>
          <a:lstStyle/>
          <a:p>
            <a:pPr marL="400050" lvl="1" indent="0">
              <a:buNone/>
            </a:pPr>
            <a:r>
              <a:rPr lang="en-US" b="1" dirty="0">
                <a:solidFill>
                  <a:srgbClr val="800000"/>
                </a:solidFill>
                <a:latin typeface="Courier New" pitchFamily="49" charset="0"/>
                <a:cs typeface="Courier New" pitchFamily="49" charset="0"/>
              </a:rPr>
              <a:t>invoke </a:t>
            </a:r>
            <a:r>
              <a:rPr lang="en-US" b="1" dirty="0" err="1">
                <a:solidFill>
                  <a:srgbClr val="800000"/>
                </a:solidFill>
                <a:latin typeface="Courier New" pitchFamily="49" charset="0"/>
                <a:cs typeface="Courier New" pitchFamily="49" charset="0"/>
              </a:rPr>
              <a:t>StdIn</a:t>
            </a:r>
            <a:r>
              <a:rPr lang="en-US" b="1" dirty="0">
                <a:solidFill>
                  <a:srgbClr val="800000"/>
                </a:solidFill>
                <a:latin typeface="Courier New" pitchFamily="49" charset="0"/>
                <a:cs typeface="Courier New" pitchFamily="49" charset="0"/>
              </a:rPr>
              <a:t>, </a:t>
            </a:r>
            <a:r>
              <a:rPr lang="en-US" b="1" dirty="0" err="1">
                <a:solidFill>
                  <a:srgbClr val="800000"/>
                </a:solidFill>
                <a:latin typeface="Courier New" pitchFamily="49" charset="0"/>
                <a:cs typeface="Courier New" pitchFamily="49" charset="0"/>
              </a:rPr>
              <a:t>addr</a:t>
            </a:r>
            <a:r>
              <a:rPr lang="en-US" b="1" dirty="0">
                <a:solidFill>
                  <a:srgbClr val="800000"/>
                </a:solidFill>
                <a:latin typeface="Courier New" pitchFamily="49" charset="0"/>
                <a:cs typeface="Courier New" pitchFamily="49" charset="0"/>
              </a:rPr>
              <a:t> buffer, 100</a:t>
            </a:r>
          </a:p>
        </p:txBody>
      </p:sp>
    </p:spTree>
    <p:extLst>
      <p:ext uri="{BB962C8B-B14F-4D97-AF65-F5344CB8AC3E}">
        <p14:creationId xmlns:p14="http://schemas.microsoft.com/office/powerpoint/2010/main" xmlns="" val="3811692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Instructions</a:t>
            </a:r>
            <a:endParaRPr lang="en-US" dirty="0"/>
          </a:p>
        </p:txBody>
      </p:sp>
      <p:sp>
        <p:nvSpPr>
          <p:cNvPr id="3" name="Content Placeholder 2"/>
          <p:cNvSpPr>
            <a:spLocks noGrp="1"/>
          </p:cNvSpPr>
          <p:nvPr>
            <p:ph idx="1"/>
          </p:nvPr>
        </p:nvSpPr>
        <p:spPr>
          <a:xfrm>
            <a:off x="457200" y="1600200"/>
            <a:ext cx="8382000" cy="5029200"/>
          </a:xfrm>
        </p:spPr>
        <p:txBody>
          <a:bodyPr>
            <a:noAutofit/>
          </a:bodyPr>
          <a:lstStyle/>
          <a:p>
            <a:pPr marL="0" indent="0">
              <a:buNone/>
            </a:pPr>
            <a:r>
              <a:rPr lang="en-US" sz="2400" b="1" dirty="0" err="1" smtClean="0">
                <a:solidFill>
                  <a:srgbClr val="FF0000"/>
                </a:solidFill>
                <a:latin typeface="Courier New" pitchFamily="49" charset="0"/>
                <a:cs typeface="Courier New" pitchFamily="49" charset="0"/>
              </a:rPr>
              <a:t>StdOut</a:t>
            </a:r>
            <a:r>
              <a:rPr lang="en-US" sz="2400" b="1" dirty="0" smtClean="0">
                <a:latin typeface="Courier New" pitchFamily="49" charset="0"/>
                <a:cs typeface="Courier New" pitchFamily="49" charset="0"/>
              </a:rPr>
              <a:t> </a:t>
            </a:r>
            <a:r>
              <a:rPr lang="en-US" sz="2400" b="1" dirty="0" err="1">
                <a:latin typeface="Courier New" pitchFamily="49" charset="0"/>
                <a:cs typeface="Courier New" pitchFamily="49" charset="0"/>
              </a:rPr>
              <a:t>proc</a:t>
            </a:r>
            <a:r>
              <a:rPr lang="en-US" sz="2400" b="1" dirty="0">
                <a:latin typeface="Courier New" pitchFamily="49" charset="0"/>
                <a:cs typeface="Courier New" pitchFamily="49" charset="0"/>
              </a:rPr>
              <a:t> </a:t>
            </a:r>
            <a:r>
              <a:rPr lang="en-US" sz="2400" b="1" dirty="0" err="1" smtClean="0">
                <a:latin typeface="Courier New" pitchFamily="49" charset="0"/>
                <a:cs typeface="Courier New" pitchFamily="49" charset="0"/>
              </a:rPr>
              <a:t>lpszText:DWORD</a:t>
            </a:r>
            <a:endParaRPr lang="en-US" sz="2400" b="1" dirty="0">
              <a:latin typeface="Courier New" pitchFamily="49" charset="0"/>
              <a:cs typeface="Courier New" pitchFamily="49" charset="0"/>
            </a:endParaRPr>
          </a:p>
          <a:p>
            <a:pPr marL="0" indent="0">
              <a:buNone/>
            </a:pPr>
            <a:endParaRPr lang="en-US" sz="2400" dirty="0" smtClean="0">
              <a:latin typeface="Arial" pitchFamily="34" charset="0"/>
              <a:cs typeface="Arial" pitchFamily="34" charset="0"/>
            </a:endParaRPr>
          </a:p>
          <a:p>
            <a:pPr marL="0" indent="0">
              <a:buNone/>
            </a:pPr>
            <a:endParaRPr lang="en-US" sz="2400" dirty="0">
              <a:latin typeface="Arial" pitchFamily="34" charset="0"/>
              <a:cs typeface="Arial" pitchFamily="34" charset="0"/>
            </a:endParaRPr>
          </a:p>
          <a:p>
            <a:r>
              <a:rPr lang="en-US" sz="2400" b="1" dirty="0" smtClean="0">
                <a:latin typeface="Arial" pitchFamily="34" charset="0"/>
                <a:cs typeface="Arial" pitchFamily="34" charset="0"/>
              </a:rPr>
              <a:t>Description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StdOut</a:t>
            </a:r>
            <a:r>
              <a:rPr lang="en-US" sz="2400" dirty="0" smtClean="0">
                <a:latin typeface="Arial" pitchFamily="34" charset="0"/>
                <a:cs typeface="Arial" pitchFamily="34" charset="0"/>
              </a:rPr>
              <a:t> </a:t>
            </a:r>
            <a:r>
              <a:rPr lang="en-US" sz="2400" dirty="0">
                <a:latin typeface="Arial" pitchFamily="34" charset="0"/>
                <a:cs typeface="Arial" pitchFamily="34" charset="0"/>
              </a:rPr>
              <a:t>will display a zero terminated string at the current position in the console</a:t>
            </a:r>
            <a:r>
              <a:rPr lang="en-US" sz="2400" dirty="0" smtClean="0">
                <a:latin typeface="Arial" pitchFamily="34" charset="0"/>
                <a:cs typeface="Arial" pitchFamily="34" charset="0"/>
              </a:rPr>
              <a:t>.</a:t>
            </a:r>
          </a:p>
          <a:p>
            <a:pPr marL="0" indent="0">
              <a:buNone/>
            </a:pPr>
            <a:endParaRPr lang="en-US" sz="2400" dirty="0">
              <a:latin typeface="Arial" pitchFamily="34" charset="0"/>
              <a:cs typeface="Arial" pitchFamily="34" charset="0"/>
            </a:endParaRPr>
          </a:p>
          <a:p>
            <a:r>
              <a:rPr lang="en-US" sz="2400" b="1" dirty="0" smtClean="0">
                <a:latin typeface="Arial" pitchFamily="34" charset="0"/>
                <a:cs typeface="Arial" pitchFamily="34" charset="0"/>
              </a:rPr>
              <a:t>Parameter</a:t>
            </a:r>
            <a:endParaRPr lang="en-US" sz="2400" dirty="0">
              <a:latin typeface="Arial" pitchFamily="34" charset="0"/>
              <a:cs typeface="Arial" pitchFamily="34" charset="0"/>
            </a:endParaRPr>
          </a:p>
          <a:p>
            <a:pPr lvl="1"/>
            <a:r>
              <a:rPr lang="en-US" sz="2000" b="1" dirty="0" smtClean="0">
                <a:latin typeface="Arial" pitchFamily="34" charset="0"/>
                <a:cs typeface="Arial" pitchFamily="34" charset="0"/>
              </a:rPr>
              <a:t> </a:t>
            </a:r>
            <a:r>
              <a:rPr lang="en-US" sz="2000" b="1" dirty="0" err="1">
                <a:latin typeface="Arial" pitchFamily="34" charset="0"/>
                <a:cs typeface="Arial" pitchFamily="34" charset="0"/>
              </a:rPr>
              <a:t>lpszText</a:t>
            </a:r>
            <a:r>
              <a:rPr lang="en-US" sz="2000" dirty="0">
                <a:latin typeface="Arial" pitchFamily="34" charset="0"/>
                <a:cs typeface="Arial" pitchFamily="34" charset="0"/>
              </a:rPr>
              <a:t> </a:t>
            </a:r>
            <a:r>
              <a:rPr lang="en-US" sz="2000" dirty="0" smtClean="0">
                <a:latin typeface="Arial" pitchFamily="34" charset="0"/>
                <a:cs typeface="Arial" pitchFamily="34" charset="0"/>
              </a:rPr>
              <a:t>: A </a:t>
            </a:r>
            <a:r>
              <a:rPr lang="en-US" sz="2000" dirty="0">
                <a:latin typeface="Arial" pitchFamily="34" charset="0"/>
                <a:cs typeface="Arial" pitchFamily="34" charset="0"/>
              </a:rPr>
              <a:t>zero terminates string</a:t>
            </a:r>
            <a:r>
              <a:rPr lang="en-US" sz="2000" dirty="0" smtClean="0">
                <a:latin typeface="Arial" pitchFamily="34" charset="0"/>
                <a:cs typeface="Arial" pitchFamily="34" charset="0"/>
              </a:rPr>
              <a:t>.</a:t>
            </a:r>
          </a:p>
          <a:p>
            <a:pPr marL="457200" lvl="1" indent="0">
              <a:buNone/>
            </a:pPr>
            <a:endParaRPr lang="en-US" sz="2000" dirty="0">
              <a:latin typeface="Arial" pitchFamily="34" charset="0"/>
              <a:cs typeface="Arial" pitchFamily="34" charset="0"/>
            </a:endParaRPr>
          </a:p>
          <a:p>
            <a:r>
              <a:rPr lang="en-US" sz="2400" b="1" dirty="0" smtClean="0">
                <a:latin typeface="Arial" pitchFamily="34" charset="0"/>
                <a:cs typeface="Arial" pitchFamily="34" charset="0"/>
              </a:rPr>
              <a:t>Return Value</a:t>
            </a:r>
            <a:endParaRPr lang="en-US" sz="2400" dirty="0">
              <a:latin typeface="Arial" pitchFamily="34" charset="0"/>
              <a:cs typeface="Arial" pitchFamily="34" charset="0"/>
            </a:endParaRPr>
          </a:p>
          <a:p>
            <a:pPr lvl="1"/>
            <a:r>
              <a:rPr lang="en-US" sz="2000" dirty="0" smtClean="0">
                <a:latin typeface="Arial" pitchFamily="34" charset="0"/>
                <a:cs typeface="Arial" pitchFamily="34" charset="0"/>
              </a:rPr>
              <a:t>There </a:t>
            </a:r>
            <a:r>
              <a:rPr lang="en-US" sz="2000" dirty="0">
                <a:latin typeface="Arial" pitchFamily="34" charset="0"/>
                <a:cs typeface="Arial" pitchFamily="34" charset="0"/>
              </a:rPr>
              <a:t>is no return value</a:t>
            </a:r>
            <a:r>
              <a:rPr lang="en-US" sz="2000" dirty="0" smtClean="0">
                <a:latin typeface="Arial" pitchFamily="34" charset="0"/>
                <a:cs typeface="Arial" pitchFamily="34" charset="0"/>
              </a:rPr>
              <a:t>.</a:t>
            </a:r>
          </a:p>
          <a:p>
            <a:pPr lvl="1"/>
            <a:endParaRPr lang="en-US" sz="2000" dirty="0">
              <a:latin typeface="Arial" pitchFamily="34" charset="0"/>
              <a:cs typeface="Arial" pitchFamily="34" charset="0"/>
            </a:endParaRPr>
          </a:p>
          <a:p>
            <a:pPr lvl="1"/>
            <a:endParaRPr lang="en-US" sz="2000" dirty="0" smtClean="0">
              <a:latin typeface="Arial" pitchFamily="34" charset="0"/>
              <a:cs typeface="Arial" pitchFamily="34" charset="0"/>
            </a:endParaRPr>
          </a:p>
          <a:p>
            <a:pPr marL="457200" lvl="1" indent="0">
              <a:buNone/>
            </a:pPr>
            <a:r>
              <a:rPr lang="en-US" sz="2000" dirty="0" smtClean="0">
                <a:latin typeface="Arial" pitchFamily="34" charset="0"/>
                <a:cs typeface="Arial" pitchFamily="34" charset="0"/>
              </a:rPr>
              <a:t>	</a:t>
            </a:r>
            <a:r>
              <a:rPr lang="en-US" sz="2000" dirty="0"/>
              <a:t/>
            </a:r>
            <a:br>
              <a:rPr lang="en-US" sz="2000" dirty="0"/>
            </a:br>
            <a:r>
              <a:rPr lang="en-US" sz="1600" dirty="0">
                <a:latin typeface="Arial" pitchFamily="34" charset="0"/>
                <a:cs typeface="Arial" pitchFamily="34" charset="0"/>
              </a:rPr>
              <a:t>	</a:t>
            </a:r>
            <a:r>
              <a:rPr lang="en-US" sz="1600" dirty="0" smtClean="0">
                <a:latin typeface="Arial" pitchFamily="34" charset="0"/>
                <a:cs typeface="Arial" pitchFamily="34" charset="0"/>
              </a:rPr>
              <a:t>			</a:t>
            </a:r>
            <a:endParaRPr lang="en-US" sz="1600" dirty="0">
              <a:latin typeface="Arial" pitchFamily="34" charset="0"/>
              <a:cs typeface="Arial" pitchFamily="34" charset="0"/>
            </a:endParaRPr>
          </a:p>
        </p:txBody>
      </p:sp>
      <p:sp>
        <p:nvSpPr>
          <p:cNvPr id="4" name="Rectangle 3"/>
          <p:cNvSpPr/>
          <p:nvPr/>
        </p:nvSpPr>
        <p:spPr>
          <a:xfrm>
            <a:off x="4343400" y="6519446"/>
            <a:ext cx="4724400" cy="338554"/>
          </a:xfrm>
          <a:prstGeom prst="rect">
            <a:avLst/>
          </a:prstGeom>
        </p:spPr>
        <p:txBody>
          <a:bodyPr wrap="square">
            <a:spAutoFit/>
          </a:bodyPr>
          <a:lstStyle/>
          <a:p>
            <a:pPr lvl="1"/>
            <a:r>
              <a:rPr lang="en-US" sz="1600" b="1" dirty="0" smtClean="0">
                <a:latin typeface="Arial" pitchFamily="34" charset="0"/>
                <a:cs typeface="Arial" pitchFamily="34" charset="0"/>
              </a:rPr>
              <a:t>Source:   C</a:t>
            </a:r>
            <a:r>
              <a:rPr lang="en-US" sz="1600" b="1" dirty="0">
                <a:latin typeface="Arial" pitchFamily="34" charset="0"/>
                <a:cs typeface="Arial" pitchFamily="34" charset="0"/>
              </a:rPr>
              <a:t>:\masm32\help\masmlib.chm</a:t>
            </a:r>
          </a:p>
        </p:txBody>
      </p:sp>
      <p:sp>
        <p:nvSpPr>
          <p:cNvPr id="5"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
        <p:nvSpPr>
          <p:cNvPr id="6" name="Rectangle 5"/>
          <p:cNvSpPr/>
          <p:nvPr/>
        </p:nvSpPr>
        <p:spPr>
          <a:xfrm>
            <a:off x="3276600" y="2209800"/>
            <a:ext cx="4724400" cy="584776"/>
          </a:xfrm>
          <a:prstGeom prst="rect">
            <a:avLst/>
          </a:prstGeom>
          <a:noFill/>
          <a:ln>
            <a:solidFill>
              <a:srgbClr val="4F81BD"/>
            </a:solidFill>
          </a:ln>
        </p:spPr>
        <p:txBody>
          <a:bodyPr wrap="square">
            <a:spAutoFit/>
          </a:bodyPr>
          <a:lstStyle/>
          <a:p>
            <a:r>
              <a:rPr lang="en-US" sz="1600" b="1" dirty="0" smtClean="0">
                <a:latin typeface="Courier New" pitchFamily="49" charset="0"/>
                <a:cs typeface="Courier New" pitchFamily="49" charset="0"/>
              </a:rPr>
              <a:t>Include    </a:t>
            </a:r>
            <a:r>
              <a:rPr lang="en-US" sz="1600" b="1" dirty="0">
                <a:latin typeface="Courier New" pitchFamily="49" charset="0"/>
                <a:cs typeface="Courier New" pitchFamily="49" charset="0"/>
              </a:rPr>
              <a:t>\masm32</a:t>
            </a:r>
            <a:r>
              <a:rPr lang="en-US" sz="1600" b="1" dirty="0" smtClean="0">
                <a:latin typeface="Courier New" pitchFamily="49" charset="0"/>
                <a:cs typeface="Courier New" pitchFamily="49" charset="0"/>
              </a:rPr>
              <a:t>\include\</a:t>
            </a:r>
            <a:r>
              <a:rPr lang="en-US" sz="1600" b="1" dirty="0">
                <a:latin typeface="Courier New" pitchFamily="49" charset="0"/>
                <a:cs typeface="Courier New" pitchFamily="49" charset="0"/>
              </a:rPr>
              <a:t>masm32</a:t>
            </a:r>
            <a:r>
              <a:rPr lang="en-US" sz="1600" b="1" dirty="0" smtClean="0">
                <a:latin typeface="Courier New" pitchFamily="49" charset="0"/>
                <a:cs typeface="Courier New" pitchFamily="49" charset="0"/>
              </a:rPr>
              <a:t>.inc</a:t>
            </a:r>
          </a:p>
          <a:p>
            <a:r>
              <a:rPr lang="en-US" sz="1600" b="1" dirty="0" err="1" smtClean="0">
                <a:latin typeface="Courier New" pitchFamily="49" charset="0"/>
                <a:cs typeface="Courier New" pitchFamily="49" charset="0"/>
              </a:rPr>
              <a:t>includelib</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\masm32\lib\masm32.lib</a:t>
            </a:r>
          </a:p>
        </p:txBody>
      </p:sp>
      <p:sp>
        <p:nvSpPr>
          <p:cNvPr id="7" name="Rectangle 6"/>
          <p:cNvSpPr/>
          <p:nvPr/>
        </p:nvSpPr>
        <p:spPr>
          <a:xfrm>
            <a:off x="1600200" y="3733800"/>
            <a:ext cx="5232041" cy="369332"/>
          </a:xfrm>
          <a:prstGeom prst="rect">
            <a:avLst/>
          </a:prstGeom>
        </p:spPr>
        <p:txBody>
          <a:bodyPr wrap="square">
            <a:spAutoFit/>
          </a:bodyPr>
          <a:lstStyle/>
          <a:p>
            <a:pPr marL="400050" lvl="1" indent="0">
              <a:buNone/>
            </a:pPr>
            <a:r>
              <a:rPr lang="en-US" b="1" dirty="0">
                <a:solidFill>
                  <a:srgbClr val="800000"/>
                </a:solidFill>
                <a:latin typeface="Courier New" pitchFamily="49" charset="0"/>
                <a:cs typeface="Courier New" pitchFamily="49" charset="0"/>
              </a:rPr>
              <a:t>invoke </a:t>
            </a:r>
            <a:r>
              <a:rPr lang="en-US" b="1" dirty="0" err="1">
                <a:solidFill>
                  <a:srgbClr val="800000"/>
                </a:solidFill>
                <a:latin typeface="Courier New" pitchFamily="49" charset="0"/>
                <a:cs typeface="Courier New" pitchFamily="49" charset="0"/>
              </a:rPr>
              <a:t>StdOut</a:t>
            </a:r>
            <a:r>
              <a:rPr lang="en-US" b="1" dirty="0">
                <a:solidFill>
                  <a:srgbClr val="800000"/>
                </a:solidFill>
                <a:latin typeface="Courier New" pitchFamily="49" charset="0"/>
                <a:cs typeface="Courier New" pitchFamily="49" charset="0"/>
              </a:rPr>
              <a:t>, </a:t>
            </a:r>
            <a:r>
              <a:rPr lang="en-US" b="1" dirty="0" err="1">
                <a:solidFill>
                  <a:srgbClr val="800000"/>
                </a:solidFill>
                <a:latin typeface="Courier New" pitchFamily="49" charset="0"/>
                <a:cs typeface="Courier New" pitchFamily="49" charset="0"/>
              </a:rPr>
              <a:t>addr</a:t>
            </a:r>
            <a:r>
              <a:rPr lang="en-US" b="1" dirty="0">
                <a:solidFill>
                  <a:srgbClr val="800000"/>
                </a:solidFill>
                <a:latin typeface="Courier New" pitchFamily="49" charset="0"/>
                <a:cs typeface="Courier New" pitchFamily="49" charset="0"/>
              </a:rPr>
              <a:t> message1</a:t>
            </a:r>
          </a:p>
        </p:txBody>
      </p:sp>
    </p:spTree>
    <p:extLst>
      <p:ext uri="{BB962C8B-B14F-4D97-AF65-F5344CB8AC3E}">
        <p14:creationId xmlns:p14="http://schemas.microsoft.com/office/powerpoint/2010/main" xmlns="" val="1028085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Instructions: </a:t>
            </a:r>
            <a:r>
              <a:rPr lang="en-US" i="1" dirty="0" smtClean="0"/>
              <a:t>Example</a:t>
            </a:r>
            <a:endParaRPr lang="en-US" i="1" dirty="0"/>
          </a:p>
        </p:txBody>
      </p:sp>
      <p:sp>
        <p:nvSpPr>
          <p:cNvPr id="3" name="Content Placeholder 2"/>
          <p:cNvSpPr>
            <a:spLocks noGrp="1"/>
          </p:cNvSpPr>
          <p:nvPr>
            <p:ph idx="1"/>
          </p:nvPr>
        </p:nvSpPr>
        <p:spPr>
          <a:xfrm>
            <a:off x="457200" y="1295400"/>
            <a:ext cx="8382000" cy="5334000"/>
          </a:xfrm>
        </p:spPr>
        <p:txBody>
          <a:bodyPr>
            <a:noAutofit/>
          </a:bodyPr>
          <a:lstStyle/>
          <a:p>
            <a:pPr marL="0" indent="0">
              <a:buNone/>
            </a:pPr>
            <a:r>
              <a:rPr lang="en-US" sz="1800" b="1" dirty="0" smtClean="0">
                <a:latin typeface="Courier New" pitchFamily="49" charset="0"/>
                <a:cs typeface="Courier New" pitchFamily="49" charset="0"/>
              </a:rPr>
              <a:t>.</a:t>
            </a:r>
            <a:r>
              <a:rPr lang="en-US" sz="1800" b="1" dirty="0">
                <a:latin typeface="Courier New" pitchFamily="49" charset="0"/>
                <a:cs typeface="Courier New" pitchFamily="49" charset="0"/>
              </a:rPr>
              <a:t>data</a:t>
            </a:r>
          </a:p>
          <a:p>
            <a:pPr marL="0" indent="0">
              <a:buNone/>
            </a:pPr>
            <a:r>
              <a:rPr lang="en-US" sz="1800" b="1" dirty="0">
                <a:latin typeface="Courier New" pitchFamily="49" charset="0"/>
                <a:cs typeface="Courier New" pitchFamily="49" charset="0"/>
              </a:rPr>
              <a:t>message1 </a:t>
            </a:r>
            <a:r>
              <a:rPr lang="en-US" sz="1800" b="1" dirty="0" smtClean="0">
                <a:latin typeface="Courier New" pitchFamily="49" charset="0"/>
                <a:cs typeface="Courier New" pitchFamily="49" charset="0"/>
              </a:rPr>
              <a:t>BYTE </a:t>
            </a:r>
            <a:r>
              <a:rPr lang="en-US" sz="1800" b="1" dirty="0">
                <a:latin typeface="Courier New" pitchFamily="49" charset="0"/>
                <a:cs typeface="Courier New" pitchFamily="49" charset="0"/>
              </a:rPr>
              <a:t>"Type your name: ", 0</a:t>
            </a:r>
          </a:p>
          <a:p>
            <a:pPr marL="0" indent="0">
              <a:buNone/>
            </a:pPr>
            <a:r>
              <a:rPr lang="en-US" sz="1800" b="1" dirty="0">
                <a:latin typeface="Courier New" pitchFamily="49" charset="0"/>
                <a:cs typeface="Courier New" pitchFamily="49" charset="0"/>
              </a:rPr>
              <a:t>message2 </a:t>
            </a:r>
            <a:r>
              <a:rPr lang="en-US" sz="1800" b="1" dirty="0" smtClean="0">
                <a:latin typeface="Courier New" pitchFamily="49" charset="0"/>
                <a:cs typeface="Courier New" pitchFamily="49" charset="0"/>
              </a:rPr>
              <a:t>BYTE </a:t>
            </a:r>
            <a:r>
              <a:rPr lang="en-US" sz="1800" b="1" dirty="0">
                <a:latin typeface="Courier New" pitchFamily="49" charset="0"/>
                <a:cs typeface="Courier New" pitchFamily="49" charset="0"/>
              </a:rPr>
              <a:t>"Your name is ", 0</a:t>
            </a:r>
          </a:p>
          <a:p>
            <a:pPr marL="0" indent="0">
              <a:buNone/>
            </a:pPr>
            <a:r>
              <a:rPr lang="en-US" sz="1800" b="1" dirty="0">
                <a:latin typeface="Courier New" pitchFamily="49" charset="0"/>
                <a:cs typeface="Courier New" pitchFamily="49" charset="0"/>
              </a:rPr>
              <a:t> </a:t>
            </a:r>
          </a:p>
          <a:p>
            <a:pPr marL="0" indent="0">
              <a:buNone/>
            </a:pPr>
            <a:r>
              <a:rPr lang="en-US" sz="1800" b="1" dirty="0">
                <a:latin typeface="Courier New" pitchFamily="49" charset="0"/>
                <a:cs typeface="Courier New" pitchFamily="49" charset="0"/>
              </a:rPr>
              <a:t>.data?</a:t>
            </a:r>
          </a:p>
          <a:p>
            <a:pPr marL="0" indent="0">
              <a:buNone/>
            </a:pPr>
            <a:r>
              <a:rPr lang="en-US" sz="1800" b="1" dirty="0">
                <a:latin typeface="Courier New" pitchFamily="49" charset="0"/>
                <a:cs typeface="Courier New" pitchFamily="49" charset="0"/>
              </a:rPr>
              <a:t>buffer </a:t>
            </a:r>
            <a:r>
              <a:rPr lang="en-US" sz="1800" b="1" dirty="0" smtClean="0">
                <a:latin typeface="Courier New" pitchFamily="49" charset="0"/>
                <a:cs typeface="Courier New" pitchFamily="49" charset="0"/>
              </a:rPr>
              <a:t>BYTE </a:t>
            </a:r>
            <a:r>
              <a:rPr lang="en-US" sz="1800" b="1" dirty="0">
                <a:latin typeface="Courier New" pitchFamily="49" charset="0"/>
                <a:cs typeface="Courier New" pitchFamily="49" charset="0"/>
              </a:rPr>
              <a:t>100 dup(?)</a:t>
            </a:r>
          </a:p>
          <a:p>
            <a:pPr marL="0" indent="0">
              <a:buNone/>
            </a:pPr>
            <a:r>
              <a:rPr lang="en-US" sz="1800" b="1" dirty="0">
                <a:latin typeface="Courier New" pitchFamily="49" charset="0"/>
                <a:cs typeface="Courier New" pitchFamily="49" charset="0"/>
              </a:rPr>
              <a:t> </a:t>
            </a:r>
          </a:p>
          <a:p>
            <a:pPr marL="0" indent="0">
              <a:buNone/>
            </a:pPr>
            <a:r>
              <a:rPr lang="en-US" sz="1800" b="1" dirty="0">
                <a:latin typeface="Courier New" pitchFamily="49" charset="0"/>
                <a:cs typeface="Courier New" pitchFamily="49" charset="0"/>
              </a:rPr>
              <a:t>.code</a:t>
            </a:r>
          </a:p>
          <a:p>
            <a:pPr marL="0" indent="0">
              <a:buNone/>
            </a:pPr>
            <a:r>
              <a:rPr lang="en-US" sz="1800" b="1" dirty="0">
                <a:latin typeface="Courier New" pitchFamily="49" charset="0"/>
                <a:cs typeface="Courier New" pitchFamily="49" charset="0"/>
              </a:rPr>
              <a:t>start</a:t>
            </a: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a:p>
            <a:pPr marL="400050" lvl="1" indent="0">
              <a:buNone/>
            </a:pPr>
            <a:r>
              <a:rPr lang="en-US" sz="1800" b="1" dirty="0">
                <a:latin typeface="Courier New" pitchFamily="49" charset="0"/>
                <a:cs typeface="Courier New" pitchFamily="49" charset="0"/>
              </a:rPr>
              <a:t>invoke </a:t>
            </a:r>
            <a:r>
              <a:rPr lang="en-US" sz="1800" b="1" dirty="0" err="1">
                <a:latin typeface="Courier New" pitchFamily="49" charset="0"/>
                <a:cs typeface="Courier New" pitchFamily="49" charset="0"/>
              </a:rPr>
              <a:t>StdOut</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addr</a:t>
            </a:r>
            <a:r>
              <a:rPr lang="en-US" sz="1800" b="1" dirty="0">
                <a:latin typeface="Courier New" pitchFamily="49" charset="0"/>
                <a:cs typeface="Courier New" pitchFamily="49" charset="0"/>
              </a:rPr>
              <a:t> message1</a:t>
            </a:r>
          </a:p>
          <a:p>
            <a:pPr marL="400050" lvl="1" indent="0">
              <a:buNone/>
            </a:pPr>
            <a:r>
              <a:rPr lang="en-US" sz="1800" b="1" dirty="0">
                <a:latin typeface="Courier New" pitchFamily="49" charset="0"/>
                <a:cs typeface="Courier New" pitchFamily="49" charset="0"/>
              </a:rPr>
              <a:t>invoke </a:t>
            </a:r>
            <a:r>
              <a:rPr lang="en-US" sz="1800" b="1" dirty="0" err="1">
                <a:latin typeface="Courier New" pitchFamily="49" charset="0"/>
                <a:cs typeface="Courier New" pitchFamily="49" charset="0"/>
              </a:rPr>
              <a:t>StdIn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addr</a:t>
            </a:r>
            <a:r>
              <a:rPr lang="en-US" sz="1800" b="1" dirty="0">
                <a:latin typeface="Courier New" pitchFamily="49" charset="0"/>
                <a:cs typeface="Courier New" pitchFamily="49" charset="0"/>
              </a:rPr>
              <a:t> buffer, 100</a:t>
            </a:r>
          </a:p>
          <a:p>
            <a:pPr marL="400050" lvl="1" indent="0">
              <a:buNone/>
            </a:pPr>
            <a:r>
              <a:rPr lang="en-US" sz="1800" b="1" dirty="0">
                <a:latin typeface="Courier New" pitchFamily="49" charset="0"/>
                <a:cs typeface="Courier New" pitchFamily="49" charset="0"/>
              </a:rPr>
              <a:t>invoke </a:t>
            </a:r>
            <a:r>
              <a:rPr lang="en-US" sz="1800" b="1" dirty="0" err="1">
                <a:latin typeface="Courier New" pitchFamily="49" charset="0"/>
                <a:cs typeface="Courier New" pitchFamily="49" charset="0"/>
              </a:rPr>
              <a:t>StdOut</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addr</a:t>
            </a:r>
            <a:r>
              <a:rPr lang="en-US" sz="1800" b="1" dirty="0">
                <a:latin typeface="Courier New" pitchFamily="49" charset="0"/>
                <a:cs typeface="Courier New" pitchFamily="49" charset="0"/>
              </a:rPr>
              <a:t> message2</a:t>
            </a:r>
          </a:p>
          <a:p>
            <a:pPr marL="400050" lvl="1" indent="0">
              <a:buNone/>
            </a:pPr>
            <a:r>
              <a:rPr lang="en-US" sz="1800" b="1" dirty="0">
                <a:latin typeface="Courier New" pitchFamily="49" charset="0"/>
                <a:cs typeface="Courier New" pitchFamily="49" charset="0"/>
              </a:rPr>
              <a:t>invoke </a:t>
            </a:r>
            <a:r>
              <a:rPr lang="en-US" sz="1800" b="1" dirty="0" err="1">
                <a:latin typeface="Courier New" pitchFamily="49" charset="0"/>
                <a:cs typeface="Courier New" pitchFamily="49" charset="0"/>
              </a:rPr>
              <a:t>StdOut</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addr</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buffer</a:t>
            </a:r>
            <a:endParaRPr lang="en-US" sz="1800" b="1" dirty="0">
              <a:latin typeface="Courier New" pitchFamily="49" charset="0"/>
              <a:cs typeface="Courier New" pitchFamily="49" charset="0"/>
            </a:endParaRPr>
          </a:p>
          <a:p>
            <a:pPr marL="400050" lvl="1" indent="0">
              <a:buNone/>
            </a:pPr>
            <a:r>
              <a:rPr lang="en-US" sz="1800" b="1" dirty="0">
                <a:latin typeface="Courier New" pitchFamily="49" charset="0"/>
                <a:cs typeface="Courier New" pitchFamily="49" charset="0"/>
              </a:rPr>
              <a:t>invoke </a:t>
            </a:r>
            <a:r>
              <a:rPr lang="en-US" sz="1800" b="1" dirty="0" err="1">
                <a:latin typeface="Courier New" pitchFamily="49" charset="0"/>
                <a:cs typeface="Courier New" pitchFamily="49" charset="0"/>
              </a:rPr>
              <a:t>StdIn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addr</a:t>
            </a:r>
            <a:r>
              <a:rPr lang="en-US" sz="1800" b="1" dirty="0">
                <a:latin typeface="Courier New" pitchFamily="49" charset="0"/>
                <a:cs typeface="Courier New" pitchFamily="49" charset="0"/>
              </a:rPr>
              <a:t> buffer, 100</a:t>
            </a:r>
          </a:p>
          <a:p>
            <a:pPr marL="400050" lvl="1" indent="0">
              <a:buNone/>
            </a:pPr>
            <a:r>
              <a:rPr lang="en-US" sz="1800" b="1" dirty="0">
                <a:latin typeface="Courier New" pitchFamily="49" charset="0"/>
                <a:cs typeface="Courier New" pitchFamily="49" charset="0"/>
              </a:rPr>
              <a:t>invoke </a:t>
            </a:r>
            <a:r>
              <a:rPr lang="en-US" sz="1800" b="1" dirty="0" err="1">
                <a:latin typeface="Courier New" pitchFamily="49" charset="0"/>
                <a:cs typeface="Courier New" pitchFamily="49" charset="0"/>
              </a:rPr>
              <a:t>ExitProcess</a:t>
            </a:r>
            <a:r>
              <a:rPr lang="en-US" sz="1800" b="1" dirty="0">
                <a:latin typeface="Courier New" pitchFamily="49" charset="0"/>
                <a:cs typeface="Courier New" pitchFamily="49" charset="0"/>
              </a:rPr>
              <a:t>, 0</a:t>
            </a:r>
          </a:p>
          <a:p>
            <a:pPr marL="0" indent="0">
              <a:buNone/>
            </a:pPr>
            <a:r>
              <a:rPr lang="en-US" sz="1800" b="1" dirty="0" smtClean="0">
                <a:latin typeface="Courier New" pitchFamily="49" charset="0"/>
                <a:cs typeface="Courier New" pitchFamily="49" charset="0"/>
              </a:rPr>
              <a:t>end start</a:t>
            </a: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xmlns="" val="1450585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defRPr/>
            </a:pPr>
            <a:r>
              <a:rPr lang="en-US" dirty="0" smtClean="0">
                <a:cs typeface="+mj-cs"/>
              </a:rPr>
              <a:t>Conditional Jump (</a:t>
            </a:r>
            <a:r>
              <a:rPr lang="en-US" dirty="0" err="1" smtClean="0">
                <a:cs typeface="+mj-cs"/>
              </a:rPr>
              <a:t>J</a:t>
            </a:r>
            <a:r>
              <a:rPr lang="en-US" sz="2800" i="1" dirty="0" err="1" smtClean="0">
                <a:cs typeface="+mj-cs"/>
              </a:rPr>
              <a:t>cond</a:t>
            </a:r>
            <a:r>
              <a:rPr lang="en-US" dirty="0" smtClean="0">
                <a:cs typeface="+mj-cs"/>
              </a:rPr>
              <a:t>) Instructions</a:t>
            </a:r>
          </a:p>
        </p:txBody>
      </p:sp>
      <p:sp>
        <p:nvSpPr>
          <p:cNvPr id="2" name="Content Placeholder 1"/>
          <p:cNvSpPr>
            <a:spLocks noGrp="1"/>
          </p:cNvSpPr>
          <p:nvPr>
            <p:ph idx="1"/>
          </p:nvPr>
        </p:nvSpPr>
        <p:spPr/>
        <p:txBody>
          <a:bodyPr>
            <a:normAutofit/>
          </a:bodyPr>
          <a:lstStyle/>
          <a:p>
            <a:pPr>
              <a:defRPr/>
            </a:pPr>
            <a:r>
              <a:rPr lang="en-US" sz="2800" dirty="0"/>
              <a:t>A conditional jump instruction branches to a label when specific register or flag conditions are </a:t>
            </a:r>
            <a:r>
              <a:rPr lang="en-US" sz="2800" dirty="0" smtClean="0"/>
              <a:t>met.</a:t>
            </a:r>
            <a:endParaRPr lang="en-US" sz="2800" dirty="0"/>
          </a:p>
          <a:p>
            <a:pPr lvl="1">
              <a:buNone/>
              <a:defRPr/>
            </a:pPr>
            <a:endParaRPr lang="en-US" sz="2400" dirty="0"/>
          </a:p>
          <a:p>
            <a:pPr>
              <a:defRPr/>
            </a:pPr>
            <a:r>
              <a:rPr lang="en-US" sz="2800" dirty="0"/>
              <a:t>Examples:</a:t>
            </a:r>
          </a:p>
          <a:p>
            <a:pPr lvl="1">
              <a:defRPr/>
            </a:pPr>
            <a:r>
              <a:rPr lang="en-US" sz="2400" dirty="0"/>
              <a:t>JB, JC jump to a label if the Carry flag is set</a:t>
            </a:r>
          </a:p>
          <a:p>
            <a:pPr lvl="1">
              <a:defRPr/>
            </a:pPr>
            <a:r>
              <a:rPr lang="en-US" sz="2400" dirty="0"/>
              <a:t>JE, JZ jump to a label if the Zero flag is set</a:t>
            </a:r>
          </a:p>
          <a:p>
            <a:pPr lvl="1">
              <a:defRPr/>
            </a:pPr>
            <a:r>
              <a:rPr lang="en-US" sz="2400" dirty="0"/>
              <a:t>JS jumps to a label if the Sign flag is set</a:t>
            </a:r>
          </a:p>
          <a:p>
            <a:pPr lvl="1">
              <a:defRPr/>
            </a:pPr>
            <a:r>
              <a:rPr lang="en-US" sz="2400" dirty="0"/>
              <a:t>JNE, JNZ jump to a label if the Zero flag is clear</a:t>
            </a:r>
          </a:p>
          <a:p>
            <a:pPr lvl="1">
              <a:defRPr/>
            </a:pPr>
            <a:r>
              <a:rPr lang="en-US" sz="2400" dirty="0"/>
              <a:t>JECXZ jumps to a label if ECX equals 0</a:t>
            </a:r>
          </a:p>
          <a:p>
            <a:pPr marL="0" indent="0">
              <a:buNone/>
            </a:pPr>
            <a:endParaRPr lang="en-US" sz="2800" dirty="0"/>
          </a:p>
        </p:txBody>
      </p:sp>
    </p:spTree>
    <p:extLst>
      <p:ext uri="{BB962C8B-B14F-4D97-AF65-F5344CB8AC3E}">
        <p14:creationId xmlns:p14="http://schemas.microsoft.com/office/powerpoint/2010/main" xmlns="" val="2615262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defRPr/>
            </a:pPr>
            <a:r>
              <a:rPr lang="en-US" smtClean="0">
                <a:cs typeface="+mj-cs"/>
              </a:rPr>
              <a:t>J</a:t>
            </a:r>
            <a:r>
              <a:rPr lang="en-US" sz="2800" i="1" smtClean="0">
                <a:cs typeface="+mj-cs"/>
              </a:rPr>
              <a:t>cond</a:t>
            </a:r>
            <a:r>
              <a:rPr lang="en-US" smtClean="0">
                <a:cs typeface="+mj-cs"/>
              </a:rPr>
              <a:t> Ranges</a:t>
            </a:r>
          </a:p>
        </p:txBody>
      </p:sp>
      <p:sp>
        <p:nvSpPr>
          <p:cNvPr id="157699" name="Rectangle 3"/>
          <p:cNvSpPr>
            <a:spLocks noGrp="1" noChangeArrowheads="1"/>
          </p:cNvSpPr>
          <p:nvPr>
            <p:ph type="body" idx="1"/>
          </p:nvPr>
        </p:nvSpPr>
        <p:spPr>
          <a:xfrm>
            <a:off x="685800" y="1143000"/>
            <a:ext cx="7772400" cy="4191000"/>
          </a:xfrm>
        </p:spPr>
        <p:txBody>
          <a:bodyPr>
            <a:normAutofit/>
          </a:bodyPr>
          <a:lstStyle/>
          <a:p>
            <a:pPr eaLnBrk="1" hangingPunct="1">
              <a:defRPr/>
            </a:pPr>
            <a:r>
              <a:rPr lang="en-US" sz="2800" dirty="0" smtClean="0">
                <a:cs typeface="+mn-cs"/>
              </a:rPr>
              <a:t>Prior to the 386:</a:t>
            </a:r>
          </a:p>
          <a:p>
            <a:pPr lvl="1" eaLnBrk="1" hangingPunct="1">
              <a:defRPr/>
            </a:pPr>
            <a:r>
              <a:rPr lang="en-US" sz="2400" dirty="0" smtClean="0"/>
              <a:t>jump must be within –128 to +127 bytes from current location counter.</a:t>
            </a:r>
          </a:p>
          <a:p>
            <a:pPr lvl="1" eaLnBrk="1" hangingPunct="1">
              <a:defRPr/>
            </a:pPr>
            <a:endParaRPr lang="en-US" sz="2400" dirty="0" smtClean="0"/>
          </a:p>
          <a:p>
            <a:pPr eaLnBrk="1" hangingPunct="1">
              <a:defRPr/>
            </a:pPr>
            <a:r>
              <a:rPr lang="en-US" sz="2800" dirty="0" smtClean="0">
                <a:cs typeface="+mn-cs"/>
              </a:rPr>
              <a:t>IA-32 processors:</a:t>
            </a:r>
          </a:p>
          <a:p>
            <a:pPr lvl="1" eaLnBrk="1" hangingPunct="1">
              <a:defRPr/>
            </a:pPr>
            <a:r>
              <a:rPr lang="en-US" sz="2400" dirty="0" smtClean="0"/>
              <a:t>32-bit offset permits jump anywhere in memory.</a:t>
            </a:r>
          </a:p>
        </p:txBody>
      </p:sp>
    </p:spTree>
    <p:extLst>
      <p:ext uri="{BB962C8B-B14F-4D97-AF65-F5344CB8AC3E}">
        <p14:creationId xmlns:p14="http://schemas.microsoft.com/office/powerpoint/2010/main" xmlns="" val="1709174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en-US" dirty="0" smtClean="0">
                <a:cs typeface="+mj-cs"/>
              </a:rPr>
              <a:t>Jumps Based on Specific Flags</a:t>
            </a:r>
          </a:p>
        </p:txBody>
      </p:sp>
      <p:pic>
        <p:nvPicPr>
          <p:cNvPr id="9728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43000" y="1219200"/>
            <a:ext cx="7259188" cy="548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xmlns="" val="840759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defRPr/>
            </a:pPr>
            <a:r>
              <a:rPr lang="en-US" smtClean="0">
                <a:cs typeface="+mj-cs"/>
              </a:rPr>
              <a:t>Jumps Based on Equality</a:t>
            </a:r>
          </a:p>
        </p:txBody>
      </p:sp>
      <p:pic>
        <p:nvPicPr>
          <p:cNvPr id="98308"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14400" y="2133600"/>
            <a:ext cx="7819134" cy="281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xmlns="" val="41685241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en-US" smtClean="0">
                <a:cs typeface="+mj-cs"/>
              </a:rPr>
              <a:t>Jumps Based on Unsigned Comparisons</a:t>
            </a:r>
          </a:p>
        </p:txBody>
      </p:sp>
      <p:pic>
        <p:nvPicPr>
          <p:cNvPr id="99332"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1000" y="1600200"/>
            <a:ext cx="8564481" cy="419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xmlns="" val="2060483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17: Review</a:t>
            </a:r>
            <a:endParaRPr lang="en-US" dirty="0"/>
          </a:p>
        </p:txBody>
      </p:sp>
      <p:sp>
        <p:nvSpPr>
          <p:cNvPr id="4" name="Content Placeholder 2"/>
          <p:cNvSpPr>
            <a:spLocks noGrp="1"/>
          </p:cNvSpPr>
          <p:nvPr>
            <p:ph idx="1"/>
          </p:nvPr>
        </p:nvSpPr>
        <p:spPr>
          <a:xfrm>
            <a:off x="457200" y="1219200"/>
            <a:ext cx="8229600" cy="5257800"/>
          </a:xfrm>
        </p:spPr>
        <p:txBody>
          <a:bodyPr>
            <a:normAutofit/>
          </a:bodyPr>
          <a:lstStyle/>
          <a:p>
            <a:pPr>
              <a:spcBef>
                <a:spcPts val="1200"/>
              </a:spcBef>
            </a:pPr>
            <a:r>
              <a:rPr lang="en-US" sz="2800" dirty="0"/>
              <a:t>AND Instruction</a:t>
            </a:r>
          </a:p>
          <a:p>
            <a:pPr lvl="1">
              <a:spcBef>
                <a:spcPts val="1200"/>
              </a:spcBef>
            </a:pPr>
            <a:r>
              <a:rPr lang="en-US" dirty="0"/>
              <a:t>AND </a:t>
            </a:r>
            <a:r>
              <a:rPr lang="en-US" i="1" dirty="0"/>
              <a:t>destination, source</a:t>
            </a:r>
            <a:endParaRPr lang="en-US" dirty="0"/>
          </a:p>
          <a:p>
            <a:pPr>
              <a:spcBef>
                <a:spcPts val="1200"/>
              </a:spcBef>
            </a:pPr>
            <a:r>
              <a:rPr lang="en-US" sz="2800" dirty="0"/>
              <a:t>OR Instruction</a:t>
            </a:r>
          </a:p>
          <a:p>
            <a:pPr lvl="1">
              <a:spcBef>
                <a:spcPts val="1200"/>
              </a:spcBef>
            </a:pPr>
            <a:r>
              <a:rPr lang="en-US" dirty="0"/>
              <a:t>OR </a:t>
            </a:r>
            <a:r>
              <a:rPr lang="en-US" i="1" dirty="0"/>
              <a:t>destination, source</a:t>
            </a:r>
            <a:endParaRPr lang="en-US" dirty="0"/>
          </a:p>
          <a:p>
            <a:pPr>
              <a:spcBef>
                <a:spcPts val="1200"/>
              </a:spcBef>
            </a:pPr>
            <a:r>
              <a:rPr lang="en-US" sz="2800" dirty="0"/>
              <a:t>XOR Instruction</a:t>
            </a:r>
          </a:p>
          <a:p>
            <a:pPr lvl="1">
              <a:spcBef>
                <a:spcPts val="1200"/>
              </a:spcBef>
            </a:pPr>
            <a:r>
              <a:rPr lang="en-US" dirty="0"/>
              <a:t>XOR </a:t>
            </a:r>
            <a:r>
              <a:rPr lang="en-US" i="1" dirty="0"/>
              <a:t>destination, source</a:t>
            </a:r>
            <a:endParaRPr lang="en-US" dirty="0"/>
          </a:p>
          <a:p>
            <a:pPr>
              <a:spcBef>
                <a:spcPts val="1176"/>
              </a:spcBef>
            </a:pPr>
            <a:r>
              <a:rPr lang="en-US" sz="2800" dirty="0"/>
              <a:t>NOT Instruction</a:t>
            </a:r>
          </a:p>
          <a:p>
            <a:pPr lvl="1">
              <a:spcBef>
                <a:spcPts val="1176"/>
              </a:spcBef>
            </a:pPr>
            <a:r>
              <a:rPr lang="en-US" dirty="0"/>
              <a:t>NOT </a:t>
            </a:r>
            <a:r>
              <a:rPr lang="en-US" i="1" dirty="0"/>
              <a:t>destination</a:t>
            </a:r>
            <a:endParaRPr lang="en-US" dirty="0"/>
          </a:p>
        </p:txBody>
      </p:sp>
    </p:spTree>
    <p:extLst>
      <p:ext uri="{BB962C8B-B14F-4D97-AF65-F5344CB8AC3E}">
        <p14:creationId xmlns:p14="http://schemas.microsoft.com/office/powerpoint/2010/main" xmlns="" val="16896208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defRPr/>
            </a:pPr>
            <a:r>
              <a:rPr lang="en-US" smtClean="0">
                <a:cs typeface="+mj-cs"/>
              </a:rPr>
              <a:t>Jumps Based on Signed Comparisons</a:t>
            </a:r>
          </a:p>
        </p:txBody>
      </p:sp>
      <p:pic>
        <p:nvPicPr>
          <p:cNvPr id="100356"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19200" y="1524000"/>
            <a:ext cx="6781800" cy="3313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xmlns="" val="33337074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p:txBody>
          <a:bodyPr/>
          <a:lstStyle/>
          <a:p>
            <a:pPr eaLnBrk="1" hangingPunct="1">
              <a:defRPr/>
            </a:pPr>
            <a:r>
              <a:rPr lang="en-US" smtClean="0">
                <a:cs typeface="+mj-cs"/>
              </a:rPr>
              <a:t>Applications </a:t>
            </a:r>
            <a:r>
              <a:rPr lang="en-US" sz="2400" smtClean="0">
                <a:cs typeface="+mj-cs"/>
              </a:rPr>
              <a:t> (1 of 5)</a:t>
            </a:r>
          </a:p>
        </p:txBody>
      </p:sp>
      <p:grpSp>
        <p:nvGrpSpPr>
          <p:cNvPr id="29700" name="Group 1031"/>
          <p:cNvGrpSpPr>
            <a:grpSpLocks/>
          </p:cNvGrpSpPr>
          <p:nvPr/>
        </p:nvGrpSpPr>
        <p:grpSpPr bwMode="auto">
          <a:xfrm>
            <a:off x="685800" y="1143000"/>
            <a:ext cx="7696200" cy="1981200"/>
            <a:chOff x="432" y="672"/>
            <a:chExt cx="4848" cy="1248"/>
          </a:xfrm>
        </p:grpSpPr>
        <p:sp>
          <p:nvSpPr>
            <p:cNvPr id="101379" name="Text Box 1027"/>
            <p:cNvSpPr txBox="1">
              <a:spLocks noChangeArrowheads="1"/>
            </p:cNvSpPr>
            <p:nvPr/>
          </p:nvSpPr>
          <p:spPr bwMode="auto">
            <a:xfrm>
              <a:off x="1008" y="1392"/>
              <a:ext cx="3024" cy="52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pPr>
                <a:lnSpc>
                  <a:spcPct val="50000"/>
                </a:lnSpc>
                <a:spcBef>
                  <a:spcPct val="50000"/>
                </a:spcBef>
                <a:defRPr/>
              </a:pPr>
              <a:r>
                <a:rPr lang="en-US" sz="2000" b="1" dirty="0" err="1" smtClean="0">
                  <a:latin typeface="Courier New" charset="0"/>
                  <a:cs typeface="+mn-cs"/>
                </a:rPr>
                <a:t>cmp</a:t>
              </a:r>
              <a:r>
                <a:rPr lang="en-US" sz="2000" b="1" dirty="0" smtClean="0">
                  <a:latin typeface="Courier New" charset="0"/>
                  <a:cs typeface="+mn-cs"/>
                </a:rPr>
                <a:t> </a:t>
              </a:r>
              <a:r>
                <a:rPr lang="en-US" sz="2000" b="1" dirty="0" err="1" smtClean="0">
                  <a:latin typeface="Courier New" charset="0"/>
                  <a:cs typeface="+mn-cs"/>
                </a:rPr>
                <a:t>eax,ebx</a:t>
              </a:r>
              <a:endParaRPr lang="en-US" sz="2000" b="1" dirty="0" smtClean="0">
                <a:latin typeface="Courier New" charset="0"/>
                <a:cs typeface="+mn-cs"/>
              </a:endParaRPr>
            </a:p>
            <a:p>
              <a:pPr>
                <a:lnSpc>
                  <a:spcPct val="50000"/>
                </a:lnSpc>
                <a:spcBef>
                  <a:spcPct val="50000"/>
                </a:spcBef>
                <a:defRPr/>
              </a:pPr>
              <a:r>
                <a:rPr lang="en-US" sz="2000" b="1" dirty="0" err="1" smtClean="0">
                  <a:latin typeface="Courier New" charset="0"/>
                  <a:cs typeface="+mn-cs"/>
                </a:rPr>
                <a:t>ja</a:t>
              </a:r>
              <a:r>
                <a:rPr lang="en-US" sz="2000" b="1" dirty="0" smtClean="0">
                  <a:latin typeface="Courier New" charset="0"/>
                  <a:cs typeface="+mn-cs"/>
                </a:rPr>
                <a:t>  Larger</a:t>
              </a:r>
            </a:p>
          </p:txBody>
        </p:sp>
        <p:sp>
          <p:nvSpPr>
            <p:cNvPr id="101380" name="Text Box 1028"/>
            <p:cNvSpPr txBox="1">
              <a:spLocks noChangeArrowheads="1"/>
            </p:cNvSpPr>
            <p:nvPr/>
          </p:nvSpPr>
          <p:spPr bwMode="auto">
            <a:xfrm>
              <a:off x="432" y="672"/>
              <a:ext cx="4848" cy="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marL="514350">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nSpc>
                  <a:spcPct val="80000"/>
                </a:lnSpc>
                <a:spcBef>
                  <a:spcPct val="50000"/>
                </a:spcBef>
                <a:buFontTx/>
                <a:buChar char="•"/>
                <a:defRPr/>
              </a:pPr>
              <a:r>
                <a:rPr lang="en-US" sz="2100" dirty="0" smtClean="0">
                  <a:latin typeface="Arial" charset="0"/>
                  <a:cs typeface="+mn-cs"/>
                </a:rPr>
                <a:t>Task: Jump to a label if </a:t>
              </a:r>
              <a:r>
                <a:rPr lang="en-US" sz="2100" dirty="0" smtClean="0">
                  <a:solidFill>
                    <a:schemeClr val="tx2"/>
                  </a:solidFill>
                  <a:latin typeface="Arial" charset="0"/>
                  <a:cs typeface="+mn-cs"/>
                </a:rPr>
                <a:t>unsigned</a:t>
              </a:r>
              <a:r>
                <a:rPr lang="en-US" sz="2100" dirty="0" smtClean="0">
                  <a:latin typeface="Arial" charset="0"/>
                  <a:cs typeface="+mn-cs"/>
                </a:rPr>
                <a:t> EAX is greater than EBX</a:t>
              </a:r>
            </a:p>
            <a:p>
              <a:pPr>
                <a:spcBef>
                  <a:spcPct val="50000"/>
                </a:spcBef>
                <a:buFontTx/>
                <a:buChar char="•"/>
                <a:defRPr/>
              </a:pPr>
              <a:r>
                <a:rPr lang="en-US" sz="2100" dirty="0" smtClean="0">
                  <a:latin typeface="Arial" charset="0"/>
                  <a:cs typeface="+mn-cs"/>
                </a:rPr>
                <a:t>Solution: Use CMP, followed by JA</a:t>
              </a:r>
            </a:p>
          </p:txBody>
        </p:sp>
      </p:grpSp>
      <p:grpSp>
        <p:nvGrpSpPr>
          <p:cNvPr id="101384" name="Group 1032"/>
          <p:cNvGrpSpPr>
            <a:grpSpLocks/>
          </p:cNvGrpSpPr>
          <p:nvPr/>
        </p:nvGrpSpPr>
        <p:grpSpPr bwMode="auto">
          <a:xfrm>
            <a:off x="685800" y="3810000"/>
            <a:ext cx="7696200" cy="1981200"/>
            <a:chOff x="432" y="2160"/>
            <a:chExt cx="4848" cy="1248"/>
          </a:xfrm>
        </p:grpSpPr>
        <p:sp>
          <p:nvSpPr>
            <p:cNvPr id="101381" name="Text Box 1029"/>
            <p:cNvSpPr txBox="1">
              <a:spLocks noChangeArrowheads="1"/>
            </p:cNvSpPr>
            <p:nvPr/>
          </p:nvSpPr>
          <p:spPr bwMode="auto">
            <a:xfrm>
              <a:off x="1008" y="2880"/>
              <a:ext cx="3024" cy="52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pPr>
                <a:lnSpc>
                  <a:spcPct val="50000"/>
                </a:lnSpc>
                <a:spcBef>
                  <a:spcPct val="50000"/>
                </a:spcBef>
                <a:defRPr/>
              </a:pPr>
              <a:r>
                <a:rPr lang="en-US" sz="2000" b="1" dirty="0" err="1" smtClean="0">
                  <a:latin typeface="Courier New" charset="0"/>
                  <a:cs typeface="+mn-cs"/>
                </a:rPr>
                <a:t>cmp</a:t>
              </a:r>
              <a:r>
                <a:rPr lang="en-US" sz="2000" b="1" dirty="0" smtClean="0">
                  <a:latin typeface="Courier New" charset="0"/>
                  <a:cs typeface="+mn-cs"/>
                </a:rPr>
                <a:t> </a:t>
              </a:r>
              <a:r>
                <a:rPr lang="en-US" sz="2000" b="1" dirty="0" err="1" smtClean="0">
                  <a:latin typeface="Courier New" charset="0"/>
                  <a:cs typeface="+mn-cs"/>
                </a:rPr>
                <a:t>eax,ebx</a:t>
              </a:r>
              <a:endParaRPr lang="en-US" sz="2000" b="1" dirty="0" smtClean="0">
                <a:latin typeface="Courier New" charset="0"/>
                <a:cs typeface="+mn-cs"/>
              </a:endParaRPr>
            </a:p>
            <a:p>
              <a:pPr>
                <a:lnSpc>
                  <a:spcPct val="50000"/>
                </a:lnSpc>
                <a:spcBef>
                  <a:spcPct val="50000"/>
                </a:spcBef>
                <a:defRPr/>
              </a:pPr>
              <a:r>
                <a:rPr lang="en-US" sz="2000" b="1" dirty="0" err="1" smtClean="0">
                  <a:latin typeface="Courier New" charset="0"/>
                  <a:cs typeface="+mn-cs"/>
                </a:rPr>
                <a:t>jg</a:t>
              </a:r>
              <a:r>
                <a:rPr lang="en-US" sz="2000" b="1" dirty="0" smtClean="0">
                  <a:latin typeface="Courier New" charset="0"/>
                  <a:cs typeface="+mn-cs"/>
                </a:rPr>
                <a:t>  Greater</a:t>
              </a:r>
            </a:p>
          </p:txBody>
        </p:sp>
        <p:sp>
          <p:nvSpPr>
            <p:cNvPr id="101382" name="Text Box 1030"/>
            <p:cNvSpPr txBox="1">
              <a:spLocks noChangeArrowheads="1"/>
            </p:cNvSpPr>
            <p:nvPr/>
          </p:nvSpPr>
          <p:spPr bwMode="auto">
            <a:xfrm>
              <a:off x="432" y="2160"/>
              <a:ext cx="4848" cy="6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marL="514350">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nSpc>
                  <a:spcPct val="70000"/>
                </a:lnSpc>
                <a:spcBef>
                  <a:spcPct val="50000"/>
                </a:spcBef>
                <a:buFontTx/>
                <a:buChar char="•"/>
                <a:defRPr/>
              </a:pPr>
              <a:r>
                <a:rPr lang="en-US" sz="2100" dirty="0" smtClean="0">
                  <a:latin typeface="Arial" charset="0"/>
                  <a:cs typeface="+mn-cs"/>
                </a:rPr>
                <a:t>Task: Jump to a label if </a:t>
              </a:r>
              <a:r>
                <a:rPr lang="en-US" sz="2100" dirty="0" smtClean="0">
                  <a:solidFill>
                    <a:schemeClr val="tx2"/>
                  </a:solidFill>
                  <a:latin typeface="Arial" charset="0"/>
                  <a:cs typeface="+mn-cs"/>
                </a:rPr>
                <a:t>signed</a:t>
              </a:r>
              <a:r>
                <a:rPr lang="en-US" sz="2100" dirty="0" smtClean="0">
                  <a:latin typeface="Arial" charset="0"/>
                  <a:cs typeface="+mn-cs"/>
                </a:rPr>
                <a:t> EAX is greater than EBX</a:t>
              </a:r>
            </a:p>
            <a:p>
              <a:pPr>
                <a:spcBef>
                  <a:spcPct val="50000"/>
                </a:spcBef>
                <a:buFontTx/>
                <a:buChar char="•"/>
                <a:defRPr/>
              </a:pPr>
              <a:r>
                <a:rPr lang="en-US" sz="2100" dirty="0" smtClean="0">
                  <a:latin typeface="Arial" charset="0"/>
                  <a:cs typeface="+mn-cs"/>
                </a:rPr>
                <a:t>Solution: Use CMP, followed by JG</a:t>
              </a:r>
            </a:p>
          </p:txBody>
        </p:sp>
      </p:grpSp>
    </p:spTree>
    <p:extLst>
      <p:ext uri="{BB962C8B-B14F-4D97-AF65-F5344CB8AC3E}">
        <p14:creationId xmlns:p14="http://schemas.microsoft.com/office/powerpoint/2010/main" xmlns="" val="100795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1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defRPr/>
            </a:pPr>
            <a:r>
              <a:rPr lang="en-US" smtClean="0">
                <a:cs typeface="+mj-cs"/>
              </a:rPr>
              <a:t>Applications </a:t>
            </a:r>
            <a:r>
              <a:rPr lang="en-US" sz="2400" smtClean="0">
                <a:cs typeface="+mj-cs"/>
              </a:rPr>
              <a:t> (2 of 5)</a:t>
            </a:r>
          </a:p>
        </p:txBody>
      </p:sp>
      <p:grpSp>
        <p:nvGrpSpPr>
          <p:cNvPr id="30724" name="Group 10"/>
          <p:cNvGrpSpPr>
            <a:grpSpLocks/>
          </p:cNvGrpSpPr>
          <p:nvPr/>
        </p:nvGrpSpPr>
        <p:grpSpPr bwMode="auto">
          <a:xfrm>
            <a:off x="685800" y="1295400"/>
            <a:ext cx="7696200" cy="1600200"/>
            <a:chOff x="432" y="816"/>
            <a:chExt cx="4848" cy="1008"/>
          </a:xfrm>
        </p:grpSpPr>
        <p:sp>
          <p:nvSpPr>
            <p:cNvPr id="104452" name="Text Box 4"/>
            <p:cNvSpPr txBox="1">
              <a:spLocks noChangeArrowheads="1"/>
            </p:cNvSpPr>
            <p:nvPr/>
          </p:nvSpPr>
          <p:spPr bwMode="auto">
            <a:xfrm>
              <a:off x="1008" y="1296"/>
              <a:ext cx="3024" cy="52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2228850" algn="l"/>
                </a:tabLst>
                <a:defRPr sz="2400">
                  <a:solidFill>
                    <a:schemeClr val="tx1"/>
                  </a:solidFill>
                  <a:latin typeface="Times New Roman" charset="0"/>
                  <a:ea typeface="ＭＳ Ｐゴシック" charset="0"/>
                </a:defRPr>
              </a:lvl1pPr>
              <a:lvl2pPr>
                <a:tabLst>
                  <a:tab pos="457200" algn="l"/>
                  <a:tab pos="2228850" algn="l"/>
                </a:tabLst>
                <a:defRPr sz="2400">
                  <a:solidFill>
                    <a:schemeClr val="tx1"/>
                  </a:solidFill>
                  <a:latin typeface="Times New Roman" charset="0"/>
                  <a:ea typeface="ＭＳ Ｐゴシック" charset="0"/>
                </a:defRPr>
              </a:lvl2pPr>
              <a:lvl3pPr>
                <a:tabLst>
                  <a:tab pos="457200" algn="l"/>
                  <a:tab pos="2228850" algn="l"/>
                </a:tabLst>
                <a:defRPr sz="2400">
                  <a:solidFill>
                    <a:schemeClr val="tx1"/>
                  </a:solidFill>
                  <a:latin typeface="Times New Roman" charset="0"/>
                  <a:ea typeface="ＭＳ Ｐゴシック" charset="0"/>
                </a:defRPr>
              </a:lvl3pPr>
              <a:lvl4pPr>
                <a:tabLst>
                  <a:tab pos="457200" algn="l"/>
                  <a:tab pos="2228850" algn="l"/>
                </a:tabLst>
                <a:defRPr sz="2400">
                  <a:solidFill>
                    <a:schemeClr val="tx1"/>
                  </a:solidFill>
                  <a:latin typeface="Times New Roman" charset="0"/>
                  <a:ea typeface="ＭＳ Ｐゴシック" charset="0"/>
                </a:defRPr>
              </a:lvl4pPr>
              <a:lvl5pPr>
                <a:tabLst>
                  <a:tab pos="457200" algn="l"/>
                  <a:tab pos="222885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22885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22885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22885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228850" algn="l"/>
                </a:tabLst>
                <a:defRPr sz="2400">
                  <a:solidFill>
                    <a:schemeClr val="tx1"/>
                  </a:solidFill>
                  <a:latin typeface="Times New Roman" charset="0"/>
                  <a:ea typeface="ＭＳ Ｐゴシック" charset="0"/>
                </a:defRPr>
              </a:lvl9pPr>
            </a:lstStyle>
            <a:p>
              <a:pPr>
                <a:lnSpc>
                  <a:spcPct val="50000"/>
                </a:lnSpc>
                <a:spcBef>
                  <a:spcPct val="50000"/>
                </a:spcBef>
                <a:defRPr/>
              </a:pPr>
              <a:r>
                <a:rPr lang="en-US" sz="1800" b="1" dirty="0" err="1" smtClean="0">
                  <a:latin typeface="Courier New" charset="0"/>
                  <a:cs typeface="+mn-cs"/>
                </a:rPr>
                <a:t>cmp</a:t>
              </a:r>
              <a:r>
                <a:rPr lang="en-US" sz="1800" b="1" dirty="0" smtClean="0">
                  <a:latin typeface="Courier New" charset="0"/>
                  <a:cs typeface="+mn-cs"/>
                </a:rPr>
                <a:t> eax,Val1</a:t>
              </a:r>
            </a:p>
            <a:p>
              <a:pPr>
                <a:lnSpc>
                  <a:spcPct val="50000"/>
                </a:lnSpc>
                <a:spcBef>
                  <a:spcPct val="50000"/>
                </a:spcBef>
                <a:defRPr/>
              </a:pPr>
              <a:r>
                <a:rPr lang="en-US" sz="1800" b="1" dirty="0" err="1" smtClean="0">
                  <a:latin typeface="Courier New" charset="0"/>
                  <a:cs typeface="+mn-cs"/>
                </a:rPr>
                <a:t>jbe</a:t>
              </a:r>
              <a:r>
                <a:rPr lang="en-US" sz="1800" b="1" dirty="0" smtClean="0">
                  <a:latin typeface="Courier New" charset="0"/>
                  <a:cs typeface="+mn-cs"/>
                </a:rPr>
                <a:t> L1	; below or equal</a:t>
              </a:r>
            </a:p>
          </p:txBody>
        </p:sp>
        <p:sp>
          <p:nvSpPr>
            <p:cNvPr id="104453" name="Text Box 5"/>
            <p:cNvSpPr txBox="1">
              <a:spLocks noChangeArrowheads="1"/>
            </p:cNvSpPr>
            <p:nvPr/>
          </p:nvSpPr>
          <p:spPr bwMode="auto">
            <a:xfrm>
              <a:off x="432" y="816"/>
              <a:ext cx="4848"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marL="514350">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defRPr/>
              </a:pPr>
              <a:r>
                <a:rPr lang="en-US" sz="2100" dirty="0" smtClean="0">
                  <a:latin typeface="Arial" charset="0"/>
                  <a:cs typeface="+mn-cs"/>
                </a:rPr>
                <a:t>Jump to label L1 if </a:t>
              </a:r>
              <a:r>
                <a:rPr lang="en-US" sz="2100" dirty="0" smtClean="0">
                  <a:solidFill>
                    <a:schemeClr val="tx2"/>
                  </a:solidFill>
                  <a:latin typeface="Arial" charset="0"/>
                  <a:cs typeface="+mn-cs"/>
                </a:rPr>
                <a:t>unsigned</a:t>
              </a:r>
              <a:r>
                <a:rPr lang="en-US" sz="2100" dirty="0" smtClean="0">
                  <a:latin typeface="Arial" charset="0"/>
                  <a:cs typeface="+mn-cs"/>
                </a:rPr>
                <a:t> EAX is less than or equal to Val1</a:t>
              </a:r>
            </a:p>
          </p:txBody>
        </p:sp>
      </p:grpSp>
      <p:grpSp>
        <p:nvGrpSpPr>
          <p:cNvPr id="104457" name="Group 9"/>
          <p:cNvGrpSpPr>
            <a:grpSpLocks/>
          </p:cNvGrpSpPr>
          <p:nvPr/>
        </p:nvGrpSpPr>
        <p:grpSpPr bwMode="auto">
          <a:xfrm>
            <a:off x="609600" y="3597275"/>
            <a:ext cx="7696200" cy="1584325"/>
            <a:chOff x="384" y="2266"/>
            <a:chExt cx="4848" cy="998"/>
          </a:xfrm>
        </p:grpSpPr>
        <p:sp>
          <p:nvSpPr>
            <p:cNvPr id="104455" name="Text Box 7"/>
            <p:cNvSpPr txBox="1">
              <a:spLocks noChangeArrowheads="1"/>
            </p:cNvSpPr>
            <p:nvPr/>
          </p:nvSpPr>
          <p:spPr bwMode="auto">
            <a:xfrm>
              <a:off x="1008" y="2736"/>
              <a:ext cx="3024" cy="52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pPr>
                <a:lnSpc>
                  <a:spcPct val="50000"/>
                </a:lnSpc>
                <a:spcBef>
                  <a:spcPct val="50000"/>
                </a:spcBef>
                <a:defRPr/>
              </a:pPr>
              <a:r>
                <a:rPr lang="en-US" sz="1800" b="1" dirty="0" err="1" smtClean="0">
                  <a:latin typeface="Courier New" charset="0"/>
                  <a:cs typeface="+mn-cs"/>
                </a:rPr>
                <a:t>cmp</a:t>
              </a:r>
              <a:r>
                <a:rPr lang="en-US" sz="1800" b="1" dirty="0" smtClean="0">
                  <a:latin typeface="Courier New" charset="0"/>
                  <a:cs typeface="+mn-cs"/>
                </a:rPr>
                <a:t> eax,Val1</a:t>
              </a:r>
            </a:p>
            <a:p>
              <a:pPr>
                <a:lnSpc>
                  <a:spcPct val="50000"/>
                </a:lnSpc>
                <a:spcBef>
                  <a:spcPct val="50000"/>
                </a:spcBef>
                <a:defRPr/>
              </a:pPr>
              <a:r>
                <a:rPr lang="en-US" sz="1800" b="1" dirty="0" err="1" smtClean="0">
                  <a:latin typeface="Courier New" charset="0"/>
                  <a:cs typeface="+mn-cs"/>
                </a:rPr>
                <a:t>jle</a:t>
              </a:r>
              <a:r>
                <a:rPr lang="en-US" sz="1800" b="1" dirty="0" smtClean="0">
                  <a:latin typeface="Courier New" charset="0"/>
                  <a:cs typeface="+mn-cs"/>
                </a:rPr>
                <a:t> L1</a:t>
              </a:r>
            </a:p>
          </p:txBody>
        </p:sp>
        <p:sp>
          <p:nvSpPr>
            <p:cNvPr id="104456" name="Text Box 8"/>
            <p:cNvSpPr txBox="1">
              <a:spLocks noChangeArrowheads="1"/>
            </p:cNvSpPr>
            <p:nvPr/>
          </p:nvSpPr>
          <p:spPr bwMode="auto">
            <a:xfrm>
              <a:off x="384" y="2266"/>
              <a:ext cx="4848"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marL="514350">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defRPr/>
              </a:pPr>
              <a:r>
                <a:rPr lang="en-US" sz="2100" dirty="0" smtClean="0">
                  <a:latin typeface="Arial" charset="0"/>
                  <a:cs typeface="+mn-cs"/>
                </a:rPr>
                <a:t>Jump to label L1 if </a:t>
              </a:r>
              <a:r>
                <a:rPr lang="en-US" sz="2100" dirty="0" smtClean="0">
                  <a:solidFill>
                    <a:schemeClr val="tx2"/>
                  </a:solidFill>
                  <a:latin typeface="Arial" charset="0"/>
                  <a:cs typeface="+mn-cs"/>
                </a:rPr>
                <a:t>signed</a:t>
              </a:r>
              <a:r>
                <a:rPr lang="en-US" sz="2100" dirty="0" smtClean="0">
                  <a:latin typeface="Arial" charset="0"/>
                  <a:cs typeface="+mn-cs"/>
                </a:rPr>
                <a:t> EAX is less than or equal to Val1</a:t>
              </a:r>
            </a:p>
          </p:txBody>
        </p:sp>
      </p:grpSp>
    </p:spTree>
    <p:extLst>
      <p:ext uri="{BB962C8B-B14F-4D97-AF65-F5344CB8AC3E}">
        <p14:creationId xmlns:p14="http://schemas.microsoft.com/office/powerpoint/2010/main" xmlns="" val="2941512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44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r>
              <a:rPr lang="en-US" smtClean="0">
                <a:cs typeface="+mj-cs"/>
              </a:rPr>
              <a:t>Applications </a:t>
            </a:r>
            <a:r>
              <a:rPr lang="en-US" sz="2400" smtClean="0">
                <a:cs typeface="+mj-cs"/>
              </a:rPr>
              <a:t> (3 of 5)</a:t>
            </a:r>
          </a:p>
        </p:txBody>
      </p:sp>
      <p:grpSp>
        <p:nvGrpSpPr>
          <p:cNvPr id="31748" name="Group 8"/>
          <p:cNvGrpSpPr>
            <a:grpSpLocks/>
          </p:cNvGrpSpPr>
          <p:nvPr/>
        </p:nvGrpSpPr>
        <p:grpSpPr bwMode="auto">
          <a:xfrm>
            <a:off x="685800" y="914400"/>
            <a:ext cx="7696200" cy="2514600"/>
            <a:chOff x="432" y="576"/>
            <a:chExt cx="4848" cy="1584"/>
          </a:xfrm>
        </p:grpSpPr>
        <p:sp>
          <p:nvSpPr>
            <p:cNvPr id="105475" name="Text Box 3"/>
            <p:cNvSpPr txBox="1">
              <a:spLocks noChangeArrowheads="1"/>
            </p:cNvSpPr>
            <p:nvPr/>
          </p:nvSpPr>
          <p:spPr bwMode="auto">
            <a:xfrm>
              <a:off x="1008" y="1152"/>
              <a:ext cx="3024" cy="100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pPr lvl="1">
                <a:lnSpc>
                  <a:spcPct val="50000"/>
                </a:lnSpc>
                <a:spcBef>
                  <a:spcPct val="50000"/>
                </a:spcBef>
                <a:defRPr/>
              </a:pPr>
              <a:r>
                <a:rPr lang="en-US" sz="1800" b="1" dirty="0" err="1" smtClean="0">
                  <a:latin typeface="Courier New" charset="0"/>
                  <a:cs typeface="+mn-cs"/>
                </a:rPr>
                <a:t>mov</a:t>
              </a:r>
              <a:r>
                <a:rPr lang="en-US" sz="1800" b="1" dirty="0" smtClean="0">
                  <a:latin typeface="Courier New" charset="0"/>
                  <a:cs typeface="+mn-cs"/>
                </a:rPr>
                <a:t> </a:t>
              </a:r>
              <a:r>
                <a:rPr lang="en-US" sz="1800" b="1" dirty="0" err="1" smtClean="0">
                  <a:latin typeface="Courier New" charset="0"/>
                  <a:cs typeface="+mn-cs"/>
                </a:rPr>
                <a:t>Large,bx</a:t>
              </a:r>
              <a:endParaRPr lang="en-US" sz="1800" b="1" dirty="0" smtClean="0">
                <a:latin typeface="Courier New" charset="0"/>
                <a:cs typeface="+mn-cs"/>
              </a:endParaRPr>
            </a:p>
            <a:p>
              <a:pPr lvl="1">
                <a:lnSpc>
                  <a:spcPct val="50000"/>
                </a:lnSpc>
                <a:spcBef>
                  <a:spcPct val="50000"/>
                </a:spcBef>
                <a:defRPr/>
              </a:pPr>
              <a:r>
                <a:rPr lang="en-US" sz="1800" b="1" dirty="0" err="1" smtClean="0">
                  <a:latin typeface="Courier New" charset="0"/>
                  <a:cs typeface="+mn-cs"/>
                </a:rPr>
                <a:t>cmp</a:t>
              </a:r>
              <a:r>
                <a:rPr lang="en-US" sz="1800" b="1" dirty="0" smtClean="0">
                  <a:latin typeface="Courier New" charset="0"/>
                  <a:cs typeface="+mn-cs"/>
                </a:rPr>
                <a:t> </a:t>
              </a:r>
              <a:r>
                <a:rPr lang="en-US" sz="1800" b="1" dirty="0" err="1" smtClean="0">
                  <a:latin typeface="Courier New" charset="0"/>
                  <a:cs typeface="+mn-cs"/>
                </a:rPr>
                <a:t>ax,bx</a:t>
              </a:r>
              <a:endParaRPr lang="en-US" sz="1800" b="1" dirty="0" smtClean="0">
                <a:latin typeface="Courier New" charset="0"/>
                <a:cs typeface="+mn-cs"/>
              </a:endParaRPr>
            </a:p>
            <a:p>
              <a:pPr lvl="1">
                <a:lnSpc>
                  <a:spcPct val="50000"/>
                </a:lnSpc>
                <a:spcBef>
                  <a:spcPct val="50000"/>
                </a:spcBef>
                <a:defRPr/>
              </a:pPr>
              <a:r>
                <a:rPr lang="en-US" sz="1800" b="1" dirty="0" err="1" smtClean="0">
                  <a:latin typeface="Courier New" charset="0"/>
                  <a:cs typeface="+mn-cs"/>
                </a:rPr>
                <a:t>jna</a:t>
              </a:r>
              <a:r>
                <a:rPr lang="en-US" sz="1800" b="1" dirty="0" smtClean="0">
                  <a:latin typeface="Courier New" charset="0"/>
                  <a:cs typeface="+mn-cs"/>
                </a:rPr>
                <a:t> Next</a:t>
              </a:r>
            </a:p>
            <a:p>
              <a:pPr lvl="1">
                <a:lnSpc>
                  <a:spcPct val="50000"/>
                </a:lnSpc>
                <a:spcBef>
                  <a:spcPct val="50000"/>
                </a:spcBef>
                <a:defRPr/>
              </a:pPr>
              <a:r>
                <a:rPr lang="en-US" sz="1800" b="1" dirty="0" err="1" smtClean="0">
                  <a:latin typeface="Courier New" charset="0"/>
                  <a:cs typeface="+mn-cs"/>
                </a:rPr>
                <a:t>mov</a:t>
              </a:r>
              <a:r>
                <a:rPr lang="en-US" sz="1800" b="1" dirty="0" smtClean="0">
                  <a:latin typeface="Courier New" charset="0"/>
                  <a:cs typeface="+mn-cs"/>
                </a:rPr>
                <a:t> </a:t>
              </a:r>
              <a:r>
                <a:rPr lang="en-US" sz="1800" b="1" dirty="0" err="1" smtClean="0">
                  <a:latin typeface="Courier New" charset="0"/>
                  <a:cs typeface="+mn-cs"/>
                </a:rPr>
                <a:t>Large,ax</a:t>
              </a:r>
              <a:endParaRPr lang="en-US" sz="1800" b="1" dirty="0" smtClean="0">
                <a:latin typeface="Courier New" charset="0"/>
                <a:cs typeface="+mn-cs"/>
              </a:endParaRPr>
            </a:p>
            <a:p>
              <a:pPr>
                <a:lnSpc>
                  <a:spcPct val="50000"/>
                </a:lnSpc>
                <a:spcBef>
                  <a:spcPct val="50000"/>
                </a:spcBef>
                <a:defRPr/>
              </a:pPr>
              <a:r>
                <a:rPr lang="en-US" sz="1800" b="1" dirty="0" smtClean="0">
                  <a:latin typeface="Courier New" charset="0"/>
                  <a:cs typeface="+mn-cs"/>
                </a:rPr>
                <a:t>Next:</a:t>
              </a:r>
            </a:p>
          </p:txBody>
        </p:sp>
        <p:sp>
          <p:nvSpPr>
            <p:cNvPr id="105476" name="Text Box 4"/>
            <p:cNvSpPr txBox="1">
              <a:spLocks noChangeArrowheads="1"/>
            </p:cNvSpPr>
            <p:nvPr/>
          </p:nvSpPr>
          <p:spPr bwMode="auto">
            <a:xfrm>
              <a:off x="432" y="576"/>
              <a:ext cx="4848" cy="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marL="514350">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defRPr/>
              </a:pPr>
              <a:r>
                <a:rPr lang="en-US" sz="2100" dirty="0" smtClean="0">
                  <a:latin typeface="Arial" charset="0"/>
                  <a:cs typeface="+mn-cs"/>
                </a:rPr>
                <a:t>Compare unsigned AX to BX, and copy the larger of the two into a variable named </a:t>
              </a:r>
              <a:r>
                <a:rPr lang="en-US" sz="2100" dirty="0" smtClean="0">
                  <a:solidFill>
                    <a:schemeClr val="tx2"/>
                  </a:solidFill>
                  <a:latin typeface="Arial" charset="0"/>
                  <a:cs typeface="+mn-cs"/>
                </a:rPr>
                <a:t>Large</a:t>
              </a:r>
            </a:p>
          </p:txBody>
        </p:sp>
      </p:grpSp>
      <p:grpSp>
        <p:nvGrpSpPr>
          <p:cNvPr id="105481" name="Group 9"/>
          <p:cNvGrpSpPr>
            <a:grpSpLocks/>
          </p:cNvGrpSpPr>
          <p:nvPr/>
        </p:nvGrpSpPr>
        <p:grpSpPr bwMode="auto">
          <a:xfrm>
            <a:off x="762000" y="3657600"/>
            <a:ext cx="7696200" cy="2590800"/>
            <a:chOff x="480" y="2304"/>
            <a:chExt cx="4848" cy="1632"/>
          </a:xfrm>
        </p:grpSpPr>
        <p:sp>
          <p:nvSpPr>
            <p:cNvPr id="105478" name="Text Box 6"/>
            <p:cNvSpPr txBox="1">
              <a:spLocks noChangeArrowheads="1"/>
            </p:cNvSpPr>
            <p:nvPr/>
          </p:nvSpPr>
          <p:spPr bwMode="auto">
            <a:xfrm>
              <a:off x="1008" y="2880"/>
              <a:ext cx="3024" cy="105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pPr lvl="1">
                <a:lnSpc>
                  <a:spcPct val="50000"/>
                </a:lnSpc>
                <a:spcBef>
                  <a:spcPct val="50000"/>
                </a:spcBef>
                <a:defRPr/>
              </a:pPr>
              <a:r>
                <a:rPr lang="en-US" sz="1800" b="1" dirty="0" err="1" smtClean="0">
                  <a:latin typeface="Courier New" charset="0"/>
                  <a:cs typeface="+mn-cs"/>
                </a:rPr>
                <a:t>mov</a:t>
              </a:r>
              <a:r>
                <a:rPr lang="en-US" sz="1800" b="1" dirty="0" smtClean="0">
                  <a:latin typeface="Courier New" charset="0"/>
                  <a:cs typeface="+mn-cs"/>
                </a:rPr>
                <a:t> </a:t>
              </a:r>
              <a:r>
                <a:rPr lang="en-US" sz="1800" b="1" dirty="0" err="1" smtClean="0">
                  <a:latin typeface="Courier New" charset="0"/>
                  <a:cs typeface="+mn-cs"/>
                </a:rPr>
                <a:t>Small,ax</a:t>
              </a:r>
              <a:endParaRPr lang="en-US" sz="1800" b="1" dirty="0" smtClean="0">
                <a:latin typeface="Courier New" charset="0"/>
                <a:cs typeface="+mn-cs"/>
              </a:endParaRPr>
            </a:p>
            <a:p>
              <a:pPr lvl="1">
                <a:lnSpc>
                  <a:spcPct val="50000"/>
                </a:lnSpc>
                <a:spcBef>
                  <a:spcPct val="50000"/>
                </a:spcBef>
                <a:defRPr/>
              </a:pPr>
              <a:r>
                <a:rPr lang="en-US" sz="1800" b="1" dirty="0" err="1" smtClean="0">
                  <a:latin typeface="Courier New" charset="0"/>
                  <a:cs typeface="+mn-cs"/>
                </a:rPr>
                <a:t>cmp</a:t>
              </a:r>
              <a:r>
                <a:rPr lang="en-US" sz="1800" b="1" dirty="0" smtClean="0">
                  <a:latin typeface="Courier New" charset="0"/>
                  <a:cs typeface="+mn-cs"/>
                </a:rPr>
                <a:t> </a:t>
              </a:r>
              <a:r>
                <a:rPr lang="en-US" sz="1800" b="1" dirty="0" err="1" smtClean="0">
                  <a:latin typeface="Courier New" charset="0"/>
                  <a:cs typeface="+mn-cs"/>
                </a:rPr>
                <a:t>bx,ax</a:t>
              </a:r>
              <a:endParaRPr lang="en-US" sz="1800" b="1" dirty="0" smtClean="0">
                <a:latin typeface="Courier New" charset="0"/>
                <a:cs typeface="+mn-cs"/>
              </a:endParaRPr>
            </a:p>
            <a:p>
              <a:pPr lvl="1">
                <a:lnSpc>
                  <a:spcPct val="50000"/>
                </a:lnSpc>
                <a:spcBef>
                  <a:spcPct val="50000"/>
                </a:spcBef>
                <a:defRPr/>
              </a:pPr>
              <a:r>
                <a:rPr lang="en-US" sz="1800" b="1" dirty="0" err="1" smtClean="0">
                  <a:latin typeface="Courier New" charset="0"/>
                  <a:cs typeface="+mn-cs"/>
                </a:rPr>
                <a:t>jnl</a:t>
              </a:r>
              <a:r>
                <a:rPr lang="en-US" sz="1800" b="1" dirty="0" smtClean="0">
                  <a:latin typeface="Courier New" charset="0"/>
                  <a:cs typeface="+mn-cs"/>
                </a:rPr>
                <a:t> Next</a:t>
              </a:r>
            </a:p>
            <a:p>
              <a:pPr lvl="1">
                <a:lnSpc>
                  <a:spcPct val="50000"/>
                </a:lnSpc>
                <a:spcBef>
                  <a:spcPct val="50000"/>
                </a:spcBef>
                <a:defRPr/>
              </a:pPr>
              <a:r>
                <a:rPr lang="en-US" sz="1800" b="1" dirty="0" err="1" smtClean="0">
                  <a:latin typeface="Courier New" charset="0"/>
                  <a:cs typeface="+mn-cs"/>
                </a:rPr>
                <a:t>mov</a:t>
              </a:r>
              <a:r>
                <a:rPr lang="en-US" sz="1800" b="1" dirty="0" smtClean="0">
                  <a:latin typeface="Courier New" charset="0"/>
                  <a:cs typeface="+mn-cs"/>
                </a:rPr>
                <a:t> </a:t>
              </a:r>
              <a:r>
                <a:rPr lang="en-US" sz="1800" b="1" dirty="0" err="1" smtClean="0">
                  <a:latin typeface="Courier New" charset="0"/>
                  <a:cs typeface="+mn-cs"/>
                </a:rPr>
                <a:t>Small,bx</a:t>
              </a:r>
              <a:endParaRPr lang="en-US" sz="1800" b="1" dirty="0" smtClean="0">
                <a:latin typeface="Courier New" charset="0"/>
                <a:cs typeface="+mn-cs"/>
              </a:endParaRPr>
            </a:p>
            <a:p>
              <a:pPr>
                <a:lnSpc>
                  <a:spcPct val="50000"/>
                </a:lnSpc>
                <a:spcBef>
                  <a:spcPct val="50000"/>
                </a:spcBef>
                <a:defRPr/>
              </a:pPr>
              <a:r>
                <a:rPr lang="en-US" sz="1800" b="1" dirty="0" smtClean="0">
                  <a:latin typeface="Courier New" charset="0"/>
                  <a:cs typeface="+mn-cs"/>
                </a:rPr>
                <a:t>Next:</a:t>
              </a:r>
            </a:p>
          </p:txBody>
        </p:sp>
        <p:sp>
          <p:nvSpPr>
            <p:cNvPr id="105479" name="Text Box 7"/>
            <p:cNvSpPr txBox="1">
              <a:spLocks noChangeArrowheads="1"/>
            </p:cNvSpPr>
            <p:nvPr/>
          </p:nvSpPr>
          <p:spPr bwMode="auto">
            <a:xfrm>
              <a:off x="480" y="2304"/>
              <a:ext cx="4848" cy="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marL="514350">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defRPr/>
              </a:pPr>
              <a:r>
                <a:rPr lang="en-US" sz="2100" dirty="0" smtClean="0">
                  <a:latin typeface="Arial" charset="0"/>
                  <a:cs typeface="+mn-cs"/>
                </a:rPr>
                <a:t>Compare signed AX to BX, and copy the smaller of the two into a variable named </a:t>
              </a:r>
              <a:r>
                <a:rPr lang="en-US" sz="2100" dirty="0" smtClean="0">
                  <a:solidFill>
                    <a:schemeClr val="tx2"/>
                  </a:solidFill>
                  <a:latin typeface="Arial" charset="0"/>
                  <a:cs typeface="+mn-cs"/>
                </a:rPr>
                <a:t>Small</a:t>
              </a:r>
            </a:p>
          </p:txBody>
        </p:sp>
      </p:grpSp>
    </p:spTree>
    <p:extLst>
      <p:ext uri="{BB962C8B-B14F-4D97-AF65-F5344CB8AC3E}">
        <p14:creationId xmlns:p14="http://schemas.microsoft.com/office/powerpoint/2010/main" xmlns="" val="684843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5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defRPr/>
            </a:pPr>
            <a:r>
              <a:rPr lang="en-US" smtClean="0">
                <a:cs typeface="+mj-cs"/>
              </a:rPr>
              <a:t>Applications </a:t>
            </a:r>
            <a:r>
              <a:rPr lang="en-US" sz="2400" smtClean="0">
                <a:cs typeface="+mj-cs"/>
              </a:rPr>
              <a:t> (4 of 5)</a:t>
            </a:r>
          </a:p>
        </p:txBody>
      </p:sp>
      <p:sp>
        <p:nvSpPr>
          <p:cNvPr id="106500" name="Text Box 4"/>
          <p:cNvSpPr txBox="1">
            <a:spLocks noChangeArrowheads="1"/>
          </p:cNvSpPr>
          <p:nvPr/>
        </p:nvSpPr>
        <p:spPr bwMode="auto">
          <a:xfrm>
            <a:off x="1600200" y="1828800"/>
            <a:ext cx="4800600" cy="838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pPr lvl="1">
              <a:lnSpc>
                <a:spcPct val="50000"/>
              </a:lnSpc>
              <a:spcBef>
                <a:spcPct val="50000"/>
              </a:spcBef>
              <a:defRPr/>
            </a:pPr>
            <a:r>
              <a:rPr lang="en-US" sz="1800" b="1" smtClean="0">
                <a:latin typeface="Courier New" charset="0"/>
                <a:cs typeface="+mn-cs"/>
              </a:rPr>
              <a:t>cmp WORD PTR [esi],0</a:t>
            </a:r>
          </a:p>
          <a:p>
            <a:pPr lvl="1">
              <a:lnSpc>
                <a:spcPct val="50000"/>
              </a:lnSpc>
              <a:spcBef>
                <a:spcPct val="50000"/>
              </a:spcBef>
              <a:defRPr/>
            </a:pPr>
            <a:r>
              <a:rPr lang="en-US" sz="1800" b="1" smtClean="0">
                <a:latin typeface="Courier New" charset="0"/>
                <a:cs typeface="+mn-cs"/>
              </a:rPr>
              <a:t>je  L1</a:t>
            </a:r>
          </a:p>
        </p:txBody>
      </p:sp>
      <p:sp>
        <p:nvSpPr>
          <p:cNvPr id="106501" name="Text Box 5"/>
          <p:cNvSpPr txBox="1">
            <a:spLocks noChangeArrowheads="1"/>
          </p:cNvSpPr>
          <p:nvPr/>
        </p:nvSpPr>
        <p:spPr bwMode="auto">
          <a:xfrm>
            <a:off x="685800" y="914400"/>
            <a:ext cx="76962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marL="514350">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defRPr/>
            </a:pPr>
            <a:r>
              <a:rPr lang="en-US" sz="2100" dirty="0" smtClean="0">
                <a:latin typeface="Arial" charset="0"/>
                <a:cs typeface="+mn-cs"/>
              </a:rPr>
              <a:t>Jump to label L1 if the memory word pointed to by ESI equals Zero</a:t>
            </a:r>
            <a:endParaRPr lang="en-US" sz="2100" dirty="0" smtClean="0">
              <a:solidFill>
                <a:schemeClr val="tx2"/>
              </a:solidFill>
              <a:latin typeface="Arial" charset="0"/>
              <a:cs typeface="+mn-cs"/>
            </a:endParaRPr>
          </a:p>
        </p:txBody>
      </p:sp>
      <p:sp>
        <p:nvSpPr>
          <p:cNvPr id="106503" name="Text Box 7"/>
          <p:cNvSpPr txBox="1">
            <a:spLocks noChangeArrowheads="1"/>
          </p:cNvSpPr>
          <p:nvPr/>
        </p:nvSpPr>
        <p:spPr bwMode="auto">
          <a:xfrm>
            <a:off x="1600200" y="4038600"/>
            <a:ext cx="4876800" cy="914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pPr>
              <a:lnSpc>
                <a:spcPct val="50000"/>
              </a:lnSpc>
              <a:spcBef>
                <a:spcPct val="50000"/>
              </a:spcBef>
              <a:defRPr/>
            </a:pPr>
            <a:r>
              <a:rPr lang="en-US" sz="1800" b="1" smtClean="0">
                <a:latin typeface="Courier New" charset="0"/>
                <a:cs typeface="+mn-cs"/>
              </a:rPr>
              <a:t>test DWORD PTR [edi],1</a:t>
            </a:r>
          </a:p>
          <a:p>
            <a:pPr>
              <a:lnSpc>
                <a:spcPct val="50000"/>
              </a:lnSpc>
              <a:spcBef>
                <a:spcPct val="50000"/>
              </a:spcBef>
              <a:defRPr/>
            </a:pPr>
            <a:r>
              <a:rPr lang="en-US" sz="1800" b="1" smtClean="0">
                <a:latin typeface="Courier New" charset="0"/>
                <a:cs typeface="+mn-cs"/>
              </a:rPr>
              <a:t>jz   L2</a:t>
            </a:r>
          </a:p>
        </p:txBody>
      </p:sp>
      <p:sp>
        <p:nvSpPr>
          <p:cNvPr id="106504" name="Text Box 8"/>
          <p:cNvSpPr txBox="1">
            <a:spLocks noChangeArrowheads="1"/>
          </p:cNvSpPr>
          <p:nvPr/>
        </p:nvSpPr>
        <p:spPr bwMode="auto">
          <a:xfrm>
            <a:off x="838200" y="3048000"/>
            <a:ext cx="76962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marL="514350">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defRPr/>
            </a:pPr>
            <a:r>
              <a:rPr lang="en-US" sz="2100" smtClean="0">
                <a:latin typeface="Arial" charset="0"/>
                <a:cs typeface="+mn-cs"/>
              </a:rPr>
              <a:t>Jump to label L2 if the doubleword in memory pointed to by EDI is even</a:t>
            </a:r>
            <a:endParaRPr lang="en-US" sz="2100" smtClean="0">
              <a:solidFill>
                <a:schemeClr val="tx2"/>
              </a:solidFill>
              <a:latin typeface="Arial" charset="0"/>
              <a:cs typeface="+mn-cs"/>
            </a:endParaRPr>
          </a:p>
        </p:txBody>
      </p:sp>
    </p:spTree>
    <p:extLst>
      <p:ext uri="{BB962C8B-B14F-4D97-AF65-F5344CB8AC3E}">
        <p14:creationId xmlns:p14="http://schemas.microsoft.com/office/powerpoint/2010/main" xmlns="" val="1161676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defRPr/>
            </a:pPr>
            <a:r>
              <a:rPr lang="en-US" smtClean="0">
                <a:cs typeface="+mj-cs"/>
              </a:rPr>
              <a:t>Applications </a:t>
            </a:r>
            <a:r>
              <a:rPr lang="en-US" sz="2400" smtClean="0">
                <a:cs typeface="+mj-cs"/>
              </a:rPr>
              <a:t> (5 of 5)</a:t>
            </a:r>
          </a:p>
        </p:txBody>
      </p:sp>
      <p:sp>
        <p:nvSpPr>
          <p:cNvPr id="107523" name="Text Box 3"/>
          <p:cNvSpPr txBox="1">
            <a:spLocks noChangeArrowheads="1"/>
          </p:cNvSpPr>
          <p:nvPr/>
        </p:nvSpPr>
        <p:spPr bwMode="auto">
          <a:xfrm>
            <a:off x="914400" y="2743200"/>
            <a:ext cx="7162800" cy="1143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200400" algn="l"/>
              </a:tabLst>
              <a:defRPr sz="2400">
                <a:solidFill>
                  <a:schemeClr val="tx1"/>
                </a:solidFill>
                <a:latin typeface="Times New Roman" charset="0"/>
                <a:ea typeface="ＭＳ Ｐゴシック" charset="0"/>
              </a:defRPr>
            </a:lvl1pPr>
            <a:lvl2pPr>
              <a:tabLst>
                <a:tab pos="457200" algn="l"/>
                <a:tab pos="3200400" algn="l"/>
              </a:tabLst>
              <a:defRPr sz="2400">
                <a:solidFill>
                  <a:schemeClr val="tx1"/>
                </a:solidFill>
                <a:latin typeface="Times New Roman" charset="0"/>
                <a:ea typeface="ＭＳ Ｐゴシック" charset="0"/>
              </a:defRPr>
            </a:lvl2pPr>
            <a:lvl3pPr>
              <a:tabLst>
                <a:tab pos="457200" algn="l"/>
                <a:tab pos="3200400" algn="l"/>
              </a:tabLst>
              <a:defRPr sz="2400">
                <a:solidFill>
                  <a:schemeClr val="tx1"/>
                </a:solidFill>
                <a:latin typeface="Times New Roman" charset="0"/>
                <a:ea typeface="ＭＳ Ｐゴシック" charset="0"/>
              </a:defRPr>
            </a:lvl3pPr>
            <a:lvl4pPr>
              <a:tabLst>
                <a:tab pos="457200" algn="l"/>
                <a:tab pos="3200400" algn="l"/>
              </a:tabLst>
              <a:defRPr sz="2400">
                <a:solidFill>
                  <a:schemeClr val="tx1"/>
                </a:solidFill>
                <a:latin typeface="Times New Roman" charset="0"/>
                <a:ea typeface="ＭＳ Ｐゴシック" charset="0"/>
              </a:defRPr>
            </a:lvl4pPr>
            <a:lvl5pPr>
              <a:tabLst>
                <a:tab pos="457200" algn="l"/>
                <a:tab pos="32004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9pPr>
          </a:lstStyle>
          <a:p>
            <a:pPr>
              <a:lnSpc>
                <a:spcPct val="50000"/>
              </a:lnSpc>
              <a:spcBef>
                <a:spcPct val="50000"/>
              </a:spcBef>
              <a:defRPr/>
            </a:pPr>
            <a:r>
              <a:rPr lang="en-US" sz="1800" b="1" dirty="0" smtClean="0">
                <a:latin typeface="Courier New" charset="0"/>
                <a:cs typeface="+mn-cs"/>
              </a:rPr>
              <a:t>and al,00001011b	; clear unwanted bits</a:t>
            </a:r>
          </a:p>
          <a:p>
            <a:pPr>
              <a:lnSpc>
                <a:spcPct val="50000"/>
              </a:lnSpc>
              <a:spcBef>
                <a:spcPct val="50000"/>
              </a:spcBef>
              <a:defRPr/>
            </a:pPr>
            <a:r>
              <a:rPr lang="en-US" sz="1800" b="1" dirty="0" err="1" smtClean="0">
                <a:latin typeface="Courier New" charset="0"/>
                <a:cs typeface="+mn-cs"/>
              </a:rPr>
              <a:t>cmp</a:t>
            </a:r>
            <a:r>
              <a:rPr lang="en-US" sz="1800" b="1" dirty="0" smtClean="0">
                <a:latin typeface="Courier New" charset="0"/>
                <a:cs typeface="+mn-cs"/>
              </a:rPr>
              <a:t> al,00001011b	; check remaining bits</a:t>
            </a:r>
          </a:p>
          <a:p>
            <a:pPr>
              <a:lnSpc>
                <a:spcPct val="50000"/>
              </a:lnSpc>
              <a:spcBef>
                <a:spcPct val="50000"/>
              </a:spcBef>
              <a:defRPr/>
            </a:pPr>
            <a:r>
              <a:rPr lang="en-US" sz="1800" b="1" dirty="0" smtClean="0">
                <a:latin typeface="Courier New" charset="0"/>
                <a:cs typeface="+mn-cs"/>
              </a:rPr>
              <a:t>je  L1	; all set? jump to L1</a:t>
            </a:r>
          </a:p>
          <a:p>
            <a:pPr>
              <a:lnSpc>
                <a:spcPct val="50000"/>
              </a:lnSpc>
              <a:spcBef>
                <a:spcPct val="50000"/>
              </a:spcBef>
              <a:defRPr/>
            </a:pPr>
            <a:endParaRPr lang="en-US" sz="1800" b="1" dirty="0" smtClean="0">
              <a:latin typeface="Courier New" charset="0"/>
              <a:cs typeface="+mn-cs"/>
            </a:endParaRPr>
          </a:p>
        </p:txBody>
      </p:sp>
      <p:sp>
        <p:nvSpPr>
          <p:cNvPr id="107524" name="Text Box 4"/>
          <p:cNvSpPr txBox="1">
            <a:spLocks noChangeArrowheads="1"/>
          </p:cNvSpPr>
          <p:nvPr/>
        </p:nvSpPr>
        <p:spPr bwMode="auto">
          <a:xfrm>
            <a:off x="685800" y="1066800"/>
            <a:ext cx="7239000" cy="1458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85750" indent="-285750">
              <a:defRPr sz="2400">
                <a:solidFill>
                  <a:schemeClr val="tx1"/>
                </a:solidFill>
                <a:latin typeface="Times New Roman" charset="0"/>
                <a:ea typeface="ＭＳ Ｐゴシック" charset="0"/>
              </a:defRPr>
            </a:lvl1pPr>
            <a:lvl2pPr marL="514350">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defRPr/>
            </a:pPr>
            <a:r>
              <a:rPr lang="en-US" sz="2100" dirty="0" smtClean="0">
                <a:latin typeface="Arial" charset="0"/>
                <a:cs typeface="+mn-cs"/>
              </a:rPr>
              <a:t>Task: Jump to label L1 if bits 0, 1, and 3 in AL are </a:t>
            </a:r>
            <a:r>
              <a:rPr lang="en-US" sz="2100" dirty="0" smtClean="0">
                <a:solidFill>
                  <a:schemeClr val="tx2"/>
                </a:solidFill>
                <a:latin typeface="Arial" charset="0"/>
                <a:cs typeface="+mn-cs"/>
              </a:rPr>
              <a:t>all set</a:t>
            </a:r>
            <a:r>
              <a:rPr lang="en-US" sz="2100" dirty="0" smtClean="0">
                <a:latin typeface="Arial" charset="0"/>
                <a:cs typeface="+mn-cs"/>
              </a:rPr>
              <a:t>.</a:t>
            </a:r>
          </a:p>
          <a:p>
            <a:pPr>
              <a:lnSpc>
                <a:spcPct val="110000"/>
              </a:lnSpc>
              <a:spcBef>
                <a:spcPct val="50000"/>
              </a:spcBef>
              <a:buFontTx/>
              <a:buChar char="•"/>
              <a:defRPr/>
            </a:pPr>
            <a:r>
              <a:rPr lang="en-US" sz="2100" dirty="0" smtClean="0">
                <a:latin typeface="Arial" charset="0"/>
                <a:cs typeface="+mn-cs"/>
              </a:rPr>
              <a:t>Solution: Clear all bits except bits 0, 1,and 3. Then compare the result with 00001011 binary.</a:t>
            </a:r>
          </a:p>
        </p:txBody>
      </p:sp>
    </p:spTree>
    <p:extLst>
      <p:ext uri="{BB962C8B-B14F-4D97-AF65-F5344CB8AC3E}">
        <p14:creationId xmlns:p14="http://schemas.microsoft.com/office/powerpoint/2010/main" xmlns="" val="30414984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a:xfrm>
            <a:off x="457200" y="1219200"/>
            <a:ext cx="8229600" cy="5410200"/>
          </a:xfrm>
        </p:spPr>
        <p:txBody>
          <a:bodyPr>
            <a:normAutofit/>
          </a:bodyPr>
          <a:lstStyle/>
          <a:p>
            <a:pPr>
              <a:spcBef>
                <a:spcPts val="1200"/>
              </a:spcBef>
            </a:pPr>
            <a:r>
              <a:rPr lang="en-US" sz="2800" dirty="0" smtClean="0"/>
              <a:t>Program Components</a:t>
            </a:r>
          </a:p>
          <a:p>
            <a:pPr lvl="1">
              <a:spcBef>
                <a:spcPts val="1200"/>
              </a:spcBef>
            </a:pPr>
            <a:r>
              <a:rPr lang="en-US" dirty="0" smtClean="0"/>
              <a:t>Processor</a:t>
            </a:r>
          </a:p>
          <a:p>
            <a:pPr lvl="1">
              <a:spcBef>
                <a:spcPts val="1200"/>
              </a:spcBef>
            </a:pPr>
            <a:r>
              <a:rPr lang="en-US" dirty="0" smtClean="0"/>
              <a:t>.MODEL</a:t>
            </a:r>
            <a:r>
              <a:rPr lang="en-US" dirty="0"/>
              <a:t> </a:t>
            </a:r>
            <a:r>
              <a:rPr lang="en-US" dirty="0" smtClean="0"/>
              <a:t>etc.</a:t>
            </a:r>
          </a:p>
          <a:p>
            <a:pPr>
              <a:spcBef>
                <a:spcPts val="1200"/>
              </a:spcBef>
            </a:pPr>
            <a:r>
              <a:rPr lang="en-US" dirty="0" smtClean="0"/>
              <a:t>I/O Instructions</a:t>
            </a:r>
          </a:p>
          <a:p>
            <a:pPr lvl="1">
              <a:spcBef>
                <a:spcPts val="1200"/>
              </a:spcBef>
            </a:pPr>
            <a:r>
              <a:rPr lang="en-US" dirty="0" err="1" smtClean="0"/>
              <a:t>StdIn</a:t>
            </a:r>
            <a:endParaRPr lang="en-US" dirty="0" smtClean="0"/>
          </a:p>
          <a:p>
            <a:pPr lvl="2">
              <a:spcBef>
                <a:spcPts val="1200"/>
              </a:spcBef>
            </a:pPr>
            <a:r>
              <a:rPr lang="en-US" b="1" dirty="0">
                <a:latin typeface="Courier New" pitchFamily="49" charset="0"/>
                <a:cs typeface="Courier New" pitchFamily="49" charset="0"/>
              </a:rPr>
              <a:t>invoke </a:t>
            </a:r>
            <a:r>
              <a:rPr lang="en-US" b="1" dirty="0" err="1">
                <a:latin typeface="Courier New" pitchFamily="49" charset="0"/>
                <a:cs typeface="Courier New" pitchFamily="49" charset="0"/>
              </a:rPr>
              <a:t>StdIn</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addr</a:t>
            </a:r>
            <a:r>
              <a:rPr lang="en-US" b="1" dirty="0">
                <a:latin typeface="Courier New" pitchFamily="49" charset="0"/>
                <a:cs typeface="Courier New" pitchFamily="49" charset="0"/>
              </a:rPr>
              <a:t> buffer, 100</a:t>
            </a:r>
          </a:p>
          <a:p>
            <a:pPr lvl="1">
              <a:spcBef>
                <a:spcPts val="1200"/>
              </a:spcBef>
            </a:pPr>
            <a:endParaRPr lang="en-US" dirty="0" smtClean="0"/>
          </a:p>
          <a:p>
            <a:pPr lvl="1">
              <a:spcBef>
                <a:spcPts val="1200"/>
              </a:spcBef>
            </a:pPr>
            <a:r>
              <a:rPr lang="en-US" dirty="0" err="1" smtClean="0"/>
              <a:t>StdOut</a:t>
            </a:r>
            <a:endParaRPr lang="en-US" dirty="0" smtClean="0"/>
          </a:p>
          <a:p>
            <a:pPr lvl="2">
              <a:spcBef>
                <a:spcPts val="1200"/>
              </a:spcBef>
            </a:pPr>
            <a:r>
              <a:rPr lang="en-US" b="1" dirty="0" smtClean="0">
                <a:solidFill>
                  <a:srgbClr val="000000"/>
                </a:solidFill>
                <a:latin typeface="Courier New" pitchFamily="49" charset="0"/>
                <a:cs typeface="Courier New" pitchFamily="49" charset="0"/>
              </a:rPr>
              <a:t>invoke </a:t>
            </a:r>
            <a:r>
              <a:rPr lang="en-US" b="1" dirty="0" err="1">
                <a:solidFill>
                  <a:srgbClr val="000000"/>
                </a:solidFill>
                <a:latin typeface="Courier New" pitchFamily="49" charset="0"/>
                <a:cs typeface="Courier New" pitchFamily="49" charset="0"/>
              </a:rPr>
              <a:t>StdOut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addr</a:t>
            </a:r>
            <a:r>
              <a:rPr lang="en-US" b="1" dirty="0">
                <a:solidFill>
                  <a:srgbClr val="000000"/>
                </a:solidFill>
                <a:latin typeface="Courier New" pitchFamily="49" charset="0"/>
                <a:cs typeface="Courier New" pitchFamily="49" charset="0"/>
              </a:rPr>
              <a:t> message1</a:t>
            </a:r>
          </a:p>
          <a:p>
            <a:pPr marL="457200" lvl="1" indent="0">
              <a:spcBef>
                <a:spcPts val="1200"/>
              </a:spcBef>
              <a:buNone/>
            </a:pPr>
            <a:endParaRPr lang="en-US" dirty="0" smtClean="0"/>
          </a:p>
        </p:txBody>
      </p:sp>
    </p:spTree>
    <p:extLst>
      <p:ext uri="{BB962C8B-B14F-4D97-AF65-F5344CB8AC3E}">
        <p14:creationId xmlns:p14="http://schemas.microsoft.com/office/powerpoint/2010/main" xmlns="" val="2170518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p:txBody>
          <a:bodyPr>
            <a:normAutofit fontScale="92500" lnSpcReduction="10000"/>
          </a:bodyPr>
          <a:lstStyle/>
          <a:p>
            <a:r>
              <a:rPr lang="en-US" sz="2800" dirty="0" smtClean="0"/>
              <a:t>Conditional Jump Instructions</a:t>
            </a:r>
            <a:endParaRPr lang="en-US" sz="2800" dirty="0"/>
          </a:p>
          <a:p>
            <a:pPr lvl="1">
              <a:spcBef>
                <a:spcPts val="1776"/>
              </a:spcBef>
            </a:pPr>
            <a:r>
              <a:rPr lang="en-US" sz="2400" dirty="0" smtClean="0"/>
              <a:t>Jumps </a:t>
            </a:r>
            <a:r>
              <a:rPr lang="en-US" sz="2400" dirty="0"/>
              <a:t>Based on Specific </a:t>
            </a:r>
            <a:r>
              <a:rPr lang="en-US" sz="2400" dirty="0" smtClean="0"/>
              <a:t>Flags</a:t>
            </a:r>
          </a:p>
          <a:p>
            <a:pPr lvl="1">
              <a:spcBef>
                <a:spcPts val="1776"/>
              </a:spcBef>
            </a:pPr>
            <a:r>
              <a:rPr lang="en-US" sz="2400" dirty="0" smtClean="0"/>
              <a:t>JZ, JNZ, JC, JNC, ……</a:t>
            </a:r>
          </a:p>
          <a:p>
            <a:pPr lvl="1">
              <a:spcBef>
                <a:spcPts val="1776"/>
              </a:spcBef>
            </a:pPr>
            <a:r>
              <a:rPr lang="en-US" sz="2400" dirty="0" smtClean="0"/>
              <a:t>Jumps Based on Equality</a:t>
            </a:r>
          </a:p>
          <a:p>
            <a:pPr lvl="1">
              <a:spcBef>
                <a:spcPts val="1776"/>
              </a:spcBef>
            </a:pPr>
            <a:r>
              <a:rPr lang="en-US" sz="2400" dirty="0" smtClean="0"/>
              <a:t>JE, JNE, JCXZ, …..</a:t>
            </a:r>
          </a:p>
          <a:p>
            <a:pPr lvl="1">
              <a:spcBef>
                <a:spcPts val="1776"/>
              </a:spcBef>
            </a:pPr>
            <a:r>
              <a:rPr lang="en-US" sz="2400" dirty="0" smtClean="0"/>
              <a:t>Jumps Based on Unsigned Comparison</a:t>
            </a:r>
          </a:p>
          <a:p>
            <a:pPr lvl="1">
              <a:spcBef>
                <a:spcPts val="1776"/>
              </a:spcBef>
            </a:pPr>
            <a:r>
              <a:rPr lang="en-US" sz="2400" dirty="0" smtClean="0"/>
              <a:t>JA, JB, JAE, JBE, …..</a:t>
            </a:r>
          </a:p>
          <a:p>
            <a:pPr lvl="1">
              <a:spcBef>
                <a:spcPts val="1776"/>
              </a:spcBef>
            </a:pPr>
            <a:r>
              <a:rPr lang="en-US" sz="2400" dirty="0" smtClean="0"/>
              <a:t>Jumps Based on Signed Comparison</a:t>
            </a:r>
          </a:p>
          <a:p>
            <a:pPr lvl="1">
              <a:spcBef>
                <a:spcPts val="1776"/>
              </a:spcBef>
            </a:pPr>
            <a:r>
              <a:rPr lang="en-US" sz="2400" dirty="0" smtClean="0"/>
              <a:t>JG, JL, JGE, JLE, ….</a:t>
            </a:r>
          </a:p>
        </p:txBody>
      </p:sp>
    </p:spTree>
    <p:extLst>
      <p:ext uri="{BB962C8B-B14F-4D97-AF65-F5344CB8AC3E}">
        <p14:creationId xmlns:p14="http://schemas.microsoft.com/office/powerpoint/2010/main" xmlns="" val="1478025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a:t>
            </a:r>
            <a:r>
              <a:rPr lang="en-US" dirty="0" smtClean="0"/>
              <a:t>6</a:t>
            </a:r>
            <a:endParaRPr lang="en-US" dirty="0"/>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chemeClr val="tx2"/>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p14="http://schemas.microsoft.com/office/powerpoint/2010/main" xmlns="" val="679110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17: Review</a:t>
            </a:r>
            <a:endParaRPr lang="en-US" dirty="0"/>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
        <p:nvSpPr>
          <p:cNvPr id="5" name="Content Placeholder 2"/>
          <p:cNvSpPr>
            <a:spLocks noGrp="1"/>
          </p:cNvSpPr>
          <p:nvPr>
            <p:ph idx="1"/>
          </p:nvPr>
        </p:nvSpPr>
        <p:spPr>
          <a:xfrm>
            <a:off x="457200" y="1219200"/>
            <a:ext cx="8229600" cy="4953000"/>
          </a:xfrm>
        </p:spPr>
        <p:txBody>
          <a:bodyPr/>
          <a:lstStyle/>
          <a:p>
            <a:r>
              <a:rPr lang="en-US" sz="2800" dirty="0"/>
              <a:t>Applications</a:t>
            </a:r>
          </a:p>
          <a:p>
            <a:endParaRPr lang="en-US" sz="2800" dirty="0"/>
          </a:p>
          <a:p>
            <a:r>
              <a:rPr lang="en-US" sz="2800" dirty="0"/>
              <a:t>TEST Instruction </a:t>
            </a:r>
          </a:p>
          <a:p>
            <a:pPr lvl="1"/>
            <a:r>
              <a:rPr lang="en-US" dirty="0"/>
              <a:t>Performs a nondestructive AND operation between each pair of matching bits in two operands. ZERO Flag</a:t>
            </a:r>
          </a:p>
          <a:p>
            <a:pPr lvl="1"/>
            <a:endParaRPr lang="en-US" dirty="0"/>
          </a:p>
          <a:p>
            <a:r>
              <a:rPr lang="en-US" sz="2800" dirty="0"/>
              <a:t>CMP Instruction</a:t>
            </a:r>
          </a:p>
          <a:p>
            <a:pPr lvl="1"/>
            <a:r>
              <a:rPr lang="en-US" dirty="0">
                <a:solidFill>
                  <a:srgbClr val="0000FF"/>
                </a:solidFill>
              </a:rPr>
              <a:t>CMP </a:t>
            </a:r>
            <a:r>
              <a:rPr lang="en-US" i="1" dirty="0">
                <a:solidFill>
                  <a:srgbClr val="0000FF"/>
                </a:solidFill>
              </a:rPr>
              <a:t>destination, source</a:t>
            </a:r>
          </a:p>
          <a:p>
            <a:pPr lvl="1"/>
            <a:r>
              <a:rPr lang="en-US" i="1" dirty="0">
                <a:solidFill>
                  <a:srgbClr val="0000FF"/>
                </a:solidFill>
              </a:rPr>
              <a:t>Zero (</a:t>
            </a:r>
            <a:r>
              <a:rPr lang="en-US" i="1" dirty="0" err="1">
                <a:solidFill>
                  <a:srgbClr val="0000FF"/>
                </a:solidFill>
              </a:rPr>
              <a:t>Dest</a:t>
            </a:r>
            <a:r>
              <a:rPr lang="en-US" i="1" dirty="0">
                <a:solidFill>
                  <a:srgbClr val="0000FF"/>
                </a:solidFill>
              </a:rPr>
              <a:t>. Equal) and Carry (</a:t>
            </a:r>
            <a:r>
              <a:rPr lang="en-US" i="1" dirty="0" err="1">
                <a:solidFill>
                  <a:srgbClr val="0000FF"/>
                </a:solidFill>
              </a:rPr>
              <a:t>Dest</a:t>
            </a:r>
            <a:r>
              <a:rPr lang="en-US" i="1" dirty="0">
                <a:solidFill>
                  <a:srgbClr val="0000FF"/>
                </a:solidFill>
              </a:rPr>
              <a:t>. Less</a:t>
            </a:r>
            <a:r>
              <a:rPr lang="en-US" i="1" dirty="0" smtClean="0">
                <a:solidFill>
                  <a:srgbClr val="0000FF"/>
                </a:solidFill>
              </a:rPr>
              <a:t>)</a:t>
            </a:r>
          </a:p>
          <a:p>
            <a:pPr lvl="1"/>
            <a:r>
              <a:rPr lang="en-US" b="1" dirty="0" smtClean="0">
                <a:latin typeface="Courier New" charset="0"/>
              </a:rPr>
              <a:t>ZF = CF = 0 (</a:t>
            </a:r>
            <a:r>
              <a:rPr lang="en-US" b="1" dirty="0" err="1" smtClean="0">
                <a:latin typeface="Courier New" charset="0"/>
              </a:rPr>
              <a:t>Dest</a:t>
            </a:r>
            <a:r>
              <a:rPr lang="en-US" b="1" dirty="0" smtClean="0">
                <a:latin typeface="Courier New" charset="0"/>
              </a:rPr>
              <a:t>. &gt; </a:t>
            </a:r>
            <a:r>
              <a:rPr lang="en-US" b="1" dirty="0" err="1" smtClean="0">
                <a:latin typeface="Courier New" charset="0"/>
              </a:rPr>
              <a:t>Src</a:t>
            </a:r>
            <a:r>
              <a:rPr lang="en-US" b="1" dirty="0" smtClean="0">
                <a:latin typeface="Courier New" charset="0"/>
              </a:rPr>
              <a:t>)</a:t>
            </a:r>
            <a:endParaRPr lang="en-US" b="1" dirty="0">
              <a:latin typeface="Courier New" charset="0"/>
            </a:endParaRPr>
          </a:p>
          <a:p>
            <a:pPr lvl="1"/>
            <a:endParaRPr lang="en-US" dirty="0">
              <a:solidFill>
                <a:srgbClr val="0000FF"/>
              </a:solidFill>
            </a:endParaRPr>
          </a:p>
        </p:txBody>
      </p:sp>
    </p:spTree>
    <p:extLst>
      <p:ext uri="{BB962C8B-B14F-4D97-AF65-F5344CB8AC3E}">
        <p14:creationId xmlns:p14="http://schemas.microsoft.com/office/powerpoint/2010/main" xmlns="" val="3327259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a:xfrm>
            <a:off x="457200" y="1219200"/>
            <a:ext cx="8229600" cy="4953000"/>
          </a:xfrm>
        </p:spPr>
        <p:txBody>
          <a:bodyPr>
            <a:normAutofit/>
          </a:bodyPr>
          <a:lstStyle/>
          <a:p>
            <a:r>
              <a:rPr lang="en-US" sz="2800" dirty="0" smtClean="0"/>
              <a:t>Program Components</a:t>
            </a:r>
          </a:p>
          <a:p>
            <a:r>
              <a:rPr lang="en-US" sz="2800" dirty="0" smtClean="0"/>
              <a:t>I/O Instructions</a:t>
            </a:r>
          </a:p>
          <a:p>
            <a:r>
              <a:rPr lang="en-US" sz="2800" dirty="0" smtClean="0"/>
              <a:t>Jumps </a:t>
            </a:r>
            <a:r>
              <a:rPr lang="en-US" sz="2800" dirty="0"/>
              <a:t>Based On . . .</a:t>
            </a:r>
          </a:p>
          <a:p>
            <a:pPr lvl="1"/>
            <a:r>
              <a:rPr lang="en-US" sz="2600" dirty="0"/>
              <a:t>Specific flags</a:t>
            </a:r>
          </a:p>
          <a:p>
            <a:pPr lvl="1"/>
            <a:r>
              <a:rPr lang="en-US" sz="2600" dirty="0"/>
              <a:t>Equality</a:t>
            </a:r>
          </a:p>
          <a:p>
            <a:pPr lvl="1"/>
            <a:r>
              <a:rPr lang="en-US" sz="2600" dirty="0"/>
              <a:t>Unsigned comparisons</a:t>
            </a:r>
          </a:p>
          <a:p>
            <a:pPr lvl="1"/>
            <a:r>
              <a:rPr lang="en-US" sz="2600" dirty="0"/>
              <a:t>Signed Comparisons</a:t>
            </a:r>
          </a:p>
          <a:p>
            <a:r>
              <a:rPr lang="en-US" sz="2800" dirty="0"/>
              <a:t>Applications</a:t>
            </a:r>
          </a:p>
        </p:txBody>
      </p:sp>
    </p:spTree>
    <p:extLst>
      <p:ext uri="{BB962C8B-B14F-4D97-AF65-F5344CB8AC3E}">
        <p14:creationId xmlns:p14="http://schemas.microsoft.com/office/powerpoint/2010/main" xmlns="" val="2212625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 Components</a:t>
            </a:r>
            <a:endParaRPr lang="en-US" dirty="0"/>
          </a:p>
        </p:txBody>
      </p:sp>
      <p:sp>
        <p:nvSpPr>
          <p:cNvPr id="5" name="Content Placeholder 4"/>
          <p:cNvSpPr>
            <a:spLocks noGrp="1"/>
          </p:cNvSpPr>
          <p:nvPr>
            <p:ph idx="1"/>
          </p:nvPr>
        </p:nvSpPr>
        <p:spPr/>
        <p:txBody>
          <a:bodyPr/>
          <a:lstStyle/>
          <a:p>
            <a:pPr marL="0" indent="0">
              <a:buNone/>
            </a:pPr>
            <a:r>
              <a:rPr lang="en-US" sz="2400" b="1" dirty="0" smtClean="0">
                <a:latin typeface="Courier New" pitchFamily="49" charset="0"/>
                <a:cs typeface="Courier New" pitchFamily="49" charset="0"/>
              </a:rPr>
              <a:t>.386</a:t>
            </a:r>
            <a:endParaRPr lang="en-US" dirty="0" smtClean="0"/>
          </a:p>
          <a:p>
            <a:pPr lvl="1">
              <a:spcBef>
                <a:spcPts val="1800"/>
              </a:spcBef>
            </a:pPr>
            <a:r>
              <a:rPr lang="en-US" sz="2400" dirty="0" smtClean="0"/>
              <a:t>Assembler </a:t>
            </a:r>
            <a:r>
              <a:rPr lang="en-US" sz="2400" dirty="0"/>
              <a:t>directive </a:t>
            </a:r>
            <a:r>
              <a:rPr lang="en-US" sz="2400" dirty="0" smtClean="0"/>
              <a:t>tells </a:t>
            </a:r>
            <a:r>
              <a:rPr lang="en-US" sz="2400" dirty="0"/>
              <a:t>the assembler to use the 386 instruction set.</a:t>
            </a:r>
          </a:p>
          <a:p>
            <a:pPr lvl="1">
              <a:spcBef>
                <a:spcPts val="1800"/>
              </a:spcBef>
            </a:pPr>
            <a:r>
              <a:rPr lang="en-US" sz="2400" dirty="0"/>
              <a:t>There are hardly any processors out there that are older than the 386 nowadays.</a:t>
            </a:r>
          </a:p>
          <a:p>
            <a:pPr lvl="1">
              <a:spcBef>
                <a:spcPts val="1800"/>
              </a:spcBef>
            </a:pPr>
            <a:r>
              <a:rPr lang="en-US" sz="2400" dirty="0"/>
              <a:t>Alternatively, you can use .</a:t>
            </a:r>
            <a:r>
              <a:rPr lang="en-US" sz="2400" dirty="0" smtClean="0"/>
              <a:t>486, .586 or .686, </a:t>
            </a:r>
            <a:r>
              <a:rPr lang="en-US" sz="2400" dirty="0"/>
              <a:t>but .386 will be the most </a:t>
            </a:r>
            <a:r>
              <a:rPr lang="en-US" sz="2400" dirty="0" smtClean="0"/>
              <a:t>compatible instruction </a:t>
            </a:r>
            <a:r>
              <a:rPr lang="en-US" sz="2400" dirty="0"/>
              <a:t>set.</a:t>
            </a:r>
          </a:p>
        </p:txBody>
      </p:sp>
    </p:spTree>
    <p:extLst>
      <p:ext uri="{BB962C8B-B14F-4D97-AF65-F5344CB8AC3E}">
        <p14:creationId xmlns:p14="http://schemas.microsoft.com/office/powerpoint/2010/main" xmlns="" val="2587293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 Components</a:t>
            </a:r>
            <a:endParaRPr lang="en-US" dirty="0"/>
          </a:p>
        </p:txBody>
      </p:sp>
      <p:sp>
        <p:nvSpPr>
          <p:cNvPr id="5" name="Content Placeholder 4"/>
          <p:cNvSpPr>
            <a:spLocks noGrp="1"/>
          </p:cNvSpPr>
          <p:nvPr>
            <p:ph idx="1"/>
          </p:nvPr>
        </p:nvSpPr>
        <p:spPr>
          <a:xfrm>
            <a:off x="457200" y="1371600"/>
            <a:ext cx="8229600" cy="5257800"/>
          </a:xfrm>
        </p:spPr>
        <p:txBody>
          <a:bodyPr>
            <a:normAutofit/>
          </a:bodyPr>
          <a:lstStyle/>
          <a:p>
            <a:pPr marL="0" indent="0">
              <a:buNone/>
            </a:pPr>
            <a:r>
              <a:rPr lang="en-US" sz="2400" b="1" dirty="0">
                <a:latin typeface="Courier New" pitchFamily="49" charset="0"/>
                <a:cs typeface="Courier New" pitchFamily="49" charset="0"/>
              </a:rPr>
              <a:t>.model flat, </a:t>
            </a:r>
            <a:r>
              <a:rPr lang="en-US" sz="2400" b="1" dirty="0" err="1" smtClean="0">
                <a:latin typeface="Courier New" pitchFamily="49" charset="0"/>
                <a:cs typeface="Courier New" pitchFamily="49" charset="0"/>
              </a:rPr>
              <a:t>stdcall</a:t>
            </a:r>
            <a:endParaRPr lang="en-US" sz="2400" b="1" dirty="0" smtClean="0">
              <a:latin typeface="Courier New" pitchFamily="49" charset="0"/>
              <a:cs typeface="Courier New" pitchFamily="49" charset="0"/>
            </a:endParaRPr>
          </a:p>
          <a:p>
            <a:pPr marL="0" indent="0">
              <a:buNone/>
            </a:pPr>
            <a:r>
              <a:rPr lang="en-US" sz="2200" b="1" dirty="0" smtClean="0">
                <a:solidFill>
                  <a:srgbClr val="7030A0"/>
                </a:solidFill>
                <a:latin typeface="Courier New" pitchFamily="49" charset="0"/>
                <a:cs typeface="Courier New" pitchFamily="49" charset="0"/>
              </a:rPr>
              <a:t>.MODEL </a:t>
            </a:r>
            <a:r>
              <a:rPr lang="en-US" sz="2200" b="1" dirty="0" err="1" smtClean="0">
                <a:solidFill>
                  <a:srgbClr val="7030A0"/>
                </a:solidFill>
                <a:latin typeface="Courier New" pitchFamily="49" charset="0"/>
                <a:cs typeface="Courier New" pitchFamily="49" charset="0"/>
              </a:rPr>
              <a:t>memorymodel</a:t>
            </a:r>
            <a:r>
              <a:rPr lang="en-US" sz="2200" b="1" dirty="0" smtClean="0">
                <a:solidFill>
                  <a:srgbClr val="7030A0"/>
                </a:solidFill>
                <a:latin typeface="Courier New" pitchFamily="49" charset="0"/>
                <a:cs typeface="Courier New" pitchFamily="49" charset="0"/>
              </a:rPr>
              <a:t> [, </a:t>
            </a:r>
            <a:r>
              <a:rPr lang="en-US" sz="2200" b="1" dirty="0" err="1" smtClean="0">
                <a:solidFill>
                  <a:srgbClr val="7030A0"/>
                </a:solidFill>
                <a:latin typeface="Courier New" pitchFamily="49" charset="0"/>
                <a:cs typeface="Courier New" pitchFamily="49" charset="0"/>
              </a:rPr>
              <a:t>langtype</a:t>
            </a:r>
            <a:r>
              <a:rPr lang="en-US" sz="2200" b="1" dirty="0" smtClean="0">
                <a:solidFill>
                  <a:srgbClr val="7030A0"/>
                </a:solidFill>
                <a:latin typeface="Courier New" pitchFamily="49" charset="0"/>
                <a:cs typeface="Courier New" pitchFamily="49" charset="0"/>
              </a:rPr>
              <a:t>] [, </a:t>
            </a:r>
            <a:r>
              <a:rPr lang="en-US" sz="2200" b="1" dirty="0" err="1" smtClean="0">
                <a:solidFill>
                  <a:srgbClr val="7030A0"/>
                </a:solidFill>
                <a:latin typeface="Courier New" pitchFamily="49" charset="0"/>
                <a:cs typeface="Courier New" pitchFamily="49" charset="0"/>
              </a:rPr>
              <a:t>stackoption</a:t>
            </a:r>
            <a:r>
              <a:rPr lang="en-US" sz="2200" b="1" dirty="0" smtClean="0">
                <a:solidFill>
                  <a:srgbClr val="7030A0"/>
                </a:solidFill>
                <a:latin typeface="Courier New" pitchFamily="49" charset="0"/>
                <a:cs typeface="Courier New" pitchFamily="49" charset="0"/>
              </a:rPr>
              <a:t>]</a:t>
            </a:r>
          </a:p>
          <a:p>
            <a:pPr lvl="1">
              <a:spcBef>
                <a:spcPts val="2400"/>
              </a:spcBef>
            </a:pPr>
            <a:r>
              <a:rPr lang="en-US" sz="2400" b="1" i="1" u="sng" dirty="0" err="1" smtClean="0"/>
              <a:t>memorymodel</a:t>
            </a:r>
            <a:r>
              <a:rPr lang="en-US" sz="2400" b="1" i="1" u="sng" dirty="0" smtClean="0"/>
              <a:t> </a:t>
            </a:r>
            <a:r>
              <a:rPr lang="en-US" sz="2400" dirty="0" smtClean="0"/>
              <a:t>Required parameter that determines the size of code and data pointers.</a:t>
            </a:r>
          </a:p>
          <a:p>
            <a:pPr lvl="1">
              <a:spcBef>
                <a:spcPts val="2400"/>
              </a:spcBef>
            </a:pPr>
            <a:r>
              <a:rPr lang="en-US" sz="2400" b="1" i="1" u="sng" dirty="0" err="1" smtClean="0"/>
              <a:t>langtype</a:t>
            </a:r>
            <a:r>
              <a:rPr lang="en-US" sz="2400" dirty="0" smtClean="0"/>
              <a:t> Optional parameter that sets the calling and naming conventions for procedures and public symbols.</a:t>
            </a:r>
          </a:p>
          <a:p>
            <a:pPr lvl="1"/>
            <a:r>
              <a:rPr lang="en-US" sz="2400" b="1" i="1" u="sng" dirty="0" err="1" smtClean="0"/>
              <a:t>stackoption</a:t>
            </a:r>
            <a:r>
              <a:rPr lang="en-US" sz="2400" dirty="0" smtClean="0"/>
              <a:t> Optional parameter.</a:t>
            </a:r>
          </a:p>
          <a:p>
            <a:pPr lvl="2"/>
            <a:r>
              <a:rPr lang="en-US" sz="2000" i="1" u="sng" dirty="0" err="1" smtClean="0"/>
              <a:t>stackoption</a:t>
            </a:r>
            <a:r>
              <a:rPr lang="en-US" sz="2000" dirty="0" smtClean="0"/>
              <a:t> is not used if memory model is FLAT.</a:t>
            </a:r>
          </a:p>
          <a:p>
            <a:pPr lvl="2">
              <a:spcBef>
                <a:spcPts val="2400"/>
              </a:spcBef>
            </a:pPr>
            <a:r>
              <a:rPr lang="en-US" sz="2000" dirty="0" smtClean="0"/>
              <a:t>NEARSTACK groups the stack segment into a single physical segment along with data (DS=SS)</a:t>
            </a:r>
          </a:p>
        </p:txBody>
      </p:sp>
      <p:sp>
        <p:nvSpPr>
          <p:cNvPr id="6"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1262020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 Components</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xmlns="" val="3118466270"/>
              </p:ext>
            </p:extLst>
          </p:nvPr>
        </p:nvGraphicFramePr>
        <p:xfrm>
          <a:off x="304800" y="2438400"/>
          <a:ext cx="8762999" cy="3429000"/>
        </p:xfrm>
        <a:graphic>
          <a:graphicData uri="http://schemas.openxmlformats.org/drawingml/2006/table">
            <a:tbl>
              <a:tblPr/>
              <a:tblGrid>
                <a:gridCol w="1981200"/>
                <a:gridCol w="1905000"/>
                <a:gridCol w="4876799"/>
              </a:tblGrid>
              <a:tr h="721895">
                <a:tc>
                  <a:txBody>
                    <a:bodyPr/>
                    <a:lstStyle/>
                    <a:p>
                      <a:r>
                        <a:rPr lang="en-US" sz="2000" b="1" dirty="0">
                          <a:latin typeface="Arial" pitchFamily="34" charset="0"/>
                          <a:cs typeface="Arial" pitchFamily="34" charset="0"/>
                        </a:rPr>
                        <a:t>Parameter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sz="2000" b="1" dirty="0">
                          <a:latin typeface="Arial" pitchFamily="34" charset="0"/>
                          <a:cs typeface="Arial" pitchFamily="34" charset="0"/>
                        </a:rPr>
                        <a:t>32-bit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sz="2000" b="1" dirty="0">
                          <a:latin typeface="Arial" pitchFamily="34" charset="0"/>
                          <a:cs typeface="Arial" pitchFamily="34" charset="0"/>
                        </a:rPr>
                        <a:t>16-bit values (support for earlier 16-bit development)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1263315">
                <a:tc>
                  <a:txBody>
                    <a:bodyPr/>
                    <a:lstStyle/>
                    <a:p>
                      <a:r>
                        <a:rPr lang="en-US" sz="2000" b="1" i="1" dirty="0" err="1">
                          <a:latin typeface="Arial" pitchFamily="34" charset="0"/>
                          <a:cs typeface="Arial" pitchFamily="34" charset="0"/>
                        </a:rPr>
                        <a:t>memorymodel</a:t>
                      </a:r>
                      <a:r>
                        <a:rPr lang="en-US" sz="2000" b="1" dirty="0">
                          <a:latin typeface="Arial" pitchFamily="34" charset="0"/>
                          <a:cs typeface="Arial"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2000" b="1" dirty="0">
                          <a:latin typeface="Arial" pitchFamily="34" charset="0"/>
                          <a:cs typeface="Arial" pitchFamily="34" charset="0"/>
                        </a:rPr>
                        <a:t>FLAT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2000" b="1" dirty="0">
                          <a:latin typeface="Arial" pitchFamily="34" charset="0"/>
                          <a:cs typeface="Arial" pitchFamily="34" charset="0"/>
                        </a:rPr>
                        <a:t>TINY , SMALL, COMPACT, MEDIUM, LARGE, HUGE, FLAT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721895">
                <a:tc>
                  <a:txBody>
                    <a:bodyPr/>
                    <a:lstStyle/>
                    <a:p>
                      <a:r>
                        <a:rPr lang="en-US" sz="2000" b="1" i="1" dirty="0" err="1">
                          <a:latin typeface="Arial" pitchFamily="34" charset="0"/>
                          <a:cs typeface="Arial" pitchFamily="34" charset="0"/>
                        </a:rPr>
                        <a:t>langtype</a:t>
                      </a:r>
                      <a:r>
                        <a:rPr lang="en-US" sz="2000" b="1" i="1" dirty="0">
                          <a:latin typeface="Arial" pitchFamily="34" charset="0"/>
                          <a:cs typeface="Arial"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2000" b="1">
                          <a:latin typeface="Arial" pitchFamily="34" charset="0"/>
                          <a:cs typeface="Arial" pitchFamily="34" charset="0"/>
                        </a:rPr>
                        <a:t>C , STDCALL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2000" b="1" dirty="0">
                          <a:latin typeface="Arial" pitchFamily="34" charset="0"/>
                          <a:cs typeface="Arial" pitchFamily="34" charset="0"/>
                        </a:rPr>
                        <a:t>C , BASIC, FORTRAN, PASCAL, SYSCALL, STDCALL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721895">
                <a:tc>
                  <a:txBody>
                    <a:bodyPr/>
                    <a:lstStyle/>
                    <a:p>
                      <a:r>
                        <a:rPr lang="en-US" sz="2000" b="1" i="1" dirty="0" err="1">
                          <a:latin typeface="Arial" pitchFamily="34" charset="0"/>
                          <a:cs typeface="Arial" pitchFamily="34" charset="0"/>
                        </a:rPr>
                        <a:t>stackoption</a:t>
                      </a:r>
                      <a:r>
                        <a:rPr lang="en-US" sz="2000" b="1" dirty="0">
                          <a:latin typeface="Arial" pitchFamily="34" charset="0"/>
                          <a:cs typeface="Arial"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2000" b="1" dirty="0">
                          <a:latin typeface="Arial" pitchFamily="34" charset="0"/>
                          <a:cs typeface="Arial" pitchFamily="34" charset="0"/>
                        </a:rPr>
                        <a:t>Not used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2000" b="1" dirty="0">
                          <a:latin typeface="Arial" pitchFamily="34" charset="0"/>
                          <a:cs typeface="Arial" pitchFamily="34" charset="0"/>
                        </a:rPr>
                        <a:t>NEARSTACK , FARSTACK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bl>
          </a:graphicData>
        </a:graphic>
      </p:graphicFrame>
      <p:sp>
        <p:nvSpPr>
          <p:cNvPr id="5"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1099494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 Components</a:t>
            </a:r>
            <a:endParaRPr lang="en-US" dirty="0"/>
          </a:p>
        </p:txBody>
      </p:sp>
      <p:sp>
        <p:nvSpPr>
          <p:cNvPr id="5" name="Content Placeholder 4"/>
          <p:cNvSpPr>
            <a:spLocks noGrp="1"/>
          </p:cNvSpPr>
          <p:nvPr>
            <p:ph idx="1"/>
          </p:nvPr>
        </p:nvSpPr>
        <p:spPr>
          <a:xfrm>
            <a:off x="457200" y="1600200"/>
            <a:ext cx="8382000" cy="4800600"/>
          </a:xfrm>
        </p:spPr>
        <p:txBody>
          <a:bodyPr>
            <a:normAutofit/>
          </a:bodyPr>
          <a:lstStyle/>
          <a:p>
            <a:pPr marL="0" indent="0">
              <a:buNone/>
            </a:pPr>
            <a:r>
              <a:rPr lang="en-US" sz="2400" b="1" dirty="0">
                <a:latin typeface="Courier New" pitchFamily="49" charset="0"/>
                <a:cs typeface="Courier New" pitchFamily="49" charset="0"/>
              </a:rPr>
              <a:t>.model flat, </a:t>
            </a:r>
            <a:r>
              <a:rPr lang="en-US" sz="2400" b="1" dirty="0" err="1" smtClean="0">
                <a:latin typeface="Courier New" pitchFamily="49" charset="0"/>
                <a:cs typeface="Courier New" pitchFamily="49" charset="0"/>
              </a:rPr>
              <a:t>stdcall</a:t>
            </a:r>
            <a:endParaRPr lang="en-US" sz="2400" b="1" dirty="0" smtClean="0">
              <a:latin typeface="Courier New" pitchFamily="49" charset="0"/>
              <a:cs typeface="Courier New" pitchFamily="49" charset="0"/>
            </a:endParaRPr>
          </a:p>
          <a:p>
            <a:pPr lvl="1">
              <a:spcBef>
                <a:spcPts val="2400"/>
              </a:spcBef>
            </a:pPr>
            <a:r>
              <a:rPr lang="en-US" b="1" dirty="0" smtClean="0">
                <a:latin typeface="Courier New" pitchFamily="49" charset="0"/>
                <a:cs typeface="Courier New" pitchFamily="49" charset="0"/>
              </a:rPr>
              <a:t>MODEL </a:t>
            </a:r>
            <a:r>
              <a:rPr lang="en-US" dirty="0"/>
              <a:t>is an assembler directive that specifies the memory model of your </a:t>
            </a:r>
            <a:r>
              <a:rPr lang="en-US" dirty="0" smtClean="0"/>
              <a:t>program. </a:t>
            </a:r>
          </a:p>
          <a:p>
            <a:pPr lvl="1">
              <a:spcBef>
                <a:spcPts val="2400"/>
              </a:spcBef>
            </a:pPr>
            <a:r>
              <a:rPr lang="en-US" b="1" dirty="0" smtClean="0">
                <a:latin typeface="Courier New" pitchFamily="49" charset="0"/>
                <a:cs typeface="Courier New" pitchFamily="49" charset="0"/>
              </a:rPr>
              <a:t>flat</a:t>
            </a:r>
            <a:r>
              <a:rPr lang="en-US" dirty="0" smtClean="0"/>
              <a:t> </a:t>
            </a:r>
            <a:r>
              <a:rPr lang="en-US" dirty="0"/>
              <a:t>is the model for Windows </a:t>
            </a:r>
            <a:r>
              <a:rPr lang="en-US" dirty="0" smtClean="0"/>
              <a:t>programs.</a:t>
            </a:r>
          </a:p>
          <a:p>
            <a:pPr lvl="1">
              <a:spcBef>
                <a:spcPts val="2400"/>
              </a:spcBef>
            </a:pPr>
            <a:r>
              <a:rPr lang="en-US" b="1" dirty="0" err="1">
                <a:latin typeface="Courier New" pitchFamily="49" charset="0"/>
                <a:cs typeface="Courier New" pitchFamily="49" charset="0"/>
              </a:rPr>
              <a:t>stdcall</a:t>
            </a:r>
            <a:r>
              <a:rPr lang="en-US" dirty="0"/>
              <a:t> is the parameter </a:t>
            </a:r>
            <a:r>
              <a:rPr lang="en-US" dirty="0" smtClean="0"/>
              <a:t>passing method </a:t>
            </a:r>
            <a:r>
              <a:rPr lang="en-US" dirty="0"/>
              <a:t>used by Windows functions, which means you need to push your </a:t>
            </a:r>
            <a:r>
              <a:rPr lang="en-US" dirty="0" smtClean="0"/>
              <a:t>parameters from </a:t>
            </a:r>
            <a:r>
              <a:rPr lang="en-US" dirty="0"/>
              <a:t>right-to-left</a:t>
            </a:r>
            <a:r>
              <a:rPr lang="en-US" dirty="0" smtClean="0"/>
              <a:t>.</a:t>
            </a:r>
          </a:p>
          <a:p>
            <a:pPr lvl="1">
              <a:spcBef>
                <a:spcPts val="2400"/>
              </a:spcBef>
            </a:pPr>
            <a:r>
              <a:rPr lang="en-US" dirty="0" smtClean="0"/>
              <a:t>NOTE: </a:t>
            </a:r>
            <a:r>
              <a:rPr lang="en-US" i="1" dirty="0"/>
              <a:t>The flat memory model uses 32-bit segments and must be preceded by a .386 or .486 directive.</a:t>
            </a:r>
            <a:endParaRPr lang="en-US" i="1" dirty="0" smtClean="0"/>
          </a:p>
        </p:txBody>
      </p:sp>
      <p:sp>
        <p:nvSpPr>
          <p:cNvPr id="6"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3835858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Components</a:t>
            </a:r>
            <a:endParaRPr lang="en-US" dirty="0"/>
          </a:p>
        </p:txBody>
      </p:sp>
      <p:sp>
        <p:nvSpPr>
          <p:cNvPr id="3" name="Content Placeholder 2"/>
          <p:cNvSpPr>
            <a:spLocks noGrp="1"/>
          </p:cNvSpPr>
          <p:nvPr>
            <p:ph idx="1"/>
          </p:nvPr>
        </p:nvSpPr>
        <p:spPr/>
        <p:txBody>
          <a:bodyPr/>
          <a:lstStyle/>
          <a:p>
            <a:pPr marL="0" indent="0">
              <a:buNone/>
            </a:pPr>
            <a:r>
              <a:rPr lang="en-US" sz="2400" b="1" dirty="0">
                <a:latin typeface="Courier New" pitchFamily="49" charset="0"/>
                <a:cs typeface="Courier New" pitchFamily="49" charset="0"/>
              </a:rPr>
              <a:t>option </a:t>
            </a:r>
            <a:r>
              <a:rPr lang="en-US" sz="2400" b="1" dirty="0" err="1">
                <a:latin typeface="Courier New" pitchFamily="49" charset="0"/>
                <a:cs typeface="Courier New" pitchFamily="49" charset="0"/>
              </a:rPr>
              <a:t>casemap</a:t>
            </a:r>
            <a:r>
              <a:rPr lang="en-US" sz="2400" b="1" dirty="0">
                <a:latin typeface="Courier New" pitchFamily="49" charset="0"/>
                <a:cs typeface="Courier New" pitchFamily="49" charset="0"/>
              </a:rPr>
              <a:t> :</a:t>
            </a:r>
            <a:r>
              <a:rPr lang="en-US" sz="2400" b="1" dirty="0" smtClean="0">
                <a:latin typeface="Courier New" pitchFamily="49" charset="0"/>
                <a:cs typeface="Courier New" pitchFamily="49" charset="0"/>
              </a:rPr>
              <a:t>none</a:t>
            </a:r>
          </a:p>
          <a:p>
            <a:pPr marL="0" indent="0">
              <a:buNone/>
            </a:pPr>
            <a:endParaRPr lang="en-US" dirty="0"/>
          </a:p>
          <a:p>
            <a:pPr lvl="1"/>
            <a:r>
              <a:rPr lang="en-US" dirty="0"/>
              <a:t>Forces your labels to be case sensitive, which </a:t>
            </a:r>
            <a:r>
              <a:rPr lang="en-US" dirty="0" smtClean="0"/>
              <a:t>means </a:t>
            </a:r>
            <a:r>
              <a:rPr lang="en-US" b="1" u="sng" dirty="0" smtClean="0"/>
              <a:t>Hello</a:t>
            </a:r>
            <a:r>
              <a:rPr lang="en-US" dirty="0" smtClean="0"/>
              <a:t> and </a:t>
            </a:r>
            <a:r>
              <a:rPr lang="en-US" b="1" u="sng" dirty="0" smtClean="0"/>
              <a:t>hello</a:t>
            </a:r>
            <a:r>
              <a:rPr lang="en-US" dirty="0" smtClean="0"/>
              <a:t> are treated differently.</a:t>
            </a:r>
          </a:p>
          <a:p>
            <a:pPr lvl="1"/>
            <a:endParaRPr lang="en-US" dirty="0" smtClean="0"/>
          </a:p>
          <a:p>
            <a:pPr lvl="1"/>
            <a:r>
              <a:rPr lang="en-US" dirty="0" smtClean="0"/>
              <a:t>This is a good habit to learn because, Most </a:t>
            </a:r>
            <a:r>
              <a:rPr lang="en-US" dirty="0"/>
              <a:t>high level programming languages are also case </a:t>
            </a:r>
            <a:r>
              <a:rPr lang="en-US" dirty="0" smtClean="0"/>
              <a:t>sensitive.</a:t>
            </a:r>
            <a:endParaRPr lang="en-US" dirty="0"/>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1353422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12257</TotalTime>
  <Words>1167</Words>
  <Application>Microsoft Macintosh PowerPoint</Application>
  <PresentationFormat>On-screen Show (4:3)</PresentationFormat>
  <Paragraphs>231</Paragraphs>
  <Slides>28</Slides>
  <Notes>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CSC 221  Computer Organization and Assembly Language</vt:lpstr>
      <vt:lpstr>Lecture 17: Review</vt:lpstr>
      <vt:lpstr>Lecture 17: Review</vt:lpstr>
      <vt:lpstr>Lecture Outline</vt:lpstr>
      <vt:lpstr>Program Components</vt:lpstr>
      <vt:lpstr>Program Components</vt:lpstr>
      <vt:lpstr>Program Components</vt:lpstr>
      <vt:lpstr>Program Components</vt:lpstr>
      <vt:lpstr>Program Components</vt:lpstr>
      <vt:lpstr>Program Components</vt:lpstr>
      <vt:lpstr>Libraries</vt:lpstr>
      <vt:lpstr>I/O Instructions</vt:lpstr>
      <vt:lpstr>I/O Instructions</vt:lpstr>
      <vt:lpstr>I/O Instructions: Example</vt:lpstr>
      <vt:lpstr>Conditional Jump (Jcond) Instructions</vt:lpstr>
      <vt:lpstr>Jcond Ranges</vt:lpstr>
      <vt:lpstr>Jumps Based on Specific Flags</vt:lpstr>
      <vt:lpstr>Jumps Based on Equality</vt:lpstr>
      <vt:lpstr>Jumps Based on Unsigned Comparisons</vt:lpstr>
      <vt:lpstr>Jumps Based on Signed Comparisons</vt:lpstr>
      <vt:lpstr>Applications  (1 of 5)</vt:lpstr>
      <vt:lpstr>Applications  (2 of 5)</vt:lpstr>
      <vt:lpstr>Applications  (3 of 5)</vt:lpstr>
      <vt:lpstr>Applications  (4 of 5)</vt:lpstr>
      <vt:lpstr>Applications  (5 of 5)</vt:lpstr>
      <vt:lpstr>Summary</vt:lpstr>
      <vt:lpstr>Summary</vt:lpstr>
      <vt:lpstr>Reference</vt:lpstr>
    </vt:vector>
  </TitlesOfParts>
  <Company>GHAZALA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NTS</cp:lastModifiedBy>
  <cp:revision>503</cp:revision>
  <dcterms:created xsi:type="dcterms:W3CDTF">2012-02-27T05:45:45Z</dcterms:created>
  <dcterms:modified xsi:type="dcterms:W3CDTF">2012-10-02T07:53:37Z</dcterms:modified>
</cp:coreProperties>
</file>