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42" r:id="rId3"/>
    <p:sldId id="643" r:id="rId4"/>
    <p:sldId id="644" r:id="rId5"/>
    <p:sldId id="645" r:id="rId6"/>
    <p:sldId id="646" r:id="rId7"/>
    <p:sldId id="647" r:id="rId8"/>
    <p:sldId id="648" r:id="rId9"/>
    <p:sldId id="649" r:id="rId10"/>
    <p:sldId id="650" r:id="rId11"/>
    <p:sldId id="365" r:id="rId12"/>
    <p:sldId id="651" r:id="rId13"/>
    <p:sldId id="652" r:id="rId14"/>
    <p:sldId id="495" r:id="rId15"/>
    <p:sldId id="634" r:id="rId16"/>
    <p:sldId id="5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5354" autoAdjust="0"/>
    <p:restoredTop sz="99074" autoAdjust="0"/>
  </p:normalViewPr>
  <p:slideViewPr>
    <p:cSldViewPr>
      <p:cViewPr>
        <p:scale>
          <a:sx n="94" d="100"/>
          <a:sy n="94" d="100"/>
        </p:scale>
        <p:origin x="-378"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19</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I/O and Conditional Jumps in Assembly</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cs typeface="+mj-cs"/>
              </a:rPr>
              <a:t>Jumps Based on Signed Comparisons</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524000"/>
            <a:ext cx="6781800" cy="331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3333707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marL="0" indent="0">
              <a:buNone/>
            </a:pPr>
            <a:r>
              <a:rPr lang="en-US" sz="2800" dirty="0" smtClean="0"/>
              <a:t>ASSEMBLY LANGUAGE IMPLEMENTATION</a:t>
            </a:r>
          </a:p>
          <a:p>
            <a:r>
              <a:rPr lang="en-US" sz="2800" dirty="0" smtClean="0"/>
              <a:t>I/O Instructions</a:t>
            </a:r>
          </a:p>
          <a:p>
            <a:r>
              <a:rPr lang="en-US" sz="2800" dirty="0" smtClean="0"/>
              <a:t>Jumps </a:t>
            </a:r>
            <a:r>
              <a:rPr lang="en-US" sz="2800" dirty="0"/>
              <a:t>Based On . . .</a:t>
            </a:r>
          </a:p>
          <a:p>
            <a:pPr lvl="1"/>
            <a:r>
              <a:rPr lang="en-US" sz="2600" dirty="0"/>
              <a:t>Specific flags</a:t>
            </a:r>
          </a:p>
          <a:p>
            <a:pPr lvl="1"/>
            <a:r>
              <a:rPr lang="en-US" sz="2600" dirty="0"/>
              <a:t>Equality</a:t>
            </a:r>
          </a:p>
          <a:p>
            <a:pPr lvl="1"/>
            <a:r>
              <a:rPr lang="en-US" sz="2600" dirty="0"/>
              <a:t>Unsigned comparisons</a:t>
            </a:r>
          </a:p>
          <a:p>
            <a:pPr lvl="1"/>
            <a:r>
              <a:rPr lang="en-US" sz="2600" dirty="0"/>
              <a:t>Signed </a:t>
            </a:r>
            <a:r>
              <a:rPr lang="en-US" sz="2600" dirty="0" smtClean="0"/>
              <a:t>Comparisons</a:t>
            </a:r>
            <a:endParaRPr lang="en-US" sz="26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772400" cy="1362075"/>
          </a:xfrm>
        </p:spPr>
        <p:txBody>
          <a:bodyPr/>
          <a:lstStyle/>
          <a:p>
            <a:pPr algn="ctr"/>
            <a:r>
              <a:rPr lang="en-US" dirty="0" smtClean="0"/>
              <a:t>Let’s enjoy assembly</a:t>
            </a:r>
            <a:endParaRPr lang="en-US" dirty="0"/>
          </a:p>
        </p:txBody>
      </p:sp>
    </p:spTree>
    <p:extLst>
      <p:ext uri="{BB962C8B-B14F-4D97-AF65-F5344CB8AC3E}">
        <p14:creationId xmlns:p14="http://schemas.microsoft.com/office/powerpoint/2010/main" xmlns="" val="143842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01375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219200"/>
            <a:ext cx="8229600" cy="5410200"/>
          </a:xfrm>
        </p:spPr>
        <p:txBody>
          <a:bodyPr>
            <a:normAutofit/>
          </a:bodyPr>
          <a:lstStyle/>
          <a:p>
            <a:pPr marL="0" indent="0">
              <a:spcBef>
                <a:spcPts val="1200"/>
              </a:spcBef>
              <a:buNone/>
            </a:pPr>
            <a:r>
              <a:rPr lang="en-US" sz="2800" dirty="0" smtClean="0"/>
              <a:t>Assembly Language Implementation:</a:t>
            </a:r>
            <a:endParaRPr lang="en-US" dirty="0" smtClean="0"/>
          </a:p>
          <a:p>
            <a:pPr>
              <a:spcBef>
                <a:spcPts val="1200"/>
              </a:spcBef>
            </a:pPr>
            <a:r>
              <a:rPr lang="en-US" dirty="0" smtClean="0"/>
              <a:t>I/O Instructions</a:t>
            </a:r>
          </a:p>
          <a:p>
            <a:pPr lvl="1">
              <a:spcBef>
                <a:spcPts val="1200"/>
              </a:spcBef>
            </a:pPr>
            <a:r>
              <a:rPr lang="en-US" dirty="0" err="1" smtClean="0"/>
              <a:t>StdIn</a:t>
            </a:r>
            <a:endParaRPr lang="en-US" dirty="0" smtClean="0"/>
          </a:p>
          <a:p>
            <a:pPr lvl="2">
              <a:spcBef>
                <a:spcPts val="1200"/>
              </a:spcBef>
            </a:pPr>
            <a:r>
              <a:rPr lang="en-US" b="1" dirty="0">
                <a:latin typeface="Courier New" pitchFamily="49" charset="0"/>
                <a:cs typeface="Courier New" pitchFamily="49" charset="0"/>
              </a:rPr>
              <a:t>invoke </a:t>
            </a:r>
            <a:r>
              <a:rPr lang="en-US" b="1" dirty="0" err="1">
                <a:latin typeface="Courier New" pitchFamily="49" charset="0"/>
                <a:cs typeface="Courier New" pitchFamily="49" charset="0"/>
              </a:rPr>
              <a:t>StdIn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addr</a:t>
            </a:r>
            <a:r>
              <a:rPr lang="en-US" b="1" dirty="0">
                <a:latin typeface="Courier New" pitchFamily="49" charset="0"/>
                <a:cs typeface="Courier New" pitchFamily="49" charset="0"/>
              </a:rPr>
              <a:t> buffer, 100</a:t>
            </a:r>
          </a:p>
          <a:p>
            <a:pPr lvl="1">
              <a:spcBef>
                <a:spcPts val="1200"/>
              </a:spcBef>
            </a:pPr>
            <a:endParaRPr lang="en-US" dirty="0" smtClean="0"/>
          </a:p>
          <a:p>
            <a:pPr lvl="1">
              <a:spcBef>
                <a:spcPts val="1200"/>
              </a:spcBef>
            </a:pPr>
            <a:r>
              <a:rPr lang="en-US" dirty="0" err="1" smtClean="0"/>
              <a:t>StdOut</a:t>
            </a:r>
            <a:endParaRPr lang="en-US" dirty="0" smtClean="0"/>
          </a:p>
          <a:p>
            <a:pPr lvl="2">
              <a:spcBef>
                <a:spcPts val="1200"/>
              </a:spcBef>
            </a:pPr>
            <a:r>
              <a:rPr lang="en-US" b="1" dirty="0" smtClean="0">
                <a:solidFill>
                  <a:srgbClr val="000000"/>
                </a:solidFill>
                <a:latin typeface="Courier New" pitchFamily="49" charset="0"/>
                <a:cs typeface="Courier New" pitchFamily="49" charset="0"/>
              </a:rPr>
              <a:t>invoke </a:t>
            </a:r>
            <a:r>
              <a:rPr lang="en-US" b="1" dirty="0" err="1">
                <a:solidFill>
                  <a:srgbClr val="000000"/>
                </a:solidFill>
                <a:latin typeface="Courier New" pitchFamily="49" charset="0"/>
                <a:cs typeface="Courier New" pitchFamily="49" charset="0"/>
              </a:rPr>
              <a:t>StdOut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addr</a:t>
            </a:r>
            <a:r>
              <a:rPr lang="en-US" b="1" dirty="0">
                <a:solidFill>
                  <a:srgbClr val="000000"/>
                </a:solidFill>
                <a:latin typeface="Courier New" pitchFamily="49" charset="0"/>
                <a:cs typeface="Courier New" pitchFamily="49" charset="0"/>
              </a:rPr>
              <a:t> message1</a:t>
            </a:r>
          </a:p>
          <a:p>
            <a:pPr marL="457200" lvl="1" indent="0">
              <a:spcBef>
                <a:spcPts val="1200"/>
              </a:spcBef>
              <a:buNone/>
            </a:pPr>
            <a:endParaRPr lang="en-US" dirty="0" smtClean="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85000" lnSpcReduction="20000"/>
          </a:bodyPr>
          <a:lstStyle/>
          <a:p>
            <a:r>
              <a:rPr lang="en-US" sz="2800" dirty="0"/>
              <a:t>Assembly Language Implementation:</a:t>
            </a:r>
          </a:p>
          <a:p>
            <a:pPr marL="0" indent="0">
              <a:buNone/>
            </a:pPr>
            <a:endParaRPr lang="en-US" sz="2800" dirty="0" smtClean="0"/>
          </a:p>
          <a:p>
            <a:r>
              <a:rPr lang="en-US" sz="2800" dirty="0" smtClean="0"/>
              <a:t>Conditional Jump Instructions</a:t>
            </a:r>
            <a:endParaRPr lang="en-US" sz="2800" dirty="0"/>
          </a:p>
          <a:p>
            <a:pPr lvl="1">
              <a:spcBef>
                <a:spcPts val="1776"/>
              </a:spcBef>
            </a:pPr>
            <a:r>
              <a:rPr lang="en-US" sz="2400" dirty="0" smtClean="0"/>
              <a:t>Jumps </a:t>
            </a:r>
            <a:r>
              <a:rPr lang="en-US" sz="2400" dirty="0"/>
              <a:t>Based on Specific </a:t>
            </a:r>
            <a:r>
              <a:rPr lang="en-US" sz="2400" dirty="0" smtClean="0"/>
              <a:t>Flags</a:t>
            </a:r>
          </a:p>
          <a:p>
            <a:pPr lvl="1">
              <a:spcBef>
                <a:spcPts val="1776"/>
              </a:spcBef>
            </a:pPr>
            <a:r>
              <a:rPr lang="en-US" sz="2400" dirty="0" smtClean="0"/>
              <a:t>JZ, JNZ, JC, JNC, ……</a:t>
            </a:r>
          </a:p>
          <a:p>
            <a:pPr lvl="1">
              <a:spcBef>
                <a:spcPts val="1776"/>
              </a:spcBef>
            </a:pPr>
            <a:r>
              <a:rPr lang="en-US" sz="2400" dirty="0" smtClean="0"/>
              <a:t>Jumps Based on Equality</a:t>
            </a:r>
          </a:p>
          <a:p>
            <a:pPr lvl="1">
              <a:spcBef>
                <a:spcPts val="1776"/>
              </a:spcBef>
            </a:pPr>
            <a:r>
              <a:rPr lang="en-US" sz="2400" dirty="0" smtClean="0"/>
              <a:t>JE, JNE, JCXZ, …..</a:t>
            </a:r>
          </a:p>
          <a:p>
            <a:pPr lvl="1">
              <a:spcBef>
                <a:spcPts val="1776"/>
              </a:spcBef>
            </a:pPr>
            <a:r>
              <a:rPr lang="en-US" sz="2400" dirty="0" smtClean="0"/>
              <a:t>Jumps Based on Unsigned Comparison</a:t>
            </a:r>
          </a:p>
          <a:p>
            <a:pPr lvl="1">
              <a:spcBef>
                <a:spcPts val="1776"/>
              </a:spcBef>
            </a:pPr>
            <a:r>
              <a:rPr lang="en-US" sz="2400" dirty="0" smtClean="0"/>
              <a:t>JA, JB, JAE, JBE, …..</a:t>
            </a:r>
          </a:p>
          <a:p>
            <a:pPr lvl="1">
              <a:spcBef>
                <a:spcPts val="1776"/>
              </a:spcBef>
            </a:pPr>
            <a:r>
              <a:rPr lang="en-US" sz="2400" dirty="0" smtClean="0"/>
              <a:t>Jumps Based on Signed Comparison</a:t>
            </a:r>
          </a:p>
          <a:p>
            <a:pPr lvl="1">
              <a:spcBef>
                <a:spcPts val="1776"/>
              </a:spcBef>
            </a:pPr>
            <a:r>
              <a:rPr lang="en-US" sz="2400" dirty="0" smtClean="0"/>
              <a:t>JG, JL, JGE, JLE, ….</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6</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18: Review</a:t>
            </a:r>
          </a:p>
        </p:txBody>
      </p:sp>
      <p:sp>
        <p:nvSpPr>
          <p:cNvPr id="3" name="Content Placeholder 2"/>
          <p:cNvSpPr>
            <a:spLocks noGrp="1"/>
          </p:cNvSpPr>
          <p:nvPr>
            <p:ph idx="1"/>
          </p:nvPr>
        </p:nvSpPr>
        <p:spPr>
          <a:xfrm>
            <a:off x="457200" y="1905000"/>
            <a:ext cx="8382000" cy="4724400"/>
          </a:xfrm>
        </p:spPr>
        <p:txBody>
          <a:bodyPr>
            <a:noAutofit/>
          </a:bodyPr>
          <a:lstStyle/>
          <a:p>
            <a:pPr marL="0" indent="0">
              <a:buNone/>
            </a:pPr>
            <a:r>
              <a:rPr lang="en-US" b="1" dirty="0"/>
              <a:t>I/O Instructions</a:t>
            </a:r>
            <a:endParaRPr lang="en-US" sz="2400" b="1" dirty="0" smtClean="0">
              <a:solidFill>
                <a:srgbClr val="FF0000"/>
              </a:solidFill>
              <a:latin typeface="Courier New" pitchFamily="49" charset="0"/>
              <a:cs typeface="Courier New" pitchFamily="49" charset="0"/>
            </a:endParaRPr>
          </a:p>
          <a:p>
            <a:pPr marL="0" indent="0">
              <a:buNone/>
            </a:pPr>
            <a:r>
              <a:rPr lang="en-US" sz="2400" b="1" dirty="0" err="1" smtClean="0">
                <a:solidFill>
                  <a:srgbClr val="FF0000"/>
                </a:solidFill>
                <a:latin typeface="Courier New" pitchFamily="49" charset="0"/>
                <a:cs typeface="Courier New" pitchFamily="49" charset="0"/>
              </a:rPr>
              <a:t>StdIn</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proc</a:t>
            </a:r>
            <a:r>
              <a:rPr lang="en-US" sz="2400" b="1" dirty="0">
                <a:latin typeface="Courier New" pitchFamily="49" charset="0"/>
                <a:cs typeface="Courier New" pitchFamily="49" charset="0"/>
              </a:rPr>
              <a:t> </a:t>
            </a:r>
            <a:r>
              <a:rPr lang="en-US" sz="2400" b="1" i="1" u="sng" dirty="0" err="1" smtClean="0">
                <a:latin typeface="Courier New" pitchFamily="49" charset="0"/>
                <a:cs typeface="Courier New" pitchFamily="49" charset="0"/>
              </a:rPr>
              <a:t>lpszBuffer</a:t>
            </a:r>
            <a:r>
              <a:rPr lang="en-US" sz="2400" b="1" dirty="0" err="1" smtClean="0">
                <a:latin typeface="Courier New" pitchFamily="49" charset="0"/>
                <a:cs typeface="Courier New" pitchFamily="49" charset="0"/>
              </a:rPr>
              <a:t>:DWORD,</a:t>
            </a:r>
            <a:r>
              <a:rPr lang="en-US" sz="2400" b="1" i="1" u="sng" dirty="0" err="1" smtClean="0">
                <a:latin typeface="Courier New" pitchFamily="49" charset="0"/>
                <a:cs typeface="Courier New" pitchFamily="49" charset="0"/>
              </a:rPr>
              <a:t>bLen</a:t>
            </a:r>
            <a:r>
              <a:rPr lang="en-US" sz="2400" b="1" dirty="0" err="1" smtClean="0">
                <a:latin typeface="Courier New" pitchFamily="49" charset="0"/>
                <a:cs typeface="Courier New" pitchFamily="49" charset="0"/>
              </a:rPr>
              <a:t>:DWORD</a:t>
            </a:r>
            <a:endParaRPr lang="en-US" sz="2400" b="1" dirty="0">
              <a:latin typeface="Courier New" pitchFamily="49" charset="0"/>
              <a:cs typeface="Courier New" pitchFamily="49" charset="0"/>
            </a:endParaRP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Description</a:t>
            </a:r>
            <a:endParaRPr lang="en-US" sz="2400" dirty="0">
              <a:latin typeface="Arial" pitchFamily="34" charset="0"/>
              <a:cs typeface="Arial" pitchFamily="34" charset="0"/>
            </a:endParaRPr>
          </a:p>
          <a:p>
            <a:pPr lvl="1"/>
            <a:r>
              <a:rPr lang="en-US" sz="2000" b="1" i="1" dirty="0" err="1" smtClean="0">
                <a:latin typeface="Courier New" pitchFamily="49" charset="0"/>
                <a:cs typeface="Courier New" pitchFamily="49" charset="0"/>
              </a:rPr>
              <a:t>StdIn</a:t>
            </a:r>
            <a:r>
              <a:rPr lang="en-US" sz="2000" dirty="0" smtClean="0">
                <a:latin typeface="Arial" pitchFamily="34" charset="0"/>
                <a:cs typeface="Arial" pitchFamily="34" charset="0"/>
              </a:rPr>
              <a:t> </a:t>
            </a:r>
            <a:r>
              <a:rPr lang="en-US" sz="2000" dirty="0">
                <a:latin typeface="Arial" pitchFamily="34" charset="0"/>
                <a:cs typeface="Arial" pitchFamily="34" charset="0"/>
              </a:rPr>
              <a:t>receives text input from the console and places it in the buffer required as a parameter. </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The </a:t>
            </a:r>
            <a:r>
              <a:rPr lang="en-US" sz="2000" dirty="0">
                <a:latin typeface="Arial" pitchFamily="34" charset="0"/>
                <a:cs typeface="Arial" pitchFamily="34" charset="0"/>
              </a:rPr>
              <a:t>function terminates when Enter is pressed.</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400" b="1" dirty="0" smtClean="0">
                <a:latin typeface="Arial" pitchFamily="34" charset="0"/>
                <a:cs typeface="Arial" pitchFamily="34" charset="0"/>
              </a:rPr>
              <a:t>Parameters</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1</a:t>
            </a:r>
            <a:r>
              <a:rPr lang="en-US" sz="2000" dirty="0">
                <a:latin typeface="Arial" pitchFamily="34" charset="0"/>
                <a:cs typeface="Arial" pitchFamily="34" charset="0"/>
              </a:rPr>
              <a:t>.</a:t>
            </a:r>
            <a:r>
              <a:rPr lang="en-US" sz="2000" b="1" dirty="0">
                <a:latin typeface="Arial" pitchFamily="34" charset="0"/>
                <a:cs typeface="Arial" pitchFamily="34" charset="0"/>
              </a:rPr>
              <a:t> </a:t>
            </a:r>
            <a:r>
              <a:rPr lang="en-US" sz="2000" b="1" dirty="0" err="1">
                <a:latin typeface="Arial" pitchFamily="34" charset="0"/>
                <a:cs typeface="Arial" pitchFamily="34" charset="0"/>
              </a:rPr>
              <a:t>lpszBuffer</a:t>
            </a:r>
            <a:r>
              <a:rPr lang="en-US" sz="2000" dirty="0">
                <a:latin typeface="Arial" pitchFamily="34" charset="0"/>
                <a:cs typeface="Arial" pitchFamily="34" charset="0"/>
              </a:rPr>
              <a:t> The buffer to receive the text input from the </a:t>
            </a:r>
            <a:r>
              <a:rPr lang="en-US" sz="2000" dirty="0" smtClean="0">
                <a:latin typeface="Arial" pitchFamily="34" charset="0"/>
                <a:cs typeface="Arial" pitchFamily="34" charset="0"/>
              </a:rPr>
              <a:t>console.</a:t>
            </a:r>
          </a:p>
          <a:p>
            <a:pPr lvl="1"/>
            <a:r>
              <a:rPr lang="en-US" sz="2000" dirty="0" smtClean="0">
                <a:latin typeface="Arial" pitchFamily="34" charset="0"/>
                <a:cs typeface="Arial" pitchFamily="34" charset="0"/>
              </a:rPr>
              <a:t>2</a:t>
            </a:r>
            <a:r>
              <a:rPr lang="en-US" sz="2000" dirty="0">
                <a:latin typeface="Arial" pitchFamily="34" charset="0"/>
                <a:cs typeface="Arial" pitchFamily="34" charset="0"/>
              </a:rPr>
              <a:t>.</a:t>
            </a:r>
            <a:r>
              <a:rPr lang="en-US" sz="2000" b="1" dirty="0">
                <a:latin typeface="Arial" pitchFamily="34" charset="0"/>
                <a:cs typeface="Arial" pitchFamily="34" charset="0"/>
              </a:rPr>
              <a:t> </a:t>
            </a:r>
            <a:r>
              <a:rPr lang="en-US" sz="2000" b="1" dirty="0" err="1">
                <a:latin typeface="Arial" pitchFamily="34" charset="0"/>
                <a:cs typeface="Arial" pitchFamily="34" charset="0"/>
              </a:rPr>
              <a:t>bLen</a:t>
            </a:r>
            <a:r>
              <a:rPr lang="en-US" sz="2000" dirty="0">
                <a:latin typeface="Arial" pitchFamily="34" charset="0"/>
                <a:cs typeface="Arial" pitchFamily="34" charset="0"/>
              </a:rPr>
              <a:t> The length of the buffer</a:t>
            </a:r>
            <a:r>
              <a:rPr lang="en-US" sz="2000" dirty="0" smtClean="0">
                <a:latin typeface="Arial" pitchFamily="34" charset="0"/>
                <a:cs typeface="Arial" pitchFamily="34" charset="0"/>
              </a:rPr>
              <a:t>.</a:t>
            </a:r>
          </a:p>
        </p:txBody>
      </p:sp>
      <p:sp>
        <p:nvSpPr>
          <p:cNvPr id="4" name="Rectangle 3"/>
          <p:cNvSpPr/>
          <p:nvPr/>
        </p:nvSpPr>
        <p:spPr>
          <a:xfrm>
            <a:off x="4343400" y="6519446"/>
            <a:ext cx="4724400" cy="338554"/>
          </a:xfrm>
          <a:prstGeom prst="rect">
            <a:avLst/>
          </a:prstGeom>
        </p:spPr>
        <p:txBody>
          <a:bodyPr wrap="square">
            <a:spAutoFit/>
          </a:bodyPr>
          <a:lstStyle/>
          <a:p>
            <a:pPr lvl="1"/>
            <a:r>
              <a:rPr lang="en-US" sz="1600" b="1" dirty="0" smtClean="0">
                <a:latin typeface="Arial" pitchFamily="34" charset="0"/>
                <a:cs typeface="Arial" pitchFamily="34" charset="0"/>
              </a:rPr>
              <a:t>Source:   C</a:t>
            </a:r>
            <a:r>
              <a:rPr lang="en-US" sz="1600" b="1" dirty="0">
                <a:latin typeface="Arial" pitchFamily="34" charset="0"/>
                <a:cs typeface="Arial" pitchFamily="34" charset="0"/>
              </a:rPr>
              <a:t>:\masm32\help\masmlib.chm</a:t>
            </a:r>
          </a:p>
        </p:txBody>
      </p:sp>
      <p:sp>
        <p:nvSpPr>
          <p:cNvPr id="6" name="Rectangle 5"/>
          <p:cNvSpPr/>
          <p:nvPr/>
        </p:nvSpPr>
        <p:spPr>
          <a:xfrm>
            <a:off x="3276600" y="2895600"/>
            <a:ext cx="4724400" cy="584776"/>
          </a:xfrm>
          <a:prstGeom prst="rect">
            <a:avLst/>
          </a:prstGeom>
          <a:noFill/>
          <a:ln>
            <a:solidFill>
              <a:srgbClr val="4F81BD"/>
            </a:solidFill>
          </a:ln>
        </p:spPr>
        <p:txBody>
          <a:bodyPr wrap="square">
            <a:spAutoFit/>
          </a:bodyPr>
          <a:lstStyle/>
          <a:p>
            <a:r>
              <a:rPr lang="en-US" sz="1600" b="1" dirty="0" smtClean="0">
                <a:latin typeface="Courier New" pitchFamily="49" charset="0"/>
                <a:cs typeface="Courier New" pitchFamily="49" charset="0"/>
              </a:rPr>
              <a:t>Include    </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\include\</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a:t>
            </a:r>
          </a:p>
          <a:p>
            <a:r>
              <a:rPr lang="en-US" sz="1600" b="1" dirty="0" err="1" smtClean="0">
                <a:latin typeface="Courier New" pitchFamily="49" charset="0"/>
                <a:cs typeface="Courier New" pitchFamily="49" charset="0"/>
              </a:rPr>
              <a:t>includelib</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\masm32\lib\masm32.lib</a:t>
            </a:r>
          </a:p>
        </p:txBody>
      </p:sp>
      <p:sp>
        <p:nvSpPr>
          <p:cNvPr id="7" name="Rectangle 6"/>
          <p:cNvSpPr/>
          <p:nvPr/>
        </p:nvSpPr>
        <p:spPr>
          <a:xfrm>
            <a:off x="2514600" y="4800600"/>
            <a:ext cx="5257800" cy="369332"/>
          </a:xfrm>
          <a:prstGeom prst="rect">
            <a:avLst/>
          </a:prstGeom>
        </p:spPr>
        <p:txBody>
          <a:bodyPr wrap="square">
            <a:spAutoFit/>
          </a:bodyPr>
          <a:lstStyle/>
          <a:p>
            <a:pPr marL="400050" lvl="1" indent="0">
              <a:buNone/>
            </a:pPr>
            <a:r>
              <a:rPr lang="en-US" b="1" dirty="0">
                <a:solidFill>
                  <a:srgbClr val="800000"/>
                </a:solidFill>
                <a:latin typeface="Courier New" pitchFamily="49" charset="0"/>
                <a:cs typeface="Courier New" pitchFamily="49" charset="0"/>
              </a:rPr>
              <a:t>invoke </a:t>
            </a:r>
            <a:r>
              <a:rPr lang="en-US" b="1" dirty="0" err="1">
                <a:solidFill>
                  <a:srgbClr val="800000"/>
                </a:solidFill>
                <a:latin typeface="Courier New" pitchFamily="49" charset="0"/>
                <a:cs typeface="Courier New" pitchFamily="49" charset="0"/>
              </a:rPr>
              <a:t>StdIn</a:t>
            </a:r>
            <a:r>
              <a:rPr lang="en-US" b="1" dirty="0">
                <a:solidFill>
                  <a:srgbClr val="800000"/>
                </a:solidFill>
                <a:latin typeface="Courier New" pitchFamily="49" charset="0"/>
                <a:cs typeface="Courier New" pitchFamily="49" charset="0"/>
              </a:rPr>
              <a:t>, </a:t>
            </a:r>
            <a:r>
              <a:rPr lang="en-US" b="1" dirty="0" err="1">
                <a:solidFill>
                  <a:srgbClr val="800000"/>
                </a:solidFill>
                <a:latin typeface="Courier New" pitchFamily="49" charset="0"/>
                <a:cs typeface="Courier New" pitchFamily="49" charset="0"/>
              </a:rPr>
              <a:t>addr</a:t>
            </a:r>
            <a:r>
              <a:rPr lang="en-US" b="1" dirty="0">
                <a:solidFill>
                  <a:srgbClr val="800000"/>
                </a:solidFill>
                <a:latin typeface="Courier New" pitchFamily="49" charset="0"/>
                <a:cs typeface="Courier New" pitchFamily="49" charset="0"/>
              </a:rPr>
              <a:t> buffer, 100</a:t>
            </a:r>
          </a:p>
        </p:txBody>
      </p:sp>
      <p:sp>
        <p:nvSpPr>
          <p:cNvPr id="5" name="Rectangle 4"/>
          <p:cNvSpPr/>
          <p:nvPr/>
        </p:nvSpPr>
        <p:spPr>
          <a:xfrm>
            <a:off x="457200" y="1066800"/>
            <a:ext cx="4800600" cy="584776"/>
          </a:xfrm>
          <a:prstGeom prst="rect">
            <a:avLst/>
          </a:prstGeom>
        </p:spPr>
        <p:txBody>
          <a:bodyPr wrap="square">
            <a:spAutoFit/>
          </a:bodyPr>
          <a:lstStyle/>
          <a:p>
            <a:r>
              <a:rPr lang="en-US" sz="3200" dirty="0">
                <a:latin typeface="Arial"/>
                <a:cs typeface="Arial"/>
              </a:rPr>
              <a:t>Program Components</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18: Review</a:t>
            </a:r>
          </a:p>
        </p:txBody>
      </p:sp>
      <p:sp>
        <p:nvSpPr>
          <p:cNvPr id="3" name="Content Placeholder 2"/>
          <p:cNvSpPr>
            <a:spLocks noGrp="1"/>
          </p:cNvSpPr>
          <p:nvPr>
            <p:ph idx="1"/>
          </p:nvPr>
        </p:nvSpPr>
        <p:spPr>
          <a:xfrm>
            <a:off x="457200" y="1600200"/>
            <a:ext cx="8382000" cy="5029200"/>
          </a:xfrm>
        </p:spPr>
        <p:txBody>
          <a:bodyPr>
            <a:noAutofit/>
          </a:bodyPr>
          <a:lstStyle/>
          <a:p>
            <a:pPr marL="0" indent="0">
              <a:buNone/>
            </a:pPr>
            <a:r>
              <a:rPr lang="en-US" sz="2400" b="1" dirty="0" err="1" smtClean="0">
                <a:solidFill>
                  <a:srgbClr val="FF0000"/>
                </a:solidFill>
                <a:latin typeface="Courier New" pitchFamily="49" charset="0"/>
                <a:cs typeface="Courier New" pitchFamily="49" charset="0"/>
              </a:rPr>
              <a:t>StdOut</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proc</a:t>
            </a:r>
            <a:r>
              <a:rPr lang="en-US" sz="2400" b="1" dirty="0">
                <a:latin typeface="Courier New" pitchFamily="49" charset="0"/>
                <a:cs typeface="Courier New" pitchFamily="49" charset="0"/>
              </a:rPr>
              <a:t> </a:t>
            </a:r>
            <a:r>
              <a:rPr lang="en-US" sz="2400" b="1" dirty="0" err="1" smtClean="0">
                <a:latin typeface="Courier New" pitchFamily="49" charset="0"/>
                <a:cs typeface="Courier New" pitchFamily="49" charset="0"/>
              </a:rPr>
              <a:t>lpszText:DWORD</a:t>
            </a:r>
            <a:endParaRPr lang="en-US" sz="2400" b="1" dirty="0">
              <a:latin typeface="Courier New" pitchFamily="49" charset="0"/>
              <a:cs typeface="Courier New" pitchFamily="49" charset="0"/>
            </a:endParaRPr>
          </a:p>
          <a:p>
            <a:pPr marL="0" indent="0">
              <a:buNone/>
            </a:pPr>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Description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StdOut</a:t>
            </a:r>
            <a:r>
              <a:rPr lang="en-US" sz="2400" dirty="0" smtClean="0">
                <a:latin typeface="Arial" pitchFamily="34" charset="0"/>
                <a:cs typeface="Arial" pitchFamily="34" charset="0"/>
              </a:rPr>
              <a:t> </a:t>
            </a:r>
            <a:r>
              <a:rPr lang="en-US" sz="2400" dirty="0">
                <a:latin typeface="Arial" pitchFamily="34" charset="0"/>
                <a:cs typeface="Arial" pitchFamily="34" charset="0"/>
              </a:rPr>
              <a:t>will display a zero terminated string at the current position in the console</a:t>
            </a:r>
            <a:r>
              <a:rPr lang="en-US" sz="2400" dirty="0" smtClean="0">
                <a:latin typeface="Arial" pitchFamily="34" charset="0"/>
                <a:cs typeface="Arial" pitchFamily="34" charset="0"/>
              </a:rPr>
              <a:t>.</a:t>
            </a: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Parameter</a:t>
            </a:r>
            <a:endParaRPr lang="en-US" sz="2400" dirty="0">
              <a:latin typeface="Arial" pitchFamily="34" charset="0"/>
              <a:cs typeface="Arial" pitchFamily="34" charset="0"/>
            </a:endParaRPr>
          </a:p>
          <a:p>
            <a:pPr lvl="1"/>
            <a:r>
              <a:rPr lang="en-US" sz="2000" b="1" dirty="0" smtClean="0">
                <a:latin typeface="Arial" pitchFamily="34" charset="0"/>
                <a:cs typeface="Arial" pitchFamily="34" charset="0"/>
              </a:rPr>
              <a:t> </a:t>
            </a:r>
            <a:r>
              <a:rPr lang="en-US" sz="2000" b="1" dirty="0" err="1">
                <a:latin typeface="Arial" pitchFamily="34" charset="0"/>
                <a:cs typeface="Arial" pitchFamily="34" charset="0"/>
              </a:rPr>
              <a:t>lpszText</a:t>
            </a:r>
            <a:r>
              <a:rPr lang="en-US" sz="2000" dirty="0">
                <a:latin typeface="Arial" pitchFamily="34" charset="0"/>
                <a:cs typeface="Arial" pitchFamily="34" charset="0"/>
              </a:rPr>
              <a:t> </a:t>
            </a:r>
            <a:r>
              <a:rPr lang="en-US" sz="2000" dirty="0" smtClean="0">
                <a:latin typeface="Arial" pitchFamily="34" charset="0"/>
                <a:cs typeface="Arial" pitchFamily="34" charset="0"/>
              </a:rPr>
              <a:t>: A </a:t>
            </a:r>
            <a:r>
              <a:rPr lang="en-US" sz="2000" dirty="0">
                <a:latin typeface="Arial" pitchFamily="34" charset="0"/>
                <a:cs typeface="Arial" pitchFamily="34" charset="0"/>
              </a:rPr>
              <a:t>zero terminates string</a:t>
            </a:r>
            <a:r>
              <a:rPr lang="en-US" sz="2000" dirty="0" smtClean="0">
                <a:latin typeface="Arial" pitchFamily="34" charset="0"/>
                <a:cs typeface="Arial" pitchFamily="34" charset="0"/>
              </a:rPr>
              <a:t>.</a:t>
            </a:r>
          </a:p>
          <a:p>
            <a:pPr marL="457200" lvl="1" indent="0">
              <a:buNone/>
            </a:pPr>
            <a:endParaRPr lang="en-US" sz="2000" dirty="0">
              <a:latin typeface="Arial" pitchFamily="34" charset="0"/>
              <a:cs typeface="Arial" pitchFamily="34" charset="0"/>
            </a:endParaRPr>
          </a:p>
          <a:p>
            <a:r>
              <a:rPr lang="en-US" sz="2400" b="1" dirty="0" smtClean="0">
                <a:latin typeface="Arial" pitchFamily="34" charset="0"/>
                <a:cs typeface="Arial" pitchFamily="34" charset="0"/>
              </a:rPr>
              <a:t>Return Value</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There </a:t>
            </a:r>
            <a:r>
              <a:rPr lang="en-US" sz="2000" dirty="0">
                <a:latin typeface="Arial" pitchFamily="34" charset="0"/>
                <a:cs typeface="Arial" pitchFamily="34" charset="0"/>
              </a:rPr>
              <a:t>is no return value</a:t>
            </a:r>
            <a:r>
              <a:rPr lang="en-US" sz="2000" dirty="0" smtClean="0">
                <a:latin typeface="Arial" pitchFamily="34" charset="0"/>
                <a:cs typeface="Arial" pitchFamily="34" charset="0"/>
              </a:rPr>
              <a:t>.</a:t>
            </a:r>
          </a:p>
          <a:p>
            <a:pPr lvl="1"/>
            <a:endParaRPr lang="en-US" sz="2000" dirty="0">
              <a:latin typeface="Arial" pitchFamily="34" charset="0"/>
              <a:cs typeface="Arial" pitchFamily="34" charset="0"/>
            </a:endParaRPr>
          </a:p>
          <a:p>
            <a:pPr lvl="1"/>
            <a:endParaRPr lang="en-US" sz="2000" dirty="0" smtClean="0">
              <a:latin typeface="Arial" pitchFamily="34" charset="0"/>
              <a:cs typeface="Arial" pitchFamily="34" charset="0"/>
            </a:endParaRPr>
          </a:p>
          <a:p>
            <a:pPr marL="457200" lvl="1" indent="0">
              <a:buNone/>
            </a:pPr>
            <a:r>
              <a:rPr lang="en-US" sz="2000" dirty="0" smtClean="0">
                <a:latin typeface="Arial" pitchFamily="34" charset="0"/>
                <a:cs typeface="Arial" pitchFamily="34" charset="0"/>
              </a:rPr>
              <a:t>	</a:t>
            </a:r>
            <a:r>
              <a:rPr lang="en-US" sz="2000" dirty="0"/>
              <a:t/>
            </a:r>
            <a:br>
              <a:rPr lang="en-US" sz="2000" dirty="0"/>
            </a:br>
            <a:r>
              <a:rPr lang="en-US" sz="1600" dirty="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4" name="Rectangle 3"/>
          <p:cNvSpPr/>
          <p:nvPr/>
        </p:nvSpPr>
        <p:spPr>
          <a:xfrm>
            <a:off x="4343400" y="6519446"/>
            <a:ext cx="4724400" cy="338554"/>
          </a:xfrm>
          <a:prstGeom prst="rect">
            <a:avLst/>
          </a:prstGeom>
        </p:spPr>
        <p:txBody>
          <a:bodyPr wrap="square">
            <a:spAutoFit/>
          </a:bodyPr>
          <a:lstStyle/>
          <a:p>
            <a:pPr lvl="1"/>
            <a:r>
              <a:rPr lang="en-US" sz="1600" b="1" dirty="0" smtClean="0">
                <a:latin typeface="Arial" pitchFamily="34" charset="0"/>
                <a:cs typeface="Arial" pitchFamily="34" charset="0"/>
              </a:rPr>
              <a:t>Source:   C</a:t>
            </a:r>
            <a:r>
              <a:rPr lang="en-US" sz="1600" b="1" dirty="0">
                <a:latin typeface="Arial" pitchFamily="34" charset="0"/>
                <a:cs typeface="Arial" pitchFamily="34" charset="0"/>
              </a:rPr>
              <a:t>:\masm32\help\masmlib.chm</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6" name="Rectangle 5"/>
          <p:cNvSpPr/>
          <p:nvPr/>
        </p:nvSpPr>
        <p:spPr>
          <a:xfrm>
            <a:off x="3276600" y="2209800"/>
            <a:ext cx="4724400" cy="584776"/>
          </a:xfrm>
          <a:prstGeom prst="rect">
            <a:avLst/>
          </a:prstGeom>
          <a:noFill/>
          <a:ln>
            <a:solidFill>
              <a:srgbClr val="4F81BD"/>
            </a:solidFill>
          </a:ln>
        </p:spPr>
        <p:txBody>
          <a:bodyPr wrap="square">
            <a:spAutoFit/>
          </a:bodyPr>
          <a:lstStyle/>
          <a:p>
            <a:r>
              <a:rPr lang="en-US" sz="1600" b="1" dirty="0" smtClean="0">
                <a:latin typeface="Courier New" pitchFamily="49" charset="0"/>
                <a:cs typeface="Courier New" pitchFamily="49" charset="0"/>
              </a:rPr>
              <a:t>Include    </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\include\</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a:t>
            </a:r>
          </a:p>
          <a:p>
            <a:r>
              <a:rPr lang="en-US" sz="1600" b="1" dirty="0" err="1" smtClean="0">
                <a:latin typeface="Courier New" pitchFamily="49" charset="0"/>
                <a:cs typeface="Courier New" pitchFamily="49" charset="0"/>
              </a:rPr>
              <a:t>includelib</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\masm32\lib\masm32.lib</a:t>
            </a:r>
          </a:p>
        </p:txBody>
      </p:sp>
      <p:sp>
        <p:nvSpPr>
          <p:cNvPr id="7" name="Rectangle 6"/>
          <p:cNvSpPr/>
          <p:nvPr/>
        </p:nvSpPr>
        <p:spPr>
          <a:xfrm>
            <a:off x="1600200" y="3733800"/>
            <a:ext cx="5232041" cy="369332"/>
          </a:xfrm>
          <a:prstGeom prst="rect">
            <a:avLst/>
          </a:prstGeom>
        </p:spPr>
        <p:txBody>
          <a:bodyPr wrap="square">
            <a:spAutoFit/>
          </a:bodyPr>
          <a:lstStyle/>
          <a:p>
            <a:pPr marL="400050" lvl="1" indent="0">
              <a:buNone/>
            </a:pPr>
            <a:r>
              <a:rPr lang="en-US" b="1" dirty="0">
                <a:solidFill>
                  <a:srgbClr val="800000"/>
                </a:solidFill>
                <a:latin typeface="Courier New" pitchFamily="49" charset="0"/>
                <a:cs typeface="Courier New" pitchFamily="49" charset="0"/>
              </a:rPr>
              <a:t>invoke </a:t>
            </a:r>
            <a:r>
              <a:rPr lang="en-US" b="1" dirty="0" err="1">
                <a:solidFill>
                  <a:srgbClr val="800000"/>
                </a:solidFill>
                <a:latin typeface="Courier New" pitchFamily="49" charset="0"/>
                <a:cs typeface="Courier New" pitchFamily="49" charset="0"/>
              </a:rPr>
              <a:t>StdOut</a:t>
            </a:r>
            <a:r>
              <a:rPr lang="en-US" b="1" dirty="0">
                <a:solidFill>
                  <a:srgbClr val="800000"/>
                </a:solidFill>
                <a:latin typeface="Courier New" pitchFamily="49" charset="0"/>
                <a:cs typeface="Courier New" pitchFamily="49" charset="0"/>
              </a:rPr>
              <a:t>, </a:t>
            </a:r>
            <a:r>
              <a:rPr lang="en-US" b="1" dirty="0" err="1">
                <a:solidFill>
                  <a:srgbClr val="800000"/>
                </a:solidFill>
                <a:latin typeface="Courier New" pitchFamily="49" charset="0"/>
                <a:cs typeface="Courier New" pitchFamily="49" charset="0"/>
              </a:rPr>
              <a:t>addr</a:t>
            </a:r>
            <a:r>
              <a:rPr lang="en-US" b="1" dirty="0">
                <a:solidFill>
                  <a:srgbClr val="800000"/>
                </a:solidFill>
                <a:latin typeface="Courier New" pitchFamily="49" charset="0"/>
                <a:cs typeface="Courier New" pitchFamily="49" charset="0"/>
              </a:rPr>
              <a:t> message1</a:t>
            </a:r>
          </a:p>
        </p:txBody>
      </p:sp>
    </p:spTree>
    <p:extLst>
      <p:ext uri="{BB962C8B-B14F-4D97-AF65-F5344CB8AC3E}">
        <p14:creationId xmlns:p14="http://schemas.microsoft.com/office/powerpoint/2010/main" xmlns="" val="102808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Instructions: </a:t>
            </a:r>
            <a:r>
              <a:rPr lang="en-US" i="1" dirty="0" smtClean="0"/>
              <a:t>Example</a:t>
            </a:r>
            <a:endParaRPr lang="en-US" i="1" dirty="0"/>
          </a:p>
        </p:txBody>
      </p:sp>
      <p:sp>
        <p:nvSpPr>
          <p:cNvPr id="3" name="Content Placeholder 2"/>
          <p:cNvSpPr>
            <a:spLocks noGrp="1"/>
          </p:cNvSpPr>
          <p:nvPr>
            <p:ph idx="1"/>
          </p:nvPr>
        </p:nvSpPr>
        <p:spPr>
          <a:xfrm>
            <a:off x="457200" y="1295400"/>
            <a:ext cx="8382000" cy="5334000"/>
          </a:xfrm>
        </p:spPr>
        <p:txBody>
          <a:bodyPr>
            <a:noAutofit/>
          </a:bodyPr>
          <a:lstStyle/>
          <a:p>
            <a:pPr marL="0" indent="0">
              <a:buNone/>
            </a:pP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data</a:t>
            </a:r>
          </a:p>
          <a:p>
            <a:pPr marL="0" indent="0">
              <a:buNone/>
            </a:pPr>
            <a:r>
              <a:rPr lang="en-US" sz="1800" b="1" dirty="0">
                <a:latin typeface="Courier New" pitchFamily="49" charset="0"/>
                <a:cs typeface="Courier New" pitchFamily="49" charset="0"/>
              </a:rPr>
              <a:t>message1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"Type your name: ", 0</a:t>
            </a:r>
          </a:p>
          <a:p>
            <a:pPr marL="0" indent="0">
              <a:buNone/>
            </a:pPr>
            <a:r>
              <a:rPr lang="en-US" sz="1800" b="1" dirty="0">
                <a:latin typeface="Courier New" pitchFamily="49" charset="0"/>
                <a:cs typeface="Courier New" pitchFamily="49" charset="0"/>
              </a:rPr>
              <a:t>message2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"Your name is ", 0</a:t>
            </a:r>
          </a:p>
          <a:p>
            <a:pPr marL="0" indent="0">
              <a:buNone/>
            </a:pP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.data?</a:t>
            </a:r>
          </a:p>
          <a:p>
            <a:pPr marL="0" indent="0">
              <a:buNone/>
            </a:pPr>
            <a:r>
              <a:rPr lang="en-US" sz="1800" b="1" dirty="0">
                <a:latin typeface="Courier New" pitchFamily="49" charset="0"/>
                <a:cs typeface="Courier New" pitchFamily="49" charset="0"/>
              </a:rPr>
              <a:t>buffer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100 dup(?)</a:t>
            </a:r>
          </a:p>
          <a:p>
            <a:pPr marL="0" indent="0">
              <a:buNone/>
            </a:pP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.code</a:t>
            </a:r>
          </a:p>
          <a:p>
            <a:pPr marL="0" indent="0">
              <a:buNone/>
            </a:pPr>
            <a:r>
              <a:rPr lang="en-US" sz="1800" b="1" dirty="0">
                <a:latin typeface="Courier New" pitchFamily="49" charset="0"/>
                <a:cs typeface="Courier New" pitchFamily="49" charset="0"/>
              </a:rPr>
              <a:t>start</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message1</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 100</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message2</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buffer</a:t>
            </a:r>
            <a:endParaRPr lang="en-US" sz="1800" b="1" dirty="0">
              <a:latin typeface="Courier New" pitchFamily="49" charset="0"/>
              <a:cs typeface="Courier New" pitchFamily="49" charset="0"/>
            </a:endParaRP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 100</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ExitProcess</a:t>
            </a:r>
            <a:r>
              <a:rPr lang="en-US" sz="1800" b="1" dirty="0">
                <a:latin typeface="Courier New" pitchFamily="49" charset="0"/>
                <a:cs typeface="Courier New" pitchFamily="49" charset="0"/>
              </a:rPr>
              <a:t>, 0</a:t>
            </a:r>
          </a:p>
          <a:p>
            <a:pPr marL="0" indent="0">
              <a:buNone/>
            </a:pPr>
            <a:r>
              <a:rPr lang="en-US" sz="1800" b="1" dirty="0" smtClean="0">
                <a:latin typeface="Courier New" pitchFamily="49" charset="0"/>
                <a:cs typeface="Courier New" pitchFamily="49" charset="0"/>
              </a:rPr>
              <a:t>end start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xmlns="" val="1450585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dirty="0" smtClean="0">
                <a:cs typeface="+mj-cs"/>
              </a:rPr>
              <a:t>Conditional Jump (</a:t>
            </a:r>
            <a:r>
              <a:rPr lang="en-US" dirty="0" err="1" smtClean="0">
                <a:cs typeface="+mj-cs"/>
              </a:rPr>
              <a:t>J</a:t>
            </a:r>
            <a:r>
              <a:rPr lang="en-US" sz="2800" i="1" dirty="0" err="1" smtClean="0">
                <a:cs typeface="+mj-cs"/>
              </a:rPr>
              <a:t>cond</a:t>
            </a:r>
            <a:r>
              <a:rPr lang="en-US" dirty="0" smtClean="0">
                <a:cs typeface="+mj-cs"/>
              </a:rPr>
              <a:t>) Instructions</a:t>
            </a:r>
          </a:p>
        </p:txBody>
      </p:sp>
      <p:sp>
        <p:nvSpPr>
          <p:cNvPr id="2" name="Content Placeholder 1"/>
          <p:cNvSpPr>
            <a:spLocks noGrp="1"/>
          </p:cNvSpPr>
          <p:nvPr>
            <p:ph idx="1"/>
          </p:nvPr>
        </p:nvSpPr>
        <p:spPr/>
        <p:txBody>
          <a:bodyPr>
            <a:normAutofit/>
          </a:bodyPr>
          <a:lstStyle/>
          <a:p>
            <a:pPr>
              <a:defRPr/>
            </a:pPr>
            <a:r>
              <a:rPr lang="en-US" sz="2800" dirty="0"/>
              <a:t>A conditional jump instruction branches to a label when specific register or flag conditions are </a:t>
            </a:r>
            <a:r>
              <a:rPr lang="en-US" sz="2800" dirty="0" smtClean="0"/>
              <a:t>met.</a:t>
            </a:r>
            <a:endParaRPr lang="en-US" sz="2800" dirty="0"/>
          </a:p>
          <a:p>
            <a:pPr lvl="1">
              <a:buNone/>
              <a:defRPr/>
            </a:pPr>
            <a:endParaRPr lang="en-US" sz="2400" dirty="0"/>
          </a:p>
          <a:p>
            <a:pPr>
              <a:defRPr/>
            </a:pPr>
            <a:r>
              <a:rPr lang="en-US" sz="2800" dirty="0"/>
              <a:t>Examples:</a:t>
            </a:r>
          </a:p>
          <a:p>
            <a:pPr lvl="1">
              <a:defRPr/>
            </a:pPr>
            <a:r>
              <a:rPr lang="en-US" sz="2400" dirty="0"/>
              <a:t>JB, JC jump to a label if the Carry flag is set</a:t>
            </a:r>
          </a:p>
          <a:p>
            <a:pPr lvl="1">
              <a:defRPr/>
            </a:pPr>
            <a:r>
              <a:rPr lang="en-US" sz="2400" dirty="0"/>
              <a:t>JE, JZ jump to a label if the Zero flag is set</a:t>
            </a:r>
          </a:p>
          <a:p>
            <a:pPr lvl="1">
              <a:defRPr/>
            </a:pPr>
            <a:r>
              <a:rPr lang="en-US" sz="2400" dirty="0"/>
              <a:t>JS jumps to a label if the Sign flag is set</a:t>
            </a:r>
          </a:p>
          <a:p>
            <a:pPr lvl="1">
              <a:defRPr/>
            </a:pPr>
            <a:r>
              <a:rPr lang="en-US" sz="2400" dirty="0"/>
              <a:t>JNE, JNZ jump to a label if the Zero flag is clear</a:t>
            </a:r>
          </a:p>
          <a:p>
            <a:pPr lvl="1">
              <a:defRPr/>
            </a:pPr>
            <a:r>
              <a:rPr lang="en-US" sz="2400" dirty="0"/>
              <a:t>JECXZ jumps to a label if ECX equals 0</a:t>
            </a:r>
          </a:p>
          <a:p>
            <a:pPr marL="0" indent="0">
              <a:buNone/>
            </a:pPr>
            <a:endParaRPr lang="en-US" sz="2800" dirty="0"/>
          </a:p>
        </p:txBody>
      </p:sp>
    </p:spTree>
    <p:extLst>
      <p:ext uri="{BB962C8B-B14F-4D97-AF65-F5344CB8AC3E}">
        <p14:creationId xmlns:p14="http://schemas.microsoft.com/office/powerpoint/2010/main" xmlns="" val="2615262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mtClean="0">
                <a:cs typeface="+mj-cs"/>
              </a:rPr>
              <a:t>J</a:t>
            </a:r>
            <a:r>
              <a:rPr lang="en-US" sz="2800" i="1" smtClean="0">
                <a:cs typeface="+mj-cs"/>
              </a:rPr>
              <a:t>cond</a:t>
            </a:r>
            <a:r>
              <a:rPr lang="en-US" smtClean="0">
                <a:cs typeface="+mj-cs"/>
              </a:rPr>
              <a:t> Ranges</a:t>
            </a:r>
          </a:p>
        </p:txBody>
      </p:sp>
      <p:sp>
        <p:nvSpPr>
          <p:cNvPr id="157699" name="Rectangle 3"/>
          <p:cNvSpPr>
            <a:spLocks noGrp="1" noChangeArrowheads="1"/>
          </p:cNvSpPr>
          <p:nvPr>
            <p:ph type="body" idx="1"/>
          </p:nvPr>
        </p:nvSpPr>
        <p:spPr>
          <a:xfrm>
            <a:off x="685800" y="1143000"/>
            <a:ext cx="7772400" cy="4191000"/>
          </a:xfrm>
        </p:spPr>
        <p:txBody>
          <a:bodyPr>
            <a:normAutofit/>
          </a:bodyPr>
          <a:lstStyle/>
          <a:p>
            <a:pPr eaLnBrk="1" hangingPunct="1">
              <a:defRPr/>
            </a:pPr>
            <a:r>
              <a:rPr lang="en-US" sz="2800" dirty="0" smtClean="0">
                <a:cs typeface="+mn-cs"/>
              </a:rPr>
              <a:t>Prior to the 386:</a:t>
            </a:r>
          </a:p>
          <a:p>
            <a:pPr lvl="1" eaLnBrk="1" hangingPunct="1">
              <a:defRPr/>
            </a:pPr>
            <a:r>
              <a:rPr lang="en-US" sz="2400" dirty="0" smtClean="0"/>
              <a:t>jump must be within –128 to +127 bytes from current location counter.</a:t>
            </a:r>
          </a:p>
          <a:p>
            <a:pPr lvl="1" eaLnBrk="1" hangingPunct="1">
              <a:defRPr/>
            </a:pPr>
            <a:endParaRPr lang="en-US" sz="2400" dirty="0" smtClean="0"/>
          </a:p>
          <a:p>
            <a:pPr eaLnBrk="1" hangingPunct="1">
              <a:defRPr/>
            </a:pPr>
            <a:r>
              <a:rPr lang="en-US" sz="2800" dirty="0" smtClean="0">
                <a:cs typeface="+mn-cs"/>
              </a:rPr>
              <a:t>IA-32 processors:</a:t>
            </a:r>
          </a:p>
          <a:p>
            <a:pPr lvl="1" eaLnBrk="1" hangingPunct="1">
              <a:defRPr/>
            </a:pPr>
            <a:r>
              <a:rPr lang="en-US" sz="2400" dirty="0" smtClean="0"/>
              <a:t>32-bit offset permits jump anywhere in memory.</a:t>
            </a:r>
          </a:p>
        </p:txBody>
      </p:sp>
    </p:spTree>
    <p:extLst>
      <p:ext uri="{BB962C8B-B14F-4D97-AF65-F5344CB8AC3E}">
        <p14:creationId xmlns:p14="http://schemas.microsoft.com/office/powerpoint/2010/main" xmlns="" val="170917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dirty="0" smtClean="0">
                <a:cs typeface="+mj-cs"/>
              </a:rPr>
              <a:t>Jumps Based on Specific Flags</a:t>
            </a:r>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1219200"/>
            <a:ext cx="7259188"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84075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smtClean="0">
                <a:cs typeface="+mj-cs"/>
              </a:rPr>
              <a:t>Jumps Based on Equality</a:t>
            </a:r>
          </a:p>
        </p:txBody>
      </p:sp>
      <p:pic>
        <p:nvPicPr>
          <p:cNvPr id="9830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2133600"/>
            <a:ext cx="7819134"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416852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mtClean="0">
                <a:cs typeface="+mj-cs"/>
              </a:rPr>
              <a:t>Jumps Based on Unsigned Comparisons</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1600200"/>
            <a:ext cx="8564481"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060483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12355</TotalTime>
  <Words>467</Words>
  <Application>Microsoft Macintosh PowerPoint</Application>
  <PresentationFormat>On-screen Show (4:3)</PresentationFormat>
  <Paragraphs>114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CSC 221  Computer Organization and Assembly Language</vt:lpstr>
      <vt:lpstr>Lecture 18: Review</vt:lpstr>
      <vt:lpstr>Lecture 18: Review</vt:lpstr>
      <vt:lpstr>I/O Instructions: Example</vt:lpstr>
      <vt:lpstr>Conditional Jump (Jcond) Instructions</vt:lpstr>
      <vt:lpstr>Jcond Ranges</vt:lpstr>
      <vt:lpstr>Jumps Based on Specific Flags</vt:lpstr>
      <vt:lpstr>Jumps Based on Equality</vt:lpstr>
      <vt:lpstr>Jumps Based on Unsigned Comparisons</vt:lpstr>
      <vt:lpstr>Jumps Based on Signed Comparisons</vt:lpstr>
      <vt:lpstr>Lecture Outline</vt:lpstr>
      <vt:lpstr>Let’s enjoy assembly</vt:lpstr>
      <vt:lpstr>Slide 13</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516</cp:revision>
  <dcterms:created xsi:type="dcterms:W3CDTF">2012-02-27T05:45:45Z</dcterms:created>
  <dcterms:modified xsi:type="dcterms:W3CDTF">2012-10-03T12:19:39Z</dcterms:modified>
</cp:coreProperties>
</file>