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642" r:id="rId3"/>
    <p:sldId id="692" r:id="rId4"/>
    <p:sldId id="365" r:id="rId5"/>
    <p:sldId id="653" r:id="rId6"/>
    <p:sldId id="654"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83" r:id="rId25"/>
    <p:sldId id="684" r:id="rId26"/>
    <p:sldId id="685" r:id="rId27"/>
    <p:sldId id="686" r:id="rId28"/>
    <p:sldId id="687" r:id="rId29"/>
    <p:sldId id="688" r:id="rId30"/>
    <p:sldId id="689" r:id="rId31"/>
    <p:sldId id="690" r:id="rId32"/>
    <p:sldId id="691" r:id="rId33"/>
    <p:sldId id="495" r:id="rId34"/>
    <p:sldId id="634" r:id="rId35"/>
    <p:sldId id="56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0" autoAdjust="0"/>
    <p:restoredTop sz="99074" autoAdjust="0"/>
  </p:normalViewPr>
  <p:slideViewPr>
    <p:cSldViewPr>
      <p:cViewPr>
        <p:scale>
          <a:sx n="99" d="100"/>
          <a:sy n="99" d="100"/>
        </p:scale>
        <p:origin x="-228" y="3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33</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34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10/8/2012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1.v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22.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3.v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4.v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6.v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7.v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20</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Conditional and Block Structures</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US" dirty="0" smtClean="0">
                <a:cs typeface="+mj-cs"/>
              </a:rPr>
              <a:t>Drill . . .</a:t>
            </a:r>
          </a:p>
        </p:txBody>
      </p:sp>
      <p:sp>
        <p:nvSpPr>
          <p:cNvPr id="126979" name="Text Box 3"/>
          <p:cNvSpPr txBox="1">
            <a:spLocks noChangeArrowheads="1"/>
          </p:cNvSpPr>
          <p:nvPr/>
        </p:nvSpPr>
        <p:spPr bwMode="auto">
          <a:xfrm>
            <a:off x="762000" y="1828800"/>
            <a:ext cx="7696200" cy="4343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572000" algn="l"/>
              </a:tabLst>
              <a:defRPr sz="2400">
                <a:solidFill>
                  <a:schemeClr val="tx1"/>
                </a:solidFill>
                <a:latin typeface="Times New Roman" charset="0"/>
                <a:ea typeface="ＭＳ Ｐゴシック" charset="0"/>
              </a:defRPr>
            </a:lvl1pPr>
            <a:lvl2pPr>
              <a:tabLst>
                <a:tab pos="457200" algn="l"/>
                <a:tab pos="4572000" algn="l"/>
              </a:tabLst>
              <a:defRPr sz="2400">
                <a:solidFill>
                  <a:schemeClr val="tx1"/>
                </a:solidFill>
                <a:latin typeface="Times New Roman" charset="0"/>
                <a:ea typeface="ＭＳ Ｐゴシック" charset="0"/>
              </a:defRPr>
            </a:lvl2pPr>
            <a:lvl3pPr>
              <a:tabLst>
                <a:tab pos="457200" algn="l"/>
                <a:tab pos="4572000" algn="l"/>
              </a:tabLst>
              <a:defRPr sz="2400">
                <a:solidFill>
                  <a:schemeClr val="tx1"/>
                </a:solidFill>
                <a:latin typeface="Times New Roman" charset="0"/>
                <a:ea typeface="ＭＳ Ｐゴシック" charset="0"/>
              </a:defRPr>
            </a:lvl3pPr>
            <a:lvl4pPr>
              <a:tabLst>
                <a:tab pos="457200" algn="l"/>
                <a:tab pos="4572000" algn="l"/>
              </a:tabLst>
              <a:defRPr sz="2400">
                <a:solidFill>
                  <a:schemeClr val="tx1"/>
                </a:solidFill>
                <a:latin typeface="Times New Roman" charset="0"/>
                <a:ea typeface="ＭＳ Ｐゴシック" charset="0"/>
              </a:defRPr>
            </a:lvl4pPr>
            <a:lvl5pPr>
              <a:tabLst>
                <a:tab pos="457200" algn="l"/>
                <a:tab pos="45720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572000" algn="l"/>
              </a:tabLst>
              <a:defRPr sz="2400">
                <a:solidFill>
                  <a:schemeClr val="tx1"/>
                </a:solidFill>
                <a:latin typeface="Times New Roman" charset="0"/>
                <a:ea typeface="ＭＳ Ｐゴシック" charset="0"/>
              </a:defRPr>
            </a:lvl9pPr>
          </a:lstStyle>
          <a:p>
            <a:pPr>
              <a:lnSpc>
                <a:spcPct val="60000"/>
              </a:lnSpc>
              <a:spcBef>
                <a:spcPct val="50000"/>
              </a:spcBef>
              <a:defRPr/>
            </a:pPr>
            <a:r>
              <a:rPr lang="en-US" sz="1800" b="1" dirty="0" smtClean="0">
                <a:latin typeface="Courier New" charset="0"/>
                <a:cs typeface="+mn-cs"/>
              </a:rPr>
              <a:t>.data</a:t>
            </a:r>
          </a:p>
          <a:p>
            <a:pPr>
              <a:lnSpc>
                <a:spcPct val="60000"/>
              </a:lnSpc>
              <a:spcBef>
                <a:spcPct val="50000"/>
              </a:spcBef>
              <a:defRPr/>
            </a:pPr>
            <a:r>
              <a:rPr lang="en-US" sz="1800" b="1" dirty="0" smtClean="0">
                <a:latin typeface="Courier New" charset="0"/>
                <a:cs typeface="+mn-cs"/>
              </a:rPr>
              <a:t>array SWORD 50 DUP(?)</a:t>
            </a:r>
          </a:p>
          <a:p>
            <a:pPr>
              <a:lnSpc>
                <a:spcPct val="60000"/>
              </a:lnSpc>
              <a:spcBef>
                <a:spcPct val="50000"/>
              </a:spcBef>
              <a:defRPr/>
            </a:pPr>
            <a:r>
              <a:rPr lang="en-US" sz="1800" b="1" dirty="0" smtClean="0">
                <a:latin typeface="Courier New" charset="0"/>
                <a:cs typeface="+mn-cs"/>
              </a:rPr>
              <a:t>sentinel SWORD 0FFFFh</a:t>
            </a:r>
          </a:p>
          <a:p>
            <a:pPr>
              <a:lnSpc>
                <a:spcPct val="60000"/>
              </a:lnSpc>
              <a:spcBef>
                <a:spcPct val="50000"/>
              </a:spcBef>
              <a:defRPr/>
            </a:pPr>
            <a:r>
              <a:rPr lang="en-US" sz="1800" b="1" dirty="0" smtClean="0">
                <a:latin typeface="Courier New" charset="0"/>
                <a:cs typeface="+mn-cs"/>
              </a:rPr>
              <a:t>.code</a:t>
            </a:r>
          </a:p>
          <a:p>
            <a:pPr lvl="1">
              <a:lnSpc>
                <a:spcPct val="6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esi,OFFSET</a:t>
            </a:r>
            <a:r>
              <a:rPr lang="en-US" sz="1800" b="1" dirty="0" smtClean="0">
                <a:latin typeface="Courier New" charset="0"/>
                <a:cs typeface="+mn-cs"/>
              </a:rPr>
              <a:t> array</a:t>
            </a:r>
          </a:p>
          <a:p>
            <a:pPr lvl="1">
              <a:lnSpc>
                <a:spcPct val="6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ecx,LENGTHOF</a:t>
            </a:r>
            <a:r>
              <a:rPr lang="en-US" sz="1800" b="1" dirty="0" smtClean="0">
                <a:latin typeface="Courier New" charset="0"/>
                <a:cs typeface="+mn-cs"/>
              </a:rPr>
              <a:t> array</a:t>
            </a:r>
          </a:p>
          <a:p>
            <a:pPr>
              <a:lnSpc>
                <a:spcPct val="60000"/>
              </a:lnSpc>
              <a:spcBef>
                <a:spcPct val="50000"/>
              </a:spcBef>
              <a:defRPr/>
            </a:pPr>
            <a:r>
              <a:rPr lang="en-US" sz="1800" b="1" dirty="0" smtClean="0">
                <a:latin typeface="Courier New" charset="0"/>
                <a:cs typeface="+mn-cs"/>
              </a:rPr>
              <a:t>L1:	</a:t>
            </a:r>
            <a:r>
              <a:rPr lang="en-US" sz="1800" b="1" dirty="0" err="1" smtClean="0">
                <a:latin typeface="Courier New" charset="0"/>
                <a:cs typeface="+mn-cs"/>
              </a:rPr>
              <a:t>cmp</a:t>
            </a:r>
            <a:r>
              <a:rPr lang="en-US" sz="1800" b="1" dirty="0" smtClean="0">
                <a:latin typeface="Courier New" charset="0"/>
                <a:cs typeface="+mn-cs"/>
              </a:rPr>
              <a:t> WORD PTR [</a:t>
            </a:r>
            <a:r>
              <a:rPr lang="en-US" sz="1800" b="1" dirty="0" err="1" smtClean="0">
                <a:latin typeface="Courier New" charset="0"/>
                <a:cs typeface="+mn-cs"/>
              </a:rPr>
              <a:t>esi</a:t>
            </a:r>
            <a:r>
              <a:rPr lang="en-US" sz="1800" b="1" dirty="0" smtClean="0">
                <a:latin typeface="Courier New" charset="0"/>
                <a:cs typeface="+mn-cs"/>
              </a:rPr>
              <a:t>],0	; check for zero</a:t>
            </a:r>
          </a:p>
          <a:p>
            <a:pPr>
              <a:lnSpc>
                <a:spcPct val="50000"/>
              </a:lnSpc>
              <a:spcBef>
                <a:spcPct val="50000"/>
              </a:spcBef>
              <a:defRPr/>
            </a:pPr>
            <a:endParaRPr lang="en-US" sz="1800" b="1" dirty="0" smtClean="0">
              <a:latin typeface="Courier New" charset="0"/>
              <a:cs typeface="+mn-cs"/>
            </a:endParaRPr>
          </a:p>
          <a:p>
            <a:pPr>
              <a:lnSpc>
                <a:spcPct val="50000"/>
              </a:lnSpc>
              <a:spcBef>
                <a:spcPct val="50000"/>
              </a:spcBef>
              <a:defRPr/>
            </a:pP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a:t>
            </a:r>
            <a:r>
              <a:rPr lang="en-US" sz="1800" b="1" dirty="0" smtClean="0">
                <a:solidFill>
                  <a:srgbClr val="FF0000"/>
                </a:solidFill>
                <a:latin typeface="Courier New" charset="0"/>
                <a:cs typeface="+mn-cs"/>
              </a:rPr>
              <a:t>(fill in your code here)</a:t>
            </a:r>
          </a:p>
          <a:p>
            <a:pPr>
              <a:lnSpc>
                <a:spcPct val="50000"/>
              </a:lnSpc>
              <a:spcBef>
                <a:spcPct val="50000"/>
              </a:spcBef>
              <a:defRPr/>
            </a:pPr>
            <a:endParaRPr lang="en-US" sz="1800" b="1" dirty="0" smtClean="0">
              <a:solidFill>
                <a:schemeClr val="tx2"/>
              </a:solidFill>
              <a:latin typeface="Courier New" charset="0"/>
              <a:cs typeface="+mn-cs"/>
            </a:endParaRPr>
          </a:p>
          <a:p>
            <a:pPr>
              <a:lnSpc>
                <a:spcPct val="50000"/>
              </a:lnSpc>
              <a:spcBef>
                <a:spcPct val="50000"/>
              </a:spcBef>
              <a:defRPr/>
            </a:pPr>
            <a:endParaRPr lang="en-US" sz="1800" b="1" dirty="0" smtClean="0">
              <a:latin typeface="Courier New" charset="0"/>
              <a:cs typeface="+mn-cs"/>
            </a:endParaRPr>
          </a:p>
          <a:p>
            <a:pPr>
              <a:lnSpc>
                <a:spcPct val="50000"/>
              </a:lnSpc>
              <a:spcBef>
                <a:spcPct val="50000"/>
              </a:spcBef>
              <a:defRPr/>
            </a:pP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quit:</a:t>
            </a:r>
          </a:p>
        </p:txBody>
      </p:sp>
      <p:sp>
        <p:nvSpPr>
          <p:cNvPr id="126980" name="Text Box 4"/>
          <p:cNvSpPr txBox="1">
            <a:spLocks noChangeArrowheads="1"/>
          </p:cNvSpPr>
          <p:nvPr/>
        </p:nvSpPr>
        <p:spPr bwMode="auto">
          <a:xfrm>
            <a:off x="533400" y="838200"/>
            <a:ext cx="7848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000" dirty="0">
                <a:latin typeface="Arial"/>
                <a:cs typeface="Arial"/>
              </a:rPr>
              <a:t>Locate the first nonzero value in the array. If none is found, let ESI point to the sentinel value:</a:t>
            </a:r>
          </a:p>
        </p:txBody>
      </p:sp>
    </p:spTree>
    <p:extLst>
      <p:ext uri="{BB962C8B-B14F-4D97-AF65-F5344CB8AC3E}">
        <p14:creationId xmlns:p14="http://schemas.microsoft.com/office/powerpoint/2010/main" xmlns="" val="3951308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smtClean="0">
                <a:cs typeface="+mj-cs"/>
              </a:rPr>
              <a:t>. . . (solution)</a:t>
            </a:r>
          </a:p>
        </p:txBody>
      </p:sp>
      <p:sp>
        <p:nvSpPr>
          <p:cNvPr id="128003" name="Text Box 3"/>
          <p:cNvSpPr txBox="1">
            <a:spLocks noChangeArrowheads="1"/>
          </p:cNvSpPr>
          <p:nvPr/>
        </p:nvSpPr>
        <p:spPr bwMode="auto">
          <a:xfrm>
            <a:off x="762000" y="1219200"/>
            <a:ext cx="7696200" cy="457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60000"/>
              </a:lnSpc>
              <a:spcBef>
                <a:spcPct val="50000"/>
              </a:spcBef>
              <a:defRPr/>
            </a:pPr>
            <a:r>
              <a:rPr lang="en-US" sz="1800" b="1" smtClean="0">
                <a:latin typeface="Courier New" charset="0"/>
                <a:cs typeface="+mn-cs"/>
              </a:rPr>
              <a:t>.data</a:t>
            </a:r>
          </a:p>
          <a:p>
            <a:pPr>
              <a:lnSpc>
                <a:spcPct val="60000"/>
              </a:lnSpc>
              <a:spcBef>
                <a:spcPct val="50000"/>
              </a:spcBef>
              <a:defRPr/>
            </a:pPr>
            <a:r>
              <a:rPr lang="en-US" sz="1800" b="1" smtClean="0">
                <a:latin typeface="Courier New" charset="0"/>
                <a:cs typeface="+mn-cs"/>
              </a:rPr>
              <a:t>array SWORD 50 DUP(?)</a:t>
            </a:r>
          </a:p>
          <a:p>
            <a:pPr>
              <a:lnSpc>
                <a:spcPct val="60000"/>
              </a:lnSpc>
              <a:spcBef>
                <a:spcPct val="50000"/>
              </a:spcBef>
              <a:defRPr/>
            </a:pPr>
            <a:r>
              <a:rPr lang="en-US" sz="1800" b="1" smtClean="0">
                <a:latin typeface="Courier New" charset="0"/>
                <a:cs typeface="+mn-cs"/>
              </a:rPr>
              <a:t>sentinel SWORD 0FFFFh</a:t>
            </a:r>
          </a:p>
          <a:p>
            <a:pPr>
              <a:lnSpc>
                <a:spcPct val="60000"/>
              </a:lnSpc>
              <a:spcBef>
                <a:spcPct val="50000"/>
              </a:spcBef>
              <a:defRPr/>
            </a:pPr>
            <a:r>
              <a:rPr lang="en-US" sz="1800" b="1" smtClean="0">
                <a:latin typeface="Courier New" charset="0"/>
                <a:cs typeface="+mn-cs"/>
              </a:rPr>
              <a:t>.code</a:t>
            </a:r>
          </a:p>
          <a:p>
            <a:pPr lvl="1">
              <a:lnSpc>
                <a:spcPct val="60000"/>
              </a:lnSpc>
              <a:spcBef>
                <a:spcPct val="50000"/>
              </a:spcBef>
              <a:defRPr/>
            </a:pPr>
            <a:r>
              <a:rPr lang="en-US" sz="1800" b="1" smtClean="0">
                <a:latin typeface="Courier New" charset="0"/>
                <a:cs typeface="+mn-cs"/>
              </a:rPr>
              <a:t>mov esi,OFFSET array</a:t>
            </a:r>
          </a:p>
          <a:p>
            <a:pPr lvl="1">
              <a:lnSpc>
                <a:spcPct val="60000"/>
              </a:lnSpc>
              <a:spcBef>
                <a:spcPct val="50000"/>
              </a:spcBef>
              <a:defRPr/>
            </a:pPr>
            <a:r>
              <a:rPr lang="en-US" sz="1800" b="1" smtClean="0">
                <a:latin typeface="Courier New" charset="0"/>
                <a:cs typeface="+mn-cs"/>
              </a:rPr>
              <a:t>mov ecx,LENGTHOF array</a:t>
            </a:r>
          </a:p>
          <a:p>
            <a:pPr>
              <a:lnSpc>
                <a:spcPct val="60000"/>
              </a:lnSpc>
              <a:spcBef>
                <a:spcPct val="50000"/>
              </a:spcBef>
              <a:defRPr/>
            </a:pPr>
            <a:r>
              <a:rPr lang="en-US" sz="1800" b="1" smtClean="0">
                <a:latin typeface="Courier New" charset="0"/>
                <a:cs typeface="+mn-cs"/>
              </a:rPr>
              <a:t>L1:	cmp WORD PTR [esi],0	; check for zero</a:t>
            </a:r>
          </a:p>
          <a:p>
            <a:pPr lvl="1">
              <a:lnSpc>
                <a:spcPct val="60000"/>
              </a:lnSpc>
              <a:spcBef>
                <a:spcPct val="50000"/>
              </a:spcBef>
              <a:defRPr/>
            </a:pPr>
            <a:r>
              <a:rPr lang="en-US" sz="1800" b="1" smtClean="0">
                <a:latin typeface="Courier New" charset="0"/>
                <a:cs typeface="+mn-cs"/>
              </a:rPr>
              <a:t>pushfd	; push flags on stack</a:t>
            </a:r>
          </a:p>
          <a:p>
            <a:pPr lvl="1">
              <a:lnSpc>
                <a:spcPct val="60000"/>
              </a:lnSpc>
              <a:spcBef>
                <a:spcPct val="50000"/>
              </a:spcBef>
              <a:defRPr/>
            </a:pPr>
            <a:r>
              <a:rPr lang="en-US" sz="1800" b="1" smtClean="0">
                <a:latin typeface="Courier New" charset="0"/>
                <a:cs typeface="+mn-cs"/>
              </a:rPr>
              <a:t>add esi,TYPE array</a:t>
            </a:r>
          </a:p>
          <a:p>
            <a:pPr lvl="1">
              <a:lnSpc>
                <a:spcPct val="60000"/>
              </a:lnSpc>
              <a:spcBef>
                <a:spcPct val="50000"/>
              </a:spcBef>
              <a:defRPr/>
            </a:pPr>
            <a:r>
              <a:rPr lang="en-US" sz="1800" b="1" smtClean="0">
                <a:latin typeface="Courier New" charset="0"/>
                <a:cs typeface="+mn-cs"/>
              </a:rPr>
              <a:t>popfd	; pop flags from stack</a:t>
            </a:r>
          </a:p>
          <a:p>
            <a:pPr lvl="1">
              <a:lnSpc>
                <a:spcPct val="60000"/>
              </a:lnSpc>
              <a:spcBef>
                <a:spcPct val="50000"/>
              </a:spcBef>
              <a:defRPr/>
            </a:pPr>
            <a:r>
              <a:rPr lang="en-US" sz="1800" b="1" smtClean="0">
                <a:latin typeface="Courier New" charset="0"/>
                <a:cs typeface="+mn-cs"/>
              </a:rPr>
              <a:t>loope L1	; continue loop</a:t>
            </a:r>
          </a:p>
          <a:p>
            <a:pPr lvl="1">
              <a:lnSpc>
                <a:spcPct val="60000"/>
              </a:lnSpc>
              <a:spcBef>
                <a:spcPct val="50000"/>
              </a:spcBef>
              <a:defRPr/>
            </a:pPr>
            <a:r>
              <a:rPr lang="en-US" sz="1800" b="1" smtClean="0">
                <a:latin typeface="Courier New" charset="0"/>
                <a:cs typeface="+mn-cs"/>
              </a:rPr>
              <a:t>jz quit	; none found</a:t>
            </a:r>
          </a:p>
          <a:p>
            <a:pPr lvl="1">
              <a:lnSpc>
                <a:spcPct val="60000"/>
              </a:lnSpc>
              <a:spcBef>
                <a:spcPct val="50000"/>
              </a:spcBef>
              <a:defRPr/>
            </a:pPr>
            <a:r>
              <a:rPr lang="en-US" sz="1800" b="1" smtClean="0">
                <a:latin typeface="Courier New" charset="0"/>
                <a:cs typeface="+mn-cs"/>
              </a:rPr>
              <a:t>sub esi,TYPE array	; ESI points to value</a:t>
            </a:r>
          </a:p>
          <a:p>
            <a:pPr>
              <a:lnSpc>
                <a:spcPct val="60000"/>
              </a:lnSpc>
              <a:spcBef>
                <a:spcPct val="50000"/>
              </a:spcBef>
              <a:defRPr/>
            </a:pPr>
            <a:r>
              <a:rPr lang="en-US" sz="1800" b="1" smtClean="0">
                <a:latin typeface="Courier New" charset="0"/>
                <a:cs typeface="+mn-cs"/>
              </a:rPr>
              <a:t>quit:</a:t>
            </a:r>
          </a:p>
        </p:txBody>
      </p:sp>
    </p:spTree>
    <p:extLst>
      <p:ext uri="{BB962C8B-B14F-4D97-AF65-F5344CB8AC3E}">
        <p14:creationId xmlns:p14="http://schemas.microsoft.com/office/powerpoint/2010/main" xmlns="" val="4192019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26"/>
          <p:cNvSpPr>
            <a:spLocks noGrp="1" noChangeArrowheads="1"/>
          </p:cNvSpPr>
          <p:nvPr>
            <p:ph type="title"/>
          </p:nvPr>
        </p:nvSpPr>
        <p:spPr/>
        <p:txBody>
          <a:bodyPr/>
          <a:lstStyle/>
          <a:p>
            <a:pPr eaLnBrk="1" hangingPunct="1">
              <a:defRPr/>
            </a:pPr>
            <a:r>
              <a:rPr lang="en-US" smtClean="0">
                <a:cs typeface="+mj-cs"/>
              </a:rPr>
              <a:t>Conditional Structures</a:t>
            </a:r>
          </a:p>
        </p:txBody>
      </p:sp>
      <p:sp>
        <p:nvSpPr>
          <p:cNvPr id="151555" name="Rectangle 1027"/>
          <p:cNvSpPr>
            <a:spLocks noGrp="1" noChangeArrowheads="1"/>
          </p:cNvSpPr>
          <p:nvPr>
            <p:ph type="body" idx="1"/>
          </p:nvPr>
        </p:nvSpPr>
        <p:spPr>
          <a:xfrm>
            <a:off x="1828800" y="1600200"/>
            <a:ext cx="5943600" cy="3048000"/>
          </a:xfrm>
        </p:spPr>
        <p:txBody>
          <a:bodyPr/>
          <a:lstStyle/>
          <a:p>
            <a:pPr eaLnBrk="1" hangingPunct="1">
              <a:spcBef>
                <a:spcPct val="50000"/>
              </a:spcBef>
              <a:buClrTx/>
              <a:defRPr/>
            </a:pPr>
            <a:r>
              <a:rPr lang="en-US" sz="2500" dirty="0" smtClean="0">
                <a:cs typeface="+mn-cs"/>
              </a:rPr>
              <a:t>Block-Structured IF Statements</a:t>
            </a:r>
          </a:p>
          <a:p>
            <a:pPr eaLnBrk="1" hangingPunct="1">
              <a:spcBef>
                <a:spcPct val="50000"/>
              </a:spcBef>
              <a:buClrTx/>
              <a:defRPr/>
            </a:pPr>
            <a:r>
              <a:rPr lang="en-US" sz="2500" dirty="0" smtClean="0">
                <a:cs typeface="+mn-cs"/>
              </a:rPr>
              <a:t>Compound Expressions with AND</a:t>
            </a:r>
          </a:p>
          <a:p>
            <a:pPr eaLnBrk="1" hangingPunct="1">
              <a:spcBef>
                <a:spcPct val="50000"/>
              </a:spcBef>
              <a:buClrTx/>
              <a:defRPr/>
            </a:pPr>
            <a:r>
              <a:rPr lang="en-US" sz="2500" dirty="0" smtClean="0">
                <a:cs typeface="+mn-cs"/>
              </a:rPr>
              <a:t>Compound Expressions with OR</a:t>
            </a:r>
          </a:p>
          <a:p>
            <a:pPr eaLnBrk="1" hangingPunct="1">
              <a:spcBef>
                <a:spcPct val="50000"/>
              </a:spcBef>
              <a:buClrTx/>
              <a:defRPr/>
            </a:pPr>
            <a:r>
              <a:rPr lang="en-US" sz="2500" dirty="0" smtClean="0">
                <a:cs typeface="+mn-cs"/>
              </a:rPr>
              <a:t>WHILE Loops</a:t>
            </a:r>
          </a:p>
          <a:p>
            <a:pPr eaLnBrk="1" hangingPunct="1">
              <a:spcBef>
                <a:spcPct val="50000"/>
              </a:spcBef>
              <a:buClrTx/>
              <a:defRPr/>
            </a:pPr>
            <a:r>
              <a:rPr lang="en-US" sz="2500" dirty="0" smtClean="0">
                <a:cs typeface="+mn-cs"/>
              </a:rPr>
              <a:t>REPEAT Loops</a:t>
            </a:r>
            <a:endParaRPr lang="en-US" dirty="0" smtClean="0">
              <a:cs typeface="+mn-cs"/>
            </a:endParaRPr>
          </a:p>
        </p:txBody>
      </p:sp>
    </p:spTree>
    <p:extLst>
      <p:ext uri="{BB962C8B-B14F-4D97-AF65-F5344CB8AC3E}">
        <p14:creationId xmlns:p14="http://schemas.microsoft.com/office/powerpoint/2010/main" xmlns="" val="1777440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smtClean="0">
                <a:cs typeface="+mj-cs"/>
              </a:rPr>
              <a:t>Block-Structured IF Statements</a:t>
            </a:r>
          </a:p>
        </p:txBody>
      </p:sp>
      <p:sp>
        <p:nvSpPr>
          <p:cNvPr id="113667" name="Rectangle 3"/>
          <p:cNvSpPr>
            <a:spLocks noGrp="1" noChangeArrowheads="1"/>
          </p:cNvSpPr>
          <p:nvPr>
            <p:ph type="body" idx="1"/>
          </p:nvPr>
        </p:nvSpPr>
        <p:spPr>
          <a:xfrm>
            <a:off x="685800" y="1143000"/>
            <a:ext cx="7772400" cy="1295400"/>
          </a:xfrm>
        </p:spPr>
        <p:txBody>
          <a:bodyPr>
            <a:noAutofit/>
          </a:bodyPr>
          <a:lstStyle/>
          <a:p>
            <a:pPr marL="0" indent="0" eaLnBrk="1" hangingPunct="1">
              <a:lnSpc>
                <a:spcPct val="120000"/>
              </a:lnSpc>
              <a:buFontTx/>
              <a:buNone/>
              <a:defRPr/>
            </a:pPr>
            <a:r>
              <a:rPr lang="en-US" dirty="0" smtClean="0">
                <a:cs typeface="+mn-cs"/>
              </a:rPr>
              <a:t>Assembly language programmers can easily translate logical statements written in C++/Java into assembly language. For example:</a:t>
            </a:r>
            <a:endParaRPr lang="en-US" sz="2000" b="1" dirty="0" smtClean="0">
              <a:latin typeface="Courier New" charset="0"/>
              <a:cs typeface="+mn-cs"/>
            </a:endParaRPr>
          </a:p>
        </p:txBody>
      </p:sp>
      <p:sp>
        <p:nvSpPr>
          <p:cNvPr id="113668" name="Text Box 4"/>
          <p:cNvSpPr txBox="1">
            <a:spLocks noChangeArrowheads="1"/>
          </p:cNvSpPr>
          <p:nvPr/>
        </p:nvSpPr>
        <p:spPr bwMode="auto">
          <a:xfrm>
            <a:off x="4419600" y="2667000"/>
            <a:ext cx="3276600" cy="228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smtClean="0">
                <a:latin typeface="Courier New" charset="0"/>
                <a:cs typeface="+mn-cs"/>
              </a:rPr>
              <a:t>mov eax,op1</a:t>
            </a:r>
          </a:p>
          <a:p>
            <a:pPr lvl="1">
              <a:lnSpc>
                <a:spcPct val="50000"/>
              </a:lnSpc>
              <a:spcBef>
                <a:spcPct val="50000"/>
              </a:spcBef>
              <a:defRPr/>
            </a:pPr>
            <a:r>
              <a:rPr lang="en-US" sz="1800" b="1" smtClean="0">
                <a:latin typeface="Courier New" charset="0"/>
                <a:cs typeface="+mn-cs"/>
              </a:rPr>
              <a:t>cmp eax,op2</a:t>
            </a:r>
          </a:p>
          <a:p>
            <a:pPr lvl="1">
              <a:lnSpc>
                <a:spcPct val="50000"/>
              </a:lnSpc>
              <a:spcBef>
                <a:spcPct val="50000"/>
              </a:spcBef>
              <a:defRPr/>
            </a:pPr>
            <a:r>
              <a:rPr lang="en-US" sz="1800" b="1" smtClean="0">
                <a:latin typeface="Courier New" charset="0"/>
                <a:cs typeface="+mn-cs"/>
              </a:rPr>
              <a:t>jne L1</a:t>
            </a:r>
          </a:p>
          <a:p>
            <a:pPr lvl="1">
              <a:lnSpc>
                <a:spcPct val="50000"/>
              </a:lnSpc>
              <a:spcBef>
                <a:spcPct val="50000"/>
              </a:spcBef>
              <a:defRPr/>
            </a:pPr>
            <a:r>
              <a:rPr lang="en-US" sz="1800" b="1" smtClean="0">
                <a:latin typeface="Courier New" charset="0"/>
                <a:cs typeface="+mn-cs"/>
              </a:rPr>
              <a:t>mov X,1</a:t>
            </a:r>
          </a:p>
          <a:p>
            <a:pPr lvl="1">
              <a:lnSpc>
                <a:spcPct val="50000"/>
              </a:lnSpc>
              <a:spcBef>
                <a:spcPct val="50000"/>
              </a:spcBef>
              <a:defRPr/>
            </a:pPr>
            <a:r>
              <a:rPr lang="en-US" sz="1800" b="1" smtClean="0">
                <a:latin typeface="Courier New" charset="0"/>
                <a:cs typeface="+mn-cs"/>
              </a:rPr>
              <a:t>jmp L2</a:t>
            </a:r>
          </a:p>
          <a:p>
            <a:pPr>
              <a:lnSpc>
                <a:spcPct val="50000"/>
              </a:lnSpc>
              <a:spcBef>
                <a:spcPct val="50000"/>
              </a:spcBef>
              <a:defRPr/>
            </a:pPr>
            <a:r>
              <a:rPr lang="en-US" sz="1800" b="1" smtClean="0">
                <a:latin typeface="Courier New" charset="0"/>
                <a:cs typeface="+mn-cs"/>
              </a:rPr>
              <a:t>L1:	mov X,2</a:t>
            </a:r>
          </a:p>
          <a:p>
            <a:pPr>
              <a:lnSpc>
                <a:spcPct val="50000"/>
              </a:lnSpc>
              <a:spcBef>
                <a:spcPct val="50000"/>
              </a:spcBef>
              <a:defRPr/>
            </a:pPr>
            <a:r>
              <a:rPr lang="en-US" sz="1800" b="1" smtClean="0">
                <a:latin typeface="Courier New" charset="0"/>
                <a:cs typeface="+mn-cs"/>
              </a:rPr>
              <a:t>L2:</a:t>
            </a:r>
          </a:p>
          <a:p>
            <a:pPr>
              <a:lnSpc>
                <a:spcPct val="50000"/>
              </a:lnSpc>
              <a:spcBef>
                <a:spcPct val="50000"/>
              </a:spcBef>
              <a:defRPr/>
            </a:pPr>
            <a:endParaRPr lang="en-US" sz="1800" b="1" smtClean="0">
              <a:latin typeface="Courier New" charset="0"/>
              <a:cs typeface="+mn-cs"/>
            </a:endParaRPr>
          </a:p>
        </p:txBody>
      </p:sp>
      <p:sp>
        <p:nvSpPr>
          <p:cNvPr id="113669" name="Text Box 5"/>
          <p:cNvSpPr txBox="1">
            <a:spLocks noChangeArrowheads="1"/>
          </p:cNvSpPr>
          <p:nvPr/>
        </p:nvSpPr>
        <p:spPr bwMode="auto">
          <a:xfrm>
            <a:off x="914400" y="2667000"/>
            <a:ext cx="3048000" cy="1600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if( op1 == op2 )</a:t>
            </a:r>
          </a:p>
          <a:p>
            <a:pPr>
              <a:lnSpc>
                <a:spcPct val="90000"/>
              </a:lnSpc>
              <a:spcBef>
                <a:spcPct val="20000"/>
              </a:spcBef>
              <a:buClr>
                <a:schemeClr val="tx1"/>
              </a:buClr>
              <a:defRPr/>
            </a:pPr>
            <a:r>
              <a:rPr lang="en-US" sz="1800" b="1" smtClean="0">
                <a:latin typeface="Courier New" charset="0"/>
                <a:cs typeface="+mn-cs"/>
              </a:rPr>
              <a:t>  X = 1;</a:t>
            </a:r>
          </a:p>
          <a:p>
            <a:pPr>
              <a:lnSpc>
                <a:spcPct val="90000"/>
              </a:lnSpc>
              <a:spcBef>
                <a:spcPct val="20000"/>
              </a:spcBef>
              <a:buClr>
                <a:schemeClr val="tx1"/>
              </a:buClr>
              <a:defRPr/>
            </a:pPr>
            <a:r>
              <a:rPr lang="en-US" sz="1800" b="1" smtClean="0">
                <a:latin typeface="Courier New" charset="0"/>
                <a:cs typeface="+mn-cs"/>
              </a:rPr>
              <a:t>else</a:t>
            </a:r>
          </a:p>
          <a:p>
            <a:pPr>
              <a:lnSpc>
                <a:spcPct val="90000"/>
              </a:lnSpc>
              <a:spcBef>
                <a:spcPct val="20000"/>
              </a:spcBef>
              <a:buClr>
                <a:schemeClr val="tx1"/>
              </a:buClr>
              <a:defRPr/>
            </a:pPr>
            <a:r>
              <a:rPr lang="en-US" sz="1800" b="1" smtClean="0">
                <a:latin typeface="Courier New" charset="0"/>
                <a:cs typeface="+mn-cs"/>
              </a:rPr>
              <a:t>  X = 2;</a:t>
            </a:r>
          </a:p>
          <a:p>
            <a:pPr>
              <a:lnSpc>
                <a:spcPct val="50000"/>
              </a:lnSpc>
              <a:spcBef>
                <a:spcPct val="50000"/>
              </a:spcBef>
              <a:defRPr/>
            </a:pPr>
            <a:endParaRPr lang="en-US" sz="1800" b="1" smtClean="0">
              <a:latin typeface="Courier New" charset="0"/>
              <a:cs typeface="+mn-cs"/>
            </a:endParaRPr>
          </a:p>
        </p:txBody>
      </p:sp>
    </p:spTree>
    <p:extLst>
      <p:ext uri="{BB962C8B-B14F-4D97-AF65-F5344CB8AC3E}">
        <p14:creationId xmlns:p14="http://schemas.microsoft.com/office/powerpoint/2010/main" xmlns="" val="2883367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dirty="0" smtClean="0">
                <a:cs typeface="+mj-cs"/>
              </a:rPr>
              <a:t>Drill . . .</a:t>
            </a:r>
          </a:p>
        </p:txBody>
      </p:sp>
      <p:sp>
        <p:nvSpPr>
          <p:cNvPr id="114691"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defRPr/>
            </a:pPr>
            <a:r>
              <a:rPr lang="en-US" smtClean="0">
                <a:cs typeface="+mn-cs"/>
              </a:rPr>
              <a:t>Implement the following pseudocode in assembly language. All values are unsigned:</a:t>
            </a:r>
            <a:endParaRPr lang="en-US" sz="2000" b="1" smtClean="0">
              <a:latin typeface="Courier New" charset="0"/>
              <a:cs typeface="+mn-cs"/>
            </a:endParaRPr>
          </a:p>
        </p:txBody>
      </p:sp>
      <p:sp>
        <p:nvSpPr>
          <p:cNvPr id="114692" name="Text Box 4"/>
          <p:cNvSpPr txBox="1">
            <a:spLocks noChangeArrowheads="1"/>
          </p:cNvSpPr>
          <p:nvPr/>
        </p:nvSpPr>
        <p:spPr bwMode="auto">
          <a:xfrm>
            <a:off x="4419600" y="2667000"/>
            <a:ext cx="3276600" cy="2057400"/>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smtClean="0">
                <a:solidFill>
                  <a:srgbClr val="0000FF"/>
                </a:solidFill>
                <a:latin typeface="Courier New" charset="0"/>
                <a:cs typeface="+mn-cs"/>
              </a:rPr>
              <a:t>cmp ebx,ecx</a:t>
            </a:r>
          </a:p>
          <a:p>
            <a:pPr lvl="1">
              <a:lnSpc>
                <a:spcPct val="50000"/>
              </a:lnSpc>
              <a:spcBef>
                <a:spcPct val="50000"/>
              </a:spcBef>
              <a:defRPr/>
            </a:pPr>
            <a:r>
              <a:rPr lang="en-US" sz="1800" b="1" smtClean="0">
                <a:solidFill>
                  <a:srgbClr val="0000FF"/>
                </a:solidFill>
                <a:latin typeface="Courier New" charset="0"/>
                <a:cs typeface="+mn-cs"/>
              </a:rPr>
              <a:t>ja  next</a:t>
            </a:r>
          </a:p>
          <a:p>
            <a:pPr lvl="1">
              <a:lnSpc>
                <a:spcPct val="50000"/>
              </a:lnSpc>
              <a:spcBef>
                <a:spcPct val="50000"/>
              </a:spcBef>
              <a:defRPr/>
            </a:pPr>
            <a:r>
              <a:rPr lang="en-US" sz="1800" b="1" smtClean="0">
                <a:solidFill>
                  <a:srgbClr val="0000FF"/>
                </a:solidFill>
                <a:latin typeface="Courier New" charset="0"/>
                <a:cs typeface="+mn-cs"/>
              </a:rPr>
              <a:t>mov eax,5</a:t>
            </a:r>
          </a:p>
          <a:p>
            <a:pPr lvl="1">
              <a:lnSpc>
                <a:spcPct val="50000"/>
              </a:lnSpc>
              <a:spcBef>
                <a:spcPct val="50000"/>
              </a:spcBef>
              <a:defRPr/>
            </a:pPr>
            <a:r>
              <a:rPr lang="en-US" sz="1800" b="1" smtClean="0">
                <a:solidFill>
                  <a:srgbClr val="0000FF"/>
                </a:solidFill>
                <a:latin typeface="Courier New" charset="0"/>
                <a:cs typeface="+mn-cs"/>
              </a:rPr>
              <a:t>mov edx,6</a:t>
            </a:r>
          </a:p>
          <a:p>
            <a:pPr>
              <a:lnSpc>
                <a:spcPct val="50000"/>
              </a:lnSpc>
              <a:spcBef>
                <a:spcPct val="50000"/>
              </a:spcBef>
              <a:defRPr/>
            </a:pPr>
            <a:r>
              <a:rPr lang="en-US" sz="1800" b="1" smtClean="0">
                <a:solidFill>
                  <a:srgbClr val="0000FF"/>
                </a:solidFill>
                <a:latin typeface="Courier New" charset="0"/>
                <a:cs typeface="+mn-cs"/>
              </a:rPr>
              <a:t>next:	</a:t>
            </a:r>
          </a:p>
        </p:txBody>
      </p:sp>
      <p:sp>
        <p:nvSpPr>
          <p:cNvPr id="114693" name="Text Box 5"/>
          <p:cNvSpPr txBox="1">
            <a:spLocks noChangeArrowheads="1"/>
          </p:cNvSpPr>
          <p:nvPr/>
        </p:nvSpPr>
        <p:spPr bwMode="auto">
          <a:xfrm>
            <a:off x="914400" y="2667000"/>
            <a:ext cx="3124200" cy="2057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if( ebx &lt;= ecx )</a:t>
            </a:r>
          </a:p>
          <a:p>
            <a:pPr>
              <a:lnSpc>
                <a:spcPct val="90000"/>
              </a:lnSpc>
              <a:spcBef>
                <a:spcPct val="20000"/>
              </a:spcBef>
              <a:buClr>
                <a:schemeClr val="tx1"/>
              </a:buClr>
              <a:defRPr/>
            </a:pPr>
            <a:r>
              <a:rPr lang="en-US" sz="1800" b="1" smtClean="0">
                <a:latin typeface="Courier New" charset="0"/>
                <a:cs typeface="+mn-cs"/>
              </a:rPr>
              <a:t>{</a:t>
            </a:r>
          </a:p>
          <a:p>
            <a:pPr>
              <a:lnSpc>
                <a:spcPct val="90000"/>
              </a:lnSpc>
              <a:spcBef>
                <a:spcPct val="20000"/>
              </a:spcBef>
              <a:buClr>
                <a:schemeClr val="tx1"/>
              </a:buClr>
              <a:defRPr/>
            </a:pPr>
            <a:r>
              <a:rPr lang="en-US" sz="1800" b="1" smtClean="0">
                <a:latin typeface="Courier New" charset="0"/>
                <a:cs typeface="+mn-cs"/>
              </a:rPr>
              <a:t>  eax = 5;</a:t>
            </a:r>
          </a:p>
          <a:p>
            <a:pPr>
              <a:lnSpc>
                <a:spcPct val="90000"/>
              </a:lnSpc>
              <a:spcBef>
                <a:spcPct val="20000"/>
              </a:spcBef>
              <a:buClr>
                <a:schemeClr val="tx1"/>
              </a:buClr>
              <a:defRPr/>
            </a:pPr>
            <a:r>
              <a:rPr lang="en-US" sz="1800" b="1" smtClean="0">
                <a:latin typeface="Courier New" charset="0"/>
                <a:cs typeface="+mn-cs"/>
              </a:rPr>
              <a:t>  edx = 6;</a:t>
            </a:r>
          </a:p>
          <a:p>
            <a:pPr>
              <a:lnSpc>
                <a:spcPct val="90000"/>
              </a:lnSpc>
              <a:spcBef>
                <a:spcPct val="20000"/>
              </a:spcBef>
              <a:buClr>
                <a:schemeClr val="tx1"/>
              </a:buClr>
              <a:defRPr/>
            </a:pPr>
            <a:r>
              <a:rPr lang="en-US" sz="1800" b="1" smtClean="0">
                <a:latin typeface="Courier New" charset="0"/>
                <a:cs typeface="+mn-cs"/>
              </a:rPr>
              <a:t>}</a:t>
            </a:r>
          </a:p>
          <a:p>
            <a:pPr>
              <a:lnSpc>
                <a:spcPct val="50000"/>
              </a:lnSpc>
              <a:spcBef>
                <a:spcPct val="50000"/>
              </a:spcBef>
              <a:defRPr/>
            </a:pPr>
            <a:endParaRPr lang="en-US" sz="1800" b="1" smtClean="0">
              <a:latin typeface="Courier New" charset="0"/>
              <a:cs typeface="+mn-cs"/>
            </a:endParaRPr>
          </a:p>
        </p:txBody>
      </p:sp>
      <p:sp>
        <p:nvSpPr>
          <p:cNvPr id="114694" name="Text Box 6"/>
          <p:cNvSpPr txBox="1">
            <a:spLocks noChangeArrowheads="1"/>
          </p:cNvSpPr>
          <p:nvPr/>
        </p:nvSpPr>
        <p:spPr bwMode="auto">
          <a:xfrm>
            <a:off x="685800" y="5105400"/>
            <a:ext cx="72390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defRPr/>
            </a:pPr>
            <a:r>
              <a:rPr lang="en-US" sz="2000" dirty="0">
                <a:latin typeface="Arial"/>
                <a:cs typeface="Arial"/>
              </a:rPr>
              <a:t>(There are multiple correct solutions to this problem.)</a:t>
            </a:r>
          </a:p>
        </p:txBody>
      </p:sp>
    </p:spTree>
    <p:extLst>
      <p:ext uri="{BB962C8B-B14F-4D97-AF65-F5344CB8AC3E}">
        <p14:creationId xmlns:p14="http://schemas.microsoft.com/office/powerpoint/2010/main" xmlns="" val="1317571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smtClean="0">
                <a:cs typeface="+mj-cs"/>
              </a:rPr>
              <a:t>Drill . . .</a:t>
            </a:r>
          </a:p>
        </p:txBody>
      </p:sp>
      <p:sp>
        <p:nvSpPr>
          <p:cNvPr id="115715"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defRPr/>
            </a:pPr>
            <a:r>
              <a:rPr lang="en-US" smtClean="0">
                <a:cs typeface="+mn-cs"/>
              </a:rPr>
              <a:t>Implement the following pseudocode in assembly language. All values are 32-bit signed integers:</a:t>
            </a:r>
            <a:endParaRPr lang="en-US" sz="2000" b="1" smtClean="0">
              <a:latin typeface="Courier New" charset="0"/>
              <a:cs typeface="+mn-cs"/>
            </a:endParaRPr>
          </a:p>
        </p:txBody>
      </p:sp>
      <p:sp>
        <p:nvSpPr>
          <p:cNvPr id="115716" name="Text Box 4"/>
          <p:cNvSpPr txBox="1">
            <a:spLocks noChangeArrowheads="1"/>
          </p:cNvSpPr>
          <p:nvPr/>
        </p:nvSpPr>
        <p:spPr bwMode="auto">
          <a:xfrm>
            <a:off x="4419600" y="2362200"/>
            <a:ext cx="3276600" cy="2438400"/>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smtClean="0">
                <a:solidFill>
                  <a:srgbClr val="0000FF"/>
                </a:solidFill>
                <a:latin typeface="Courier New" charset="0"/>
                <a:cs typeface="+mn-cs"/>
              </a:rPr>
              <a:t>mov eax,var1</a:t>
            </a:r>
          </a:p>
          <a:p>
            <a:pPr lvl="1">
              <a:lnSpc>
                <a:spcPct val="50000"/>
              </a:lnSpc>
              <a:spcBef>
                <a:spcPct val="50000"/>
              </a:spcBef>
              <a:defRPr/>
            </a:pPr>
            <a:r>
              <a:rPr lang="en-US" sz="1800" b="1" smtClean="0">
                <a:solidFill>
                  <a:srgbClr val="0000FF"/>
                </a:solidFill>
                <a:latin typeface="Courier New" charset="0"/>
                <a:cs typeface="+mn-cs"/>
              </a:rPr>
              <a:t>cmp eax,var2</a:t>
            </a:r>
          </a:p>
          <a:p>
            <a:pPr lvl="1">
              <a:lnSpc>
                <a:spcPct val="50000"/>
              </a:lnSpc>
              <a:spcBef>
                <a:spcPct val="50000"/>
              </a:spcBef>
              <a:defRPr/>
            </a:pPr>
            <a:r>
              <a:rPr lang="en-US" sz="1800" b="1" smtClean="0">
                <a:solidFill>
                  <a:srgbClr val="0000FF"/>
                </a:solidFill>
                <a:latin typeface="Courier New" charset="0"/>
                <a:cs typeface="+mn-cs"/>
              </a:rPr>
              <a:t>jle L1</a:t>
            </a:r>
          </a:p>
          <a:p>
            <a:pPr lvl="1">
              <a:lnSpc>
                <a:spcPct val="50000"/>
              </a:lnSpc>
              <a:spcBef>
                <a:spcPct val="50000"/>
              </a:spcBef>
              <a:defRPr/>
            </a:pPr>
            <a:r>
              <a:rPr lang="en-US" sz="1800" b="1" smtClean="0">
                <a:solidFill>
                  <a:srgbClr val="0000FF"/>
                </a:solidFill>
                <a:latin typeface="Courier New" charset="0"/>
                <a:cs typeface="+mn-cs"/>
              </a:rPr>
              <a:t>mov var3,6</a:t>
            </a:r>
          </a:p>
          <a:p>
            <a:pPr lvl="1">
              <a:lnSpc>
                <a:spcPct val="50000"/>
              </a:lnSpc>
              <a:spcBef>
                <a:spcPct val="50000"/>
              </a:spcBef>
              <a:defRPr/>
            </a:pPr>
            <a:r>
              <a:rPr lang="en-US" sz="1800" b="1" smtClean="0">
                <a:solidFill>
                  <a:srgbClr val="0000FF"/>
                </a:solidFill>
                <a:latin typeface="Courier New" charset="0"/>
                <a:cs typeface="+mn-cs"/>
              </a:rPr>
              <a:t>mov var4,7</a:t>
            </a:r>
          </a:p>
          <a:p>
            <a:pPr lvl="1">
              <a:lnSpc>
                <a:spcPct val="50000"/>
              </a:lnSpc>
              <a:spcBef>
                <a:spcPct val="50000"/>
              </a:spcBef>
              <a:defRPr/>
            </a:pPr>
            <a:r>
              <a:rPr lang="en-US" sz="1800" b="1" smtClean="0">
                <a:solidFill>
                  <a:srgbClr val="0000FF"/>
                </a:solidFill>
                <a:latin typeface="Courier New" charset="0"/>
                <a:cs typeface="+mn-cs"/>
              </a:rPr>
              <a:t>jmp L2</a:t>
            </a:r>
          </a:p>
          <a:p>
            <a:pPr>
              <a:lnSpc>
                <a:spcPct val="50000"/>
              </a:lnSpc>
              <a:spcBef>
                <a:spcPct val="50000"/>
              </a:spcBef>
              <a:defRPr/>
            </a:pPr>
            <a:r>
              <a:rPr lang="en-US" sz="1800" b="1" smtClean="0">
                <a:solidFill>
                  <a:srgbClr val="0000FF"/>
                </a:solidFill>
                <a:latin typeface="Courier New" charset="0"/>
                <a:cs typeface="+mn-cs"/>
              </a:rPr>
              <a:t>L1:	mov var3,10</a:t>
            </a:r>
          </a:p>
          <a:p>
            <a:pPr>
              <a:lnSpc>
                <a:spcPct val="50000"/>
              </a:lnSpc>
              <a:spcBef>
                <a:spcPct val="50000"/>
              </a:spcBef>
              <a:defRPr/>
            </a:pPr>
            <a:r>
              <a:rPr lang="en-US" sz="1800" b="1" smtClean="0">
                <a:solidFill>
                  <a:srgbClr val="0000FF"/>
                </a:solidFill>
                <a:latin typeface="Courier New" charset="0"/>
                <a:cs typeface="+mn-cs"/>
              </a:rPr>
              <a:t>L2:</a:t>
            </a:r>
          </a:p>
        </p:txBody>
      </p:sp>
      <p:sp>
        <p:nvSpPr>
          <p:cNvPr id="115717" name="Text Box 5"/>
          <p:cNvSpPr txBox="1">
            <a:spLocks noChangeArrowheads="1"/>
          </p:cNvSpPr>
          <p:nvPr/>
        </p:nvSpPr>
        <p:spPr bwMode="auto">
          <a:xfrm>
            <a:off x="838200" y="2362200"/>
            <a:ext cx="3200400" cy="2438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if( var1 &lt;= var2 )</a:t>
            </a:r>
          </a:p>
          <a:p>
            <a:pPr>
              <a:lnSpc>
                <a:spcPct val="90000"/>
              </a:lnSpc>
              <a:spcBef>
                <a:spcPct val="20000"/>
              </a:spcBef>
              <a:buClr>
                <a:schemeClr val="tx1"/>
              </a:buClr>
              <a:defRPr/>
            </a:pPr>
            <a:r>
              <a:rPr lang="en-US" sz="1800" b="1" smtClean="0">
                <a:latin typeface="Courier New" charset="0"/>
                <a:cs typeface="+mn-cs"/>
              </a:rPr>
              <a:t>  var3 = 10;</a:t>
            </a:r>
          </a:p>
          <a:p>
            <a:pPr>
              <a:lnSpc>
                <a:spcPct val="90000"/>
              </a:lnSpc>
              <a:spcBef>
                <a:spcPct val="20000"/>
              </a:spcBef>
              <a:buClr>
                <a:schemeClr val="tx1"/>
              </a:buClr>
              <a:defRPr/>
            </a:pPr>
            <a:r>
              <a:rPr lang="en-US" sz="1800" b="1" smtClean="0">
                <a:latin typeface="Courier New" charset="0"/>
                <a:cs typeface="+mn-cs"/>
              </a:rPr>
              <a:t>else</a:t>
            </a:r>
          </a:p>
          <a:p>
            <a:pPr>
              <a:lnSpc>
                <a:spcPct val="90000"/>
              </a:lnSpc>
              <a:spcBef>
                <a:spcPct val="20000"/>
              </a:spcBef>
              <a:buClr>
                <a:schemeClr val="tx1"/>
              </a:buClr>
              <a:defRPr/>
            </a:pPr>
            <a:r>
              <a:rPr lang="en-US" sz="1800" b="1" smtClean="0">
                <a:latin typeface="Courier New" charset="0"/>
                <a:cs typeface="+mn-cs"/>
              </a:rPr>
              <a:t>{</a:t>
            </a:r>
          </a:p>
          <a:p>
            <a:pPr>
              <a:lnSpc>
                <a:spcPct val="90000"/>
              </a:lnSpc>
              <a:spcBef>
                <a:spcPct val="20000"/>
              </a:spcBef>
              <a:buClr>
                <a:schemeClr val="tx1"/>
              </a:buClr>
              <a:defRPr/>
            </a:pPr>
            <a:r>
              <a:rPr lang="en-US" sz="1800" b="1" smtClean="0">
                <a:latin typeface="Courier New" charset="0"/>
                <a:cs typeface="+mn-cs"/>
              </a:rPr>
              <a:t>  var3 = 6;</a:t>
            </a:r>
          </a:p>
          <a:p>
            <a:pPr>
              <a:lnSpc>
                <a:spcPct val="90000"/>
              </a:lnSpc>
              <a:spcBef>
                <a:spcPct val="20000"/>
              </a:spcBef>
              <a:buClr>
                <a:schemeClr val="tx1"/>
              </a:buClr>
              <a:defRPr/>
            </a:pPr>
            <a:r>
              <a:rPr lang="en-US" sz="1800" b="1" smtClean="0">
                <a:latin typeface="Courier New" charset="0"/>
                <a:cs typeface="+mn-cs"/>
              </a:rPr>
              <a:t>  var4 = 7;</a:t>
            </a:r>
          </a:p>
          <a:p>
            <a:pPr>
              <a:lnSpc>
                <a:spcPct val="90000"/>
              </a:lnSpc>
              <a:spcBef>
                <a:spcPct val="20000"/>
              </a:spcBef>
              <a:buClr>
                <a:schemeClr val="tx1"/>
              </a:buClr>
              <a:defRPr/>
            </a:pPr>
            <a:r>
              <a:rPr lang="en-US" sz="1800" b="1" smtClean="0">
                <a:latin typeface="Courier New" charset="0"/>
                <a:cs typeface="+mn-cs"/>
              </a:rPr>
              <a:t>}</a:t>
            </a:r>
          </a:p>
        </p:txBody>
      </p:sp>
      <p:sp>
        <p:nvSpPr>
          <p:cNvPr id="9" name="Text Box 6"/>
          <p:cNvSpPr txBox="1">
            <a:spLocks noChangeArrowheads="1"/>
          </p:cNvSpPr>
          <p:nvPr/>
        </p:nvSpPr>
        <p:spPr bwMode="auto">
          <a:xfrm>
            <a:off x="685800" y="5105400"/>
            <a:ext cx="723900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defRPr/>
            </a:pPr>
            <a:r>
              <a:rPr lang="en-US" sz="2000" dirty="0">
                <a:latin typeface="Arial"/>
                <a:cs typeface="Arial"/>
              </a:rPr>
              <a:t>(There are multiple correct solutions to this problem.)</a:t>
            </a:r>
          </a:p>
        </p:txBody>
      </p:sp>
    </p:spTree>
    <p:extLst>
      <p:ext uri="{BB962C8B-B14F-4D97-AF65-F5344CB8AC3E}">
        <p14:creationId xmlns:p14="http://schemas.microsoft.com/office/powerpoint/2010/main" xmlns="" val="1422295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ox(in)">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smtClean="0">
                <a:cs typeface="+mj-cs"/>
              </a:rPr>
              <a:t>Compound Expression with AND</a:t>
            </a:r>
            <a:r>
              <a:rPr lang="en-US" sz="2400" smtClean="0">
                <a:cs typeface="+mj-cs"/>
              </a:rPr>
              <a:t>  (1 of 3)</a:t>
            </a:r>
          </a:p>
        </p:txBody>
      </p:sp>
      <p:sp>
        <p:nvSpPr>
          <p:cNvPr id="116739" name="Rectangle 3"/>
          <p:cNvSpPr>
            <a:spLocks noGrp="1" noChangeArrowheads="1"/>
          </p:cNvSpPr>
          <p:nvPr>
            <p:ph type="body" idx="1"/>
          </p:nvPr>
        </p:nvSpPr>
        <p:spPr>
          <a:xfrm>
            <a:off x="533400" y="1143000"/>
            <a:ext cx="8077200" cy="1828800"/>
          </a:xfrm>
        </p:spPr>
        <p:txBody>
          <a:bodyPr>
            <a:noAutofit/>
          </a:bodyPr>
          <a:lstStyle/>
          <a:p>
            <a:pPr marL="228600" indent="-228600" eaLnBrk="1" hangingPunct="1">
              <a:spcBef>
                <a:spcPts val="1800"/>
              </a:spcBef>
              <a:defRPr/>
            </a:pPr>
            <a:r>
              <a:rPr lang="en-US" dirty="0" smtClean="0">
                <a:cs typeface="+mn-cs"/>
              </a:rPr>
              <a:t>When implementing the logical AND operator, consider that HLLs use short-circuit evaluation</a:t>
            </a:r>
          </a:p>
          <a:p>
            <a:pPr marL="228600" indent="-228600" eaLnBrk="1" hangingPunct="1">
              <a:spcBef>
                <a:spcPts val="1800"/>
              </a:spcBef>
              <a:defRPr/>
            </a:pPr>
            <a:r>
              <a:rPr lang="en-US" dirty="0" smtClean="0">
                <a:cs typeface="+mn-cs"/>
              </a:rPr>
              <a:t>In the following example, if the first expression is false, the second expression is skipped:</a:t>
            </a:r>
          </a:p>
        </p:txBody>
      </p:sp>
      <p:sp>
        <p:nvSpPr>
          <p:cNvPr id="116741" name="Text Box 5"/>
          <p:cNvSpPr txBox="1">
            <a:spLocks noChangeArrowheads="1"/>
          </p:cNvSpPr>
          <p:nvPr/>
        </p:nvSpPr>
        <p:spPr bwMode="auto">
          <a:xfrm>
            <a:off x="1752600" y="3124200"/>
            <a:ext cx="4953000" cy="1219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smtClean="0">
                <a:latin typeface="Courier New" charset="0"/>
                <a:cs typeface="+mn-cs"/>
              </a:rPr>
              <a:t>if (al &gt; bl) AND (bl &gt; cl)</a:t>
            </a:r>
          </a:p>
          <a:p>
            <a:pPr>
              <a:lnSpc>
                <a:spcPct val="90000"/>
              </a:lnSpc>
              <a:spcBef>
                <a:spcPct val="20000"/>
              </a:spcBef>
              <a:buClr>
                <a:schemeClr val="tx1"/>
              </a:buClr>
              <a:defRPr/>
            </a:pPr>
            <a:r>
              <a:rPr lang="en-US" sz="2000" b="1" smtClean="0">
                <a:latin typeface="Courier New" charset="0"/>
                <a:cs typeface="+mn-cs"/>
              </a:rPr>
              <a:t>  X = 1;</a:t>
            </a:r>
          </a:p>
          <a:p>
            <a:pPr>
              <a:lnSpc>
                <a:spcPct val="50000"/>
              </a:lnSpc>
              <a:spcBef>
                <a:spcPct val="50000"/>
              </a:spcBef>
              <a:defRPr/>
            </a:pPr>
            <a:endParaRPr lang="en-US" sz="2000" b="1" smtClean="0">
              <a:latin typeface="Courier New" charset="0"/>
              <a:cs typeface="+mn-cs"/>
            </a:endParaRPr>
          </a:p>
        </p:txBody>
      </p:sp>
    </p:spTree>
    <p:extLst>
      <p:ext uri="{BB962C8B-B14F-4D97-AF65-F5344CB8AC3E}">
        <p14:creationId xmlns:p14="http://schemas.microsoft.com/office/powerpoint/2010/main" xmlns="" val="3531371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smtClean="0">
                <a:cs typeface="+mj-cs"/>
              </a:rPr>
              <a:t>Compound Expression with AND</a:t>
            </a:r>
            <a:r>
              <a:rPr lang="en-US" sz="2400" smtClean="0">
                <a:cs typeface="+mj-cs"/>
              </a:rPr>
              <a:t>  (2 of 3)</a:t>
            </a:r>
          </a:p>
        </p:txBody>
      </p:sp>
      <p:sp>
        <p:nvSpPr>
          <p:cNvPr id="117764" name="Text Box 4"/>
          <p:cNvSpPr txBox="1">
            <a:spLocks noChangeArrowheads="1"/>
          </p:cNvSpPr>
          <p:nvPr/>
        </p:nvSpPr>
        <p:spPr bwMode="auto">
          <a:xfrm>
            <a:off x="609600" y="2971800"/>
            <a:ext cx="8077200" cy="3429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al,bl</a:t>
            </a:r>
            <a:r>
              <a:rPr lang="en-US" sz="2000" b="1" dirty="0" smtClean="0">
                <a:latin typeface="Courier New" charset="0"/>
                <a:cs typeface="+mn-cs"/>
              </a:rPr>
              <a:t>	; first expression...</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L1</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next</a:t>
            </a:r>
          </a:p>
          <a:p>
            <a:pPr>
              <a:lnSpc>
                <a:spcPct val="50000"/>
              </a:lnSpc>
              <a:spcBef>
                <a:spcPct val="50000"/>
              </a:spcBef>
              <a:defRPr/>
            </a:pPr>
            <a:r>
              <a:rPr lang="en-US" sz="2000" b="1" dirty="0" smtClean="0">
                <a:latin typeface="Courier New" charset="0"/>
                <a:cs typeface="+mn-cs"/>
              </a:rPr>
              <a:t>L1:</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bl,cl</a:t>
            </a:r>
            <a:r>
              <a:rPr lang="en-US" sz="2000" b="1" dirty="0" smtClean="0">
                <a:latin typeface="Courier New" charset="0"/>
                <a:cs typeface="+mn-cs"/>
              </a:rPr>
              <a:t>	; second expression...</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L2</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next</a:t>
            </a:r>
          </a:p>
          <a:p>
            <a:pPr>
              <a:lnSpc>
                <a:spcPct val="50000"/>
              </a:lnSpc>
              <a:spcBef>
                <a:spcPct val="50000"/>
              </a:spcBef>
              <a:defRPr/>
            </a:pPr>
            <a:r>
              <a:rPr lang="en-US" sz="2000" b="1" dirty="0" smtClean="0">
                <a:latin typeface="Courier New" charset="0"/>
                <a:cs typeface="+mn-cs"/>
              </a:rPr>
              <a:t>L2:		; both are true</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mov</a:t>
            </a:r>
            <a:r>
              <a:rPr lang="en-US" sz="2000" b="1" dirty="0" smtClean="0">
                <a:latin typeface="Courier New" charset="0"/>
                <a:cs typeface="+mn-cs"/>
              </a:rPr>
              <a:t> X,1	; set X to 1</a:t>
            </a:r>
          </a:p>
          <a:p>
            <a:pPr>
              <a:lnSpc>
                <a:spcPct val="50000"/>
              </a:lnSpc>
              <a:spcBef>
                <a:spcPct val="50000"/>
              </a:spcBef>
              <a:defRPr/>
            </a:pPr>
            <a:r>
              <a:rPr lang="en-US" sz="2000" b="1" dirty="0" smtClean="0">
                <a:latin typeface="Courier New" charset="0"/>
                <a:cs typeface="+mn-cs"/>
              </a:rPr>
              <a:t>next:</a:t>
            </a:r>
          </a:p>
        </p:txBody>
      </p:sp>
      <p:sp>
        <p:nvSpPr>
          <p:cNvPr id="117765" name="Text Box 5"/>
          <p:cNvSpPr txBox="1">
            <a:spLocks noChangeArrowheads="1"/>
          </p:cNvSpPr>
          <p:nvPr/>
        </p:nvSpPr>
        <p:spPr bwMode="auto">
          <a:xfrm>
            <a:off x="2133600" y="1219200"/>
            <a:ext cx="4572000" cy="99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smtClean="0">
                <a:latin typeface="Courier New" charset="0"/>
                <a:cs typeface="+mn-cs"/>
              </a:rPr>
              <a:t>if (al &gt; bl) AND (bl &gt; cl)</a:t>
            </a:r>
          </a:p>
          <a:p>
            <a:pPr>
              <a:lnSpc>
                <a:spcPct val="90000"/>
              </a:lnSpc>
              <a:spcBef>
                <a:spcPct val="20000"/>
              </a:spcBef>
              <a:buClr>
                <a:schemeClr val="tx1"/>
              </a:buClr>
              <a:defRPr/>
            </a:pPr>
            <a:r>
              <a:rPr lang="en-US" sz="2000" b="1" smtClean="0">
                <a:latin typeface="Courier New" charset="0"/>
                <a:cs typeface="+mn-cs"/>
              </a:rPr>
              <a:t>  X = 1;</a:t>
            </a:r>
          </a:p>
          <a:p>
            <a:pPr>
              <a:lnSpc>
                <a:spcPct val="50000"/>
              </a:lnSpc>
              <a:spcBef>
                <a:spcPct val="50000"/>
              </a:spcBef>
              <a:defRPr/>
            </a:pPr>
            <a:endParaRPr lang="en-US" sz="2000" b="1" smtClean="0">
              <a:latin typeface="Courier New" charset="0"/>
              <a:cs typeface="+mn-cs"/>
            </a:endParaRPr>
          </a:p>
        </p:txBody>
      </p:sp>
      <p:sp>
        <p:nvSpPr>
          <p:cNvPr id="117767" name="Text Box 7"/>
          <p:cNvSpPr txBox="1">
            <a:spLocks noChangeArrowheads="1"/>
          </p:cNvSpPr>
          <p:nvPr/>
        </p:nvSpPr>
        <p:spPr bwMode="auto">
          <a:xfrm>
            <a:off x="762000" y="2286000"/>
            <a:ext cx="7315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solidFill>
                  <a:srgbClr val="0000FF"/>
                </a:solidFill>
                <a:cs typeface="+mn-cs"/>
              </a:rPr>
              <a:t>This is one possible implementation . . .</a:t>
            </a:r>
          </a:p>
        </p:txBody>
      </p:sp>
    </p:spTree>
    <p:extLst>
      <p:ext uri="{BB962C8B-B14F-4D97-AF65-F5344CB8AC3E}">
        <p14:creationId xmlns:p14="http://schemas.microsoft.com/office/powerpoint/2010/main" xmlns="" val="3121828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defRPr/>
            </a:pPr>
            <a:r>
              <a:rPr lang="en-US" smtClean="0">
                <a:cs typeface="+mj-cs"/>
              </a:rPr>
              <a:t>Compound Expression with AND</a:t>
            </a:r>
            <a:r>
              <a:rPr lang="en-US" sz="2400" smtClean="0">
                <a:cs typeface="+mj-cs"/>
              </a:rPr>
              <a:t>  (3 of 3)</a:t>
            </a:r>
          </a:p>
        </p:txBody>
      </p:sp>
      <p:sp>
        <p:nvSpPr>
          <p:cNvPr id="118787" name="Text Box 3"/>
          <p:cNvSpPr txBox="1">
            <a:spLocks noChangeArrowheads="1"/>
          </p:cNvSpPr>
          <p:nvPr/>
        </p:nvSpPr>
        <p:spPr bwMode="auto">
          <a:xfrm>
            <a:off x="914400" y="3810000"/>
            <a:ext cx="74676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smtClean="0">
                <a:latin typeface="Courier New" charset="0"/>
                <a:cs typeface="+mn-cs"/>
              </a:rPr>
              <a:t>	cmp al,bl	; first expression...</a:t>
            </a:r>
          </a:p>
          <a:p>
            <a:pPr>
              <a:lnSpc>
                <a:spcPct val="50000"/>
              </a:lnSpc>
              <a:spcBef>
                <a:spcPct val="50000"/>
              </a:spcBef>
              <a:defRPr/>
            </a:pPr>
            <a:r>
              <a:rPr lang="en-US" sz="2000" b="1" smtClean="0">
                <a:latin typeface="Courier New" charset="0"/>
                <a:cs typeface="+mn-cs"/>
              </a:rPr>
              <a:t>	jbe next	; quit if false</a:t>
            </a:r>
          </a:p>
          <a:p>
            <a:pPr>
              <a:lnSpc>
                <a:spcPct val="50000"/>
              </a:lnSpc>
              <a:spcBef>
                <a:spcPct val="50000"/>
              </a:spcBef>
              <a:defRPr/>
            </a:pPr>
            <a:r>
              <a:rPr lang="en-US" sz="2000" b="1" smtClean="0">
                <a:latin typeface="Courier New" charset="0"/>
                <a:cs typeface="+mn-cs"/>
              </a:rPr>
              <a:t>	cmp bl,cl	; second expression...</a:t>
            </a:r>
          </a:p>
          <a:p>
            <a:pPr>
              <a:lnSpc>
                <a:spcPct val="50000"/>
              </a:lnSpc>
              <a:spcBef>
                <a:spcPct val="50000"/>
              </a:spcBef>
              <a:defRPr/>
            </a:pPr>
            <a:r>
              <a:rPr lang="en-US" sz="2000" b="1" smtClean="0">
                <a:latin typeface="Courier New" charset="0"/>
                <a:cs typeface="+mn-cs"/>
              </a:rPr>
              <a:t>	jbe next	; quit if false</a:t>
            </a:r>
          </a:p>
          <a:p>
            <a:pPr>
              <a:lnSpc>
                <a:spcPct val="50000"/>
              </a:lnSpc>
              <a:spcBef>
                <a:spcPct val="50000"/>
              </a:spcBef>
              <a:defRPr/>
            </a:pPr>
            <a:r>
              <a:rPr lang="en-US" sz="2000" b="1" smtClean="0">
                <a:latin typeface="Courier New" charset="0"/>
                <a:cs typeface="+mn-cs"/>
              </a:rPr>
              <a:t>	mov X,1	; both are true</a:t>
            </a:r>
          </a:p>
          <a:p>
            <a:pPr>
              <a:lnSpc>
                <a:spcPct val="50000"/>
              </a:lnSpc>
              <a:spcBef>
                <a:spcPct val="50000"/>
              </a:spcBef>
              <a:defRPr/>
            </a:pPr>
            <a:r>
              <a:rPr lang="en-US" sz="2000" b="1" smtClean="0">
                <a:latin typeface="Courier New" charset="0"/>
                <a:cs typeface="+mn-cs"/>
              </a:rPr>
              <a:t>next:</a:t>
            </a:r>
          </a:p>
        </p:txBody>
      </p:sp>
      <p:sp>
        <p:nvSpPr>
          <p:cNvPr id="118788" name="Text Box 4"/>
          <p:cNvSpPr txBox="1">
            <a:spLocks noChangeArrowheads="1"/>
          </p:cNvSpPr>
          <p:nvPr/>
        </p:nvSpPr>
        <p:spPr bwMode="auto">
          <a:xfrm>
            <a:off x="2209800" y="1295400"/>
            <a:ext cx="4419600" cy="99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smtClean="0">
                <a:latin typeface="Courier New" charset="0"/>
                <a:cs typeface="+mn-cs"/>
              </a:rPr>
              <a:t>if (al &gt; bl) AND (bl &gt; cl)</a:t>
            </a:r>
          </a:p>
          <a:p>
            <a:pPr>
              <a:lnSpc>
                <a:spcPct val="90000"/>
              </a:lnSpc>
              <a:spcBef>
                <a:spcPct val="20000"/>
              </a:spcBef>
              <a:buClr>
                <a:schemeClr val="tx1"/>
              </a:buClr>
              <a:defRPr/>
            </a:pPr>
            <a:r>
              <a:rPr lang="en-US" sz="2000" b="1" smtClean="0">
                <a:latin typeface="Courier New" charset="0"/>
                <a:cs typeface="+mn-cs"/>
              </a:rPr>
              <a:t>  X = 1;</a:t>
            </a:r>
          </a:p>
          <a:p>
            <a:pPr>
              <a:lnSpc>
                <a:spcPct val="50000"/>
              </a:lnSpc>
              <a:spcBef>
                <a:spcPct val="50000"/>
              </a:spcBef>
              <a:defRPr/>
            </a:pPr>
            <a:endParaRPr lang="en-US" sz="2000" b="1" smtClean="0">
              <a:latin typeface="Courier New" charset="0"/>
              <a:cs typeface="+mn-cs"/>
            </a:endParaRPr>
          </a:p>
        </p:txBody>
      </p:sp>
      <p:sp>
        <p:nvSpPr>
          <p:cNvPr id="118789" name="Text Box 5"/>
          <p:cNvSpPr txBox="1">
            <a:spLocks noChangeArrowheads="1"/>
          </p:cNvSpPr>
          <p:nvPr/>
        </p:nvSpPr>
        <p:spPr bwMode="auto">
          <a:xfrm>
            <a:off x="609600" y="2438400"/>
            <a:ext cx="80010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defRPr/>
            </a:pPr>
            <a:r>
              <a:rPr lang="en-US" sz="2400" dirty="0">
                <a:solidFill>
                  <a:srgbClr val="0000FF"/>
                </a:solidFill>
                <a:latin typeface="Arial"/>
                <a:cs typeface="Arial"/>
              </a:rPr>
              <a:t>But the following implementation uses  29% less code by reversing the first relational operator. We allow the program to "fall through" to the second expression:</a:t>
            </a:r>
          </a:p>
        </p:txBody>
      </p:sp>
    </p:spTree>
    <p:extLst>
      <p:ext uri="{BB962C8B-B14F-4D97-AF65-F5344CB8AC3E}">
        <p14:creationId xmlns:p14="http://schemas.microsoft.com/office/powerpoint/2010/main" xmlns="" val="124772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smtClean="0">
                <a:cs typeface="+mj-cs"/>
              </a:rPr>
              <a:t>Drill . . .</a:t>
            </a:r>
          </a:p>
        </p:txBody>
      </p:sp>
      <p:sp>
        <p:nvSpPr>
          <p:cNvPr id="119811" name="Rectangle 3"/>
          <p:cNvSpPr>
            <a:spLocks noGrp="1" noChangeArrowheads="1"/>
          </p:cNvSpPr>
          <p:nvPr>
            <p:ph type="body" idx="1"/>
          </p:nvPr>
        </p:nvSpPr>
        <p:spPr>
          <a:xfrm>
            <a:off x="685800" y="1143000"/>
            <a:ext cx="7772400" cy="1219200"/>
          </a:xfrm>
        </p:spPr>
        <p:txBody>
          <a:bodyPr/>
          <a:lstStyle/>
          <a:p>
            <a:pPr marL="0" indent="0" eaLnBrk="1" hangingPunct="1">
              <a:lnSpc>
                <a:spcPct val="120000"/>
              </a:lnSpc>
              <a:buFontTx/>
              <a:buNone/>
              <a:defRPr/>
            </a:pPr>
            <a:r>
              <a:rPr lang="en-US" smtClean="0">
                <a:cs typeface="+mn-cs"/>
              </a:rPr>
              <a:t>Implement the following pseudocode in assembly language. All values are unsigned:</a:t>
            </a:r>
            <a:endParaRPr lang="en-US" sz="2000" b="1" smtClean="0">
              <a:latin typeface="Courier New" charset="0"/>
              <a:cs typeface="+mn-cs"/>
            </a:endParaRPr>
          </a:p>
        </p:txBody>
      </p:sp>
      <p:sp>
        <p:nvSpPr>
          <p:cNvPr id="119812" name="Text Box 4"/>
          <p:cNvSpPr txBox="1">
            <a:spLocks noChangeArrowheads="1"/>
          </p:cNvSpPr>
          <p:nvPr/>
        </p:nvSpPr>
        <p:spPr bwMode="auto">
          <a:xfrm>
            <a:off x="4419600" y="2667000"/>
            <a:ext cx="3276600" cy="2209800"/>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smtClean="0">
                <a:solidFill>
                  <a:srgbClr val="0000FF"/>
                </a:solidFill>
                <a:latin typeface="Courier New" charset="0"/>
                <a:cs typeface="+mn-cs"/>
              </a:rPr>
              <a:t>cmp ebx,ecx</a:t>
            </a:r>
          </a:p>
          <a:p>
            <a:pPr lvl="1">
              <a:lnSpc>
                <a:spcPct val="50000"/>
              </a:lnSpc>
              <a:spcBef>
                <a:spcPct val="50000"/>
              </a:spcBef>
              <a:defRPr/>
            </a:pPr>
            <a:r>
              <a:rPr lang="en-US" sz="1800" b="1" smtClean="0">
                <a:solidFill>
                  <a:srgbClr val="0000FF"/>
                </a:solidFill>
                <a:latin typeface="Courier New" charset="0"/>
                <a:cs typeface="+mn-cs"/>
              </a:rPr>
              <a:t>ja  next</a:t>
            </a:r>
          </a:p>
          <a:p>
            <a:pPr lvl="1">
              <a:lnSpc>
                <a:spcPct val="50000"/>
              </a:lnSpc>
              <a:spcBef>
                <a:spcPct val="50000"/>
              </a:spcBef>
              <a:defRPr/>
            </a:pPr>
            <a:r>
              <a:rPr lang="en-US" sz="1800" b="1" smtClean="0">
                <a:solidFill>
                  <a:srgbClr val="0000FF"/>
                </a:solidFill>
                <a:latin typeface="Courier New" charset="0"/>
                <a:cs typeface="+mn-cs"/>
              </a:rPr>
              <a:t>cmp ecx,edx</a:t>
            </a:r>
          </a:p>
          <a:p>
            <a:pPr lvl="1">
              <a:lnSpc>
                <a:spcPct val="50000"/>
              </a:lnSpc>
              <a:spcBef>
                <a:spcPct val="50000"/>
              </a:spcBef>
              <a:defRPr/>
            </a:pPr>
            <a:r>
              <a:rPr lang="en-US" sz="1800" b="1" smtClean="0">
                <a:solidFill>
                  <a:srgbClr val="0000FF"/>
                </a:solidFill>
                <a:latin typeface="Courier New" charset="0"/>
                <a:cs typeface="+mn-cs"/>
              </a:rPr>
              <a:t>jbe next</a:t>
            </a:r>
          </a:p>
          <a:p>
            <a:pPr lvl="1">
              <a:lnSpc>
                <a:spcPct val="50000"/>
              </a:lnSpc>
              <a:spcBef>
                <a:spcPct val="50000"/>
              </a:spcBef>
              <a:defRPr/>
            </a:pPr>
            <a:r>
              <a:rPr lang="en-US" sz="1800" b="1" smtClean="0">
                <a:solidFill>
                  <a:srgbClr val="0000FF"/>
                </a:solidFill>
                <a:latin typeface="Courier New" charset="0"/>
                <a:cs typeface="+mn-cs"/>
              </a:rPr>
              <a:t>mov eax,5</a:t>
            </a:r>
          </a:p>
          <a:p>
            <a:pPr lvl="1">
              <a:lnSpc>
                <a:spcPct val="50000"/>
              </a:lnSpc>
              <a:spcBef>
                <a:spcPct val="50000"/>
              </a:spcBef>
              <a:defRPr/>
            </a:pPr>
            <a:r>
              <a:rPr lang="en-US" sz="1800" b="1" smtClean="0">
                <a:solidFill>
                  <a:srgbClr val="0000FF"/>
                </a:solidFill>
                <a:latin typeface="Courier New" charset="0"/>
                <a:cs typeface="+mn-cs"/>
              </a:rPr>
              <a:t>mov edx,6</a:t>
            </a:r>
          </a:p>
          <a:p>
            <a:pPr>
              <a:lnSpc>
                <a:spcPct val="50000"/>
              </a:lnSpc>
              <a:spcBef>
                <a:spcPct val="50000"/>
              </a:spcBef>
              <a:defRPr/>
            </a:pPr>
            <a:r>
              <a:rPr lang="en-US" sz="1800" b="1" smtClean="0">
                <a:solidFill>
                  <a:srgbClr val="0000FF"/>
                </a:solidFill>
                <a:latin typeface="Courier New" charset="0"/>
                <a:cs typeface="+mn-cs"/>
              </a:rPr>
              <a:t>next:	</a:t>
            </a:r>
          </a:p>
        </p:txBody>
      </p:sp>
      <p:sp>
        <p:nvSpPr>
          <p:cNvPr id="119813" name="Text Box 5"/>
          <p:cNvSpPr txBox="1">
            <a:spLocks noChangeArrowheads="1"/>
          </p:cNvSpPr>
          <p:nvPr/>
        </p:nvSpPr>
        <p:spPr bwMode="auto">
          <a:xfrm>
            <a:off x="838200" y="2667000"/>
            <a:ext cx="3200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if( ebx &lt;= ecx </a:t>
            </a:r>
          </a:p>
          <a:p>
            <a:pPr>
              <a:lnSpc>
                <a:spcPct val="90000"/>
              </a:lnSpc>
              <a:spcBef>
                <a:spcPct val="20000"/>
              </a:spcBef>
              <a:buClr>
                <a:schemeClr val="tx1"/>
              </a:buClr>
              <a:defRPr/>
            </a:pPr>
            <a:r>
              <a:rPr lang="en-US" sz="1800" b="1" smtClean="0">
                <a:latin typeface="Courier New" charset="0"/>
                <a:cs typeface="+mn-cs"/>
              </a:rPr>
              <a:t>	&amp;&amp; ecx &gt; edx )</a:t>
            </a:r>
          </a:p>
          <a:p>
            <a:pPr>
              <a:lnSpc>
                <a:spcPct val="90000"/>
              </a:lnSpc>
              <a:spcBef>
                <a:spcPct val="20000"/>
              </a:spcBef>
              <a:buClr>
                <a:schemeClr val="tx1"/>
              </a:buClr>
              <a:defRPr/>
            </a:pPr>
            <a:r>
              <a:rPr lang="en-US" sz="1800" b="1" smtClean="0">
                <a:latin typeface="Courier New" charset="0"/>
                <a:cs typeface="+mn-cs"/>
              </a:rPr>
              <a:t>{</a:t>
            </a:r>
          </a:p>
          <a:p>
            <a:pPr>
              <a:lnSpc>
                <a:spcPct val="90000"/>
              </a:lnSpc>
              <a:spcBef>
                <a:spcPct val="20000"/>
              </a:spcBef>
              <a:buClr>
                <a:schemeClr val="tx1"/>
              </a:buClr>
              <a:defRPr/>
            </a:pPr>
            <a:r>
              <a:rPr lang="en-US" sz="1800" b="1" smtClean="0">
                <a:latin typeface="Courier New" charset="0"/>
                <a:cs typeface="+mn-cs"/>
              </a:rPr>
              <a:t>  eax = 5;</a:t>
            </a:r>
          </a:p>
          <a:p>
            <a:pPr>
              <a:lnSpc>
                <a:spcPct val="90000"/>
              </a:lnSpc>
              <a:spcBef>
                <a:spcPct val="20000"/>
              </a:spcBef>
              <a:buClr>
                <a:schemeClr val="tx1"/>
              </a:buClr>
              <a:defRPr/>
            </a:pPr>
            <a:r>
              <a:rPr lang="en-US" sz="1800" b="1" smtClean="0">
                <a:latin typeface="Courier New" charset="0"/>
                <a:cs typeface="+mn-cs"/>
              </a:rPr>
              <a:t>  edx = 6;</a:t>
            </a:r>
          </a:p>
          <a:p>
            <a:pPr>
              <a:lnSpc>
                <a:spcPct val="90000"/>
              </a:lnSpc>
              <a:spcBef>
                <a:spcPct val="20000"/>
              </a:spcBef>
              <a:buClr>
                <a:schemeClr val="tx1"/>
              </a:buClr>
              <a:defRPr/>
            </a:pPr>
            <a:r>
              <a:rPr lang="en-US" sz="1800" b="1" smtClean="0">
                <a:latin typeface="Courier New" charset="0"/>
                <a:cs typeface="+mn-cs"/>
              </a:rPr>
              <a:t>}</a:t>
            </a:r>
          </a:p>
          <a:p>
            <a:pPr>
              <a:lnSpc>
                <a:spcPct val="50000"/>
              </a:lnSpc>
              <a:spcBef>
                <a:spcPct val="50000"/>
              </a:spcBef>
              <a:defRPr/>
            </a:pPr>
            <a:endParaRPr lang="en-US" sz="1800" b="1" smtClean="0">
              <a:latin typeface="Courier New" charset="0"/>
              <a:cs typeface="+mn-cs"/>
            </a:endParaRPr>
          </a:p>
        </p:txBody>
      </p:sp>
      <p:sp>
        <p:nvSpPr>
          <p:cNvPr id="119814" name="Text Box 6"/>
          <p:cNvSpPr txBox="1">
            <a:spLocks noChangeArrowheads="1"/>
          </p:cNvSpPr>
          <p:nvPr/>
        </p:nvSpPr>
        <p:spPr bwMode="auto">
          <a:xfrm>
            <a:off x="762000" y="5334000"/>
            <a:ext cx="7239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defRPr/>
            </a:pPr>
            <a:r>
              <a:rPr lang="en-US" sz="2400" dirty="0">
                <a:cs typeface="+mn-cs"/>
              </a:rPr>
              <a:t>(There are multiple correct solutions to this problem.)</a:t>
            </a:r>
          </a:p>
        </p:txBody>
      </p:sp>
    </p:spTree>
    <p:extLst>
      <p:ext uri="{BB962C8B-B14F-4D97-AF65-F5344CB8AC3E}">
        <p14:creationId xmlns:p14="http://schemas.microsoft.com/office/powerpoint/2010/main" xmlns="" val="3831852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ox(in)">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19: </a:t>
            </a:r>
            <a:r>
              <a:rPr lang="en-US" dirty="0"/>
              <a:t>Review</a:t>
            </a:r>
          </a:p>
        </p:txBody>
      </p:sp>
      <p:sp>
        <p:nvSpPr>
          <p:cNvPr id="3" name="Content Placeholder 2"/>
          <p:cNvSpPr>
            <a:spLocks noGrp="1"/>
          </p:cNvSpPr>
          <p:nvPr>
            <p:ph idx="1"/>
          </p:nvPr>
        </p:nvSpPr>
        <p:spPr>
          <a:xfrm>
            <a:off x="457200" y="1219200"/>
            <a:ext cx="8382000" cy="5410200"/>
          </a:xfrm>
        </p:spPr>
        <p:txBody>
          <a:bodyPr>
            <a:noAutofit/>
          </a:bodyPr>
          <a:lstStyle/>
          <a:p>
            <a:r>
              <a:rPr lang="en-US" b="1" dirty="0"/>
              <a:t>I/O Instructions</a:t>
            </a:r>
            <a:endParaRPr lang="en-US" sz="2400" b="1" dirty="0" smtClean="0">
              <a:solidFill>
                <a:srgbClr val="FF0000"/>
              </a:solidFill>
              <a:latin typeface="Courier New" pitchFamily="49" charset="0"/>
              <a:cs typeface="Courier New" pitchFamily="49" charset="0"/>
            </a:endParaRPr>
          </a:p>
          <a:p>
            <a:pPr marL="400050" lvl="1" indent="0">
              <a:buNone/>
            </a:pPr>
            <a:r>
              <a:rPr lang="en-US" sz="2000" b="1" dirty="0" err="1" smtClean="0">
                <a:solidFill>
                  <a:srgbClr val="FF0000"/>
                </a:solidFill>
                <a:latin typeface="Courier New" pitchFamily="49" charset="0"/>
                <a:cs typeface="Courier New" pitchFamily="49" charset="0"/>
              </a:rPr>
              <a:t>StdIn</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proc</a:t>
            </a:r>
            <a:r>
              <a:rPr lang="en-US" sz="2000" b="1" dirty="0">
                <a:latin typeface="Courier New" pitchFamily="49" charset="0"/>
                <a:cs typeface="Courier New" pitchFamily="49" charset="0"/>
              </a:rPr>
              <a:t> </a:t>
            </a:r>
            <a:r>
              <a:rPr lang="en-US" sz="2000" b="1" i="1" u="sng" dirty="0" err="1" smtClean="0">
                <a:latin typeface="Courier New" pitchFamily="49" charset="0"/>
                <a:cs typeface="Courier New" pitchFamily="49" charset="0"/>
              </a:rPr>
              <a:t>lpszBuffer</a:t>
            </a:r>
            <a:r>
              <a:rPr lang="en-US" sz="2000" b="1" dirty="0" err="1" smtClean="0">
                <a:latin typeface="Courier New" pitchFamily="49" charset="0"/>
                <a:cs typeface="Courier New" pitchFamily="49" charset="0"/>
              </a:rPr>
              <a:t>:DWORD,</a:t>
            </a:r>
            <a:r>
              <a:rPr lang="en-US" sz="2000" b="1" i="1" u="sng" dirty="0" err="1" smtClean="0">
                <a:latin typeface="Courier New" pitchFamily="49" charset="0"/>
                <a:cs typeface="Courier New" pitchFamily="49" charset="0"/>
              </a:rPr>
              <a:t>bLen</a:t>
            </a:r>
            <a:r>
              <a:rPr lang="en-US" sz="2000" b="1" dirty="0" err="1" smtClean="0">
                <a:latin typeface="Courier New" pitchFamily="49" charset="0"/>
                <a:cs typeface="Courier New" pitchFamily="49" charset="0"/>
              </a:rPr>
              <a:t>:DWORD</a:t>
            </a:r>
            <a:endParaRPr lang="en-US" sz="2000" b="1" dirty="0">
              <a:latin typeface="Courier New" pitchFamily="49" charset="0"/>
              <a:cs typeface="Courier New" pitchFamily="49" charset="0"/>
            </a:endParaRPr>
          </a:p>
          <a:p>
            <a:pPr marL="400050" lvl="1" indent="0">
              <a:buNone/>
            </a:pPr>
            <a:r>
              <a:rPr lang="en-US" b="1" dirty="0" err="1">
                <a:solidFill>
                  <a:srgbClr val="FF0000"/>
                </a:solidFill>
                <a:latin typeface="Courier New" pitchFamily="49" charset="0"/>
                <a:cs typeface="Courier New" pitchFamily="49" charset="0"/>
              </a:rPr>
              <a:t>StdOut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proc</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lpszText:DWORD</a:t>
            </a:r>
            <a:endParaRPr lang="en-US" b="1" dirty="0">
              <a:latin typeface="Courier New" pitchFamily="49" charset="0"/>
              <a:cs typeface="Courier New" pitchFamily="49" charset="0"/>
            </a:endParaRPr>
          </a:p>
          <a:p>
            <a:pPr marL="400050" lvl="1" indent="0">
              <a:buNone/>
            </a:pPr>
            <a:endParaRPr lang="en-US" sz="1800" b="1" dirty="0" smtClean="0">
              <a:latin typeface="Courier New" pitchFamily="49" charset="0"/>
              <a:cs typeface="Courier New" pitchFamily="49" charset="0"/>
            </a:endParaRPr>
          </a:p>
          <a:p>
            <a:pPr marL="400050" lvl="1" indent="0">
              <a:buNone/>
            </a:pPr>
            <a:r>
              <a:rPr lang="en-US" sz="1800" b="1" dirty="0" smtClean="0">
                <a:latin typeface="Courier New" pitchFamily="49" charset="0"/>
                <a:cs typeface="Courier New" pitchFamily="49" charset="0"/>
              </a:rPr>
              <a:t>invoke </a:t>
            </a:r>
            <a:r>
              <a:rPr lang="en-US" sz="1800" b="1" dirty="0" err="1">
                <a:latin typeface="Courier New" pitchFamily="49" charset="0"/>
                <a:cs typeface="Courier New" pitchFamily="49" charset="0"/>
              </a:rPr>
              <a:t>StdOut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message1</a:t>
            </a:r>
          </a:p>
          <a:p>
            <a:pPr marL="400050" lvl="1" indent="0">
              <a:buNone/>
            </a:pPr>
            <a:r>
              <a:rPr lang="en-US" sz="1800" b="1" dirty="0">
                <a:latin typeface="Courier New" pitchFamily="49" charset="0"/>
                <a:cs typeface="Courier New" pitchFamily="49" charset="0"/>
              </a:rPr>
              <a:t>invoke </a:t>
            </a:r>
            <a:r>
              <a:rPr lang="en-US" sz="1800" b="1" dirty="0" err="1">
                <a:latin typeface="Courier New" pitchFamily="49" charset="0"/>
                <a:cs typeface="Courier New" pitchFamily="49" charset="0"/>
              </a:rPr>
              <a:t>StdIn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addr</a:t>
            </a:r>
            <a:r>
              <a:rPr lang="en-US" sz="1800" b="1" dirty="0">
                <a:latin typeface="Courier New" pitchFamily="49" charset="0"/>
                <a:cs typeface="Courier New" pitchFamily="49" charset="0"/>
              </a:rPr>
              <a:t> buffer, 100</a:t>
            </a:r>
          </a:p>
          <a:p>
            <a:pPr marL="0" indent="0">
              <a:buNone/>
            </a:pPr>
            <a:endParaRPr lang="en-US" sz="2400" dirty="0" smtClean="0">
              <a:latin typeface="Arial" pitchFamily="34" charset="0"/>
              <a:cs typeface="Arial" pitchFamily="34" charset="0"/>
            </a:endParaRPr>
          </a:p>
          <a:p>
            <a:r>
              <a:rPr lang="en-US" sz="2400" b="1" dirty="0" smtClean="0">
                <a:latin typeface="Arial" pitchFamily="34" charset="0"/>
                <a:cs typeface="Arial" pitchFamily="34" charset="0"/>
              </a:rPr>
              <a:t>Conditional Jumps</a:t>
            </a:r>
          </a:p>
          <a:p>
            <a:pPr lvl="1"/>
            <a:r>
              <a:rPr lang="en-US" sz="2600" dirty="0" smtClean="0"/>
              <a:t>Specific </a:t>
            </a:r>
            <a:r>
              <a:rPr lang="en-US" sz="2600" dirty="0"/>
              <a:t>flags</a:t>
            </a:r>
          </a:p>
          <a:p>
            <a:pPr lvl="1"/>
            <a:r>
              <a:rPr lang="en-US" sz="2600" dirty="0"/>
              <a:t>Equality</a:t>
            </a:r>
          </a:p>
          <a:p>
            <a:pPr lvl="1"/>
            <a:r>
              <a:rPr lang="en-US" sz="2600" dirty="0"/>
              <a:t>Unsigned comparisons</a:t>
            </a:r>
          </a:p>
          <a:p>
            <a:pPr lvl="1"/>
            <a:r>
              <a:rPr lang="en-US" sz="2600" dirty="0"/>
              <a:t>Signed Comparisons</a:t>
            </a: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smtClean="0">
                <a:cs typeface="+mj-cs"/>
              </a:rPr>
              <a:t>Compound Expression with OR</a:t>
            </a:r>
            <a:r>
              <a:rPr lang="en-US" sz="2400" smtClean="0">
                <a:cs typeface="+mj-cs"/>
              </a:rPr>
              <a:t>  (1 of 2)</a:t>
            </a:r>
          </a:p>
        </p:txBody>
      </p:sp>
      <p:sp>
        <p:nvSpPr>
          <p:cNvPr id="129027" name="Rectangle 3"/>
          <p:cNvSpPr>
            <a:spLocks noGrp="1" noChangeArrowheads="1"/>
          </p:cNvSpPr>
          <p:nvPr>
            <p:ph type="body" idx="1"/>
          </p:nvPr>
        </p:nvSpPr>
        <p:spPr>
          <a:xfrm>
            <a:off x="533400" y="1143000"/>
            <a:ext cx="8077200" cy="2438400"/>
          </a:xfrm>
        </p:spPr>
        <p:txBody>
          <a:bodyPr>
            <a:noAutofit/>
          </a:bodyPr>
          <a:lstStyle/>
          <a:p>
            <a:pPr marL="228600" indent="-228600" eaLnBrk="1" hangingPunct="1">
              <a:spcBef>
                <a:spcPts val="2376"/>
              </a:spcBef>
              <a:defRPr/>
            </a:pPr>
            <a:r>
              <a:rPr lang="en-US" dirty="0" smtClean="0">
                <a:cs typeface="+mn-cs"/>
              </a:rPr>
              <a:t>When implementing the logical OR operator, consider that HLLs use short-circuit evaluation</a:t>
            </a:r>
          </a:p>
          <a:p>
            <a:pPr marL="228600" indent="-228600" eaLnBrk="1" hangingPunct="1">
              <a:spcBef>
                <a:spcPts val="2376"/>
              </a:spcBef>
              <a:defRPr/>
            </a:pPr>
            <a:r>
              <a:rPr lang="en-US" dirty="0" smtClean="0">
                <a:cs typeface="+mn-cs"/>
              </a:rPr>
              <a:t>In the following example, if the first expression is true, the second expression is skipped:</a:t>
            </a:r>
          </a:p>
        </p:txBody>
      </p:sp>
      <p:sp>
        <p:nvSpPr>
          <p:cNvPr id="129028" name="Text Box 4"/>
          <p:cNvSpPr txBox="1">
            <a:spLocks noChangeArrowheads="1"/>
          </p:cNvSpPr>
          <p:nvPr/>
        </p:nvSpPr>
        <p:spPr bwMode="auto">
          <a:xfrm>
            <a:off x="2286000" y="4038600"/>
            <a:ext cx="4572000" cy="99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dirty="0" smtClean="0">
                <a:latin typeface="Courier New" charset="0"/>
                <a:cs typeface="+mn-cs"/>
              </a:rPr>
              <a:t>if (al &gt; </a:t>
            </a:r>
            <a:r>
              <a:rPr lang="en-US" sz="2000" b="1" dirty="0" err="1" smtClean="0">
                <a:latin typeface="Courier New" charset="0"/>
                <a:cs typeface="+mn-cs"/>
              </a:rPr>
              <a:t>bl</a:t>
            </a:r>
            <a:r>
              <a:rPr lang="en-US" sz="2000" b="1" dirty="0" smtClean="0">
                <a:latin typeface="Courier New" charset="0"/>
                <a:cs typeface="+mn-cs"/>
              </a:rPr>
              <a:t>) OR (</a:t>
            </a:r>
            <a:r>
              <a:rPr lang="en-US" sz="2000" b="1" dirty="0" err="1" smtClean="0">
                <a:latin typeface="Courier New" charset="0"/>
                <a:cs typeface="+mn-cs"/>
              </a:rPr>
              <a:t>bl</a:t>
            </a:r>
            <a:r>
              <a:rPr lang="en-US" sz="2000" b="1" dirty="0" smtClean="0">
                <a:latin typeface="Courier New" charset="0"/>
                <a:cs typeface="+mn-cs"/>
              </a:rPr>
              <a:t> &gt; cl)</a:t>
            </a:r>
          </a:p>
          <a:p>
            <a:pPr>
              <a:lnSpc>
                <a:spcPct val="90000"/>
              </a:lnSpc>
              <a:spcBef>
                <a:spcPct val="20000"/>
              </a:spcBef>
              <a:buClr>
                <a:schemeClr val="tx1"/>
              </a:buClr>
              <a:defRPr/>
            </a:pPr>
            <a:r>
              <a:rPr lang="en-US" sz="2000" b="1" dirty="0" smtClean="0">
                <a:latin typeface="Courier New" charset="0"/>
                <a:cs typeface="+mn-cs"/>
              </a:rPr>
              <a:t>  X = 1;</a:t>
            </a:r>
          </a:p>
          <a:p>
            <a:pPr>
              <a:lnSpc>
                <a:spcPct val="50000"/>
              </a:lnSpc>
              <a:spcBef>
                <a:spcPct val="50000"/>
              </a:spcBef>
              <a:defRPr/>
            </a:pPr>
            <a:endParaRPr lang="en-US" sz="2000" b="1" dirty="0" smtClean="0">
              <a:latin typeface="Courier New" charset="0"/>
              <a:cs typeface="+mn-cs"/>
            </a:endParaRPr>
          </a:p>
        </p:txBody>
      </p:sp>
    </p:spTree>
    <p:extLst>
      <p:ext uri="{BB962C8B-B14F-4D97-AF65-F5344CB8AC3E}">
        <p14:creationId xmlns:p14="http://schemas.microsoft.com/office/powerpoint/2010/main" xmlns="" val="3875672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en-US" smtClean="0">
                <a:cs typeface="+mj-cs"/>
              </a:rPr>
              <a:t>Compound Expression with OR</a:t>
            </a:r>
            <a:r>
              <a:rPr lang="en-US" sz="2400" smtClean="0">
                <a:cs typeface="+mj-cs"/>
              </a:rPr>
              <a:t>  (1 of 2)</a:t>
            </a:r>
          </a:p>
        </p:txBody>
      </p:sp>
      <p:sp>
        <p:nvSpPr>
          <p:cNvPr id="130051" name="Text Box 3"/>
          <p:cNvSpPr txBox="1">
            <a:spLocks noChangeArrowheads="1"/>
          </p:cNvSpPr>
          <p:nvPr/>
        </p:nvSpPr>
        <p:spPr bwMode="auto">
          <a:xfrm>
            <a:off x="457200" y="3505200"/>
            <a:ext cx="8305800" cy="1905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Lst>
              <a:defRPr sz="2400">
                <a:solidFill>
                  <a:schemeClr val="tx1"/>
                </a:solidFill>
                <a:latin typeface="Times New Roman" charset="0"/>
                <a:ea typeface="ＭＳ Ｐゴシック" charset="0"/>
              </a:defRPr>
            </a:lvl1pPr>
            <a:lvl2pPr>
              <a:tabLst>
                <a:tab pos="457200" algn="l"/>
                <a:tab pos="3657600" algn="l"/>
              </a:tabLst>
              <a:defRPr sz="2400">
                <a:solidFill>
                  <a:schemeClr val="tx1"/>
                </a:solidFill>
                <a:latin typeface="Times New Roman" charset="0"/>
                <a:ea typeface="ＭＳ Ｐゴシック" charset="0"/>
              </a:defRPr>
            </a:lvl2pPr>
            <a:lvl3pPr>
              <a:tabLst>
                <a:tab pos="457200" algn="l"/>
                <a:tab pos="3657600" algn="l"/>
              </a:tabLst>
              <a:defRPr sz="2400">
                <a:solidFill>
                  <a:schemeClr val="tx1"/>
                </a:solidFill>
                <a:latin typeface="Times New Roman" charset="0"/>
                <a:ea typeface="ＭＳ Ｐゴシック" charset="0"/>
              </a:defRPr>
            </a:lvl3pPr>
            <a:lvl4pPr>
              <a:tabLst>
                <a:tab pos="457200" algn="l"/>
                <a:tab pos="3657600" algn="l"/>
              </a:tabLst>
              <a:defRPr sz="2400">
                <a:solidFill>
                  <a:schemeClr val="tx1"/>
                </a:solidFill>
                <a:latin typeface="Times New Roman" charset="0"/>
                <a:ea typeface="ＭＳ Ｐゴシック" charset="0"/>
              </a:defRPr>
            </a:lvl4pPr>
            <a:lvl5pPr>
              <a:tabLst>
                <a:tab pos="457200" algn="l"/>
                <a:tab pos="36576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smtClean="0">
                <a:latin typeface="Courier New" charset="0"/>
                <a:cs typeface="+mn-cs"/>
              </a:rPr>
              <a:t>	cmp al,bl	; is AL &gt; BL?</a:t>
            </a:r>
          </a:p>
          <a:p>
            <a:pPr>
              <a:lnSpc>
                <a:spcPct val="50000"/>
              </a:lnSpc>
              <a:spcBef>
                <a:spcPct val="50000"/>
              </a:spcBef>
              <a:defRPr/>
            </a:pPr>
            <a:r>
              <a:rPr lang="en-US" sz="2000" b="1" smtClean="0">
                <a:latin typeface="Courier New" charset="0"/>
                <a:cs typeface="+mn-cs"/>
              </a:rPr>
              <a:t>	ja  L1	; yes</a:t>
            </a:r>
          </a:p>
          <a:p>
            <a:pPr>
              <a:lnSpc>
                <a:spcPct val="50000"/>
              </a:lnSpc>
              <a:spcBef>
                <a:spcPct val="50000"/>
              </a:spcBef>
              <a:defRPr/>
            </a:pPr>
            <a:r>
              <a:rPr lang="en-US" sz="2000" b="1" smtClean="0">
                <a:latin typeface="Courier New" charset="0"/>
                <a:cs typeface="+mn-cs"/>
              </a:rPr>
              <a:t>	cmp bl,cl	; no: is BL &gt; CL?</a:t>
            </a:r>
          </a:p>
          <a:p>
            <a:pPr>
              <a:lnSpc>
                <a:spcPct val="50000"/>
              </a:lnSpc>
              <a:spcBef>
                <a:spcPct val="50000"/>
              </a:spcBef>
              <a:defRPr/>
            </a:pPr>
            <a:r>
              <a:rPr lang="en-US" sz="2000" b="1" smtClean="0">
                <a:latin typeface="Courier New" charset="0"/>
                <a:cs typeface="+mn-cs"/>
              </a:rPr>
              <a:t>	jbe next	; no: skip next statement</a:t>
            </a:r>
          </a:p>
          <a:p>
            <a:pPr>
              <a:lnSpc>
                <a:spcPct val="50000"/>
              </a:lnSpc>
              <a:spcBef>
                <a:spcPct val="50000"/>
              </a:spcBef>
              <a:defRPr/>
            </a:pPr>
            <a:r>
              <a:rPr lang="en-US" sz="2000" b="1" smtClean="0">
                <a:latin typeface="Courier New" charset="0"/>
                <a:cs typeface="+mn-cs"/>
              </a:rPr>
              <a:t>L1:	mov X,1	; set X to 1</a:t>
            </a:r>
          </a:p>
          <a:p>
            <a:pPr>
              <a:lnSpc>
                <a:spcPct val="50000"/>
              </a:lnSpc>
              <a:spcBef>
                <a:spcPct val="50000"/>
              </a:spcBef>
              <a:defRPr/>
            </a:pPr>
            <a:r>
              <a:rPr lang="en-US" sz="2000" b="1" smtClean="0">
                <a:latin typeface="Courier New" charset="0"/>
                <a:cs typeface="+mn-cs"/>
              </a:rPr>
              <a:t>next:</a:t>
            </a:r>
          </a:p>
        </p:txBody>
      </p:sp>
      <p:sp>
        <p:nvSpPr>
          <p:cNvPr id="130052" name="Text Box 4"/>
          <p:cNvSpPr txBox="1">
            <a:spLocks noChangeArrowheads="1"/>
          </p:cNvSpPr>
          <p:nvPr/>
        </p:nvSpPr>
        <p:spPr bwMode="auto">
          <a:xfrm>
            <a:off x="2590800" y="1219200"/>
            <a:ext cx="3886200" cy="990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if (al &gt; bl) OR (bl &gt; cl)</a:t>
            </a:r>
          </a:p>
          <a:p>
            <a:pPr>
              <a:lnSpc>
                <a:spcPct val="90000"/>
              </a:lnSpc>
              <a:spcBef>
                <a:spcPct val="20000"/>
              </a:spcBef>
              <a:buClr>
                <a:schemeClr val="tx1"/>
              </a:buClr>
              <a:defRPr/>
            </a:pPr>
            <a:r>
              <a:rPr lang="en-US" sz="1800" b="1" smtClean="0">
                <a:latin typeface="Courier New" charset="0"/>
                <a:cs typeface="+mn-cs"/>
              </a:rPr>
              <a:t>  X = 1;</a:t>
            </a:r>
          </a:p>
        </p:txBody>
      </p:sp>
      <p:sp>
        <p:nvSpPr>
          <p:cNvPr id="130053" name="Text Box 5"/>
          <p:cNvSpPr txBox="1">
            <a:spLocks noChangeArrowheads="1"/>
          </p:cNvSpPr>
          <p:nvPr/>
        </p:nvSpPr>
        <p:spPr bwMode="auto">
          <a:xfrm>
            <a:off x="762000" y="2438400"/>
            <a:ext cx="7315200"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000" dirty="0">
                <a:latin typeface="Arial"/>
                <a:cs typeface="Arial"/>
              </a:rPr>
              <a:t>We can use "fall-through" logic to keep the code as short as possible:</a:t>
            </a:r>
          </a:p>
        </p:txBody>
      </p:sp>
    </p:spTree>
    <p:extLst>
      <p:ext uri="{BB962C8B-B14F-4D97-AF65-F5344CB8AC3E}">
        <p14:creationId xmlns:p14="http://schemas.microsoft.com/office/powerpoint/2010/main" xmlns="" val="1908135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smtClean="0">
                <a:cs typeface="+mj-cs"/>
              </a:rPr>
              <a:t>WHILE Loops</a:t>
            </a:r>
            <a:endParaRPr lang="en-US" sz="2400" smtClean="0">
              <a:cs typeface="+mj-cs"/>
            </a:endParaRPr>
          </a:p>
        </p:txBody>
      </p:sp>
      <p:sp>
        <p:nvSpPr>
          <p:cNvPr id="131076" name="Text Box 4"/>
          <p:cNvSpPr txBox="1">
            <a:spLocks noChangeArrowheads="1"/>
          </p:cNvSpPr>
          <p:nvPr/>
        </p:nvSpPr>
        <p:spPr bwMode="auto">
          <a:xfrm>
            <a:off x="2667000" y="2438400"/>
            <a:ext cx="3886200" cy="914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smtClean="0">
                <a:latin typeface="Courier New" charset="0"/>
                <a:cs typeface="+mn-cs"/>
              </a:rPr>
              <a:t>while( eax &lt; ebx)</a:t>
            </a:r>
          </a:p>
          <a:p>
            <a:pPr>
              <a:lnSpc>
                <a:spcPct val="90000"/>
              </a:lnSpc>
              <a:spcBef>
                <a:spcPct val="20000"/>
              </a:spcBef>
              <a:buClr>
                <a:schemeClr val="tx1"/>
              </a:buClr>
              <a:defRPr/>
            </a:pPr>
            <a:r>
              <a:rPr lang="en-US" sz="2000" b="1" smtClean="0">
                <a:latin typeface="Courier New" charset="0"/>
                <a:cs typeface="+mn-cs"/>
              </a:rPr>
              <a:t>	eax = eax + 1;</a:t>
            </a:r>
          </a:p>
        </p:txBody>
      </p:sp>
      <p:sp>
        <p:nvSpPr>
          <p:cNvPr id="131077" name="Text Box 5"/>
          <p:cNvSpPr txBox="1">
            <a:spLocks noChangeArrowheads="1"/>
          </p:cNvSpPr>
          <p:nvPr/>
        </p:nvSpPr>
        <p:spPr bwMode="auto">
          <a:xfrm>
            <a:off x="609600" y="1066800"/>
            <a:ext cx="79248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defRPr/>
            </a:pPr>
            <a:r>
              <a:rPr lang="en-US" sz="2400">
                <a:latin typeface="Arial"/>
                <a:cs typeface="Arial"/>
              </a:rPr>
              <a:t>A WHILE loop is really an IF statement followed by the body of the loop, followed by an unconditional jump to the top of the loop. Consider the following example:</a:t>
            </a:r>
          </a:p>
        </p:txBody>
      </p:sp>
      <p:grpSp>
        <p:nvGrpSpPr>
          <p:cNvPr id="131079" name="Group 7"/>
          <p:cNvGrpSpPr>
            <a:grpSpLocks/>
          </p:cNvGrpSpPr>
          <p:nvPr/>
        </p:nvGrpSpPr>
        <p:grpSpPr bwMode="auto">
          <a:xfrm>
            <a:off x="838200" y="3429000"/>
            <a:ext cx="7543800" cy="2819400"/>
            <a:chOff x="528" y="2160"/>
            <a:chExt cx="4752" cy="1776"/>
          </a:xfrm>
        </p:grpSpPr>
        <p:sp>
          <p:nvSpPr>
            <p:cNvPr id="131075" name="Text Box 3"/>
            <p:cNvSpPr txBox="1">
              <a:spLocks noChangeArrowheads="1"/>
            </p:cNvSpPr>
            <p:nvPr/>
          </p:nvSpPr>
          <p:spPr bwMode="auto">
            <a:xfrm>
              <a:off x="576" y="2544"/>
              <a:ext cx="4704" cy="139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charset="0"/>
                  <a:ea typeface="ＭＳ Ｐゴシック" charset="0"/>
                </a:defRPr>
              </a:lvl1pPr>
              <a:lvl2pPr>
                <a:tabLst>
                  <a:tab pos="571500" algn="l"/>
                  <a:tab pos="3657600" algn="l"/>
                </a:tabLst>
                <a:defRPr sz="2400">
                  <a:solidFill>
                    <a:schemeClr val="tx1"/>
                  </a:solidFill>
                  <a:latin typeface="Times New Roman" charset="0"/>
                  <a:ea typeface="ＭＳ Ｐゴシック" charset="0"/>
                </a:defRPr>
              </a:lvl2pPr>
              <a:lvl3pPr>
                <a:tabLst>
                  <a:tab pos="571500" algn="l"/>
                  <a:tab pos="3657600" algn="l"/>
                </a:tabLst>
                <a:defRPr sz="2400">
                  <a:solidFill>
                    <a:schemeClr val="tx1"/>
                  </a:solidFill>
                  <a:latin typeface="Times New Roman" charset="0"/>
                  <a:ea typeface="ＭＳ Ｐゴシック" charset="0"/>
                </a:defRPr>
              </a:lvl3pPr>
              <a:lvl4pPr>
                <a:tabLst>
                  <a:tab pos="571500" algn="l"/>
                  <a:tab pos="3657600" algn="l"/>
                </a:tabLst>
                <a:defRPr sz="2400">
                  <a:solidFill>
                    <a:schemeClr val="tx1"/>
                  </a:solidFill>
                  <a:latin typeface="Times New Roman" charset="0"/>
                  <a:ea typeface="ＭＳ Ｐゴシック" charset="0"/>
                </a:defRPr>
              </a:lvl4pPr>
              <a:lvl5pPr>
                <a:tabLst>
                  <a:tab pos="571500" algn="l"/>
                  <a:tab pos="3657600" algn="l"/>
                </a:tabLst>
                <a:defRPr sz="2400">
                  <a:solidFill>
                    <a:schemeClr val="tx1"/>
                  </a:solidFill>
                  <a:latin typeface="Times New Roman" charset="0"/>
                  <a:ea typeface="ＭＳ Ｐゴシック" charset="0"/>
                </a:defRPr>
              </a:lvl5pPr>
              <a:lvl6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6pPr>
              <a:lvl7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7pPr>
              <a:lvl8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8pPr>
              <a:lvl9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9pPr>
            </a:lstStyle>
            <a:p>
              <a:pPr>
                <a:defRPr/>
              </a:pPr>
              <a:r>
                <a:rPr lang="en-US" sz="2000" b="1" dirty="0" err="1" smtClean="0">
                  <a:latin typeface="Courier New" charset="0"/>
                  <a:cs typeface="+mn-cs"/>
                </a:rPr>
                <a:t>top:cmp</a:t>
              </a:r>
              <a:r>
                <a:rPr lang="en-US" sz="2000" b="1" dirty="0" smtClean="0">
                  <a:latin typeface="Courier New" charset="0"/>
                  <a:cs typeface="+mn-cs"/>
                </a:rPr>
                <a:t> </a:t>
              </a:r>
              <a:r>
                <a:rPr lang="en-US" sz="2000" b="1" dirty="0" err="1" smtClean="0">
                  <a:latin typeface="Courier New" charset="0"/>
                  <a:cs typeface="+mn-cs"/>
                </a:rPr>
                <a:t>eax,ebx</a:t>
              </a:r>
              <a:r>
                <a:rPr lang="en-US" sz="2000" b="1" dirty="0" smtClean="0">
                  <a:latin typeface="Courier New" charset="0"/>
                  <a:cs typeface="+mn-cs"/>
                </a:rPr>
                <a:t>	; check loop condition</a:t>
              </a:r>
            </a:p>
            <a:p>
              <a:pPr>
                <a:defRPr/>
              </a:pPr>
              <a:r>
                <a:rPr lang="en-US" sz="2000" b="1" dirty="0" smtClean="0">
                  <a:latin typeface="Courier New" charset="0"/>
                  <a:cs typeface="+mn-cs"/>
                </a:rPr>
                <a:t>	</a:t>
              </a:r>
              <a:r>
                <a:rPr lang="en-US" sz="2000" b="1" dirty="0" err="1" smtClean="0">
                  <a:latin typeface="Courier New" charset="0"/>
                  <a:cs typeface="+mn-cs"/>
                </a:rPr>
                <a:t>jae</a:t>
              </a:r>
              <a:r>
                <a:rPr lang="en-US" sz="2000" b="1" dirty="0" smtClean="0">
                  <a:latin typeface="Courier New" charset="0"/>
                  <a:cs typeface="+mn-cs"/>
                </a:rPr>
                <a:t> next	; false? exit loop</a:t>
              </a:r>
            </a:p>
            <a:p>
              <a:pPr>
                <a:defRPr/>
              </a:pPr>
              <a:r>
                <a:rPr lang="en-US" sz="2000" b="1" dirty="0" smtClean="0">
                  <a:latin typeface="Courier New" charset="0"/>
                  <a:cs typeface="+mn-cs"/>
                </a:rPr>
                <a:t>	</a:t>
              </a:r>
              <a:r>
                <a:rPr lang="en-US" sz="2000" b="1" dirty="0" err="1" smtClean="0">
                  <a:latin typeface="Courier New" charset="0"/>
                  <a:cs typeface="+mn-cs"/>
                </a:rPr>
                <a:t>inc</a:t>
              </a:r>
              <a:r>
                <a:rPr lang="en-US" sz="2000" b="1" dirty="0" smtClean="0">
                  <a:latin typeface="Courier New" charset="0"/>
                  <a:cs typeface="+mn-cs"/>
                </a:rPr>
                <a:t> </a:t>
              </a:r>
              <a:r>
                <a:rPr lang="en-US" sz="2000" b="1" dirty="0" err="1" smtClean="0">
                  <a:latin typeface="Courier New" charset="0"/>
                  <a:cs typeface="+mn-cs"/>
                </a:rPr>
                <a:t>eax</a:t>
              </a:r>
              <a:r>
                <a:rPr lang="en-US" sz="2000" b="1" dirty="0" smtClean="0">
                  <a:latin typeface="Courier New" charset="0"/>
                  <a:cs typeface="+mn-cs"/>
                </a:rPr>
                <a:t>	; body of loop</a:t>
              </a:r>
            </a:p>
            <a:p>
              <a:pPr>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top	; repeat the loop</a:t>
              </a:r>
            </a:p>
            <a:p>
              <a:pPr>
                <a:defRPr/>
              </a:pPr>
              <a:r>
                <a:rPr lang="en-US" sz="2000" b="1" dirty="0" smtClean="0">
                  <a:latin typeface="Courier New" charset="0"/>
                  <a:cs typeface="+mn-cs"/>
                </a:rPr>
                <a:t>next:</a:t>
              </a:r>
            </a:p>
          </p:txBody>
        </p:sp>
        <p:sp>
          <p:nvSpPr>
            <p:cNvPr id="131078" name="Text Box 6"/>
            <p:cNvSpPr txBox="1">
              <a:spLocks noChangeArrowheads="1"/>
            </p:cNvSpPr>
            <p:nvPr/>
          </p:nvSpPr>
          <p:spPr bwMode="auto">
            <a:xfrm>
              <a:off x="528" y="2160"/>
              <a:ext cx="4080"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This is a possible implementation:</a:t>
              </a:r>
            </a:p>
          </p:txBody>
        </p:sp>
      </p:grpSp>
    </p:spTree>
    <p:extLst>
      <p:ext uri="{BB962C8B-B14F-4D97-AF65-F5344CB8AC3E}">
        <p14:creationId xmlns:p14="http://schemas.microsoft.com/office/powerpoint/2010/main" xmlns="" val="1962767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ox(in)">
                                      <p:cBhvr>
                                        <p:cTn id="7" dur="500"/>
                                        <p:tgtEl>
                                          <p:spTgt spid="13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dirty="0" smtClean="0">
                <a:cs typeface="+mj-cs"/>
              </a:rPr>
              <a:t>Drill . . .</a:t>
            </a:r>
            <a:endParaRPr lang="en-US" sz="2400" dirty="0" smtClean="0">
              <a:cs typeface="+mj-cs"/>
            </a:endParaRPr>
          </a:p>
        </p:txBody>
      </p:sp>
      <p:sp>
        <p:nvSpPr>
          <p:cNvPr id="132099" name="Text Box 3"/>
          <p:cNvSpPr txBox="1">
            <a:spLocks noChangeArrowheads="1"/>
          </p:cNvSpPr>
          <p:nvPr/>
        </p:nvSpPr>
        <p:spPr bwMode="auto">
          <a:xfrm>
            <a:off x="990600" y="3733800"/>
            <a:ext cx="7467600" cy="2514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charset="0"/>
                <a:ea typeface="ＭＳ Ｐゴシック" charset="0"/>
              </a:defRPr>
            </a:lvl1pPr>
            <a:lvl2pPr>
              <a:tabLst>
                <a:tab pos="571500" algn="l"/>
                <a:tab pos="3657600" algn="l"/>
              </a:tabLst>
              <a:defRPr sz="2400">
                <a:solidFill>
                  <a:schemeClr val="tx1"/>
                </a:solidFill>
                <a:latin typeface="Times New Roman" charset="0"/>
                <a:ea typeface="ＭＳ Ｐゴシック" charset="0"/>
              </a:defRPr>
            </a:lvl2pPr>
            <a:lvl3pPr>
              <a:tabLst>
                <a:tab pos="571500" algn="l"/>
                <a:tab pos="3657600" algn="l"/>
              </a:tabLst>
              <a:defRPr sz="2400">
                <a:solidFill>
                  <a:schemeClr val="tx1"/>
                </a:solidFill>
                <a:latin typeface="Times New Roman" charset="0"/>
                <a:ea typeface="ＭＳ Ｐゴシック" charset="0"/>
              </a:defRPr>
            </a:lvl3pPr>
            <a:lvl4pPr>
              <a:tabLst>
                <a:tab pos="571500" algn="l"/>
                <a:tab pos="3657600" algn="l"/>
              </a:tabLst>
              <a:defRPr sz="2400">
                <a:solidFill>
                  <a:schemeClr val="tx1"/>
                </a:solidFill>
                <a:latin typeface="Times New Roman" charset="0"/>
                <a:ea typeface="ＭＳ Ｐゴシック" charset="0"/>
              </a:defRPr>
            </a:lvl4pPr>
            <a:lvl5pPr>
              <a:tabLst>
                <a:tab pos="571500" algn="l"/>
                <a:tab pos="3657600" algn="l"/>
              </a:tabLst>
              <a:defRPr sz="2400">
                <a:solidFill>
                  <a:schemeClr val="tx1"/>
                </a:solidFill>
                <a:latin typeface="Times New Roman" charset="0"/>
                <a:ea typeface="ＭＳ Ｐゴシック" charset="0"/>
              </a:defRPr>
            </a:lvl5pPr>
            <a:lvl6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6pPr>
            <a:lvl7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7pPr>
            <a:lvl8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8pPr>
            <a:lvl9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9pPr>
          </a:lstStyle>
          <a:p>
            <a:pPr>
              <a:defRPr/>
            </a:pPr>
            <a:r>
              <a:rPr lang="en-US" sz="2000" b="1" dirty="0" smtClean="0">
                <a:latin typeface="Courier New" charset="0"/>
                <a:cs typeface="+mn-cs"/>
              </a:rPr>
              <a:t>top:	</a:t>
            </a:r>
            <a:r>
              <a:rPr lang="en-US" sz="2000" b="1" dirty="0" err="1" smtClean="0">
                <a:latin typeface="Courier New" charset="0"/>
                <a:cs typeface="+mn-cs"/>
              </a:rPr>
              <a:t>cmp</a:t>
            </a:r>
            <a:r>
              <a:rPr lang="en-US" sz="2000" b="1" dirty="0" smtClean="0">
                <a:latin typeface="Courier New" charset="0"/>
                <a:cs typeface="+mn-cs"/>
              </a:rPr>
              <a:t> ebx,val1	; check loop condition</a:t>
            </a:r>
          </a:p>
          <a:p>
            <a:pPr>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next	; false? exit loop</a:t>
            </a:r>
          </a:p>
          <a:p>
            <a:pPr>
              <a:defRPr/>
            </a:pPr>
            <a:r>
              <a:rPr lang="en-US" sz="2000" b="1" dirty="0" smtClean="0">
                <a:latin typeface="Courier New" charset="0"/>
                <a:cs typeface="+mn-cs"/>
              </a:rPr>
              <a:t>	add ebx,5	; body of loop</a:t>
            </a:r>
          </a:p>
          <a:p>
            <a:pPr>
              <a:defRPr/>
            </a:pPr>
            <a:r>
              <a:rPr lang="en-US" sz="2000" b="1" dirty="0" smtClean="0">
                <a:latin typeface="Courier New" charset="0"/>
                <a:cs typeface="+mn-cs"/>
              </a:rPr>
              <a:t>	</a:t>
            </a:r>
            <a:r>
              <a:rPr lang="en-US" sz="2000" b="1" dirty="0" err="1" smtClean="0">
                <a:latin typeface="Courier New" charset="0"/>
                <a:cs typeface="+mn-cs"/>
              </a:rPr>
              <a:t>dec</a:t>
            </a:r>
            <a:r>
              <a:rPr lang="en-US" sz="2000" b="1" dirty="0" smtClean="0">
                <a:latin typeface="Courier New" charset="0"/>
                <a:cs typeface="+mn-cs"/>
              </a:rPr>
              <a:t> val1</a:t>
            </a:r>
          </a:p>
          <a:p>
            <a:pPr>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top	; repeat the loop</a:t>
            </a:r>
          </a:p>
          <a:p>
            <a:pPr>
              <a:defRPr/>
            </a:pPr>
            <a:r>
              <a:rPr lang="en-US" sz="2000" b="1" dirty="0" smtClean="0">
                <a:latin typeface="Courier New" charset="0"/>
                <a:cs typeface="+mn-cs"/>
              </a:rPr>
              <a:t>next:</a:t>
            </a:r>
          </a:p>
        </p:txBody>
      </p:sp>
      <p:sp>
        <p:nvSpPr>
          <p:cNvPr id="132100" name="Text Box 4"/>
          <p:cNvSpPr txBox="1">
            <a:spLocks noChangeArrowheads="1"/>
          </p:cNvSpPr>
          <p:nvPr/>
        </p:nvSpPr>
        <p:spPr bwMode="auto">
          <a:xfrm>
            <a:off x="2514600" y="1905000"/>
            <a:ext cx="3962400" cy="1676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while( ebx &lt;= val1)</a:t>
            </a:r>
          </a:p>
          <a:p>
            <a:pPr>
              <a:lnSpc>
                <a:spcPct val="90000"/>
              </a:lnSpc>
              <a:spcBef>
                <a:spcPct val="20000"/>
              </a:spcBef>
              <a:buClr>
                <a:schemeClr val="tx1"/>
              </a:buClr>
              <a:defRPr/>
            </a:pPr>
            <a:r>
              <a:rPr lang="en-US" sz="1800" b="1" smtClean="0">
                <a:latin typeface="Courier New" charset="0"/>
                <a:cs typeface="+mn-cs"/>
              </a:rPr>
              <a:t>{</a:t>
            </a:r>
          </a:p>
          <a:p>
            <a:pPr>
              <a:lnSpc>
                <a:spcPct val="90000"/>
              </a:lnSpc>
              <a:spcBef>
                <a:spcPct val="20000"/>
              </a:spcBef>
              <a:buClr>
                <a:schemeClr val="tx1"/>
              </a:buClr>
              <a:defRPr/>
            </a:pPr>
            <a:r>
              <a:rPr lang="en-US" sz="1800" b="1" smtClean="0">
                <a:latin typeface="Courier New" charset="0"/>
                <a:cs typeface="+mn-cs"/>
              </a:rPr>
              <a:t>	ebx = ebx + 5;</a:t>
            </a:r>
          </a:p>
          <a:p>
            <a:pPr>
              <a:lnSpc>
                <a:spcPct val="90000"/>
              </a:lnSpc>
              <a:spcBef>
                <a:spcPct val="20000"/>
              </a:spcBef>
              <a:buClr>
                <a:schemeClr val="tx1"/>
              </a:buClr>
              <a:defRPr/>
            </a:pPr>
            <a:r>
              <a:rPr lang="en-US" sz="1800" b="1" smtClean="0">
                <a:latin typeface="Courier New" charset="0"/>
                <a:cs typeface="+mn-cs"/>
              </a:rPr>
              <a:t>	val1 = val1 - 1</a:t>
            </a:r>
          </a:p>
          <a:p>
            <a:pPr>
              <a:lnSpc>
                <a:spcPct val="90000"/>
              </a:lnSpc>
              <a:spcBef>
                <a:spcPct val="20000"/>
              </a:spcBef>
              <a:buClr>
                <a:schemeClr val="tx1"/>
              </a:buClr>
              <a:defRPr/>
            </a:pPr>
            <a:r>
              <a:rPr lang="en-US" sz="1800" b="1" smtClean="0">
                <a:latin typeface="Courier New" charset="0"/>
                <a:cs typeface="+mn-cs"/>
              </a:rPr>
              <a:t>}</a:t>
            </a:r>
          </a:p>
        </p:txBody>
      </p:sp>
      <p:sp>
        <p:nvSpPr>
          <p:cNvPr id="132101" name="Text Box 5"/>
          <p:cNvSpPr txBox="1">
            <a:spLocks noChangeArrowheads="1"/>
          </p:cNvSpPr>
          <p:nvPr/>
        </p:nvSpPr>
        <p:spPr bwMode="auto">
          <a:xfrm>
            <a:off x="457200" y="990600"/>
            <a:ext cx="8458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defRPr/>
            </a:pPr>
            <a:r>
              <a:rPr lang="en-US" sz="2400" dirty="0">
                <a:latin typeface="Arial"/>
                <a:cs typeface="Arial"/>
              </a:rPr>
              <a:t>Implement the following loop, using unsigned 32-bit integers:</a:t>
            </a:r>
          </a:p>
        </p:txBody>
      </p:sp>
    </p:spTree>
    <p:extLst>
      <p:ext uri="{BB962C8B-B14F-4D97-AF65-F5344CB8AC3E}">
        <p14:creationId xmlns:p14="http://schemas.microsoft.com/office/powerpoint/2010/main" xmlns="" val="1827980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ox(in)">
                                      <p:cBhvr>
                                        <p:cTn id="7"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smtClean="0">
                <a:cs typeface="+mj-cs"/>
              </a:rPr>
              <a:t>Using the .IF Directive</a:t>
            </a:r>
          </a:p>
        </p:txBody>
      </p:sp>
      <p:sp>
        <p:nvSpPr>
          <p:cNvPr id="152579" name="Rectangle 3"/>
          <p:cNvSpPr>
            <a:spLocks noGrp="1" noChangeArrowheads="1"/>
          </p:cNvSpPr>
          <p:nvPr>
            <p:ph type="body" idx="1"/>
          </p:nvPr>
        </p:nvSpPr>
        <p:spPr>
          <a:xfrm>
            <a:off x="1828800" y="1600200"/>
            <a:ext cx="5791200" cy="2971800"/>
          </a:xfrm>
        </p:spPr>
        <p:txBody>
          <a:bodyPr>
            <a:normAutofit/>
          </a:bodyPr>
          <a:lstStyle/>
          <a:p>
            <a:pPr eaLnBrk="1" hangingPunct="1">
              <a:defRPr/>
            </a:pPr>
            <a:r>
              <a:rPr lang="en-US" sz="2800" dirty="0" smtClean="0">
                <a:cs typeface="+mn-cs"/>
              </a:rPr>
              <a:t>Runtime Expressions</a:t>
            </a:r>
          </a:p>
          <a:p>
            <a:pPr eaLnBrk="1" hangingPunct="1">
              <a:defRPr/>
            </a:pPr>
            <a:r>
              <a:rPr lang="en-US" sz="2800" dirty="0" smtClean="0">
                <a:cs typeface="+mn-cs"/>
              </a:rPr>
              <a:t>Relational and Logical Operators</a:t>
            </a:r>
          </a:p>
          <a:p>
            <a:pPr eaLnBrk="1" hangingPunct="1">
              <a:defRPr/>
            </a:pPr>
            <a:r>
              <a:rPr lang="en-US" sz="2800" dirty="0" smtClean="0">
                <a:cs typeface="+mn-cs"/>
              </a:rPr>
              <a:t>MASM-Generated Code</a:t>
            </a:r>
          </a:p>
          <a:p>
            <a:pPr eaLnBrk="1" hangingPunct="1">
              <a:defRPr/>
            </a:pPr>
            <a:r>
              <a:rPr lang="en-US" sz="2800" dirty="0" smtClean="0">
                <a:cs typeface="+mn-cs"/>
              </a:rPr>
              <a:t>.REPEAT Directive</a:t>
            </a:r>
          </a:p>
          <a:p>
            <a:pPr eaLnBrk="1" hangingPunct="1">
              <a:defRPr/>
            </a:pPr>
            <a:r>
              <a:rPr lang="en-US" sz="2800" dirty="0" smtClean="0">
                <a:cs typeface="+mn-cs"/>
              </a:rPr>
              <a:t>.WHILE Directive</a:t>
            </a:r>
          </a:p>
        </p:txBody>
      </p:sp>
    </p:spTree>
    <p:extLst>
      <p:ext uri="{BB962C8B-B14F-4D97-AF65-F5344CB8AC3E}">
        <p14:creationId xmlns:p14="http://schemas.microsoft.com/office/powerpoint/2010/main" xmlns="" val="3060110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pPr eaLnBrk="1" hangingPunct="1">
              <a:defRPr/>
            </a:pPr>
            <a:r>
              <a:rPr lang="en-US" smtClean="0">
                <a:cs typeface="+mj-cs"/>
              </a:rPr>
              <a:t>Runtime Expressions</a:t>
            </a:r>
          </a:p>
        </p:txBody>
      </p:sp>
      <p:sp>
        <p:nvSpPr>
          <p:cNvPr id="138243" name="Text Box 1027"/>
          <p:cNvSpPr txBox="1">
            <a:spLocks noChangeArrowheads="1"/>
          </p:cNvSpPr>
          <p:nvPr/>
        </p:nvSpPr>
        <p:spPr bwMode="auto">
          <a:xfrm>
            <a:off x="1066800" y="2819400"/>
            <a:ext cx="2590800" cy="1524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.IF eax &gt; ebx</a:t>
            </a:r>
          </a:p>
          <a:p>
            <a:pPr>
              <a:lnSpc>
                <a:spcPct val="50000"/>
              </a:lnSpc>
              <a:spcBef>
                <a:spcPct val="50000"/>
              </a:spcBef>
              <a:defRPr/>
            </a:pPr>
            <a:r>
              <a:rPr lang="en-US" sz="1800" b="1" smtClean="0">
                <a:latin typeface="Courier New" charset="0"/>
                <a:cs typeface="+mn-cs"/>
              </a:rPr>
              <a:t>	mov edx,1</a:t>
            </a:r>
          </a:p>
          <a:p>
            <a:pPr>
              <a:lnSpc>
                <a:spcPct val="50000"/>
              </a:lnSpc>
              <a:spcBef>
                <a:spcPct val="50000"/>
              </a:spcBef>
              <a:defRPr/>
            </a:pPr>
            <a:r>
              <a:rPr lang="en-US" sz="1800" b="1" smtClean="0">
                <a:latin typeface="Courier New" charset="0"/>
                <a:cs typeface="+mn-cs"/>
              </a:rPr>
              <a:t>.ELSE</a:t>
            </a:r>
          </a:p>
          <a:p>
            <a:pPr>
              <a:lnSpc>
                <a:spcPct val="50000"/>
              </a:lnSpc>
              <a:spcBef>
                <a:spcPct val="50000"/>
              </a:spcBef>
              <a:defRPr/>
            </a:pPr>
            <a:r>
              <a:rPr lang="en-US" sz="1800" b="1" smtClean="0">
                <a:latin typeface="Courier New" charset="0"/>
                <a:cs typeface="+mn-cs"/>
              </a:rPr>
              <a:t>	mov edx,2</a:t>
            </a:r>
          </a:p>
          <a:p>
            <a:pPr>
              <a:lnSpc>
                <a:spcPct val="50000"/>
              </a:lnSpc>
              <a:spcBef>
                <a:spcPct val="50000"/>
              </a:spcBef>
              <a:defRPr/>
            </a:pPr>
            <a:r>
              <a:rPr lang="en-US" sz="1800" b="1" smtClean="0">
                <a:latin typeface="Courier New" charset="0"/>
                <a:cs typeface="+mn-cs"/>
              </a:rPr>
              <a:t>.ENDIF</a:t>
            </a:r>
          </a:p>
        </p:txBody>
      </p:sp>
      <p:sp>
        <p:nvSpPr>
          <p:cNvPr id="138244" name="Text Box 1028"/>
          <p:cNvSpPr txBox="1">
            <a:spLocks noChangeArrowheads="1"/>
          </p:cNvSpPr>
          <p:nvPr/>
        </p:nvSpPr>
        <p:spPr bwMode="auto">
          <a:xfrm>
            <a:off x="685800" y="1066800"/>
            <a:ext cx="7696200" cy="1716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85750" indent="-2857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smtClean="0">
                <a:latin typeface="Arial" charset="0"/>
                <a:cs typeface="+mn-cs"/>
              </a:rPr>
              <a:t>.IF, .ELSE, .ELSEIF, and .ENDIF can be used to evaluate runtime expressions and create block-structured IF statements.</a:t>
            </a:r>
          </a:p>
          <a:p>
            <a:pPr>
              <a:spcBef>
                <a:spcPct val="50000"/>
              </a:spcBef>
              <a:buFontTx/>
              <a:buChar char="•"/>
              <a:defRPr/>
            </a:pPr>
            <a:r>
              <a:rPr lang="en-US" sz="2100" smtClean="0">
                <a:latin typeface="Arial" charset="0"/>
                <a:cs typeface="+mn-cs"/>
              </a:rPr>
              <a:t>Examples:</a:t>
            </a:r>
          </a:p>
        </p:txBody>
      </p:sp>
      <p:sp>
        <p:nvSpPr>
          <p:cNvPr id="138245" name="Rectangle 1029"/>
          <p:cNvSpPr>
            <a:spLocks noChangeArrowheads="1"/>
          </p:cNvSpPr>
          <p:nvPr/>
        </p:nvSpPr>
        <p:spPr bwMode="auto">
          <a:xfrm>
            <a:off x="685800" y="4648200"/>
            <a:ext cx="7086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marL="228600" indent="-228600">
              <a:spcBef>
                <a:spcPct val="50000"/>
              </a:spcBef>
              <a:buFontTx/>
              <a:buChar char="•"/>
              <a:defRPr/>
            </a:pPr>
            <a:r>
              <a:rPr lang="en-US" sz="2000" dirty="0">
                <a:latin typeface="Arial"/>
                <a:cs typeface="Arial"/>
              </a:rPr>
              <a:t>MASM generates "hidden" code for you, consisting of code labels, CMP and conditional jump instructions.</a:t>
            </a:r>
          </a:p>
        </p:txBody>
      </p:sp>
      <p:sp>
        <p:nvSpPr>
          <p:cNvPr id="138246" name="Text Box 1030"/>
          <p:cNvSpPr txBox="1">
            <a:spLocks noChangeArrowheads="1"/>
          </p:cNvSpPr>
          <p:nvPr/>
        </p:nvSpPr>
        <p:spPr bwMode="auto">
          <a:xfrm>
            <a:off x="3886200" y="2819400"/>
            <a:ext cx="4038600" cy="1524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.IF eax &gt; ebx &amp;&amp; eax &gt; ecx</a:t>
            </a:r>
          </a:p>
          <a:p>
            <a:pPr>
              <a:lnSpc>
                <a:spcPct val="50000"/>
              </a:lnSpc>
              <a:spcBef>
                <a:spcPct val="50000"/>
              </a:spcBef>
              <a:defRPr/>
            </a:pPr>
            <a:r>
              <a:rPr lang="en-US" sz="1800" b="1" smtClean="0">
                <a:latin typeface="Courier New" charset="0"/>
                <a:cs typeface="+mn-cs"/>
              </a:rPr>
              <a:t>	mov edx,1</a:t>
            </a:r>
          </a:p>
          <a:p>
            <a:pPr>
              <a:lnSpc>
                <a:spcPct val="50000"/>
              </a:lnSpc>
              <a:spcBef>
                <a:spcPct val="50000"/>
              </a:spcBef>
              <a:defRPr/>
            </a:pPr>
            <a:r>
              <a:rPr lang="en-US" sz="1800" b="1" smtClean="0">
                <a:latin typeface="Courier New" charset="0"/>
                <a:cs typeface="+mn-cs"/>
              </a:rPr>
              <a:t>.ELSE</a:t>
            </a:r>
          </a:p>
          <a:p>
            <a:pPr>
              <a:lnSpc>
                <a:spcPct val="50000"/>
              </a:lnSpc>
              <a:spcBef>
                <a:spcPct val="50000"/>
              </a:spcBef>
              <a:defRPr/>
            </a:pPr>
            <a:r>
              <a:rPr lang="en-US" sz="1800" b="1" smtClean="0">
                <a:latin typeface="Courier New" charset="0"/>
                <a:cs typeface="+mn-cs"/>
              </a:rPr>
              <a:t>	mov edx,2</a:t>
            </a:r>
          </a:p>
          <a:p>
            <a:pPr>
              <a:lnSpc>
                <a:spcPct val="50000"/>
              </a:lnSpc>
              <a:spcBef>
                <a:spcPct val="50000"/>
              </a:spcBef>
              <a:defRPr/>
            </a:pPr>
            <a:r>
              <a:rPr lang="en-US" sz="1800" b="1" smtClean="0">
                <a:latin typeface="Courier New" charset="0"/>
                <a:cs typeface="+mn-cs"/>
              </a:rPr>
              <a:t>.ENDIF</a:t>
            </a:r>
          </a:p>
        </p:txBody>
      </p:sp>
    </p:spTree>
    <p:extLst>
      <p:ext uri="{BB962C8B-B14F-4D97-AF65-F5344CB8AC3E}">
        <p14:creationId xmlns:p14="http://schemas.microsoft.com/office/powerpoint/2010/main" xmlns="" val="310281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dissolve">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smtClean="0">
                <a:cs typeface="+mj-cs"/>
              </a:rPr>
              <a:t>Relational and Logical Operators</a:t>
            </a:r>
          </a:p>
        </p:txBody>
      </p:sp>
      <p:pic>
        <p:nvPicPr>
          <p:cNvPr id="14336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05000" y="1143000"/>
            <a:ext cx="6096000" cy="5275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4127018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mtClean="0">
                <a:cs typeface="+mj-cs"/>
              </a:rPr>
              <a:t>MASM-Generated Code</a:t>
            </a:r>
          </a:p>
        </p:txBody>
      </p:sp>
      <p:sp>
        <p:nvSpPr>
          <p:cNvPr id="142339" name="Text Box 3"/>
          <p:cNvSpPr txBox="1">
            <a:spLocks noChangeArrowheads="1"/>
          </p:cNvSpPr>
          <p:nvPr/>
        </p:nvSpPr>
        <p:spPr bwMode="auto">
          <a:xfrm>
            <a:off x="4114800" y="2628900"/>
            <a:ext cx="4419600" cy="1676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	mov eax,6</a:t>
            </a:r>
          </a:p>
          <a:p>
            <a:pPr>
              <a:lnSpc>
                <a:spcPct val="50000"/>
              </a:lnSpc>
              <a:spcBef>
                <a:spcPct val="50000"/>
              </a:spcBef>
              <a:defRPr/>
            </a:pPr>
            <a:r>
              <a:rPr lang="en-US" sz="1800" b="1" smtClean="0">
                <a:latin typeface="Courier New" charset="0"/>
                <a:cs typeface="+mn-cs"/>
              </a:rPr>
              <a:t>	cmp eax,val1</a:t>
            </a:r>
          </a:p>
          <a:p>
            <a:pPr>
              <a:lnSpc>
                <a:spcPct val="50000"/>
              </a:lnSpc>
              <a:spcBef>
                <a:spcPct val="50000"/>
              </a:spcBef>
              <a:defRPr/>
            </a:pPr>
            <a:r>
              <a:rPr lang="en-US" sz="1800" b="1" smtClean="0">
                <a:latin typeface="Courier New" charset="0"/>
                <a:cs typeface="+mn-cs"/>
              </a:rPr>
              <a:t>	jbe @C0001 </a:t>
            </a:r>
          </a:p>
          <a:p>
            <a:pPr>
              <a:lnSpc>
                <a:spcPct val="50000"/>
              </a:lnSpc>
              <a:spcBef>
                <a:spcPct val="50000"/>
              </a:spcBef>
              <a:defRPr/>
            </a:pPr>
            <a:r>
              <a:rPr lang="en-US" sz="1800" b="1" smtClean="0">
                <a:latin typeface="Courier New" charset="0"/>
                <a:cs typeface="+mn-cs"/>
              </a:rPr>
              <a:t>	mov result,1</a:t>
            </a:r>
          </a:p>
          <a:p>
            <a:pPr>
              <a:lnSpc>
                <a:spcPct val="50000"/>
              </a:lnSpc>
              <a:spcBef>
                <a:spcPct val="50000"/>
              </a:spcBef>
              <a:defRPr/>
            </a:pPr>
            <a:r>
              <a:rPr lang="en-US" sz="1800" b="1" smtClean="0">
                <a:latin typeface="Courier New" charset="0"/>
                <a:cs typeface="+mn-cs"/>
              </a:rPr>
              <a:t>@C0001:</a:t>
            </a:r>
          </a:p>
        </p:txBody>
      </p:sp>
      <p:sp>
        <p:nvSpPr>
          <p:cNvPr id="142340" name="Text Box 4"/>
          <p:cNvSpPr txBox="1">
            <a:spLocks noChangeArrowheads="1"/>
          </p:cNvSpPr>
          <p:nvPr/>
        </p:nvSpPr>
        <p:spPr bwMode="auto">
          <a:xfrm>
            <a:off x="533400" y="1473200"/>
            <a:ext cx="3124200" cy="284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80000"/>
              </a:lnSpc>
              <a:spcBef>
                <a:spcPct val="50000"/>
              </a:spcBef>
              <a:defRPr/>
            </a:pPr>
            <a:r>
              <a:rPr lang="en-US" sz="1700" b="1">
                <a:latin typeface="Courier New" charset="0"/>
                <a:cs typeface="+mn-cs"/>
              </a:rPr>
              <a:t>.data</a:t>
            </a:r>
          </a:p>
          <a:p>
            <a:pPr>
              <a:lnSpc>
                <a:spcPct val="80000"/>
              </a:lnSpc>
              <a:spcBef>
                <a:spcPct val="50000"/>
              </a:spcBef>
              <a:defRPr/>
            </a:pPr>
            <a:r>
              <a:rPr lang="en-US" sz="1700" b="1">
                <a:latin typeface="Courier New" charset="0"/>
                <a:cs typeface="+mn-cs"/>
              </a:rPr>
              <a:t>val1   DWORD 5</a:t>
            </a:r>
          </a:p>
          <a:p>
            <a:pPr>
              <a:lnSpc>
                <a:spcPct val="80000"/>
              </a:lnSpc>
              <a:spcBef>
                <a:spcPct val="50000"/>
              </a:spcBef>
              <a:defRPr/>
            </a:pPr>
            <a:r>
              <a:rPr lang="en-US" sz="1700" b="1">
                <a:latin typeface="Courier New" charset="0"/>
                <a:cs typeface="+mn-cs"/>
              </a:rPr>
              <a:t>result DWORD ?</a:t>
            </a:r>
          </a:p>
          <a:p>
            <a:pPr>
              <a:lnSpc>
                <a:spcPct val="80000"/>
              </a:lnSpc>
              <a:spcBef>
                <a:spcPct val="50000"/>
              </a:spcBef>
              <a:defRPr/>
            </a:pPr>
            <a:r>
              <a:rPr lang="en-US" sz="1700" b="1">
                <a:latin typeface="Courier New" charset="0"/>
                <a:cs typeface="+mn-cs"/>
              </a:rPr>
              <a:t>.code</a:t>
            </a:r>
          </a:p>
          <a:p>
            <a:pPr>
              <a:lnSpc>
                <a:spcPct val="80000"/>
              </a:lnSpc>
              <a:spcBef>
                <a:spcPct val="50000"/>
              </a:spcBef>
              <a:defRPr/>
            </a:pPr>
            <a:r>
              <a:rPr lang="en-US" sz="1700" b="1">
                <a:latin typeface="Courier New" charset="0"/>
                <a:cs typeface="+mn-cs"/>
              </a:rPr>
              <a:t>mov eax,6</a:t>
            </a:r>
          </a:p>
          <a:p>
            <a:pPr>
              <a:lnSpc>
                <a:spcPct val="80000"/>
              </a:lnSpc>
              <a:spcBef>
                <a:spcPct val="50000"/>
              </a:spcBef>
              <a:defRPr/>
            </a:pPr>
            <a:r>
              <a:rPr lang="en-US" sz="1700" b="1">
                <a:latin typeface="Courier New" charset="0"/>
                <a:cs typeface="+mn-cs"/>
              </a:rPr>
              <a:t>.IF eax &gt; val1</a:t>
            </a:r>
          </a:p>
          <a:p>
            <a:pPr>
              <a:lnSpc>
                <a:spcPct val="80000"/>
              </a:lnSpc>
              <a:spcBef>
                <a:spcPct val="50000"/>
              </a:spcBef>
              <a:defRPr/>
            </a:pPr>
            <a:r>
              <a:rPr lang="en-US" sz="1700" b="1">
                <a:latin typeface="Courier New" charset="0"/>
                <a:cs typeface="+mn-cs"/>
              </a:rPr>
              <a:t>  mov result,1</a:t>
            </a:r>
          </a:p>
          <a:p>
            <a:pPr>
              <a:lnSpc>
                <a:spcPct val="80000"/>
              </a:lnSpc>
              <a:spcBef>
                <a:spcPct val="50000"/>
              </a:spcBef>
              <a:defRPr/>
            </a:pPr>
            <a:r>
              <a:rPr lang="en-US" sz="1700" b="1">
                <a:latin typeface="Courier New" charset="0"/>
                <a:cs typeface="+mn-cs"/>
              </a:rPr>
              <a:t>.ENDIF</a:t>
            </a:r>
          </a:p>
        </p:txBody>
      </p:sp>
      <p:sp>
        <p:nvSpPr>
          <p:cNvPr id="142341"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defRPr/>
            </a:pPr>
            <a:endParaRPr lang="en-US">
              <a:cs typeface="+mn-cs"/>
            </a:endParaRPr>
          </a:p>
        </p:txBody>
      </p:sp>
      <p:sp>
        <p:nvSpPr>
          <p:cNvPr id="142342" name="Text Box 6"/>
          <p:cNvSpPr txBox="1">
            <a:spLocks noChangeArrowheads="1"/>
          </p:cNvSpPr>
          <p:nvPr/>
        </p:nvSpPr>
        <p:spPr bwMode="auto">
          <a:xfrm>
            <a:off x="4114800" y="1981200"/>
            <a:ext cx="411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Generated code:</a:t>
            </a:r>
          </a:p>
        </p:txBody>
      </p:sp>
      <p:sp>
        <p:nvSpPr>
          <p:cNvPr id="142343" name="Text Box 7"/>
          <p:cNvSpPr txBox="1">
            <a:spLocks noChangeArrowheads="1"/>
          </p:cNvSpPr>
          <p:nvPr/>
        </p:nvSpPr>
        <p:spPr bwMode="auto">
          <a:xfrm>
            <a:off x="609600" y="4648200"/>
            <a:ext cx="7772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MASM automatically generates an unsigned jump (JBE) because </a:t>
            </a:r>
            <a:r>
              <a:rPr lang="en-US" sz="2400" dirty="0">
                <a:solidFill>
                  <a:srgbClr val="0000FF"/>
                </a:solidFill>
                <a:latin typeface="Arial"/>
                <a:cs typeface="Arial"/>
              </a:rPr>
              <a:t>val1</a:t>
            </a:r>
            <a:r>
              <a:rPr lang="en-US" sz="2400" dirty="0">
                <a:latin typeface="Arial"/>
                <a:cs typeface="Arial"/>
              </a:rPr>
              <a:t> is unsigned.</a:t>
            </a:r>
          </a:p>
        </p:txBody>
      </p:sp>
    </p:spTree>
    <p:extLst>
      <p:ext uri="{BB962C8B-B14F-4D97-AF65-F5344CB8AC3E}">
        <p14:creationId xmlns:p14="http://schemas.microsoft.com/office/powerpoint/2010/main" xmlns="" val="2698650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animEffect transition="in" filter="box(in)">
                                      <p:cBhvr>
                                        <p:cTn id="7"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smtClean="0">
                <a:cs typeface="+mj-cs"/>
              </a:rPr>
              <a:t>MASM-Generated Code</a:t>
            </a:r>
          </a:p>
        </p:txBody>
      </p:sp>
      <p:sp>
        <p:nvSpPr>
          <p:cNvPr id="145411" name="Text Box 3"/>
          <p:cNvSpPr txBox="1">
            <a:spLocks noChangeArrowheads="1"/>
          </p:cNvSpPr>
          <p:nvPr/>
        </p:nvSpPr>
        <p:spPr bwMode="auto">
          <a:xfrm>
            <a:off x="4114800" y="2628900"/>
            <a:ext cx="4419600" cy="1676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	mov eax,6</a:t>
            </a:r>
          </a:p>
          <a:p>
            <a:pPr>
              <a:lnSpc>
                <a:spcPct val="50000"/>
              </a:lnSpc>
              <a:spcBef>
                <a:spcPct val="50000"/>
              </a:spcBef>
              <a:defRPr/>
            </a:pPr>
            <a:r>
              <a:rPr lang="en-US" sz="1800" b="1" smtClean="0">
                <a:latin typeface="Courier New" charset="0"/>
                <a:cs typeface="+mn-cs"/>
              </a:rPr>
              <a:t>	cmp eax,val1</a:t>
            </a:r>
          </a:p>
          <a:p>
            <a:pPr>
              <a:lnSpc>
                <a:spcPct val="50000"/>
              </a:lnSpc>
              <a:spcBef>
                <a:spcPct val="50000"/>
              </a:spcBef>
              <a:defRPr/>
            </a:pPr>
            <a:r>
              <a:rPr lang="en-US" sz="1800" b="1" smtClean="0">
                <a:latin typeface="Courier New" charset="0"/>
                <a:cs typeface="+mn-cs"/>
              </a:rPr>
              <a:t>	jle @C0001 </a:t>
            </a:r>
          </a:p>
          <a:p>
            <a:pPr>
              <a:lnSpc>
                <a:spcPct val="50000"/>
              </a:lnSpc>
              <a:spcBef>
                <a:spcPct val="50000"/>
              </a:spcBef>
              <a:defRPr/>
            </a:pPr>
            <a:r>
              <a:rPr lang="en-US" sz="1800" b="1" smtClean="0">
                <a:latin typeface="Courier New" charset="0"/>
                <a:cs typeface="+mn-cs"/>
              </a:rPr>
              <a:t>	mov result,1</a:t>
            </a:r>
          </a:p>
          <a:p>
            <a:pPr>
              <a:lnSpc>
                <a:spcPct val="50000"/>
              </a:lnSpc>
              <a:spcBef>
                <a:spcPct val="50000"/>
              </a:spcBef>
              <a:defRPr/>
            </a:pPr>
            <a:r>
              <a:rPr lang="en-US" sz="1800" b="1" smtClean="0">
                <a:latin typeface="Courier New" charset="0"/>
                <a:cs typeface="+mn-cs"/>
              </a:rPr>
              <a:t>@C0001:</a:t>
            </a:r>
          </a:p>
        </p:txBody>
      </p:sp>
      <p:sp>
        <p:nvSpPr>
          <p:cNvPr id="145412" name="Text Box 4"/>
          <p:cNvSpPr txBox="1">
            <a:spLocks noChangeArrowheads="1"/>
          </p:cNvSpPr>
          <p:nvPr/>
        </p:nvSpPr>
        <p:spPr bwMode="auto">
          <a:xfrm>
            <a:off x="533400" y="1473200"/>
            <a:ext cx="3124200" cy="287565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80000"/>
              </a:lnSpc>
              <a:spcBef>
                <a:spcPct val="50000"/>
              </a:spcBef>
              <a:defRPr/>
            </a:pPr>
            <a:r>
              <a:rPr lang="en-US" sz="1700" b="1" dirty="0">
                <a:latin typeface="Courier New" charset="0"/>
                <a:cs typeface="+mn-cs"/>
              </a:rPr>
              <a:t>.data</a:t>
            </a:r>
          </a:p>
          <a:p>
            <a:pPr>
              <a:lnSpc>
                <a:spcPct val="80000"/>
              </a:lnSpc>
              <a:spcBef>
                <a:spcPct val="50000"/>
              </a:spcBef>
              <a:defRPr/>
            </a:pPr>
            <a:r>
              <a:rPr lang="en-US" sz="1700" b="1" dirty="0">
                <a:latin typeface="Courier New" charset="0"/>
                <a:cs typeface="+mn-cs"/>
              </a:rPr>
              <a:t>val1   </a:t>
            </a:r>
            <a:r>
              <a:rPr lang="en-US" sz="1700" b="1" dirty="0">
                <a:solidFill>
                  <a:srgbClr val="0000FF"/>
                </a:solidFill>
                <a:latin typeface="Courier New" charset="0"/>
                <a:cs typeface="+mn-cs"/>
              </a:rPr>
              <a:t>SDWORD</a:t>
            </a:r>
            <a:r>
              <a:rPr lang="en-US" sz="1700" b="1" dirty="0">
                <a:latin typeface="Courier New" charset="0"/>
                <a:cs typeface="+mn-cs"/>
              </a:rPr>
              <a:t> 5</a:t>
            </a:r>
          </a:p>
          <a:p>
            <a:pPr>
              <a:lnSpc>
                <a:spcPct val="80000"/>
              </a:lnSpc>
              <a:spcBef>
                <a:spcPct val="50000"/>
              </a:spcBef>
              <a:defRPr/>
            </a:pPr>
            <a:r>
              <a:rPr lang="en-US" sz="1700" b="1" dirty="0">
                <a:latin typeface="Courier New" charset="0"/>
                <a:cs typeface="+mn-cs"/>
              </a:rPr>
              <a:t>result SDWORD ?</a:t>
            </a:r>
          </a:p>
          <a:p>
            <a:pPr>
              <a:lnSpc>
                <a:spcPct val="80000"/>
              </a:lnSpc>
              <a:spcBef>
                <a:spcPct val="50000"/>
              </a:spcBef>
              <a:defRPr/>
            </a:pPr>
            <a:r>
              <a:rPr lang="en-US" sz="1700" b="1" dirty="0">
                <a:latin typeface="Courier New" charset="0"/>
                <a:cs typeface="+mn-cs"/>
              </a:rPr>
              <a:t>.code</a:t>
            </a:r>
          </a:p>
          <a:p>
            <a:pPr>
              <a:lnSpc>
                <a:spcPct val="80000"/>
              </a:lnSpc>
              <a:spcBef>
                <a:spcPct val="50000"/>
              </a:spcBef>
              <a:defRPr/>
            </a:pPr>
            <a:r>
              <a:rPr lang="en-US" sz="1700" b="1" dirty="0" err="1">
                <a:latin typeface="Courier New" charset="0"/>
                <a:cs typeface="+mn-cs"/>
              </a:rPr>
              <a:t>mov</a:t>
            </a:r>
            <a:r>
              <a:rPr lang="en-US" sz="1700" b="1" dirty="0">
                <a:latin typeface="Courier New" charset="0"/>
                <a:cs typeface="+mn-cs"/>
              </a:rPr>
              <a:t> eax,6</a:t>
            </a:r>
          </a:p>
          <a:p>
            <a:pPr>
              <a:lnSpc>
                <a:spcPct val="80000"/>
              </a:lnSpc>
              <a:spcBef>
                <a:spcPct val="50000"/>
              </a:spcBef>
              <a:defRPr/>
            </a:pPr>
            <a:r>
              <a:rPr lang="en-US" sz="1700" b="1" dirty="0">
                <a:latin typeface="Courier New" charset="0"/>
                <a:cs typeface="+mn-cs"/>
              </a:rPr>
              <a:t>.IF </a:t>
            </a:r>
            <a:r>
              <a:rPr lang="en-US" sz="1700" b="1" dirty="0" err="1">
                <a:latin typeface="Courier New" charset="0"/>
                <a:cs typeface="+mn-cs"/>
              </a:rPr>
              <a:t>eax</a:t>
            </a:r>
            <a:r>
              <a:rPr lang="en-US" sz="1700" b="1" dirty="0">
                <a:latin typeface="Courier New" charset="0"/>
                <a:cs typeface="+mn-cs"/>
              </a:rPr>
              <a:t> &gt; val1</a:t>
            </a:r>
          </a:p>
          <a:p>
            <a:pPr>
              <a:lnSpc>
                <a:spcPct val="80000"/>
              </a:lnSpc>
              <a:spcBef>
                <a:spcPct val="50000"/>
              </a:spcBef>
              <a:defRPr/>
            </a:pPr>
            <a:r>
              <a:rPr lang="en-US" sz="1700" b="1" dirty="0">
                <a:latin typeface="Courier New" charset="0"/>
                <a:cs typeface="+mn-cs"/>
              </a:rPr>
              <a:t>  </a:t>
            </a:r>
            <a:r>
              <a:rPr lang="en-US" sz="1700" b="1" dirty="0" err="1">
                <a:latin typeface="Courier New" charset="0"/>
                <a:cs typeface="+mn-cs"/>
              </a:rPr>
              <a:t>mov</a:t>
            </a:r>
            <a:r>
              <a:rPr lang="en-US" sz="1700" b="1" dirty="0">
                <a:latin typeface="Courier New" charset="0"/>
                <a:cs typeface="+mn-cs"/>
              </a:rPr>
              <a:t> result,1</a:t>
            </a:r>
          </a:p>
          <a:p>
            <a:pPr>
              <a:lnSpc>
                <a:spcPct val="80000"/>
              </a:lnSpc>
              <a:spcBef>
                <a:spcPct val="50000"/>
              </a:spcBef>
              <a:defRPr/>
            </a:pPr>
            <a:r>
              <a:rPr lang="en-US" sz="1700" b="1" dirty="0">
                <a:latin typeface="Courier New" charset="0"/>
                <a:cs typeface="+mn-cs"/>
              </a:rPr>
              <a:t>.ENDIF</a:t>
            </a:r>
          </a:p>
        </p:txBody>
      </p:sp>
      <p:sp>
        <p:nvSpPr>
          <p:cNvPr id="145413"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defRPr/>
            </a:pPr>
            <a:endParaRPr lang="en-US">
              <a:cs typeface="+mn-cs"/>
            </a:endParaRPr>
          </a:p>
        </p:txBody>
      </p:sp>
      <p:sp>
        <p:nvSpPr>
          <p:cNvPr id="145415" name="Text Box 7"/>
          <p:cNvSpPr txBox="1">
            <a:spLocks noChangeArrowheads="1"/>
          </p:cNvSpPr>
          <p:nvPr/>
        </p:nvSpPr>
        <p:spPr bwMode="auto">
          <a:xfrm>
            <a:off x="533400" y="4648200"/>
            <a:ext cx="7772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MASM automatically generates a signed jump (JLE) because </a:t>
            </a:r>
            <a:r>
              <a:rPr lang="en-US" sz="2400" dirty="0">
                <a:solidFill>
                  <a:srgbClr val="0000FF"/>
                </a:solidFill>
                <a:latin typeface="Arial"/>
                <a:cs typeface="Arial"/>
              </a:rPr>
              <a:t>val1</a:t>
            </a:r>
            <a:r>
              <a:rPr lang="en-US" sz="2400" dirty="0">
                <a:latin typeface="Arial"/>
                <a:cs typeface="Arial"/>
              </a:rPr>
              <a:t> is signed.</a:t>
            </a:r>
          </a:p>
        </p:txBody>
      </p:sp>
      <p:sp>
        <p:nvSpPr>
          <p:cNvPr id="10" name="Text Box 6"/>
          <p:cNvSpPr txBox="1">
            <a:spLocks noChangeArrowheads="1"/>
          </p:cNvSpPr>
          <p:nvPr/>
        </p:nvSpPr>
        <p:spPr bwMode="auto">
          <a:xfrm>
            <a:off x="4114800" y="1981200"/>
            <a:ext cx="411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Generated code:</a:t>
            </a:r>
          </a:p>
        </p:txBody>
      </p:sp>
    </p:spTree>
    <p:extLst>
      <p:ext uri="{BB962C8B-B14F-4D97-AF65-F5344CB8AC3E}">
        <p14:creationId xmlns:p14="http://schemas.microsoft.com/office/powerpoint/2010/main" xmlns="" val="272471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5415"/>
                                        </p:tgtEl>
                                        <p:attrNameLst>
                                          <p:attrName>style.visibility</p:attrName>
                                        </p:attrNameLst>
                                      </p:cBhvr>
                                      <p:to>
                                        <p:strVal val="visible"/>
                                      </p:to>
                                    </p:set>
                                    <p:animEffect transition="in" filter="box(in)">
                                      <p:cBhvr>
                                        <p:cTn id="7"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smtClean="0">
                <a:cs typeface="+mj-cs"/>
              </a:rPr>
              <a:t>MASM-Generated Code</a:t>
            </a:r>
          </a:p>
        </p:txBody>
      </p:sp>
      <p:sp>
        <p:nvSpPr>
          <p:cNvPr id="153603" name="Text Box 3"/>
          <p:cNvSpPr txBox="1">
            <a:spLocks noChangeArrowheads="1"/>
          </p:cNvSpPr>
          <p:nvPr/>
        </p:nvSpPr>
        <p:spPr bwMode="auto">
          <a:xfrm>
            <a:off x="4114800" y="2286000"/>
            <a:ext cx="2971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	mov ebx,5</a:t>
            </a:r>
          </a:p>
          <a:p>
            <a:pPr>
              <a:lnSpc>
                <a:spcPct val="50000"/>
              </a:lnSpc>
              <a:spcBef>
                <a:spcPct val="50000"/>
              </a:spcBef>
              <a:defRPr/>
            </a:pPr>
            <a:r>
              <a:rPr lang="en-US" sz="1800" b="1" smtClean="0">
                <a:latin typeface="Courier New" charset="0"/>
                <a:cs typeface="+mn-cs"/>
              </a:rPr>
              <a:t>	mov eax,6</a:t>
            </a:r>
          </a:p>
          <a:p>
            <a:pPr>
              <a:lnSpc>
                <a:spcPct val="50000"/>
              </a:lnSpc>
              <a:spcBef>
                <a:spcPct val="50000"/>
              </a:spcBef>
              <a:defRPr/>
            </a:pPr>
            <a:r>
              <a:rPr lang="en-US" sz="1800" b="1" smtClean="0">
                <a:latin typeface="Courier New" charset="0"/>
                <a:cs typeface="+mn-cs"/>
              </a:rPr>
              <a:t>	cmp eax,ebx</a:t>
            </a:r>
          </a:p>
          <a:p>
            <a:pPr>
              <a:lnSpc>
                <a:spcPct val="50000"/>
              </a:lnSpc>
              <a:spcBef>
                <a:spcPct val="50000"/>
              </a:spcBef>
              <a:defRPr/>
            </a:pPr>
            <a:r>
              <a:rPr lang="en-US" sz="1800" b="1" smtClean="0">
                <a:latin typeface="Courier New" charset="0"/>
                <a:cs typeface="+mn-cs"/>
              </a:rPr>
              <a:t>	jbe @C0001 </a:t>
            </a:r>
          </a:p>
          <a:p>
            <a:pPr>
              <a:lnSpc>
                <a:spcPct val="50000"/>
              </a:lnSpc>
              <a:spcBef>
                <a:spcPct val="50000"/>
              </a:spcBef>
              <a:defRPr/>
            </a:pPr>
            <a:r>
              <a:rPr lang="en-US" sz="1800" b="1" smtClean="0">
                <a:latin typeface="Courier New" charset="0"/>
                <a:cs typeface="+mn-cs"/>
              </a:rPr>
              <a:t>	mov result,1</a:t>
            </a:r>
          </a:p>
          <a:p>
            <a:pPr>
              <a:lnSpc>
                <a:spcPct val="50000"/>
              </a:lnSpc>
              <a:spcBef>
                <a:spcPct val="50000"/>
              </a:spcBef>
              <a:defRPr/>
            </a:pPr>
            <a:r>
              <a:rPr lang="en-US" sz="1800" b="1" smtClean="0">
                <a:latin typeface="Courier New" charset="0"/>
                <a:cs typeface="+mn-cs"/>
              </a:rPr>
              <a:t>@C0001:</a:t>
            </a:r>
          </a:p>
        </p:txBody>
      </p:sp>
      <p:sp>
        <p:nvSpPr>
          <p:cNvPr id="153604" name="Text Box 4"/>
          <p:cNvSpPr txBox="1">
            <a:spLocks noChangeArrowheads="1"/>
          </p:cNvSpPr>
          <p:nvPr/>
        </p:nvSpPr>
        <p:spPr bwMode="auto">
          <a:xfrm>
            <a:off x="533400" y="1473200"/>
            <a:ext cx="3124200" cy="284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80000"/>
              </a:lnSpc>
              <a:spcBef>
                <a:spcPct val="50000"/>
              </a:spcBef>
              <a:defRPr/>
            </a:pPr>
            <a:r>
              <a:rPr lang="en-US" sz="1700" b="1">
                <a:latin typeface="Courier New" charset="0"/>
                <a:cs typeface="+mn-cs"/>
              </a:rPr>
              <a:t>.data</a:t>
            </a:r>
          </a:p>
          <a:p>
            <a:pPr>
              <a:lnSpc>
                <a:spcPct val="80000"/>
              </a:lnSpc>
              <a:spcBef>
                <a:spcPct val="50000"/>
              </a:spcBef>
              <a:defRPr/>
            </a:pPr>
            <a:r>
              <a:rPr lang="en-US" sz="1700" b="1">
                <a:latin typeface="Courier New" charset="0"/>
                <a:cs typeface="+mn-cs"/>
              </a:rPr>
              <a:t>result DWORD ?</a:t>
            </a:r>
          </a:p>
          <a:p>
            <a:pPr>
              <a:lnSpc>
                <a:spcPct val="80000"/>
              </a:lnSpc>
              <a:spcBef>
                <a:spcPct val="50000"/>
              </a:spcBef>
              <a:defRPr/>
            </a:pPr>
            <a:r>
              <a:rPr lang="en-US" sz="1700" b="1">
                <a:latin typeface="Courier New" charset="0"/>
                <a:cs typeface="+mn-cs"/>
              </a:rPr>
              <a:t>.code</a:t>
            </a:r>
          </a:p>
          <a:p>
            <a:pPr>
              <a:lnSpc>
                <a:spcPct val="80000"/>
              </a:lnSpc>
              <a:spcBef>
                <a:spcPct val="50000"/>
              </a:spcBef>
              <a:defRPr/>
            </a:pPr>
            <a:r>
              <a:rPr lang="en-US" sz="1700" b="1">
                <a:latin typeface="Courier New" charset="0"/>
                <a:cs typeface="+mn-cs"/>
              </a:rPr>
              <a:t>mov ebx,5</a:t>
            </a:r>
          </a:p>
          <a:p>
            <a:pPr>
              <a:lnSpc>
                <a:spcPct val="80000"/>
              </a:lnSpc>
              <a:spcBef>
                <a:spcPct val="50000"/>
              </a:spcBef>
              <a:defRPr/>
            </a:pPr>
            <a:r>
              <a:rPr lang="en-US" sz="1700" b="1">
                <a:latin typeface="Courier New" charset="0"/>
                <a:cs typeface="+mn-cs"/>
              </a:rPr>
              <a:t>mov eax,6</a:t>
            </a:r>
          </a:p>
          <a:p>
            <a:pPr>
              <a:lnSpc>
                <a:spcPct val="80000"/>
              </a:lnSpc>
              <a:spcBef>
                <a:spcPct val="50000"/>
              </a:spcBef>
              <a:defRPr/>
            </a:pPr>
            <a:r>
              <a:rPr lang="en-US" sz="1700" b="1">
                <a:latin typeface="Courier New" charset="0"/>
                <a:cs typeface="+mn-cs"/>
              </a:rPr>
              <a:t>.IF eax &gt; ebx</a:t>
            </a:r>
          </a:p>
          <a:p>
            <a:pPr>
              <a:lnSpc>
                <a:spcPct val="80000"/>
              </a:lnSpc>
              <a:spcBef>
                <a:spcPct val="50000"/>
              </a:spcBef>
              <a:defRPr/>
            </a:pPr>
            <a:r>
              <a:rPr lang="en-US" sz="1700" b="1">
                <a:latin typeface="Courier New" charset="0"/>
                <a:cs typeface="+mn-cs"/>
              </a:rPr>
              <a:t>  mov result,1</a:t>
            </a:r>
          </a:p>
          <a:p>
            <a:pPr>
              <a:lnSpc>
                <a:spcPct val="80000"/>
              </a:lnSpc>
              <a:spcBef>
                <a:spcPct val="50000"/>
              </a:spcBef>
              <a:defRPr/>
            </a:pPr>
            <a:r>
              <a:rPr lang="en-US" sz="1700" b="1">
                <a:latin typeface="Courier New" charset="0"/>
                <a:cs typeface="+mn-cs"/>
              </a:rPr>
              <a:t>.ENDIF</a:t>
            </a:r>
          </a:p>
        </p:txBody>
      </p:sp>
      <p:sp>
        <p:nvSpPr>
          <p:cNvPr id="153605" name="Line 5"/>
          <p:cNvSpPr>
            <a:spLocks noChangeShapeType="1"/>
          </p:cNvSpPr>
          <p:nvPr/>
        </p:nvSpPr>
        <p:spPr bwMode="auto">
          <a:xfrm>
            <a:off x="2971800" y="3200400"/>
            <a:ext cx="1295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defRPr/>
            </a:pPr>
            <a:endParaRPr lang="en-US">
              <a:cs typeface="+mn-cs"/>
            </a:endParaRPr>
          </a:p>
        </p:txBody>
      </p:sp>
      <p:sp>
        <p:nvSpPr>
          <p:cNvPr id="153607" name="Text Box 7"/>
          <p:cNvSpPr txBox="1">
            <a:spLocks noChangeArrowheads="1"/>
          </p:cNvSpPr>
          <p:nvPr/>
        </p:nvSpPr>
        <p:spPr bwMode="auto">
          <a:xfrm>
            <a:off x="457200" y="4648200"/>
            <a:ext cx="7772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a:latin typeface="Arial"/>
                <a:cs typeface="Arial"/>
              </a:rPr>
              <a:t>MASM automatically generates an unsigned jump (JBE) when both operands are registers . . .</a:t>
            </a:r>
          </a:p>
        </p:txBody>
      </p:sp>
      <p:sp>
        <p:nvSpPr>
          <p:cNvPr id="10" name="Text Box 6"/>
          <p:cNvSpPr txBox="1">
            <a:spLocks noChangeArrowheads="1"/>
          </p:cNvSpPr>
          <p:nvPr/>
        </p:nvSpPr>
        <p:spPr bwMode="auto">
          <a:xfrm>
            <a:off x="4114800" y="1600200"/>
            <a:ext cx="411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Generated code:</a:t>
            </a:r>
          </a:p>
        </p:txBody>
      </p:sp>
    </p:spTree>
    <p:extLst>
      <p:ext uri="{BB962C8B-B14F-4D97-AF65-F5344CB8AC3E}">
        <p14:creationId xmlns:p14="http://schemas.microsoft.com/office/powerpoint/2010/main" xmlns="" val="2117166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07"/>
                                        </p:tgtEl>
                                        <p:attrNameLst>
                                          <p:attrName>style.visibility</p:attrName>
                                        </p:attrNameLst>
                                      </p:cBhvr>
                                      <p:to>
                                        <p:strVal val="visible"/>
                                      </p:to>
                                    </p:set>
                                    <p:animEffect transition="in" filter="box(in)">
                                      <p:cBhvr>
                                        <p:cTn id="7"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19: </a:t>
            </a:r>
            <a:r>
              <a:rPr lang="en-US" dirty="0"/>
              <a:t>Review</a:t>
            </a:r>
          </a:p>
        </p:txBody>
      </p:sp>
      <p:sp>
        <p:nvSpPr>
          <p:cNvPr id="3" name="Content Placeholder 2"/>
          <p:cNvSpPr>
            <a:spLocks noGrp="1"/>
          </p:cNvSpPr>
          <p:nvPr>
            <p:ph idx="1"/>
          </p:nvPr>
        </p:nvSpPr>
        <p:spPr>
          <a:xfrm>
            <a:off x="457200" y="1219200"/>
            <a:ext cx="8382000" cy="5410200"/>
          </a:xfrm>
        </p:spPr>
        <p:txBody>
          <a:bodyPr>
            <a:noAutofit/>
          </a:bodyPr>
          <a:lstStyle/>
          <a:p>
            <a:r>
              <a:rPr lang="en-US" sz="2400" b="1" dirty="0" smtClean="0">
                <a:latin typeface="Arial" pitchFamily="34" charset="0"/>
                <a:cs typeface="Arial" pitchFamily="34" charset="0"/>
              </a:rPr>
              <a:t>Conditional Jumps</a:t>
            </a:r>
          </a:p>
          <a:p>
            <a:pPr lvl="1">
              <a:defRPr/>
            </a:pPr>
            <a:r>
              <a:rPr lang="en-US" sz="2400" dirty="0"/>
              <a:t>JB, JC jump to a label if the Carry flag is set</a:t>
            </a:r>
          </a:p>
          <a:p>
            <a:pPr lvl="1">
              <a:defRPr/>
            </a:pPr>
            <a:r>
              <a:rPr lang="en-US" sz="2400" dirty="0"/>
              <a:t>JE, JZ jump to a label if the Zero flag is set</a:t>
            </a:r>
          </a:p>
          <a:p>
            <a:pPr lvl="1">
              <a:defRPr/>
            </a:pPr>
            <a:r>
              <a:rPr lang="en-US" sz="2400" dirty="0"/>
              <a:t>JS jumps to a label if the Sign flag is set</a:t>
            </a:r>
          </a:p>
          <a:p>
            <a:pPr lvl="1">
              <a:defRPr/>
            </a:pPr>
            <a:r>
              <a:rPr lang="en-US" sz="2400" dirty="0"/>
              <a:t>JNE, JNZ jump to a label if the Zero flag is clear</a:t>
            </a:r>
          </a:p>
          <a:p>
            <a:pPr lvl="1">
              <a:defRPr/>
            </a:pPr>
            <a:r>
              <a:rPr lang="en-US" sz="2400" dirty="0"/>
              <a:t>JECXZ jumps to a label if ECX equals </a:t>
            </a:r>
            <a:r>
              <a:rPr lang="en-US" sz="2400" dirty="0" smtClean="0"/>
              <a:t>0</a:t>
            </a:r>
          </a:p>
          <a:p>
            <a:pPr>
              <a:defRPr/>
            </a:pPr>
            <a:endParaRPr lang="en-US" sz="2800" dirty="0"/>
          </a:p>
          <a:p>
            <a:pPr>
              <a:defRPr/>
            </a:pPr>
            <a:r>
              <a:rPr lang="en-US" sz="2800" dirty="0" smtClean="0"/>
              <a:t>Assembly Examples</a:t>
            </a:r>
            <a:endParaRPr lang="en-US" sz="2800"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4187792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smtClean="0">
                <a:cs typeface="+mj-cs"/>
              </a:rPr>
              <a:t>MASM-Generated Code</a:t>
            </a:r>
          </a:p>
        </p:txBody>
      </p:sp>
      <p:sp>
        <p:nvSpPr>
          <p:cNvPr id="154627" name="Text Box 3"/>
          <p:cNvSpPr txBox="1">
            <a:spLocks noChangeArrowheads="1"/>
          </p:cNvSpPr>
          <p:nvPr/>
        </p:nvSpPr>
        <p:spPr bwMode="auto">
          <a:xfrm>
            <a:off x="4648200" y="2286000"/>
            <a:ext cx="2971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	mov ebx,5</a:t>
            </a:r>
          </a:p>
          <a:p>
            <a:pPr>
              <a:lnSpc>
                <a:spcPct val="50000"/>
              </a:lnSpc>
              <a:spcBef>
                <a:spcPct val="50000"/>
              </a:spcBef>
              <a:defRPr/>
            </a:pPr>
            <a:r>
              <a:rPr lang="en-US" sz="1800" b="1" smtClean="0">
                <a:latin typeface="Courier New" charset="0"/>
                <a:cs typeface="+mn-cs"/>
              </a:rPr>
              <a:t>	mov eax,6</a:t>
            </a:r>
          </a:p>
          <a:p>
            <a:pPr>
              <a:lnSpc>
                <a:spcPct val="50000"/>
              </a:lnSpc>
              <a:spcBef>
                <a:spcPct val="50000"/>
              </a:spcBef>
              <a:defRPr/>
            </a:pPr>
            <a:r>
              <a:rPr lang="en-US" sz="1800" b="1" smtClean="0">
                <a:latin typeface="Courier New" charset="0"/>
                <a:cs typeface="+mn-cs"/>
              </a:rPr>
              <a:t>	cmp eax,ebx</a:t>
            </a:r>
          </a:p>
          <a:p>
            <a:pPr>
              <a:lnSpc>
                <a:spcPct val="50000"/>
              </a:lnSpc>
              <a:spcBef>
                <a:spcPct val="50000"/>
              </a:spcBef>
              <a:defRPr/>
            </a:pPr>
            <a:r>
              <a:rPr lang="en-US" sz="1800" b="1" smtClean="0">
                <a:latin typeface="Courier New" charset="0"/>
                <a:cs typeface="+mn-cs"/>
              </a:rPr>
              <a:t>	jle @C0001 </a:t>
            </a:r>
          </a:p>
          <a:p>
            <a:pPr>
              <a:lnSpc>
                <a:spcPct val="50000"/>
              </a:lnSpc>
              <a:spcBef>
                <a:spcPct val="50000"/>
              </a:spcBef>
              <a:defRPr/>
            </a:pPr>
            <a:r>
              <a:rPr lang="en-US" sz="1800" b="1" smtClean="0">
                <a:latin typeface="Courier New" charset="0"/>
                <a:cs typeface="+mn-cs"/>
              </a:rPr>
              <a:t>	mov result,1</a:t>
            </a:r>
          </a:p>
          <a:p>
            <a:pPr>
              <a:lnSpc>
                <a:spcPct val="50000"/>
              </a:lnSpc>
              <a:spcBef>
                <a:spcPct val="50000"/>
              </a:spcBef>
              <a:defRPr/>
            </a:pPr>
            <a:r>
              <a:rPr lang="en-US" sz="1800" b="1" smtClean="0">
                <a:latin typeface="Courier New" charset="0"/>
                <a:cs typeface="+mn-cs"/>
              </a:rPr>
              <a:t>@C0001:</a:t>
            </a:r>
          </a:p>
        </p:txBody>
      </p:sp>
      <p:sp>
        <p:nvSpPr>
          <p:cNvPr id="154628" name="Text Box 4"/>
          <p:cNvSpPr txBox="1">
            <a:spLocks noChangeArrowheads="1"/>
          </p:cNvSpPr>
          <p:nvPr/>
        </p:nvSpPr>
        <p:spPr bwMode="auto">
          <a:xfrm>
            <a:off x="533400" y="1473200"/>
            <a:ext cx="3733800" cy="2844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nSpc>
                <a:spcPct val="80000"/>
              </a:lnSpc>
              <a:spcBef>
                <a:spcPct val="50000"/>
              </a:spcBef>
              <a:defRPr/>
            </a:pPr>
            <a:r>
              <a:rPr lang="en-US" sz="1700" b="1">
                <a:latin typeface="Courier New" charset="0"/>
                <a:cs typeface="+mn-cs"/>
              </a:rPr>
              <a:t>.data</a:t>
            </a:r>
          </a:p>
          <a:p>
            <a:pPr>
              <a:lnSpc>
                <a:spcPct val="80000"/>
              </a:lnSpc>
              <a:spcBef>
                <a:spcPct val="50000"/>
              </a:spcBef>
              <a:defRPr/>
            </a:pPr>
            <a:r>
              <a:rPr lang="en-US" sz="1700" b="1">
                <a:latin typeface="Courier New" charset="0"/>
                <a:cs typeface="+mn-cs"/>
              </a:rPr>
              <a:t>result SDWORD ?</a:t>
            </a:r>
          </a:p>
          <a:p>
            <a:pPr>
              <a:lnSpc>
                <a:spcPct val="80000"/>
              </a:lnSpc>
              <a:spcBef>
                <a:spcPct val="50000"/>
              </a:spcBef>
              <a:defRPr/>
            </a:pPr>
            <a:r>
              <a:rPr lang="en-US" sz="1700" b="1">
                <a:latin typeface="Courier New" charset="0"/>
                <a:cs typeface="+mn-cs"/>
              </a:rPr>
              <a:t>.code</a:t>
            </a:r>
          </a:p>
          <a:p>
            <a:pPr>
              <a:lnSpc>
                <a:spcPct val="80000"/>
              </a:lnSpc>
              <a:spcBef>
                <a:spcPct val="50000"/>
              </a:spcBef>
              <a:defRPr/>
            </a:pPr>
            <a:r>
              <a:rPr lang="en-US" sz="1700" b="1">
                <a:latin typeface="Courier New" charset="0"/>
                <a:cs typeface="+mn-cs"/>
              </a:rPr>
              <a:t>mov ebx,5</a:t>
            </a:r>
          </a:p>
          <a:p>
            <a:pPr>
              <a:lnSpc>
                <a:spcPct val="80000"/>
              </a:lnSpc>
              <a:spcBef>
                <a:spcPct val="50000"/>
              </a:spcBef>
              <a:defRPr/>
            </a:pPr>
            <a:r>
              <a:rPr lang="en-US" sz="1700" b="1">
                <a:latin typeface="Courier New" charset="0"/>
                <a:cs typeface="+mn-cs"/>
              </a:rPr>
              <a:t>mov eax,6</a:t>
            </a:r>
          </a:p>
          <a:p>
            <a:pPr>
              <a:lnSpc>
                <a:spcPct val="80000"/>
              </a:lnSpc>
              <a:spcBef>
                <a:spcPct val="50000"/>
              </a:spcBef>
              <a:defRPr/>
            </a:pPr>
            <a:r>
              <a:rPr lang="en-US" sz="1700" b="1">
                <a:latin typeface="Courier New" charset="0"/>
                <a:cs typeface="+mn-cs"/>
              </a:rPr>
              <a:t>.IF SDWORD PTR eax &gt; ebx</a:t>
            </a:r>
          </a:p>
          <a:p>
            <a:pPr>
              <a:lnSpc>
                <a:spcPct val="80000"/>
              </a:lnSpc>
              <a:spcBef>
                <a:spcPct val="50000"/>
              </a:spcBef>
              <a:defRPr/>
            </a:pPr>
            <a:r>
              <a:rPr lang="en-US" sz="1700" b="1">
                <a:latin typeface="Courier New" charset="0"/>
                <a:cs typeface="+mn-cs"/>
              </a:rPr>
              <a:t>  mov result,1</a:t>
            </a:r>
          </a:p>
          <a:p>
            <a:pPr>
              <a:lnSpc>
                <a:spcPct val="80000"/>
              </a:lnSpc>
              <a:spcBef>
                <a:spcPct val="50000"/>
              </a:spcBef>
              <a:defRPr/>
            </a:pPr>
            <a:r>
              <a:rPr lang="en-US" sz="1700" b="1">
                <a:latin typeface="Courier New" charset="0"/>
                <a:cs typeface="+mn-cs"/>
              </a:rPr>
              <a:t>.ENDIF</a:t>
            </a:r>
          </a:p>
        </p:txBody>
      </p:sp>
      <p:sp>
        <p:nvSpPr>
          <p:cNvPr id="154629" name="Line 5"/>
          <p:cNvSpPr>
            <a:spLocks noChangeShapeType="1"/>
          </p:cNvSpPr>
          <p:nvPr/>
        </p:nvSpPr>
        <p:spPr bwMode="auto">
          <a:xfrm>
            <a:off x="3962400" y="3048000"/>
            <a:ext cx="914400" cy="0"/>
          </a:xfrm>
          <a:prstGeom prst="line">
            <a:avLst/>
          </a:prstGeom>
          <a:noFill/>
          <a:ln w="57150">
            <a:solidFill>
              <a:schemeClr val="fo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defRPr/>
            </a:pPr>
            <a:endParaRPr lang="en-US">
              <a:cs typeface="+mn-cs"/>
            </a:endParaRPr>
          </a:p>
        </p:txBody>
      </p:sp>
      <p:sp>
        <p:nvSpPr>
          <p:cNvPr id="154631" name="Text Box 7"/>
          <p:cNvSpPr txBox="1">
            <a:spLocks noChangeArrowheads="1"/>
          </p:cNvSpPr>
          <p:nvPr/>
        </p:nvSpPr>
        <p:spPr bwMode="auto">
          <a:xfrm>
            <a:off x="533400" y="4648200"/>
            <a:ext cx="7772400" cy="13849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a:latin typeface="Arial"/>
                <a:cs typeface="Arial"/>
              </a:rPr>
              <a:t>. . . unless you prefix one of the register operands with the SDWORD PTR operator. Then a signed jump is generated.</a:t>
            </a:r>
          </a:p>
        </p:txBody>
      </p:sp>
      <p:sp>
        <p:nvSpPr>
          <p:cNvPr id="10" name="Text Box 6"/>
          <p:cNvSpPr txBox="1">
            <a:spLocks noChangeArrowheads="1"/>
          </p:cNvSpPr>
          <p:nvPr/>
        </p:nvSpPr>
        <p:spPr bwMode="auto">
          <a:xfrm>
            <a:off x="4572000" y="1600200"/>
            <a:ext cx="4114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Generated code:</a:t>
            </a:r>
          </a:p>
        </p:txBody>
      </p:sp>
    </p:spTree>
    <p:extLst>
      <p:ext uri="{BB962C8B-B14F-4D97-AF65-F5344CB8AC3E}">
        <p14:creationId xmlns:p14="http://schemas.microsoft.com/office/powerpoint/2010/main" xmlns="" val="3803641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ox(in)">
                                      <p:cBhvr>
                                        <p:cTn id="7"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pPr eaLnBrk="1" hangingPunct="1">
              <a:defRPr/>
            </a:pPr>
            <a:r>
              <a:rPr lang="en-US" smtClean="0">
                <a:cs typeface="+mj-cs"/>
              </a:rPr>
              <a:t>.REPEAT Directive</a:t>
            </a:r>
          </a:p>
        </p:txBody>
      </p:sp>
      <p:sp>
        <p:nvSpPr>
          <p:cNvPr id="144387" name="Text Box 1027"/>
          <p:cNvSpPr txBox="1">
            <a:spLocks noChangeArrowheads="1"/>
          </p:cNvSpPr>
          <p:nvPr/>
        </p:nvSpPr>
        <p:spPr bwMode="auto">
          <a:xfrm>
            <a:off x="2133600" y="2667000"/>
            <a:ext cx="4724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 Display integers 1 – 10:</a:t>
            </a:r>
          </a:p>
          <a:p>
            <a:pPr>
              <a:lnSpc>
                <a:spcPct val="50000"/>
              </a:lnSpc>
              <a:spcBef>
                <a:spcPct val="50000"/>
              </a:spcBef>
              <a:defRPr/>
            </a:pPr>
            <a:endParaRPr lang="en-US" sz="1800" b="1" smtClean="0">
              <a:latin typeface="Courier New" charset="0"/>
              <a:cs typeface="+mn-cs"/>
            </a:endParaRPr>
          </a:p>
          <a:p>
            <a:pPr>
              <a:lnSpc>
                <a:spcPct val="50000"/>
              </a:lnSpc>
              <a:spcBef>
                <a:spcPct val="50000"/>
              </a:spcBef>
              <a:defRPr/>
            </a:pPr>
            <a:r>
              <a:rPr lang="en-US" sz="1800" b="1" smtClean="0">
                <a:latin typeface="Courier New" charset="0"/>
                <a:cs typeface="+mn-cs"/>
              </a:rPr>
              <a:t>mov eax,0</a:t>
            </a:r>
          </a:p>
          <a:p>
            <a:pPr>
              <a:lnSpc>
                <a:spcPct val="50000"/>
              </a:lnSpc>
              <a:spcBef>
                <a:spcPct val="50000"/>
              </a:spcBef>
              <a:defRPr/>
            </a:pPr>
            <a:r>
              <a:rPr lang="en-US" sz="1800" b="1" smtClean="0">
                <a:latin typeface="Courier New" charset="0"/>
                <a:cs typeface="+mn-cs"/>
              </a:rPr>
              <a:t>.REPEAT</a:t>
            </a:r>
          </a:p>
          <a:p>
            <a:pPr>
              <a:lnSpc>
                <a:spcPct val="50000"/>
              </a:lnSpc>
              <a:spcBef>
                <a:spcPct val="50000"/>
              </a:spcBef>
              <a:defRPr/>
            </a:pPr>
            <a:r>
              <a:rPr lang="en-US" sz="1800" b="1" smtClean="0">
                <a:latin typeface="Courier New" charset="0"/>
                <a:cs typeface="+mn-cs"/>
              </a:rPr>
              <a:t>	inc eax</a:t>
            </a:r>
          </a:p>
          <a:p>
            <a:pPr>
              <a:lnSpc>
                <a:spcPct val="50000"/>
              </a:lnSpc>
              <a:spcBef>
                <a:spcPct val="50000"/>
              </a:spcBef>
              <a:defRPr/>
            </a:pPr>
            <a:r>
              <a:rPr lang="en-US" sz="1800" b="1" smtClean="0">
                <a:latin typeface="Courier New" charset="0"/>
                <a:cs typeface="+mn-cs"/>
              </a:rPr>
              <a:t>	call WriteDec</a:t>
            </a:r>
          </a:p>
          <a:p>
            <a:pPr>
              <a:lnSpc>
                <a:spcPct val="50000"/>
              </a:lnSpc>
              <a:spcBef>
                <a:spcPct val="50000"/>
              </a:spcBef>
              <a:defRPr/>
            </a:pPr>
            <a:r>
              <a:rPr lang="en-US" sz="1800" b="1" smtClean="0">
                <a:latin typeface="Courier New" charset="0"/>
                <a:cs typeface="+mn-cs"/>
              </a:rPr>
              <a:t>	call Crlf</a:t>
            </a:r>
          </a:p>
          <a:p>
            <a:pPr>
              <a:lnSpc>
                <a:spcPct val="50000"/>
              </a:lnSpc>
              <a:spcBef>
                <a:spcPct val="50000"/>
              </a:spcBef>
              <a:defRPr/>
            </a:pPr>
            <a:r>
              <a:rPr lang="en-US" sz="1800" b="1" smtClean="0">
                <a:latin typeface="Courier New" charset="0"/>
                <a:cs typeface="+mn-cs"/>
              </a:rPr>
              <a:t>.UNTIL eax == 10</a:t>
            </a:r>
          </a:p>
        </p:txBody>
      </p:sp>
      <p:sp>
        <p:nvSpPr>
          <p:cNvPr id="144388" name="Text Box 1028"/>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Executes the loop body before testing the loop condition associated with the .UNTIL directive. </a:t>
            </a:r>
          </a:p>
          <a:p>
            <a:pPr>
              <a:spcBef>
                <a:spcPct val="50000"/>
              </a:spcBef>
              <a:defRPr/>
            </a:pPr>
            <a:r>
              <a:rPr lang="en-US" sz="2400" dirty="0">
                <a:latin typeface="Arial"/>
                <a:cs typeface="Arial"/>
              </a:rPr>
              <a:t>Example:</a:t>
            </a:r>
          </a:p>
        </p:txBody>
      </p:sp>
    </p:spTree>
    <p:extLst>
      <p:ext uri="{BB962C8B-B14F-4D97-AF65-F5344CB8AC3E}">
        <p14:creationId xmlns:p14="http://schemas.microsoft.com/office/powerpoint/2010/main" xmlns="" val="1792570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smtClean="0">
                <a:cs typeface="+mj-cs"/>
              </a:rPr>
              <a:t>.WHILE Directive</a:t>
            </a:r>
          </a:p>
        </p:txBody>
      </p:sp>
      <p:sp>
        <p:nvSpPr>
          <p:cNvPr id="149507" name="Text Box 3"/>
          <p:cNvSpPr txBox="1">
            <a:spLocks noChangeArrowheads="1"/>
          </p:cNvSpPr>
          <p:nvPr/>
        </p:nvSpPr>
        <p:spPr bwMode="auto">
          <a:xfrm>
            <a:off x="2133600" y="2667000"/>
            <a:ext cx="4724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smtClean="0">
                <a:latin typeface="Courier New" charset="0"/>
                <a:cs typeface="+mn-cs"/>
              </a:rPr>
              <a:t>; Display integers 1 – 10:</a:t>
            </a:r>
          </a:p>
          <a:p>
            <a:pPr>
              <a:lnSpc>
                <a:spcPct val="50000"/>
              </a:lnSpc>
              <a:spcBef>
                <a:spcPct val="50000"/>
              </a:spcBef>
              <a:defRPr/>
            </a:pPr>
            <a:endParaRPr lang="en-US" sz="1800" b="1" smtClean="0">
              <a:latin typeface="Courier New" charset="0"/>
              <a:cs typeface="+mn-cs"/>
            </a:endParaRPr>
          </a:p>
          <a:p>
            <a:pPr>
              <a:lnSpc>
                <a:spcPct val="50000"/>
              </a:lnSpc>
              <a:spcBef>
                <a:spcPct val="50000"/>
              </a:spcBef>
              <a:defRPr/>
            </a:pPr>
            <a:r>
              <a:rPr lang="en-US" sz="1800" b="1" smtClean="0">
                <a:latin typeface="Courier New" charset="0"/>
                <a:cs typeface="+mn-cs"/>
              </a:rPr>
              <a:t>mov eax,0</a:t>
            </a:r>
          </a:p>
          <a:p>
            <a:pPr>
              <a:lnSpc>
                <a:spcPct val="50000"/>
              </a:lnSpc>
              <a:spcBef>
                <a:spcPct val="50000"/>
              </a:spcBef>
              <a:defRPr/>
            </a:pPr>
            <a:r>
              <a:rPr lang="en-US" sz="1800" b="1" smtClean="0">
                <a:latin typeface="Courier New" charset="0"/>
                <a:cs typeface="+mn-cs"/>
              </a:rPr>
              <a:t>.WHILE eax &lt; 10</a:t>
            </a:r>
          </a:p>
          <a:p>
            <a:pPr>
              <a:lnSpc>
                <a:spcPct val="50000"/>
              </a:lnSpc>
              <a:spcBef>
                <a:spcPct val="50000"/>
              </a:spcBef>
              <a:defRPr/>
            </a:pPr>
            <a:r>
              <a:rPr lang="en-US" sz="1800" b="1" smtClean="0">
                <a:latin typeface="Courier New" charset="0"/>
                <a:cs typeface="+mn-cs"/>
              </a:rPr>
              <a:t>	inc eax</a:t>
            </a:r>
          </a:p>
          <a:p>
            <a:pPr>
              <a:lnSpc>
                <a:spcPct val="50000"/>
              </a:lnSpc>
              <a:spcBef>
                <a:spcPct val="50000"/>
              </a:spcBef>
              <a:defRPr/>
            </a:pPr>
            <a:r>
              <a:rPr lang="en-US" sz="1800" b="1" smtClean="0">
                <a:latin typeface="Courier New" charset="0"/>
                <a:cs typeface="+mn-cs"/>
              </a:rPr>
              <a:t>	call WriteDec</a:t>
            </a:r>
          </a:p>
          <a:p>
            <a:pPr>
              <a:lnSpc>
                <a:spcPct val="50000"/>
              </a:lnSpc>
              <a:spcBef>
                <a:spcPct val="50000"/>
              </a:spcBef>
              <a:defRPr/>
            </a:pPr>
            <a:r>
              <a:rPr lang="en-US" sz="1800" b="1" smtClean="0">
                <a:latin typeface="Courier New" charset="0"/>
                <a:cs typeface="+mn-cs"/>
              </a:rPr>
              <a:t>	call Crlf</a:t>
            </a:r>
          </a:p>
          <a:p>
            <a:pPr>
              <a:lnSpc>
                <a:spcPct val="50000"/>
              </a:lnSpc>
              <a:spcBef>
                <a:spcPct val="50000"/>
              </a:spcBef>
              <a:defRPr/>
            </a:pPr>
            <a:r>
              <a:rPr lang="en-US" sz="1800" b="1" smtClean="0">
                <a:latin typeface="Courier New" charset="0"/>
                <a:cs typeface="+mn-cs"/>
              </a:rPr>
              <a:t>.ENDW</a:t>
            </a:r>
          </a:p>
        </p:txBody>
      </p:sp>
      <p:sp>
        <p:nvSpPr>
          <p:cNvPr id="149508" name="Text Box 4"/>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Tests the loop condition before executing the loop body The .ENDW directive marks the end of the loop. </a:t>
            </a:r>
          </a:p>
          <a:p>
            <a:pPr>
              <a:spcBef>
                <a:spcPct val="50000"/>
              </a:spcBef>
              <a:defRPr/>
            </a:pPr>
            <a:r>
              <a:rPr lang="en-US" sz="2400" dirty="0">
                <a:latin typeface="Arial"/>
                <a:cs typeface="Arial"/>
              </a:rPr>
              <a:t>Example:</a:t>
            </a:r>
          </a:p>
        </p:txBody>
      </p:sp>
    </p:spTree>
    <p:extLst>
      <p:ext uri="{BB962C8B-B14F-4D97-AF65-F5344CB8AC3E}">
        <p14:creationId xmlns:p14="http://schemas.microsoft.com/office/powerpoint/2010/main" xmlns="" val="503516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990600"/>
            <a:ext cx="8229600" cy="5562600"/>
          </a:xfrm>
        </p:spPr>
        <p:txBody>
          <a:bodyPr>
            <a:normAutofit/>
          </a:bodyPr>
          <a:lstStyle/>
          <a:p>
            <a:r>
              <a:rPr lang="en-US" sz="2800" dirty="0"/>
              <a:t>Bit Test Instruction</a:t>
            </a:r>
          </a:p>
          <a:p>
            <a:pPr lvl="1">
              <a:lnSpc>
                <a:spcPct val="110000"/>
              </a:lnSpc>
              <a:defRPr/>
            </a:pPr>
            <a:r>
              <a:rPr lang="en-US" dirty="0"/>
              <a:t>Copies bit </a:t>
            </a:r>
            <a:r>
              <a:rPr lang="en-US" i="1" dirty="0">
                <a:solidFill>
                  <a:srgbClr val="0000FF"/>
                </a:solidFill>
              </a:rPr>
              <a:t>n</a:t>
            </a:r>
            <a:r>
              <a:rPr lang="en-US" dirty="0"/>
              <a:t> from an operand into the Carry flag</a:t>
            </a:r>
          </a:p>
          <a:p>
            <a:pPr lvl="1">
              <a:lnSpc>
                <a:spcPct val="110000"/>
              </a:lnSpc>
              <a:defRPr/>
            </a:pPr>
            <a:r>
              <a:rPr lang="en-US" dirty="0"/>
              <a:t>Syntax: </a:t>
            </a:r>
            <a:r>
              <a:rPr lang="en-US" dirty="0">
                <a:solidFill>
                  <a:srgbClr val="0000FF"/>
                </a:solidFill>
              </a:rPr>
              <a:t>BT </a:t>
            </a:r>
            <a:r>
              <a:rPr lang="en-US" i="1" dirty="0" err="1">
                <a:solidFill>
                  <a:srgbClr val="0000FF"/>
                </a:solidFill>
              </a:rPr>
              <a:t>bitBase</a:t>
            </a:r>
            <a:r>
              <a:rPr lang="en-US" i="1" dirty="0">
                <a:solidFill>
                  <a:srgbClr val="0000FF"/>
                </a:solidFill>
              </a:rPr>
              <a:t>, </a:t>
            </a:r>
            <a:r>
              <a:rPr lang="en-US" i="1" dirty="0" smtClean="0">
                <a:solidFill>
                  <a:srgbClr val="0000FF"/>
                </a:solidFill>
              </a:rPr>
              <a:t>n</a:t>
            </a:r>
            <a:endParaRPr lang="en-US" sz="2800" dirty="0" smtClean="0">
              <a:solidFill>
                <a:srgbClr val="0000FF"/>
              </a:solidFill>
            </a:endParaRPr>
          </a:p>
          <a:p>
            <a:r>
              <a:rPr lang="en-US" sz="2800" dirty="0" smtClean="0"/>
              <a:t>Conditional </a:t>
            </a:r>
            <a:r>
              <a:rPr lang="en-US" sz="2800" dirty="0"/>
              <a:t>LOOP Instructions</a:t>
            </a:r>
          </a:p>
          <a:p>
            <a:pPr lvl="1"/>
            <a:r>
              <a:rPr lang="en-US" dirty="0"/>
              <a:t>LOOPZ and </a:t>
            </a:r>
            <a:r>
              <a:rPr lang="en-US" dirty="0" smtClean="0"/>
              <a:t>LOOPE</a:t>
            </a:r>
          </a:p>
          <a:p>
            <a:pPr lvl="2">
              <a:lnSpc>
                <a:spcPct val="90000"/>
              </a:lnSpc>
              <a:buNone/>
              <a:defRPr/>
            </a:pPr>
            <a:r>
              <a:rPr lang="en-US" sz="2200" dirty="0" smtClean="0">
                <a:solidFill>
                  <a:srgbClr val="0000FF"/>
                </a:solidFill>
              </a:rPr>
              <a:t>LOOPZ/LOOPE </a:t>
            </a:r>
            <a:r>
              <a:rPr lang="en-US" sz="2200" i="1" dirty="0" smtClean="0">
                <a:solidFill>
                  <a:srgbClr val="0000FF"/>
                </a:solidFill>
              </a:rPr>
              <a:t>destination</a:t>
            </a:r>
            <a:endParaRPr lang="en-US" sz="2200" i="1" dirty="0">
              <a:solidFill>
                <a:srgbClr val="0000FF"/>
              </a:solidFill>
            </a:endParaRPr>
          </a:p>
          <a:p>
            <a:pPr lvl="2">
              <a:lnSpc>
                <a:spcPct val="90000"/>
              </a:lnSpc>
              <a:defRPr/>
            </a:pPr>
            <a:r>
              <a:rPr lang="en-US" dirty="0"/>
              <a:t>Logic: </a:t>
            </a:r>
          </a:p>
          <a:p>
            <a:pPr lvl="3">
              <a:lnSpc>
                <a:spcPct val="90000"/>
              </a:lnSpc>
              <a:defRPr/>
            </a:pPr>
            <a:r>
              <a:rPr lang="en-US" sz="2000" dirty="0"/>
              <a:t>ECX </a:t>
            </a:r>
            <a:r>
              <a:rPr lang="en-US" dirty="0">
                <a:sym typeface="Symbol" charset="0"/>
              </a:rPr>
              <a:t></a:t>
            </a:r>
            <a:r>
              <a:rPr lang="en-US" sz="2000" dirty="0"/>
              <a:t> ECX – 1</a:t>
            </a:r>
          </a:p>
          <a:p>
            <a:pPr lvl="3">
              <a:lnSpc>
                <a:spcPct val="90000"/>
              </a:lnSpc>
              <a:defRPr/>
            </a:pPr>
            <a:r>
              <a:rPr lang="en-US" sz="2000" dirty="0"/>
              <a:t>if ECX &gt; 0 and ZF=1, jump to </a:t>
            </a:r>
            <a:r>
              <a:rPr lang="en-US" sz="2000" i="1" dirty="0"/>
              <a:t>destination</a:t>
            </a:r>
          </a:p>
          <a:p>
            <a:pPr lvl="3"/>
            <a:endParaRPr lang="en-US" dirty="0"/>
          </a:p>
          <a:p>
            <a:pPr lvl="1"/>
            <a:r>
              <a:rPr lang="en-US" dirty="0"/>
              <a:t>LOOPNZ and </a:t>
            </a:r>
            <a:r>
              <a:rPr lang="en-US" dirty="0" smtClean="0"/>
              <a:t>LOOPNE</a:t>
            </a:r>
          </a:p>
          <a:p>
            <a:pPr lvl="2">
              <a:lnSpc>
                <a:spcPct val="90000"/>
              </a:lnSpc>
              <a:buNone/>
              <a:defRPr/>
            </a:pPr>
            <a:r>
              <a:rPr lang="en-US" sz="2200" dirty="0">
                <a:solidFill>
                  <a:srgbClr val="0000FF"/>
                </a:solidFill>
              </a:rPr>
              <a:t>LOOPZ/LOOPE </a:t>
            </a:r>
            <a:r>
              <a:rPr lang="en-US" sz="2200" i="1" dirty="0">
                <a:solidFill>
                  <a:srgbClr val="0000FF"/>
                </a:solidFill>
              </a:rPr>
              <a:t>destination</a:t>
            </a:r>
          </a:p>
          <a:p>
            <a:pPr lvl="2">
              <a:lnSpc>
                <a:spcPct val="90000"/>
              </a:lnSpc>
              <a:defRPr/>
            </a:pPr>
            <a:r>
              <a:rPr lang="en-US" dirty="0"/>
              <a:t>Logic: </a:t>
            </a:r>
          </a:p>
          <a:p>
            <a:pPr lvl="3">
              <a:lnSpc>
                <a:spcPct val="90000"/>
              </a:lnSpc>
              <a:defRPr/>
            </a:pPr>
            <a:r>
              <a:rPr lang="en-US" sz="2000" dirty="0"/>
              <a:t>ECX </a:t>
            </a:r>
            <a:r>
              <a:rPr lang="en-US" dirty="0">
                <a:sym typeface="Symbol" charset="0"/>
              </a:rPr>
              <a:t></a:t>
            </a:r>
            <a:r>
              <a:rPr lang="en-US" sz="2000" dirty="0"/>
              <a:t> ECX – 1</a:t>
            </a:r>
          </a:p>
          <a:p>
            <a:pPr lvl="3">
              <a:lnSpc>
                <a:spcPct val="90000"/>
              </a:lnSpc>
              <a:defRPr/>
            </a:pPr>
            <a:r>
              <a:rPr lang="en-US" sz="2000" dirty="0"/>
              <a:t>if ECX &gt; 0 and ZF</a:t>
            </a:r>
            <a:r>
              <a:rPr lang="en-US" sz="2000" dirty="0" smtClean="0"/>
              <a:t>=0, </a:t>
            </a:r>
            <a:r>
              <a:rPr lang="en-US" sz="2000" dirty="0"/>
              <a:t>jump to </a:t>
            </a:r>
            <a:r>
              <a:rPr lang="en-US" sz="2000" i="1" dirty="0" smtClean="0"/>
              <a:t>destination</a:t>
            </a:r>
            <a:endParaRPr lang="en-US" sz="2000" i="1"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a:bodyPr>
          <a:lstStyle/>
          <a:p>
            <a:r>
              <a:rPr lang="en-US" sz="2800" dirty="0"/>
              <a:t>Block Structures</a:t>
            </a:r>
          </a:p>
          <a:p>
            <a:pPr lvl="1">
              <a:spcBef>
                <a:spcPts val="2040"/>
              </a:spcBef>
              <a:defRPr/>
            </a:pPr>
            <a:r>
              <a:rPr lang="en-US" sz="2400" dirty="0"/>
              <a:t>Block-Structured IF Statements</a:t>
            </a:r>
          </a:p>
          <a:p>
            <a:pPr lvl="1">
              <a:spcBef>
                <a:spcPts val="2040"/>
              </a:spcBef>
              <a:defRPr/>
            </a:pPr>
            <a:r>
              <a:rPr lang="en-US" sz="2400" dirty="0"/>
              <a:t>Compound Expressions with AND</a:t>
            </a:r>
          </a:p>
          <a:p>
            <a:pPr lvl="1">
              <a:spcBef>
                <a:spcPts val="2040"/>
              </a:spcBef>
              <a:defRPr/>
            </a:pPr>
            <a:r>
              <a:rPr lang="en-US" sz="2400" dirty="0"/>
              <a:t>Compound Expressions with OR</a:t>
            </a:r>
          </a:p>
          <a:p>
            <a:pPr lvl="1">
              <a:spcBef>
                <a:spcPts val="2040"/>
              </a:spcBef>
              <a:defRPr/>
            </a:pPr>
            <a:r>
              <a:rPr lang="en-US" sz="2400" dirty="0"/>
              <a:t>WHILE Loops</a:t>
            </a:r>
          </a:p>
          <a:p>
            <a:pPr lvl="1">
              <a:spcBef>
                <a:spcPts val="2040"/>
              </a:spcBef>
              <a:defRPr/>
            </a:pPr>
            <a:r>
              <a:rPr lang="en-US" sz="2400" dirty="0"/>
              <a:t>REPEAT Loops</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6</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r>
              <a:rPr lang="en-US" sz="2800" dirty="0" smtClean="0"/>
              <a:t>Bit Test Instruction</a:t>
            </a:r>
          </a:p>
          <a:p>
            <a:r>
              <a:rPr lang="en-US" sz="2800" dirty="0" smtClean="0"/>
              <a:t>Conditional LOOP Instructions</a:t>
            </a:r>
          </a:p>
          <a:p>
            <a:pPr lvl="1"/>
            <a:r>
              <a:rPr lang="en-US" dirty="0" smtClean="0"/>
              <a:t>LOOPZ and LOOPE</a:t>
            </a:r>
          </a:p>
          <a:p>
            <a:pPr lvl="1"/>
            <a:r>
              <a:rPr lang="en-US" dirty="0" smtClean="0"/>
              <a:t>LOOPNZ and LOOPNE</a:t>
            </a:r>
            <a:endParaRPr lang="en-US" dirty="0"/>
          </a:p>
          <a:p>
            <a:r>
              <a:rPr lang="en-US" sz="2800" dirty="0" smtClean="0"/>
              <a:t>Block Structures</a:t>
            </a:r>
          </a:p>
          <a:p>
            <a:pPr lvl="1">
              <a:spcBef>
                <a:spcPct val="50000"/>
              </a:spcBef>
              <a:defRPr/>
            </a:pPr>
            <a:r>
              <a:rPr lang="en-US" dirty="0"/>
              <a:t>Block-Structured IF Statements</a:t>
            </a:r>
          </a:p>
          <a:p>
            <a:pPr lvl="1">
              <a:spcBef>
                <a:spcPct val="50000"/>
              </a:spcBef>
              <a:defRPr/>
            </a:pPr>
            <a:r>
              <a:rPr lang="en-US" dirty="0"/>
              <a:t>Compound Expressions with AND</a:t>
            </a:r>
          </a:p>
          <a:p>
            <a:pPr lvl="1">
              <a:spcBef>
                <a:spcPct val="50000"/>
              </a:spcBef>
              <a:defRPr/>
            </a:pPr>
            <a:r>
              <a:rPr lang="en-US" dirty="0"/>
              <a:t>Compound Expressions with OR</a:t>
            </a:r>
          </a:p>
          <a:p>
            <a:pPr lvl="1">
              <a:spcBef>
                <a:spcPct val="50000"/>
              </a:spcBef>
              <a:defRPr/>
            </a:pPr>
            <a:r>
              <a:rPr lang="en-US" dirty="0"/>
              <a:t>WHILE </a:t>
            </a:r>
            <a:r>
              <a:rPr lang="en-US" dirty="0" smtClean="0"/>
              <a:t>Loops</a:t>
            </a:r>
          </a:p>
          <a:p>
            <a:pPr lvl="1">
              <a:spcBef>
                <a:spcPct val="50000"/>
              </a:spcBef>
              <a:defRPr/>
            </a:pPr>
            <a:r>
              <a:rPr lang="en-US" dirty="0" smtClean="0"/>
              <a:t>REPEAT Loops</a:t>
            </a:r>
            <a:endParaRPr lang="en-US"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dirty="0" smtClean="0">
                <a:cs typeface="+mj-cs"/>
              </a:rPr>
              <a:t>BT (Bit Test) Instruction</a:t>
            </a:r>
          </a:p>
        </p:txBody>
      </p:sp>
      <p:sp>
        <p:nvSpPr>
          <p:cNvPr id="110595" name="Rectangle 3"/>
          <p:cNvSpPr>
            <a:spLocks noGrp="1" noChangeArrowheads="1"/>
          </p:cNvSpPr>
          <p:nvPr>
            <p:ph type="body" idx="1"/>
          </p:nvPr>
        </p:nvSpPr>
        <p:spPr>
          <a:xfrm>
            <a:off x="685800" y="1143000"/>
            <a:ext cx="7848600" cy="2895600"/>
          </a:xfrm>
        </p:spPr>
        <p:txBody>
          <a:bodyPr/>
          <a:lstStyle/>
          <a:p>
            <a:pPr eaLnBrk="1" hangingPunct="1">
              <a:lnSpc>
                <a:spcPct val="110000"/>
              </a:lnSpc>
              <a:defRPr/>
            </a:pPr>
            <a:r>
              <a:rPr lang="en-US" dirty="0" smtClean="0">
                <a:cs typeface="+mn-cs"/>
              </a:rPr>
              <a:t>Copies bit </a:t>
            </a:r>
            <a:r>
              <a:rPr lang="en-US" i="1" dirty="0" smtClean="0">
                <a:solidFill>
                  <a:srgbClr val="0000FF"/>
                </a:solidFill>
                <a:cs typeface="+mn-cs"/>
              </a:rPr>
              <a:t>n</a:t>
            </a:r>
            <a:r>
              <a:rPr lang="en-US" dirty="0" smtClean="0">
                <a:cs typeface="+mn-cs"/>
              </a:rPr>
              <a:t> from an operand into the Carry flag</a:t>
            </a:r>
          </a:p>
          <a:p>
            <a:pPr eaLnBrk="1" hangingPunct="1">
              <a:lnSpc>
                <a:spcPct val="110000"/>
              </a:lnSpc>
              <a:defRPr/>
            </a:pPr>
            <a:r>
              <a:rPr lang="en-US" dirty="0" smtClean="0">
                <a:cs typeface="+mn-cs"/>
              </a:rPr>
              <a:t>Syntax: </a:t>
            </a:r>
            <a:r>
              <a:rPr lang="en-US" dirty="0" smtClean="0">
                <a:solidFill>
                  <a:srgbClr val="0000FF"/>
                </a:solidFill>
                <a:cs typeface="+mn-cs"/>
              </a:rPr>
              <a:t>BT </a:t>
            </a:r>
            <a:r>
              <a:rPr lang="en-US" i="1" dirty="0" err="1" smtClean="0">
                <a:solidFill>
                  <a:srgbClr val="0000FF"/>
                </a:solidFill>
                <a:cs typeface="+mn-cs"/>
              </a:rPr>
              <a:t>bitBase</a:t>
            </a:r>
            <a:r>
              <a:rPr lang="en-US" i="1" dirty="0" smtClean="0">
                <a:solidFill>
                  <a:srgbClr val="0000FF"/>
                </a:solidFill>
                <a:cs typeface="+mn-cs"/>
              </a:rPr>
              <a:t>, n</a:t>
            </a:r>
          </a:p>
          <a:p>
            <a:pPr lvl="1" eaLnBrk="1" hangingPunct="1">
              <a:lnSpc>
                <a:spcPct val="110000"/>
              </a:lnSpc>
              <a:defRPr/>
            </a:pPr>
            <a:r>
              <a:rPr lang="en-US" sz="2400" dirty="0" err="1" smtClean="0">
                <a:solidFill>
                  <a:srgbClr val="0000FF"/>
                </a:solidFill>
              </a:rPr>
              <a:t>bitBase</a:t>
            </a:r>
            <a:r>
              <a:rPr lang="en-US" sz="2400" dirty="0" smtClean="0"/>
              <a:t> may be </a:t>
            </a:r>
            <a:r>
              <a:rPr lang="en-US" sz="2400" i="1" dirty="0" smtClean="0"/>
              <a:t>r/m16</a:t>
            </a:r>
            <a:r>
              <a:rPr lang="en-US" sz="2400" dirty="0" smtClean="0"/>
              <a:t> or </a:t>
            </a:r>
            <a:r>
              <a:rPr lang="en-US" sz="2400" i="1" dirty="0" smtClean="0"/>
              <a:t>r/m32</a:t>
            </a:r>
            <a:endParaRPr lang="en-US" sz="2400" dirty="0" smtClean="0"/>
          </a:p>
          <a:p>
            <a:pPr lvl="1" eaLnBrk="1" hangingPunct="1">
              <a:lnSpc>
                <a:spcPct val="110000"/>
              </a:lnSpc>
              <a:defRPr/>
            </a:pPr>
            <a:r>
              <a:rPr lang="en-US" sz="2400" dirty="0" smtClean="0">
                <a:solidFill>
                  <a:srgbClr val="0000FF"/>
                </a:solidFill>
              </a:rPr>
              <a:t>n</a:t>
            </a:r>
            <a:r>
              <a:rPr lang="en-US" sz="2400" dirty="0" smtClean="0"/>
              <a:t> may be </a:t>
            </a:r>
            <a:r>
              <a:rPr lang="en-US" sz="2400" i="1" dirty="0" smtClean="0"/>
              <a:t>r16, r32</a:t>
            </a:r>
            <a:r>
              <a:rPr lang="en-US" sz="2400" dirty="0" smtClean="0"/>
              <a:t>, or </a:t>
            </a:r>
            <a:r>
              <a:rPr lang="en-US" sz="2400" i="1" dirty="0" smtClean="0"/>
              <a:t>imm8</a:t>
            </a:r>
          </a:p>
          <a:p>
            <a:pPr eaLnBrk="1" hangingPunct="1">
              <a:lnSpc>
                <a:spcPct val="110000"/>
              </a:lnSpc>
              <a:defRPr/>
            </a:pPr>
            <a:r>
              <a:rPr lang="en-US" dirty="0" smtClean="0">
                <a:cs typeface="+mn-cs"/>
              </a:rPr>
              <a:t>Example: jump to label L1 if bit 9 is set in the AX register:</a:t>
            </a:r>
          </a:p>
        </p:txBody>
      </p:sp>
      <p:sp>
        <p:nvSpPr>
          <p:cNvPr id="110596" name="Rectangle 4"/>
          <p:cNvSpPr>
            <a:spLocks noChangeArrowheads="1"/>
          </p:cNvSpPr>
          <p:nvPr/>
        </p:nvSpPr>
        <p:spPr bwMode="auto">
          <a:xfrm>
            <a:off x="1600200" y="4191000"/>
            <a:ext cx="5867400" cy="138499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tabLst>
                <a:tab pos="3200400" algn="l"/>
              </a:tabLst>
              <a:defRPr/>
            </a:pPr>
            <a:r>
              <a:rPr lang="en-US" sz="2400" b="1" dirty="0">
                <a:latin typeface="Courier New" charset="0"/>
                <a:cs typeface="+mn-cs"/>
              </a:rPr>
              <a:t>bt AX,9	; CF = bit 9</a:t>
            </a:r>
          </a:p>
          <a:p>
            <a:pPr>
              <a:tabLst>
                <a:tab pos="3200400" algn="l"/>
              </a:tabLst>
              <a:defRPr/>
            </a:pPr>
            <a:r>
              <a:rPr lang="en-US" sz="2400" b="1" dirty="0" err="1">
                <a:latin typeface="Courier New" charset="0"/>
                <a:cs typeface="+mn-cs"/>
              </a:rPr>
              <a:t>jc</a:t>
            </a:r>
            <a:r>
              <a:rPr lang="en-US" sz="2400" b="1" dirty="0">
                <a:latin typeface="Courier New" charset="0"/>
                <a:cs typeface="+mn-cs"/>
              </a:rPr>
              <a:t> L1	; jump if Carry</a:t>
            </a:r>
          </a:p>
        </p:txBody>
      </p:sp>
    </p:spTree>
    <p:extLst>
      <p:ext uri="{BB962C8B-B14F-4D97-AF65-F5344CB8AC3E}">
        <p14:creationId xmlns:p14="http://schemas.microsoft.com/office/powerpoint/2010/main" xmlns="" val="394116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smtClean="0">
                <a:cs typeface="+mj-cs"/>
              </a:rPr>
              <a:t>Conditional Loop Instructions</a:t>
            </a:r>
          </a:p>
        </p:txBody>
      </p:sp>
      <p:sp>
        <p:nvSpPr>
          <p:cNvPr id="123907" name="Rectangle 3"/>
          <p:cNvSpPr>
            <a:spLocks noGrp="1" noChangeArrowheads="1"/>
          </p:cNvSpPr>
          <p:nvPr>
            <p:ph type="body" idx="1"/>
          </p:nvPr>
        </p:nvSpPr>
        <p:spPr>
          <a:xfrm>
            <a:off x="1905000" y="1828800"/>
            <a:ext cx="6019800" cy="1752600"/>
          </a:xfrm>
        </p:spPr>
        <p:txBody>
          <a:bodyPr>
            <a:normAutofit/>
          </a:bodyPr>
          <a:lstStyle/>
          <a:p>
            <a:pPr eaLnBrk="1" hangingPunct="1">
              <a:defRPr/>
            </a:pPr>
            <a:r>
              <a:rPr lang="en-US" sz="3200" dirty="0" smtClean="0">
                <a:cs typeface="+mn-cs"/>
              </a:rPr>
              <a:t>LOOPZ and LOOPE</a:t>
            </a:r>
          </a:p>
          <a:p>
            <a:pPr eaLnBrk="1" hangingPunct="1">
              <a:defRPr/>
            </a:pPr>
            <a:r>
              <a:rPr lang="en-US" sz="3200" dirty="0" smtClean="0">
                <a:cs typeface="+mn-cs"/>
              </a:rPr>
              <a:t>LOOPNZ and LOOPNE</a:t>
            </a:r>
          </a:p>
        </p:txBody>
      </p:sp>
    </p:spTree>
    <p:extLst>
      <p:ext uri="{BB962C8B-B14F-4D97-AF65-F5344CB8AC3E}">
        <p14:creationId xmlns:p14="http://schemas.microsoft.com/office/powerpoint/2010/main" xmlns="" val="1381633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en-US" smtClean="0">
                <a:cs typeface="+mj-cs"/>
              </a:rPr>
              <a:t>LOOPZ and LOOPE</a:t>
            </a:r>
          </a:p>
        </p:txBody>
      </p:sp>
      <p:sp>
        <p:nvSpPr>
          <p:cNvPr id="111619" name="Rectangle 3"/>
          <p:cNvSpPr>
            <a:spLocks noGrp="1" noChangeArrowheads="1"/>
          </p:cNvSpPr>
          <p:nvPr>
            <p:ph type="body" idx="1"/>
          </p:nvPr>
        </p:nvSpPr>
        <p:spPr>
          <a:xfrm>
            <a:off x="685800" y="1143000"/>
            <a:ext cx="7924800" cy="3276600"/>
          </a:xfrm>
        </p:spPr>
        <p:txBody>
          <a:bodyPr/>
          <a:lstStyle/>
          <a:p>
            <a:pPr eaLnBrk="1" hangingPunct="1">
              <a:lnSpc>
                <a:spcPct val="90000"/>
              </a:lnSpc>
              <a:defRPr/>
            </a:pPr>
            <a:r>
              <a:rPr lang="en-US" dirty="0" smtClean="0">
                <a:cs typeface="+mn-cs"/>
              </a:rPr>
              <a:t>Syntax: </a:t>
            </a:r>
          </a:p>
          <a:p>
            <a:pPr lvl="1" eaLnBrk="1" hangingPunct="1">
              <a:lnSpc>
                <a:spcPct val="90000"/>
              </a:lnSpc>
              <a:buFontTx/>
              <a:buNone/>
              <a:defRPr/>
            </a:pPr>
            <a:r>
              <a:rPr lang="en-US" sz="2400" dirty="0" smtClean="0">
                <a:solidFill>
                  <a:schemeClr val="tx2"/>
                </a:solidFill>
              </a:rPr>
              <a:t>	</a:t>
            </a:r>
            <a:r>
              <a:rPr lang="en-US" sz="2400" dirty="0" smtClean="0">
                <a:solidFill>
                  <a:srgbClr val="0000FF"/>
                </a:solidFill>
              </a:rPr>
              <a:t>LOOPE </a:t>
            </a:r>
            <a:r>
              <a:rPr lang="en-US" sz="2400" i="1" dirty="0" smtClean="0">
                <a:solidFill>
                  <a:srgbClr val="0000FF"/>
                </a:solidFill>
              </a:rPr>
              <a:t>destination</a:t>
            </a:r>
          </a:p>
          <a:p>
            <a:pPr lvl="1" eaLnBrk="1" hangingPunct="1">
              <a:lnSpc>
                <a:spcPct val="90000"/>
              </a:lnSpc>
              <a:buFontTx/>
              <a:buNone/>
              <a:defRPr/>
            </a:pPr>
            <a:r>
              <a:rPr lang="en-US" sz="2400" i="1" dirty="0" smtClean="0">
                <a:solidFill>
                  <a:srgbClr val="0000FF"/>
                </a:solidFill>
              </a:rPr>
              <a:t>	</a:t>
            </a:r>
            <a:r>
              <a:rPr lang="en-US" sz="2400" dirty="0" smtClean="0">
                <a:solidFill>
                  <a:srgbClr val="0000FF"/>
                </a:solidFill>
              </a:rPr>
              <a:t>LOOPZ</a:t>
            </a:r>
            <a:r>
              <a:rPr lang="en-US" sz="2400" i="1" dirty="0" smtClean="0">
                <a:solidFill>
                  <a:srgbClr val="0000FF"/>
                </a:solidFill>
              </a:rPr>
              <a:t> destination</a:t>
            </a:r>
          </a:p>
          <a:p>
            <a:pPr eaLnBrk="1" hangingPunct="1">
              <a:lnSpc>
                <a:spcPct val="90000"/>
              </a:lnSpc>
              <a:defRPr/>
            </a:pPr>
            <a:r>
              <a:rPr lang="en-US" dirty="0" smtClean="0">
                <a:cs typeface="+mn-cs"/>
              </a:rPr>
              <a:t>Logic: </a:t>
            </a:r>
          </a:p>
          <a:p>
            <a:pPr lvl="1" eaLnBrk="1" hangingPunct="1">
              <a:lnSpc>
                <a:spcPct val="90000"/>
              </a:lnSpc>
              <a:defRPr/>
            </a:pPr>
            <a:r>
              <a:rPr lang="en-US" sz="2400" dirty="0" smtClean="0"/>
              <a:t>ECX </a:t>
            </a:r>
            <a:r>
              <a:rPr lang="en-US" sz="2000" dirty="0" smtClean="0">
                <a:sym typeface="Symbol" charset="0"/>
              </a:rPr>
              <a:t></a:t>
            </a:r>
            <a:r>
              <a:rPr lang="en-US" sz="2400" dirty="0" smtClean="0"/>
              <a:t> ECX – 1</a:t>
            </a:r>
          </a:p>
          <a:p>
            <a:pPr lvl="1" eaLnBrk="1" hangingPunct="1">
              <a:lnSpc>
                <a:spcPct val="90000"/>
              </a:lnSpc>
              <a:defRPr/>
            </a:pPr>
            <a:r>
              <a:rPr lang="en-US" sz="2400" dirty="0" smtClean="0"/>
              <a:t>if ECX &gt; 0 and ZF=1, jump to </a:t>
            </a:r>
            <a:r>
              <a:rPr lang="en-US" sz="2400" i="1" dirty="0" smtClean="0"/>
              <a:t>destination</a:t>
            </a:r>
          </a:p>
          <a:p>
            <a:pPr eaLnBrk="1" hangingPunct="1">
              <a:lnSpc>
                <a:spcPct val="90000"/>
              </a:lnSpc>
              <a:defRPr/>
            </a:pPr>
            <a:r>
              <a:rPr lang="en-US" dirty="0" smtClean="0">
                <a:cs typeface="+mn-cs"/>
              </a:rPr>
              <a:t>Useful when scanning an array for the first element that does </a:t>
            </a:r>
            <a:r>
              <a:rPr lang="en-US" dirty="0" smtClean="0">
                <a:solidFill>
                  <a:srgbClr val="0000FF"/>
                </a:solidFill>
                <a:cs typeface="+mn-cs"/>
              </a:rPr>
              <a:t>not</a:t>
            </a:r>
            <a:r>
              <a:rPr lang="en-US" dirty="0" smtClean="0">
                <a:cs typeface="+mn-cs"/>
              </a:rPr>
              <a:t> match a given value.</a:t>
            </a:r>
          </a:p>
        </p:txBody>
      </p:sp>
    </p:spTree>
    <p:extLst>
      <p:ext uri="{BB962C8B-B14F-4D97-AF65-F5344CB8AC3E}">
        <p14:creationId xmlns:p14="http://schemas.microsoft.com/office/powerpoint/2010/main" xmlns="" val="3012366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smtClean="0">
                <a:cs typeface="+mj-cs"/>
              </a:rPr>
              <a:t>LOOPNZ and LOOPNE</a:t>
            </a:r>
          </a:p>
        </p:txBody>
      </p:sp>
      <p:sp>
        <p:nvSpPr>
          <p:cNvPr id="124931" name="Rectangle 3"/>
          <p:cNvSpPr>
            <a:spLocks noGrp="1" noChangeArrowheads="1"/>
          </p:cNvSpPr>
          <p:nvPr>
            <p:ph type="body" idx="1"/>
          </p:nvPr>
        </p:nvSpPr>
        <p:spPr>
          <a:xfrm>
            <a:off x="685800" y="1143000"/>
            <a:ext cx="7772400" cy="3810000"/>
          </a:xfrm>
        </p:spPr>
        <p:txBody>
          <a:bodyPr/>
          <a:lstStyle/>
          <a:p>
            <a:pPr eaLnBrk="1" hangingPunct="1">
              <a:lnSpc>
                <a:spcPct val="90000"/>
              </a:lnSpc>
              <a:defRPr/>
            </a:pPr>
            <a:r>
              <a:rPr lang="en-US" dirty="0" smtClean="0">
                <a:cs typeface="+mn-cs"/>
              </a:rPr>
              <a:t>LOOPNZ (LOOPNE) is a conditional loop instruction</a:t>
            </a:r>
          </a:p>
          <a:p>
            <a:pPr eaLnBrk="1" hangingPunct="1">
              <a:lnSpc>
                <a:spcPct val="90000"/>
              </a:lnSpc>
              <a:defRPr/>
            </a:pPr>
            <a:r>
              <a:rPr lang="en-US" dirty="0" smtClean="0">
                <a:cs typeface="+mn-cs"/>
              </a:rPr>
              <a:t>Syntax: </a:t>
            </a:r>
          </a:p>
          <a:p>
            <a:pPr eaLnBrk="1" hangingPunct="1">
              <a:lnSpc>
                <a:spcPct val="90000"/>
              </a:lnSpc>
              <a:buFontTx/>
              <a:buNone/>
              <a:defRPr/>
            </a:pPr>
            <a:r>
              <a:rPr lang="en-US" dirty="0" smtClean="0">
                <a:solidFill>
                  <a:schemeClr val="tx2"/>
                </a:solidFill>
                <a:cs typeface="+mn-cs"/>
              </a:rPr>
              <a:t>		</a:t>
            </a:r>
            <a:r>
              <a:rPr lang="en-US" dirty="0" smtClean="0">
                <a:solidFill>
                  <a:srgbClr val="0000FF"/>
                </a:solidFill>
                <a:cs typeface="+mn-cs"/>
              </a:rPr>
              <a:t>LOOPNZ </a:t>
            </a:r>
            <a:r>
              <a:rPr lang="en-US" i="1" dirty="0" smtClean="0">
                <a:solidFill>
                  <a:srgbClr val="0000FF"/>
                </a:solidFill>
                <a:cs typeface="+mn-cs"/>
              </a:rPr>
              <a:t>destination</a:t>
            </a:r>
          </a:p>
          <a:p>
            <a:pPr eaLnBrk="1" hangingPunct="1">
              <a:lnSpc>
                <a:spcPct val="90000"/>
              </a:lnSpc>
              <a:buFontTx/>
              <a:buNone/>
              <a:defRPr/>
            </a:pPr>
            <a:r>
              <a:rPr lang="en-US" i="1" dirty="0" smtClean="0">
                <a:solidFill>
                  <a:srgbClr val="0000FF"/>
                </a:solidFill>
                <a:cs typeface="+mn-cs"/>
              </a:rPr>
              <a:t>		</a:t>
            </a:r>
            <a:r>
              <a:rPr lang="en-US" dirty="0" smtClean="0">
                <a:solidFill>
                  <a:srgbClr val="0000FF"/>
                </a:solidFill>
                <a:cs typeface="+mn-cs"/>
              </a:rPr>
              <a:t>LOOPNE</a:t>
            </a:r>
            <a:r>
              <a:rPr lang="en-US" i="1" dirty="0" smtClean="0">
                <a:solidFill>
                  <a:srgbClr val="0000FF"/>
                </a:solidFill>
                <a:cs typeface="+mn-cs"/>
              </a:rPr>
              <a:t> destination</a:t>
            </a:r>
          </a:p>
          <a:p>
            <a:pPr eaLnBrk="1" hangingPunct="1">
              <a:lnSpc>
                <a:spcPct val="90000"/>
              </a:lnSpc>
              <a:defRPr/>
            </a:pPr>
            <a:r>
              <a:rPr lang="en-US" dirty="0" smtClean="0">
                <a:cs typeface="+mn-cs"/>
              </a:rPr>
              <a:t>Logic: </a:t>
            </a:r>
          </a:p>
          <a:p>
            <a:pPr lvl="1" eaLnBrk="1" hangingPunct="1">
              <a:lnSpc>
                <a:spcPct val="90000"/>
              </a:lnSpc>
              <a:defRPr/>
            </a:pPr>
            <a:r>
              <a:rPr lang="en-US" dirty="0" smtClean="0"/>
              <a:t>ECX </a:t>
            </a:r>
            <a:r>
              <a:rPr lang="en-US" dirty="0" smtClean="0">
                <a:sym typeface="Symbol" charset="0"/>
              </a:rPr>
              <a:t></a:t>
            </a:r>
            <a:r>
              <a:rPr lang="en-US" dirty="0" smtClean="0"/>
              <a:t> ECX – 1; </a:t>
            </a:r>
          </a:p>
          <a:p>
            <a:pPr lvl="1" eaLnBrk="1" hangingPunct="1">
              <a:lnSpc>
                <a:spcPct val="90000"/>
              </a:lnSpc>
              <a:defRPr/>
            </a:pPr>
            <a:r>
              <a:rPr lang="en-US" dirty="0" smtClean="0"/>
              <a:t>if ECX &gt; 0 and ZF=0, jump to </a:t>
            </a:r>
            <a:r>
              <a:rPr lang="en-US" i="1" dirty="0" smtClean="0"/>
              <a:t>destination</a:t>
            </a:r>
          </a:p>
          <a:p>
            <a:pPr eaLnBrk="1" hangingPunct="1">
              <a:lnSpc>
                <a:spcPct val="90000"/>
              </a:lnSpc>
              <a:defRPr/>
            </a:pPr>
            <a:r>
              <a:rPr lang="en-US" dirty="0" smtClean="0">
                <a:cs typeface="+mn-cs"/>
              </a:rPr>
              <a:t>Useful when scanning an array for the first element that matches a given value.</a:t>
            </a:r>
          </a:p>
        </p:txBody>
      </p:sp>
    </p:spTree>
    <p:extLst>
      <p:ext uri="{BB962C8B-B14F-4D97-AF65-F5344CB8AC3E}">
        <p14:creationId xmlns:p14="http://schemas.microsoft.com/office/powerpoint/2010/main" xmlns="" val="1883502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smtClean="0">
                <a:cs typeface="+mj-cs"/>
              </a:rPr>
              <a:t>LOOPNZ Example</a:t>
            </a:r>
          </a:p>
        </p:txBody>
      </p:sp>
      <p:sp>
        <p:nvSpPr>
          <p:cNvPr id="112645" name="Text Box 5"/>
          <p:cNvSpPr txBox="1">
            <a:spLocks noChangeArrowheads="1"/>
          </p:cNvSpPr>
          <p:nvPr/>
        </p:nvSpPr>
        <p:spPr bwMode="auto">
          <a:xfrm>
            <a:off x="762000" y="1524000"/>
            <a:ext cx="7696200" cy="4419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defRPr/>
            </a:pPr>
            <a:r>
              <a:rPr lang="en-US" sz="1800" b="1" dirty="0" smtClean="0">
                <a:latin typeface="Courier New" charset="0"/>
                <a:cs typeface="+mn-cs"/>
              </a:rPr>
              <a:t>.data</a:t>
            </a:r>
          </a:p>
          <a:p>
            <a:pPr>
              <a:defRPr/>
            </a:pPr>
            <a:r>
              <a:rPr lang="en-US" sz="1800" b="1" dirty="0" smtClean="0">
                <a:latin typeface="Courier New" charset="0"/>
                <a:cs typeface="+mn-cs"/>
              </a:rPr>
              <a:t>array SWORD -3,-6,-1,-10,10,30,40,4</a:t>
            </a:r>
          </a:p>
          <a:p>
            <a:pPr>
              <a:defRPr/>
            </a:pPr>
            <a:r>
              <a:rPr lang="en-US" sz="1800" b="1" dirty="0" smtClean="0">
                <a:latin typeface="Courier New" charset="0"/>
                <a:cs typeface="+mn-cs"/>
              </a:rPr>
              <a:t>sentinel SWORD 0</a:t>
            </a:r>
          </a:p>
          <a:p>
            <a:pPr>
              <a:defRPr/>
            </a:pPr>
            <a:r>
              <a:rPr lang="en-US" sz="1800" b="1" dirty="0" smtClean="0">
                <a:latin typeface="Courier New" charset="0"/>
                <a:cs typeface="+mn-cs"/>
              </a:rPr>
              <a:t>.code</a:t>
            </a:r>
          </a:p>
          <a:p>
            <a:pPr lvl="1">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esi,OFFSET</a:t>
            </a:r>
            <a:r>
              <a:rPr lang="en-US" sz="1800" b="1" dirty="0" smtClean="0">
                <a:latin typeface="Courier New" charset="0"/>
                <a:cs typeface="+mn-cs"/>
              </a:rPr>
              <a:t> array</a:t>
            </a:r>
          </a:p>
          <a:p>
            <a:pPr lvl="1">
              <a:defRPr/>
            </a:pPr>
            <a:r>
              <a:rPr lang="en-US" sz="1800" b="1" dirty="0" err="1" smtClean="0">
                <a:latin typeface="Courier New" charset="0"/>
                <a:cs typeface="+mn-cs"/>
              </a:rPr>
              <a:t>mov</a:t>
            </a:r>
            <a:r>
              <a:rPr lang="en-US" sz="1800" b="1" dirty="0" smtClean="0">
                <a:latin typeface="Courier New" charset="0"/>
                <a:cs typeface="+mn-cs"/>
              </a:rPr>
              <a:t> </a:t>
            </a:r>
            <a:r>
              <a:rPr lang="en-US" sz="1800" b="1" dirty="0" err="1" smtClean="0">
                <a:latin typeface="Courier New" charset="0"/>
                <a:cs typeface="+mn-cs"/>
              </a:rPr>
              <a:t>ecx,LENGTHOF</a:t>
            </a:r>
            <a:r>
              <a:rPr lang="en-US" sz="1800" b="1" dirty="0" smtClean="0">
                <a:latin typeface="Courier New" charset="0"/>
                <a:cs typeface="+mn-cs"/>
              </a:rPr>
              <a:t> array</a:t>
            </a:r>
          </a:p>
          <a:p>
            <a:pPr>
              <a:defRPr/>
            </a:pPr>
            <a:r>
              <a:rPr lang="en-US" sz="1800" b="1" dirty="0" smtClean="0">
                <a:latin typeface="Courier New" charset="0"/>
                <a:cs typeface="+mn-cs"/>
              </a:rPr>
              <a:t>next:</a:t>
            </a:r>
          </a:p>
          <a:p>
            <a:pPr lvl="1">
              <a:defRPr/>
            </a:pPr>
            <a:r>
              <a:rPr lang="en-US" sz="1800" b="1" dirty="0" smtClean="0">
                <a:latin typeface="Courier New" charset="0"/>
                <a:cs typeface="+mn-cs"/>
              </a:rPr>
              <a:t>test WORD PTR [</a:t>
            </a:r>
            <a:r>
              <a:rPr lang="en-US" sz="1800" b="1" dirty="0" err="1" smtClean="0">
                <a:latin typeface="Courier New" charset="0"/>
                <a:cs typeface="+mn-cs"/>
              </a:rPr>
              <a:t>esi</a:t>
            </a:r>
            <a:r>
              <a:rPr lang="en-US" sz="1800" b="1" dirty="0" smtClean="0">
                <a:latin typeface="Courier New" charset="0"/>
                <a:cs typeface="+mn-cs"/>
              </a:rPr>
              <a:t>],8000h	; test sign bit</a:t>
            </a:r>
          </a:p>
          <a:p>
            <a:pPr lvl="1">
              <a:defRPr/>
            </a:pPr>
            <a:r>
              <a:rPr lang="en-US" sz="1800" b="1" dirty="0" err="1" smtClean="0">
                <a:latin typeface="Courier New" charset="0"/>
                <a:cs typeface="+mn-cs"/>
              </a:rPr>
              <a:t>pushfd</a:t>
            </a:r>
            <a:r>
              <a:rPr lang="en-US" sz="1800" b="1" dirty="0" smtClean="0">
                <a:latin typeface="Courier New" charset="0"/>
                <a:cs typeface="+mn-cs"/>
              </a:rPr>
              <a:t>	; push flags on stack</a:t>
            </a:r>
          </a:p>
          <a:p>
            <a:pPr lvl="1">
              <a:defRPr/>
            </a:pPr>
            <a:r>
              <a:rPr lang="en-US" sz="1800" b="1" dirty="0" smtClean="0">
                <a:latin typeface="Courier New" charset="0"/>
                <a:cs typeface="+mn-cs"/>
              </a:rPr>
              <a:t>add </a:t>
            </a:r>
            <a:r>
              <a:rPr lang="en-US" sz="1800" b="1" dirty="0" err="1" smtClean="0">
                <a:latin typeface="Courier New" charset="0"/>
                <a:cs typeface="+mn-cs"/>
              </a:rPr>
              <a:t>esi,TYPE</a:t>
            </a:r>
            <a:r>
              <a:rPr lang="en-US" sz="1800" b="1" dirty="0" smtClean="0">
                <a:latin typeface="Courier New" charset="0"/>
                <a:cs typeface="+mn-cs"/>
              </a:rPr>
              <a:t> array</a:t>
            </a:r>
          </a:p>
          <a:p>
            <a:pPr lvl="1">
              <a:defRPr/>
            </a:pPr>
            <a:r>
              <a:rPr lang="en-US" sz="1800" b="1" dirty="0" err="1" smtClean="0">
                <a:latin typeface="Courier New" charset="0"/>
                <a:cs typeface="+mn-cs"/>
              </a:rPr>
              <a:t>popfd</a:t>
            </a:r>
            <a:r>
              <a:rPr lang="en-US" sz="1800" b="1" dirty="0" smtClean="0">
                <a:latin typeface="Courier New" charset="0"/>
                <a:cs typeface="+mn-cs"/>
              </a:rPr>
              <a:t>	; pop flags from stack</a:t>
            </a:r>
          </a:p>
          <a:p>
            <a:pPr lvl="1">
              <a:defRPr/>
            </a:pPr>
            <a:r>
              <a:rPr lang="en-US" sz="1800" b="1" dirty="0" err="1" smtClean="0">
                <a:latin typeface="Courier New" charset="0"/>
                <a:cs typeface="+mn-cs"/>
              </a:rPr>
              <a:t>loopnz</a:t>
            </a:r>
            <a:r>
              <a:rPr lang="en-US" sz="1800" b="1" dirty="0" smtClean="0">
                <a:latin typeface="Courier New" charset="0"/>
                <a:cs typeface="+mn-cs"/>
              </a:rPr>
              <a:t> next	; continue loop</a:t>
            </a:r>
          </a:p>
          <a:p>
            <a:pPr lvl="1">
              <a:defRPr/>
            </a:pPr>
            <a:r>
              <a:rPr lang="en-US" sz="1800" b="1" dirty="0" err="1" smtClean="0">
                <a:latin typeface="Courier New" charset="0"/>
                <a:cs typeface="+mn-cs"/>
              </a:rPr>
              <a:t>jnz</a:t>
            </a:r>
            <a:r>
              <a:rPr lang="en-US" sz="1800" b="1" dirty="0" smtClean="0">
                <a:latin typeface="Courier New" charset="0"/>
                <a:cs typeface="+mn-cs"/>
              </a:rPr>
              <a:t> quit	; none found</a:t>
            </a:r>
          </a:p>
          <a:p>
            <a:pPr lvl="1">
              <a:defRPr/>
            </a:pPr>
            <a:r>
              <a:rPr lang="en-US" sz="1800" b="1" dirty="0" smtClean="0">
                <a:latin typeface="Courier New" charset="0"/>
                <a:cs typeface="+mn-cs"/>
              </a:rPr>
              <a:t>sub </a:t>
            </a:r>
            <a:r>
              <a:rPr lang="en-US" sz="1800" b="1" dirty="0" err="1" smtClean="0">
                <a:latin typeface="Courier New" charset="0"/>
                <a:cs typeface="+mn-cs"/>
              </a:rPr>
              <a:t>esi,TYPE</a:t>
            </a:r>
            <a:r>
              <a:rPr lang="en-US" sz="1800" b="1" dirty="0" smtClean="0">
                <a:latin typeface="Courier New" charset="0"/>
                <a:cs typeface="+mn-cs"/>
              </a:rPr>
              <a:t> array	; ESI points to value</a:t>
            </a:r>
          </a:p>
          <a:p>
            <a:pPr>
              <a:defRPr/>
            </a:pPr>
            <a:r>
              <a:rPr lang="en-US" sz="1800" b="1" dirty="0" smtClean="0">
                <a:latin typeface="Courier New" charset="0"/>
                <a:cs typeface="+mn-cs"/>
              </a:rPr>
              <a:t>quit:</a:t>
            </a:r>
          </a:p>
          <a:p>
            <a:pPr>
              <a:lnSpc>
                <a:spcPct val="50000"/>
              </a:lnSpc>
              <a:spcBef>
                <a:spcPct val="50000"/>
              </a:spcBef>
              <a:defRPr/>
            </a:pPr>
            <a:endParaRPr lang="en-US" sz="1800" b="1" dirty="0" smtClean="0">
              <a:latin typeface="Courier New" charset="0"/>
              <a:cs typeface="+mn-cs"/>
            </a:endParaRPr>
          </a:p>
        </p:txBody>
      </p:sp>
      <p:sp>
        <p:nvSpPr>
          <p:cNvPr id="112646" name="Text Box 6"/>
          <p:cNvSpPr txBox="1">
            <a:spLocks noChangeArrowheads="1"/>
          </p:cNvSpPr>
          <p:nvPr/>
        </p:nvSpPr>
        <p:spPr bwMode="auto">
          <a:xfrm>
            <a:off x="533400" y="838200"/>
            <a:ext cx="7848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a:cs typeface="+mn-cs"/>
              </a:rPr>
              <a:t>The following code finds the first positive value in an array:</a:t>
            </a:r>
          </a:p>
        </p:txBody>
      </p:sp>
    </p:spTree>
    <p:extLst>
      <p:ext uri="{BB962C8B-B14F-4D97-AF65-F5344CB8AC3E}">
        <p14:creationId xmlns:p14="http://schemas.microsoft.com/office/powerpoint/2010/main" xmlns="" val="1763169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12419</TotalTime>
  <Words>1397</Words>
  <Application>Microsoft Macintosh PowerPoint</Application>
  <PresentationFormat>On-screen Show (4:3)</PresentationFormat>
  <Paragraphs>391</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CSC 221  Computer Organization and Assembly Language</vt:lpstr>
      <vt:lpstr>Lecture 19: Review</vt:lpstr>
      <vt:lpstr>Lecture 19: Review</vt:lpstr>
      <vt:lpstr>Lecture Outline</vt:lpstr>
      <vt:lpstr>BT (Bit Test) Instruction</vt:lpstr>
      <vt:lpstr>Conditional Loop Instructions</vt:lpstr>
      <vt:lpstr>LOOPZ and LOOPE</vt:lpstr>
      <vt:lpstr>LOOPNZ and LOOPNE</vt:lpstr>
      <vt:lpstr>LOOPNZ Example</vt:lpstr>
      <vt:lpstr>Drill . . .</vt:lpstr>
      <vt:lpstr>. . . (solution)</vt:lpstr>
      <vt:lpstr>Conditional Structures</vt:lpstr>
      <vt:lpstr>Block-Structured IF Statements</vt:lpstr>
      <vt:lpstr>Drill . . .</vt:lpstr>
      <vt:lpstr>Drill . . .</vt:lpstr>
      <vt:lpstr>Compound Expression with AND  (1 of 3)</vt:lpstr>
      <vt:lpstr>Compound Expression with AND  (2 of 3)</vt:lpstr>
      <vt:lpstr>Compound Expression with AND  (3 of 3)</vt:lpstr>
      <vt:lpstr>Drill . . .</vt:lpstr>
      <vt:lpstr>Compound Expression with OR  (1 of 2)</vt:lpstr>
      <vt:lpstr>Compound Expression with OR  (1 of 2)</vt:lpstr>
      <vt:lpstr>WHILE Loops</vt:lpstr>
      <vt:lpstr>Drill . . .</vt:lpstr>
      <vt:lpstr>Using the .IF Directive</vt:lpstr>
      <vt:lpstr>Runtime Expressions</vt:lpstr>
      <vt:lpstr>Relational and Logical Operators</vt:lpstr>
      <vt:lpstr>MASM-Generated Code</vt:lpstr>
      <vt:lpstr>MASM-Generated Code</vt:lpstr>
      <vt:lpstr>MASM-Generated Code</vt:lpstr>
      <vt:lpstr>MASM-Generated Code</vt:lpstr>
      <vt:lpstr>.REPEAT Directive</vt:lpstr>
      <vt:lpstr>.WHILE Directive</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539</cp:revision>
  <dcterms:created xsi:type="dcterms:W3CDTF">2012-02-27T05:45:45Z</dcterms:created>
  <dcterms:modified xsi:type="dcterms:W3CDTF">2012-10-08T08:09:08Z</dcterms:modified>
</cp:coreProperties>
</file>