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653" r:id="rId3"/>
    <p:sldId id="655" r:id="rId4"/>
    <p:sldId id="660" r:id="rId5"/>
    <p:sldId id="661" r:id="rId6"/>
    <p:sldId id="664" r:id="rId7"/>
    <p:sldId id="668" r:id="rId8"/>
    <p:sldId id="670" r:id="rId9"/>
    <p:sldId id="683" r:id="rId10"/>
    <p:sldId id="684" r:id="rId11"/>
    <p:sldId id="690" r:id="rId12"/>
    <p:sldId id="691" r:id="rId13"/>
    <p:sldId id="692" r:id="rId14"/>
    <p:sldId id="495" r:id="rId15"/>
    <p:sldId id="634" r:id="rId16"/>
    <p:sldId id="5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6220" autoAdjust="0"/>
    <p:restoredTop sz="99074" autoAdjust="0"/>
  </p:normalViewPr>
  <p:slideViewPr>
    <p:cSldViewPr>
      <p:cViewPr>
        <p:scale>
          <a:sx n="70" d="100"/>
          <a:sy n="70" d="100"/>
        </p:scale>
        <p:origin x="-1068" y="-2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10/9/2012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 xmlns:p14="http://schemas.microsoft.com/office/powerpoint/2010/main"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14</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15</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 xmlns:p14="http://schemas.microsoft.com/office/powerpoint/2010/main"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6C599B4-4737-419C-9E1A-6122BB360733}" type="datetimeFigureOut">
              <a:rPr lang="en-US" smtClean="0"/>
              <a:pPr/>
              <a:t>10/9/2012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868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530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200" b="1" kern="1200">
          <a:solidFill>
            <a:schemeClr val="tx1"/>
          </a:solidFill>
          <a:latin typeface="Arial"/>
          <a:ea typeface="+mj-ea"/>
          <a:cs typeface="Arial"/>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CSC 221</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267200"/>
            <a:ext cx="7924800" cy="2286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21</a:t>
            </a:r>
            <a:r>
              <a:rPr lang="en-US" sz="3600" b="1" dirty="0" smtClean="0">
                <a:solidFill>
                  <a:srgbClr val="000000"/>
                </a:solidFill>
                <a:latin typeface="Arial" pitchFamily="34" charset="0"/>
                <a:cs typeface="Arial" pitchFamily="34" charset="0"/>
              </a:rPr>
              <a:t>: </a:t>
            </a:r>
          </a:p>
          <a:p>
            <a:endParaRPr lang="en-US" sz="1100" b="1" dirty="0" smtClean="0">
              <a:solidFill>
                <a:srgbClr val="000000"/>
              </a:solidFill>
              <a:latin typeface="Arial" pitchFamily="34" charset="0"/>
              <a:cs typeface="Arial" pitchFamily="34" charset="0"/>
            </a:endParaRPr>
          </a:p>
          <a:p>
            <a:r>
              <a:rPr lang="en-US" sz="3600" b="1" dirty="0" smtClean="0"/>
              <a:t>Conditional and Block Structures:</a:t>
            </a:r>
          </a:p>
          <a:p>
            <a:r>
              <a:rPr lang="en-US" sz="3600" b="1" dirty="0" smtClean="0"/>
              <a:t>Assembly Programs</a:t>
            </a:r>
            <a:endParaRPr lang="en-US" sz="3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p:txBody>
          <a:bodyPr/>
          <a:lstStyle/>
          <a:p>
            <a:pPr eaLnBrk="1" hangingPunct="1">
              <a:defRPr/>
            </a:pPr>
            <a:r>
              <a:rPr lang="en-US" smtClean="0">
                <a:cs typeface="+mj-cs"/>
              </a:rPr>
              <a:t>Runtime Expressions</a:t>
            </a:r>
          </a:p>
        </p:txBody>
      </p:sp>
      <p:sp>
        <p:nvSpPr>
          <p:cNvPr id="138243" name="Text Box 1027"/>
          <p:cNvSpPr txBox="1">
            <a:spLocks noChangeArrowheads="1"/>
          </p:cNvSpPr>
          <p:nvPr/>
        </p:nvSpPr>
        <p:spPr bwMode="auto">
          <a:xfrm>
            <a:off x="1066800" y="2819400"/>
            <a:ext cx="2590800" cy="1524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smtClean="0">
                <a:latin typeface="Courier New" charset="0"/>
                <a:cs typeface="+mn-cs"/>
              </a:rPr>
              <a:t>.IF </a:t>
            </a:r>
            <a:r>
              <a:rPr lang="en-US" sz="1800" b="1" dirty="0" err="1" smtClean="0">
                <a:latin typeface="Courier New" charset="0"/>
                <a:cs typeface="+mn-cs"/>
              </a:rPr>
              <a:t>eax</a:t>
            </a:r>
            <a:r>
              <a:rPr lang="en-US" sz="1800" b="1" dirty="0" smtClean="0">
                <a:latin typeface="Courier New" charset="0"/>
                <a:cs typeface="+mn-cs"/>
              </a:rPr>
              <a:t> &gt; </a:t>
            </a:r>
            <a:r>
              <a:rPr lang="en-US" sz="1800" b="1" dirty="0" err="1" smtClean="0">
                <a:latin typeface="Courier New" charset="0"/>
                <a:cs typeface="+mn-cs"/>
              </a:rPr>
              <a:t>ebx</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a:t>
            </a:r>
            <a:r>
              <a:rPr lang="en-US" sz="1800" b="1" dirty="0" err="1" smtClean="0">
                <a:latin typeface="Courier New" charset="0"/>
                <a:cs typeface="+mn-cs"/>
              </a:rPr>
              <a:t>mov</a:t>
            </a:r>
            <a:r>
              <a:rPr lang="en-US" sz="1800" b="1" dirty="0" smtClean="0">
                <a:latin typeface="Courier New" charset="0"/>
                <a:cs typeface="+mn-cs"/>
              </a:rPr>
              <a:t> edx,1</a:t>
            </a:r>
          </a:p>
          <a:p>
            <a:pPr>
              <a:lnSpc>
                <a:spcPct val="50000"/>
              </a:lnSpc>
              <a:spcBef>
                <a:spcPct val="50000"/>
              </a:spcBef>
              <a:defRPr/>
            </a:pPr>
            <a:r>
              <a:rPr lang="en-US" sz="1800" b="1" dirty="0" smtClean="0">
                <a:latin typeface="Courier New" charset="0"/>
                <a:cs typeface="+mn-cs"/>
              </a:rPr>
              <a:t>.ELSE</a:t>
            </a:r>
          </a:p>
          <a:p>
            <a:pPr>
              <a:lnSpc>
                <a:spcPct val="50000"/>
              </a:lnSpc>
              <a:spcBef>
                <a:spcPct val="50000"/>
              </a:spcBef>
              <a:defRPr/>
            </a:pPr>
            <a:r>
              <a:rPr lang="en-US" sz="1800" b="1" dirty="0" smtClean="0">
                <a:latin typeface="Courier New" charset="0"/>
                <a:cs typeface="+mn-cs"/>
              </a:rPr>
              <a:t>	</a:t>
            </a:r>
            <a:r>
              <a:rPr lang="en-US" sz="1800" b="1" dirty="0" err="1" smtClean="0">
                <a:latin typeface="Courier New" charset="0"/>
                <a:cs typeface="+mn-cs"/>
              </a:rPr>
              <a:t>mov</a:t>
            </a:r>
            <a:r>
              <a:rPr lang="en-US" sz="1800" b="1" dirty="0" smtClean="0">
                <a:latin typeface="Courier New" charset="0"/>
                <a:cs typeface="+mn-cs"/>
              </a:rPr>
              <a:t> edx,2</a:t>
            </a:r>
          </a:p>
          <a:p>
            <a:pPr>
              <a:lnSpc>
                <a:spcPct val="50000"/>
              </a:lnSpc>
              <a:spcBef>
                <a:spcPct val="50000"/>
              </a:spcBef>
              <a:defRPr/>
            </a:pPr>
            <a:r>
              <a:rPr lang="en-US" sz="1800" b="1" dirty="0" smtClean="0">
                <a:latin typeface="Courier New" charset="0"/>
                <a:cs typeface="+mn-cs"/>
              </a:rPr>
              <a:t>.ENDIF</a:t>
            </a:r>
          </a:p>
        </p:txBody>
      </p:sp>
      <p:sp>
        <p:nvSpPr>
          <p:cNvPr id="138244" name="Text Box 1028"/>
          <p:cNvSpPr txBox="1">
            <a:spLocks noChangeArrowheads="1"/>
          </p:cNvSpPr>
          <p:nvPr/>
        </p:nvSpPr>
        <p:spPr bwMode="auto">
          <a:xfrm>
            <a:off x="685800" y="1066800"/>
            <a:ext cx="7696200" cy="1716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lvl1pPr marL="285750" indent="-285750">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buFontTx/>
              <a:buChar char="•"/>
              <a:defRPr/>
            </a:pPr>
            <a:r>
              <a:rPr lang="en-US" sz="2100" dirty="0" smtClean="0">
                <a:latin typeface="Arial" charset="0"/>
                <a:cs typeface="+mn-cs"/>
              </a:rPr>
              <a:t>.IF, .ELSE, .ELSEIF, and .ENDIF can be used to evaluate runtime expressions and create block-structured IF statements.</a:t>
            </a:r>
          </a:p>
          <a:p>
            <a:pPr>
              <a:spcBef>
                <a:spcPct val="50000"/>
              </a:spcBef>
              <a:buFontTx/>
              <a:buChar char="•"/>
              <a:defRPr/>
            </a:pPr>
            <a:r>
              <a:rPr lang="en-US" sz="2100" dirty="0" smtClean="0">
                <a:latin typeface="Arial" charset="0"/>
                <a:cs typeface="+mn-cs"/>
              </a:rPr>
              <a:t>Examples:</a:t>
            </a:r>
          </a:p>
        </p:txBody>
      </p:sp>
      <p:sp>
        <p:nvSpPr>
          <p:cNvPr id="138245" name="Rectangle 1029"/>
          <p:cNvSpPr>
            <a:spLocks noChangeArrowheads="1"/>
          </p:cNvSpPr>
          <p:nvPr/>
        </p:nvSpPr>
        <p:spPr bwMode="auto">
          <a:xfrm>
            <a:off x="685800" y="4648200"/>
            <a:ext cx="7086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marL="228600" indent="-228600">
              <a:spcBef>
                <a:spcPct val="50000"/>
              </a:spcBef>
              <a:buFontTx/>
              <a:buChar char="•"/>
              <a:defRPr/>
            </a:pPr>
            <a:r>
              <a:rPr lang="en-US" sz="2000" dirty="0">
                <a:latin typeface="Arial"/>
                <a:cs typeface="Arial"/>
              </a:rPr>
              <a:t>MASM generates "hidden" code for you, consisting of code labels, CMP and conditional jump instructions.</a:t>
            </a:r>
          </a:p>
        </p:txBody>
      </p:sp>
      <p:sp>
        <p:nvSpPr>
          <p:cNvPr id="138246" name="Text Box 1030"/>
          <p:cNvSpPr txBox="1">
            <a:spLocks noChangeArrowheads="1"/>
          </p:cNvSpPr>
          <p:nvPr/>
        </p:nvSpPr>
        <p:spPr bwMode="auto">
          <a:xfrm>
            <a:off x="3886200" y="2819400"/>
            <a:ext cx="4038600" cy="1524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smtClean="0">
                <a:latin typeface="Courier New" charset="0"/>
                <a:cs typeface="+mn-cs"/>
              </a:rPr>
              <a:t>.IF </a:t>
            </a:r>
            <a:r>
              <a:rPr lang="en-US" sz="1800" b="1" dirty="0" err="1" smtClean="0">
                <a:latin typeface="Courier New" charset="0"/>
                <a:cs typeface="+mn-cs"/>
              </a:rPr>
              <a:t>eax</a:t>
            </a:r>
            <a:r>
              <a:rPr lang="en-US" sz="1800" b="1" dirty="0" smtClean="0">
                <a:latin typeface="Courier New" charset="0"/>
                <a:cs typeface="+mn-cs"/>
              </a:rPr>
              <a:t> &gt; </a:t>
            </a:r>
            <a:r>
              <a:rPr lang="en-US" sz="1800" b="1" dirty="0" err="1" smtClean="0">
                <a:latin typeface="Courier New" charset="0"/>
                <a:cs typeface="+mn-cs"/>
              </a:rPr>
              <a:t>ebx</a:t>
            </a:r>
            <a:r>
              <a:rPr lang="en-US" sz="1800" b="1" dirty="0" smtClean="0">
                <a:latin typeface="Courier New" charset="0"/>
                <a:cs typeface="+mn-cs"/>
              </a:rPr>
              <a:t> &amp;&amp; </a:t>
            </a:r>
            <a:r>
              <a:rPr lang="en-US" sz="1800" b="1" dirty="0" err="1" smtClean="0">
                <a:latin typeface="Courier New" charset="0"/>
                <a:cs typeface="+mn-cs"/>
              </a:rPr>
              <a:t>eax</a:t>
            </a:r>
            <a:r>
              <a:rPr lang="en-US" sz="1800" b="1" dirty="0" smtClean="0">
                <a:latin typeface="Courier New" charset="0"/>
                <a:cs typeface="+mn-cs"/>
              </a:rPr>
              <a:t> &gt; </a:t>
            </a:r>
            <a:r>
              <a:rPr lang="en-US" sz="1800" b="1" dirty="0" err="1" smtClean="0">
                <a:latin typeface="Courier New" charset="0"/>
                <a:cs typeface="+mn-cs"/>
              </a:rPr>
              <a:t>ecx</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a:t>
            </a:r>
            <a:r>
              <a:rPr lang="en-US" sz="1800" b="1" dirty="0" err="1" smtClean="0">
                <a:latin typeface="Courier New" charset="0"/>
                <a:cs typeface="+mn-cs"/>
              </a:rPr>
              <a:t>mov</a:t>
            </a:r>
            <a:r>
              <a:rPr lang="en-US" sz="1800" b="1" dirty="0" smtClean="0">
                <a:latin typeface="Courier New" charset="0"/>
                <a:cs typeface="+mn-cs"/>
              </a:rPr>
              <a:t> edx,1</a:t>
            </a:r>
          </a:p>
          <a:p>
            <a:pPr>
              <a:lnSpc>
                <a:spcPct val="50000"/>
              </a:lnSpc>
              <a:spcBef>
                <a:spcPct val="50000"/>
              </a:spcBef>
              <a:defRPr/>
            </a:pPr>
            <a:r>
              <a:rPr lang="en-US" sz="1800" b="1" dirty="0" smtClean="0">
                <a:latin typeface="Courier New" charset="0"/>
                <a:cs typeface="+mn-cs"/>
              </a:rPr>
              <a:t>.ELSE</a:t>
            </a:r>
          </a:p>
          <a:p>
            <a:pPr>
              <a:lnSpc>
                <a:spcPct val="50000"/>
              </a:lnSpc>
              <a:spcBef>
                <a:spcPct val="50000"/>
              </a:spcBef>
              <a:defRPr/>
            </a:pPr>
            <a:r>
              <a:rPr lang="en-US" sz="1800" b="1" dirty="0" smtClean="0">
                <a:latin typeface="Courier New" charset="0"/>
                <a:cs typeface="+mn-cs"/>
              </a:rPr>
              <a:t>	</a:t>
            </a:r>
            <a:r>
              <a:rPr lang="en-US" sz="1800" b="1" dirty="0" err="1" smtClean="0">
                <a:latin typeface="Courier New" charset="0"/>
                <a:cs typeface="+mn-cs"/>
              </a:rPr>
              <a:t>mov</a:t>
            </a:r>
            <a:r>
              <a:rPr lang="en-US" sz="1800" b="1" dirty="0" smtClean="0">
                <a:latin typeface="Courier New" charset="0"/>
                <a:cs typeface="+mn-cs"/>
              </a:rPr>
              <a:t> edx,2</a:t>
            </a:r>
          </a:p>
          <a:p>
            <a:pPr>
              <a:lnSpc>
                <a:spcPct val="50000"/>
              </a:lnSpc>
              <a:spcBef>
                <a:spcPct val="50000"/>
              </a:spcBef>
              <a:defRPr/>
            </a:pPr>
            <a:r>
              <a:rPr lang="en-US" sz="1800" b="1" dirty="0" smtClean="0">
                <a:latin typeface="Courier New" charset="0"/>
                <a:cs typeface="+mn-cs"/>
              </a:rPr>
              <a:t>.ENDIF</a:t>
            </a:r>
          </a:p>
        </p:txBody>
      </p:sp>
    </p:spTree>
    <p:extLst>
      <p:ext uri="{BB962C8B-B14F-4D97-AF65-F5344CB8AC3E}">
        <p14:creationId xmlns="" xmlns:p14="http://schemas.microsoft.com/office/powerpoint/2010/main" val="310281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dissolve">
                                      <p:cBhvr>
                                        <p:cTn id="7" dur="500"/>
                                        <p:tgtEl>
                                          <p:spTgt spid="13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26"/>
          <p:cNvSpPr>
            <a:spLocks noGrp="1" noChangeArrowheads="1"/>
          </p:cNvSpPr>
          <p:nvPr>
            <p:ph type="title"/>
          </p:nvPr>
        </p:nvSpPr>
        <p:spPr/>
        <p:txBody>
          <a:bodyPr/>
          <a:lstStyle/>
          <a:p>
            <a:pPr eaLnBrk="1" hangingPunct="1">
              <a:defRPr/>
            </a:pPr>
            <a:r>
              <a:rPr lang="en-US" smtClean="0">
                <a:cs typeface="+mj-cs"/>
              </a:rPr>
              <a:t>.REPEAT Directive</a:t>
            </a:r>
          </a:p>
        </p:txBody>
      </p:sp>
      <p:sp>
        <p:nvSpPr>
          <p:cNvPr id="144387" name="Text Box 1027"/>
          <p:cNvSpPr txBox="1">
            <a:spLocks noChangeArrowheads="1"/>
          </p:cNvSpPr>
          <p:nvPr/>
        </p:nvSpPr>
        <p:spPr bwMode="auto">
          <a:xfrm>
            <a:off x="2133600" y="2667000"/>
            <a:ext cx="4724400" cy="2514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smtClean="0">
                <a:latin typeface="Courier New" charset="0"/>
                <a:cs typeface="+mn-cs"/>
              </a:rPr>
              <a:t>; Display integers 1 – 10:</a:t>
            </a:r>
          </a:p>
          <a:p>
            <a:pPr>
              <a:lnSpc>
                <a:spcPct val="50000"/>
              </a:lnSpc>
              <a:spcBef>
                <a:spcPct val="50000"/>
              </a:spcBef>
              <a:defRPr/>
            </a:pPr>
            <a:endParaRPr lang="en-US" sz="1800" b="1" dirty="0" smtClean="0">
              <a:latin typeface="Courier New" charset="0"/>
              <a:cs typeface="+mn-cs"/>
            </a:endParaRPr>
          </a:p>
          <a:p>
            <a:pPr>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eax,0</a:t>
            </a:r>
          </a:p>
          <a:p>
            <a:pPr>
              <a:lnSpc>
                <a:spcPct val="50000"/>
              </a:lnSpc>
              <a:spcBef>
                <a:spcPct val="50000"/>
              </a:spcBef>
              <a:defRPr/>
            </a:pPr>
            <a:r>
              <a:rPr lang="en-US" sz="1800" b="1" dirty="0" smtClean="0">
                <a:latin typeface="Courier New" charset="0"/>
                <a:cs typeface="+mn-cs"/>
              </a:rPr>
              <a:t>.REPEAT</a:t>
            </a:r>
          </a:p>
          <a:p>
            <a:pPr>
              <a:lnSpc>
                <a:spcPct val="50000"/>
              </a:lnSpc>
              <a:spcBef>
                <a:spcPct val="50000"/>
              </a:spcBef>
              <a:defRPr/>
            </a:pPr>
            <a:r>
              <a:rPr lang="en-US" sz="1800" b="1" dirty="0" smtClean="0">
                <a:latin typeface="Courier New" charset="0"/>
                <a:cs typeface="+mn-cs"/>
              </a:rPr>
              <a:t>	</a:t>
            </a:r>
            <a:r>
              <a:rPr lang="en-US" sz="1800" b="1" dirty="0" err="1" smtClean="0">
                <a:latin typeface="Courier New" charset="0"/>
                <a:cs typeface="+mn-cs"/>
              </a:rPr>
              <a:t>inc</a:t>
            </a:r>
            <a:r>
              <a:rPr lang="en-US" sz="1800" b="1" dirty="0" smtClean="0">
                <a:latin typeface="Courier New" charset="0"/>
                <a:cs typeface="+mn-cs"/>
              </a:rPr>
              <a:t> </a:t>
            </a:r>
            <a:r>
              <a:rPr lang="en-US" sz="1800" b="1" dirty="0" err="1" smtClean="0">
                <a:latin typeface="Courier New" charset="0"/>
                <a:cs typeface="+mn-cs"/>
              </a:rPr>
              <a:t>eax</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call </a:t>
            </a:r>
            <a:r>
              <a:rPr lang="en-US" sz="1800" b="1" dirty="0" err="1" smtClean="0">
                <a:latin typeface="Courier New" charset="0"/>
                <a:cs typeface="+mn-cs"/>
              </a:rPr>
              <a:t>WriteDec</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call </a:t>
            </a:r>
            <a:r>
              <a:rPr lang="en-US" sz="1800" b="1" dirty="0" err="1" smtClean="0">
                <a:latin typeface="Courier New" charset="0"/>
                <a:cs typeface="+mn-cs"/>
              </a:rPr>
              <a:t>Crlf</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.UNTIL </a:t>
            </a:r>
            <a:r>
              <a:rPr lang="en-US" sz="1800" b="1" dirty="0" err="1" smtClean="0">
                <a:latin typeface="Courier New" charset="0"/>
                <a:cs typeface="+mn-cs"/>
              </a:rPr>
              <a:t>eax</a:t>
            </a:r>
            <a:r>
              <a:rPr lang="en-US" sz="1800" b="1" dirty="0" smtClean="0">
                <a:latin typeface="Courier New" charset="0"/>
                <a:cs typeface="+mn-cs"/>
              </a:rPr>
              <a:t> == 10</a:t>
            </a:r>
          </a:p>
        </p:txBody>
      </p:sp>
      <p:sp>
        <p:nvSpPr>
          <p:cNvPr id="144388" name="Text Box 1028"/>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Executes the loop body before testing the loop condition associated with the .UNTIL directive. </a:t>
            </a:r>
          </a:p>
          <a:p>
            <a:pPr>
              <a:spcBef>
                <a:spcPct val="50000"/>
              </a:spcBef>
              <a:defRPr/>
            </a:pPr>
            <a:r>
              <a:rPr lang="en-US" sz="2400" dirty="0">
                <a:latin typeface="Arial"/>
                <a:cs typeface="Arial"/>
              </a:rPr>
              <a:t>Example:</a:t>
            </a:r>
          </a:p>
        </p:txBody>
      </p:sp>
    </p:spTree>
    <p:extLst>
      <p:ext uri="{BB962C8B-B14F-4D97-AF65-F5344CB8AC3E}">
        <p14:creationId xmlns="" xmlns:p14="http://schemas.microsoft.com/office/powerpoint/2010/main" val="1792570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smtClean="0">
                <a:cs typeface="+mj-cs"/>
              </a:rPr>
              <a:t>.WHILE Directive</a:t>
            </a:r>
          </a:p>
        </p:txBody>
      </p:sp>
      <p:sp>
        <p:nvSpPr>
          <p:cNvPr id="149507" name="Text Box 3"/>
          <p:cNvSpPr txBox="1">
            <a:spLocks noChangeArrowheads="1"/>
          </p:cNvSpPr>
          <p:nvPr/>
        </p:nvSpPr>
        <p:spPr bwMode="auto">
          <a:xfrm>
            <a:off x="2133600" y="2667000"/>
            <a:ext cx="4724400" cy="25146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1800" b="1" dirty="0" smtClean="0">
                <a:latin typeface="Courier New" charset="0"/>
                <a:cs typeface="+mn-cs"/>
              </a:rPr>
              <a:t>; Display integers 1 – 10:</a:t>
            </a:r>
          </a:p>
          <a:p>
            <a:pPr>
              <a:lnSpc>
                <a:spcPct val="50000"/>
              </a:lnSpc>
              <a:spcBef>
                <a:spcPct val="50000"/>
              </a:spcBef>
              <a:defRPr/>
            </a:pPr>
            <a:endParaRPr lang="en-US" sz="1800" b="1" dirty="0" smtClean="0">
              <a:latin typeface="Courier New" charset="0"/>
              <a:cs typeface="+mn-cs"/>
            </a:endParaRPr>
          </a:p>
          <a:p>
            <a:pPr>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eax,0</a:t>
            </a:r>
          </a:p>
          <a:p>
            <a:pPr>
              <a:lnSpc>
                <a:spcPct val="50000"/>
              </a:lnSpc>
              <a:spcBef>
                <a:spcPct val="50000"/>
              </a:spcBef>
              <a:defRPr/>
            </a:pPr>
            <a:r>
              <a:rPr lang="en-US" sz="1800" b="1" dirty="0" smtClean="0">
                <a:latin typeface="Courier New" charset="0"/>
                <a:cs typeface="+mn-cs"/>
              </a:rPr>
              <a:t>.WHILE </a:t>
            </a:r>
            <a:r>
              <a:rPr lang="en-US" sz="1800" b="1" dirty="0" err="1" smtClean="0">
                <a:latin typeface="Courier New" charset="0"/>
                <a:cs typeface="+mn-cs"/>
              </a:rPr>
              <a:t>eax</a:t>
            </a:r>
            <a:r>
              <a:rPr lang="en-US" sz="1800" b="1" dirty="0" smtClean="0">
                <a:latin typeface="Courier New" charset="0"/>
                <a:cs typeface="+mn-cs"/>
              </a:rPr>
              <a:t> &lt; 10</a:t>
            </a:r>
          </a:p>
          <a:p>
            <a:pPr>
              <a:lnSpc>
                <a:spcPct val="50000"/>
              </a:lnSpc>
              <a:spcBef>
                <a:spcPct val="50000"/>
              </a:spcBef>
              <a:defRPr/>
            </a:pPr>
            <a:r>
              <a:rPr lang="en-US" sz="1800" b="1" dirty="0" smtClean="0">
                <a:latin typeface="Courier New" charset="0"/>
                <a:cs typeface="+mn-cs"/>
              </a:rPr>
              <a:t>	</a:t>
            </a:r>
            <a:r>
              <a:rPr lang="en-US" sz="1800" b="1" dirty="0" err="1" smtClean="0">
                <a:latin typeface="Courier New" charset="0"/>
                <a:cs typeface="+mn-cs"/>
              </a:rPr>
              <a:t>inc</a:t>
            </a:r>
            <a:r>
              <a:rPr lang="en-US" sz="1800" b="1" dirty="0" smtClean="0">
                <a:latin typeface="Courier New" charset="0"/>
                <a:cs typeface="+mn-cs"/>
              </a:rPr>
              <a:t> </a:t>
            </a:r>
            <a:r>
              <a:rPr lang="en-US" sz="1800" b="1" dirty="0" err="1" smtClean="0">
                <a:latin typeface="Courier New" charset="0"/>
                <a:cs typeface="+mn-cs"/>
              </a:rPr>
              <a:t>eax</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call </a:t>
            </a:r>
            <a:r>
              <a:rPr lang="en-US" sz="1800" b="1" dirty="0" err="1" smtClean="0">
                <a:latin typeface="Courier New" charset="0"/>
                <a:cs typeface="+mn-cs"/>
              </a:rPr>
              <a:t>WriteDec</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	call </a:t>
            </a:r>
            <a:r>
              <a:rPr lang="en-US" sz="1800" b="1" dirty="0" err="1" smtClean="0">
                <a:latin typeface="Courier New" charset="0"/>
                <a:cs typeface="+mn-cs"/>
              </a:rPr>
              <a:t>Crlf</a:t>
            </a:r>
            <a:endParaRPr lang="en-US" sz="1800" b="1" dirty="0" smtClean="0">
              <a:latin typeface="Courier New" charset="0"/>
              <a:cs typeface="+mn-cs"/>
            </a:endParaRPr>
          </a:p>
          <a:p>
            <a:pPr>
              <a:lnSpc>
                <a:spcPct val="50000"/>
              </a:lnSpc>
              <a:spcBef>
                <a:spcPct val="50000"/>
              </a:spcBef>
              <a:defRPr/>
            </a:pPr>
            <a:r>
              <a:rPr lang="en-US" sz="1800" b="1" dirty="0" smtClean="0">
                <a:latin typeface="Courier New" charset="0"/>
                <a:cs typeface="+mn-cs"/>
              </a:rPr>
              <a:t>.ENDW</a:t>
            </a:r>
          </a:p>
        </p:txBody>
      </p:sp>
      <p:sp>
        <p:nvSpPr>
          <p:cNvPr id="149508" name="Text Box 4"/>
          <p:cNvSpPr txBox="1">
            <a:spLocks noChangeArrowheads="1"/>
          </p:cNvSpPr>
          <p:nvPr/>
        </p:nvSpPr>
        <p:spPr bwMode="auto">
          <a:xfrm>
            <a:off x="685800" y="1066800"/>
            <a:ext cx="76962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Tests the loop condition before executing the loop body The .ENDW directive marks the end of the loop. </a:t>
            </a:r>
          </a:p>
          <a:p>
            <a:pPr>
              <a:spcBef>
                <a:spcPct val="50000"/>
              </a:spcBef>
              <a:defRPr/>
            </a:pPr>
            <a:r>
              <a:rPr lang="en-US" sz="2400" dirty="0">
                <a:latin typeface="Arial"/>
                <a:cs typeface="Arial"/>
              </a:rPr>
              <a:t>Example:</a:t>
            </a:r>
          </a:p>
        </p:txBody>
      </p:sp>
    </p:spTree>
    <p:extLst>
      <p:ext uri="{BB962C8B-B14F-4D97-AF65-F5344CB8AC3E}">
        <p14:creationId xmlns="" xmlns:p14="http://schemas.microsoft.com/office/powerpoint/2010/main" val="50351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828800"/>
          </a:xfrm>
        </p:spPr>
        <p:txBody>
          <a:bodyPr>
            <a:normAutofit/>
          </a:bodyPr>
          <a:lstStyle/>
          <a:p>
            <a:r>
              <a:rPr lang="en-US" dirty="0" smtClean="0"/>
              <a:t>LET’s ENJOY </a:t>
            </a:r>
            <a:br>
              <a:rPr lang="en-US" dirty="0" smtClean="0"/>
            </a:br>
            <a:r>
              <a:rPr lang="en-US" dirty="0" smtClean="0"/>
              <a:t>ASSEMBLY LANGUAGE</a:t>
            </a:r>
            <a:endParaRPr lang="en-US" dirty="0"/>
          </a:p>
        </p:txBody>
      </p:sp>
    </p:spTree>
    <p:extLst>
      <p:ext uri="{BB962C8B-B14F-4D97-AF65-F5344CB8AC3E}">
        <p14:creationId xmlns="" xmlns:p14="http://schemas.microsoft.com/office/powerpoint/2010/main" val="1603683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990600"/>
            <a:ext cx="8229600" cy="5562600"/>
          </a:xfrm>
        </p:spPr>
        <p:txBody>
          <a:bodyPr>
            <a:normAutofit fontScale="92500" lnSpcReduction="20000"/>
          </a:bodyPr>
          <a:lstStyle/>
          <a:p>
            <a:pPr marL="0" indent="0">
              <a:buNone/>
            </a:pPr>
            <a:r>
              <a:rPr lang="en-US" sz="2800" b="1" dirty="0" smtClean="0"/>
              <a:t>ASSEMBLY IMPLEMENTATION OF:</a:t>
            </a:r>
            <a:endParaRPr lang="en-US" sz="2800" dirty="0"/>
          </a:p>
          <a:p>
            <a:pPr marL="0" indent="0">
              <a:buNone/>
            </a:pPr>
            <a:endParaRPr lang="en-US" sz="2800" dirty="0" smtClean="0"/>
          </a:p>
          <a:p>
            <a:r>
              <a:rPr lang="en-US" sz="2800" dirty="0" smtClean="0"/>
              <a:t>Bit </a:t>
            </a:r>
            <a:r>
              <a:rPr lang="en-US" sz="2800" dirty="0"/>
              <a:t>Test Instruction</a:t>
            </a:r>
          </a:p>
          <a:p>
            <a:pPr lvl="1">
              <a:lnSpc>
                <a:spcPct val="110000"/>
              </a:lnSpc>
              <a:defRPr/>
            </a:pPr>
            <a:r>
              <a:rPr lang="en-US" dirty="0"/>
              <a:t>Copies bit </a:t>
            </a:r>
            <a:r>
              <a:rPr lang="en-US" i="1" dirty="0">
                <a:solidFill>
                  <a:srgbClr val="0000FF"/>
                </a:solidFill>
              </a:rPr>
              <a:t>n</a:t>
            </a:r>
            <a:r>
              <a:rPr lang="en-US" dirty="0"/>
              <a:t> from an operand into the Carry flag</a:t>
            </a:r>
          </a:p>
          <a:p>
            <a:pPr lvl="1">
              <a:lnSpc>
                <a:spcPct val="110000"/>
              </a:lnSpc>
              <a:defRPr/>
            </a:pPr>
            <a:r>
              <a:rPr lang="en-US" dirty="0"/>
              <a:t>Syntax: </a:t>
            </a:r>
            <a:r>
              <a:rPr lang="en-US" dirty="0">
                <a:solidFill>
                  <a:srgbClr val="0000FF"/>
                </a:solidFill>
              </a:rPr>
              <a:t>BT </a:t>
            </a:r>
            <a:r>
              <a:rPr lang="en-US" i="1" dirty="0" err="1">
                <a:solidFill>
                  <a:srgbClr val="0000FF"/>
                </a:solidFill>
              </a:rPr>
              <a:t>bitBase</a:t>
            </a:r>
            <a:r>
              <a:rPr lang="en-US" i="1" dirty="0">
                <a:solidFill>
                  <a:srgbClr val="0000FF"/>
                </a:solidFill>
              </a:rPr>
              <a:t>, </a:t>
            </a:r>
            <a:r>
              <a:rPr lang="en-US" i="1" dirty="0" smtClean="0">
                <a:solidFill>
                  <a:srgbClr val="0000FF"/>
                </a:solidFill>
              </a:rPr>
              <a:t>n</a:t>
            </a:r>
          </a:p>
          <a:p>
            <a:pPr marL="457200" lvl="1" indent="0">
              <a:lnSpc>
                <a:spcPct val="110000"/>
              </a:lnSpc>
              <a:buNone/>
              <a:defRPr/>
            </a:pPr>
            <a:endParaRPr lang="en-US" sz="2800" dirty="0" smtClean="0">
              <a:solidFill>
                <a:srgbClr val="0000FF"/>
              </a:solidFill>
            </a:endParaRPr>
          </a:p>
          <a:p>
            <a:r>
              <a:rPr lang="en-US" sz="2800" dirty="0" smtClean="0"/>
              <a:t>Conditional </a:t>
            </a:r>
            <a:r>
              <a:rPr lang="en-US" sz="2800" dirty="0"/>
              <a:t>LOOP Instructions</a:t>
            </a:r>
          </a:p>
          <a:p>
            <a:pPr lvl="1"/>
            <a:r>
              <a:rPr lang="en-US" dirty="0"/>
              <a:t>LOOPZ and </a:t>
            </a:r>
            <a:r>
              <a:rPr lang="en-US" dirty="0" smtClean="0"/>
              <a:t>LOOPE</a:t>
            </a:r>
          </a:p>
          <a:p>
            <a:pPr lvl="2">
              <a:lnSpc>
                <a:spcPct val="90000"/>
              </a:lnSpc>
              <a:buNone/>
              <a:defRPr/>
            </a:pPr>
            <a:r>
              <a:rPr lang="en-US" sz="2200" dirty="0" smtClean="0">
                <a:solidFill>
                  <a:srgbClr val="0000FF"/>
                </a:solidFill>
              </a:rPr>
              <a:t>LOOPZ/LOOPE </a:t>
            </a:r>
            <a:r>
              <a:rPr lang="en-US" sz="2200" i="1" dirty="0" smtClean="0">
                <a:solidFill>
                  <a:srgbClr val="0000FF"/>
                </a:solidFill>
              </a:rPr>
              <a:t>destination</a:t>
            </a:r>
            <a:endParaRPr lang="en-US" sz="2200" i="1" dirty="0">
              <a:solidFill>
                <a:srgbClr val="0000FF"/>
              </a:solidFill>
            </a:endParaRPr>
          </a:p>
          <a:p>
            <a:pPr lvl="2">
              <a:lnSpc>
                <a:spcPct val="90000"/>
              </a:lnSpc>
              <a:defRPr/>
            </a:pPr>
            <a:r>
              <a:rPr lang="en-US" dirty="0"/>
              <a:t>Logic: </a:t>
            </a:r>
          </a:p>
          <a:p>
            <a:pPr lvl="3">
              <a:lnSpc>
                <a:spcPct val="90000"/>
              </a:lnSpc>
              <a:defRPr/>
            </a:pPr>
            <a:r>
              <a:rPr lang="en-US" sz="2000" dirty="0"/>
              <a:t>ECX </a:t>
            </a:r>
            <a:r>
              <a:rPr lang="en-US" dirty="0">
                <a:sym typeface="Symbol" charset="0"/>
              </a:rPr>
              <a:t></a:t>
            </a:r>
            <a:r>
              <a:rPr lang="en-US" sz="2000" dirty="0"/>
              <a:t> ECX – 1</a:t>
            </a:r>
          </a:p>
          <a:p>
            <a:pPr lvl="3">
              <a:lnSpc>
                <a:spcPct val="90000"/>
              </a:lnSpc>
              <a:defRPr/>
            </a:pPr>
            <a:r>
              <a:rPr lang="en-US" sz="2000" dirty="0"/>
              <a:t>if ECX &gt; 0 and ZF=1, jump to </a:t>
            </a:r>
            <a:r>
              <a:rPr lang="en-US" sz="2000" i="1" dirty="0"/>
              <a:t>destination</a:t>
            </a:r>
          </a:p>
          <a:p>
            <a:pPr lvl="3"/>
            <a:endParaRPr lang="en-US" dirty="0"/>
          </a:p>
          <a:p>
            <a:pPr lvl="1"/>
            <a:r>
              <a:rPr lang="en-US" dirty="0"/>
              <a:t>LOOPNZ and </a:t>
            </a:r>
            <a:r>
              <a:rPr lang="en-US" dirty="0" smtClean="0"/>
              <a:t>LOOPNE</a:t>
            </a:r>
          </a:p>
          <a:p>
            <a:pPr lvl="2">
              <a:lnSpc>
                <a:spcPct val="90000"/>
              </a:lnSpc>
              <a:buNone/>
              <a:defRPr/>
            </a:pPr>
            <a:r>
              <a:rPr lang="en-US" sz="2200" dirty="0">
                <a:solidFill>
                  <a:srgbClr val="0000FF"/>
                </a:solidFill>
              </a:rPr>
              <a:t>LOOPZ/LOOPE </a:t>
            </a:r>
            <a:r>
              <a:rPr lang="en-US" sz="2200" i="1" dirty="0">
                <a:solidFill>
                  <a:srgbClr val="0000FF"/>
                </a:solidFill>
              </a:rPr>
              <a:t>destination</a:t>
            </a:r>
          </a:p>
          <a:p>
            <a:pPr lvl="2">
              <a:lnSpc>
                <a:spcPct val="90000"/>
              </a:lnSpc>
              <a:defRPr/>
            </a:pPr>
            <a:r>
              <a:rPr lang="en-US" dirty="0"/>
              <a:t>Logic: </a:t>
            </a:r>
          </a:p>
          <a:p>
            <a:pPr lvl="3">
              <a:lnSpc>
                <a:spcPct val="90000"/>
              </a:lnSpc>
              <a:defRPr/>
            </a:pPr>
            <a:r>
              <a:rPr lang="en-US" sz="2000" dirty="0"/>
              <a:t>ECX </a:t>
            </a:r>
            <a:r>
              <a:rPr lang="en-US" dirty="0">
                <a:sym typeface="Symbol" charset="0"/>
              </a:rPr>
              <a:t></a:t>
            </a:r>
            <a:r>
              <a:rPr lang="en-US" sz="2000" dirty="0"/>
              <a:t> ECX – 1</a:t>
            </a:r>
          </a:p>
          <a:p>
            <a:pPr lvl="3">
              <a:lnSpc>
                <a:spcPct val="90000"/>
              </a:lnSpc>
              <a:defRPr/>
            </a:pPr>
            <a:r>
              <a:rPr lang="en-US" sz="2000" dirty="0"/>
              <a:t>if ECX &gt; 0 and ZF</a:t>
            </a:r>
            <a:r>
              <a:rPr lang="en-US" sz="2000" dirty="0" smtClean="0"/>
              <a:t>=0, </a:t>
            </a:r>
            <a:r>
              <a:rPr lang="en-US" sz="2000" dirty="0"/>
              <a:t>jump to </a:t>
            </a:r>
            <a:r>
              <a:rPr lang="en-US" sz="2000" i="1" dirty="0" smtClean="0"/>
              <a:t>destination</a:t>
            </a:r>
            <a:endParaRPr lang="en-US" sz="2000" i="1" dirty="0"/>
          </a:p>
        </p:txBody>
      </p:sp>
    </p:spTree>
    <p:extLst>
      <p:ext uri="{BB962C8B-B14F-4D97-AF65-F5344CB8AC3E}">
        <p14:creationId xmlns="" xmlns:p14="http://schemas.microsoft.com/office/powerpoint/2010/main" val="2170518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normAutofit/>
          </a:bodyPr>
          <a:lstStyle/>
          <a:p>
            <a:pPr marL="0" indent="0">
              <a:buNone/>
            </a:pPr>
            <a:r>
              <a:rPr lang="en-US" sz="2800" b="1" dirty="0"/>
              <a:t>ASSEMBLY IMPLEMENTATION OF:</a:t>
            </a:r>
            <a:endParaRPr lang="en-US" sz="2800" dirty="0"/>
          </a:p>
          <a:p>
            <a:pPr marL="0" indent="0">
              <a:buNone/>
            </a:pPr>
            <a:endParaRPr lang="en-US" sz="2800" dirty="0" smtClean="0"/>
          </a:p>
          <a:p>
            <a:r>
              <a:rPr lang="en-US" sz="2800" dirty="0" smtClean="0"/>
              <a:t>Block </a:t>
            </a:r>
            <a:r>
              <a:rPr lang="en-US" sz="2800" dirty="0"/>
              <a:t>Structures</a:t>
            </a:r>
          </a:p>
          <a:p>
            <a:pPr lvl="1">
              <a:spcBef>
                <a:spcPts val="2040"/>
              </a:spcBef>
              <a:defRPr/>
            </a:pPr>
            <a:r>
              <a:rPr lang="en-US" sz="2400" dirty="0"/>
              <a:t>Block-Structured IF Statements</a:t>
            </a:r>
          </a:p>
          <a:p>
            <a:pPr lvl="1">
              <a:spcBef>
                <a:spcPts val="2040"/>
              </a:spcBef>
              <a:defRPr/>
            </a:pPr>
            <a:r>
              <a:rPr lang="en-US" sz="2400" dirty="0"/>
              <a:t>Compound Expressions with AND</a:t>
            </a:r>
          </a:p>
          <a:p>
            <a:pPr lvl="1">
              <a:spcBef>
                <a:spcPts val="2040"/>
              </a:spcBef>
              <a:defRPr/>
            </a:pPr>
            <a:r>
              <a:rPr lang="en-US" sz="2400" dirty="0"/>
              <a:t>Compound Expressions with OR</a:t>
            </a:r>
          </a:p>
          <a:p>
            <a:pPr lvl="1">
              <a:spcBef>
                <a:spcPts val="2040"/>
              </a:spcBef>
              <a:defRPr/>
            </a:pPr>
            <a:r>
              <a:rPr lang="en-US" sz="2400" dirty="0"/>
              <a:t>WHILE Loops</a:t>
            </a:r>
          </a:p>
          <a:p>
            <a:pPr lvl="1">
              <a:spcBef>
                <a:spcPts val="2040"/>
              </a:spcBef>
              <a:defRPr/>
            </a:pPr>
            <a:r>
              <a:rPr lang="en-US" sz="2400" dirty="0"/>
              <a:t>REPEAT Loops</a:t>
            </a:r>
          </a:p>
        </p:txBody>
      </p:sp>
      <p:sp>
        <p:nvSpPr>
          <p:cNvPr id="5" name="Rectangle 4"/>
          <p:cNvSpPr>
            <a:spLocks noChangeArrowheads="1"/>
          </p:cNvSpPr>
          <p:nvPr/>
        </p:nvSpPr>
        <p:spPr bwMode="auto">
          <a:xfrm>
            <a:off x="7772400" y="457200"/>
            <a:ext cx="12954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 xmlns:p14="http://schemas.microsoft.com/office/powerpoint/2010/main" val="147802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r>
              <a:rPr lang="en-US" dirty="0" smtClean="0"/>
              <a:t>Most of the Slides are taken from Presentation:</a:t>
            </a:r>
            <a:endParaRPr lang="en-US" dirty="0"/>
          </a:p>
          <a:p>
            <a:pPr marL="0" indent="0" algn="ctr">
              <a:buNone/>
            </a:pPr>
            <a:endParaRPr lang="en-US" dirty="0" smtClean="0"/>
          </a:p>
          <a:p>
            <a:pPr marL="0" indent="0" algn="ctr">
              <a:buNone/>
            </a:pPr>
            <a:r>
              <a:rPr lang="en-US" dirty="0"/>
              <a:t>Chapter </a:t>
            </a:r>
            <a:r>
              <a:rPr lang="en-US" dirty="0" smtClean="0"/>
              <a:t>6</a:t>
            </a:r>
            <a:endParaRPr lang="en-US" dirty="0"/>
          </a:p>
          <a:p>
            <a:pPr marL="0" indent="0" algn="ctr">
              <a:buNone/>
            </a:pPr>
            <a:endParaRPr lang="en-US" dirty="0" smtClean="0"/>
          </a:p>
          <a:p>
            <a:pPr marL="0" indent="0" algn="ctr">
              <a:buNone/>
            </a:pPr>
            <a:r>
              <a:rPr lang="en-US" dirty="0" smtClean="0"/>
              <a:t>Assembly </a:t>
            </a:r>
            <a:r>
              <a:rPr lang="en-US" dirty="0"/>
              <a:t>Language for </a:t>
            </a:r>
            <a:r>
              <a:rPr lang="en-US" dirty="0" smtClean="0"/>
              <a:t>Intel-Based </a:t>
            </a:r>
            <a:r>
              <a:rPr lang="en-US" dirty="0"/>
              <a:t>Computers, 4</a:t>
            </a:r>
            <a:r>
              <a:rPr lang="en-US" baseline="30000" dirty="0"/>
              <a:t>th</a:t>
            </a:r>
            <a:r>
              <a:rPr lang="en-US" dirty="0"/>
              <a:t> Edition </a:t>
            </a:r>
            <a:endParaRPr lang="en-US" dirty="0" smtClean="0"/>
          </a:p>
          <a:p>
            <a:pPr marL="0" indent="0" algn="ctr">
              <a:buNone/>
            </a:pPr>
            <a:r>
              <a:rPr lang="en-US" dirty="0">
                <a:solidFill>
                  <a:schemeClr val="tx2"/>
                </a:solidFill>
              </a:rPr>
              <a:t>Kip R. Irvine</a:t>
            </a:r>
          </a:p>
          <a:p>
            <a:pPr marL="0" indent="0" algn="ctr">
              <a:buNone/>
            </a:pPr>
            <a:endParaRPr lang="en-US" dirty="0" smtClean="0"/>
          </a:p>
        </p:txBody>
      </p:sp>
      <p:sp>
        <p:nvSpPr>
          <p:cNvPr id="4" name="Text Box 4"/>
          <p:cNvSpPr txBox="1">
            <a:spLocks noChangeArrowheads="1"/>
          </p:cNvSpPr>
          <p:nvPr/>
        </p:nvSpPr>
        <p:spPr bwMode="auto">
          <a:xfrm>
            <a:off x="381000" y="5687568"/>
            <a:ext cx="8229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a:t>(c) Pearson Education, 2002. All rights reserved. You may modify and copy this slide show for your personal use, or for use in the classroom, as long as this copyright statement, the author's name, and the title are not changed.</a:t>
            </a:r>
          </a:p>
        </p:txBody>
      </p:sp>
    </p:spTree>
    <p:extLst>
      <p:ext uri="{BB962C8B-B14F-4D97-AF65-F5344CB8AC3E}">
        <p14:creationId xmlns="" xmlns:p14="http://schemas.microsoft.com/office/powerpoint/2010/main" val="67911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defRPr/>
            </a:pPr>
            <a:r>
              <a:rPr lang="en-US" dirty="0"/>
              <a:t>Lecture 20: Review</a:t>
            </a:r>
            <a:endParaRPr lang="en-US" dirty="0" smtClean="0">
              <a:cs typeface="+mj-cs"/>
            </a:endParaRPr>
          </a:p>
        </p:txBody>
      </p:sp>
      <p:sp>
        <p:nvSpPr>
          <p:cNvPr id="110595" name="Rectangle 3"/>
          <p:cNvSpPr>
            <a:spLocks noGrp="1" noChangeArrowheads="1"/>
          </p:cNvSpPr>
          <p:nvPr>
            <p:ph type="body" idx="1"/>
          </p:nvPr>
        </p:nvSpPr>
        <p:spPr>
          <a:xfrm>
            <a:off x="685800" y="1143000"/>
            <a:ext cx="7848600" cy="4038600"/>
          </a:xfrm>
        </p:spPr>
        <p:txBody>
          <a:bodyPr>
            <a:normAutofit/>
          </a:bodyPr>
          <a:lstStyle/>
          <a:p>
            <a:pPr marL="0" indent="0">
              <a:lnSpc>
                <a:spcPct val="110000"/>
              </a:lnSpc>
              <a:buNone/>
              <a:defRPr/>
            </a:pPr>
            <a:endParaRPr lang="en-US" sz="3200" dirty="0" smtClean="0"/>
          </a:p>
          <a:p>
            <a:pPr marL="0" indent="0">
              <a:lnSpc>
                <a:spcPct val="110000"/>
              </a:lnSpc>
              <a:buNone/>
              <a:defRPr/>
            </a:pPr>
            <a:r>
              <a:rPr lang="en-US" sz="3200" dirty="0" smtClean="0"/>
              <a:t>BT </a:t>
            </a:r>
            <a:r>
              <a:rPr lang="en-US" sz="3200" dirty="0"/>
              <a:t>(Bit Test) Instruction</a:t>
            </a:r>
            <a:endParaRPr lang="en-US" dirty="0" smtClean="0">
              <a:cs typeface="+mn-cs"/>
            </a:endParaRPr>
          </a:p>
          <a:p>
            <a:pPr eaLnBrk="1" hangingPunct="1">
              <a:lnSpc>
                <a:spcPct val="110000"/>
              </a:lnSpc>
              <a:defRPr/>
            </a:pPr>
            <a:r>
              <a:rPr lang="en-US" dirty="0" smtClean="0">
                <a:cs typeface="+mn-cs"/>
              </a:rPr>
              <a:t>Copies bit </a:t>
            </a:r>
            <a:r>
              <a:rPr lang="en-US" i="1" dirty="0" smtClean="0">
                <a:solidFill>
                  <a:srgbClr val="0000FF"/>
                </a:solidFill>
                <a:cs typeface="+mn-cs"/>
              </a:rPr>
              <a:t>n</a:t>
            </a:r>
            <a:r>
              <a:rPr lang="en-US" dirty="0" smtClean="0">
                <a:cs typeface="+mn-cs"/>
              </a:rPr>
              <a:t> from an operand into the Carry flag</a:t>
            </a:r>
          </a:p>
          <a:p>
            <a:pPr eaLnBrk="1" hangingPunct="1">
              <a:lnSpc>
                <a:spcPct val="110000"/>
              </a:lnSpc>
              <a:defRPr/>
            </a:pPr>
            <a:r>
              <a:rPr lang="en-US" dirty="0" smtClean="0">
                <a:cs typeface="+mn-cs"/>
              </a:rPr>
              <a:t>Syntax: </a:t>
            </a:r>
            <a:r>
              <a:rPr lang="en-US" dirty="0" smtClean="0">
                <a:solidFill>
                  <a:srgbClr val="0000FF"/>
                </a:solidFill>
                <a:cs typeface="+mn-cs"/>
              </a:rPr>
              <a:t>BT </a:t>
            </a:r>
            <a:r>
              <a:rPr lang="en-US" i="1" dirty="0" err="1" smtClean="0">
                <a:solidFill>
                  <a:srgbClr val="0000FF"/>
                </a:solidFill>
                <a:cs typeface="+mn-cs"/>
              </a:rPr>
              <a:t>bitBase</a:t>
            </a:r>
            <a:r>
              <a:rPr lang="en-US" i="1" dirty="0" smtClean="0">
                <a:solidFill>
                  <a:srgbClr val="0000FF"/>
                </a:solidFill>
                <a:cs typeface="+mn-cs"/>
              </a:rPr>
              <a:t>, n</a:t>
            </a:r>
          </a:p>
          <a:p>
            <a:pPr lvl="1" eaLnBrk="1" hangingPunct="1">
              <a:lnSpc>
                <a:spcPct val="110000"/>
              </a:lnSpc>
              <a:defRPr/>
            </a:pPr>
            <a:r>
              <a:rPr lang="en-US" sz="2400" dirty="0" err="1" smtClean="0">
                <a:solidFill>
                  <a:srgbClr val="0000FF"/>
                </a:solidFill>
              </a:rPr>
              <a:t>bitBase</a:t>
            </a:r>
            <a:r>
              <a:rPr lang="en-US" sz="2400" dirty="0" smtClean="0"/>
              <a:t> may be </a:t>
            </a:r>
            <a:r>
              <a:rPr lang="en-US" sz="2400" i="1" dirty="0" smtClean="0"/>
              <a:t>r/m16</a:t>
            </a:r>
            <a:r>
              <a:rPr lang="en-US" sz="2400" dirty="0" smtClean="0"/>
              <a:t> or </a:t>
            </a:r>
            <a:r>
              <a:rPr lang="en-US" sz="2400" i="1" dirty="0" smtClean="0"/>
              <a:t>r/m32</a:t>
            </a:r>
            <a:endParaRPr lang="en-US" sz="2400" dirty="0" smtClean="0"/>
          </a:p>
          <a:p>
            <a:pPr lvl="1" eaLnBrk="1" hangingPunct="1">
              <a:lnSpc>
                <a:spcPct val="110000"/>
              </a:lnSpc>
              <a:defRPr/>
            </a:pPr>
            <a:r>
              <a:rPr lang="en-US" sz="2400" dirty="0" smtClean="0">
                <a:solidFill>
                  <a:srgbClr val="0000FF"/>
                </a:solidFill>
              </a:rPr>
              <a:t>n</a:t>
            </a:r>
            <a:r>
              <a:rPr lang="en-US" sz="2400" dirty="0" smtClean="0"/>
              <a:t> may be </a:t>
            </a:r>
            <a:r>
              <a:rPr lang="en-US" sz="2400" i="1" dirty="0" smtClean="0"/>
              <a:t>r16, r32</a:t>
            </a:r>
            <a:r>
              <a:rPr lang="en-US" sz="2400" dirty="0" smtClean="0"/>
              <a:t>, or </a:t>
            </a:r>
            <a:r>
              <a:rPr lang="en-US" sz="2400" i="1" dirty="0" smtClean="0"/>
              <a:t>imm8</a:t>
            </a:r>
          </a:p>
        </p:txBody>
      </p:sp>
    </p:spTree>
    <p:extLst>
      <p:ext uri="{BB962C8B-B14F-4D97-AF65-F5344CB8AC3E}">
        <p14:creationId xmlns="" xmlns:p14="http://schemas.microsoft.com/office/powerpoint/2010/main" val="394116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dirty="0"/>
              <a:t>Lecture 20: Review</a:t>
            </a:r>
            <a:endParaRPr lang="en-US" dirty="0" smtClean="0">
              <a:cs typeface="+mj-cs"/>
            </a:endParaRPr>
          </a:p>
        </p:txBody>
      </p:sp>
      <p:sp>
        <p:nvSpPr>
          <p:cNvPr id="111619" name="Rectangle 3"/>
          <p:cNvSpPr>
            <a:spLocks noGrp="1" noChangeArrowheads="1"/>
          </p:cNvSpPr>
          <p:nvPr>
            <p:ph type="body" idx="1"/>
          </p:nvPr>
        </p:nvSpPr>
        <p:spPr>
          <a:xfrm>
            <a:off x="457200" y="1143000"/>
            <a:ext cx="8305800" cy="5562600"/>
          </a:xfrm>
        </p:spPr>
        <p:txBody>
          <a:bodyPr>
            <a:normAutofit/>
          </a:bodyPr>
          <a:lstStyle/>
          <a:p>
            <a:pPr marL="0" indent="0">
              <a:lnSpc>
                <a:spcPct val="90000"/>
              </a:lnSpc>
              <a:buNone/>
              <a:defRPr/>
            </a:pPr>
            <a:r>
              <a:rPr lang="en-US" sz="2600" b="1" dirty="0"/>
              <a:t>LOOPZ </a:t>
            </a:r>
            <a:r>
              <a:rPr lang="en-US" sz="2600" b="1" dirty="0" smtClean="0"/>
              <a:t>(LOOPE)</a:t>
            </a:r>
            <a:endParaRPr lang="en-US" sz="2600" b="1" dirty="0" smtClean="0">
              <a:cs typeface="+mn-cs"/>
            </a:endParaRPr>
          </a:p>
          <a:p>
            <a:pPr eaLnBrk="1" hangingPunct="1">
              <a:lnSpc>
                <a:spcPct val="90000"/>
              </a:lnSpc>
              <a:defRPr/>
            </a:pPr>
            <a:r>
              <a:rPr lang="en-US" dirty="0" smtClean="0">
                <a:cs typeface="+mn-cs"/>
              </a:rPr>
              <a:t>Syntax: </a:t>
            </a:r>
          </a:p>
          <a:p>
            <a:pPr lvl="1" eaLnBrk="1" hangingPunct="1">
              <a:lnSpc>
                <a:spcPct val="90000"/>
              </a:lnSpc>
              <a:buFontTx/>
              <a:buNone/>
              <a:defRPr/>
            </a:pPr>
            <a:r>
              <a:rPr lang="en-US" sz="2400" dirty="0" smtClean="0">
                <a:solidFill>
                  <a:schemeClr val="tx2"/>
                </a:solidFill>
              </a:rPr>
              <a:t>	</a:t>
            </a:r>
            <a:r>
              <a:rPr lang="en-US" sz="2400" dirty="0" smtClean="0">
                <a:solidFill>
                  <a:srgbClr val="0000FF"/>
                </a:solidFill>
              </a:rPr>
              <a:t>LOOPE/LOOPZ</a:t>
            </a:r>
            <a:r>
              <a:rPr lang="en-US" sz="2400" i="1" dirty="0" smtClean="0">
                <a:solidFill>
                  <a:srgbClr val="0000FF"/>
                </a:solidFill>
              </a:rPr>
              <a:t> destination</a:t>
            </a:r>
          </a:p>
          <a:p>
            <a:pPr eaLnBrk="1" hangingPunct="1">
              <a:lnSpc>
                <a:spcPct val="90000"/>
              </a:lnSpc>
              <a:defRPr/>
            </a:pPr>
            <a:r>
              <a:rPr lang="en-US" dirty="0" smtClean="0">
                <a:cs typeface="+mn-cs"/>
              </a:rPr>
              <a:t>Logic: </a:t>
            </a:r>
            <a:r>
              <a:rPr lang="en-US" sz="2000" dirty="0" smtClean="0"/>
              <a:t>ECX </a:t>
            </a:r>
            <a:r>
              <a:rPr lang="en-US" sz="1800" dirty="0" smtClean="0">
                <a:sym typeface="Symbol" charset="0"/>
              </a:rPr>
              <a:t></a:t>
            </a:r>
            <a:r>
              <a:rPr lang="en-US" sz="2000" dirty="0" smtClean="0"/>
              <a:t> ECX – 1 | if ECX &gt; 0 and ZF=1, jump to </a:t>
            </a:r>
            <a:r>
              <a:rPr lang="en-US" sz="2000" i="1" dirty="0" smtClean="0"/>
              <a:t>destination</a:t>
            </a:r>
          </a:p>
          <a:p>
            <a:pPr eaLnBrk="1" hangingPunct="1">
              <a:lnSpc>
                <a:spcPct val="90000"/>
              </a:lnSpc>
              <a:defRPr/>
            </a:pPr>
            <a:r>
              <a:rPr lang="en-US" i="1" dirty="0" smtClean="0">
                <a:cs typeface="+mn-cs"/>
              </a:rPr>
              <a:t>Useful when scanning an array for the first element that does </a:t>
            </a:r>
            <a:r>
              <a:rPr lang="en-US" i="1" dirty="0" smtClean="0">
                <a:solidFill>
                  <a:srgbClr val="0000FF"/>
                </a:solidFill>
                <a:cs typeface="+mn-cs"/>
              </a:rPr>
              <a:t>not</a:t>
            </a:r>
            <a:r>
              <a:rPr lang="en-US" i="1" dirty="0" smtClean="0">
                <a:cs typeface="+mn-cs"/>
              </a:rPr>
              <a:t> match a given value.</a:t>
            </a:r>
          </a:p>
          <a:p>
            <a:pPr marL="0" indent="0" eaLnBrk="1" hangingPunct="1">
              <a:lnSpc>
                <a:spcPct val="90000"/>
              </a:lnSpc>
              <a:buNone/>
              <a:defRPr/>
            </a:pPr>
            <a:endParaRPr lang="en-US" dirty="0" smtClean="0">
              <a:cs typeface="+mn-cs"/>
            </a:endParaRPr>
          </a:p>
          <a:p>
            <a:pPr marL="0" indent="0">
              <a:lnSpc>
                <a:spcPct val="90000"/>
              </a:lnSpc>
              <a:buNone/>
              <a:defRPr/>
            </a:pPr>
            <a:r>
              <a:rPr lang="en-US" sz="2600" b="1" dirty="0"/>
              <a:t>LOOPNZ (LOOPNE</a:t>
            </a:r>
            <a:r>
              <a:rPr lang="en-US" sz="2600" b="1" dirty="0" smtClean="0"/>
              <a:t>)</a:t>
            </a:r>
          </a:p>
          <a:p>
            <a:pPr>
              <a:lnSpc>
                <a:spcPct val="90000"/>
              </a:lnSpc>
              <a:defRPr/>
            </a:pPr>
            <a:r>
              <a:rPr lang="en-US" dirty="0" smtClean="0"/>
              <a:t> Syntax</a:t>
            </a:r>
            <a:r>
              <a:rPr lang="en-US" dirty="0"/>
              <a:t>: </a:t>
            </a:r>
          </a:p>
          <a:p>
            <a:pPr>
              <a:lnSpc>
                <a:spcPct val="90000"/>
              </a:lnSpc>
              <a:buNone/>
              <a:defRPr/>
            </a:pPr>
            <a:r>
              <a:rPr lang="en-US" dirty="0">
                <a:solidFill>
                  <a:schemeClr val="tx2"/>
                </a:solidFill>
              </a:rPr>
              <a:t>		</a:t>
            </a:r>
            <a:r>
              <a:rPr lang="en-US" dirty="0" smtClean="0">
                <a:solidFill>
                  <a:srgbClr val="0000FF"/>
                </a:solidFill>
              </a:rPr>
              <a:t>LOOPNZ/LOOPNE</a:t>
            </a:r>
            <a:r>
              <a:rPr lang="en-US" i="1" dirty="0" smtClean="0">
                <a:solidFill>
                  <a:srgbClr val="0000FF"/>
                </a:solidFill>
              </a:rPr>
              <a:t> </a:t>
            </a:r>
            <a:r>
              <a:rPr lang="en-US" i="1" dirty="0">
                <a:solidFill>
                  <a:srgbClr val="0000FF"/>
                </a:solidFill>
              </a:rPr>
              <a:t>destination</a:t>
            </a:r>
          </a:p>
          <a:p>
            <a:pPr>
              <a:lnSpc>
                <a:spcPct val="90000"/>
              </a:lnSpc>
              <a:defRPr/>
            </a:pPr>
            <a:r>
              <a:rPr lang="en-US" dirty="0"/>
              <a:t>Logic: </a:t>
            </a:r>
            <a:r>
              <a:rPr lang="en-US" sz="2000" dirty="0" smtClean="0"/>
              <a:t>ECX </a:t>
            </a:r>
            <a:r>
              <a:rPr lang="en-US" sz="2000" dirty="0">
                <a:sym typeface="Symbol" charset="0"/>
              </a:rPr>
              <a:t></a:t>
            </a:r>
            <a:r>
              <a:rPr lang="en-US" sz="2000" dirty="0"/>
              <a:t> ECX – 1; </a:t>
            </a:r>
            <a:r>
              <a:rPr lang="en-US" sz="2000" dirty="0" smtClean="0"/>
              <a:t> if </a:t>
            </a:r>
            <a:r>
              <a:rPr lang="en-US" sz="2000" dirty="0"/>
              <a:t>ECX &gt; 0 and ZF=0, jump to </a:t>
            </a:r>
            <a:r>
              <a:rPr lang="en-US" sz="2000" i="1" dirty="0"/>
              <a:t>destination</a:t>
            </a:r>
          </a:p>
          <a:p>
            <a:pPr>
              <a:lnSpc>
                <a:spcPct val="90000"/>
              </a:lnSpc>
              <a:defRPr/>
            </a:pPr>
            <a:r>
              <a:rPr lang="en-US" dirty="0"/>
              <a:t>Useful when scanning an array for the first element that matches a given value</a:t>
            </a:r>
            <a:r>
              <a:rPr lang="en-US" dirty="0" smtClean="0"/>
              <a:t>.</a:t>
            </a:r>
            <a:endParaRPr lang="en-US" dirty="0"/>
          </a:p>
        </p:txBody>
      </p:sp>
      <p:sp>
        <p:nvSpPr>
          <p:cNvPr id="4" name="Rectangle 3"/>
          <p:cNvSpPr>
            <a:spLocks noChangeArrowheads="1"/>
          </p:cNvSpPr>
          <p:nvPr/>
        </p:nvSpPr>
        <p:spPr bwMode="auto">
          <a:xfrm>
            <a:off x="7772400" y="457200"/>
            <a:ext cx="12954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 xmlns:p14="http://schemas.microsoft.com/office/powerpoint/2010/main" val="3012366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26"/>
          <p:cNvSpPr>
            <a:spLocks noGrp="1" noChangeArrowheads="1"/>
          </p:cNvSpPr>
          <p:nvPr>
            <p:ph type="title"/>
          </p:nvPr>
        </p:nvSpPr>
        <p:spPr/>
        <p:txBody>
          <a:bodyPr/>
          <a:lstStyle/>
          <a:p>
            <a:pPr>
              <a:defRPr/>
            </a:pPr>
            <a:r>
              <a:rPr lang="en-US" dirty="0"/>
              <a:t>Lecture 20: Review</a:t>
            </a:r>
            <a:endParaRPr lang="en-US" dirty="0" smtClean="0">
              <a:cs typeface="+mj-cs"/>
            </a:endParaRPr>
          </a:p>
        </p:txBody>
      </p:sp>
      <p:sp>
        <p:nvSpPr>
          <p:cNvPr id="151555" name="Rectangle 1027"/>
          <p:cNvSpPr>
            <a:spLocks noGrp="1" noChangeArrowheads="1"/>
          </p:cNvSpPr>
          <p:nvPr>
            <p:ph type="body" idx="1"/>
          </p:nvPr>
        </p:nvSpPr>
        <p:spPr>
          <a:xfrm>
            <a:off x="1295400" y="1600200"/>
            <a:ext cx="6477000" cy="3581400"/>
          </a:xfrm>
        </p:spPr>
        <p:txBody>
          <a:bodyPr/>
          <a:lstStyle/>
          <a:p>
            <a:pPr marL="0" indent="0">
              <a:spcBef>
                <a:spcPct val="50000"/>
              </a:spcBef>
              <a:buNone/>
              <a:defRPr/>
            </a:pPr>
            <a:r>
              <a:rPr lang="en-US" sz="3200" b="1" dirty="0"/>
              <a:t>Conditional Structures</a:t>
            </a:r>
            <a:endParaRPr lang="en-US" sz="3600" b="1" dirty="0" smtClean="0">
              <a:cs typeface="+mn-cs"/>
            </a:endParaRPr>
          </a:p>
          <a:p>
            <a:pPr eaLnBrk="1" hangingPunct="1">
              <a:spcBef>
                <a:spcPct val="50000"/>
              </a:spcBef>
              <a:buClrTx/>
              <a:defRPr/>
            </a:pPr>
            <a:r>
              <a:rPr lang="en-US" sz="2500" dirty="0" smtClean="0">
                <a:cs typeface="+mn-cs"/>
              </a:rPr>
              <a:t>Block-Structured IF Statements</a:t>
            </a:r>
          </a:p>
          <a:p>
            <a:pPr eaLnBrk="1" hangingPunct="1">
              <a:spcBef>
                <a:spcPct val="50000"/>
              </a:spcBef>
              <a:buClrTx/>
              <a:defRPr/>
            </a:pPr>
            <a:r>
              <a:rPr lang="en-US" sz="2500" dirty="0" smtClean="0">
                <a:cs typeface="+mn-cs"/>
              </a:rPr>
              <a:t>Compound Expressions with AND</a:t>
            </a:r>
          </a:p>
          <a:p>
            <a:pPr eaLnBrk="1" hangingPunct="1">
              <a:spcBef>
                <a:spcPct val="50000"/>
              </a:spcBef>
              <a:buClrTx/>
              <a:defRPr/>
            </a:pPr>
            <a:r>
              <a:rPr lang="en-US" sz="2500" dirty="0" smtClean="0">
                <a:cs typeface="+mn-cs"/>
              </a:rPr>
              <a:t>Compound Expressions with OR</a:t>
            </a:r>
          </a:p>
          <a:p>
            <a:pPr eaLnBrk="1" hangingPunct="1">
              <a:spcBef>
                <a:spcPct val="50000"/>
              </a:spcBef>
              <a:buClrTx/>
              <a:defRPr/>
            </a:pPr>
            <a:r>
              <a:rPr lang="en-US" sz="2500" dirty="0" smtClean="0">
                <a:cs typeface="+mn-cs"/>
              </a:rPr>
              <a:t>WHILE Loops</a:t>
            </a:r>
          </a:p>
          <a:p>
            <a:pPr eaLnBrk="1" hangingPunct="1">
              <a:spcBef>
                <a:spcPct val="50000"/>
              </a:spcBef>
              <a:buClrTx/>
              <a:defRPr/>
            </a:pPr>
            <a:r>
              <a:rPr lang="en-US" sz="2500" dirty="0" smtClean="0">
                <a:cs typeface="+mn-cs"/>
              </a:rPr>
              <a:t>REPEAT Loops</a:t>
            </a:r>
            <a:endParaRPr lang="en-US" dirty="0" smtClean="0">
              <a:cs typeface="+mn-cs"/>
            </a:endParaRPr>
          </a:p>
        </p:txBody>
      </p:sp>
      <p:sp>
        <p:nvSpPr>
          <p:cNvPr id="4" name="Rectangle 3"/>
          <p:cNvSpPr>
            <a:spLocks noChangeArrowheads="1"/>
          </p:cNvSpPr>
          <p:nvPr/>
        </p:nvSpPr>
        <p:spPr bwMode="auto">
          <a:xfrm>
            <a:off x="7772400" y="457200"/>
            <a:ext cx="1295400" cy="533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 xmlns:p14="http://schemas.microsoft.com/office/powerpoint/2010/main" val="1777440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smtClean="0">
                <a:cs typeface="+mj-cs"/>
              </a:rPr>
              <a:t>Block-Structured IF Statements</a:t>
            </a:r>
          </a:p>
        </p:txBody>
      </p:sp>
      <p:sp>
        <p:nvSpPr>
          <p:cNvPr id="113667" name="Rectangle 3"/>
          <p:cNvSpPr>
            <a:spLocks noGrp="1" noChangeArrowheads="1"/>
          </p:cNvSpPr>
          <p:nvPr>
            <p:ph type="body" idx="1"/>
          </p:nvPr>
        </p:nvSpPr>
        <p:spPr>
          <a:xfrm>
            <a:off x="685800" y="1143000"/>
            <a:ext cx="7772400" cy="1295400"/>
          </a:xfrm>
        </p:spPr>
        <p:txBody>
          <a:bodyPr>
            <a:noAutofit/>
          </a:bodyPr>
          <a:lstStyle/>
          <a:p>
            <a:pPr marL="0" indent="0" eaLnBrk="1" hangingPunct="1">
              <a:lnSpc>
                <a:spcPct val="120000"/>
              </a:lnSpc>
              <a:buFontTx/>
              <a:buNone/>
              <a:defRPr/>
            </a:pPr>
            <a:r>
              <a:rPr lang="en-US" dirty="0" smtClean="0">
                <a:cs typeface="+mn-cs"/>
              </a:rPr>
              <a:t>Assembly language programmers can easily translate logical statements written in C++/Java into assembly language. For example:</a:t>
            </a:r>
            <a:endParaRPr lang="en-US" sz="2000" b="1" dirty="0" smtClean="0">
              <a:latin typeface="Courier New" charset="0"/>
              <a:cs typeface="+mn-cs"/>
            </a:endParaRPr>
          </a:p>
        </p:txBody>
      </p:sp>
      <p:sp>
        <p:nvSpPr>
          <p:cNvPr id="113668" name="Text Box 4"/>
          <p:cNvSpPr txBox="1">
            <a:spLocks noChangeArrowheads="1"/>
          </p:cNvSpPr>
          <p:nvPr/>
        </p:nvSpPr>
        <p:spPr bwMode="auto">
          <a:xfrm>
            <a:off x="4419600" y="2667000"/>
            <a:ext cx="3276600" cy="228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lvl="1">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eax,op1</a:t>
            </a:r>
          </a:p>
          <a:p>
            <a:pPr lvl="1">
              <a:lnSpc>
                <a:spcPct val="50000"/>
              </a:lnSpc>
              <a:spcBef>
                <a:spcPct val="50000"/>
              </a:spcBef>
              <a:defRPr/>
            </a:pPr>
            <a:r>
              <a:rPr lang="en-US" sz="1800" b="1" dirty="0" err="1" smtClean="0">
                <a:latin typeface="Courier New" charset="0"/>
                <a:cs typeface="+mn-cs"/>
              </a:rPr>
              <a:t>cmp</a:t>
            </a:r>
            <a:r>
              <a:rPr lang="en-US" sz="1800" b="1" dirty="0" smtClean="0">
                <a:latin typeface="Courier New" charset="0"/>
                <a:cs typeface="+mn-cs"/>
              </a:rPr>
              <a:t> eax,op2</a:t>
            </a:r>
          </a:p>
          <a:p>
            <a:pPr lvl="1">
              <a:lnSpc>
                <a:spcPct val="50000"/>
              </a:lnSpc>
              <a:spcBef>
                <a:spcPct val="50000"/>
              </a:spcBef>
              <a:defRPr/>
            </a:pPr>
            <a:r>
              <a:rPr lang="en-US" sz="1800" b="1" dirty="0" err="1" smtClean="0">
                <a:latin typeface="Courier New" charset="0"/>
                <a:cs typeface="+mn-cs"/>
              </a:rPr>
              <a:t>jne</a:t>
            </a:r>
            <a:r>
              <a:rPr lang="en-US" sz="1800" b="1" dirty="0" smtClean="0">
                <a:latin typeface="Courier New" charset="0"/>
                <a:cs typeface="+mn-cs"/>
              </a:rPr>
              <a:t> L1</a:t>
            </a:r>
          </a:p>
          <a:p>
            <a:pPr lvl="1">
              <a:lnSpc>
                <a:spcPct val="50000"/>
              </a:lnSpc>
              <a:spcBef>
                <a:spcPct val="50000"/>
              </a:spcBef>
              <a:defRPr/>
            </a:pPr>
            <a:r>
              <a:rPr lang="en-US" sz="1800" b="1" dirty="0" err="1" smtClean="0">
                <a:latin typeface="Courier New" charset="0"/>
                <a:cs typeface="+mn-cs"/>
              </a:rPr>
              <a:t>mov</a:t>
            </a:r>
            <a:r>
              <a:rPr lang="en-US" sz="1800" b="1" dirty="0" smtClean="0">
                <a:latin typeface="Courier New" charset="0"/>
                <a:cs typeface="+mn-cs"/>
              </a:rPr>
              <a:t> X,1</a:t>
            </a:r>
          </a:p>
          <a:p>
            <a:pPr lvl="1">
              <a:lnSpc>
                <a:spcPct val="50000"/>
              </a:lnSpc>
              <a:spcBef>
                <a:spcPct val="50000"/>
              </a:spcBef>
              <a:defRPr/>
            </a:pPr>
            <a:r>
              <a:rPr lang="en-US" sz="1800" b="1" dirty="0" err="1" smtClean="0">
                <a:latin typeface="Courier New" charset="0"/>
                <a:cs typeface="+mn-cs"/>
              </a:rPr>
              <a:t>jmp</a:t>
            </a:r>
            <a:r>
              <a:rPr lang="en-US" sz="1800" b="1" dirty="0" smtClean="0">
                <a:latin typeface="Courier New" charset="0"/>
                <a:cs typeface="+mn-cs"/>
              </a:rPr>
              <a:t> L2</a:t>
            </a:r>
          </a:p>
          <a:p>
            <a:pPr>
              <a:lnSpc>
                <a:spcPct val="50000"/>
              </a:lnSpc>
              <a:spcBef>
                <a:spcPct val="50000"/>
              </a:spcBef>
              <a:defRPr/>
            </a:pPr>
            <a:r>
              <a:rPr lang="en-US" sz="1800" b="1" dirty="0" smtClean="0">
                <a:latin typeface="Courier New" charset="0"/>
                <a:cs typeface="+mn-cs"/>
              </a:rPr>
              <a:t>L1:	</a:t>
            </a:r>
            <a:r>
              <a:rPr lang="en-US" sz="1800" b="1" dirty="0" err="1" smtClean="0">
                <a:latin typeface="Courier New" charset="0"/>
                <a:cs typeface="+mn-cs"/>
              </a:rPr>
              <a:t>mov</a:t>
            </a:r>
            <a:r>
              <a:rPr lang="en-US" sz="1800" b="1" dirty="0" smtClean="0">
                <a:latin typeface="Courier New" charset="0"/>
                <a:cs typeface="+mn-cs"/>
              </a:rPr>
              <a:t> X,2</a:t>
            </a:r>
          </a:p>
          <a:p>
            <a:pPr>
              <a:lnSpc>
                <a:spcPct val="50000"/>
              </a:lnSpc>
              <a:spcBef>
                <a:spcPct val="50000"/>
              </a:spcBef>
              <a:defRPr/>
            </a:pPr>
            <a:r>
              <a:rPr lang="en-US" sz="1800" b="1" dirty="0" smtClean="0">
                <a:latin typeface="Courier New" charset="0"/>
                <a:cs typeface="+mn-cs"/>
              </a:rPr>
              <a:t>L2:</a:t>
            </a:r>
          </a:p>
          <a:p>
            <a:pPr>
              <a:lnSpc>
                <a:spcPct val="50000"/>
              </a:lnSpc>
              <a:spcBef>
                <a:spcPct val="50000"/>
              </a:spcBef>
              <a:defRPr/>
            </a:pPr>
            <a:endParaRPr lang="en-US" sz="1800" b="1" dirty="0" smtClean="0">
              <a:latin typeface="Courier New" charset="0"/>
              <a:cs typeface="+mn-cs"/>
            </a:endParaRPr>
          </a:p>
        </p:txBody>
      </p:sp>
      <p:sp>
        <p:nvSpPr>
          <p:cNvPr id="113669" name="Text Box 5"/>
          <p:cNvSpPr txBox="1">
            <a:spLocks noChangeArrowheads="1"/>
          </p:cNvSpPr>
          <p:nvPr/>
        </p:nvSpPr>
        <p:spPr bwMode="auto">
          <a:xfrm>
            <a:off x="914400" y="2667000"/>
            <a:ext cx="3048000" cy="1600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1800" b="1" smtClean="0">
                <a:latin typeface="Courier New" charset="0"/>
                <a:cs typeface="+mn-cs"/>
              </a:rPr>
              <a:t>if( op1 == op2 )</a:t>
            </a:r>
          </a:p>
          <a:p>
            <a:pPr>
              <a:lnSpc>
                <a:spcPct val="90000"/>
              </a:lnSpc>
              <a:spcBef>
                <a:spcPct val="20000"/>
              </a:spcBef>
              <a:buClr>
                <a:schemeClr val="tx1"/>
              </a:buClr>
              <a:defRPr/>
            </a:pPr>
            <a:r>
              <a:rPr lang="en-US" sz="1800" b="1" smtClean="0">
                <a:latin typeface="Courier New" charset="0"/>
                <a:cs typeface="+mn-cs"/>
              </a:rPr>
              <a:t>  X = 1;</a:t>
            </a:r>
          </a:p>
          <a:p>
            <a:pPr>
              <a:lnSpc>
                <a:spcPct val="90000"/>
              </a:lnSpc>
              <a:spcBef>
                <a:spcPct val="20000"/>
              </a:spcBef>
              <a:buClr>
                <a:schemeClr val="tx1"/>
              </a:buClr>
              <a:defRPr/>
            </a:pPr>
            <a:r>
              <a:rPr lang="en-US" sz="1800" b="1" smtClean="0">
                <a:latin typeface="Courier New" charset="0"/>
                <a:cs typeface="+mn-cs"/>
              </a:rPr>
              <a:t>else</a:t>
            </a:r>
          </a:p>
          <a:p>
            <a:pPr>
              <a:lnSpc>
                <a:spcPct val="90000"/>
              </a:lnSpc>
              <a:spcBef>
                <a:spcPct val="20000"/>
              </a:spcBef>
              <a:buClr>
                <a:schemeClr val="tx1"/>
              </a:buClr>
              <a:defRPr/>
            </a:pPr>
            <a:r>
              <a:rPr lang="en-US" sz="1800" b="1" smtClean="0">
                <a:latin typeface="Courier New" charset="0"/>
                <a:cs typeface="+mn-cs"/>
              </a:rPr>
              <a:t>  X = 2;</a:t>
            </a:r>
          </a:p>
          <a:p>
            <a:pPr>
              <a:lnSpc>
                <a:spcPct val="50000"/>
              </a:lnSpc>
              <a:spcBef>
                <a:spcPct val="50000"/>
              </a:spcBef>
              <a:defRPr/>
            </a:pPr>
            <a:endParaRPr lang="en-US" sz="1800" b="1" smtClean="0">
              <a:latin typeface="Courier New" charset="0"/>
              <a:cs typeface="+mn-cs"/>
            </a:endParaRPr>
          </a:p>
        </p:txBody>
      </p:sp>
    </p:spTree>
    <p:extLst>
      <p:ext uri="{BB962C8B-B14F-4D97-AF65-F5344CB8AC3E}">
        <p14:creationId xmlns="" xmlns:p14="http://schemas.microsoft.com/office/powerpoint/2010/main" val="2883367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dirty="0" smtClean="0">
                <a:cs typeface="+mj-cs"/>
              </a:rPr>
              <a:t>Compound Expression with AND</a:t>
            </a:r>
            <a:endParaRPr lang="en-US" sz="2400" dirty="0" smtClean="0">
              <a:cs typeface="+mj-cs"/>
            </a:endParaRPr>
          </a:p>
        </p:txBody>
      </p:sp>
      <p:sp>
        <p:nvSpPr>
          <p:cNvPr id="116739" name="Rectangle 3"/>
          <p:cNvSpPr>
            <a:spLocks noGrp="1" noChangeArrowheads="1"/>
          </p:cNvSpPr>
          <p:nvPr>
            <p:ph type="body" idx="1"/>
          </p:nvPr>
        </p:nvSpPr>
        <p:spPr>
          <a:xfrm>
            <a:off x="533400" y="1143000"/>
            <a:ext cx="8077200" cy="1828800"/>
          </a:xfrm>
        </p:spPr>
        <p:txBody>
          <a:bodyPr>
            <a:noAutofit/>
          </a:bodyPr>
          <a:lstStyle/>
          <a:p>
            <a:pPr marL="228600" indent="-228600" eaLnBrk="1" hangingPunct="1">
              <a:spcBef>
                <a:spcPts val="600"/>
              </a:spcBef>
              <a:defRPr/>
            </a:pPr>
            <a:r>
              <a:rPr lang="en-US" dirty="0" smtClean="0">
                <a:cs typeface="+mn-cs"/>
              </a:rPr>
              <a:t>When implementing the logical AND operator, consider that HLLs use short-circuit evaluation</a:t>
            </a:r>
          </a:p>
          <a:p>
            <a:pPr marL="228600" indent="-228600" eaLnBrk="1" hangingPunct="1">
              <a:spcBef>
                <a:spcPts val="600"/>
              </a:spcBef>
              <a:defRPr/>
            </a:pPr>
            <a:r>
              <a:rPr lang="en-US" dirty="0" smtClean="0">
                <a:cs typeface="+mn-cs"/>
              </a:rPr>
              <a:t>In the following example, if the first expression is false, the second expression is skipped:</a:t>
            </a:r>
          </a:p>
        </p:txBody>
      </p:sp>
      <p:sp>
        <p:nvSpPr>
          <p:cNvPr id="116741" name="Text Box 5"/>
          <p:cNvSpPr txBox="1">
            <a:spLocks noChangeArrowheads="1"/>
          </p:cNvSpPr>
          <p:nvPr/>
        </p:nvSpPr>
        <p:spPr bwMode="auto">
          <a:xfrm>
            <a:off x="2209800" y="2743200"/>
            <a:ext cx="4953000" cy="8382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smtClean="0">
                <a:latin typeface="Courier New" charset="0"/>
                <a:cs typeface="+mn-cs"/>
              </a:rPr>
              <a:t>if (al &gt; bl) AND (bl &gt; cl)</a:t>
            </a:r>
          </a:p>
          <a:p>
            <a:pPr>
              <a:lnSpc>
                <a:spcPct val="90000"/>
              </a:lnSpc>
              <a:spcBef>
                <a:spcPct val="20000"/>
              </a:spcBef>
              <a:buClr>
                <a:schemeClr val="tx1"/>
              </a:buClr>
              <a:defRPr/>
            </a:pPr>
            <a:r>
              <a:rPr lang="en-US" sz="2000" b="1" smtClean="0">
                <a:latin typeface="Courier New" charset="0"/>
                <a:cs typeface="+mn-cs"/>
              </a:rPr>
              <a:t>  X = 1;</a:t>
            </a:r>
          </a:p>
          <a:p>
            <a:pPr>
              <a:lnSpc>
                <a:spcPct val="50000"/>
              </a:lnSpc>
              <a:spcBef>
                <a:spcPct val="50000"/>
              </a:spcBef>
              <a:defRPr/>
            </a:pPr>
            <a:endParaRPr lang="en-US" sz="2000" b="1" smtClean="0">
              <a:latin typeface="Courier New" charset="0"/>
              <a:cs typeface="+mn-cs"/>
            </a:endParaRPr>
          </a:p>
        </p:txBody>
      </p:sp>
      <p:sp>
        <p:nvSpPr>
          <p:cNvPr id="5" name="Text Box 4"/>
          <p:cNvSpPr txBox="1">
            <a:spLocks noChangeArrowheads="1"/>
          </p:cNvSpPr>
          <p:nvPr/>
        </p:nvSpPr>
        <p:spPr bwMode="auto">
          <a:xfrm>
            <a:off x="609600" y="3581400"/>
            <a:ext cx="8077200" cy="3200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al,bl</a:t>
            </a:r>
            <a:r>
              <a:rPr lang="en-US" sz="2000" b="1" dirty="0" smtClean="0">
                <a:latin typeface="Courier New" charset="0"/>
                <a:cs typeface="+mn-cs"/>
              </a:rPr>
              <a:t>	; first expression...</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L1</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next</a:t>
            </a:r>
          </a:p>
          <a:p>
            <a:pPr>
              <a:lnSpc>
                <a:spcPct val="50000"/>
              </a:lnSpc>
              <a:spcBef>
                <a:spcPct val="50000"/>
              </a:spcBef>
              <a:defRPr/>
            </a:pPr>
            <a:r>
              <a:rPr lang="en-US" sz="2000" b="1" dirty="0" smtClean="0">
                <a:latin typeface="Courier New" charset="0"/>
                <a:cs typeface="+mn-cs"/>
              </a:rPr>
              <a:t>L1:</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bl,cl</a:t>
            </a:r>
            <a:r>
              <a:rPr lang="en-US" sz="2000" b="1" dirty="0" smtClean="0">
                <a:latin typeface="Courier New" charset="0"/>
                <a:cs typeface="+mn-cs"/>
              </a:rPr>
              <a:t>	; second expression...</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L2</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next</a:t>
            </a:r>
          </a:p>
          <a:p>
            <a:pPr>
              <a:lnSpc>
                <a:spcPct val="50000"/>
              </a:lnSpc>
              <a:spcBef>
                <a:spcPct val="50000"/>
              </a:spcBef>
              <a:defRPr/>
            </a:pPr>
            <a:r>
              <a:rPr lang="en-US" sz="2000" b="1" dirty="0" smtClean="0">
                <a:latin typeface="Courier New" charset="0"/>
                <a:cs typeface="+mn-cs"/>
              </a:rPr>
              <a:t>L2:		; both are true</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mov</a:t>
            </a:r>
            <a:r>
              <a:rPr lang="en-US" sz="2000" b="1" dirty="0" smtClean="0">
                <a:latin typeface="Courier New" charset="0"/>
                <a:cs typeface="+mn-cs"/>
              </a:rPr>
              <a:t> X,1	; set X to 1</a:t>
            </a:r>
          </a:p>
          <a:p>
            <a:pPr>
              <a:lnSpc>
                <a:spcPct val="50000"/>
              </a:lnSpc>
              <a:spcBef>
                <a:spcPct val="50000"/>
              </a:spcBef>
              <a:defRPr/>
            </a:pPr>
            <a:r>
              <a:rPr lang="en-US" sz="2000" b="1" dirty="0" smtClean="0">
                <a:latin typeface="Courier New" charset="0"/>
                <a:cs typeface="+mn-cs"/>
              </a:rPr>
              <a:t>next:</a:t>
            </a:r>
          </a:p>
        </p:txBody>
      </p:sp>
    </p:spTree>
    <p:extLst>
      <p:ext uri="{BB962C8B-B14F-4D97-AF65-F5344CB8AC3E}">
        <p14:creationId xmlns="" xmlns:p14="http://schemas.microsoft.com/office/powerpoint/2010/main" val="3531371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smtClean="0">
                <a:cs typeface="+mj-cs"/>
              </a:rPr>
              <a:t>Compound Expression with OR</a:t>
            </a:r>
            <a:r>
              <a:rPr lang="en-US" sz="2400" smtClean="0">
                <a:cs typeface="+mj-cs"/>
              </a:rPr>
              <a:t>  (1 of 2)</a:t>
            </a:r>
          </a:p>
        </p:txBody>
      </p:sp>
      <p:sp>
        <p:nvSpPr>
          <p:cNvPr id="129027" name="Rectangle 3"/>
          <p:cNvSpPr>
            <a:spLocks noGrp="1" noChangeArrowheads="1"/>
          </p:cNvSpPr>
          <p:nvPr>
            <p:ph type="body" idx="1"/>
          </p:nvPr>
        </p:nvSpPr>
        <p:spPr>
          <a:xfrm>
            <a:off x="533400" y="1143000"/>
            <a:ext cx="8077200" cy="2438400"/>
          </a:xfrm>
        </p:spPr>
        <p:txBody>
          <a:bodyPr>
            <a:noAutofit/>
          </a:bodyPr>
          <a:lstStyle/>
          <a:p>
            <a:pPr marL="228600" indent="-228600" eaLnBrk="1" hangingPunct="1">
              <a:spcBef>
                <a:spcPts val="2376"/>
              </a:spcBef>
              <a:defRPr/>
            </a:pPr>
            <a:r>
              <a:rPr lang="en-US" dirty="0" smtClean="0">
                <a:cs typeface="+mn-cs"/>
              </a:rPr>
              <a:t>When implementing the logical OR operator, consider that HLLs use short-circuit evaluation</a:t>
            </a:r>
          </a:p>
          <a:p>
            <a:pPr marL="228600" indent="-228600" eaLnBrk="1" hangingPunct="1">
              <a:spcBef>
                <a:spcPts val="2376"/>
              </a:spcBef>
              <a:defRPr/>
            </a:pPr>
            <a:r>
              <a:rPr lang="en-US" dirty="0" smtClean="0">
                <a:cs typeface="+mn-cs"/>
              </a:rPr>
              <a:t>In the following example, if the first expression is true, the second expression is skipped:</a:t>
            </a:r>
          </a:p>
        </p:txBody>
      </p:sp>
      <p:sp>
        <p:nvSpPr>
          <p:cNvPr id="129028" name="Text Box 4"/>
          <p:cNvSpPr txBox="1">
            <a:spLocks noChangeArrowheads="1"/>
          </p:cNvSpPr>
          <p:nvPr/>
        </p:nvSpPr>
        <p:spPr bwMode="auto">
          <a:xfrm>
            <a:off x="2300785" y="3074158"/>
            <a:ext cx="4572000" cy="88824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dirty="0" smtClean="0">
                <a:latin typeface="Courier New" charset="0"/>
                <a:cs typeface="+mn-cs"/>
              </a:rPr>
              <a:t>if (al &gt; </a:t>
            </a:r>
            <a:r>
              <a:rPr lang="en-US" sz="2000" b="1" dirty="0" err="1" smtClean="0">
                <a:latin typeface="Courier New" charset="0"/>
                <a:cs typeface="+mn-cs"/>
              </a:rPr>
              <a:t>bl</a:t>
            </a:r>
            <a:r>
              <a:rPr lang="en-US" sz="2000" b="1" dirty="0" smtClean="0">
                <a:latin typeface="Courier New" charset="0"/>
                <a:cs typeface="+mn-cs"/>
              </a:rPr>
              <a:t>) OR (</a:t>
            </a:r>
            <a:r>
              <a:rPr lang="en-US" sz="2000" b="1" dirty="0" err="1" smtClean="0">
                <a:latin typeface="Courier New" charset="0"/>
                <a:cs typeface="+mn-cs"/>
              </a:rPr>
              <a:t>bl</a:t>
            </a:r>
            <a:r>
              <a:rPr lang="en-US" sz="2000" b="1" dirty="0" smtClean="0">
                <a:latin typeface="Courier New" charset="0"/>
                <a:cs typeface="+mn-cs"/>
              </a:rPr>
              <a:t> &gt; cl)</a:t>
            </a:r>
          </a:p>
          <a:p>
            <a:pPr>
              <a:lnSpc>
                <a:spcPct val="90000"/>
              </a:lnSpc>
              <a:spcBef>
                <a:spcPct val="20000"/>
              </a:spcBef>
              <a:buClr>
                <a:schemeClr val="tx1"/>
              </a:buClr>
              <a:defRPr/>
            </a:pPr>
            <a:r>
              <a:rPr lang="en-US" sz="2000" b="1" dirty="0" smtClean="0">
                <a:latin typeface="Courier New" charset="0"/>
                <a:cs typeface="+mn-cs"/>
              </a:rPr>
              <a:t>  X = 1;</a:t>
            </a:r>
          </a:p>
          <a:p>
            <a:pPr>
              <a:lnSpc>
                <a:spcPct val="50000"/>
              </a:lnSpc>
              <a:spcBef>
                <a:spcPct val="50000"/>
              </a:spcBef>
              <a:defRPr/>
            </a:pPr>
            <a:endParaRPr lang="en-US" sz="2000" b="1" dirty="0" smtClean="0">
              <a:latin typeface="Courier New" charset="0"/>
              <a:cs typeface="+mn-cs"/>
            </a:endParaRPr>
          </a:p>
        </p:txBody>
      </p:sp>
      <p:sp>
        <p:nvSpPr>
          <p:cNvPr id="5" name="Text Box 3"/>
          <p:cNvSpPr txBox="1">
            <a:spLocks noChangeArrowheads="1"/>
          </p:cNvSpPr>
          <p:nvPr/>
        </p:nvSpPr>
        <p:spPr bwMode="auto">
          <a:xfrm>
            <a:off x="457200" y="4038600"/>
            <a:ext cx="8305800" cy="1905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Lst>
              <a:defRPr sz="2400">
                <a:solidFill>
                  <a:schemeClr val="tx1"/>
                </a:solidFill>
                <a:latin typeface="Times New Roman" charset="0"/>
                <a:ea typeface="ＭＳ Ｐゴシック" charset="0"/>
              </a:defRPr>
            </a:lvl1pPr>
            <a:lvl2pPr>
              <a:tabLst>
                <a:tab pos="457200" algn="l"/>
                <a:tab pos="3657600" algn="l"/>
              </a:tabLst>
              <a:defRPr sz="2400">
                <a:solidFill>
                  <a:schemeClr val="tx1"/>
                </a:solidFill>
                <a:latin typeface="Times New Roman" charset="0"/>
                <a:ea typeface="ＭＳ Ｐゴシック" charset="0"/>
              </a:defRPr>
            </a:lvl2pPr>
            <a:lvl3pPr>
              <a:tabLst>
                <a:tab pos="457200" algn="l"/>
                <a:tab pos="3657600" algn="l"/>
              </a:tabLst>
              <a:defRPr sz="2400">
                <a:solidFill>
                  <a:schemeClr val="tx1"/>
                </a:solidFill>
                <a:latin typeface="Times New Roman" charset="0"/>
                <a:ea typeface="ＭＳ Ｐゴシック" charset="0"/>
              </a:defRPr>
            </a:lvl3pPr>
            <a:lvl4pPr>
              <a:tabLst>
                <a:tab pos="457200" algn="l"/>
                <a:tab pos="3657600" algn="l"/>
              </a:tabLst>
              <a:defRPr sz="2400">
                <a:solidFill>
                  <a:schemeClr val="tx1"/>
                </a:solidFill>
                <a:latin typeface="Times New Roman" charset="0"/>
                <a:ea typeface="ＭＳ Ｐゴシック" charset="0"/>
              </a:defRPr>
            </a:lvl4pPr>
            <a:lvl5pPr>
              <a:tabLst>
                <a:tab pos="457200" algn="l"/>
                <a:tab pos="36576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Lst>
              <a:defRPr sz="2400">
                <a:solidFill>
                  <a:schemeClr val="tx1"/>
                </a:solidFill>
                <a:latin typeface="Times New Roman" charset="0"/>
                <a:ea typeface="ＭＳ Ｐゴシック" charset="0"/>
              </a:defRPr>
            </a:lvl9pPr>
          </a:lstStyle>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al,bl</a:t>
            </a:r>
            <a:r>
              <a:rPr lang="en-US" sz="2000" b="1" dirty="0" smtClean="0">
                <a:latin typeface="Courier New" charset="0"/>
                <a:cs typeface="+mn-cs"/>
              </a:rPr>
              <a:t>	; is AL &gt; BL?</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ja</a:t>
            </a:r>
            <a:r>
              <a:rPr lang="en-US" sz="2000" b="1" dirty="0" smtClean="0">
                <a:latin typeface="Courier New" charset="0"/>
                <a:cs typeface="+mn-cs"/>
              </a:rPr>
              <a:t>  L1	; yes</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bl,cl</a:t>
            </a:r>
            <a:r>
              <a:rPr lang="en-US" sz="2000" b="1" dirty="0" smtClean="0">
                <a:latin typeface="Courier New" charset="0"/>
                <a:cs typeface="+mn-cs"/>
              </a:rPr>
              <a:t>	; no: is BL &gt; CL?</a:t>
            </a:r>
          </a:p>
          <a:p>
            <a:pPr>
              <a:lnSpc>
                <a:spcPct val="50000"/>
              </a:lnSpc>
              <a:spcBef>
                <a:spcPct val="50000"/>
              </a:spcBef>
              <a:defRPr/>
            </a:pPr>
            <a:r>
              <a:rPr lang="en-US" sz="2000" b="1" dirty="0" smtClean="0">
                <a:latin typeface="Courier New" charset="0"/>
                <a:cs typeface="+mn-cs"/>
              </a:rPr>
              <a:t>	</a:t>
            </a:r>
            <a:r>
              <a:rPr lang="en-US" sz="2000" b="1" dirty="0" err="1" smtClean="0">
                <a:latin typeface="Courier New" charset="0"/>
                <a:cs typeface="+mn-cs"/>
              </a:rPr>
              <a:t>jbe</a:t>
            </a:r>
            <a:r>
              <a:rPr lang="en-US" sz="2000" b="1" dirty="0" smtClean="0">
                <a:latin typeface="Courier New" charset="0"/>
                <a:cs typeface="+mn-cs"/>
              </a:rPr>
              <a:t> next	; no: skip next statement</a:t>
            </a:r>
          </a:p>
          <a:p>
            <a:pPr>
              <a:lnSpc>
                <a:spcPct val="50000"/>
              </a:lnSpc>
              <a:spcBef>
                <a:spcPct val="50000"/>
              </a:spcBef>
              <a:defRPr/>
            </a:pPr>
            <a:r>
              <a:rPr lang="en-US" sz="2000" b="1" dirty="0" smtClean="0">
                <a:latin typeface="Courier New" charset="0"/>
                <a:cs typeface="+mn-cs"/>
              </a:rPr>
              <a:t>L1:	</a:t>
            </a:r>
            <a:r>
              <a:rPr lang="en-US" sz="2000" b="1" dirty="0" err="1" smtClean="0">
                <a:latin typeface="Courier New" charset="0"/>
                <a:cs typeface="+mn-cs"/>
              </a:rPr>
              <a:t>mov</a:t>
            </a:r>
            <a:r>
              <a:rPr lang="en-US" sz="2000" b="1" dirty="0" smtClean="0">
                <a:latin typeface="Courier New" charset="0"/>
                <a:cs typeface="+mn-cs"/>
              </a:rPr>
              <a:t> X,1	; set X to 1</a:t>
            </a:r>
          </a:p>
          <a:p>
            <a:pPr>
              <a:lnSpc>
                <a:spcPct val="50000"/>
              </a:lnSpc>
              <a:spcBef>
                <a:spcPct val="50000"/>
              </a:spcBef>
              <a:defRPr/>
            </a:pPr>
            <a:r>
              <a:rPr lang="en-US" sz="2000" b="1" dirty="0" smtClean="0">
                <a:latin typeface="Courier New" charset="0"/>
                <a:cs typeface="+mn-cs"/>
              </a:rPr>
              <a:t>next:</a:t>
            </a:r>
          </a:p>
        </p:txBody>
      </p:sp>
    </p:spTree>
    <p:extLst>
      <p:ext uri="{BB962C8B-B14F-4D97-AF65-F5344CB8AC3E}">
        <p14:creationId xmlns="" xmlns:p14="http://schemas.microsoft.com/office/powerpoint/2010/main" val="3875672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dirty="0" smtClean="0">
                <a:cs typeface="+mj-cs"/>
              </a:rPr>
              <a:t>WHILE Loops</a:t>
            </a:r>
            <a:endParaRPr lang="en-US" sz="2400" dirty="0" smtClean="0">
              <a:cs typeface="+mj-cs"/>
            </a:endParaRPr>
          </a:p>
        </p:txBody>
      </p:sp>
      <p:sp>
        <p:nvSpPr>
          <p:cNvPr id="131076" name="Text Box 4"/>
          <p:cNvSpPr txBox="1">
            <a:spLocks noChangeArrowheads="1"/>
          </p:cNvSpPr>
          <p:nvPr/>
        </p:nvSpPr>
        <p:spPr bwMode="auto">
          <a:xfrm>
            <a:off x="2667000" y="2438400"/>
            <a:ext cx="3886200" cy="9144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ea typeface="ＭＳ Ｐゴシック" charset="0"/>
              </a:defRPr>
            </a:lvl1pPr>
            <a:lvl2pPr>
              <a:tabLst>
                <a:tab pos="457200" algn="l"/>
                <a:tab pos="3657600" algn="l"/>
                <a:tab pos="4114800" algn="l"/>
              </a:tabLst>
              <a:defRPr sz="2400">
                <a:solidFill>
                  <a:schemeClr val="tx1"/>
                </a:solidFill>
                <a:latin typeface="Times New Roman" charset="0"/>
                <a:ea typeface="ＭＳ Ｐゴシック" charset="0"/>
              </a:defRPr>
            </a:lvl2pPr>
            <a:lvl3pPr>
              <a:tabLst>
                <a:tab pos="457200" algn="l"/>
                <a:tab pos="3657600" algn="l"/>
                <a:tab pos="4114800" algn="l"/>
              </a:tabLst>
              <a:defRPr sz="2400">
                <a:solidFill>
                  <a:schemeClr val="tx1"/>
                </a:solidFill>
                <a:latin typeface="Times New Roman" charset="0"/>
                <a:ea typeface="ＭＳ Ｐゴシック" charset="0"/>
              </a:defRPr>
            </a:lvl3pPr>
            <a:lvl4pPr>
              <a:tabLst>
                <a:tab pos="457200" algn="l"/>
                <a:tab pos="3657600" algn="l"/>
                <a:tab pos="4114800" algn="l"/>
              </a:tabLst>
              <a:defRPr sz="2400">
                <a:solidFill>
                  <a:schemeClr val="tx1"/>
                </a:solidFill>
                <a:latin typeface="Times New Roman" charset="0"/>
                <a:ea typeface="ＭＳ Ｐゴシック" charset="0"/>
              </a:defRPr>
            </a:lvl4pPr>
            <a:lvl5pPr>
              <a:tabLst>
                <a:tab pos="457200" algn="l"/>
                <a:tab pos="3657600" algn="l"/>
                <a:tab pos="4114800" algn="l"/>
              </a:tabLst>
              <a:defRPr sz="2400">
                <a:solidFill>
                  <a:schemeClr val="tx1"/>
                </a:solidFill>
                <a:latin typeface="Times New Roman" charset="0"/>
                <a:ea typeface="ＭＳ Ｐゴシック"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ea typeface="ＭＳ Ｐゴシック" charset="0"/>
              </a:defRPr>
            </a:lvl9pPr>
          </a:lstStyle>
          <a:p>
            <a:pPr>
              <a:lnSpc>
                <a:spcPct val="90000"/>
              </a:lnSpc>
              <a:spcBef>
                <a:spcPct val="20000"/>
              </a:spcBef>
              <a:buClr>
                <a:schemeClr val="tx1"/>
              </a:buClr>
              <a:defRPr/>
            </a:pPr>
            <a:r>
              <a:rPr lang="en-US" sz="2000" b="1" dirty="0" smtClean="0">
                <a:latin typeface="Courier New" charset="0"/>
                <a:cs typeface="+mn-cs"/>
              </a:rPr>
              <a:t>while( </a:t>
            </a:r>
            <a:r>
              <a:rPr lang="en-US" sz="2000" b="1" dirty="0" err="1" smtClean="0">
                <a:latin typeface="Courier New" charset="0"/>
                <a:cs typeface="+mn-cs"/>
              </a:rPr>
              <a:t>eax</a:t>
            </a:r>
            <a:r>
              <a:rPr lang="en-US" sz="2000" b="1" dirty="0" smtClean="0">
                <a:latin typeface="Courier New" charset="0"/>
                <a:cs typeface="+mn-cs"/>
              </a:rPr>
              <a:t> &lt; </a:t>
            </a:r>
            <a:r>
              <a:rPr lang="en-US" sz="2000" b="1" dirty="0" err="1" smtClean="0">
                <a:latin typeface="Courier New" charset="0"/>
                <a:cs typeface="+mn-cs"/>
              </a:rPr>
              <a:t>ebx</a:t>
            </a:r>
            <a:r>
              <a:rPr lang="en-US" sz="2000" b="1" dirty="0" smtClean="0">
                <a:latin typeface="Courier New" charset="0"/>
                <a:cs typeface="+mn-cs"/>
              </a:rPr>
              <a:t>)</a:t>
            </a:r>
          </a:p>
          <a:p>
            <a:pPr>
              <a:lnSpc>
                <a:spcPct val="90000"/>
              </a:lnSpc>
              <a:spcBef>
                <a:spcPct val="20000"/>
              </a:spcBef>
              <a:buClr>
                <a:schemeClr val="tx1"/>
              </a:buClr>
              <a:defRPr/>
            </a:pPr>
            <a:r>
              <a:rPr lang="en-US" sz="2000" b="1" dirty="0" smtClean="0">
                <a:latin typeface="Courier New" charset="0"/>
                <a:cs typeface="+mn-cs"/>
              </a:rPr>
              <a:t>	</a:t>
            </a:r>
            <a:r>
              <a:rPr lang="en-US" sz="2000" b="1" dirty="0" err="1" smtClean="0">
                <a:latin typeface="Courier New" charset="0"/>
                <a:cs typeface="+mn-cs"/>
              </a:rPr>
              <a:t>eax</a:t>
            </a:r>
            <a:r>
              <a:rPr lang="en-US" sz="2000" b="1" dirty="0" smtClean="0">
                <a:latin typeface="Courier New" charset="0"/>
                <a:cs typeface="+mn-cs"/>
              </a:rPr>
              <a:t> = </a:t>
            </a:r>
            <a:r>
              <a:rPr lang="en-US" sz="2000" b="1" dirty="0" err="1" smtClean="0">
                <a:latin typeface="Courier New" charset="0"/>
                <a:cs typeface="+mn-cs"/>
              </a:rPr>
              <a:t>eax</a:t>
            </a:r>
            <a:r>
              <a:rPr lang="en-US" sz="2000" b="1" dirty="0" smtClean="0">
                <a:latin typeface="Courier New" charset="0"/>
                <a:cs typeface="+mn-cs"/>
              </a:rPr>
              <a:t> + 1;</a:t>
            </a:r>
          </a:p>
        </p:txBody>
      </p:sp>
      <p:sp>
        <p:nvSpPr>
          <p:cNvPr id="131077" name="Text Box 5"/>
          <p:cNvSpPr txBox="1">
            <a:spLocks noChangeArrowheads="1"/>
          </p:cNvSpPr>
          <p:nvPr/>
        </p:nvSpPr>
        <p:spPr bwMode="auto">
          <a:xfrm>
            <a:off x="609600" y="1066800"/>
            <a:ext cx="7924800" cy="13849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tIns="137160" bIns="137160">
            <a:spAutoFit/>
          </a:bodyPr>
          <a:lstStyle/>
          <a:p>
            <a:pPr>
              <a:spcBef>
                <a:spcPct val="50000"/>
              </a:spcBef>
              <a:defRPr/>
            </a:pPr>
            <a:r>
              <a:rPr lang="en-US" sz="2400">
                <a:latin typeface="Arial"/>
                <a:cs typeface="Arial"/>
              </a:rPr>
              <a:t>A WHILE loop is really an IF statement followed by the body of the loop, followed by an unconditional jump to the top of the loop. Consider the following example:</a:t>
            </a:r>
          </a:p>
        </p:txBody>
      </p:sp>
      <p:grpSp>
        <p:nvGrpSpPr>
          <p:cNvPr id="131079" name="Group 7"/>
          <p:cNvGrpSpPr>
            <a:grpSpLocks/>
          </p:cNvGrpSpPr>
          <p:nvPr/>
        </p:nvGrpSpPr>
        <p:grpSpPr bwMode="auto">
          <a:xfrm>
            <a:off x="838200" y="3429000"/>
            <a:ext cx="7543800" cy="2819400"/>
            <a:chOff x="528" y="2160"/>
            <a:chExt cx="4752" cy="1776"/>
          </a:xfrm>
        </p:grpSpPr>
        <p:sp>
          <p:nvSpPr>
            <p:cNvPr id="131075" name="Text Box 3"/>
            <p:cNvSpPr txBox="1">
              <a:spLocks noChangeArrowheads="1"/>
            </p:cNvSpPr>
            <p:nvPr/>
          </p:nvSpPr>
          <p:spPr bwMode="auto">
            <a:xfrm>
              <a:off x="576" y="2544"/>
              <a:ext cx="4704" cy="1392"/>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137160" tIns="182880" rIns="137160" bIns="182880"/>
            <a:lstStyle>
              <a:lvl1pPr>
                <a:tabLst>
                  <a:tab pos="571500" algn="l"/>
                  <a:tab pos="3657600" algn="l"/>
                </a:tabLst>
                <a:defRPr sz="2400">
                  <a:solidFill>
                    <a:schemeClr val="tx1"/>
                  </a:solidFill>
                  <a:latin typeface="Times New Roman" charset="0"/>
                  <a:ea typeface="ＭＳ Ｐゴシック" charset="0"/>
                </a:defRPr>
              </a:lvl1pPr>
              <a:lvl2pPr>
                <a:tabLst>
                  <a:tab pos="571500" algn="l"/>
                  <a:tab pos="3657600" algn="l"/>
                </a:tabLst>
                <a:defRPr sz="2400">
                  <a:solidFill>
                    <a:schemeClr val="tx1"/>
                  </a:solidFill>
                  <a:latin typeface="Times New Roman" charset="0"/>
                  <a:ea typeface="ＭＳ Ｐゴシック" charset="0"/>
                </a:defRPr>
              </a:lvl2pPr>
              <a:lvl3pPr>
                <a:tabLst>
                  <a:tab pos="571500" algn="l"/>
                  <a:tab pos="3657600" algn="l"/>
                </a:tabLst>
                <a:defRPr sz="2400">
                  <a:solidFill>
                    <a:schemeClr val="tx1"/>
                  </a:solidFill>
                  <a:latin typeface="Times New Roman" charset="0"/>
                  <a:ea typeface="ＭＳ Ｐゴシック" charset="0"/>
                </a:defRPr>
              </a:lvl3pPr>
              <a:lvl4pPr>
                <a:tabLst>
                  <a:tab pos="571500" algn="l"/>
                  <a:tab pos="3657600" algn="l"/>
                </a:tabLst>
                <a:defRPr sz="2400">
                  <a:solidFill>
                    <a:schemeClr val="tx1"/>
                  </a:solidFill>
                  <a:latin typeface="Times New Roman" charset="0"/>
                  <a:ea typeface="ＭＳ Ｐゴシック" charset="0"/>
                </a:defRPr>
              </a:lvl4pPr>
              <a:lvl5pPr>
                <a:tabLst>
                  <a:tab pos="571500" algn="l"/>
                  <a:tab pos="3657600" algn="l"/>
                </a:tabLst>
                <a:defRPr sz="2400">
                  <a:solidFill>
                    <a:schemeClr val="tx1"/>
                  </a:solidFill>
                  <a:latin typeface="Times New Roman" charset="0"/>
                  <a:ea typeface="ＭＳ Ｐゴシック" charset="0"/>
                </a:defRPr>
              </a:lvl5pPr>
              <a:lvl6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6pPr>
              <a:lvl7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7pPr>
              <a:lvl8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8pPr>
              <a:lvl9pPr fontAlgn="base">
                <a:spcBef>
                  <a:spcPct val="0"/>
                </a:spcBef>
                <a:spcAft>
                  <a:spcPct val="0"/>
                </a:spcAft>
                <a:tabLst>
                  <a:tab pos="571500" algn="l"/>
                  <a:tab pos="3657600" algn="l"/>
                </a:tabLst>
                <a:defRPr sz="2400">
                  <a:solidFill>
                    <a:schemeClr val="tx1"/>
                  </a:solidFill>
                  <a:latin typeface="Times New Roman" charset="0"/>
                  <a:ea typeface="ＭＳ Ｐゴシック" charset="0"/>
                </a:defRPr>
              </a:lvl9pPr>
            </a:lstStyle>
            <a:p>
              <a:pPr>
                <a:defRPr/>
              </a:pPr>
              <a:r>
                <a:rPr lang="en-US" sz="2000" b="1" dirty="0" smtClean="0">
                  <a:latin typeface="Courier New" charset="0"/>
                  <a:cs typeface="+mn-cs"/>
                </a:rPr>
                <a:t>top:	</a:t>
              </a:r>
              <a:r>
                <a:rPr lang="en-US" sz="2000" b="1" dirty="0" err="1" smtClean="0">
                  <a:latin typeface="Courier New" charset="0"/>
                  <a:cs typeface="+mn-cs"/>
                </a:rPr>
                <a:t>cmp</a:t>
              </a:r>
              <a:r>
                <a:rPr lang="en-US" sz="2000" b="1" dirty="0" smtClean="0">
                  <a:latin typeface="Courier New" charset="0"/>
                  <a:cs typeface="+mn-cs"/>
                </a:rPr>
                <a:t> </a:t>
              </a:r>
              <a:r>
                <a:rPr lang="en-US" sz="2000" b="1" dirty="0" err="1" smtClean="0">
                  <a:latin typeface="Courier New" charset="0"/>
                  <a:cs typeface="+mn-cs"/>
                </a:rPr>
                <a:t>eax,ebx</a:t>
              </a:r>
              <a:r>
                <a:rPr lang="en-US" sz="2000" b="1" dirty="0" smtClean="0">
                  <a:latin typeface="Courier New" charset="0"/>
                  <a:cs typeface="+mn-cs"/>
                </a:rPr>
                <a:t>	; check loop condition</a:t>
              </a:r>
            </a:p>
            <a:p>
              <a:pPr>
                <a:defRPr/>
              </a:pPr>
              <a:r>
                <a:rPr lang="en-US" sz="2000" b="1" dirty="0" smtClean="0">
                  <a:latin typeface="Courier New" charset="0"/>
                  <a:cs typeface="+mn-cs"/>
                </a:rPr>
                <a:t>	</a:t>
              </a:r>
              <a:r>
                <a:rPr lang="en-US" sz="2000" b="1" dirty="0" err="1" smtClean="0">
                  <a:latin typeface="Courier New" charset="0"/>
                  <a:cs typeface="+mn-cs"/>
                </a:rPr>
                <a:t>jae</a:t>
              </a:r>
              <a:r>
                <a:rPr lang="en-US" sz="2000" b="1" dirty="0" smtClean="0">
                  <a:latin typeface="Courier New" charset="0"/>
                  <a:cs typeface="+mn-cs"/>
                </a:rPr>
                <a:t> next	; false? exit loop</a:t>
              </a:r>
            </a:p>
            <a:p>
              <a:pPr>
                <a:defRPr/>
              </a:pPr>
              <a:r>
                <a:rPr lang="en-US" sz="2000" b="1" dirty="0" smtClean="0">
                  <a:latin typeface="Courier New" charset="0"/>
                  <a:cs typeface="+mn-cs"/>
                </a:rPr>
                <a:t>	</a:t>
              </a:r>
              <a:r>
                <a:rPr lang="en-US" sz="2000" b="1" dirty="0" err="1" smtClean="0">
                  <a:latin typeface="Courier New" charset="0"/>
                  <a:cs typeface="+mn-cs"/>
                </a:rPr>
                <a:t>inc</a:t>
              </a:r>
              <a:r>
                <a:rPr lang="en-US" sz="2000" b="1" dirty="0" smtClean="0">
                  <a:latin typeface="Courier New" charset="0"/>
                  <a:cs typeface="+mn-cs"/>
                </a:rPr>
                <a:t> </a:t>
              </a:r>
              <a:r>
                <a:rPr lang="en-US" sz="2000" b="1" dirty="0" err="1" smtClean="0">
                  <a:latin typeface="Courier New" charset="0"/>
                  <a:cs typeface="+mn-cs"/>
                </a:rPr>
                <a:t>eax</a:t>
              </a:r>
              <a:r>
                <a:rPr lang="en-US" sz="2000" b="1" dirty="0" smtClean="0">
                  <a:latin typeface="Courier New" charset="0"/>
                  <a:cs typeface="+mn-cs"/>
                </a:rPr>
                <a:t>	; body of loop</a:t>
              </a:r>
            </a:p>
            <a:p>
              <a:pPr>
                <a:defRPr/>
              </a:pPr>
              <a:r>
                <a:rPr lang="en-US" sz="2000" b="1" dirty="0" smtClean="0">
                  <a:latin typeface="Courier New" charset="0"/>
                  <a:cs typeface="+mn-cs"/>
                </a:rPr>
                <a:t>	</a:t>
              </a:r>
              <a:r>
                <a:rPr lang="en-US" sz="2000" b="1" dirty="0" err="1" smtClean="0">
                  <a:latin typeface="Courier New" charset="0"/>
                  <a:cs typeface="+mn-cs"/>
                </a:rPr>
                <a:t>jmp</a:t>
              </a:r>
              <a:r>
                <a:rPr lang="en-US" sz="2000" b="1" dirty="0" smtClean="0">
                  <a:latin typeface="Courier New" charset="0"/>
                  <a:cs typeface="+mn-cs"/>
                </a:rPr>
                <a:t> top	; repeat the loop</a:t>
              </a:r>
            </a:p>
            <a:p>
              <a:pPr>
                <a:defRPr/>
              </a:pPr>
              <a:r>
                <a:rPr lang="en-US" sz="2000" b="1" dirty="0" smtClean="0">
                  <a:latin typeface="Courier New" charset="0"/>
                  <a:cs typeface="+mn-cs"/>
                </a:rPr>
                <a:t>next:</a:t>
              </a:r>
            </a:p>
          </p:txBody>
        </p:sp>
        <p:sp>
          <p:nvSpPr>
            <p:cNvPr id="131078" name="Text Box 6"/>
            <p:cNvSpPr txBox="1">
              <a:spLocks noChangeArrowheads="1"/>
            </p:cNvSpPr>
            <p:nvPr/>
          </p:nvSpPr>
          <p:spPr bwMode="auto">
            <a:xfrm>
              <a:off x="528" y="2160"/>
              <a:ext cx="4080"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tIns="137160" bIns="137160">
              <a:spAutoFit/>
            </a:bodyPr>
            <a:lstStyle/>
            <a:p>
              <a:pPr>
                <a:spcBef>
                  <a:spcPct val="50000"/>
                </a:spcBef>
                <a:defRPr/>
              </a:pPr>
              <a:r>
                <a:rPr lang="en-US" sz="2400" dirty="0">
                  <a:latin typeface="Arial"/>
                  <a:cs typeface="Arial"/>
                </a:rPr>
                <a:t>This is a possible implementation:</a:t>
              </a:r>
            </a:p>
          </p:txBody>
        </p:sp>
      </p:grpSp>
    </p:spTree>
    <p:extLst>
      <p:ext uri="{BB962C8B-B14F-4D97-AF65-F5344CB8AC3E}">
        <p14:creationId xmlns="" xmlns:p14="http://schemas.microsoft.com/office/powerpoint/2010/main" val="1962767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Effect transition="in" filter="box(in)">
                                      <p:cBhvr>
                                        <p:cTn id="7" dur="500"/>
                                        <p:tgtEl>
                                          <p:spTgt spid="13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defRPr/>
            </a:pPr>
            <a:r>
              <a:rPr lang="en-US" smtClean="0">
                <a:cs typeface="+mj-cs"/>
              </a:rPr>
              <a:t>Using the .IF Directive</a:t>
            </a:r>
          </a:p>
        </p:txBody>
      </p:sp>
      <p:sp>
        <p:nvSpPr>
          <p:cNvPr id="152579" name="Rectangle 3"/>
          <p:cNvSpPr>
            <a:spLocks noGrp="1" noChangeArrowheads="1"/>
          </p:cNvSpPr>
          <p:nvPr>
            <p:ph type="body" idx="1"/>
          </p:nvPr>
        </p:nvSpPr>
        <p:spPr>
          <a:xfrm>
            <a:off x="1828800" y="1600200"/>
            <a:ext cx="5791200" cy="2971800"/>
          </a:xfrm>
        </p:spPr>
        <p:txBody>
          <a:bodyPr>
            <a:normAutofit/>
          </a:bodyPr>
          <a:lstStyle/>
          <a:p>
            <a:pPr eaLnBrk="1" hangingPunct="1">
              <a:defRPr/>
            </a:pPr>
            <a:r>
              <a:rPr lang="en-US" sz="2800" dirty="0" smtClean="0">
                <a:cs typeface="+mn-cs"/>
              </a:rPr>
              <a:t>Runtime Expressions</a:t>
            </a:r>
          </a:p>
          <a:p>
            <a:pPr eaLnBrk="1" hangingPunct="1">
              <a:defRPr/>
            </a:pPr>
            <a:r>
              <a:rPr lang="en-US" sz="2800" dirty="0" smtClean="0">
                <a:cs typeface="+mn-cs"/>
              </a:rPr>
              <a:t>Relational and Logical Operators</a:t>
            </a:r>
          </a:p>
          <a:p>
            <a:pPr eaLnBrk="1" hangingPunct="1">
              <a:defRPr/>
            </a:pPr>
            <a:r>
              <a:rPr lang="en-US" sz="2800" dirty="0" smtClean="0">
                <a:cs typeface="+mn-cs"/>
              </a:rPr>
              <a:t>MASM-Generated Code</a:t>
            </a:r>
          </a:p>
          <a:p>
            <a:pPr eaLnBrk="1" hangingPunct="1">
              <a:defRPr/>
            </a:pPr>
            <a:r>
              <a:rPr lang="en-US" sz="2800" dirty="0" smtClean="0">
                <a:cs typeface="+mn-cs"/>
              </a:rPr>
              <a:t>.REPEAT Directive</a:t>
            </a:r>
          </a:p>
          <a:p>
            <a:pPr eaLnBrk="1" hangingPunct="1">
              <a:defRPr/>
            </a:pPr>
            <a:r>
              <a:rPr lang="en-US" sz="2800" dirty="0" smtClean="0">
                <a:cs typeface="+mn-cs"/>
              </a:rPr>
              <a:t>.WHILE Directive</a:t>
            </a:r>
          </a:p>
        </p:txBody>
      </p:sp>
    </p:spTree>
    <p:extLst>
      <p:ext uri="{BB962C8B-B14F-4D97-AF65-F5344CB8AC3E}">
        <p14:creationId xmlns="" xmlns:p14="http://schemas.microsoft.com/office/powerpoint/2010/main" val="3060110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12508</TotalTime>
  <Words>627</Words>
  <Application>Microsoft Office PowerPoint</Application>
  <PresentationFormat>On-screen Show (4:3)</PresentationFormat>
  <Paragraphs>165</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CSC 221  Computer Organization and Assembly Language</vt:lpstr>
      <vt:lpstr>Lecture 20: Review</vt:lpstr>
      <vt:lpstr>Lecture 20: Review</vt:lpstr>
      <vt:lpstr>Lecture 20: Review</vt:lpstr>
      <vt:lpstr>Block-Structured IF Statements</vt:lpstr>
      <vt:lpstr>Compound Expression with AND</vt:lpstr>
      <vt:lpstr>Compound Expression with OR  (1 of 2)</vt:lpstr>
      <vt:lpstr>WHILE Loops</vt:lpstr>
      <vt:lpstr>Using the .IF Directive</vt:lpstr>
      <vt:lpstr>Runtime Expressions</vt:lpstr>
      <vt:lpstr>.REPEAT Directive</vt:lpstr>
      <vt:lpstr>.WHILE Directive</vt:lpstr>
      <vt:lpstr>LET’s ENJOY  ASSEMBLY LANGUAGE</vt:lpstr>
      <vt:lpstr>Summary</vt:lpstr>
      <vt:lpstr>Summary</vt:lpstr>
      <vt:lpstr>Reference</vt:lpstr>
    </vt:vector>
  </TitlesOfParts>
  <Company>GHAZALA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NTS</cp:lastModifiedBy>
  <cp:revision>556</cp:revision>
  <dcterms:created xsi:type="dcterms:W3CDTF">2012-02-27T05:45:45Z</dcterms:created>
  <dcterms:modified xsi:type="dcterms:W3CDTF">2012-10-09T08:21:15Z</dcterms:modified>
</cp:coreProperties>
</file>